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7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791" r:id="rId2"/>
    <p:sldMasterId id="2147483844" r:id="rId3"/>
  </p:sldMasterIdLst>
  <p:notesMasterIdLst>
    <p:notesMasterId r:id="rId30"/>
  </p:notesMasterIdLst>
  <p:handoutMasterIdLst>
    <p:handoutMasterId r:id="rId31"/>
  </p:handoutMasterIdLst>
  <p:sldIdLst>
    <p:sldId id="1456" r:id="rId4"/>
    <p:sldId id="1503" r:id="rId5"/>
    <p:sldId id="1504" r:id="rId6"/>
    <p:sldId id="1458" r:id="rId7"/>
    <p:sldId id="1453" r:id="rId8"/>
    <p:sldId id="1450" r:id="rId9"/>
    <p:sldId id="1451" r:id="rId10"/>
    <p:sldId id="1460" r:id="rId11"/>
    <p:sldId id="1505" r:id="rId12"/>
    <p:sldId id="1428" r:id="rId13"/>
    <p:sldId id="1471" r:id="rId14"/>
    <p:sldId id="1472" r:id="rId15"/>
    <p:sldId id="1461" r:id="rId16"/>
    <p:sldId id="1473" r:id="rId17"/>
    <p:sldId id="1475" r:id="rId18"/>
    <p:sldId id="1474" r:id="rId19"/>
    <p:sldId id="1429" r:id="rId20"/>
    <p:sldId id="1476" r:id="rId21"/>
    <p:sldId id="1477" r:id="rId22"/>
    <p:sldId id="1509" r:id="rId23"/>
    <p:sldId id="1507" r:id="rId24"/>
    <p:sldId id="1508" r:id="rId25"/>
    <p:sldId id="1506" r:id="rId26"/>
    <p:sldId id="1478" r:id="rId27"/>
    <p:sldId id="1479" r:id="rId28"/>
    <p:sldId id="1338" r:id="rId29"/>
  </p:sldIdLst>
  <p:sldSz cx="12192000" cy="6858000"/>
  <p:notesSz cx="6858000" cy="9144000"/>
  <p:custDataLst>
    <p:tags r:id="rId32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5586" userDrawn="1">
          <p15:clr>
            <a:srgbClr val="A4A3A4"/>
          </p15:clr>
        </p15:guide>
        <p15:guide id="5" pos="2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AFE85E-9033-746C-9255-39B1DB9CD116}" name="Celis Antilef, Nelson Damián" initials="CD" userId="S::ndcelisa@achs.cl::2d4d2769-a099-4f5b-b674-39eacc1e8e89" providerId="AD"/>
  <p188:author id="{E4F48593-C84E-83B8-3E03-AA2839BD61D1}" name="Larenas Molina, Karen Fernanda" initials="LF" userId="S::kflarenasm@achs.cl::5d93ec89-2368-4865-81db-a24f69fdb0ae" providerId="AD"/>
  <p188:author id="{86F58BB9-FF38-94D7-2CA9-E03963FB37EA}" name="Parra Salas, Janina Del Carmen" initials="PC" userId="S::jparras@achs.cl::f8793b0f-d42d-4d48-ae08-dc693f200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López" initials="FL" lastIdx="1" clrIdx="0">
    <p:extLst>
      <p:ext uri="{19B8F6BF-5375-455C-9EA6-DF929625EA0E}">
        <p15:presenceInfo xmlns:p15="http://schemas.microsoft.com/office/powerpoint/2012/main" userId="c583e4eeb9a72cae" providerId="Windows Live"/>
      </p:ext>
    </p:extLst>
  </p:cmAuthor>
  <p:cmAuthor id="2" name="Labus Seric, Aneta" initials="LSA" lastIdx="13" clrIdx="1">
    <p:extLst>
      <p:ext uri="{19B8F6BF-5375-455C-9EA6-DF929625EA0E}">
        <p15:presenceInfo xmlns:p15="http://schemas.microsoft.com/office/powerpoint/2012/main" userId="S::alabuss@achs.cl::3e6a394c-38a0-4673-baac-c345465d03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737"/>
    <a:srgbClr val="007A33"/>
    <a:srgbClr val="1E117C"/>
    <a:srgbClr val="004F59"/>
    <a:srgbClr val="5F5F5F"/>
    <a:srgbClr val="616161"/>
    <a:srgbClr val="8A8A8A"/>
    <a:srgbClr val="C98539"/>
    <a:srgbClr val="F2E500"/>
    <a:srgbClr val="ECC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76A0C-7066-E823-12E5-C848E6FBD17A}" v="4" dt="2025-08-04T19:07:56.6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>
        <p:guide orient="horz" pos="2183"/>
        <p:guide pos="4520"/>
        <p:guide pos="5586"/>
        <p:guide pos="2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9188E16-A5FE-A144-97F6-5D99CCB6C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5B1F7A-4E48-CD4F-94BA-B2FCC45F7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EFCD-101D-B344-A216-EEBAD2A9FEC9}" type="datetimeFigureOut">
              <a:rPr lang="es-CL" smtClean="0"/>
              <a:t>02-12-2025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A905C-21BA-E14A-AA0A-091761D2F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F9FCA-A903-9A42-9C83-FDEC2A533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C8CA-6B66-244E-B272-B10E2DDA1C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7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910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rial" panose="020B0604020202020204" pitchFamily="34" charset="0"/>
        <a:ea typeface="+mn-ea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5" Type="http://schemas.openxmlformats.org/officeDocument/2006/relationships/image" Target="../media/image7.emf"/><Relationship Id="rId4" Type="http://schemas.openxmlformats.org/officeDocument/2006/relationships/image" Target="../media/image32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6" Type="http://schemas.openxmlformats.org/officeDocument/2006/relationships/image" Target="../media/image7.emf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6" Type="http://schemas.openxmlformats.org/officeDocument/2006/relationships/image" Target="../media/image7.emf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6" Type="http://schemas.openxmlformats.org/officeDocument/2006/relationships/image" Target="../media/image7.emf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5" Type="http://schemas.openxmlformats.org/officeDocument/2006/relationships/image" Target="../media/image7.emf"/><Relationship Id="rId4" Type="http://schemas.openxmlformats.org/officeDocument/2006/relationships/image" Target="../media/image23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5" Type="http://schemas.openxmlformats.org/officeDocument/2006/relationships/image" Target="../media/image7.emf"/><Relationship Id="rId4" Type="http://schemas.openxmlformats.org/officeDocument/2006/relationships/image" Target="../media/image24.emf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4" Type="http://schemas.openxmlformats.org/officeDocument/2006/relationships/image" Target="../media/image7.emf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5" Type="http://schemas.openxmlformats.org/officeDocument/2006/relationships/image" Target="../media/image7.emf"/><Relationship Id="rId4" Type="http://schemas.openxmlformats.org/officeDocument/2006/relationships/image" Target="../media/image25.emf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7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4" Type="http://schemas.openxmlformats.org/officeDocument/2006/relationships/image" Target="../media/image7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Relationship Id="rId4" Type="http://schemas.openxmlformats.org/officeDocument/2006/relationships/image" Target="../media/image28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Relationship Id="rId4" Type="http://schemas.openxmlformats.org/officeDocument/2006/relationships/image" Target="../media/image7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Relationship Id="rId4" Type="http://schemas.openxmlformats.org/officeDocument/2006/relationships/image" Target="../media/image7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Relationship Id="rId4" Type="http://schemas.openxmlformats.org/officeDocument/2006/relationships/image" Target="../media/image7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Relationship Id="rId5" Type="http://schemas.openxmlformats.org/officeDocument/2006/relationships/image" Target="../media/image7.emf"/><Relationship Id="rId4" Type="http://schemas.openxmlformats.org/officeDocument/2006/relationships/image" Target="../media/image32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Relationship Id="rId4" Type="http://schemas.openxmlformats.org/officeDocument/2006/relationships/image" Target="../media/image3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7.emf"/><Relationship Id="rId4" Type="http://schemas.openxmlformats.org/officeDocument/2006/relationships/image" Target="../media/image2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7.emf"/><Relationship Id="rId4" Type="http://schemas.openxmlformats.org/officeDocument/2006/relationships/image" Target="../media/image24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7.emf"/><Relationship Id="rId4" Type="http://schemas.openxmlformats.org/officeDocument/2006/relationships/image" Target="../media/image2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8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oleObject" Target="../embeddings/oleObject4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emf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7.emf"/><Relationship Id="rId4" Type="http://schemas.openxmlformats.org/officeDocument/2006/relationships/image" Target="../media/image3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6" Type="http://schemas.openxmlformats.org/officeDocument/2006/relationships/image" Target="../media/image7.emf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openxmlformats.org/officeDocument/2006/relationships/image" Target="../media/image7.emf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7.emf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7.emf"/><Relationship Id="rId4" Type="http://schemas.openxmlformats.org/officeDocument/2006/relationships/image" Target="../media/image2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7.emf"/><Relationship Id="rId4" Type="http://schemas.openxmlformats.org/officeDocument/2006/relationships/image" Target="../media/image24.em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7.emf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5" Type="http://schemas.openxmlformats.org/officeDocument/2006/relationships/image" Target="../media/image7.emf"/><Relationship Id="rId4" Type="http://schemas.openxmlformats.org/officeDocument/2006/relationships/image" Target="../media/image2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4" Type="http://schemas.openxmlformats.org/officeDocument/2006/relationships/image" Target="../media/image7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4" Type="http://schemas.openxmlformats.org/officeDocument/2006/relationships/image" Target="../media/image7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4" Type="http://schemas.openxmlformats.org/officeDocument/2006/relationships/image" Target="../media/image28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4" Type="http://schemas.openxmlformats.org/officeDocument/2006/relationships/oleObject" Target="../embeddings/oleObject4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4" Type="http://schemas.openxmlformats.org/officeDocument/2006/relationships/image" Target="../media/image7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284AD3-DA1F-C94F-A358-BE3BC8C70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1669"/>
            <a:ext cx="4418467" cy="18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988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801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406DD75-EFED-8148-B3B9-76FA0FDA66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77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Muchas</a:t>
            </a:r>
          </a:p>
          <a:p>
            <a:pPr lvl="0"/>
            <a:r>
              <a:rPr lang="es-ES"/>
              <a:t>gracias!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www.achs.cl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D6A441B-9F39-2F47-A862-787FE18E6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6002" y="5428821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9BDAAD-D971-44E3-2963-12E25D843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6" y="2904896"/>
            <a:ext cx="2242367" cy="10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562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>
            <a:extLst>
              <a:ext uri="{FF2B5EF4-FFF2-40B4-BE49-F238E27FC236}">
                <a16:creationId xmlns:a16="http://schemas.microsoft.com/office/drawing/2014/main" id="{D96D9364-189A-1BED-D214-A365BA8744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7317" y="2986917"/>
            <a:ext cx="2157366" cy="8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33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004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F7FCC-439D-B94C-A689-2CC350BDEB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579" y="1983138"/>
            <a:ext cx="10017551" cy="2387600"/>
          </a:xfrm>
        </p:spPr>
        <p:txBody>
          <a:bodyPr anchor="b">
            <a:normAutofit/>
          </a:bodyPr>
          <a:lstStyle>
            <a:lvl1pPr algn="l">
              <a:defRPr lang="es-CL" sz="3600" b="1" kern="1200" spc="-15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10EA85-8C5A-7842-B0BA-B08D20BBD1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578" y="6018714"/>
            <a:ext cx="10017551" cy="438647"/>
          </a:xfrm>
        </p:spPr>
        <p:txBody>
          <a:bodyPr>
            <a:normAutofit/>
          </a:bodyPr>
          <a:lstStyle>
            <a:lvl1pPr marL="0" indent="0" algn="l">
              <a:buNone/>
              <a:defRPr lang="es-CL" sz="1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Nombre expositor | Cargo expositor | Mes 2020</a:t>
            </a:r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4B7779-E965-CA4D-9EA5-DA5B5C73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138" y="441325"/>
            <a:ext cx="635000" cy="635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70EFBA-24C9-D642-9F28-886809987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578" y="1983138"/>
            <a:ext cx="6284762" cy="9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3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7C1AE-A5E7-0649-8C35-50561BEA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880007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4A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B9D02-F56D-6A42-99A7-C72B6E7C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005012"/>
            <a:ext cx="11017250" cy="4351338"/>
          </a:xfrm>
        </p:spPr>
        <p:txBody>
          <a:bodyPr/>
          <a:lstStyle>
            <a:lvl1pPr marL="2286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98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65">
          <p15:clr>
            <a:srgbClr val="FBAE40"/>
          </p15:clr>
        </p15:guide>
        <p15:guide id="3" pos="347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284AD3-DA1F-C94F-A358-BE3BC8C70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1669"/>
            <a:ext cx="4418467" cy="18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Menú</a:t>
            </a:r>
            <a:endParaRPr lang="es-CL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64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216">
          <p15:clr>
            <a:srgbClr val="FBAE40"/>
          </p15:clr>
        </p15:guide>
        <p15:guide id="2" orient="horz" pos="2344">
          <p15:clr>
            <a:srgbClr val="FBAE40"/>
          </p15:clr>
        </p15:guide>
        <p15:guide id="3" orient="horz" pos="3373">
          <p15:clr>
            <a:srgbClr val="FBAE40"/>
          </p15:clr>
        </p15:guide>
        <p15:guide id="4" orient="horz" pos="3443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1146">
          <p15:clr>
            <a:srgbClr val="FBAE40"/>
          </p15:clr>
        </p15:guide>
        <p15:guide id="7" pos="377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B213D-8867-D142-8D90-9F4B25F1F4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D52F1-0FA1-FAB3-B385-08FEE586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604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F600FA4-D0A2-8949-8FD6-E129C30DA8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970606F-8436-C446-883F-1F20759B73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2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E32865B-70DB-344E-9066-483DD14F9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86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E6D8A-C320-7B8A-750B-8E53CB8AFB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549642" y="0"/>
            <a:ext cx="7691382" cy="68579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130BCDC-C265-2243-A7EC-930203A01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0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24D1FB4-1178-2F4A-A5DD-5B08C9C270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99E6A4-4C39-4044-9E70-2C36E1168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42742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b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b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b="1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371A669-6E98-684F-AA09-CAF189C7B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25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orient="horz" pos="77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b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b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b="1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b="1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406DD75-EFED-8148-B3B9-76FA0FDA66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E32865B-70DB-344E-9066-483DD14F9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10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E3E6E6E-A03E-9049-B7ED-474D11A17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17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425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importante Arial Regular - 88 puntos máximo 5 líneas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15BCFF8-69B7-E644-B5A1-9402DA47BA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“Frase entre comillas” Arial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01F724-207C-5742-B341-05366E40EF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392335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E3E6E6E-A03E-9049-B7ED-474D11A17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78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40 puntos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id="{1D273B15-8ED6-474F-97CC-C2D75BC6F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39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191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 Bold 40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9568CE8-F416-6B48-938E-EBD604E68B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59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orient="horz" pos="1207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2436">
          <p15:clr>
            <a:srgbClr val="FBAE40"/>
          </p15:clr>
        </p15:guide>
        <p15:guide id="6" orient="horz" pos="3042">
          <p15:clr>
            <a:srgbClr val="FBAE40"/>
          </p15:clr>
        </p15:guide>
        <p15:guide id="7" orient="horz" pos="364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3F4752F-E3DE-0A43-B945-CD93B39799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07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>
                <a:solidFill>
                  <a:schemeClr val="bg2"/>
                </a:solidFill>
              </a:rPr>
              <a:t>Texto Arial</a:t>
            </a:r>
            <a:br>
              <a:rPr lang="es-ES">
                <a:solidFill>
                  <a:schemeClr val="bg2"/>
                </a:solidFill>
              </a:rPr>
            </a:br>
            <a:r>
              <a:rPr lang="es-ES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Bold 20</a:t>
            </a:r>
            <a:endParaRPr lang="es-CL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D99BDDEB-4512-0143-8C1F-AF125C870B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25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B8DC576C-15E6-FE41-990D-4FF687B54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277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5EC1BBDE-9E66-E64E-A184-B8DBC3F96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4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CD386A07-FD78-8D45-9FB2-5A2EBD6336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079C94-C91E-EE4C-9698-4D039A3E0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71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9">
            <a:extLst>
              <a:ext uri="{FF2B5EF4-FFF2-40B4-BE49-F238E27FC236}">
                <a16:creationId xmlns:a16="http://schemas.microsoft.com/office/drawing/2014/main" id="{8597D40C-6AA4-DE48-8FA8-8E5105CFB5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712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0DFFBD6C-3C08-6E43-B9F5-5E05FD52A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95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97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3281" userDrawn="1">
          <p15:clr>
            <a:srgbClr val="FBAE40"/>
          </p15:clr>
        </p15:guide>
        <p15:guide id="5" pos="5339" userDrawn="1">
          <p15:clr>
            <a:srgbClr val="FBAE40"/>
          </p15:clr>
        </p15:guide>
        <p15:guide id="6" orient="horz" pos="2809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01E58C8B-B6EE-DC46-9956-AC75DE22C9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28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</a:t>
            </a:r>
            <a:r>
              <a:rPr lang="es-ES" err="1"/>
              <a:t>Achs</a:t>
            </a:r>
            <a:r>
              <a:rPr lang="es-ES"/>
              <a:t> Nueva Sans 9</a:t>
            </a:r>
          </a:p>
          <a:p>
            <a:pPr lvl="0"/>
            <a:r>
              <a:rPr lang="es-CL"/>
              <a:t>Texto secundario fuente </a:t>
            </a:r>
            <a:r>
              <a:rPr lang="es-ES" err="1"/>
              <a:t>Achs</a:t>
            </a:r>
            <a:r>
              <a:rPr lang="es-ES"/>
              <a:t> Nueva Sans</a:t>
            </a:r>
            <a:r>
              <a:rPr lang="es-CL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30507858-6B48-9E41-AD16-D020E85676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7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5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75C99C3D-5ECB-4B47-A454-878F8E7CD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63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32" name="Picture 9">
            <a:extLst>
              <a:ext uri="{FF2B5EF4-FFF2-40B4-BE49-F238E27FC236}">
                <a16:creationId xmlns:a16="http://schemas.microsoft.com/office/drawing/2014/main" id="{8772F3A8-1D99-6641-B3F7-B75A3ECB0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75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76AF13A1-963E-1349-B0F8-BC3764CA0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077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82A4F448-A111-C04A-BD52-267DA58C4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847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Insertar gráfico o carta </a:t>
            </a:r>
            <a:r>
              <a:rPr lang="es-ES" err="1"/>
              <a:t>gantt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7A130A72-D212-A248-89EA-57FD7F4D9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963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2A60C413-F74F-A342-BF7D-FEA64A016E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36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9">
            <a:extLst>
              <a:ext uri="{FF2B5EF4-FFF2-40B4-BE49-F238E27FC236}">
                <a16:creationId xmlns:a16="http://schemas.microsoft.com/office/drawing/2014/main" id="{7AAA2658-B479-A44D-BC0D-8B81C32F2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4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5632">
          <p15:clr>
            <a:srgbClr val="FBAE40"/>
          </p15:clr>
        </p15:guide>
        <p15:guide id="3" pos="3840">
          <p15:clr>
            <a:srgbClr val="FBAE40"/>
          </p15:clr>
        </p15:guide>
        <p15:guide id="4" pos="2048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D2BC01B7-7F51-FE41-8A90-8B20D4F88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05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importante Arial Regular - 88 puntos máximo 5 líneas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15BCFF8-69B7-E644-B5A1-9402DA47BA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28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9A5072A0-4002-E44F-8370-B6A8779A5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540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A10D525C-D188-C74B-8970-72D92A292A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95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2720367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7059047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77926F9-7738-E54C-AFDC-1307B1227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543DA8BA-4F7D-714C-AC44-D7DAA46C1F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60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ACCBF752-43F9-3D42-A021-FF715DC77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72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36333D-C26B-EB07-8FBD-B3FD72C364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0516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32B572-5761-5C00-420A-B9EDA9F64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19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E27719-0FF0-A561-FD72-4E80D6379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24861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“Frase entre comillas” Arial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01F724-207C-5742-B341-05366E40EF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392335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23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C4780D07-F93A-DD47-B2C4-CBAED27049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319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0AAD014A-0DF0-AC4A-9E64-8615A5ADB1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59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5CD9CBF-A93C-DD43-BF3E-8C7BA32A5D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EBA8D440-0ABE-BD82-A4B3-13C0375869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B55A5C5-BD37-44C3-9A85-00B45CBFFE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D5F2992-1A52-D84B-F77B-33F2FC0BD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208133AB-8C7A-F335-9011-A3A3DFE5630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5C887ED0-03D5-5A27-4D89-5F15E5AC38E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69A6064-99A3-CF43-9426-0E7E1FBFBC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2709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Muchas</a:t>
            </a:r>
          </a:p>
          <a:p>
            <a:pPr lvl="0"/>
            <a:r>
              <a:rPr lang="es-ES"/>
              <a:t>gracias!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www.achs.cl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D6A441B-9F39-2F47-A862-787FE18E6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6002" y="5428821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9BDAAD-D971-44E3-2963-12E25D843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6" y="2904896"/>
            <a:ext cx="2242367" cy="10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89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>
            <a:extLst>
              <a:ext uri="{FF2B5EF4-FFF2-40B4-BE49-F238E27FC236}">
                <a16:creationId xmlns:a16="http://schemas.microsoft.com/office/drawing/2014/main" id="{D96D9364-189A-1BED-D214-A365BA8744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7317" y="2986917"/>
            <a:ext cx="2157366" cy="8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4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 de pá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F0E1EB5-C47E-4365-90B8-B587584F7E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70" imgH="371" progId="TCLayout.ActiveDocument.1">
                  <p:embed/>
                </p:oleObj>
              </mc:Choice>
              <mc:Fallback>
                <p:oleObj name="Diapositiva de think-cell" r:id="rId3" imgW="370" imgH="37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F0E1EB5-C47E-4365-90B8-B587584F7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61987" y="466736"/>
            <a:ext cx="11725484" cy="3140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>
              <a:solidFill>
                <a:srgbClr val="002A6C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99A05D7-46BD-4D2F-9B0C-1CACF1B3FE2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892321" y="664338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AR" sz="816" smtClean="0">
                <a:solidFill>
                  <a:srgbClr val="002A6C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/>
              <a:t>‹Nº›</a:t>
            </a:fld>
            <a:endParaRPr lang="es-AR" sz="816">
              <a:solidFill>
                <a:srgbClr val="002A6C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8B1231-4B26-4335-AAC6-023EAAFC3979}"/>
              </a:ext>
            </a:extLst>
          </p:cNvPr>
          <p:cNvCxnSpPr/>
          <p:nvPr userDrawn="1"/>
        </p:nvCxnSpPr>
        <p:spPr>
          <a:xfrm>
            <a:off x="11798897" y="6792822"/>
            <a:ext cx="315089" cy="0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0DEA04A-A7FD-4940-82D1-CD2C4D13DC36}"/>
              </a:ext>
            </a:extLst>
          </p:cNvPr>
          <p:cNvSpPr/>
          <p:nvPr userDrawn="1"/>
        </p:nvSpPr>
        <p:spPr>
          <a:xfrm>
            <a:off x="161986" y="320877"/>
            <a:ext cx="922620" cy="4664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37" err="1">
              <a:solidFill>
                <a:srgbClr val="15BF45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BC2E3A2-C95C-4B63-825A-38A492AB35F2}"/>
              </a:ext>
            </a:extLst>
          </p:cNvPr>
          <p:cNvGrpSpPr/>
          <p:nvPr userDrawn="1"/>
        </p:nvGrpSpPr>
        <p:grpSpPr>
          <a:xfrm>
            <a:off x="11310083" y="6439458"/>
            <a:ext cx="420822" cy="418542"/>
            <a:chOff x="-8636776" y="2758539"/>
            <a:chExt cx="6757987" cy="6721475"/>
          </a:xfrm>
        </p:grpSpPr>
        <p:sp>
          <p:nvSpPr>
            <p:cNvPr id="9" name="AutoShape 461">
              <a:extLst>
                <a:ext uri="{FF2B5EF4-FFF2-40B4-BE49-F238E27FC236}">
                  <a16:creationId xmlns:a16="http://schemas.microsoft.com/office/drawing/2014/main" id="{DEC92128-4DB5-4E60-A6EF-2FFD0C237BF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-8636776" y="2758539"/>
              <a:ext cx="6757987" cy="672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837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463">
              <a:extLst>
                <a:ext uri="{FF2B5EF4-FFF2-40B4-BE49-F238E27FC236}">
                  <a16:creationId xmlns:a16="http://schemas.microsoft.com/office/drawing/2014/main" id="{9866ABBF-C610-455F-AAC3-33CD0A949B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8636776" y="2758539"/>
              <a:ext cx="6757987" cy="6721475"/>
            </a:xfrm>
            <a:prstGeom prst="rect">
              <a:avLst/>
            </a:prstGeom>
            <a:solidFill>
              <a:srgbClr val="007F46"/>
            </a:solidFill>
            <a:ln w="0" cap="flat">
              <a:solidFill>
                <a:srgbClr val="007F4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837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64">
              <a:extLst>
                <a:ext uri="{FF2B5EF4-FFF2-40B4-BE49-F238E27FC236}">
                  <a16:creationId xmlns:a16="http://schemas.microsoft.com/office/drawing/2014/main" id="{6B31BCEC-3288-4BD7-9CA4-7FF0574B9A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8065276" y="6873339"/>
              <a:ext cx="5680075" cy="2028825"/>
            </a:xfrm>
            <a:custGeom>
              <a:avLst/>
              <a:gdLst>
                <a:gd name="T0" fmla="*/ 1492 w 10049"/>
                <a:gd name="T1" fmla="*/ 917 h 3594"/>
                <a:gd name="T2" fmla="*/ 973 w 10049"/>
                <a:gd name="T3" fmla="*/ 912 h 3594"/>
                <a:gd name="T4" fmla="*/ 877 w 10049"/>
                <a:gd name="T5" fmla="*/ 2052 h 3594"/>
                <a:gd name="T6" fmla="*/ 1593 w 10049"/>
                <a:gd name="T7" fmla="*/ 1235 h 3594"/>
                <a:gd name="T8" fmla="*/ 0 w 10049"/>
                <a:gd name="T9" fmla="*/ 1275 h 3594"/>
                <a:gd name="T10" fmla="*/ 877 w 10049"/>
                <a:gd name="T11" fmla="*/ 3594 h 3594"/>
                <a:gd name="T12" fmla="*/ 1594 w 10049"/>
                <a:gd name="T13" fmla="*/ 2849 h 3594"/>
                <a:gd name="T14" fmla="*/ 2475 w 10049"/>
                <a:gd name="T15" fmla="*/ 3594 h 3594"/>
                <a:gd name="T16" fmla="*/ 2132 w 10049"/>
                <a:gd name="T17" fmla="*/ 352 h 3594"/>
                <a:gd name="T18" fmla="*/ 338 w 10049"/>
                <a:gd name="T19" fmla="*/ 352 h 3594"/>
                <a:gd name="T20" fmla="*/ 5168 w 10049"/>
                <a:gd name="T21" fmla="*/ 3592 h 3594"/>
                <a:gd name="T22" fmla="*/ 6038 w 10049"/>
                <a:gd name="T23" fmla="*/ 2254 h 3594"/>
                <a:gd name="T24" fmla="*/ 6733 w 10049"/>
                <a:gd name="T25" fmla="*/ 3594 h 3594"/>
                <a:gd name="T26" fmla="*/ 7616 w 10049"/>
                <a:gd name="T27" fmla="*/ 60 h 3594"/>
                <a:gd name="T28" fmla="*/ 6733 w 10049"/>
                <a:gd name="T29" fmla="*/ 1407 h 3594"/>
                <a:gd name="T30" fmla="*/ 6038 w 10049"/>
                <a:gd name="T31" fmla="*/ 60 h 3594"/>
                <a:gd name="T32" fmla="*/ 4882 w 10049"/>
                <a:gd name="T33" fmla="*/ 59 h 3594"/>
                <a:gd name="T34" fmla="*/ 3132 w 10049"/>
                <a:gd name="T35" fmla="*/ 574 h 3594"/>
                <a:gd name="T36" fmla="*/ 3132 w 10049"/>
                <a:gd name="T37" fmla="*/ 3080 h 3594"/>
                <a:gd name="T38" fmla="*/ 4895 w 10049"/>
                <a:gd name="T39" fmla="*/ 3587 h 3594"/>
                <a:gd name="T40" fmla="*/ 4462 w 10049"/>
                <a:gd name="T41" fmla="*/ 2746 h 3594"/>
                <a:gd name="T42" fmla="*/ 3585 w 10049"/>
                <a:gd name="T43" fmla="*/ 1829 h 3594"/>
                <a:gd name="T44" fmla="*/ 4462 w 10049"/>
                <a:gd name="T45" fmla="*/ 906 h 3594"/>
                <a:gd name="T46" fmla="*/ 4882 w 10049"/>
                <a:gd name="T47" fmla="*/ 59 h 3594"/>
                <a:gd name="T48" fmla="*/ 8138 w 10049"/>
                <a:gd name="T49" fmla="*/ 302 h 3594"/>
                <a:gd name="T50" fmla="*/ 8052 w 10049"/>
                <a:gd name="T51" fmla="*/ 1643 h 3594"/>
                <a:gd name="T52" fmla="*/ 9101 w 10049"/>
                <a:gd name="T53" fmla="*/ 2586 h 3594"/>
                <a:gd name="T54" fmla="*/ 7861 w 10049"/>
                <a:gd name="T55" fmla="*/ 2777 h 3594"/>
                <a:gd name="T56" fmla="*/ 8803 w 10049"/>
                <a:gd name="T57" fmla="*/ 3594 h 3594"/>
                <a:gd name="T58" fmla="*/ 10049 w 10049"/>
                <a:gd name="T59" fmla="*/ 2535 h 3594"/>
                <a:gd name="T60" fmla="*/ 9146 w 10049"/>
                <a:gd name="T61" fmla="*/ 1421 h 3594"/>
                <a:gd name="T62" fmla="*/ 8788 w 10049"/>
                <a:gd name="T63" fmla="*/ 912 h 3594"/>
                <a:gd name="T64" fmla="*/ 9822 w 10049"/>
                <a:gd name="T65" fmla="*/ 877 h 3594"/>
                <a:gd name="T66" fmla="*/ 8904 w 10049"/>
                <a:gd name="T67" fmla="*/ 60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49" h="3594">
                  <a:moveTo>
                    <a:pt x="1593" y="1235"/>
                  </a:moveTo>
                  <a:cubicBezTo>
                    <a:pt x="1593" y="1104"/>
                    <a:pt x="1563" y="998"/>
                    <a:pt x="1492" y="917"/>
                  </a:cubicBezTo>
                  <a:cubicBezTo>
                    <a:pt x="1432" y="836"/>
                    <a:pt x="1346" y="796"/>
                    <a:pt x="1235" y="796"/>
                  </a:cubicBezTo>
                  <a:cubicBezTo>
                    <a:pt x="1124" y="796"/>
                    <a:pt x="1039" y="831"/>
                    <a:pt x="973" y="912"/>
                  </a:cubicBezTo>
                  <a:cubicBezTo>
                    <a:pt x="913" y="988"/>
                    <a:pt x="882" y="1094"/>
                    <a:pt x="877" y="1235"/>
                  </a:cubicBezTo>
                  <a:cubicBezTo>
                    <a:pt x="877" y="2052"/>
                    <a:pt x="877" y="2052"/>
                    <a:pt x="877" y="2052"/>
                  </a:cubicBezTo>
                  <a:cubicBezTo>
                    <a:pt x="1601" y="2053"/>
                    <a:pt x="1601" y="2053"/>
                    <a:pt x="1601" y="2053"/>
                  </a:cubicBezTo>
                  <a:lnTo>
                    <a:pt x="1593" y="1235"/>
                  </a:lnTo>
                  <a:close/>
                  <a:moveTo>
                    <a:pt x="338" y="352"/>
                  </a:moveTo>
                  <a:cubicBezTo>
                    <a:pt x="111" y="584"/>
                    <a:pt x="0" y="892"/>
                    <a:pt x="0" y="1275"/>
                  </a:cubicBezTo>
                  <a:cubicBezTo>
                    <a:pt x="0" y="3594"/>
                    <a:pt x="0" y="3594"/>
                    <a:pt x="0" y="3594"/>
                  </a:cubicBezTo>
                  <a:cubicBezTo>
                    <a:pt x="877" y="3594"/>
                    <a:pt x="877" y="3594"/>
                    <a:pt x="877" y="3594"/>
                  </a:cubicBezTo>
                  <a:cubicBezTo>
                    <a:pt x="877" y="2849"/>
                    <a:pt x="877" y="2849"/>
                    <a:pt x="877" y="2849"/>
                  </a:cubicBezTo>
                  <a:cubicBezTo>
                    <a:pt x="1594" y="2849"/>
                    <a:pt x="1594" y="2849"/>
                    <a:pt x="1594" y="2849"/>
                  </a:cubicBezTo>
                  <a:cubicBezTo>
                    <a:pt x="1593" y="3594"/>
                    <a:pt x="1593" y="3594"/>
                    <a:pt x="1593" y="3594"/>
                  </a:cubicBezTo>
                  <a:cubicBezTo>
                    <a:pt x="2475" y="3594"/>
                    <a:pt x="2475" y="3594"/>
                    <a:pt x="2475" y="3594"/>
                  </a:cubicBezTo>
                  <a:cubicBezTo>
                    <a:pt x="2475" y="1275"/>
                    <a:pt x="2475" y="1275"/>
                    <a:pt x="2475" y="1275"/>
                  </a:cubicBezTo>
                  <a:cubicBezTo>
                    <a:pt x="2470" y="892"/>
                    <a:pt x="2359" y="584"/>
                    <a:pt x="2132" y="352"/>
                  </a:cubicBezTo>
                  <a:cubicBezTo>
                    <a:pt x="1900" y="116"/>
                    <a:pt x="1603" y="0"/>
                    <a:pt x="1233" y="2"/>
                  </a:cubicBezTo>
                  <a:cubicBezTo>
                    <a:pt x="862" y="5"/>
                    <a:pt x="565" y="121"/>
                    <a:pt x="338" y="352"/>
                  </a:cubicBezTo>
                  <a:close/>
                  <a:moveTo>
                    <a:pt x="5167" y="56"/>
                  </a:moveTo>
                  <a:cubicBezTo>
                    <a:pt x="5168" y="3592"/>
                    <a:pt x="5168" y="3592"/>
                    <a:pt x="5168" y="3592"/>
                  </a:cubicBezTo>
                  <a:cubicBezTo>
                    <a:pt x="6038" y="3594"/>
                    <a:pt x="6038" y="3594"/>
                    <a:pt x="6038" y="3594"/>
                  </a:cubicBezTo>
                  <a:cubicBezTo>
                    <a:pt x="6038" y="2254"/>
                    <a:pt x="6038" y="2254"/>
                    <a:pt x="6038" y="2254"/>
                  </a:cubicBezTo>
                  <a:cubicBezTo>
                    <a:pt x="6733" y="2254"/>
                    <a:pt x="6733" y="2254"/>
                    <a:pt x="6733" y="2254"/>
                  </a:cubicBezTo>
                  <a:cubicBezTo>
                    <a:pt x="6733" y="3594"/>
                    <a:pt x="6733" y="3594"/>
                    <a:pt x="6733" y="3594"/>
                  </a:cubicBezTo>
                  <a:cubicBezTo>
                    <a:pt x="7616" y="3594"/>
                    <a:pt x="7616" y="3594"/>
                    <a:pt x="7616" y="3594"/>
                  </a:cubicBezTo>
                  <a:cubicBezTo>
                    <a:pt x="7616" y="60"/>
                    <a:pt x="7616" y="60"/>
                    <a:pt x="7616" y="60"/>
                  </a:cubicBezTo>
                  <a:cubicBezTo>
                    <a:pt x="6733" y="60"/>
                    <a:pt x="6733" y="60"/>
                    <a:pt x="6733" y="60"/>
                  </a:cubicBezTo>
                  <a:cubicBezTo>
                    <a:pt x="6733" y="1407"/>
                    <a:pt x="6733" y="1407"/>
                    <a:pt x="6733" y="1407"/>
                  </a:cubicBezTo>
                  <a:cubicBezTo>
                    <a:pt x="6038" y="1407"/>
                    <a:pt x="6038" y="1407"/>
                    <a:pt x="6038" y="1407"/>
                  </a:cubicBezTo>
                  <a:cubicBezTo>
                    <a:pt x="6038" y="60"/>
                    <a:pt x="6038" y="60"/>
                    <a:pt x="6038" y="60"/>
                  </a:cubicBezTo>
                  <a:cubicBezTo>
                    <a:pt x="5167" y="56"/>
                    <a:pt x="5167" y="56"/>
                    <a:pt x="5167" y="56"/>
                  </a:cubicBezTo>
                  <a:close/>
                  <a:moveTo>
                    <a:pt x="4882" y="59"/>
                  </a:moveTo>
                  <a:cubicBezTo>
                    <a:pt x="4301" y="60"/>
                    <a:pt x="4301" y="60"/>
                    <a:pt x="4301" y="60"/>
                  </a:cubicBezTo>
                  <a:cubicBezTo>
                    <a:pt x="3827" y="60"/>
                    <a:pt x="3439" y="232"/>
                    <a:pt x="3132" y="574"/>
                  </a:cubicBezTo>
                  <a:cubicBezTo>
                    <a:pt x="2819" y="917"/>
                    <a:pt x="2668" y="1336"/>
                    <a:pt x="2668" y="1830"/>
                  </a:cubicBezTo>
                  <a:cubicBezTo>
                    <a:pt x="2673" y="2324"/>
                    <a:pt x="2824" y="2737"/>
                    <a:pt x="3132" y="3080"/>
                  </a:cubicBezTo>
                  <a:cubicBezTo>
                    <a:pt x="3449" y="3423"/>
                    <a:pt x="3837" y="3594"/>
                    <a:pt x="4301" y="3594"/>
                  </a:cubicBezTo>
                  <a:cubicBezTo>
                    <a:pt x="4895" y="3587"/>
                    <a:pt x="4895" y="3587"/>
                    <a:pt x="4895" y="3587"/>
                  </a:cubicBezTo>
                  <a:cubicBezTo>
                    <a:pt x="4890" y="2745"/>
                    <a:pt x="4890" y="2745"/>
                    <a:pt x="4890" y="2745"/>
                  </a:cubicBezTo>
                  <a:cubicBezTo>
                    <a:pt x="4462" y="2746"/>
                    <a:pt x="4462" y="2746"/>
                    <a:pt x="4462" y="2746"/>
                  </a:cubicBezTo>
                  <a:cubicBezTo>
                    <a:pt x="4200" y="2741"/>
                    <a:pt x="3988" y="2666"/>
                    <a:pt x="3827" y="2515"/>
                  </a:cubicBezTo>
                  <a:cubicBezTo>
                    <a:pt x="3666" y="2353"/>
                    <a:pt x="3585" y="2126"/>
                    <a:pt x="3585" y="1829"/>
                  </a:cubicBezTo>
                  <a:cubicBezTo>
                    <a:pt x="3585" y="1521"/>
                    <a:pt x="3666" y="1295"/>
                    <a:pt x="3827" y="1143"/>
                  </a:cubicBezTo>
                  <a:cubicBezTo>
                    <a:pt x="3988" y="982"/>
                    <a:pt x="4200" y="906"/>
                    <a:pt x="4462" y="906"/>
                  </a:cubicBezTo>
                  <a:cubicBezTo>
                    <a:pt x="4882" y="906"/>
                    <a:pt x="4882" y="906"/>
                    <a:pt x="4882" y="906"/>
                  </a:cubicBezTo>
                  <a:lnTo>
                    <a:pt x="4882" y="59"/>
                  </a:lnTo>
                  <a:close/>
                  <a:moveTo>
                    <a:pt x="8904" y="60"/>
                  </a:moveTo>
                  <a:cubicBezTo>
                    <a:pt x="8592" y="60"/>
                    <a:pt x="8340" y="141"/>
                    <a:pt x="8138" y="302"/>
                  </a:cubicBezTo>
                  <a:cubicBezTo>
                    <a:pt x="7936" y="463"/>
                    <a:pt x="7836" y="716"/>
                    <a:pt x="7836" y="1058"/>
                  </a:cubicBezTo>
                  <a:cubicBezTo>
                    <a:pt x="7841" y="1310"/>
                    <a:pt x="7911" y="1502"/>
                    <a:pt x="8052" y="1643"/>
                  </a:cubicBezTo>
                  <a:cubicBezTo>
                    <a:pt x="8204" y="1789"/>
                    <a:pt x="8410" y="1956"/>
                    <a:pt x="8682" y="2152"/>
                  </a:cubicBezTo>
                  <a:cubicBezTo>
                    <a:pt x="8965" y="2354"/>
                    <a:pt x="9101" y="2495"/>
                    <a:pt x="9101" y="2586"/>
                  </a:cubicBezTo>
                  <a:cubicBezTo>
                    <a:pt x="9096" y="2717"/>
                    <a:pt x="8990" y="2777"/>
                    <a:pt x="8773" y="2777"/>
                  </a:cubicBezTo>
                  <a:cubicBezTo>
                    <a:pt x="7861" y="2777"/>
                    <a:pt x="7861" y="2777"/>
                    <a:pt x="7861" y="2777"/>
                  </a:cubicBezTo>
                  <a:cubicBezTo>
                    <a:pt x="7861" y="3594"/>
                    <a:pt x="7861" y="3594"/>
                    <a:pt x="7861" y="3594"/>
                  </a:cubicBezTo>
                  <a:cubicBezTo>
                    <a:pt x="8803" y="3594"/>
                    <a:pt x="8803" y="3594"/>
                    <a:pt x="8803" y="3594"/>
                  </a:cubicBezTo>
                  <a:cubicBezTo>
                    <a:pt x="9308" y="3594"/>
                    <a:pt x="9640" y="3493"/>
                    <a:pt x="9802" y="3291"/>
                  </a:cubicBezTo>
                  <a:cubicBezTo>
                    <a:pt x="9968" y="3090"/>
                    <a:pt x="10049" y="2838"/>
                    <a:pt x="10049" y="2535"/>
                  </a:cubicBezTo>
                  <a:cubicBezTo>
                    <a:pt x="10043" y="2288"/>
                    <a:pt x="9963" y="2092"/>
                    <a:pt x="9802" y="1935"/>
                  </a:cubicBezTo>
                  <a:cubicBezTo>
                    <a:pt x="9635" y="1774"/>
                    <a:pt x="9418" y="1603"/>
                    <a:pt x="9146" y="1421"/>
                  </a:cubicBezTo>
                  <a:cubicBezTo>
                    <a:pt x="8869" y="1230"/>
                    <a:pt x="8733" y="1099"/>
                    <a:pt x="8733" y="1023"/>
                  </a:cubicBezTo>
                  <a:cubicBezTo>
                    <a:pt x="8738" y="968"/>
                    <a:pt x="8753" y="932"/>
                    <a:pt x="8788" y="912"/>
                  </a:cubicBezTo>
                  <a:cubicBezTo>
                    <a:pt x="8829" y="887"/>
                    <a:pt x="8874" y="877"/>
                    <a:pt x="8934" y="877"/>
                  </a:cubicBezTo>
                  <a:cubicBezTo>
                    <a:pt x="9822" y="877"/>
                    <a:pt x="9822" y="877"/>
                    <a:pt x="9822" y="877"/>
                  </a:cubicBezTo>
                  <a:cubicBezTo>
                    <a:pt x="9822" y="60"/>
                    <a:pt x="9822" y="60"/>
                    <a:pt x="9822" y="60"/>
                  </a:cubicBezTo>
                  <a:lnTo>
                    <a:pt x="890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1837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10BEC00D-782F-472A-A713-41FA2C2C0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381" y="6433591"/>
            <a:ext cx="10657184" cy="30777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564444" indent="-564444" defTabSz="922451">
              <a:tabLst>
                <a:tab pos="535870" algn="r"/>
              </a:tabLst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639208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40 puntos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id="{1D273B15-8ED6-474F-97CC-C2D75BC6F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1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997">
          <p15:clr>
            <a:srgbClr val="FBAE40"/>
          </p15:clr>
        </p15:guide>
        <p15:guide id="6" orient="horz" pos="3550">
          <p15:clr>
            <a:srgbClr val="FBAE40"/>
          </p15:clr>
        </p15:guide>
        <p15:guide id="7" orient="horz" pos="1207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1139">
          <p15:clr>
            <a:srgbClr val="FBAE40"/>
          </p15:clr>
        </p15:guide>
        <p15:guide id="10" orient="horz" pos="19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 Bold 40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9568CE8-F416-6B48-938E-EBD604E68B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9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9" orient="horz" pos="4320">
          <p15:clr>
            <a:srgbClr val="FBAE40"/>
          </p15:clr>
        </p15:guide>
        <p15:guide id="10" orient="horz" pos="1207">
          <p15:clr>
            <a:srgbClr val="FBAE40"/>
          </p15:clr>
        </p15:guide>
        <p15:guide id="11" orient="horz" pos="1830">
          <p15:clr>
            <a:srgbClr val="FBAE40"/>
          </p15:clr>
        </p15:guide>
        <p15:guide id="12" orient="horz" pos="2436">
          <p15:clr>
            <a:srgbClr val="FBAE40"/>
          </p15:clr>
        </p15:guide>
        <p15:guide id="13" orient="horz" pos="3042">
          <p15:clr>
            <a:srgbClr val="FBAE40"/>
          </p15:clr>
        </p15:guide>
        <p15:guide id="14" orient="horz" pos="36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3F4752F-E3DE-0A43-B945-CD93B39799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87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>
                <a:solidFill>
                  <a:schemeClr val="bg2"/>
                </a:solidFill>
              </a:rPr>
              <a:t>Texto Arial</a:t>
            </a:r>
            <a:br>
              <a:rPr lang="es-ES">
                <a:solidFill>
                  <a:schemeClr val="bg2"/>
                </a:solidFill>
              </a:rPr>
            </a:br>
            <a:r>
              <a:rPr lang="es-ES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Bold 20</a:t>
            </a:r>
            <a:endParaRPr lang="es-CL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D99BDDEB-4512-0143-8C1F-AF125C870B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9" userDrawn="1">
          <p15:clr>
            <a:srgbClr val="FBAE40"/>
          </p15:clr>
        </p15:guide>
        <p15:guide id="4" pos="7061" userDrawn="1">
          <p15:clr>
            <a:srgbClr val="FBAE40"/>
          </p15:clr>
        </p15:guide>
        <p15:guide id="5" orient="horz" pos="15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Menú</a:t>
            </a:r>
            <a:endParaRPr lang="es-CL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3849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16" userDrawn="1">
          <p15:clr>
            <a:srgbClr val="FBAE40"/>
          </p15:clr>
        </p15:guide>
        <p15:guide id="2" orient="horz" pos="2344" userDrawn="1">
          <p15:clr>
            <a:srgbClr val="FBAE40"/>
          </p15:clr>
        </p15:guide>
        <p15:guide id="3" orient="horz" pos="3373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1146" userDrawn="1">
          <p15:clr>
            <a:srgbClr val="FBAE40"/>
          </p15:clr>
        </p15:guide>
        <p15:guide id="7" pos="37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B8DC576C-15E6-FE41-990D-4FF687B54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14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554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5EC1BBDE-9E66-E64E-A184-B8DBC3F96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57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CD386A07-FD78-8D45-9FB2-5A2EBD6336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158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079C94-C91E-EE4C-9698-4D039A3E0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70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9">
            <a:extLst>
              <a:ext uri="{FF2B5EF4-FFF2-40B4-BE49-F238E27FC236}">
                <a16:creationId xmlns:a16="http://schemas.microsoft.com/office/drawing/2014/main" id="{8597D40C-6AA4-DE48-8FA8-8E5105CFB5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4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  <p15:guide id="2" orient="horz" pos="42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0DFFBD6C-3C08-6E43-B9F5-5E05FD52A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01E58C8B-B6EE-DC46-9956-AC75DE22C9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33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</a:t>
            </a:r>
            <a:r>
              <a:rPr lang="es-ES" err="1"/>
              <a:t>Achs</a:t>
            </a:r>
            <a:r>
              <a:rPr lang="es-ES"/>
              <a:t> Nueva Sans 9</a:t>
            </a:r>
          </a:p>
          <a:p>
            <a:pPr lvl="0"/>
            <a:r>
              <a:rPr lang="es-CL"/>
              <a:t>Texto secundario fuente </a:t>
            </a:r>
            <a:r>
              <a:rPr lang="es-ES" err="1"/>
              <a:t>Achs</a:t>
            </a:r>
            <a:r>
              <a:rPr lang="es-ES"/>
              <a:t> Nueva Sans</a:t>
            </a:r>
            <a:r>
              <a:rPr lang="es-CL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30507858-6B48-9E41-AD16-D020E85676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2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5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75C99C3D-5ECB-4B47-A454-878F8E7CD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2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2546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150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32" name="Picture 9">
            <a:extLst>
              <a:ext uri="{FF2B5EF4-FFF2-40B4-BE49-F238E27FC236}">
                <a16:creationId xmlns:a16="http://schemas.microsoft.com/office/drawing/2014/main" id="{8772F3A8-1D99-6641-B3F7-B75A3ECB0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82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B213D-8867-D142-8D90-9F4B25F1F4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9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76AF13A1-963E-1349-B0F8-BC3764CA0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77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82A4F448-A111-C04A-BD52-267DA58C4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26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Insertar gráfico o carta </a:t>
            </a:r>
            <a:r>
              <a:rPr lang="es-ES" err="1"/>
              <a:t>gantt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7A130A72-D212-A248-89EA-57FD7F4D9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2A60C413-F74F-A342-BF7D-FEA64A016E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21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9">
            <a:extLst>
              <a:ext uri="{FF2B5EF4-FFF2-40B4-BE49-F238E27FC236}">
                <a16:creationId xmlns:a16="http://schemas.microsoft.com/office/drawing/2014/main" id="{7AAA2658-B479-A44D-BC0D-8B81C32F2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96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3" pos="563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D2BC01B7-7F51-FE41-8A90-8B20D4F88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5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9A5072A0-4002-E44F-8370-B6A8779A5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26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7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A10D525C-D188-C74B-8970-72D92A292A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17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7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46296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8246855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D52F1-0FA1-FAB3-B385-08FEE586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604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F600FA4-D0A2-8949-8FD6-E129C30DA8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88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77926F9-7738-E54C-AFDC-1307B1227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15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543DA8BA-4F7D-714C-AC44-D7DAA46C1F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31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ACCBF752-43F9-3D42-A021-FF715DC77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35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36333D-C26B-EB07-8FBD-B3FD72C364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75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32B572-5761-5C00-420A-B9EDA9F64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62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E27719-0FF0-A561-FD72-4E80D6379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065643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C4780D07-F93A-DD47-B2C4-CBAED27049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0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0AAD014A-0DF0-AC4A-9E64-8615A5ADB1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81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Muchas</a:t>
            </a:r>
          </a:p>
          <a:p>
            <a:pPr lvl="0"/>
            <a:r>
              <a:rPr lang="es-ES"/>
              <a:t>gracias!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www.achs.cl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D6A441B-9F39-2F47-A862-787FE18E6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6002" y="5428821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5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9BDAAD-D971-44E3-2963-12E25D843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6" y="2904896"/>
            <a:ext cx="2242367" cy="10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5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970606F-8436-C446-883F-1F20759B73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7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>
            <a:extLst>
              <a:ext uri="{FF2B5EF4-FFF2-40B4-BE49-F238E27FC236}">
                <a16:creationId xmlns:a16="http://schemas.microsoft.com/office/drawing/2014/main" id="{D96D9364-189A-1BED-D214-A365BA8744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7317" y="2986917"/>
            <a:ext cx="2157366" cy="8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91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F7FCC-439D-B94C-A689-2CC350BDEB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579" y="1983138"/>
            <a:ext cx="10017551" cy="2387600"/>
          </a:xfrm>
        </p:spPr>
        <p:txBody>
          <a:bodyPr anchor="b">
            <a:normAutofit/>
          </a:bodyPr>
          <a:lstStyle>
            <a:lvl1pPr algn="l">
              <a:defRPr lang="es-CL" sz="3600" b="1" kern="1200" spc="-15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10EA85-8C5A-7842-B0BA-B08D20BBD1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578" y="6018714"/>
            <a:ext cx="10017551" cy="438647"/>
          </a:xfrm>
        </p:spPr>
        <p:txBody>
          <a:bodyPr>
            <a:normAutofit/>
          </a:bodyPr>
          <a:lstStyle>
            <a:lvl1pPr marL="0" indent="0" algn="l">
              <a:buNone/>
              <a:defRPr lang="es-CL" sz="1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Nombre expositor | Cargo expositor | Mes 2020</a:t>
            </a:r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4B7779-E965-CA4D-9EA5-DA5B5C73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138" y="441325"/>
            <a:ext cx="635000" cy="635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70EFBA-24C9-D642-9F28-886809987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578" y="1983138"/>
            <a:ext cx="6284762" cy="9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9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7C1AE-A5E7-0649-8C35-50561BEA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5"/>
            <a:ext cx="880007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4A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B9D02-F56D-6A42-99A7-C72B6E7C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005012"/>
            <a:ext cx="11017250" cy="4351338"/>
          </a:xfrm>
        </p:spPr>
        <p:txBody>
          <a:bodyPr/>
          <a:lstStyle>
            <a:lvl1pPr marL="2286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8A004A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224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FBAE40"/>
          </p15:clr>
        </p15:guide>
        <p15:guide id="2" orient="horz" pos="4065" userDrawn="1">
          <p15:clr>
            <a:srgbClr val="FBAE40"/>
          </p15:clr>
        </p15:guide>
        <p15:guide id="3" pos="34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284AD3-DA1F-C94F-A358-BE3BC8C70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1669"/>
            <a:ext cx="4418467" cy="18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Menú</a:t>
            </a:r>
            <a:endParaRPr lang="es-CL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1318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216">
          <p15:clr>
            <a:srgbClr val="FBAE40"/>
          </p15:clr>
        </p15:guide>
        <p15:guide id="2" orient="horz" pos="2344">
          <p15:clr>
            <a:srgbClr val="FBAE40"/>
          </p15:clr>
        </p15:guide>
        <p15:guide id="3" orient="horz" pos="3373">
          <p15:clr>
            <a:srgbClr val="FBAE40"/>
          </p15:clr>
        </p15:guide>
        <p15:guide id="4" orient="horz" pos="3443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1146">
          <p15:clr>
            <a:srgbClr val="FBAE40"/>
          </p15:clr>
        </p15:guide>
        <p15:guide id="7" pos="37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B213D-8867-D142-8D90-9F4B25F1F4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D52F1-0FA1-FAB3-B385-08FEE586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604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F600FA4-D0A2-8949-8FD6-E129C30DA8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1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970606F-8436-C446-883F-1F20759B73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E6D8A-C320-7B8A-750B-8E53CB8AFB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549642" y="0"/>
            <a:ext cx="7691382" cy="68579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130BCDC-C265-2243-A7EC-930203A01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24D1FB4-1178-2F4A-A5DD-5B08C9C270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E6D8A-C320-7B8A-750B-8E53CB8AFB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549642" y="0"/>
            <a:ext cx="7691382" cy="68579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130BCDC-C265-2243-A7EC-930203A017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10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99E6A4-4C39-4044-9E70-2C36E1168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390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371A669-6E98-684F-AA09-CAF189C7B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518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orient="horz" pos="7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801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406DD75-EFED-8148-B3B9-76FA0FDA66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E32865B-70DB-344E-9066-483DD14F9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37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E3E6E6E-A03E-9049-B7ED-474D11A17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936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14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importante Arial Regular - 88 puntos máximo 5 líneas</a:t>
            </a:r>
            <a:endParaRPr lang="es-CL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15BCFF8-69B7-E644-B5A1-9402DA47BA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8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“Frase entre comillas” Arial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01F724-207C-5742-B341-05366E40EF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392335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40 puntos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id="{1D273B15-8ED6-474F-97CC-C2D75BC6F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83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997">
          <p15:clr>
            <a:srgbClr val="FBAE40"/>
          </p15:clr>
        </p15:guide>
        <p15:guide id="6" orient="horz" pos="3550">
          <p15:clr>
            <a:srgbClr val="FBAE40"/>
          </p15:clr>
        </p15:guide>
        <p15:guide id="7" orient="horz" pos="1207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1139">
          <p15:clr>
            <a:srgbClr val="FBAE40"/>
          </p15:clr>
        </p15:guide>
        <p15:guide id="10" orient="horz" pos="191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 Bold 40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39568CE8-F416-6B48-938E-EBD604E68B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58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9" orient="horz" pos="4320">
          <p15:clr>
            <a:srgbClr val="FBAE40"/>
          </p15:clr>
        </p15:guide>
        <p15:guide id="10" orient="horz" pos="1207">
          <p15:clr>
            <a:srgbClr val="FBAE40"/>
          </p15:clr>
        </p15:guide>
        <p15:guide id="11" orient="horz" pos="1830">
          <p15:clr>
            <a:srgbClr val="FBAE40"/>
          </p15:clr>
        </p15:guide>
        <p15:guide id="12" orient="horz" pos="2436">
          <p15:clr>
            <a:srgbClr val="FBAE40"/>
          </p15:clr>
        </p15:guide>
        <p15:guide id="13" orient="horz" pos="3042">
          <p15:clr>
            <a:srgbClr val="FBAE40"/>
          </p15:clr>
        </p15:guide>
        <p15:guide id="14" orient="horz" pos="36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24D1FB4-1178-2F4A-A5DD-5B08C9C270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8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3F4752F-E3DE-0A43-B945-CD93B39799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34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>
                <a:solidFill>
                  <a:schemeClr val="bg2"/>
                </a:solidFill>
              </a:rPr>
              <a:t>Texto Arial</a:t>
            </a:r>
            <a:br>
              <a:rPr lang="es-ES">
                <a:solidFill>
                  <a:schemeClr val="bg2"/>
                </a:solidFill>
              </a:rPr>
            </a:br>
            <a:r>
              <a:rPr lang="es-ES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Bold 20</a:t>
            </a:r>
            <a:endParaRPr lang="es-CL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D99BDDEB-4512-0143-8C1F-AF125C870B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64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B8DC576C-15E6-FE41-990D-4FF687B54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396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5EC1BBDE-9E66-E64E-A184-B8DBC3F96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26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CD386A07-FD78-8D45-9FB2-5A2EBD6336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079C94-C91E-EE4C-9698-4D039A3E0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02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9">
            <a:extLst>
              <a:ext uri="{FF2B5EF4-FFF2-40B4-BE49-F238E27FC236}">
                <a16:creationId xmlns:a16="http://schemas.microsoft.com/office/drawing/2014/main" id="{8597D40C-6AA4-DE48-8FA8-8E5105CFB5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12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0DFFBD6C-3C08-6E43-B9F5-5E05FD52A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84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01E58C8B-B6EE-DC46-9956-AC75DE22C9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603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</a:t>
            </a:r>
            <a:r>
              <a:rPr lang="es-ES" err="1"/>
              <a:t>Achs</a:t>
            </a:r>
            <a:r>
              <a:rPr lang="es-ES"/>
              <a:t> Nueva Sans 9</a:t>
            </a:r>
          </a:p>
          <a:p>
            <a:pPr lvl="0"/>
            <a:r>
              <a:rPr lang="es-CL"/>
              <a:t>Texto secundario fuente </a:t>
            </a:r>
            <a:r>
              <a:rPr lang="es-ES" err="1"/>
              <a:t>Achs</a:t>
            </a:r>
            <a:r>
              <a:rPr lang="es-ES"/>
              <a:t> Nueva Sans</a:t>
            </a:r>
            <a:r>
              <a:rPr lang="es-CL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30507858-6B48-9E41-AD16-D020E85676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1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5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99E6A4-4C39-4044-9E70-2C36E1168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8369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75C99C3D-5ECB-4B47-A454-878F8E7CD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37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2546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150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32" name="Picture 9">
            <a:extLst>
              <a:ext uri="{FF2B5EF4-FFF2-40B4-BE49-F238E27FC236}">
                <a16:creationId xmlns:a16="http://schemas.microsoft.com/office/drawing/2014/main" id="{8772F3A8-1D99-6641-B3F7-B75A3ECB0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9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id="{76AF13A1-963E-1349-B0F8-BC3764CA0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3645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82A4F448-A111-C04A-BD52-267DA58C4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79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Insertar gráfico o carta </a:t>
            </a:r>
            <a:r>
              <a:rPr lang="es-ES" err="1"/>
              <a:t>gantt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7A130A72-D212-A248-89EA-57FD7F4D9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878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2A60C413-F74F-A342-BF7D-FEA64A016E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538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9">
            <a:extLst>
              <a:ext uri="{FF2B5EF4-FFF2-40B4-BE49-F238E27FC236}">
                <a16:creationId xmlns:a16="http://schemas.microsoft.com/office/drawing/2014/main" id="{7AAA2658-B479-A44D-BC0D-8B81C32F2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18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3" pos="5632">
          <p15:clr>
            <a:srgbClr val="FBAE40"/>
          </p15:clr>
        </p15:guide>
        <p15:guide id="4" pos="3840">
          <p15:clr>
            <a:srgbClr val="FBAE40"/>
          </p15:clr>
        </p15:guide>
        <p15:guide id="5" pos="204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D2BC01B7-7F51-FE41-8A90-8B20D4F88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585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9A5072A0-4002-E44F-8370-B6A8779A5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24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7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  <p15:guide id="7" orient="horz" pos="66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A10D525C-D188-C74B-8970-72D92A292A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899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371A669-6E98-684F-AA09-CAF189C7B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4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10073155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13264725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77926F9-7738-E54C-AFDC-1307B1227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543DA8BA-4F7D-714C-AC44-D7DAA46C1F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65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ACCBF752-43F9-3D42-A021-FF715DC77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49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36333D-C26B-EB07-8FBD-B3FD72C364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74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232B572-5761-5C00-420A-B9EDA9F64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611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E27719-0FF0-A561-FD72-4E80D6379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335126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C4780D07-F93A-DD47-B2C4-CBAED27049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4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0AAD014A-0DF0-AC4A-9E64-8615A5ADB1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178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54" Type="http://schemas.openxmlformats.org/officeDocument/2006/relationships/tags" Target="../tags/tag3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54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112.xml"/><Relationship Id="rId51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54" Type="http://schemas.openxmlformats.org/officeDocument/2006/relationships/tags" Target="../tags/tag6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5" imgW="7772400" imgH="10058400" progId="TCLayout.ActiveDocument.1">
                  <p:embed/>
                </p:oleObj>
              </mc:Choice>
              <mc:Fallback>
                <p:oleObj name="Diapositiva de think-cell" r:id="rId55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668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697" r:id="rId8"/>
    <p:sldLayoutId id="2147483693" r:id="rId9"/>
    <p:sldLayoutId id="2147483713" r:id="rId10"/>
    <p:sldLayoutId id="2147483688" r:id="rId11"/>
    <p:sldLayoutId id="2147483734" r:id="rId12"/>
    <p:sldLayoutId id="2147483691" r:id="rId13"/>
    <p:sldLayoutId id="2147483732" r:id="rId14"/>
    <p:sldLayoutId id="2147483733" r:id="rId15"/>
    <p:sldLayoutId id="2147483669" r:id="rId16"/>
    <p:sldLayoutId id="2147483670" r:id="rId17"/>
    <p:sldLayoutId id="2147483731" r:id="rId18"/>
    <p:sldLayoutId id="2147483671" r:id="rId19"/>
    <p:sldLayoutId id="2147483679" r:id="rId20"/>
    <p:sldLayoutId id="2147483674" r:id="rId21"/>
    <p:sldLayoutId id="2147483698" r:id="rId22"/>
    <p:sldLayoutId id="2147483709" r:id="rId23"/>
    <p:sldLayoutId id="2147483673" r:id="rId24"/>
    <p:sldLayoutId id="2147483694" r:id="rId25"/>
    <p:sldLayoutId id="2147483675" r:id="rId26"/>
    <p:sldLayoutId id="2147483676" r:id="rId27"/>
    <p:sldLayoutId id="2147483678" r:id="rId28"/>
    <p:sldLayoutId id="2147483677" r:id="rId29"/>
    <p:sldLayoutId id="2147483680" r:id="rId30"/>
    <p:sldLayoutId id="2147483681" r:id="rId31"/>
    <p:sldLayoutId id="2147483695" r:id="rId32"/>
    <p:sldLayoutId id="2147483718" r:id="rId33"/>
    <p:sldLayoutId id="2147483682" r:id="rId34"/>
    <p:sldLayoutId id="2147483685" r:id="rId35"/>
    <p:sldLayoutId id="2147483686" r:id="rId36"/>
    <p:sldLayoutId id="2147483689" r:id="rId37"/>
    <p:sldLayoutId id="2147483690" r:id="rId38"/>
    <p:sldLayoutId id="2147483719" r:id="rId39"/>
    <p:sldLayoutId id="2147483735" r:id="rId40"/>
    <p:sldLayoutId id="2147483715" r:id="rId41"/>
    <p:sldLayoutId id="2147483720" r:id="rId42"/>
    <p:sldLayoutId id="2147483723" r:id="rId43"/>
    <p:sldLayoutId id="2147483725" r:id="rId44"/>
    <p:sldLayoutId id="2147483724" r:id="rId45"/>
    <p:sldLayoutId id="2147483722" r:id="rId46"/>
    <p:sldLayoutId id="2147483721" r:id="rId47"/>
    <p:sldLayoutId id="2147483736" r:id="rId48"/>
    <p:sldLayoutId id="2147483706" r:id="rId49"/>
    <p:sldLayoutId id="2147483702" r:id="rId50"/>
    <p:sldLayoutId id="2147483789" r:id="rId51"/>
    <p:sldLayoutId id="2147483790" r:id="rId52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5" imgW="7772400" imgH="10058400" progId="TCLayout.ActiveDocument.1">
                  <p:embed/>
                </p:oleObj>
              </mc:Choice>
              <mc:Fallback>
                <p:oleObj name="Diapositiva de think-cell" r:id="rId55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45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4" r:id="rId43"/>
    <p:sldLayoutId id="2147483835" r:id="rId44"/>
    <p:sldLayoutId id="2147483836" r:id="rId45"/>
    <p:sldLayoutId id="2147483837" r:id="rId46"/>
    <p:sldLayoutId id="2147483838" r:id="rId47"/>
    <p:sldLayoutId id="2147483839" r:id="rId48"/>
    <p:sldLayoutId id="2147483840" r:id="rId49"/>
    <p:sldLayoutId id="2147483841" r:id="rId50"/>
    <p:sldLayoutId id="2147483842" r:id="rId51"/>
    <p:sldLayoutId id="2147483843" r:id="rId52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5" imgW="7772400" imgH="10058400" progId="TCLayout.ActiveDocument.1">
                  <p:embed/>
                </p:oleObj>
              </mc:Choice>
              <mc:Fallback>
                <p:oleObj name="Diapositiva de think-cell" r:id="rId55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15BF45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15BF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  <p:sldLayoutId id="2147483884" r:id="rId40"/>
    <p:sldLayoutId id="2147483885" r:id="rId41"/>
    <p:sldLayoutId id="2147483886" r:id="rId42"/>
    <p:sldLayoutId id="2147483887" r:id="rId43"/>
    <p:sldLayoutId id="2147483888" r:id="rId44"/>
    <p:sldLayoutId id="2147483889" r:id="rId45"/>
    <p:sldLayoutId id="2147483890" r:id="rId46"/>
    <p:sldLayoutId id="2147483891" r:id="rId47"/>
    <p:sldLayoutId id="2147483892" r:id="rId48"/>
    <p:sldLayoutId id="2147483893" r:id="rId49"/>
    <p:sldLayoutId id="2147483894" r:id="rId50"/>
    <p:sldLayoutId id="2147483895" r:id="rId51"/>
    <p:sldLayoutId id="2147483896" r:id="rId52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chs.certificados.crm-mantis.cl/login" TargetMode="Externa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achs.certificados.crm-mantis.cl/login" TargetMode="Externa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chs.certificados.crm-mantis.cl" TargetMode="Externa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9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88A22B-33C3-E2F4-9056-EC28413C37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5917" y="2663985"/>
            <a:ext cx="5786102" cy="1461692"/>
          </a:xfrm>
        </p:spPr>
        <p:txBody>
          <a:bodyPr lIns="0" tIns="0" rIns="0" bIns="0" anchor="t"/>
          <a:lstStyle/>
          <a:p>
            <a:pPr algn="ctr"/>
            <a:r>
              <a:rPr lang="es-ES" sz="2500">
                <a:solidFill>
                  <a:schemeClr val="tx2"/>
                </a:solidFill>
                <a:latin typeface="Arial"/>
                <a:cs typeface="Arial"/>
              </a:rPr>
              <a:t>REPOSITORIO </a:t>
            </a:r>
          </a:p>
          <a:p>
            <a:pPr algn="ctr"/>
            <a:r>
              <a:rPr lang="es-ES" sz="2500">
                <a:solidFill>
                  <a:schemeClr val="tx2"/>
                </a:solidFill>
                <a:latin typeface="Arial"/>
                <a:cs typeface="Arial"/>
              </a:rPr>
              <a:t>EQUIPO REACTIVO</a:t>
            </a:r>
          </a:p>
          <a:p>
            <a:pPr algn="ctr"/>
            <a:r>
              <a:rPr lang="es-ES" sz="2500">
                <a:solidFill>
                  <a:schemeClr val="tx2"/>
                </a:solidFill>
                <a:latin typeface="Arial"/>
                <a:cs typeface="Arial"/>
              </a:rPr>
              <a:t>VISUALIZACIÓN EMPRESAS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80A1215-A39F-FA72-9E32-65D0B2392BBD}"/>
              </a:ext>
            </a:extLst>
          </p:cNvPr>
          <p:cNvSpPr txBox="1">
            <a:spLocks/>
          </p:cNvSpPr>
          <p:nvPr/>
        </p:nvSpPr>
        <p:spPr>
          <a:xfrm>
            <a:off x="5605410" y="3394831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500" b="0" i="0" u="none" strike="noStrike" cap="none" spc="0" baseline="0">
                <a:solidFill>
                  <a:schemeClr val="bg2"/>
                </a:solidFill>
                <a:uFillTx/>
                <a:latin typeface="ACHS Nueva Sans Medium" pitchFamily="2" charset="77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8406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endParaRPr kumimoji="0" lang="es-CL" sz="1500" b="0" i="0" u="none" strike="noStrike" kern="0" cap="none" spc="0" normalizeH="0" baseline="0" noProof="0">
              <a:ln>
                <a:noFill/>
              </a:ln>
              <a:solidFill>
                <a:srgbClr val="E9EADD"/>
              </a:solidFill>
              <a:effectLst/>
              <a:uLnTx/>
              <a:uFillTx/>
              <a:latin typeface="ACHS Nueva Sans Medium" pitchFamily="2" charset="77"/>
              <a:cs typeface="Arial"/>
              <a:sym typeface="Arial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3ACCB2AA-1FDB-755A-C3DA-F917D85A5A3D}"/>
              </a:ext>
            </a:extLst>
          </p:cNvPr>
          <p:cNvSpPr txBox="1">
            <a:spLocks/>
          </p:cNvSpPr>
          <p:nvPr/>
        </p:nvSpPr>
        <p:spPr>
          <a:xfrm>
            <a:off x="5614259" y="1761812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600" b="0" i="0" u="none" strike="noStrike" cap="none" spc="0" baseline="0">
                <a:solidFill>
                  <a:schemeClr val="tx1"/>
                </a:solidFill>
                <a:uFillTx/>
                <a:latin typeface="ACHS Nueva Serif" pitchFamily="2" charset="77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840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endParaRPr kumimoji="0" lang="es-CL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HS Nueva Serif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7817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CC841E6-F8FE-1BAB-624A-64426F29D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 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Para nuestros clientes tenemos dos formas de descargar diplomas.</a:t>
            </a: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el primer ítem: cursos se puede buscar con el número de oportunidad, el cual, corresponde al ID de la capacitación.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61F8E8-85DB-5C2D-D45B-F0D291CE68A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2B848EF7-04C0-5229-2ED8-98DD75A8085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Cursos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A56D378-39FD-5964-65A2-9B5E51829A7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DBCBF1-C2F2-F7C6-0103-CD5014C2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2" y="1200920"/>
            <a:ext cx="8079289" cy="54167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58E124-8D90-786F-D277-1F088B3F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7" y="2530061"/>
            <a:ext cx="1279567" cy="5121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45C58D-442A-6C2D-8665-38DE9BC8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736" y="3683979"/>
            <a:ext cx="70719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936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23D46-B233-F91A-B924-5A7BCDFE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663E6E9-0B18-48B3-BFC8-ED6874FA2F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Una vez digitado el número de oportunidad, se debe seleccionar en la opción: Ver Ficha.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C7FD0-7B55-E7A7-744C-6F855E17E54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F35B80A9-AE97-BF90-547B-D7569E91C66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Cursos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EB53BFC-A738-3B35-D440-FE0D90F88E6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8ECCA-0AC6-01ED-D3D3-B78A712B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2" y="1246671"/>
            <a:ext cx="8058211" cy="53709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A3F466-8E60-2593-8B17-9591540E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28" y="5760694"/>
            <a:ext cx="1279567" cy="5121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1C1CDE-2DEF-D6B7-12FD-8610EA68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45" y="5867383"/>
            <a:ext cx="70719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732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61ECB-5509-3DD5-8541-89933B201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157DE91-A0A1-F66D-5758-99579C57E3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 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Al ingresar a la ficha, tenemos la opción: descargar el informe académico. En este documento podemos revisar las notas y la asistencia de los participantes aprobados como reprobados.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51467B-2AAC-0988-DE60-9AF1B2CFD1F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54332839-6307-2F5A-75AB-0AB85D1B4AE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Cursos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5D0A1D4-0B4B-C9A0-D425-468C0A798A0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0ED9BE-9243-41B9-AA63-808951CA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" y="1229164"/>
            <a:ext cx="8059479" cy="52885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C4BC2B-3F25-3730-6CE6-8BB46EFA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01" y="2684569"/>
            <a:ext cx="707197" cy="2987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7D4CA7-B654-EFCB-5149-36BC4A2E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002" y="2577880"/>
            <a:ext cx="136891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37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15D4CF-E368-0600-47AF-4F79DCAC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8873A41-29D2-E5E0-1704-7943CE9544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3566" y="1328398"/>
            <a:ext cx="2441307" cy="4413124"/>
          </a:xfrm>
        </p:spPr>
        <p:txBody>
          <a:bodyPr lIns="0" tIns="0" rIns="0" bIns="0" anchor="t"/>
          <a:lstStyle/>
          <a:p>
            <a:endParaRPr lang="es-ES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CL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  <a:hlinkClick r:id="rId2"/>
              </a:rPr>
              <a:t>https://achs.certificados.crm-mantis.cl/login</a:t>
            </a:r>
            <a:endParaRPr lang="es-CL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CL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E22019-F73C-49F8-7A07-11EFA811705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DD4B9075-BB56-149E-F81F-EF6FB47D6E9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8888" y="464093"/>
            <a:ext cx="7481365" cy="3355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Visualización Informe Académico</a:t>
            </a:r>
            <a:endParaRPr lang="es-CL" sz="1400" b="1"/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C8873A41-29D2-E5E0-1704-7943CE9544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 </a:t>
            </a: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Visualización Informe Académico</a:t>
            </a:r>
          </a:p>
          <a:p>
            <a:endParaRPr lang="es-ES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84" y="834857"/>
            <a:ext cx="4087725" cy="57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72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B70A4-45BE-D8A2-0D61-7B0B21AD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F18EA11-FECA-B0B5-8938-34F5AFC50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Al ingresar a la ficha, tenemos la opción: descargar diplomas. En este documento podemos revisar toda la información del curso y los datos personales el participante.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03F246-B538-5C42-6ED6-81F249EAF6B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8C3B7673-D376-78D9-FAD1-8EA460A1E44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Cursos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180AA04-BF44-190C-10B0-75C41DAC2B0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470822-13FE-2750-9E6D-9BAB0A21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" y="1229164"/>
            <a:ext cx="8059479" cy="51322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7E393F-7A5F-2C2D-8913-EC418D71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60" y="5890541"/>
            <a:ext cx="707197" cy="2987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699D22-42C7-1C36-A554-3E817133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59" y="5783852"/>
            <a:ext cx="139252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33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2B9330-873D-52F8-A6CE-D7683A3DA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F5AD9D7-5D06-6530-B8EB-E3D78FC819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Tenemos la opción de descargar de forma masiva los diplomas o seleccionar de forma individual, como india la imagen.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24E7FA-EA2E-621E-860D-E5E5E43013D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0B65DCF-5F58-6EBE-B622-4EE13960DB1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Cursos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6E69B2D-A7F4-3E53-F72A-ECEE521D57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E7B30-BA26-5EFB-0929-6785820D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3" y="1229165"/>
            <a:ext cx="8134752" cy="5388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F3C9F9-2D4F-93CA-9AFF-DC42CBC2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82" y="1728747"/>
            <a:ext cx="2764431" cy="5121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63A93D-2E9E-35EF-4D41-71AF8244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7508"/>
            <a:ext cx="707197" cy="2987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36440D-4BA4-910E-4BDE-11891BE6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0436"/>
            <a:ext cx="785634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63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CE0BC-B260-807E-F028-A4D6DA85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29D1559-1312-CF94-A6C3-5579A53F73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93566" y="1328398"/>
            <a:ext cx="2441307" cy="4413124"/>
          </a:xfrm>
        </p:spPr>
        <p:txBody>
          <a:bodyPr lIns="0" tIns="0" rIns="0" bIns="0" anchor="t"/>
          <a:lstStyle/>
          <a:p>
            <a:endParaRPr lang="es-ES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CL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  <a:hlinkClick r:id="rId2"/>
              </a:rPr>
              <a:t>https://achs.certificados.crm-mantis.cl/login</a:t>
            </a:r>
            <a:endParaRPr lang="es-CL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endParaRPr lang="es-CL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170B1C-6F29-35C2-9D43-8DB7C0588DE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65F436DC-8BA1-D665-6082-98A1B195832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8888" y="464093"/>
            <a:ext cx="7481365" cy="3355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Visualización Diploma Académico</a:t>
            </a:r>
            <a:endParaRPr lang="es-CL" sz="1400" b="1"/>
          </a:p>
        </p:txBody>
      </p:sp>
      <p:sp>
        <p:nvSpPr>
          <p:cNvPr id="9" name="Marcador de texto 12">
            <a:extLst>
              <a:ext uri="{FF2B5EF4-FFF2-40B4-BE49-F238E27FC236}">
                <a16:creationId xmlns:a16="http://schemas.microsoft.com/office/drawing/2014/main" id="{BBC87B72-61F0-E9C0-C861-2620409DD5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Visualización Diploma Académico del participante por curso ejecutado, el cual, detalla datos del asistente, nombre del curso realizado ,modalidad, horas, fecha y nota final. Documento certificado y con una vigencia de 2 años.</a:t>
            </a:r>
          </a:p>
          <a:p>
            <a:endParaRPr lang="es-ES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A89D9E-2965-F638-1DDC-16F50B25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53" y="946298"/>
            <a:ext cx="7639282" cy="567135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0086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15D4CF-E368-0600-47AF-4F79DCAC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8873A41-29D2-E5E0-1704-7943CE9544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Para nuestros clientes tenemos dos formas de descargar diplomas.</a:t>
            </a: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el segundo ítem: Participantes se puede buscar con el número de Rut o Nombre de los asistentes a la capacitación.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E22019-F73C-49F8-7A07-11EFA811705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DD4B9075-BB56-149E-F81F-EF6FB47D6E9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Participante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5EF2CDC-CA15-84A3-5F68-C600AA329D2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6323AD-DE9A-BB21-964E-89E2E345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269926"/>
            <a:ext cx="8155662" cy="53477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3A775C-E032-CE19-20A4-116DB4EA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3066620"/>
            <a:ext cx="1279567" cy="5121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A263B9-2528-CE99-68C0-262CF6D60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17" y="3173309"/>
            <a:ext cx="707197" cy="2987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910C82-2C98-525E-806E-8C47CB50B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62" y="4399234"/>
            <a:ext cx="12795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13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D22D3-706D-AB8D-E02B-365783DE9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C299D48-5918-3275-98F2-EE699E9005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vez seleccionada la ficha participante, tenemos la  opción: Ver diploma en donde podemos descargar el documento.</a:t>
            </a:r>
            <a:endParaRPr lang="es-CL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FDAD6F-5E0D-FCA4-35FA-7079CFCC639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65091D68-D3AB-D13E-B3E4-8930EF09CBA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Participantes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C113763-DE57-FBDD-8CA7-873CDC5E7AC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F7EE9A-59FD-7D88-8F72-E7442CD5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5" y="1344227"/>
            <a:ext cx="8055811" cy="53329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DEC93A-713F-5B1F-CFB9-99C7D2D2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68" y="1827626"/>
            <a:ext cx="1745457" cy="5121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6620DD-C9F8-A173-D561-2E652DC2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923" y="5985118"/>
            <a:ext cx="707197" cy="2987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4FFDA1-4579-2283-5464-C67562B8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04" y="5771740"/>
            <a:ext cx="114634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3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D268B-3F6E-4D9B-51CC-244BA770C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B1637FE-DBA9-840F-1825-6E7DD83370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Al ingresar a en la ficha del participante, se puede obtener el informe académico de la oportunidad y descargar el diploma.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55F964-9A48-B742-9D48-8E0D53F64F9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046C899-35EB-2881-CDC3-698D5B1D770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/>
              <a:t>Descargar Diplomas por Participantes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5AEE063-E594-2562-2D70-20E558E1CAD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6F8580-B35F-79FF-0701-27FF66E3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290602"/>
            <a:ext cx="8155172" cy="54223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55A7B5-0B79-E6E6-3FEB-EB54FAF2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29" y="2495817"/>
            <a:ext cx="1745457" cy="5121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B60B83B-A024-6466-4E30-59A53967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90" y="5385772"/>
            <a:ext cx="1917001" cy="512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1C026BE-EFD9-F4BF-A16A-41282305F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3" y="5985118"/>
            <a:ext cx="70719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77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70343-2496-7E48-CDAD-D10D758D4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A3E0E3-C872-CDA2-2378-76AA0ACA584B}"/>
              </a:ext>
            </a:extLst>
          </p:cNvPr>
          <p:cNvSpPr txBox="1">
            <a:spLocks/>
          </p:cNvSpPr>
          <p:nvPr/>
        </p:nvSpPr>
        <p:spPr>
          <a:xfrm>
            <a:off x="1027453" y="974174"/>
            <a:ext cx="8587739" cy="45058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marR="0" indent="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45720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68580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914400" algn="l" defTabSz="1218406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8406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Capacitaciones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BEFDC3-8742-5FA6-FA7A-E8681481CFC5}"/>
              </a:ext>
            </a:extLst>
          </p:cNvPr>
          <p:cNvSpPr txBox="1">
            <a:spLocks/>
          </p:cNvSpPr>
          <p:nvPr/>
        </p:nvSpPr>
        <p:spPr>
          <a:xfrm>
            <a:off x="1104456" y="1786621"/>
            <a:ext cx="7367850" cy="586873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54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EMPRESAS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F139A6-5145-21BD-A0B2-0925D0C3CFFA}"/>
              </a:ext>
            </a:extLst>
          </p:cNvPr>
          <p:cNvSpPr/>
          <p:nvPr/>
        </p:nvSpPr>
        <p:spPr>
          <a:xfrm>
            <a:off x="2965197" y="2080057"/>
            <a:ext cx="6531255" cy="404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E9EADD"/>
              </a:buClr>
              <a:buSzTx/>
              <a:buFontTx/>
              <a:buNone/>
              <a:tabLst>
                <a:tab pos="178262" algn="l"/>
                <a:tab pos="356525" algn="l"/>
                <a:tab pos="534787" algn="l"/>
              </a:tabLst>
              <a:defRPr/>
            </a:pPr>
            <a:r>
              <a:rPr kumimoji="0" lang="es-CL" sz="1600" b="0" i="0" u="none" strike="noStrike" kern="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Creación accedo a portal diplomas empresas</a:t>
            </a:r>
            <a:endParaRPr kumimoji="0" lang="es-CL" sz="1600" b="0" i="0" u="none" strike="noStrike" kern="0" cap="none" spc="0" normalizeH="0" baseline="0" noProof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Helvetica Neue"/>
            </a:endParaRPr>
          </a:p>
          <a:p>
            <a:pPr marL="285750" marR="0" lvl="0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15BF45"/>
              </a:buClr>
              <a:buSzTx/>
              <a:buFont typeface="Wingdings" panose="05000000000000000000" pitchFamily="2" charset="2"/>
              <a:buChar char="q"/>
              <a:tabLst>
                <a:tab pos="178262" algn="l"/>
                <a:tab pos="356525" algn="l"/>
                <a:tab pos="534787" algn="l"/>
              </a:tabLst>
              <a:defRPr/>
            </a:pPr>
            <a:r>
              <a:rPr kumimoji="0" lang="es-CL" sz="1600" b="0" i="0" u="none" strike="noStrike" kern="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D</a:t>
            </a: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Principales funcionalidades de portal diplomas</a:t>
            </a:r>
          </a:p>
          <a:p>
            <a:pPr marL="177800" marR="0" lvl="1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Creación usuario empresas en portal diplomas.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Creación usuario participantes en portal diplomas. </a:t>
            </a: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Helvetica Neue"/>
              </a:rPr>
              <a:t>Descarga de diplomas por cursos vista empresas.</a:t>
            </a: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Informe académico genérico.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Visualización diploma académico.</a:t>
            </a:r>
          </a:p>
          <a:p>
            <a:pPr marL="463550" marR="0" lvl="3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Descarga de diplomas por participantes.</a:t>
            </a:r>
          </a:p>
          <a:p>
            <a:pPr marL="177800" marR="0" lvl="3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Cambio de contraseñas usuario empresa.</a:t>
            </a:r>
          </a:p>
          <a:p>
            <a:pPr marL="177800" marR="0" lvl="1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Helvetica Neue"/>
            </a:endParaRPr>
          </a:p>
          <a:p>
            <a:pPr marL="177800" marR="0" lvl="1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 </a:t>
            </a: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Helvetica Neue"/>
            </a:endParaRPr>
          </a:p>
          <a:p>
            <a:pPr marL="463550" marR="0" lvl="1" indent="-28575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CL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Helvetica Neue"/>
            </a:endParaRPr>
          </a:p>
          <a:p>
            <a:pPr marL="177800" marR="0" lvl="1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Helvetica Neue"/>
              </a:rPr>
              <a:t> diplomas en Portal Cursos </a:t>
            </a:r>
            <a:endParaRPr kumimoji="0" lang="es-CL" sz="1600" b="0" i="0" u="none" strike="noStrike" kern="0" cap="none" spc="0" normalizeH="0" baseline="0" noProof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Helvetica Neue"/>
            </a:endParaRPr>
          </a:p>
          <a:p>
            <a:pPr marL="177800" marR="0" lvl="1" indent="0" algn="l" defTabSz="916777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Helvetica Neue"/>
              </a:rPr>
              <a:t>Descarga diplomas en Portal Participantes</a:t>
            </a:r>
          </a:p>
        </p:txBody>
      </p:sp>
    </p:spTree>
    <p:extLst>
      <p:ext uri="{BB962C8B-B14F-4D97-AF65-F5344CB8AC3E}">
        <p14:creationId xmlns:p14="http://schemas.microsoft.com/office/powerpoint/2010/main" val="41039307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EA20-BC75-1F9C-F661-8F783E16B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CBDEF6-A087-AA8F-1B99-920793D54E23}"/>
              </a:ext>
            </a:extLst>
          </p:cNvPr>
          <p:cNvSpPr txBox="1"/>
          <p:nvPr/>
        </p:nvSpPr>
        <p:spPr>
          <a:xfrm>
            <a:off x="5401995" y="5102951"/>
            <a:ext cx="6356252" cy="1375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0" tIns="0" rIns="0" bIns="0" numCol="1" spcCol="3810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1218406" hangingPunct="1">
              <a:spcBef>
                <a:spcPts val="0"/>
              </a:spcBef>
              <a:buSzPct val="123000"/>
              <a:defRPr/>
            </a:pPr>
            <a:r>
              <a:rPr lang="es-CL" sz="2000">
                <a:solidFill>
                  <a:schemeClr val="bg1"/>
                </a:solidFill>
                <a:latin typeface="Arial"/>
                <a:ea typeface="+mn-lt"/>
                <a:cs typeface="Arial" panose="020B0604020202020204"/>
                <a:sym typeface="Arial"/>
              </a:rPr>
              <a:t>VISUALIZACION DE FICHA Y REPORTE POR EMPRESAS</a:t>
            </a:r>
            <a:endParaRPr lang="es-CL" sz="2000">
              <a:solidFill>
                <a:schemeClr val="bg1"/>
              </a:solidFill>
              <a:latin typeface="Arial"/>
              <a:ea typeface="+mn-lt"/>
              <a:cs typeface="Arial" panose="020B0604020202020204"/>
            </a:endParaRPr>
          </a:p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3388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BFC04-87C6-46AB-F126-244F68AB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D888142-C2DB-B95B-F4EF-DD6DC2885F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1431" y="1626782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https://achs.certificados.crm-mantis.cl</a:t>
            </a:r>
            <a:endParaRPr lang="es-E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Al ingresar a en la  opción Descarga de Ficha de la empresa, se desplegarán todos  los cursos ejecutados por ésta.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9D2217-A715-3D88-2921-E7A39DA9213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BF19A97-EBF6-6859-B5D5-63F8BAB07F8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 lIns="0" tIns="0" rIns="0" bIns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>
                <a:latin typeface="Arial"/>
                <a:cs typeface="Arial"/>
              </a:rPr>
              <a:t>Descargar de ficha por Empresas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0E2E1D11-A588-CFD2-7557-E9AA58E7665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83C9C5-688C-3296-2218-6E121085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" y="1719659"/>
            <a:ext cx="8132167" cy="3643531"/>
          </a:xfrm>
          <a:prstGeom prst="rect">
            <a:avLst/>
          </a:prstGeom>
        </p:spPr>
      </p:pic>
      <p:pic>
        <p:nvPicPr>
          <p:cNvPr id="4" name="Imagen 13" descr="A black rectangular object with red border&#10;&#10;AI-generated content may be incorrect.">
            <a:extLst>
              <a:ext uri="{FF2B5EF4-FFF2-40B4-BE49-F238E27FC236}">
                <a16:creationId xmlns:a16="http://schemas.microsoft.com/office/drawing/2014/main" id="{79D294A4-86B9-8378-4B90-C5E795BE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04" y="2270964"/>
            <a:ext cx="174545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88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8F14F-DE88-D0B2-22DC-70FA4626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8EEF59B-7892-D90B-A090-BCD874578B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50808" y="1726716"/>
            <a:ext cx="2441307" cy="4413124"/>
          </a:xfrm>
        </p:spPr>
        <p:txBody>
          <a:bodyPr lIns="0" tIns="0" rIns="0" bIns="0" anchor="t"/>
          <a:lstStyle/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En nuestro portal de diplomas</a:t>
            </a:r>
            <a:endParaRPr lang="en-US" sz="1200">
              <a:solidFill>
                <a:schemeClr val="tx1">
                  <a:lumMod val="76000"/>
                </a:schemeClr>
              </a:solidFill>
              <a:latin typeface="Arial"/>
              <a:cs typeface="Arial"/>
            </a:endParaRPr>
          </a:p>
          <a:p>
            <a:r>
              <a:rPr lang="es-CL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https://achs.certificados.crm-mantis.cl</a:t>
            </a:r>
            <a:endParaRPr lang="es-ES" sz="1200">
              <a:solidFill>
                <a:srgbClr val="15BF45"/>
              </a:solidFill>
              <a:latin typeface="Arial"/>
              <a:cs typeface="Arial"/>
            </a:endParaRPr>
          </a:p>
          <a:p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Al ingresar a en la opción Descarga de Ficha de la empresa, se desplegaran un </a:t>
            </a:r>
            <a:r>
              <a:rPr lang="es-ES" sz="1200" err="1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reportede</a:t>
            </a:r>
            <a:r>
              <a:rPr lang="es-ES" sz="1200">
                <a:solidFill>
                  <a:schemeClr val="tx1">
                    <a:lumMod val="76000"/>
                  </a:schemeClr>
                </a:solidFill>
                <a:latin typeface="Arial"/>
                <a:cs typeface="Arial"/>
              </a:rPr>
              <a:t> todos los cursos ejecutados por ésta.</a:t>
            </a:r>
            <a:endParaRPr lang="es-ES">
              <a:solidFill>
                <a:schemeClr val="tx1">
                  <a:lumMod val="76000"/>
                </a:scheme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0C83E6-ED84-F1C5-748E-1C3DDE1CC18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pPr marL="0" marR="0" lvl="0" indent="0" algn="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290F3-BA30-9341-A10E-737EC97582C1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pPr marL="0" marR="0" lvl="0" indent="0" algn="r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117011DB-7D06-609C-DD7F-A3917699E4B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 lIns="0" tIns="0" rIns="0" bIns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b="1">
                <a:latin typeface="Arial"/>
                <a:cs typeface="Arial"/>
              </a:rPr>
              <a:t>Descargar de reporte por Empresa</a:t>
            </a:r>
            <a:endParaRPr lang="es-CL" sz="1400" b="1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6BAD66B-867E-7D16-8147-20280A91ECB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sz="1200"/>
              <a:t>Vista Empresas</a:t>
            </a:r>
            <a:endParaRPr lang="es-CL" sz="12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ECF60F-F4CE-CF11-6C82-F3B12AB6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62" y="831294"/>
            <a:ext cx="4610075" cy="57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94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40BBF-E9C7-476B-406B-F7D92C3E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88893-4976-ABD2-EFF6-E009D0D38921}"/>
              </a:ext>
            </a:extLst>
          </p:cNvPr>
          <p:cNvSpPr txBox="1"/>
          <p:nvPr/>
        </p:nvSpPr>
        <p:spPr>
          <a:xfrm>
            <a:off x="5401995" y="5102951"/>
            <a:ext cx="6356252" cy="1375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0" tIns="0" rIns="0" bIns="0" numCol="1" spcCol="3810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1218406" hangingPunct="1">
              <a:spcBef>
                <a:spcPts val="0"/>
              </a:spcBef>
              <a:buSzPct val="123000"/>
              <a:defRPr/>
            </a:pPr>
            <a:r>
              <a:rPr lang="es-CL" sz="20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/>
                <a:sym typeface="Arial"/>
              </a:rPr>
              <a:t>CAMBIO DE CONTRASEÑA USUARIOS EMPRESAS</a:t>
            </a:r>
          </a:p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3590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175F-1DB9-1C54-F97F-318B55FF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4BBFA0B-DF86-E9D4-E718-648946D26B53}"/>
              </a:ext>
            </a:extLst>
          </p:cNvPr>
          <p:cNvSpPr/>
          <p:nvPr/>
        </p:nvSpPr>
        <p:spPr>
          <a:xfrm>
            <a:off x="727987" y="891587"/>
            <a:ext cx="7202640" cy="3139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Neue"/>
              </a:rPr>
              <a:t>Paso 1: Ingresa el Rut del usuario y seleccionar “Olvidaste tu contraseña</a:t>
            </a:r>
            <a:r>
              <a:rPr kumimoji="0" lang="es-ES" sz="16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Neue"/>
              </a:rPr>
              <a:t>”</a:t>
            </a:r>
            <a:endParaRPr kumimoji="0" lang="es-CL" sz="16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0DDEA1-1548-4C3E-9443-22A9B9C7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9" y="1238964"/>
            <a:ext cx="10525567" cy="438007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11BE01B-41BC-7C4D-382E-50769947CFB0}"/>
              </a:ext>
            </a:extLst>
          </p:cNvPr>
          <p:cNvSpPr/>
          <p:nvPr/>
        </p:nvSpPr>
        <p:spPr>
          <a:xfrm>
            <a:off x="8389088" y="3911280"/>
            <a:ext cx="2169042" cy="46201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Flecha derecha 1">
            <a:extLst>
              <a:ext uri="{FF2B5EF4-FFF2-40B4-BE49-F238E27FC236}">
                <a16:creationId xmlns:a16="http://schemas.microsoft.com/office/drawing/2014/main" id="{99FCCA7E-2435-A785-3546-3BA477368B22}"/>
              </a:ext>
            </a:extLst>
          </p:cNvPr>
          <p:cNvSpPr/>
          <p:nvPr/>
        </p:nvSpPr>
        <p:spPr>
          <a:xfrm>
            <a:off x="6096000" y="2201349"/>
            <a:ext cx="664143" cy="220312"/>
          </a:xfrm>
          <a:prstGeom prst="rightArrow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B3EB8D69-4FFD-E1A0-9A59-E25EF9F6EDF8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1218406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1" i="0" u="none" strike="noStrike" kern="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/>
                <a:sym typeface="Arial"/>
              </a:rPr>
              <a:t>Cambio de Contraseña Usuarios Empresas</a:t>
            </a:r>
          </a:p>
          <a:p>
            <a:pPr marL="342900" marR="0" lvl="0" indent="-342900" algn="l" defTabSz="1218406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 typeface="Wingdings" panose="05000000000000000000" pitchFamily="2" charset="2"/>
              <a:buChar char="ü"/>
              <a:tabLst/>
              <a:defRPr/>
            </a:pPr>
            <a:endParaRPr kumimoji="0" lang="es-CL" sz="1400" b="1" i="0" u="none" strike="noStrike" kern="0" cap="none" spc="0" normalizeH="0" baseline="0" noProof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83942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0B89D-2EBE-A8AD-1DF5-83BBA4B93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3217392-1774-B0AE-F4D8-9157FDA73036}"/>
              </a:ext>
            </a:extLst>
          </p:cNvPr>
          <p:cNvSpPr/>
          <p:nvPr/>
        </p:nvSpPr>
        <p:spPr>
          <a:xfrm>
            <a:off x="659219" y="382772"/>
            <a:ext cx="8016948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Neue"/>
              </a:rPr>
              <a:t>Paso 2: Ingresar Email del usuario y seleccionar “Recuperar contraseña”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CF5FD1-200D-9BF6-2F7D-0340FE09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9" y="948807"/>
            <a:ext cx="10738884" cy="4196984"/>
          </a:xfrm>
          <a:prstGeom prst="rect">
            <a:avLst/>
          </a:prstGeom>
        </p:spPr>
      </p:pic>
      <p:sp>
        <p:nvSpPr>
          <p:cNvPr id="6" name="Flecha derecha 1">
            <a:extLst>
              <a:ext uri="{FF2B5EF4-FFF2-40B4-BE49-F238E27FC236}">
                <a16:creationId xmlns:a16="http://schemas.microsoft.com/office/drawing/2014/main" id="{416E13A0-45BD-BF41-C40E-DBA2F2EAC2DF}"/>
              </a:ext>
            </a:extLst>
          </p:cNvPr>
          <p:cNvSpPr/>
          <p:nvPr/>
        </p:nvSpPr>
        <p:spPr>
          <a:xfrm>
            <a:off x="6028661" y="3549850"/>
            <a:ext cx="664143" cy="220312"/>
          </a:xfrm>
          <a:prstGeom prst="rightArrow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AA73EA9-A28A-C11A-BB2B-958DC738D787}"/>
              </a:ext>
            </a:extLst>
          </p:cNvPr>
          <p:cNvSpPr/>
          <p:nvPr/>
        </p:nvSpPr>
        <p:spPr>
          <a:xfrm>
            <a:off x="7393171" y="3429000"/>
            <a:ext cx="2169042" cy="46201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82918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510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FA49B-098A-53B0-C8C9-96B41FB4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17BEC-92F9-F00D-9178-D1277B0F830C}"/>
              </a:ext>
            </a:extLst>
          </p:cNvPr>
          <p:cNvSpPr txBox="1"/>
          <p:nvPr/>
        </p:nvSpPr>
        <p:spPr>
          <a:xfrm>
            <a:off x="4486940" y="5102951"/>
            <a:ext cx="7271307" cy="1375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0" tIns="0" rIns="0" bIns="0" numCol="1" spcCol="3810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7800" lvl="1" defTabSz="916777">
              <a:spcBef>
                <a:spcPts val="0"/>
              </a:spcBef>
              <a:spcAft>
                <a:spcPts val="200"/>
              </a:spcAft>
              <a:defRPr/>
            </a:pPr>
            <a:r>
              <a:rPr lang="es-ES" sz="2000">
                <a:solidFill>
                  <a:srgbClr val="FFFFFF"/>
                </a:solidFill>
                <a:ea typeface="+mn-lt"/>
                <a:cs typeface="Arial" panose="020B0604020202020204"/>
              </a:rPr>
              <a:t>PRINCIPALES FUNCIONALIDADES DE PORTAL DIPLOMAS</a:t>
            </a:r>
          </a:p>
        </p:txBody>
      </p:sp>
    </p:spTree>
    <p:extLst>
      <p:ext uri="{BB962C8B-B14F-4D97-AF65-F5344CB8AC3E}">
        <p14:creationId xmlns:p14="http://schemas.microsoft.com/office/powerpoint/2010/main" val="25503210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15" imgH="416" progId="TCLayout.ActiveDocument.1">
                  <p:embed/>
                </p:oleObj>
              </mc:Choice>
              <mc:Fallback>
                <p:oleObj name="Diapositiva de think-cell" r:id="rId3" imgW="415" imgH="416" progId="TCLayout.ActiveDocument.1">
                  <p:embed/>
                  <p:pic>
                    <p:nvPicPr>
                      <p:cNvPr id="6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2C38FDA4-757A-7C42-0630-B33DBCF0F377}"/>
              </a:ext>
            </a:extLst>
          </p:cNvPr>
          <p:cNvGrpSpPr/>
          <p:nvPr/>
        </p:nvGrpSpPr>
        <p:grpSpPr>
          <a:xfrm>
            <a:off x="3493386" y="1585911"/>
            <a:ext cx="2520328" cy="4343439"/>
            <a:chOff x="3425719" y="2782704"/>
            <a:chExt cx="2520328" cy="3672000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F36F28D-9F91-9A49-B810-E66B805D36C3}"/>
                </a:ext>
              </a:extLst>
            </p:cNvPr>
            <p:cNvSpPr/>
            <p:nvPr/>
          </p:nvSpPr>
          <p:spPr>
            <a:xfrm>
              <a:off x="3425719" y="2782704"/>
              <a:ext cx="2520328" cy="3672000"/>
            </a:xfrm>
            <a:prstGeom prst="rect">
              <a:avLst/>
            </a:prstGeom>
            <a:solidFill>
              <a:schemeClr val="tx2">
                <a:alpha val="88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Google Shape;665;p30">
              <a:extLst>
                <a:ext uri="{FF2B5EF4-FFF2-40B4-BE49-F238E27FC236}">
                  <a16:creationId xmlns:a16="http://schemas.microsoft.com/office/drawing/2014/main" id="{E62C4299-6F7D-9847-B632-EABA129D80B1}"/>
                </a:ext>
              </a:extLst>
            </p:cNvPr>
            <p:cNvSpPr txBox="1"/>
            <p:nvPr/>
          </p:nvSpPr>
          <p:spPr>
            <a:xfrm>
              <a:off x="3425719" y="3863602"/>
              <a:ext cx="2520328" cy="595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9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Creación de usuarios participantes</a:t>
              </a:r>
            </a:p>
          </p:txBody>
        </p:sp>
        <p:sp>
          <p:nvSpPr>
            <p:cNvPr id="50" name="CuadroTexto 92">
              <a:extLst>
                <a:ext uri="{FF2B5EF4-FFF2-40B4-BE49-F238E27FC236}">
                  <a16:creationId xmlns:a16="http://schemas.microsoft.com/office/drawing/2014/main" id="{B8C6F8CB-CC5A-7247-AF55-362ED7ABC970}"/>
                </a:ext>
              </a:extLst>
            </p:cNvPr>
            <p:cNvSpPr txBox="1"/>
            <p:nvPr/>
          </p:nvSpPr>
          <p:spPr>
            <a:xfrm>
              <a:off x="3513333" y="4738035"/>
              <a:ext cx="2345779" cy="867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  <a:sym typeface="Helvetica Neue"/>
                </a:rPr>
                <a:t>Podrás Crear tu usuario como perfil persona, por lo que tendrás acceso a visualizar y a descargar los certificados de tus cursos.</a:t>
              </a:r>
            </a:p>
          </p:txBody>
        </p: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FA69E714-760E-EA42-A1BF-6C3C4F3A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2508" y="3248099"/>
              <a:ext cx="494434" cy="56382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E75597E-FCD6-B428-63C8-7C43028FB374}"/>
              </a:ext>
            </a:extLst>
          </p:cNvPr>
          <p:cNvGrpSpPr/>
          <p:nvPr/>
        </p:nvGrpSpPr>
        <p:grpSpPr>
          <a:xfrm>
            <a:off x="8886661" y="1585909"/>
            <a:ext cx="2520328" cy="4343439"/>
            <a:chOff x="6109637" y="2789792"/>
            <a:chExt cx="2520328" cy="3672000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7B94DDF1-4ABF-7A42-A2AB-DFCD7D149C2B}"/>
                </a:ext>
              </a:extLst>
            </p:cNvPr>
            <p:cNvSpPr/>
            <p:nvPr/>
          </p:nvSpPr>
          <p:spPr>
            <a:xfrm>
              <a:off x="6109637" y="2789792"/>
              <a:ext cx="2520328" cy="3672000"/>
            </a:xfrm>
            <a:prstGeom prst="rect">
              <a:avLst/>
            </a:prstGeom>
            <a:solidFill>
              <a:schemeClr val="tx2">
                <a:alpha val="88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3" name="Google Shape;665;p30">
              <a:extLst>
                <a:ext uri="{FF2B5EF4-FFF2-40B4-BE49-F238E27FC236}">
                  <a16:creationId xmlns:a16="http://schemas.microsoft.com/office/drawing/2014/main" id="{D773BF6A-F91F-BD46-A09A-822A8E5B3B32}"/>
                </a:ext>
              </a:extLst>
            </p:cNvPr>
            <p:cNvSpPr txBox="1"/>
            <p:nvPr/>
          </p:nvSpPr>
          <p:spPr>
            <a:xfrm>
              <a:off x="6196227" y="3856084"/>
              <a:ext cx="2373062" cy="694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9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Descarga informes académicos</a:t>
              </a:r>
            </a:p>
          </p:txBody>
        </p:sp>
        <p:sp>
          <p:nvSpPr>
            <p:cNvPr id="55" name="CuadroTexto 99">
              <a:extLst>
                <a:ext uri="{FF2B5EF4-FFF2-40B4-BE49-F238E27FC236}">
                  <a16:creationId xmlns:a16="http://schemas.microsoft.com/office/drawing/2014/main" id="{D4503BC1-F2D8-C945-9FF7-CC86C02E0528}"/>
                </a:ext>
              </a:extLst>
            </p:cNvPr>
            <p:cNvSpPr txBox="1"/>
            <p:nvPr/>
          </p:nvSpPr>
          <p:spPr>
            <a:xfrm>
              <a:off x="6183270" y="4721585"/>
              <a:ext cx="2373062" cy="1179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  <a:sym typeface="Helvetica Neue"/>
                </a:rPr>
                <a:t>En esta sección se encuentra disponible la descarga masiva de diplomas e informes académicos de las capacitaciones realizadas de tu empresa. </a:t>
              </a:r>
            </a:p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endParaRPr>
            </a:p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endParaRP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0E0F30D1-6341-1447-A97D-4A9369B9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35842" y="3230656"/>
              <a:ext cx="667919" cy="56296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105824D-6AAE-7787-FA7C-6D8DD0D28628}"/>
              </a:ext>
            </a:extLst>
          </p:cNvPr>
          <p:cNvGrpSpPr/>
          <p:nvPr/>
        </p:nvGrpSpPr>
        <p:grpSpPr>
          <a:xfrm>
            <a:off x="6172281" y="1585909"/>
            <a:ext cx="2520328" cy="4343439"/>
            <a:chOff x="8819468" y="2782704"/>
            <a:chExt cx="2520328" cy="3672000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7A8E0191-7DEE-3648-B18D-89B250F68458}"/>
                </a:ext>
              </a:extLst>
            </p:cNvPr>
            <p:cNvSpPr/>
            <p:nvPr/>
          </p:nvSpPr>
          <p:spPr>
            <a:xfrm>
              <a:off x="8819468" y="2782704"/>
              <a:ext cx="2520328" cy="3672000"/>
            </a:xfrm>
            <a:prstGeom prst="rect">
              <a:avLst/>
            </a:prstGeom>
            <a:solidFill>
              <a:schemeClr val="tx2">
                <a:alpha val="88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8" name="Google Shape;665;p30">
              <a:extLst>
                <a:ext uri="{FF2B5EF4-FFF2-40B4-BE49-F238E27FC236}">
                  <a16:creationId xmlns:a16="http://schemas.microsoft.com/office/drawing/2014/main" id="{2812091D-21B9-A54F-A476-BFFC52DAE423}"/>
                </a:ext>
              </a:extLst>
            </p:cNvPr>
            <p:cNvSpPr txBox="1"/>
            <p:nvPr/>
          </p:nvSpPr>
          <p:spPr>
            <a:xfrm>
              <a:off x="8893101" y="3899803"/>
              <a:ext cx="2373062" cy="493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9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Descarga diplomas en Portal   </a:t>
              </a:r>
            </a:p>
          </p:txBody>
        </p:sp>
        <p:sp>
          <p:nvSpPr>
            <p:cNvPr id="60" name="CuadroTexto 107">
              <a:extLst>
                <a:ext uri="{FF2B5EF4-FFF2-40B4-BE49-F238E27FC236}">
                  <a16:creationId xmlns:a16="http://schemas.microsoft.com/office/drawing/2014/main" id="{939F351A-6538-2247-88AE-D2875048B1D6}"/>
                </a:ext>
              </a:extLst>
            </p:cNvPr>
            <p:cNvSpPr txBox="1"/>
            <p:nvPr/>
          </p:nvSpPr>
          <p:spPr>
            <a:xfrm>
              <a:off x="9013520" y="5021713"/>
              <a:ext cx="2154572" cy="242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200" b="1" i="0" u="none" strike="noStrike" kern="0" cap="none" spc="0" normalizeH="0" baseline="0" noProof="0">
                <a:ln>
                  <a:noFill/>
                </a:ln>
                <a:solidFill>
                  <a:srgbClr val="014B14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endParaRPr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F81E1916-243B-A24E-B1B6-39140B25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47305" y="3282939"/>
              <a:ext cx="687003" cy="458002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DB5ABCD-A8AF-6295-43A6-986F17740F46}"/>
              </a:ext>
            </a:extLst>
          </p:cNvPr>
          <p:cNvGrpSpPr/>
          <p:nvPr/>
        </p:nvGrpSpPr>
        <p:grpSpPr>
          <a:xfrm>
            <a:off x="782223" y="1600950"/>
            <a:ext cx="2520328" cy="4343439"/>
            <a:chOff x="714556" y="2797743"/>
            <a:chExt cx="2520328" cy="3672000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7D808AC-B667-1C4E-B021-59FF1CF29736}"/>
                </a:ext>
              </a:extLst>
            </p:cNvPr>
            <p:cNvSpPr/>
            <p:nvPr/>
          </p:nvSpPr>
          <p:spPr>
            <a:xfrm>
              <a:off x="714556" y="2797743"/>
              <a:ext cx="2520328" cy="3672000"/>
            </a:xfrm>
            <a:prstGeom prst="rect">
              <a:avLst/>
            </a:prstGeom>
            <a:solidFill>
              <a:schemeClr val="tx2">
                <a:alpha val="88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" name="Google Shape;665;p30">
              <a:extLst>
                <a:ext uri="{FF2B5EF4-FFF2-40B4-BE49-F238E27FC236}">
                  <a16:creationId xmlns:a16="http://schemas.microsoft.com/office/drawing/2014/main" id="{8128EC4B-C854-F74D-BF58-BFC779D005DC}"/>
                </a:ext>
              </a:extLst>
            </p:cNvPr>
            <p:cNvSpPr txBox="1"/>
            <p:nvPr/>
          </p:nvSpPr>
          <p:spPr>
            <a:xfrm>
              <a:off x="788189" y="3858017"/>
              <a:ext cx="2373062" cy="694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9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rial" panose="020B0604020202020204"/>
                  <a:ea typeface="Arial"/>
                  <a:cs typeface="Arial"/>
                  <a:sym typeface="Arial"/>
                </a:rPr>
                <a:t>Creación de usuarios Empresa</a:t>
              </a:r>
            </a:p>
          </p:txBody>
        </p:sp>
        <p:sp>
          <p:nvSpPr>
            <p:cNvPr id="46" name="CuadroTexto 41">
              <a:extLst>
                <a:ext uri="{FF2B5EF4-FFF2-40B4-BE49-F238E27FC236}">
                  <a16:creationId xmlns:a16="http://schemas.microsoft.com/office/drawing/2014/main" id="{EBA25342-2346-9047-B72F-461ED49EB396}"/>
                </a:ext>
              </a:extLst>
            </p:cNvPr>
            <p:cNvSpPr txBox="1"/>
            <p:nvPr/>
          </p:nvSpPr>
          <p:spPr>
            <a:xfrm>
              <a:off x="798741" y="4755166"/>
              <a:ext cx="2362510" cy="1023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7313" marR="0" lvl="0" indent="-87313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Arial" charset="0"/>
                  <a:cs typeface="Arial" charset="0"/>
                  <a:sym typeface="Helvetica Neue"/>
                </a:rPr>
                <a:t>  Podrás Crear tu usuario como Encargado Empresa, por lo que tendrás acceso a visualizar y descargar todos los diplomas de tu empresa.</a:t>
              </a:r>
            </a:p>
            <a:p>
              <a:pPr marL="0" marR="0" lvl="0" indent="0" algn="l" defTabSz="12191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endParaRPr>
            </a:p>
          </p:txBody>
        </p:sp>
      </p:grpSp>
      <p:sp>
        <p:nvSpPr>
          <p:cNvPr id="65" name="Título 10">
            <a:extLst>
              <a:ext uri="{FF2B5EF4-FFF2-40B4-BE49-F238E27FC236}">
                <a16:creationId xmlns:a16="http://schemas.microsoft.com/office/drawing/2014/main" id="{1A202082-D39A-632A-A8E2-3A74D7D11BD6}"/>
              </a:ext>
            </a:extLst>
          </p:cNvPr>
          <p:cNvSpPr txBox="1">
            <a:spLocks/>
          </p:cNvSpPr>
          <p:nvPr/>
        </p:nvSpPr>
        <p:spPr bwMode="gray">
          <a:xfrm>
            <a:off x="741331" y="928649"/>
            <a:ext cx="8566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21809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56" algn="l"/>
              </a:tabLst>
              <a:defRPr sz="2041" b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2pPr>
            <a:lvl3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3pPr>
            <a:lvl4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4pPr>
            <a:lvl5pPr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5pPr>
            <a:lvl6pPr marL="622005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6pPr>
            <a:lvl7pPr marL="1244012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7pPr>
            <a:lvl8pPr marL="1866017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8pPr>
            <a:lvl9pPr marL="2488024" algn="l" defTabSz="1218095" rtl="0" eaLnBrk="1" fontAlgn="base" hangingPunct="1">
              <a:spcBef>
                <a:spcPct val="0"/>
              </a:spcBef>
              <a:spcAft>
                <a:spcPct val="0"/>
              </a:spcAft>
              <a:defRPr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55600" marR="0" lvl="0" indent="-342900" algn="l" defTabSz="1218095" rtl="0" eaLnBrk="1" fontAlgn="base" latinLnBrk="0" hangingPunct="1">
              <a:lnSpc>
                <a:spcPct val="100000"/>
              </a:lnSpc>
              <a:spcBef>
                <a:spcPts val="12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67156" algn="l"/>
              </a:tabLst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Principales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Funcionalidades Portal Diplomas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A69E714-760E-EA42-A1BF-6C3C4F3A1C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8793" y="2157112"/>
            <a:ext cx="494434" cy="666926"/>
          </a:xfrm>
          <a:prstGeom prst="rect">
            <a:avLst/>
          </a:prstGeom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CEE312-CF90-3613-BCD3-30C0A9FA54CC}"/>
              </a:ext>
            </a:extLst>
          </p:cNvPr>
          <p:cNvSpPr txBox="1">
            <a:spLocks/>
          </p:cNvSpPr>
          <p:nvPr/>
        </p:nvSpPr>
        <p:spPr>
          <a:xfrm>
            <a:off x="620120" y="5147207"/>
            <a:ext cx="7792024" cy="64327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800" marR="0" lvl="0" indent="-304800" algn="l" defTabSz="1218406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E9EAD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Portal de Diplomas: https://achs.certificados.crm-mantis.cl/login</a:t>
            </a:r>
            <a:endParaRPr kumimoji="0" lang="x-none" sz="1400" b="0" i="0" u="none" strike="noStrike" kern="0" cap="none" spc="0" normalizeH="0" baseline="0" noProof="0">
              <a:ln>
                <a:noFill/>
              </a:ln>
              <a:solidFill>
                <a:srgbClr val="E9EAD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CuadroTexto 99">
            <a:extLst>
              <a:ext uri="{FF2B5EF4-FFF2-40B4-BE49-F238E27FC236}">
                <a16:creationId xmlns:a16="http://schemas.microsoft.com/office/drawing/2014/main" id="{D4503BC1-F2D8-C945-9FF7-CC86C02E0528}"/>
              </a:ext>
            </a:extLst>
          </p:cNvPr>
          <p:cNvSpPr txBox="1"/>
          <p:nvPr/>
        </p:nvSpPr>
        <p:spPr>
          <a:xfrm>
            <a:off x="6356364" y="3840598"/>
            <a:ext cx="237306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rPr>
              <a:t>En esta sección se encuentra disponible la descarga de tus diplomas ejecutados en Achs.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  <a:sym typeface="Helvetica Neue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Arial" charset="0"/>
                <a:cs typeface="Arial" charset="0"/>
                <a:sym typeface="Helvetica Neue"/>
              </a:rPr>
              <a:t>Podrás realizar la búsqueda por Menú Cursos o Menú Participantes. 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  <a:sym typeface="Helvetica Neue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Arial" charset="0"/>
              <a:cs typeface="Arial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8936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7987" y="891587"/>
            <a:ext cx="6712449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Neue"/>
              </a:rPr>
              <a:t>Paso 1: Ingresa al Portal de Diplomas y haz clic en “Regístrate Aquí”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71843-4D15-6F4E-6936-9F4B9EC189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6280" y="391165"/>
            <a:ext cx="9003081" cy="313932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1400" b="1">
                <a:solidFill>
                  <a:schemeClr val="tx2"/>
                </a:solidFill>
                <a:ea typeface="+mn-lt"/>
                <a:cs typeface="Arial" panose="020B0604020202020204"/>
              </a:rPr>
              <a:t>Creación de usuarios empresas</a:t>
            </a:r>
          </a:p>
          <a:p>
            <a:endParaRPr lang="es-E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EE312-CF90-3613-BCD3-30C0A9FA54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0120" y="5147207"/>
            <a:ext cx="7792024" cy="643270"/>
          </a:xfrm>
          <a:prstGeom prst="rect">
            <a:avLst/>
          </a:prstGeom>
        </p:spPr>
        <p:txBody>
          <a:bodyPr/>
          <a:lstStyle/>
          <a:p>
            <a:r>
              <a:rPr lang="es-ES" sz="1200">
                <a:solidFill>
                  <a:schemeClr val="tx2"/>
                </a:solidFill>
              </a:rPr>
              <a:t>Portal de Diplomas: https://achs.certificados.crm-mantis.cl</a:t>
            </a:r>
            <a:endParaRPr lang="x-none" sz="120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87" y="1676560"/>
            <a:ext cx="8413209" cy="3078747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6150542" y="3860800"/>
            <a:ext cx="664143" cy="220312"/>
          </a:xfrm>
          <a:prstGeom prst="rightArrow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57962" y="3792354"/>
            <a:ext cx="866274" cy="462012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559891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44259" y="368658"/>
            <a:ext cx="1082896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Paso 2: Debes completar todos los campos y luego hacer clic en “Solicitar cuenta”, recuerda que si eres encargado empresa debes agregar Rut de tu empresa.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2175" y="5244002"/>
            <a:ext cx="10349501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Nota: El perfil Empresa está dirigido a administradores y permite visualizar sus propios diplomas y los de sus trabajadores, por lo que requiere validación.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45" y="1097279"/>
            <a:ext cx="8056315" cy="3898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32" y="4040030"/>
            <a:ext cx="707197" cy="298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919" y="3881395"/>
            <a:ext cx="1123175" cy="5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28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7987" y="891587"/>
            <a:ext cx="6712449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Neue"/>
              </a:rPr>
              <a:t>Paso 1: Ingresa al Portal de Diplomas y haz clic en “Regístrate Aquí”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71843-4D15-6F4E-6936-9F4B9EC189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7240" y="391165"/>
            <a:ext cx="9003081" cy="313932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1400" b="1">
                <a:solidFill>
                  <a:schemeClr val="tx2"/>
                </a:solidFill>
                <a:ea typeface="+mn-lt"/>
              </a:rPr>
              <a:t>Creación usuarios participantes</a:t>
            </a:r>
          </a:p>
          <a:p>
            <a:endParaRPr lang="es-E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EE312-CF90-3613-BCD3-30C0A9FA54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0120" y="5147207"/>
            <a:ext cx="7792024" cy="643270"/>
          </a:xfrm>
          <a:prstGeom prst="rect">
            <a:avLst/>
          </a:prstGeom>
        </p:spPr>
        <p:txBody>
          <a:bodyPr/>
          <a:lstStyle/>
          <a:p>
            <a:r>
              <a:rPr lang="es-ES" sz="1200">
                <a:solidFill>
                  <a:schemeClr val="tx2"/>
                </a:solidFill>
              </a:rPr>
              <a:t>Portal de Diplomas: https://achs.certificados.crm-mantis.cl</a:t>
            </a:r>
            <a:endParaRPr lang="x-none" sz="120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71" y="1625469"/>
            <a:ext cx="8412480" cy="30753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62" y="3814325"/>
            <a:ext cx="707197" cy="298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587" y="3716780"/>
            <a:ext cx="8961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60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EE312-CF90-3613-BCD3-30C0A9FA54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994" y="5320462"/>
            <a:ext cx="10679290" cy="643270"/>
          </a:xfrm>
          <a:prstGeom prst="rect">
            <a:avLst/>
          </a:prstGeom>
        </p:spPr>
        <p:txBody>
          <a:bodyPr/>
          <a:lstStyle/>
          <a:p>
            <a:r>
              <a:rPr lang="es-ES" sz="1200">
                <a:solidFill>
                  <a:schemeClr val="bg1">
                    <a:lumMod val="76000"/>
                  </a:schemeClr>
                </a:solidFill>
              </a:rPr>
              <a:t>Nota: El perfil participante está dirigido a usuarios y permite visualizar sus propios diplomas, por lo que requiere validación.</a:t>
            </a:r>
            <a:endParaRPr lang="x-none" sz="120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87" y="1313636"/>
            <a:ext cx="8434856" cy="36530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2322" y="578134"/>
            <a:ext cx="1082896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15BF45">
                    <a:lumMod val="76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Paso 2: Debes completar todos los campos y luego hacer clic en “Solicitar cuenta”, recuerda que puedes solicitar la creación de tu usuario si has ejecutado cursos en Achs.</a:t>
            </a:r>
            <a:endParaRPr kumimoji="0" lang="es-CL" sz="1200" b="0" i="0" u="none" strike="noStrike" kern="0" cap="none" spc="0" normalizeH="0" baseline="0" noProof="0">
              <a:ln>
                <a:noFill/>
              </a:ln>
              <a:solidFill>
                <a:srgbClr val="15BF45">
                  <a:lumMod val="76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08" y="3556360"/>
            <a:ext cx="707197" cy="2987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82" y="3449671"/>
            <a:ext cx="12795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89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93CF-F7BD-753A-B8C8-1F868E11D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F51D0-C6FD-63C1-BE61-2718E97F96FD}"/>
              </a:ext>
            </a:extLst>
          </p:cNvPr>
          <p:cNvSpPr txBox="1"/>
          <p:nvPr/>
        </p:nvSpPr>
        <p:spPr>
          <a:xfrm>
            <a:off x="5487056" y="5188011"/>
            <a:ext cx="6356252" cy="1375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0" tIns="0" rIns="0" bIns="0" numCol="1" spcCol="3810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lvl="0" defTabSz="1218406" hangingPunct="1">
              <a:spcBef>
                <a:spcPts val="0"/>
              </a:spcBef>
              <a:buSzPct val="123000"/>
              <a:defRPr/>
            </a:pPr>
            <a:r>
              <a:rPr lang="es-ES" sz="2000">
                <a:solidFill>
                  <a:schemeClr val="bg1"/>
                </a:solidFill>
              </a:rPr>
              <a:t>DESCARGAR DIPLOMAS EN PORTAL </a:t>
            </a:r>
          </a:p>
          <a:p>
            <a:pPr defTabSz="1218406" hangingPunct="1">
              <a:spcBef>
                <a:spcPts val="0"/>
              </a:spcBef>
              <a:buSzPct val="123000"/>
              <a:defRPr/>
            </a:pPr>
            <a:r>
              <a:rPr lang="es-CL" sz="1400">
                <a:solidFill>
                  <a:schemeClr val="bg1"/>
                </a:solidFill>
                <a:cs typeface="Arial"/>
              </a:rPr>
              <a:t>https://achs.certificados.crm-mantis.cl </a:t>
            </a:r>
            <a:endParaRPr lang="es-ES" sz="1400">
              <a:solidFill>
                <a:schemeClr val="bg1"/>
              </a:solidFill>
              <a:cs typeface="Arial"/>
            </a:endParaRPr>
          </a:p>
          <a:p>
            <a:pPr lvl="0" defTabSz="1218406" hangingPunct="1">
              <a:spcBef>
                <a:spcPts val="0"/>
              </a:spcBef>
              <a:buSzPct val="123000"/>
              <a:defRPr/>
            </a:pPr>
            <a:r>
              <a:rPr lang="es-ES" sz="2000">
                <a:solidFill>
                  <a:schemeClr val="bg1"/>
                </a:solidFill>
              </a:rPr>
              <a:t> </a:t>
            </a:r>
            <a:endParaRPr kumimoji="0" lang="en-US" sz="20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91754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83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2.xml><?xml version="1.0" encoding="utf-8"?>
<a:theme xmlns:a="http://schemas.openxmlformats.org/drawingml/2006/main" name="22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3.xml><?xml version="1.0" encoding="utf-8"?>
<a:theme xmlns:a="http://schemas.openxmlformats.org/drawingml/2006/main" name="23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TemaAchs</Template>
  <TotalTime>1</TotalTime>
  <Words>1016</Words>
  <Application>Microsoft Office PowerPoint</Application>
  <PresentationFormat>Panorámica</PresentationFormat>
  <Paragraphs>129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.Lucida Grande UI Regular</vt:lpstr>
      <vt:lpstr>ACHS Nueva Sans Medium</vt:lpstr>
      <vt:lpstr>ACHS Nueva Serif</vt:lpstr>
      <vt:lpstr>Arial</vt:lpstr>
      <vt:lpstr>Calibri</vt:lpstr>
      <vt:lpstr>Helvetica Neue Medium</vt:lpstr>
      <vt:lpstr>Wingdings</vt:lpstr>
      <vt:lpstr>21_BasicWhite</vt:lpstr>
      <vt:lpstr>22_BasicWhite</vt:lpstr>
      <vt:lpstr>23_BasicWhite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Marketing ACHS</dc:creator>
  <cp:keywords/>
  <dc:description/>
  <cp:lastModifiedBy>Vivallo Speer, Catalina</cp:lastModifiedBy>
  <cp:revision>7</cp:revision>
  <dcterms:created xsi:type="dcterms:W3CDTF">2020-05-27T23:52:59Z</dcterms:created>
  <dcterms:modified xsi:type="dcterms:W3CDTF">2025-12-02T20:36:52Z</dcterms:modified>
  <cp:category/>
</cp:coreProperties>
</file>