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58" r:id="rId6"/>
    <p:sldId id="264" r:id="rId7"/>
    <p:sldId id="265" r:id="rId8"/>
    <p:sldId id="285" r:id="rId9"/>
    <p:sldId id="301" r:id="rId10"/>
    <p:sldId id="266" r:id="rId11"/>
    <p:sldId id="293" r:id="rId12"/>
    <p:sldId id="310" r:id="rId13"/>
    <p:sldId id="311" r:id="rId14"/>
    <p:sldId id="312" r:id="rId15"/>
    <p:sldId id="304" r:id="rId16"/>
    <p:sldId id="299" r:id="rId17"/>
    <p:sldId id="305" r:id="rId18"/>
    <p:sldId id="302" r:id="rId19"/>
    <p:sldId id="306" r:id="rId20"/>
    <p:sldId id="303" r:id="rId21"/>
    <p:sldId id="300" r:id="rId22"/>
    <p:sldId id="307" r:id="rId23"/>
    <p:sldId id="269" r:id="rId24"/>
    <p:sldId id="263" r:id="rId25"/>
  </p:sldIdLst>
  <p:sldSz cx="16202025" cy="9001125"/>
  <p:notesSz cx="6858000" cy="9144000"/>
  <p:custDataLst>
    <p:tags r:id="rId27"/>
  </p:custDataLst>
  <p:defaultTextStyle>
    <a:defPPr>
      <a:defRPr lang="es-CL"/>
    </a:defPPr>
    <a:lvl1pPr marL="0" algn="l" defTabSz="1440180" rtl="0" eaLnBrk="1" latinLnBrk="0" hangingPunct="1">
      <a:defRPr sz="2800" kern="1200">
        <a:solidFill>
          <a:schemeClr val="tx1"/>
        </a:solidFill>
        <a:latin typeface="+mn-lt"/>
        <a:ea typeface="+mn-ea"/>
        <a:cs typeface="+mn-cs"/>
      </a:defRPr>
    </a:lvl1pPr>
    <a:lvl2pPr marL="720090" algn="l" defTabSz="1440180" rtl="0" eaLnBrk="1" latinLnBrk="0" hangingPunct="1">
      <a:defRPr sz="2800" kern="1200">
        <a:solidFill>
          <a:schemeClr val="tx1"/>
        </a:solidFill>
        <a:latin typeface="+mn-lt"/>
        <a:ea typeface="+mn-ea"/>
        <a:cs typeface="+mn-cs"/>
      </a:defRPr>
    </a:lvl2pPr>
    <a:lvl3pPr marL="1440180" algn="l" defTabSz="1440180" rtl="0" eaLnBrk="1" latinLnBrk="0" hangingPunct="1">
      <a:defRPr sz="2800" kern="1200">
        <a:solidFill>
          <a:schemeClr val="tx1"/>
        </a:solidFill>
        <a:latin typeface="+mn-lt"/>
        <a:ea typeface="+mn-ea"/>
        <a:cs typeface="+mn-cs"/>
      </a:defRPr>
    </a:lvl3pPr>
    <a:lvl4pPr marL="2160270" algn="l" defTabSz="1440180" rtl="0" eaLnBrk="1" latinLnBrk="0" hangingPunct="1">
      <a:defRPr sz="2800" kern="1200">
        <a:solidFill>
          <a:schemeClr val="tx1"/>
        </a:solidFill>
        <a:latin typeface="+mn-lt"/>
        <a:ea typeface="+mn-ea"/>
        <a:cs typeface="+mn-cs"/>
      </a:defRPr>
    </a:lvl4pPr>
    <a:lvl5pPr marL="2880360" algn="l" defTabSz="1440180" rtl="0" eaLnBrk="1" latinLnBrk="0" hangingPunct="1">
      <a:defRPr sz="2800" kern="1200">
        <a:solidFill>
          <a:schemeClr val="tx1"/>
        </a:solidFill>
        <a:latin typeface="+mn-lt"/>
        <a:ea typeface="+mn-ea"/>
        <a:cs typeface="+mn-cs"/>
      </a:defRPr>
    </a:lvl5pPr>
    <a:lvl6pPr marL="3600450" algn="l" defTabSz="1440180" rtl="0" eaLnBrk="1" latinLnBrk="0" hangingPunct="1">
      <a:defRPr sz="2800" kern="1200">
        <a:solidFill>
          <a:schemeClr val="tx1"/>
        </a:solidFill>
        <a:latin typeface="+mn-lt"/>
        <a:ea typeface="+mn-ea"/>
        <a:cs typeface="+mn-cs"/>
      </a:defRPr>
    </a:lvl6pPr>
    <a:lvl7pPr marL="4320540" algn="l" defTabSz="1440180" rtl="0" eaLnBrk="1" latinLnBrk="0" hangingPunct="1">
      <a:defRPr sz="2800" kern="1200">
        <a:solidFill>
          <a:schemeClr val="tx1"/>
        </a:solidFill>
        <a:latin typeface="+mn-lt"/>
        <a:ea typeface="+mn-ea"/>
        <a:cs typeface="+mn-cs"/>
      </a:defRPr>
    </a:lvl7pPr>
    <a:lvl8pPr marL="5040630" algn="l" defTabSz="1440180" rtl="0" eaLnBrk="1" latinLnBrk="0" hangingPunct="1">
      <a:defRPr sz="2800" kern="1200">
        <a:solidFill>
          <a:schemeClr val="tx1"/>
        </a:solidFill>
        <a:latin typeface="+mn-lt"/>
        <a:ea typeface="+mn-ea"/>
        <a:cs typeface="+mn-cs"/>
      </a:defRPr>
    </a:lvl8pPr>
    <a:lvl9pPr marL="5760720" algn="l" defTabSz="144018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0">
          <p15:clr>
            <a:srgbClr val="A4A3A4"/>
          </p15:clr>
        </p15:guide>
        <p15:guide id="2" orient="horz" pos="5375">
          <p15:clr>
            <a:srgbClr val="A4A3A4"/>
          </p15:clr>
        </p15:guide>
        <p15:guide id="3" orient="horz" pos="839">
          <p15:clr>
            <a:srgbClr val="A4A3A4"/>
          </p15:clr>
        </p15:guide>
        <p15:guide id="4" orient="horz" pos="1021">
          <p15:clr>
            <a:srgbClr val="A4A3A4"/>
          </p15:clr>
        </p15:guide>
        <p15:guide id="5" pos="340">
          <p15:clr>
            <a:srgbClr val="A4A3A4"/>
          </p15:clr>
        </p15:guide>
        <p15:guide id="6" pos="9911">
          <p15:clr>
            <a:srgbClr val="A4A3A4"/>
          </p15:clr>
        </p15:guide>
        <p15:guide id="7" pos="2381">
          <p15:clr>
            <a:srgbClr val="A4A3A4"/>
          </p15:clr>
        </p15:guide>
        <p15:guide id="8" pos="2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662F"/>
    <a:srgbClr val="004B53"/>
    <a:srgbClr val="8D004C"/>
    <a:srgbClr val="F2E500"/>
    <a:srgbClr val="179188"/>
    <a:srgbClr val="8ECFD0"/>
    <a:srgbClr val="F2D5C1"/>
    <a:srgbClr val="84B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97" autoAdjust="0"/>
  </p:normalViewPr>
  <p:slideViewPr>
    <p:cSldViewPr>
      <p:cViewPr varScale="1">
        <p:scale>
          <a:sx n="47" d="100"/>
          <a:sy n="47" d="100"/>
        </p:scale>
        <p:origin x="924" y="48"/>
      </p:cViewPr>
      <p:guideLst>
        <p:guide orient="horz" pos="250"/>
        <p:guide orient="horz" pos="5375"/>
        <p:guide orient="horz" pos="839"/>
        <p:guide orient="horz" pos="1021"/>
        <p:guide pos="340"/>
        <p:guide pos="9911"/>
        <p:guide pos="2381"/>
        <p:guide pos="26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19BDEC-D5F1-48D1-BE8A-46E3339F7C0E}" type="datetimeFigureOut">
              <a:rPr lang="es-CL" smtClean="0"/>
              <a:t>14-12-2021</a:t>
            </a:fld>
            <a:endParaRPr lang="es-CL"/>
          </a:p>
        </p:txBody>
      </p:sp>
      <p:sp>
        <p:nvSpPr>
          <p:cNvPr id="4" name="Slide Image Placeholder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D9BE5-650B-45F0-8090-C917A3048331}" type="slidenum">
              <a:rPr lang="es-CL" smtClean="0"/>
              <a:t>‹Nº›</a:t>
            </a:fld>
            <a:endParaRPr lang="es-CL"/>
          </a:p>
        </p:txBody>
      </p:sp>
    </p:spTree>
    <p:extLst>
      <p:ext uri="{BB962C8B-B14F-4D97-AF65-F5344CB8AC3E}">
        <p14:creationId xmlns:p14="http://schemas.microsoft.com/office/powerpoint/2010/main" val="3664196331"/>
      </p:ext>
    </p:extLst>
  </p:cSld>
  <p:clrMap bg1="lt1" tx1="dk1" bg2="lt2" tx2="dk2" accent1="accent1" accent2="accent2" accent3="accent3" accent4="accent4" accent5="accent5" accent6="accent6" hlink="hlink" folHlink="folHlink"/>
  <p:notesStyle>
    <a:lvl1pPr marL="0" algn="l" defTabSz="1440180" rtl="0" eaLnBrk="1" latinLnBrk="0" hangingPunct="1">
      <a:defRPr sz="1900" kern="1200">
        <a:solidFill>
          <a:schemeClr val="tx1"/>
        </a:solidFill>
        <a:latin typeface="+mn-lt"/>
        <a:ea typeface="+mn-ea"/>
        <a:cs typeface="+mn-cs"/>
      </a:defRPr>
    </a:lvl1pPr>
    <a:lvl2pPr marL="720090" algn="l" defTabSz="1440180" rtl="0" eaLnBrk="1" latinLnBrk="0" hangingPunct="1">
      <a:defRPr sz="1900" kern="1200">
        <a:solidFill>
          <a:schemeClr val="tx1"/>
        </a:solidFill>
        <a:latin typeface="+mn-lt"/>
        <a:ea typeface="+mn-ea"/>
        <a:cs typeface="+mn-cs"/>
      </a:defRPr>
    </a:lvl2pPr>
    <a:lvl3pPr marL="1440180" algn="l" defTabSz="1440180" rtl="0" eaLnBrk="1" latinLnBrk="0" hangingPunct="1">
      <a:defRPr sz="1900" kern="1200">
        <a:solidFill>
          <a:schemeClr val="tx1"/>
        </a:solidFill>
        <a:latin typeface="+mn-lt"/>
        <a:ea typeface="+mn-ea"/>
        <a:cs typeface="+mn-cs"/>
      </a:defRPr>
    </a:lvl3pPr>
    <a:lvl4pPr marL="2160270" algn="l" defTabSz="1440180" rtl="0" eaLnBrk="1" latinLnBrk="0" hangingPunct="1">
      <a:defRPr sz="1900" kern="1200">
        <a:solidFill>
          <a:schemeClr val="tx1"/>
        </a:solidFill>
        <a:latin typeface="+mn-lt"/>
        <a:ea typeface="+mn-ea"/>
        <a:cs typeface="+mn-cs"/>
      </a:defRPr>
    </a:lvl4pPr>
    <a:lvl5pPr marL="2880360" algn="l" defTabSz="1440180" rtl="0" eaLnBrk="1" latinLnBrk="0" hangingPunct="1">
      <a:defRPr sz="1900" kern="1200">
        <a:solidFill>
          <a:schemeClr val="tx1"/>
        </a:solidFill>
        <a:latin typeface="+mn-lt"/>
        <a:ea typeface="+mn-ea"/>
        <a:cs typeface="+mn-cs"/>
      </a:defRPr>
    </a:lvl5pPr>
    <a:lvl6pPr marL="3600450" algn="l" defTabSz="1440180" rtl="0" eaLnBrk="1" latinLnBrk="0" hangingPunct="1">
      <a:defRPr sz="1900" kern="1200">
        <a:solidFill>
          <a:schemeClr val="tx1"/>
        </a:solidFill>
        <a:latin typeface="+mn-lt"/>
        <a:ea typeface="+mn-ea"/>
        <a:cs typeface="+mn-cs"/>
      </a:defRPr>
    </a:lvl6pPr>
    <a:lvl7pPr marL="4320540" algn="l" defTabSz="1440180" rtl="0" eaLnBrk="1" latinLnBrk="0" hangingPunct="1">
      <a:defRPr sz="1900" kern="1200">
        <a:solidFill>
          <a:schemeClr val="tx1"/>
        </a:solidFill>
        <a:latin typeface="+mn-lt"/>
        <a:ea typeface="+mn-ea"/>
        <a:cs typeface="+mn-cs"/>
      </a:defRPr>
    </a:lvl7pPr>
    <a:lvl8pPr marL="5040630" algn="l" defTabSz="1440180" rtl="0" eaLnBrk="1" latinLnBrk="0" hangingPunct="1">
      <a:defRPr sz="1900" kern="1200">
        <a:solidFill>
          <a:schemeClr val="tx1"/>
        </a:solidFill>
        <a:latin typeface="+mn-lt"/>
        <a:ea typeface="+mn-ea"/>
        <a:cs typeface="+mn-cs"/>
      </a:defRPr>
    </a:lvl8pPr>
    <a:lvl9pPr marL="5760720" algn="l" defTabSz="1440180"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E3BD9BE5-650B-45F0-8090-C917A3048331}" type="slidenum">
              <a:rPr lang="es-CL" smtClean="0"/>
              <a:t>1</a:t>
            </a:fld>
            <a:endParaRPr lang="es-CL"/>
          </a:p>
        </p:txBody>
      </p:sp>
    </p:spTree>
    <p:extLst>
      <p:ext uri="{BB962C8B-B14F-4D97-AF65-F5344CB8AC3E}">
        <p14:creationId xmlns:p14="http://schemas.microsoft.com/office/powerpoint/2010/main" val="225770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440180" rtl="0" eaLnBrk="1" fontAlgn="auto" latinLnBrk="0" hangingPunct="1">
              <a:lnSpc>
                <a:spcPct val="100000"/>
              </a:lnSpc>
              <a:spcBef>
                <a:spcPts val="0"/>
              </a:spcBef>
              <a:spcAft>
                <a:spcPts val="0"/>
              </a:spcAft>
              <a:buClrTx/>
              <a:buSzTx/>
              <a:buFontTx/>
              <a:buNone/>
              <a:tabLst/>
              <a:defRPr/>
            </a:pPr>
            <a:r>
              <a:rPr lang="es-CL" sz="2000" dirty="0" smtClean="0">
                <a:latin typeface="Catamaran Light" panose="00000400000000000000" pitchFamily="2" charset="0"/>
                <a:cs typeface="Catamaran Light" panose="00000400000000000000" pitchFamily="2" charset="0"/>
              </a:rPr>
              <a:t>Definición obtenida de glosario de www.kdm.cl</a:t>
            </a:r>
          </a:p>
          <a:p>
            <a:endParaRPr lang="es-CL" dirty="0"/>
          </a:p>
        </p:txBody>
      </p:sp>
      <p:sp>
        <p:nvSpPr>
          <p:cNvPr id="4" name="Marcador de número de diapositiva 3"/>
          <p:cNvSpPr>
            <a:spLocks noGrp="1"/>
          </p:cNvSpPr>
          <p:nvPr>
            <p:ph type="sldNum" sz="quarter" idx="10"/>
          </p:nvPr>
        </p:nvSpPr>
        <p:spPr/>
        <p:txBody>
          <a:bodyPr/>
          <a:lstStyle/>
          <a:p>
            <a:fld id="{E3BD9BE5-650B-45F0-8090-C917A3048331}" type="slidenum">
              <a:rPr lang="es-CL" smtClean="0"/>
              <a:t>4</a:t>
            </a:fld>
            <a:endParaRPr lang="es-CL"/>
          </a:p>
        </p:txBody>
      </p:sp>
    </p:spTree>
    <p:extLst>
      <p:ext uri="{BB962C8B-B14F-4D97-AF65-F5344CB8AC3E}">
        <p14:creationId xmlns:p14="http://schemas.microsoft.com/office/powerpoint/2010/main" val="606664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900" kern="1200" dirty="0" smtClean="0">
                <a:solidFill>
                  <a:schemeClr val="tx1"/>
                </a:solidFill>
                <a:effectLst/>
                <a:latin typeface="+mn-lt"/>
                <a:ea typeface="+mn-ea"/>
                <a:cs typeface="+mn-cs"/>
              </a:rPr>
              <a:t>Al contacto con este tipo de residuos se le atribuye una incidencia en la transmisión de algunas enfer­medades, principalmente por vía indirecta; en cambio por vía directa no está bien determinada. </a:t>
            </a:r>
          </a:p>
          <a:p>
            <a:r>
              <a:rPr lang="es-CL" sz="1900" kern="1200" dirty="0" smtClean="0">
                <a:solidFill>
                  <a:schemeClr val="tx1"/>
                </a:solidFill>
                <a:effectLst/>
                <a:latin typeface="+mn-lt"/>
                <a:ea typeface="+mn-ea"/>
                <a:cs typeface="+mn-cs"/>
              </a:rPr>
              <a:t> </a:t>
            </a:r>
          </a:p>
          <a:p>
            <a:r>
              <a:rPr lang="es-CL" sz="1900" kern="1200" dirty="0" smtClean="0">
                <a:solidFill>
                  <a:schemeClr val="tx1"/>
                </a:solidFill>
                <a:effectLst/>
                <a:latin typeface="+mn-lt"/>
                <a:ea typeface="+mn-ea"/>
                <a:cs typeface="+mn-cs"/>
              </a:rPr>
              <a:t>Por otra parte, los vehículos de recolección no siempre ofrecen las mejores condiciones, y en muchos casos, los operarios deben realizar sus actividades en presencia continua de gases y partículas emanadas por los propios equipos, lo que produce irritación de los ojos y afecciones respiratorias. Además, perma­nentemente están expuestos a riesgos de accidente de tránsito.</a:t>
            </a:r>
          </a:p>
          <a:p>
            <a:endParaRPr lang="es-CL" dirty="0"/>
          </a:p>
        </p:txBody>
      </p:sp>
      <p:sp>
        <p:nvSpPr>
          <p:cNvPr id="4" name="Marcador de número de diapositiva 3"/>
          <p:cNvSpPr>
            <a:spLocks noGrp="1"/>
          </p:cNvSpPr>
          <p:nvPr>
            <p:ph type="sldNum" sz="quarter" idx="10"/>
          </p:nvPr>
        </p:nvSpPr>
        <p:spPr/>
        <p:txBody>
          <a:bodyPr/>
          <a:lstStyle/>
          <a:p>
            <a:fld id="{E3BD9BE5-650B-45F0-8090-C917A3048331}" type="slidenum">
              <a:rPr lang="es-CL" smtClean="0"/>
              <a:t>5</a:t>
            </a:fld>
            <a:endParaRPr lang="es-CL"/>
          </a:p>
        </p:txBody>
      </p:sp>
    </p:spTree>
    <p:extLst>
      <p:ext uri="{BB962C8B-B14F-4D97-AF65-F5344CB8AC3E}">
        <p14:creationId xmlns:p14="http://schemas.microsoft.com/office/powerpoint/2010/main" val="2147697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900" kern="1200" dirty="0" smtClean="0">
                <a:solidFill>
                  <a:schemeClr val="tx1"/>
                </a:solidFill>
                <a:effectLst/>
                <a:latin typeface="+mn-lt"/>
                <a:ea typeface="+mn-ea"/>
                <a:cs typeface="+mn-cs"/>
              </a:rPr>
              <a:t>Al contacto con este tipo de residuos se le atribuye una incidencia en la transmisión de algunas enfer­medades, principalmente por vía indirecta; en cambio por vía directa no está bien determinada. </a:t>
            </a:r>
          </a:p>
          <a:p>
            <a:r>
              <a:rPr lang="es-CL" sz="1900" kern="1200" dirty="0" smtClean="0">
                <a:solidFill>
                  <a:schemeClr val="tx1"/>
                </a:solidFill>
                <a:effectLst/>
                <a:latin typeface="+mn-lt"/>
                <a:ea typeface="+mn-ea"/>
                <a:cs typeface="+mn-cs"/>
              </a:rPr>
              <a:t> </a:t>
            </a:r>
          </a:p>
          <a:p>
            <a:r>
              <a:rPr lang="es-CL" sz="1900" kern="1200" dirty="0" smtClean="0">
                <a:solidFill>
                  <a:schemeClr val="tx1"/>
                </a:solidFill>
                <a:effectLst/>
                <a:latin typeface="+mn-lt"/>
                <a:ea typeface="+mn-ea"/>
                <a:cs typeface="+mn-cs"/>
              </a:rPr>
              <a:t>Por otra parte, los vehículos de recolección no siempre ofrecen las mejores condiciones, y en muchos casos, los operarios deben realizar sus actividades en presencia continua de gases y partículas emanadas por los propios equipos, lo que produce irritación de los ojos y afecciones respiratorias. Además, perma­nentemente están expuestos a riesgos de accidente de tránsito.</a:t>
            </a:r>
          </a:p>
          <a:p>
            <a:endParaRPr lang="es-CL" dirty="0"/>
          </a:p>
        </p:txBody>
      </p:sp>
      <p:sp>
        <p:nvSpPr>
          <p:cNvPr id="4" name="Marcador de número de diapositiva 3"/>
          <p:cNvSpPr>
            <a:spLocks noGrp="1"/>
          </p:cNvSpPr>
          <p:nvPr>
            <p:ph type="sldNum" sz="quarter" idx="10"/>
          </p:nvPr>
        </p:nvSpPr>
        <p:spPr/>
        <p:txBody>
          <a:bodyPr/>
          <a:lstStyle/>
          <a:p>
            <a:fld id="{E3BD9BE5-650B-45F0-8090-C917A3048331}" type="slidenum">
              <a:rPr lang="es-CL" smtClean="0"/>
              <a:t>6</a:t>
            </a:fld>
            <a:endParaRPr lang="es-CL"/>
          </a:p>
        </p:txBody>
      </p:sp>
    </p:spTree>
    <p:extLst>
      <p:ext uri="{BB962C8B-B14F-4D97-AF65-F5344CB8AC3E}">
        <p14:creationId xmlns:p14="http://schemas.microsoft.com/office/powerpoint/2010/main" val="2496382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900" b="0" i="0" kern="1200" dirty="0" smtClean="0">
                <a:solidFill>
                  <a:schemeClr val="tx1"/>
                </a:solidFill>
                <a:effectLst/>
                <a:latin typeface="+mn-lt"/>
                <a:ea typeface="+mn-ea"/>
                <a:cs typeface="+mn-cs"/>
              </a:rPr>
              <a:t>Será de cargo y responsabilidad del empleador la administración de la vacunación pre exposición de los trabajadores y trabajadoras recolectores de residuos sólidos domiciliarios, a través de la contratación de los servicios de un </a:t>
            </a:r>
            <a:r>
              <a:rPr lang="es-ES" sz="1900" b="0" i="0" kern="1200" dirty="0" err="1" smtClean="0">
                <a:solidFill>
                  <a:schemeClr val="tx1"/>
                </a:solidFill>
                <a:effectLst/>
                <a:latin typeface="+mn-lt"/>
                <a:ea typeface="+mn-ea"/>
                <a:cs typeface="+mn-cs"/>
              </a:rPr>
              <a:t>vacunatorio</a:t>
            </a:r>
            <a:r>
              <a:rPr lang="es-ES" sz="1900" b="0" i="0" kern="1200" dirty="0" smtClean="0">
                <a:solidFill>
                  <a:schemeClr val="tx1"/>
                </a:solidFill>
                <a:effectLst/>
                <a:latin typeface="+mn-lt"/>
                <a:ea typeface="+mn-ea"/>
                <a:cs typeface="+mn-cs"/>
              </a:rPr>
              <a:t> en convenio con la Secretaría Regional Ministerial de Salud respectiva, para la administración de la vacuna. Asimismo, deberá implementar las medidas que recomiende el Organismo Administrador al cual esté afiliado, para evitar enfermedades prevenibles por vacuna, e informar, de conformidad con el Título VI del decreto supremo N° 40, de 1969 del Ministerio del Trabajo y Previsión Social, a los trabajadores y trabajadoras sobre los riesgos biológicos presentes en el proceso de recolección de residuos sólidos domiciliarios y las medidas preventivas, incluida la vacunación.</a:t>
            </a:r>
            <a:endParaRPr lang="es-CL" dirty="0"/>
          </a:p>
        </p:txBody>
      </p:sp>
      <p:sp>
        <p:nvSpPr>
          <p:cNvPr id="4" name="Marcador de número de diapositiva 3"/>
          <p:cNvSpPr>
            <a:spLocks noGrp="1"/>
          </p:cNvSpPr>
          <p:nvPr>
            <p:ph type="sldNum" sz="quarter" idx="10"/>
          </p:nvPr>
        </p:nvSpPr>
        <p:spPr/>
        <p:txBody>
          <a:bodyPr/>
          <a:lstStyle/>
          <a:p>
            <a:fld id="{E3BD9BE5-650B-45F0-8090-C917A3048331}" type="slidenum">
              <a:rPr lang="es-CL" smtClean="0"/>
              <a:t>9</a:t>
            </a:fld>
            <a:endParaRPr lang="es-CL"/>
          </a:p>
        </p:txBody>
      </p:sp>
    </p:spTree>
    <p:extLst>
      <p:ext uri="{BB962C8B-B14F-4D97-AF65-F5344CB8AC3E}">
        <p14:creationId xmlns:p14="http://schemas.microsoft.com/office/powerpoint/2010/main" val="3990294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900" b="0" i="0" kern="1200" dirty="0" smtClean="0">
                <a:solidFill>
                  <a:schemeClr val="tx1"/>
                </a:solidFill>
                <a:effectLst/>
                <a:latin typeface="+mn-lt"/>
                <a:ea typeface="+mn-ea"/>
                <a:cs typeface="+mn-cs"/>
              </a:rPr>
              <a:t>En caso de que el trabajador o trabajadora no pueda recibir la vacuna por alguna condición de salud, el Organismo Administrador deberá consignar, en la ficha clínica, las razones de tal circunstancia y el hecho de que el trabajador o trabajadora, y su empleador, fueron debidamente informados/as de esta situación y, en el caso de este último, con el debido resguardo de los datos sensibles.</a:t>
            </a:r>
          </a:p>
          <a:p>
            <a:r>
              <a:rPr lang="es-ES" sz="1900" b="0" i="0" kern="1200" dirty="0" smtClean="0">
                <a:solidFill>
                  <a:schemeClr val="tx1"/>
                </a:solidFill>
                <a:effectLst/>
                <a:latin typeface="+mn-lt"/>
                <a:ea typeface="+mn-ea"/>
                <a:cs typeface="+mn-cs"/>
              </a:rPr>
              <a:t>En caso de que el trabajador o trabajadora esté en condiciones de recibir la vacuna, el Organismo Administrador que realizó la evaluación de salud, deberá extender la orden médica para la vacunación respectiva, la que solo se podrá ejecutar con la exhibición de dicho instrumento.</a:t>
            </a:r>
          </a:p>
          <a:p>
            <a:endParaRPr lang="es-CL" dirty="0"/>
          </a:p>
        </p:txBody>
      </p:sp>
      <p:sp>
        <p:nvSpPr>
          <p:cNvPr id="4" name="Marcador de número de diapositiva 3"/>
          <p:cNvSpPr>
            <a:spLocks noGrp="1"/>
          </p:cNvSpPr>
          <p:nvPr>
            <p:ph type="sldNum" sz="quarter" idx="10"/>
          </p:nvPr>
        </p:nvSpPr>
        <p:spPr/>
        <p:txBody>
          <a:bodyPr/>
          <a:lstStyle/>
          <a:p>
            <a:fld id="{E3BD9BE5-650B-45F0-8090-C917A3048331}" type="slidenum">
              <a:rPr lang="es-CL" smtClean="0"/>
              <a:t>10</a:t>
            </a:fld>
            <a:endParaRPr lang="es-CL"/>
          </a:p>
        </p:txBody>
      </p:sp>
    </p:spTree>
    <p:extLst>
      <p:ext uri="{BB962C8B-B14F-4D97-AF65-F5344CB8AC3E}">
        <p14:creationId xmlns:p14="http://schemas.microsoft.com/office/powerpoint/2010/main" val="2435803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900" b="0" i="0" kern="1200" dirty="0" smtClean="0">
                <a:solidFill>
                  <a:schemeClr val="tx1"/>
                </a:solidFill>
                <a:effectLst/>
                <a:latin typeface="+mn-lt"/>
                <a:ea typeface="+mn-ea"/>
                <a:cs typeface="+mn-cs"/>
              </a:rPr>
              <a:t>El empleador deberá mantener un registro actualizado de la vacunación de sus trabajadores y trabajadoras</a:t>
            </a:r>
            <a:endParaRPr lang="es-CL" dirty="0"/>
          </a:p>
        </p:txBody>
      </p:sp>
      <p:sp>
        <p:nvSpPr>
          <p:cNvPr id="4" name="Marcador de número de diapositiva 3"/>
          <p:cNvSpPr>
            <a:spLocks noGrp="1"/>
          </p:cNvSpPr>
          <p:nvPr>
            <p:ph type="sldNum" sz="quarter" idx="10"/>
          </p:nvPr>
        </p:nvSpPr>
        <p:spPr/>
        <p:txBody>
          <a:bodyPr/>
          <a:lstStyle/>
          <a:p>
            <a:fld id="{E3BD9BE5-650B-45F0-8090-C917A3048331}" type="slidenum">
              <a:rPr lang="es-CL" smtClean="0"/>
              <a:t>11</a:t>
            </a:fld>
            <a:endParaRPr lang="es-CL"/>
          </a:p>
        </p:txBody>
      </p:sp>
    </p:spTree>
    <p:extLst>
      <p:ext uri="{BB962C8B-B14F-4D97-AF65-F5344CB8AC3E}">
        <p14:creationId xmlns:p14="http://schemas.microsoft.com/office/powerpoint/2010/main" val="270448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5152" y="2796183"/>
            <a:ext cx="13771721" cy="1929408"/>
          </a:xfrm>
        </p:spPr>
        <p:txBody>
          <a:bodyPr/>
          <a:lstStyle/>
          <a:p>
            <a:r>
              <a:rPr lang="en-US"/>
              <a:t>Click to edit Master title style</a:t>
            </a:r>
            <a:endParaRPr lang="es-CL"/>
          </a:p>
        </p:txBody>
      </p:sp>
      <p:sp>
        <p:nvSpPr>
          <p:cNvPr id="3" name="Subtitle 2"/>
          <p:cNvSpPr>
            <a:spLocks noGrp="1"/>
          </p:cNvSpPr>
          <p:nvPr>
            <p:ph type="subTitle" idx="1"/>
          </p:nvPr>
        </p:nvSpPr>
        <p:spPr>
          <a:xfrm>
            <a:off x="2430304" y="5100637"/>
            <a:ext cx="11341418" cy="2300288"/>
          </a:xfrm>
        </p:spPr>
        <p:txBody>
          <a:bodyPr/>
          <a:lstStyle>
            <a:lvl1pPr marL="0" indent="0" algn="ctr">
              <a:buNone/>
              <a:defRPr>
                <a:solidFill>
                  <a:schemeClr val="tx1">
                    <a:tint val="75000"/>
                  </a:schemeClr>
                </a:solidFill>
              </a:defRPr>
            </a:lvl1pPr>
            <a:lvl2pPr marL="720090" indent="0" algn="ctr">
              <a:buNone/>
              <a:defRPr>
                <a:solidFill>
                  <a:schemeClr val="tx1">
                    <a:tint val="75000"/>
                  </a:schemeClr>
                </a:solidFill>
              </a:defRPr>
            </a:lvl2pPr>
            <a:lvl3pPr marL="1440180" indent="0" algn="ctr">
              <a:buNone/>
              <a:defRPr>
                <a:solidFill>
                  <a:schemeClr val="tx1">
                    <a:tint val="75000"/>
                  </a:schemeClr>
                </a:solidFill>
              </a:defRPr>
            </a:lvl3pPr>
            <a:lvl4pPr marL="2160270" indent="0" algn="ctr">
              <a:buNone/>
              <a:defRPr>
                <a:solidFill>
                  <a:schemeClr val="tx1">
                    <a:tint val="75000"/>
                  </a:schemeClr>
                </a:solidFill>
              </a:defRPr>
            </a:lvl4pPr>
            <a:lvl5pPr marL="2880360" indent="0" algn="ctr">
              <a:buNone/>
              <a:defRPr>
                <a:solidFill>
                  <a:schemeClr val="tx1">
                    <a:tint val="75000"/>
                  </a:schemeClr>
                </a:solidFill>
              </a:defRPr>
            </a:lvl5pPr>
            <a:lvl6pPr marL="3600450" indent="0" algn="ctr">
              <a:buNone/>
              <a:defRPr>
                <a:solidFill>
                  <a:schemeClr val="tx1">
                    <a:tint val="75000"/>
                  </a:schemeClr>
                </a:solidFill>
              </a:defRPr>
            </a:lvl6pPr>
            <a:lvl7pPr marL="4320540" indent="0" algn="ctr">
              <a:buNone/>
              <a:defRPr>
                <a:solidFill>
                  <a:schemeClr val="tx1">
                    <a:tint val="75000"/>
                  </a:schemeClr>
                </a:solidFill>
              </a:defRPr>
            </a:lvl7pPr>
            <a:lvl8pPr marL="5040630" indent="0" algn="ctr">
              <a:buNone/>
              <a:defRPr>
                <a:solidFill>
                  <a:schemeClr val="tx1">
                    <a:tint val="75000"/>
                  </a:schemeClr>
                </a:solidFill>
              </a:defRPr>
            </a:lvl8pPr>
            <a:lvl9pPr marL="5760720" indent="0" algn="ctr">
              <a:buNone/>
              <a:defRPr>
                <a:solidFill>
                  <a:schemeClr val="tx1">
                    <a:tint val="75000"/>
                  </a:schemeClr>
                </a:solidFill>
              </a:defRPr>
            </a:lvl9pPr>
          </a:lstStyle>
          <a:p>
            <a:r>
              <a:rPr lang="en-US"/>
              <a:t>Click to edit Master subtitle style</a:t>
            </a:r>
            <a:endParaRPr lang="es-CL"/>
          </a:p>
        </p:txBody>
      </p:sp>
      <p:sp>
        <p:nvSpPr>
          <p:cNvPr id="4" name="Date Placeholder 3"/>
          <p:cNvSpPr>
            <a:spLocks noGrp="1"/>
          </p:cNvSpPr>
          <p:nvPr>
            <p:ph type="dt" sz="half" idx="10"/>
          </p:nvPr>
        </p:nvSpPr>
        <p:spPr/>
        <p:txBody>
          <a:bodyPr/>
          <a:lstStyle/>
          <a:p>
            <a:fld id="{BF1F7606-8703-4774-82E4-4A2AAF776758}" type="datetimeFigureOut">
              <a:rPr lang="es-CL" smtClean="0"/>
              <a:t>14-12-2021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3494575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p:cNvSpPr>
            <a:spLocks noGrp="1"/>
          </p:cNvSpPr>
          <p:nvPr>
            <p:ph type="dt" sz="half" idx="10"/>
          </p:nvPr>
        </p:nvSpPr>
        <p:spPr/>
        <p:txBody>
          <a:bodyPr/>
          <a:lstStyle/>
          <a:p>
            <a:fld id="{BF1F7606-8703-4774-82E4-4A2AAF776758}" type="datetimeFigureOut">
              <a:rPr lang="es-CL" smtClean="0"/>
              <a:t>14-12-2021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363831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15102" y="472977"/>
            <a:ext cx="6458307" cy="10080427"/>
          </a:xfrm>
        </p:spPr>
        <p:txBody>
          <a:bodyPr vert="eaVert"/>
          <a:lstStyle/>
          <a:p>
            <a:r>
              <a:rPr lang="en-US"/>
              <a:t>Click to edit Master title style</a:t>
            </a:r>
            <a:endParaRPr lang="es-CL"/>
          </a:p>
        </p:txBody>
      </p:sp>
      <p:sp>
        <p:nvSpPr>
          <p:cNvPr id="3" name="Vertical Text Placeholder 2"/>
          <p:cNvSpPr>
            <a:spLocks noGrp="1"/>
          </p:cNvSpPr>
          <p:nvPr>
            <p:ph type="body" orient="vert" idx="1"/>
          </p:nvPr>
        </p:nvSpPr>
        <p:spPr>
          <a:xfrm>
            <a:off x="1434555" y="472977"/>
            <a:ext cx="19110514" cy="100804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p:cNvSpPr>
            <a:spLocks noGrp="1"/>
          </p:cNvSpPr>
          <p:nvPr>
            <p:ph type="dt" sz="half" idx="10"/>
          </p:nvPr>
        </p:nvSpPr>
        <p:spPr/>
        <p:txBody>
          <a:bodyPr/>
          <a:lstStyle/>
          <a:p>
            <a:fld id="{BF1F7606-8703-4774-82E4-4A2AAF776758}" type="datetimeFigureOut">
              <a:rPr lang="es-CL" smtClean="0"/>
              <a:t>14-12-2021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369134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p:cNvSpPr>
            <a:spLocks noGrp="1"/>
          </p:cNvSpPr>
          <p:nvPr>
            <p:ph type="dt" sz="half" idx="10"/>
          </p:nvPr>
        </p:nvSpPr>
        <p:spPr/>
        <p:txBody>
          <a:bodyPr/>
          <a:lstStyle/>
          <a:p>
            <a:fld id="{BF1F7606-8703-4774-82E4-4A2AAF776758}" type="datetimeFigureOut">
              <a:rPr lang="es-CL" smtClean="0"/>
              <a:t>14-12-2021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608264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9848" y="5784057"/>
            <a:ext cx="13771721" cy="1787723"/>
          </a:xfrm>
        </p:spPr>
        <p:txBody>
          <a:bodyPr anchor="t"/>
          <a:lstStyle>
            <a:lvl1pPr algn="l">
              <a:defRPr sz="6300" b="1" cap="all"/>
            </a:lvl1pPr>
          </a:lstStyle>
          <a:p>
            <a:r>
              <a:rPr lang="en-US"/>
              <a:t>Click to edit Master title style</a:t>
            </a:r>
            <a:endParaRPr lang="es-CL"/>
          </a:p>
        </p:txBody>
      </p:sp>
      <p:sp>
        <p:nvSpPr>
          <p:cNvPr id="3" name="Text Placeholder 2"/>
          <p:cNvSpPr>
            <a:spLocks noGrp="1"/>
          </p:cNvSpPr>
          <p:nvPr>
            <p:ph type="body" idx="1"/>
          </p:nvPr>
        </p:nvSpPr>
        <p:spPr>
          <a:xfrm>
            <a:off x="1279848" y="3815062"/>
            <a:ext cx="13771721" cy="1968995"/>
          </a:xfrm>
        </p:spPr>
        <p:txBody>
          <a:bodyPr anchor="b"/>
          <a:lstStyle>
            <a:lvl1pPr marL="0" indent="0">
              <a:buNone/>
              <a:defRPr sz="3200">
                <a:solidFill>
                  <a:schemeClr val="tx1">
                    <a:tint val="75000"/>
                  </a:schemeClr>
                </a:solidFill>
              </a:defRPr>
            </a:lvl1pPr>
            <a:lvl2pPr marL="720090" indent="0">
              <a:buNone/>
              <a:defRPr sz="2800">
                <a:solidFill>
                  <a:schemeClr val="tx1">
                    <a:tint val="75000"/>
                  </a:schemeClr>
                </a:solidFill>
              </a:defRPr>
            </a:lvl2pPr>
            <a:lvl3pPr marL="1440180" indent="0">
              <a:buNone/>
              <a:defRPr sz="2500">
                <a:solidFill>
                  <a:schemeClr val="tx1">
                    <a:tint val="75000"/>
                  </a:schemeClr>
                </a:solidFill>
              </a:defRPr>
            </a:lvl3pPr>
            <a:lvl4pPr marL="2160270" indent="0">
              <a:buNone/>
              <a:defRPr sz="2200">
                <a:solidFill>
                  <a:schemeClr val="tx1">
                    <a:tint val="75000"/>
                  </a:schemeClr>
                </a:solidFill>
              </a:defRPr>
            </a:lvl4pPr>
            <a:lvl5pPr marL="2880360" indent="0">
              <a:buNone/>
              <a:defRPr sz="2200">
                <a:solidFill>
                  <a:schemeClr val="tx1">
                    <a:tint val="75000"/>
                  </a:schemeClr>
                </a:solidFill>
              </a:defRPr>
            </a:lvl5pPr>
            <a:lvl6pPr marL="3600450" indent="0">
              <a:buNone/>
              <a:defRPr sz="2200">
                <a:solidFill>
                  <a:schemeClr val="tx1">
                    <a:tint val="75000"/>
                  </a:schemeClr>
                </a:solidFill>
              </a:defRPr>
            </a:lvl6pPr>
            <a:lvl7pPr marL="4320540" indent="0">
              <a:buNone/>
              <a:defRPr sz="2200">
                <a:solidFill>
                  <a:schemeClr val="tx1">
                    <a:tint val="75000"/>
                  </a:schemeClr>
                </a:solidFill>
              </a:defRPr>
            </a:lvl7pPr>
            <a:lvl8pPr marL="5040630" indent="0">
              <a:buNone/>
              <a:defRPr sz="2200">
                <a:solidFill>
                  <a:schemeClr val="tx1">
                    <a:tint val="75000"/>
                  </a:schemeClr>
                </a:solidFill>
              </a:defRPr>
            </a:lvl8pPr>
            <a:lvl9pPr marL="5760720"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1F7606-8703-4774-82E4-4A2AAF776758}" type="datetimeFigureOut">
              <a:rPr lang="es-CL" smtClean="0"/>
              <a:t>14-12-2021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1794326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L"/>
          </a:p>
        </p:txBody>
      </p:sp>
      <p:sp>
        <p:nvSpPr>
          <p:cNvPr id="3" name="Content Placeholder 2"/>
          <p:cNvSpPr>
            <a:spLocks noGrp="1"/>
          </p:cNvSpPr>
          <p:nvPr>
            <p:ph sz="half" idx="1"/>
          </p:nvPr>
        </p:nvSpPr>
        <p:spPr>
          <a:xfrm>
            <a:off x="1434554" y="2756596"/>
            <a:ext cx="12784411" cy="7796808"/>
          </a:xfrm>
        </p:spPr>
        <p:txBody>
          <a:bodyPr/>
          <a:lstStyle>
            <a:lvl1pPr>
              <a:defRPr sz="4400"/>
            </a:lvl1pPr>
            <a:lvl2pPr>
              <a:defRPr sz="38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Content Placeholder 3"/>
          <p:cNvSpPr>
            <a:spLocks noGrp="1"/>
          </p:cNvSpPr>
          <p:nvPr>
            <p:ph sz="half" idx="2"/>
          </p:nvPr>
        </p:nvSpPr>
        <p:spPr>
          <a:xfrm>
            <a:off x="14489000" y="2756596"/>
            <a:ext cx="12784409" cy="7796808"/>
          </a:xfrm>
        </p:spPr>
        <p:txBody>
          <a:bodyPr/>
          <a:lstStyle>
            <a:lvl1pPr>
              <a:defRPr sz="4400"/>
            </a:lvl1pPr>
            <a:lvl2pPr>
              <a:defRPr sz="38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Date Placeholder 4"/>
          <p:cNvSpPr>
            <a:spLocks noGrp="1"/>
          </p:cNvSpPr>
          <p:nvPr>
            <p:ph type="dt" sz="half" idx="10"/>
          </p:nvPr>
        </p:nvSpPr>
        <p:spPr/>
        <p:txBody>
          <a:bodyPr/>
          <a:lstStyle/>
          <a:p>
            <a:fld id="{BF1F7606-8703-4774-82E4-4A2AAF776758}" type="datetimeFigureOut">
              <a:rPr lang="es-CL" smtClean="0"/>
              <a:t>14-12-2021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2897007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0101" y="360462"/>
            <a:ext cx="14581823" cy="1500188"/>
          </a:xfrm>
        </p:spPr>
        <p:txBody>
          <a:bodyPr/>
          <a:lstStyle>
            <a:lvl1pPr>
              <a:defRPr/>
            </a:lvl1pPr>
          </a:lstStyle>
          <a:p>
            <a:r>
              <a:rPr lang="en-US"/>
              <a:t>Click to edit Master title style</a:t>
            </a:r>
            <a:endParaRPr lang="es-CL"/>
          </a:p>
        </p:txBody>
      </p:sp>
      <p:sp>
        <p:nvSpPr>
          <p:cNvPr id="3" name="Text Placeholder 2"/>
          <p:cNvSpPr>
            <a:spLocks noGrp="1"/>
          </p:cNvSpPr>
          <p:nvPr>
            <p:ph type="body" idx="1"/>
          </p:nvPr>
        </p:nvSpPr>
        <p:spPr>
          <a:xfrm>
            <a:off x="810101" y="2014836"/>
            <a:ext cx="7158708" cy="839688"/>
          </a:xfrm>
        </p:spPr>
        <p:txBody>
          <a:bodyPr anchor="b"/>
          <a:lstStyle>
            <a:lvl1pPr marL="0" indent="0">
              <a:buNone/>
              <a:defRPr sz="3800" b="1"/>
            </a:lvl1pPr>
            <a:lvl2pPr marL="720090" indent="0">
              <a:buNone/>
              <a:defRPr sz="3200" b="1"/>
            </a:lvl2pPr>
            <a:lvl3pPr marL="1440180" indent="0">
              <a:buNone/>
              <a:defRPr sz="2800" b="1"/>
            </a:lvl3pPr>
            <a:lvl4pPr marL="2160270" indent="0">
              <a:buNone/>
              <a:defRPr sz="2500" b="1"/>
            </a:lvl4pPr>
            <a:lvl5pPr marL="2880360" indent="0">
              <a:buNone/>
              <a:defRPr sz="2500" b="1"/>
            </a:lvl5pPr>
            <a:lvl6pPr marL="3600450" indent="0">
              <a:buNone/>
              <a:defRPr sz="2500" b="1"/>
            </a:lvl6pPr>
            <a:lvl7pPr marL="4320540" indent="0">
              <a:buNone/>
              <a:defRPr sz="2500" b="1"/>
            </a:lvl7pPr>
            <a:lvl8pPr marL="5040630" indent="0">
              <a:buNone/>
              <a:defRPr sz="2500" b="1"/>
            </a:lvl8pPr>
            <a:lvl9pPr marL="5760720" indent="0">
              <a:buNone/>
              <a:defRPr sz="2500" b="1"/>
            </a:lvl9pPr>
          </a:lstStyle>
          <a:p>
            <a:pPr lvl="0"/>
            <a:r>
              <a:rPr lang="en-US"/>
              <a:t>Click to edit Master text styles</a:t>
            </a:r>
          </a:p>
        </p:txBody>
      </p:sp>
      <p:sp>
        <p:nvSpPr>
          <p:cNvPr id="4" name="Content Placeholder 3"/>
          <p:cNvSpPr>
            <a:spLocks noGrp="1"/>
          </p:cNvSpPr>
          <p:nvPr>
            <p:ph sz="half" idx="2"/>
          </p:nvPr>
        </p:nvSpPr>
        <p:spPr>
          <a:xfrm>
            <a:off x="810101" y="2854523"/>
            <a:ext cx="7158708" cy="5186066"/>
          </a:xfrm>
        </p:spPr>
        <p:txBody>
          <a:bodyPr/>
          <a:lstStyle>
            <a:lvl1pPr>
              <a:defRPr sz="3800"/>
            </a:lvl1pPr>
            <a:lvl2pPr>
              <a:defRPr sz="32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Text Placeholder 4"/>
          <p:cNvSpPr>
            <a:spLocks noGrp="1"/>
          </p:cNvSpPr>
          <p:nvPr>
            <p:ph type="body" sz="quarter" idx="3"/>
          </p:nvPr>
        </p:nvSpPr>
        <p:spPr>
          <a:xfrm>
            <a:off x="8230405" y="2014836"/>
            <a:ext cx="7161520" cy="839688"/>
          </a:xfrm>
        </p:spPr>
        <p:txBody>
          <a:bodyPr anchor="b"/>
          <a:lstStyle>
            <a:lvl1pPr marL="0" indent="0">
              <a:buNone/>
              <a:defRPr sz="3800" b="1"/>
            </a:lvl1pPr>
            <a:lvl2pPr marL="720090" indent="0">
              <a:buNone/>
              <a:defRPr sz="3200" b="1"/>
            </a:lvl2pPr>
            <a:lvl3pPr marL="1440180" indent="0">
              <a:buNone/>
              <a:defRPr sz="2800" b="1"/>
            </a:lvl3pPr>
            <a:lvl4pPr marL="2160270" indent="0">
              <a:buNone/>
              <a:defRPr sz="2500" b="1"/>
            </a:lvl4pPr>
            <a:lvl5pPr marL="2880360" indent="0">
              <a:buNone/>
              <a:defRPr sz="2500" b="1"/>
            </a:lvl5pPr>
            <a:lvl6pPr marL="3600450" indent="0">
              <a:buNone/>
              <a:defRPr sz="2500" b="1"/>
            </a:lvl6pPr>
            <a:lvl7pPr marL="4320540" indent="0">
              <a:buNone/>
              <a:defRPr sz="2500" b="1"/>
            </a:lvl7pPr>
            <a:lvl8pPr marL="5040630" indent="0">
              <a:buNone/>
              <a:defRPr sz="2500" b="1"/>
            </a:lvl8pPr>
            <a:lvl9pPr marL="5760720"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30405" y="2854523"/>
            <a:ext cx="7161520" cy="5186066"/>
          </a:xfrm>
        </p:spPr>
        <p:txBody>
          <a:bodyPr/>
          <a:lstStyle>
            <a:lvl1pPr>
              <a:defRPr sz="3800"/>
            </a:lvl1pPr>
            <a:lvl2pPr>
              <a:defRPr sz="32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7" name="Date Placeholder 6"/>
          <p:cNvSpPr>
            <a:spLocks noGrp="1"/>
          </p:cNvSpPr>
          <p:nvPr>
            <p:ph type="dt" sz="half" idx="10"/>
          </p:nvPr>
        </p:nvSpPr>
        <p:spPr/>
        <p:txBody>
          <a:bodyPr/>
          <a:lstStyle/>
          <a:p>
            <a:fld id="{BF1F7606-8703-4774-82E4-4A2AAF776758}" type="datetimeFigureOut">
              <a:rPr lang="es-CL" smtClean="0"/>
              <a:t>14-12-2021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162772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L"/>
          </a:p>
        </p:txBody>
      </p:sp>
      <p:sp>
        <p:nvSpPr>
          <p:cNvPr id="3" name="Date Placeholder 2"/>
          <p:cNvSpPr>
            <a:spLocks noGrp="1"/>
          </p:cNvSpPr>
          <p:nvPr>
            <p:ph type="dt" sz="half" idx="10"/>
          </p:nvPr>
        </p:nvSpPr>
        <p:spPr/>
        <p:txBody>
          <a:bodyPr/>
          <a:lstStyle/>
          <a:p>
            <a:fld id="{BF1F7606-8703-4774-82E4-4A2AAF776758}" type="datetimeFigureOut">
              <a:rPr lang="es-CL" smtClean="0"/>
              <a:t>14-12-2021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352694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F7606-8703-4774-82E4-4A2AAF776758}" type="datetimeFigureOut">
              <a:rPr lang="es-CL" smtClean="0"/>
              <a:t>14-12-2021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1266079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102" y="358378"/>
            <a:ext cx="5330355" cy="1525191"/>
          </a:xfrm>
        </p:spPr>
        <p:txBody>
          <a:bodyPr anchor="b"/>
          <a:lstStyle>
            <a:lvl1pPr algn="l">
              <a:defRPr sz="3200" b="1"/>
            </a:lvl1pPr>
          </a:lstStyle>
          <a:p>
            <a:r>
              <a:rPr lang="en-US"/>
              <a:t>Click to edit Master title style</a:t>
            </a:r>
            <a:endParaRPr lang="es-CL"/>
          </a:p>
        </p:txBody>
      </p:sp>
      <p:sp>
        <p:nvSpPr>
          <p:cNvPr id="3" name="Content Placeholder 2"/>
          <p:cNvSpPr>
            <a:spLocks noGrp="1"/>
          </p:cNvSpPr>
          <p:nvPr>
            <p:ph idx="1"/>
          </p:nvPr>
        </p:nvSpPr>
        <p:spPr>
          <a:xfrm>
            <a:off x="6334542" y="358379"/>
            <a:ext cx="9057382" cy="7682211"/>
          </a:xfrm>
        </p:spPr>
        <p:txBody>
          <a:bodyPr/>
          <a:lstStyle>
            <a:lvl1pPr>
              <a:defRPr sz="50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Text Placeholder 3"/>
          <p:cNvSpPr>
            <a:spLocks noGrp="1"/>
          </p:cNvSpPr>
          <p:nvPr>
            <p:ph type="body" sz="half" idx="2"/>
          </p:nvPr>
        </p:nvSpPr>
        <p:spPr>
          <a:xfrm>
            <a:off x="810102" y="1883570"/>
            <a:ext cx="5330355" cy="6157020"/>
          </a:xfrm>
        </p:spPr>
        <p:txBody>
          <a:bodyPr/>
          <a:lstStyle>
            <a:lvl1pPr marL="0" indent="0">
              <a:buNone/>
              <a:defRPr sz="2200"/>
            </a:lvl1pPr>
            <a:lvl2pPr marL="720090" indent="0">
              <a:buNone/>
              <a:defRPr sz="1900"/>
            </a:lvl2pPr>
            <a:lvl3pPr marL="1440180" indent="0">
              <a:buNone/>
              <a:defRPr sz="1600"/>
            </a:lvl3pPr>
            <a:lvl4pPr marL="2160270" indent="0">
              <a:buNone/>
              <a:defRPr sz="1400"/>
            </a:lvl4pPr>
            <a:lvl5pPr marL="2880360" indent="0">
              <a:buNone/>
              <a:defRPr sz="1400"/>
            </a:lvl5pPr>
            <a:lvl6pPr marL="3600450" indent="0">
              <a:buNone/>
              <a:defRPr sz="1400"/>
            </a:lvl6pPr>
            <a:lvl7pPr marL="4320540" indent="0">
              <a:buNone/>
              <a:defRPr sz="1400"/>
            </a:lvl7pPr>
            <a:lvl8pPr marL="5040630" indent="0">
              <a:buNone/>
              <a:defRPr sz="1400"/>
            </a:lvl8pPr>
            <a:lvl9pPr marL="576072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BF1F7606-8703-4774-82E4-4A2AAF776758}" type="datetimeFigureOut">
              <a:rPr lang="es-CL" smtClean="0"/>
              <a:t>14-12-2021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646041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75710" y="6300787"/>
            <a:ext cx="9721215" cy="743844"/>
          </a:xfrm>
        </p:spPr>
        <p:txBody>
          <a:bodyPr anchor="b"/>
          <a:lstStyle>
            <a:lvl1pPr algn="l">
              <a:defRPr sz="3200" b="1"/>
            </a:lvl1pPr>
          </a:lstStyle>
          <a:p>
            <a:r>
              <a:rPr lang="en-US"/>
              <a:t>Click to edit Master title style</a:t>
            </a:r>
            <a:endParaRPr lang="es-CL"/>
          </a:p>
        </p:txBody>
      </p:sp>
      <p:sp>
        <p:nvSpPr>
          <p:cNvPr id="3" name="Picture Placeholder 2"/>
          <p:cNvSpPr>
            <a:spLocks noGrp="1"/>
          </p:cNvSpPr>
          <p:nvPr>
            <p:ph type="pic" idx="1"/>
          </p:nvPr>
        </p:nvSpPr>
        <p:spPr>
          <a:xfrm>
            <a:off x="3175710" y="804267"/>
            <a:ext cx="9721215" cy="5400675"/>
          </a:xfrm>
        </p:spPr>
        <p:txBody>
          <a:bodyPr/>
          <a:lstStyle>
            <a:lvl1pPr marL="0" indent="0">
              <a:buNone/>
              <a:defRPr sz="5000"/>
            </a:lvl1pPr>
            <a:lvl2pPr marL="720090" indent="0">
              <a:buNone/>
              <a:defRPr sz="4400"/>
            </a:lvl2pPr>
            <a:lvl3pPr marL="1440180" indent="0">
              <a:buNone/>
              <a:defRPr sz="3800"/>
            </a:lvl3pPr>
            <a:lvl4pPr marL="2160270" indent="0">
              <a:buNone/>
              <a:defRPr sz="3200"/>
            </a:lvl4pPr>
            <a:lvl5pPr marL="2880360" indent="0">
              <a:buNone/>
              <a:defRPr sz="3200"/>
            </a:lvl5pPr>
            <a:lvl6pPr marL="3600450" indent="0">
              <a:buNone/>
              <a:defRPr sz="3200"/>
            </a:lvl6pPr>
            <a:lvl7pPr marL="4320540" indent="0">
              <a:buNone/>
              <a:defRPr sz="3200"/>
            </a:lvl7pPr>
            <a:lvl8pPr marL="5040630" indent="0">
              <a:buNone/>
              <a:defRPr sz="3200"/>
            </a:lvl8pPr>
            <a:lvl9pPr marL="5760720" indent="0">
              <a:buNone/>
              <a:defRPr sz="3200"/>
            </a:lvl9pPr>
          </a:lstStyle>
          <a:p>
            <a:endParaRPr lang="es-CL"/>
          </a:p>
        </p:txBody>
      </p:sp>
      <p:sp>
        <p:nvSpPr>
          <p:cNvPr id="4" name="Text Placeholder 3"/>
          <p:cNvSpPr>
            <a:spLocks noGrp="1"/>
          </p:cNvSpPr>
          <p:nvPr>
            <p:ph type="body" sz="half" idx="2"/>
          </p:nvPr>
        </p:nvSpPr>
        <p:spPr>
          <a:xfrm>
            <a:off x="3175710" y="7044631"/>
            <a:ext cx="9721215" cy="1056381"/>
          </a:xfrm>
        </p:spPr>
        <p:txBody>
          <a:bodyPr/>
          <a:lstStyle>
            <a:lvl1pPr marL="0" indent="0">
              <a:buNone/>
              <a:defRPr sz="2200"/>
            </a:lvl1pPr>
            <a:lvl2pPr marL="720090" indent="0">
              <a:buNone/>
              <a:defRPr sz="1900"/>
            </a:lvl2pPr>
            <a:lvl3pPr marL="1440180" indent="0">
              <a:buNone/>
              <a:defRPr sz="1600"/>
            </a:lvl3pPr>
            <a:lvl4pPr marL="2160270" indent="0">
              <a:buNone/>
              <a:defRPr sz="1400"/>
            </a:lvl4pPr>
            <a:lvl5pPr marL="2880360" indent="0">
              <a:buNone/>
              <a:defRPr sz="1400"/>
            </a:lvl5pPr>
            <a:lvl6pPr marL="3600450" indent="0">
              <a:buNone/>
              <a:defRPr sz="1400"/>
            </a:lvl6pPr>
            <a:lvl7pPr marL="4320540" indent="0">
              <a:buNone/>
              <a:defRPr sz="1400"/>
            </a:lvl7pPr>
            <a:lvl8pPr marL="5040630" indent="0">
              <a:buNone/>
              <a:defRPr sz="1400"/>
            </a:lvl8pPr>
            <a:lvl9pPr marL="576072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BF1F7606-8703-4774-82E4-4A2AAF776758}" type="datetimeFigureOut">
              <a:rPr lang="es-CL" smtClean="0"/>
              <a:t>14-12-2021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559494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101" y="360462"/>
            <a:ext cx="14581823" cy="1500188"/>
          </a:xfrm>
          <a:prstGeom prst="rect">
            <a:avLst/>
          </a:prstGeom>
        </p:spPr>
        <p:txBody>
          <a:bodyPr vert="horz" lIns="144018" tIns="72009" rIns="144018" bIns="72009" rtlCol="0" anchor="ctr">
            <a:normAutofit/>
          </a:bodyPr>
          <a:lstStyle/>
          <a:p>
            <a:r>
              <a:rPr lang="en-US"/>
              <a:t>Click to edit Master title style</a:t>
            </a:r>
            <a:endParaRPr lang="es-CL"/>
          </a:p>
        </p:txBody>
      </p:sp>
      <p:sp>
        <p:nvSpPr>
          <p:cNvPr id="3" name="Text Placeholder 2"/>
          <p:cNvSpPr>
            <a:spLocks noGrp="1"/>
          </p:cNvSpPr>
          <p:nvPr>
            <p:ph type="body" idx="1"/>
          </p:nvPr>
        </p:nvSpPr>
        <p:spPr>
          <a:xfrm>
            <a:off x="810101" y="2100263"/>
            <a:ext cx="14581823" cy="5940326"/>
          </a:xfrm>
          <a:prstGeom prst="rect">
            <a:avLst/>
          </a:prstGeom>
        </p:spPr>
        <p:txBody>
          <a:bodyPr vert="horz" lIns="144018" tIns="72009" rIns="144018" bIns="720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p:cNvSpPr>
            <a:spLocks noGrp="1"/>
          </p:cNvSpPr>
          <p:nvPr>
            <p:ph type="dt" sz="half" idx="2"/>
          </p:nvPr>
        </p:nvSpPr>
        <p:spPr>
          <a:xfrm>
            <a:off x="810101" y="8342710"/>
            <a:ext cx="3780473" cy="479227"/>
          </a:xfrm>
          <a:prstGeom prst="rect">
            <a:avLst/>
          </a:prstGeom>
        </p:spPr>
        <p:txBody>
          <a:bodyPr vert="horz" lIns="144018" tIns="72009" rIns="144018" bIns="72009" rtlCol="0" anchor="ctr"/>
          <a:lstStyle>
            <a:lvl1pPr algn="l">
              <a:defRPr sz="1900">
                <a:solidFill>
                  <a:schemeClr val="tx1">
                    <a:tint val="75000"/>
                  </a:schemeClr>
                </a:solidFill>
              </a:defRPr>
            </a:lvl1pPr>
          </a:lstStyle>
          <a:p>
            <a:fld id="{BF1F7606-8703-4774-82E4-4A2AAF776758}" type="datetimeFigureOut">
              <a:rPr lang="es-CL" smtClean="0"/>
              <a:t>14-12-2021</a:t>
            </a:fld>
            <a:endParaRPr lang="es-CL"/>
          </a:p>
        </p:txBody>
      </p:sp>
      <p:sp>
        <p:nvSpPr>
          <p:cNvPr id="5" name="Footer Placeholder 4"/>
          <p:cNvSpPr>
            <a:spLocks noGrp="1"/>
          </p:cNvSpPr>
          <p:nvPr>
            <p:ph type="ftr" sz="quarter" idx="3"/>
          </p:nvPr>
        </p:nvSpPr>
        <p:spPr>
          <a:xfrm>
            <a:off x="5535692" y="8342710"/>
            <a:ext cx="5130641" cy="479227"/>
          </a:xfrm>
          <a:prstGeom prst="rect">
            <a:avLst/>
          </a:prstGeom>
        </p:spPr>
        <p:txBody>
          <a:bodyPr vert="horz" lIns="144018" tIns="72009" rIns="144018" bIns="72009" rtlCol="0" anchor="ctr"/>
          <a:lstStyle>
            <a:lvl1pPr algn="ctr">
              <a:defRPr sz="1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11611451" y="8342710"/>
            <a:ext cx="3780473" cy="479227"/>
          </a:xfrm>
          <a:prstGeom prst="rect">
            <a:avLst/>
          </a:prstGeom>
        </p:spPr>
        <p:txBody>
          <a:bodyPr vert="horz" lIns="144018" tIns="72009" rIns="144018" bIns="72009" rtlCol="0" anchor="ctr"/>
          <a:lstStyle>
            <a:lvl1pPr algn="r">
              <a:defRPr sz="1900">
                <a:solidFill>
                  <a:schemeClr val="tx1">
                    <a:tint val="75000"/>
                  </a:schemeClr>
                </a:solidFill>
              </a:defRPr>
            </a:lvl1pPr>
          </a:lstStyle>
          <a:p>
            <a:fld id="{D1EAB5E8-47DE-45C7-8635-B8E0F633FCC5}" type="slidenum">
              <a:rPr lang="es-CL" smtClean="0"/>
              <a:t>‹Nº›</a:t>
            </a:fld>
            <a:endParaRPr lang="es-CL"/>
          </a:p>
        </p:txBody>
      </p:sp>
    </p:spTree>
    <p:extLst>
      <p:ext uri="{BB962C8B-B14F-4D97-AF65-F5344CB8AC3E}">
        <p14:creationId xmlns:p14="http://schemas.microsoft.com/office/powerpoint/2010/main" val="3647125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40180" rtl="0" eaLnBrk="1" latinLnBrk="0" hangingPunct="1">
        <a:spcBef>
          <a:spcPct val="0"/>
        </a:spcBef>
        <a:buNone/>
        <a:defRPr sz="6900" kern="1200">
          <a:solidFill>
            <a:schemeClr val="tx1"/>
          </a:solidFill>
          <a:latin typeface="+mj-lt"/>
          <a:ea typeface="+mj-ea"/>
          <a:cs typeface="+mj-cs"/>
        </a:defRPr>
      </a:lvl1pPr>
    </p:titleStyle>
    <p:bodyStyle>
      <a:lvl1pPr marL="540068" indent="-540068" algn="l" defTabSz="1440180" rtl="0" eaLnBrk="1" latinLnBrk="0" hangingPunct="1">
        <a:spcBef>
          <a:spcPct val="20000"/>
        </a:spcBef>
        <a:buFont typeface="Arial" pitchFamily="34" charset="0"/>
        <a:buChar char="•"/>
        <a:defRPr sz="5000" kern="1200">
          <a:solidFill>
            <a:schemeClr val="tx1"/>
          </a:solidFill>
          <a:latin typeface="+mn-lt"/>
          <a:ea typeface="+mn-ea"/>
          <a:cs typeface="+mn-cs"/>
        </a:defRPr>
      </a:lvl1pPr>
      <a:lvl2pPr marL="1170146" indent="-450056" algn="l" defTabSz="1440180"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00225" indent="-360045" algn="l" defTabSz="1440180"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20315" indent="-360045" algn="l" defTabSz="1440180"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40405" indent="-360045" algn="l" defTabSz="1440180"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60495" indent="-360045" algn="l" defTabSz="144018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680585" indent="-360045" algn="l" defTabSz="144018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00675" indent="-360045" algn="l" defTabSz="144018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20765" indent="-360045" algn="l" defTabSz="144018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s-CL"/>
      </a:defPPr>
      <a:lvl1pPr marL="0" algn="l" defTabSz="1440180" rtl="0" eaLnBrk="1" latinLnBrk="0" hangingPunct="1">
        <a:defRPr sz="2800" kern="1200">
          <a:solidFill>
            <a:schemeClr val="tx1"/>
          </a:solidFill>
          <a:latin typeface="+mn-lt"/>
          <a:ea typeface="+mn-ea"/>
          <a:cs typeface="+mn-cs"/>
        </a:defRPr>
      </a:lvl1pPr>
      <a:lvl2pPr marL="720090" algn="l" defTabSz="1440180" rtl="0" eaLnBrk="1" latinLnBrk="0" hangingPunct="1">
        <a:defRPr sz="2800" kern="1200">
          <a:solidFill>
            <a:schemeClr val="tx1"/>
          </a:solidFill>
          <a:latin typeface="+mn-lt"/>
          <a:ea typeface="+mn-ea"/>
          <a:cs typeface="+mn-cs"/>
        </a:defRPr>
      </a:lvl2pPr>
      <a:lvl3pPr marL="1440180" algn="l" defTabSz="1440180" rtl="0" eaLnBrk="1" latinLnBrk="0" hangingPunct="1">
        <a:defRPr sz="2800" kern="1200">
          <a:solidFill>
            <a:schemeClr val="tx1"/>
          </a:solidFill>
          <a:latin typeface="+mn-lt"/>
          <a:ea typeface="+mn-ea"/>
          <a:cs typeface="+mn-cs"/>
        </a:defRPr>
      </a:lvl3pPr>
      <a:lvl4pPr marL="2160270" algn="l" defTabSz="1440180" rtl="0" eaLnBrk="1" latinLnBrk="0" hangingPunct="1">
        <a:defRPr sz="2800" kern="1200">
          <a:solidFill>
            <a:schemeClr val="tx1"/>
          </a:solidFill>
          <a:latin typeface="+mn-lt"/>
          <a:ea typeface="+mn-ea"/>
          <a:cs typeface="+mn-cs"/>
        </a:defRPr>
      </a:lvl4pPr>
      <a:lvl5pPr marL="2880360" algn="l" defTabSz="1440180" rtl="0" eaLnBrk="1" latinLnBrk="0" hangingPunct="1">
        <a:defRPr sz="2800" kern="1200">
          <a:solidFill>
            <a:schemeClr val="tx1"/>
          </a:solidFill>
          <a:latin typeface="+mn-lt"/>
          <a:ea typeface="+mn-ea"/>
          <a:cs typeface="+mn-cs"/>
        </a:defRPr>
      </a:lvl5pPr>
      <a:lvl6pPr marL="3600450" algn="l" defTabSz="1440180" rtl="0" eaLnBrk="1" latinLnBrk="0" hangingPunct="1">
        <a:defRPr sz="2800" kern="1200">
          <a:solidFill>
            <a:schemeClr val="tx1"/>
          </a:solidFill>
          <a:latin typeface="+mn-lt"/>
          <a:ea typeface="+mn-ea"/>
          <a:cs typeface="+mn-cs"/>
        </a:defRPr>
      </a:lvl6pPr>
      <a:lvl7pPr marL="4320540" algn="l" defTabSz="1440180" rtl="0" eaLnBrk="1" latinLnBrk="0" hangingPunct="1">
        <a:defRPr sz="2800" kern="1200">
          <a:solidFill>
            <a:schemeClr val="tx1"/>
          </a:solidFill>
          <a:latin typeface="+mn-lt"/>
          <a:ea typeface="+mn-ea"/>
          <a:cs typeface="+mn-cs"/>
        </a:defRPr>
      </a:lvl7pPr>
      <a:lvl8pPr marL="5040630" algn="l" defTabSz="1440180" rtl="0" eaLnBrk="1" latinLnBrk="0" hangingPunct="1">
        <a:defRPr sz="2800" kern="1200">
          <a:solidFill>
            <a:schemeClr val="tx1"/>
          </a:solidFill>
          <a:latin typeface="+mn-lt"/>
          <a:ea typeface="+mn-ea"/>
          <a:cs typeface="+mn-cs"/>
        </a:defRPr>
      </a:lvl8pPr>
      <a:lvl9pPr marL="5760720" algn="l" defTabSz="144018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png"/><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92900" y="5275380"/>
            <a:ext cx="1810111" cy="769441"/>
          </a:xfrm>
          <a:prstGeom prst="rect">
            <a:avLst/>
          </a:prstGeom>
        </p:spPr>
        <p:txBody>
          <a:bodyPr wrap="none">
            <a:spAutoFit/>
          </a:bodyPr>
          <a:lstStyle/>
          <a:p>
            <a:r>
              <a:rPr lang="es-CL" sz="4400" b="1" dirty="0" smtClean="0">
                <a:solidFill>
                  <a:srgbClr val="0C662F"/>
                </a:solidFill>
                <a:cs typeface="Catamaran Medium" panose="00000600000000000000" pitchFamily="2" charset="0"/>
              </a:rPr>
              <a:t>Charla </a:t>
            </a:r>
            <a:endParaRPr lang="es-CL" sz="4400" b="1" dirty="0">
              <a:solidFill>
                <a:srgbClr val="0C662F"/>
              </a:solidFill>
              <a:cs typeface="Catamaran Medium" panose="00000600000000000000" pitchFamily="2" charset="0"/>
            </a:endParaRPr>
          </a:p>
        </p:txBody>
      </p:sp>
      <p:sp>
        <p:nvSpPr>
          <p:cNvPr id="8" name="Rectangle 7"/>
          <p:cNvSpPr/>
          <p:nvPr/>
        </p:nvSpPr>
        <p:spPr>
          <a:xfrm>
            <a:off x="7092900" y="6150356"/>
            <a:ext cx="8640960" cy="2123658"/>
          </a:xfrm>
          <a:prstGeom prst="rect">
            <a:avLst/>
          </a:prstGeom>
        </p:spPr>
        <p:txBody>
          <a:bodyPr wrap="square">
            <a:spAutoFit/>
          </a:bodyPr>
          <a:lstStyle/>
          <a:p>
            <a:pPr algn="just"/>
            <a:r>
              <a:rPr lang="es-CL" sz="4400" b="1" dirty="0" smtClean="0">
                <a:solidFill>
                  <a:schemeClr val="bg1">
                    <a:lumMod val="65000"/>
                  </a:schemeClr>
                </a:solidFill>
                <a:cs typeface="Catamaran Medium" panose="00000600000000000000" pitchFamily="2" charset="0"/>
              </a:rPr>
              <a:t>SEGURIDAD EN EL PROCESO DE RECOLECCIÓN Y DISPOSICIÓN DE RESIDUOS DOMICILIARIOS</a:t>
            </a:r>
            <a:endParaRPr lang="es-CL" sz="4400" b="1" dirty="0">
              <a:solidFill>
                <a:schemeClr val="bg1">
                  <a:lumMod val="65000"/>
                </a:schemeClr>
              </a:solidFill>
              <a:cs typeface="Catamaran Medium" panose="00000600000000000000" pitchFamily="2" charset="0"/>
            </a:endParaRPr>
          </a:p>
        </p:txBody>
      </p:sp>
      <p:sp>
        <p:nvSpPr>
          <p:cNvPr id="9" name="Rectangle 8"/>
          <p:cNvSpPr/>
          <p:nvPr/>
        </p:nvSpPr>
        <p:spPr>
          <a:xfrm>
            <a:off x="7092900" y="5976073"/>
            <a:ext cx="3252623" cy="45719"/>
          </a:xfrm>
          <a:prstGeom prst="rect">
            <a:avLst/>
          </a:prstGeom>
          <a:solidFill>
            <a:schemeClr val="tx1">
              <a:lumMod val="75000"/>
              <a:lumOff val="25000"/>
            </a:schemeClr>
          </a:solidFill>
          <a:ln>
            <a:solidFill>
              <a:srgbClr val="0C66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4400"/>
          </a:p>
        </p:txBody>
      </p:sp>
      <p:pic>
        <p:nvPicPr>
          <p:cNvPr id="2" name="Imagen 1"/>
          <p:cNvPicPr>
            <a:picLocks noChangeAspect="1"/>
          </p:cNvPicPr>
          <p:nvPr/>
        </p:nvPicPr>
        <p:blipFill rotWithShape="1">
          <a:blip r:embed="rId3"/>
          <a:srcRect l="63476"/>
          <a:stretch/>
        </p:blipFill>
        <p:spPr>
          <a:xfrm>
            <a:off x="14509724" y="396106"/>
            <a:ext cx="1022200" cy="1008000"/>
          </a:xfrm>
          <a:prstGeom prst="rect">
            <a:avLst/>
          </a:prstGeom>
        </p:spPr>
      </p:pic>
      <p:pic>
        <p:nvPicPr>
          <p:cNvPr id="1026" name="Picture 2" descr="Imagen relacionada"/>
          <p:cNvPicPr>
            <a:picLocks noChangeAspect="1" noChangeArrowheads="1"/>
          </p:cNvPicPr>
          <p:nvPr/>
        </p:nvPicPr>
        <p:blipFill rotWithShape="1">
          <a:blip r:embed="rId4">
            <a:duotone>
              <a:prstClr val="black"/>
              <a:schemeClr val="accent5">
                <a:tint val="45000"/>
                <a:satMod val="400000"/>
              </a:schemeClr>
            </a:duotone>
            <a:extLst>
              <a:ext uri="{28A0092B-C50C-407E-A947-70E740481C1C}">
                <a14:useLocalDpi xmlns:a14="http://schemas.microsoft.com/office/drawing/2010/main" val="0"/>
              </a:ext>
            </a:extLst>
          </a:blip>
          <a:srcRect l="17719" r="24697"/>
          <a:stretch/>
        </p:blipFill>
        <p:spPr bwMode="auto">
          <a:xfrm>
            <a:off x="-19938" y="-17706"/>
            <a:ext cx="6885743" cy="9018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93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3996556" cy="9001125"/>
          </a:xfrm>
          <a:prstGeom prst="rect">
            <a:avLst/>
          </a:prstGeom>
          <a:solidFill>
            <a:srgbClr val="8E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angle 2"/>
          <p:cNvSpPr/>
          <p:nvPr/>
        </p:nvSpPr>
        <p:spPr>
          <a:xfrm>
            <a:off x="468164" y="1661159"/>
            <a:ext cx="3492000" cy="400110"/>
          </a:xfrm>
          <a:prstGeom prst="rect">
            <a:avLst/>
          </a:prstGeom>
        </p:spPr>
        <p:txBody>
          <a:bodyPr wrap="square" anchor="ctr">
            <a:spAutoFit/>
          </a:bodyPr>
          <a:lstStyle/>
          <a:p>
            <a:r>
              <a:rPr lang="es-CL" sz="2000" b="1" dirty="0" smtClean="0">
                <a:solidFill>
                  <a:srgbClr val="004B53"/>
                </a:solidFill>
                <a:latin typeface="Calibri" panose="020F0502020204030204" pitchFamily="34" charset="0"/>
                <a:cs typeface="Calibri" panose="020F0502020204030204" pitchFamily="34" charset="0"/>
              </a:rPr>
              <a:t>Medidas preventivas:</a:t>
            </a:r>
            <a:endParaRPr lang="es-CL" sz="2000" b="1" dirty="0">
              <a:solidFill>
                <a:srgbClr val="004B53"/>
              </a:solidFill>
              <a:latin typeface="Calibri" panose="020F0502020204030204" pitchFamily="34" charset="0"/>
              <a:cs typeface="Calibri" panose="020F0502020204030204" pitchFamily="34" charset="0"/>
            </a:endParaRPr>
          </a:p>
        </p:txBody>
      </p:sp>
      <p:sp>
        <p:nvSpPr>
          <p:cNvPr id="8" name="Rectangle 7"/>
          <p:cNvSpPr/>
          <p:nvPr/>
        </p:nvSpPr>
        <p:spPr>
          <a:xfrm>
            <a:off x="527215" y="2067098"/>
            <a:ext cx="3252623"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000">
              <a:latin typeface="Calibri" panose="020F0502020204030204" pitchFamily="34" charset="0"/>
              <a:cs typeface="Calibri" panose="020F0502020204030204" pitchFamily="34" charset="0"/>
            </a:endParaRPr>
          </a:p>
        </p:txBody>
      </p:sp>
      <p:sp>
        <p:nvSpPr>
          <p:cNvPr id="17" name="Rectangle 16"/>
          <p:cNvSpPr/>
          <p:nvPr/>
        </p:nvSpPr>
        <p:spPr>
          <a:xfrm>
            <a:off x="0" y="4492198"/>
            <a:ext cx="3996557" cy="4508927"/>
          </a:xfrm>
          <a:prstGeom prst="rect">
            <a:avLst/>
          </a:prstGeom>
        </p:spPr>
        <p:txBody>
          <a:bodyPr wrap="square">
            <a:spAutoFit/>
          </a:bodyPr>
          <a:lstStyle/>
          <a:p>
            <a:pPr algn="ctr"/>
            <a:r>
              <a:rPr lang="es-CL" sz="28700" b="1" dirty="0" smtClean="0">
                <a:solidFill>
                  <a:schemeClr val="bg1"/>
                </a:solidFill>
                <a:latin typeface="Arial" pitchFamily="34" charset="0"/>
                <a:cs typeface="Arial" pitchFamily="34" charset="0"/>
              </a:rPr>
              <a:t>3</a:t>
            </a:r>
            <a:endParaRPr lang="es-CL" sz="28700" b="1" dirty="0">
              <a:solidFill>
                <a:schemeClr val="bg1"/>
              </a:solidFill>
              <a:latin typeface="Arial" pitchFamily="34" charset="0"/>
              <a:cs typeface="Arial" pitchFamily="34" charset="0"/>
            </a:endParaRPr>
          </a:p>
        </p:txBody>
      </p:sp>
      <p:sp>
        <p:nvSpPr>
          <p:cNvPr id="12" name="Rectangle 3">
            <a:extLst>
              <a:ext uri="{FF2B5EF4-FFF2-40B4-BE49-F238E27FC236}">
                <a16:creationId xmlns:a16="http://schemas.microsoft.com/office/drawing/2014/main" xmlns="" id="{039D6DF0-F6C2-4FDF-BD2C-8F42D7955B77}"/>
              </a:ext>
            </a:extLst>
          </p:cNvPr>
          <p:cNvSpPr/>
          <p:nvPr/>
        </p:nvSpPr>
        <p:spPr>
          <a:xfrm>
            <a:off x="4716636" y="1692250"/>
            <a:ext cx="10369152" cy="4708981"/>
          </a:xfrm>
          <a:prstGeom prst="rect">
            <a:avLst/>
          </a:prstGeom>
        </p:spPr>
        <p:txBody>
          <a:bodyPr wrap="square">
            <a:spAutoFit/>
          </a:bodyPr>
          <a:lstStyle/>
          <a:p>
            <a:r>
              <a:rPr lang="es-ES" sz="2000" b="1" dirty="0">
                <a:latin typeface="Calibri" panose="020F0502020204030204" pitchFamily="34" charset="0"/>
                <a:cs typeface="Calibri" panose="020F0502020204030204" pitchFamily="34" charset="0"/>
              </a:rPr>
              <a:t>Evaluación médica en el contexto de la asistencia técnica de los Organismos Administradores</a:t>
            </a:r>
            <a:r>
              <a:rPr lang="es-ES" sz="2000" b="1" dirty="0" smtClean="0">
                <a:latin typeface="Calibri" panose="020F0502020204030204" pitchFamily="34" charset="0"/>
                <a:cs typeface="Calibri" panose="020F0502020204030204" pitchFamily="34" charset="0"/>
              </a:rPr>
              <a:t>.:</a:t>
            </a:r>
          </a:p>
          <a:p>
            <a:endParaRPr lang="es-ES" sz="2000" b="1" dirty="0" smtClean="0">
              <a:latin typeface="Calibri" panose="020F0502020204030204" pitchFamily="34" charset="0"/>
              <a:cs typeface="Calibri" panose="020F0502020204030204" pitchFamily="34" charset="0"/>
            </a:endParaRPr>
          </a:p>
          <a:p>
            <a:endParaRPr lang="es-ES" sz="2000" b="1" dirty="0">
              <a:latin typeface="Calibri" panose="020F0502020204030204" pitchFamily="34" charset="0"/>
              <a:cs typeface="Calibri" panose="020F0502020204030204" pitchFamily="34" charset="0"/>
            </a:endParaRPr>
          </a:p>
          <a:p>
            <a:pPr algn="just"/>
            <a:r>
              <a:rPr lang="es-ES" sz="2000" dirty="0">
                <a:latin typeface="Calibri" panose="020F0502020204030204" pitchFamily="34" charset="0"/>
                <a:cs typeface="Calibri" panose="020F0502020204030204" pitchFamily="34" charset="0"/>
              </a:rPr>
              <a:t>Previo a la administración de la vacuna, el empleador deberá coordinar y derivar al trabajador o trabajadora al Organismo Administrador que corresponda para que éste, en su carácter de organismo técnico asesor en la prevención de riesgos profesionales, evalúe si el trabajador o trabajadora puede ser vacunado/a, de acuerdo a su condición de salud, y, si se tratare de pacientes con necesidades especiales por patologías o situaciones de riesgo específicas, su vacunación dependerá de lo que determine el Ministerio de Salud, mediante resolución</a:t>
            </a:r>
            <a:r>
              <a:rPr lang="es-ES" sz="2000" dirty="0" smtClean="0">
                <a:latin typeface="Calibri" panose="020F0502020204030204" pitchFamily="34" charset="0"/>
                <a:cs typeface="Calibri" panose="020F0502020204030204" pitchFamily="34" charset="0"/>
              </a:rPr>
              <a:t>.</a:t>
            </a:r>
          </a:p>
          <a:p>
            <a:pPr algn="just"/>
            <a:endParaRPr lang="es-ES" sz="2000" dirty="0">
              <a:latin typeface="Calibri" panose="020F0502020204030204" pitchFamily="34" charset="0"/>
              <a:cs typeface="Calibri" panose="020F0502020204030204" pitchFamily="34" charset="0"/>
            </a:endParaRPr>
          </a:p>
          <a:p>
            <a:pPr algn="just"/>
            <a:r>
              <a:rPr lang="es-ES" sz="2000" dirty="0">
                <a:latin typeface="Calibri" panose="020F0502020204030204" pitchFamily="34" charset="0"/>
                <a:cs typeface="Calibri" panose="020F0502020204030204" pitchFamily="34" charset="0"/>
              </a:rPr>
              <a:t>La interrupción del calendario de vacunación no requiere reiniciar la serie. Si la vacunación se interrumpe, se deberá reanudar a partir del momento de advertir esta situación, respetando el intervalo mínimo de administración definido para cada dosis de vacuna, desde la última dosis administrada, que esté registrada en el Registro Nacional de Inmunizaciones que lleva el Ministerio de Salud, o en el carnet de vacunación.</a:t>
            </a:r>
            <a:endParaRPr lang="es-CL" sz="2000" dirty="0" smtClean="0">
              <a:latin typeface="Calibri" panose="020F0502020204030204" pitchFamily="34" charset="0"/>
              <a:cs typeface="Calibri" panose="020F0502020204030204" pitchFamily="34" charset="0"/>
            </a:endParaRPr>
          </a:p>
        </p:txBody>
      </p:sp>
      <p:sp>
        <p:nvSpPr>
          <p:cNvPr id="5" name="Rectangle 3"/>
          <p:cNvSpPr>
            <a:spLocks noChangeArrowheads="1"/>
          </p:cNvSpPr>
          <p:nvPr/>
        </p:nvSpPr>
        <p:spPr bwMode="auto">
          <a:xfrm>
            <a:off x="0" y="26802"/>
            <a:ext cx="65" cy="4035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537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pic>
        <p:nvPicPr>
          <p:cNvPr id="9" name="Imagen 8"/>
          <p:cNvPicPr>
            <a:picLocks noChangeAspect="1"/>
          </p:cNvPicPr>
          <p:nvPr/>
        </p:nvPicPr>
        <p:blipFill rotWithShape="1">
          <a:blip r:embed="rId4"/>
          <a:srcRect l="63476"/>
          <a:stretch/>
        </p:blipFill>
        <p:spPr>
          <a:xfrm>
            <a:off x="14509724" y="396106"/>
            <a:ext cx="1022200" cy="1008000"/>
          </a:xfrm>
          <a:prstGeom prst="rect">
            <a:avLst/>
          </a:prstGeom>
        </p:spPr>
      </p:pic>
    </p:spTree>
    <p:custDataLst>
      <p:tags r:id="rId1"/>
    </p:custDataLst>
    <p:extLst>
      <p:ext uri="{BB962C8B-B14F-4D97-AF65-F5344CB8AC3E}">
        <p14:creationId xmlns:p14="http://schemas.microsoft.com/office/powerpoint/2010/main" val="391328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3996556" cy="9001125"/>
          </a:xfrm>
          <a:prstGeom prst="rect">
            <a:avLst/>
          </a:prstGeom>
          <a:solidFill>
            <a:srgbClr val="8E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angle 2"/>
          <p:cNvSpPr/>
          <p:nvPr/>
        </p:nvSpPr>
        <p:spPr>
          <a:xfrm>
            <a:off x="468164" y="1661159"/>
            <a:ext cx="3492000" cy="400110"/>
          </a:xfrm>
          <a:prstGeom prst="rect">
            <a:avLst/>
          </a:prstGeom>
        </p:spPr>
        <p:txBody>
          <a:bodyPr wrap="square" anchor="ctr">
            <a:spAutoFit/>
          </a:bodyPr>
          <a:lstStyle/>
          <a:p>
            <a:r>
              <a:rPr lang="es-CL" sz="2000" b="1" spc="300" dirty="0" smtClean="0">
                <a:solidFill>
                  <a:srgbClr val="004B53"/>
                </a:solidFill>
                <a:latin typeface="Calibri" panose="020F0502020204030204" pitchFamily="34" charset="0"/>
                <a:cs typeface="Calibri" panose="020F0502020204030204" pitchFamily="34" charset="0"/>
              </a:rPr>
              <a:t>Medidas preventivas:</a:t>
            </a:r>
            <a:endParaRPr lang="es-CL" sz="2000" b="1" spc="300" dirty="0">
              <a:solidFill>
                <a:srgbClr val="004B53"/>
              </a:solidFill>
              <a:latin typeface="Calibri" panose="020F0502020204030204" pitchFamily="34" charset="0"/>
              <a:cs typeface="Calibri" panose="020F0502020204030204" pitchFamily="34" charset="0"/>
            </a:endParaRPr>
          </a:p>
        </p:txBody>
      </p:sp>
      <p:sp>
        <p:nvSpPr>
          <p:cNvPr id="8" name="Rectangle 7"/>
          <p:cNvSpPr/>
          <p:nvPr/>
        </p:nvSpPr>
        <p:spPr>
          <a:xfrm>
            <a:off x="527215" y="2067098"/>
            <a:ext cx="3252623"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000">
              <a:latin typeface="Calibri" panose="020F0502020204030204" pitchFamily="34" charset="0"/>
              <a:cs typeface="Calibri" panose="020F0502020204030204" pitchFamily="34" charset="0"/>
            </a:endParaRPr>
          </a:p>
        </p:txBody>
      </p:sp>
      <p:sp>
        <p:nvSpPr>
          <p:cNvPr id="17" name="Rectangle 16"/>
          <p:cNvSpPr/>
          <p:nvPr/>
        </p:nvSpPr>
        <p:spPr>
          <a:xfrm>
            <a:off x="0" y="4492198"/>
            <a:ext cx="3996557" cy="4508927"/>
          </a:xfrm>
          <a:prstGeom prst="rect">
            <a:avLst/>
          </a:prstGeom>
        </p:spPr>
        <p:txBody>
          <a:bodyPr wrap="square">
            <a:spAutoFit/>
          </a:bodyPr>
          <a:lstStyle/>
          <a:p>
            <a:pPr algn="ctr"/>
            <a:r>
              <a:rPr lang="es-CL" sz="28700" b="1" dirty="0" smtClean="0">
                <a:solidFill>
                  <a:schemeClr val="bg1"/>
                </a:solidFill>
                <a:latin typeface="Arial" pitchFamily="34" charset="0"/>
                <a:cs typeface="Arial" pitchFamily="34" charset="0"/>
              </a:rPr>
              <a:t>3</a:t>
            </a:r>
            <a:endParaRPr lang="es-CL" sz="28700" b="1" dirty="0">
              <a:solidFill>
                <a:schemeClr val="bg1"/>
              </a:solidFill>
              <a:latin typeface="Arial" pitchFamily="34" charset="0"/>
              <a:cs typeface="Arial" pitchFamily="34" charset="0"/>
            </a:endParaRPr>
          </a:p>
        </p:txBody>
      </p:sp>
      <p:sp>
        <p:nvSpPr>
          <p:cNvPr id="12" name="Rectangle 3">
            <a:extLst>
              <a:ext uri="{FF2B5EF4-FFF2-40B4-BE49-F238E27FC236}">
                <a16:creationId xmlns:a16="http://schemas.microsoft.com/office/drawing/2014/main" xmlns="" id="{039D6DF0-F6C2-4FDF-BD2C-8F42D7955B77}"/>
              </a:ext>
            </a:extLst>
          </p:cNvPr>
          <p:cNvSpPr/>
          <p:nvPr/>
        </p:nvSpPr>
        <p:spPr>
          <a:xfrm>
            <a:off x="4716636" y="1692250"/>
            <a:ext cx="10369152" cy="3477875"/>
          </a:xfrm>
          <a:prstGeom prst="rect">
            <a:avLst/>
          </a:prstGeom>
        </p:spPr>
        <p:txBody>
          <a:bodyPr wrap="square">
            <a:spAutoFit/>
          </a:bodyPr>
          <a:lstStyle/>
          <a:p>
            <a:r>
              <a:rPr lang="es-ES" sz="2000" b="1" dirty="0">
                <a:latin typeface="Calibri" panose="020F0502020204030204" pitchFamily="34" charset="0"/>
                <a:cs typeface="Calibri" panose="020F0502020204030204" pitchFamily="34" charset="0"/>
              </a:rPr>
              <a:t>Registro en el RNI y carnet de vacunación</a:t>
            </a:r>
            <a:r>
              <a:rPr lang="es-ES" sz="2000" b="1" dirty="0" smtClean="0">
                <a:latin typeface="Calibri" panose="020F0502020204030204" pitchFamily="34" charset="0"/>
                <a:cs typeface="Calibri" panose="020F0502020204030204" pitchFamily="34" charset="0"/>
              </a:rPr>
              <a:t>.</a:t>
            </a:r>
          </a:p>
          <a:p>
            <a:endParaRPr lang="es-ES" sz="2000" b="1" dirty="0">
              <a:latin typeface="Calibri" panose="020F0502020204030204" pitchFamily="34" charset="0"/>
              <a:cs typeface="Calibri" panose="020F0502020204030204" pitchFamily="34" charset="0"/>
            </a:endParaRPr>
          </a:p>
          <a:p>
            <a:pPr algn="just"/>
            <a:r>
              <a:rPr lang="es-ES" sz="2000" dirty="0" smtClean="0">
                <a:latin typeface="Calibri" panose="020F0502020204030204" pitchFamily="34" charset="0"/>
                <a:cs typeface="Calibri" panose="020F0502020204030204" pitchFamily="34" charset="0"/>
              </a:rPr>
              <a:t>Para </a:t>
            </a:r>
            <a:r>
              <a:rPr lang="es-ES" sz="2000" dirty="0">
                <a:latin typeface="Calibri" panose="020F0502020204030204" pitchFamily="34" charset="0"/>
                <a:cs typeface="Calibri" panose="020F0502020204030204" pitchFamily="34" charset="0"/>
              </a:rPr>
              <a:t>asegurar la calidad del proceso de vacunación y su registro en el RNI, el empleador deberá gestionar la administración de la vacuna en los </a:t>
            </a:r>
            <a:r>
              <a:rPr lang="es-ES" sz="2000" dirty="0" err="1">
                <a:latin typeface="Calibri" panose="020F0502020204030204" pitchFamily="34" charset="0"/>
                <a:cs typeface="Calibri" panose="020F0502020204030204" pitchFamily="34" charset="0"/>
              </a:rPr>
              <a:t>vacunatorios</a:t>
            </a:r>
            <a:r>
              <a:rPr lang="es-ES" sz="2000" dirty="0">
                <a:latin typeface="Calibri" panose="020F0502020204030204" pitchFamily="34" charset="0"/>
                <a:cs typeface="Calibri" panose="020F0502020204030204" pitchFamily="34" charset="0"/>
              </a:rPr>
              <a:t> privados en convenio con la Secretaría Regional Ministerial de Salud respectiva</a:t>
            </a:r>
            <a:r>
              <a:rPr lang="es-ES" sz="2000" dirty="0" smtClean="0">
                <a:latin typeface="Calibri" panose="020F0502020204030204" pitchFamily="34" charset="0"/>
                <a:cs typeface="Calibri" panose="020F0502020204030204" pitchFamily="34" charset="0"/>
              </a:rPr>
              <a:t>.</a:t>
            </a:r>
          </a:p>
          <a:p>
            <a:pPr algn="just"/>
            <a:endParaRPr lang="es-ES" sz="2000" dirty="0">
              <a:latin typeface="Calibri" panose="020F0502020204030204" pitchFamily="34" charset="0"/>
              <a:cs typeface="Calibri" panose="020F0502020204030204" pitchFamily="34" charset="0"/>
            </a:endParaRPr>
          </a:p>
          <a:p>
            <a:pPr algn="just"/>
            <a:r>
              <a:rPr lang="es-ES" sz="2000" dirty="0" smtClean="0">
                <a:latin typeface="Calibri" panose="020F0502020204030204" pitchFamily="34" charset="0"/>
                <a:cs typeface="Calibri" panose="020F0502020204030204" pitchFamily="34" charset="0"/>
              </a:rPr>
              <a:t>El </a:t>
            </a:r>
            <a:r>
              <a:rPr lang="es-ES" sz="2000" dirty="0" err="1">
                <a:latin typeface="Calibri" panose="020F0502020204030204" pitchFamily="34" charset="0"/>
                <a:cs typeface="Calibri" panose="020F0502020204030204" pitchFamily="34" charset="0"/>
              </a:rPr>
              <a:t>vacunatorio</a:t>
            </a:r>
            <a:r>
              <a:rPr lang="es-ES" sz="2000" dirty="0">
                <a:latin typeface="Calibri" panose="020F0502020204030204" pitchFamily="34" charset="0"/>
                <a:cs typeface="Calibri" panose="020F0502020204030204" pitchFamily="34" charset="0"/>
              </a:rPr>
              <a:t> que realice la administración de las vacunas deberá registrarlas en el RNI y entregar, a cada trabajador o trabajadora vacunado/a, un carnet de vacunación, cuyo contenido quedará afecto a las disposiciones de la ley N° 19.628 sobre Protección de Datos de Carácter Personal. Dicho documento quedará en poder del trabajador o trabajadora y deberá ser exhibido al empleador después de la administración de cada dosis de vacuna.</a:t>
            </a:r>
            <a:endParaRPr lang="es-CL" sz="2000" spc="300" dirty="0" smtClean="0">
              <a:latin typeface="Calibri" panose="020F0502020204030204" pitchFamily="34" charset="0"/>
              <a:cs typeface="Calibri" panose="020F0502020204030204" pitchFamily="34" charset="0"/>
            </a:endParaRPr>
          </a:p>
        </p:txBody>
      </p:sp>
      <p:sp>
        <p:nvSpPr>
          <p:cNvPr id="5" name="Rectangle 3"/>
          <p:cNvSpPr>
            <a:spLocks noChangeArrowheads="1"/>
          </p:cNvSpPr>
          <p:nvPr/>
        </p:nvSpPr>
        <p:spPr bwMode="auto">
          <a:xfrm>
            <a:off x="0" y="26802"/>
            <a:ext cx="65" cy="4035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537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pic>
        <p:nvPicPr>
          <p:cNvPr id="9"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964" y="5254708"/>
            <a:ext cx="5130288" cy="342463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rotWithShape="1">
          <a:blip r:embed="rId5"/>
          <a:srcRect l="63476"/>
          <a:stretch/>
        </p:blipFill>
        <p:spPr>
          <a:xfrm>
            <a:off x="14509724" y="396106"/>
            <a:ext cx="1022200" cy="1008000"/>
          </a:xfrm>
          <a:prstGeom prst="rect">
            <a:avLst/>
          </a:prstGeom>
        </p:spPr>
      </p:pic>
    </p:spTree>
    <p:custDataLst>
      <p:tags r:id="rId1"/>
    </p:custDataLst>
    <p:extLst>
      <p:ext uri="{BB962C8B-B14F-4D97-AF65-F5344CB8AC3E}">
        <p14:creationId xmlns:p14="http://schemas.microsoft.com/office/powerpoint/2010/main" val="4194556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3996556" cy="9001125"/>
          </a:xfrm>
          <a:prstGeom prst="rect">
            <a:avLst/>
          </a:prstGeom>
          <a:solidFill>
            <a:srgbClr val="8E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angle 2"/>
          <p:cNvSpPr/>
          <p:nvPr/>
        </p:nvSpPr>
        <p:spPr>
          <a:xfrm>
            <a:off x="468164" y="1661159"/>
            <a:ext cx="3492000" cy="400110"/>
          </a:xfrm>
          <a:prstGeom prst="rect">
            <a:avLst/>
          </a:prstGeom>
        </p:spPr>
        <p:txBody>
          <a:bodyPr wrap="square" anchor="ctr">
            <a:spAutoFit/>
          </a:bodyPr>
          <a:lstStyle/>
          <a:p>
            <a:r>
              <a:rPr lang="es-CL" sz="2000" b="1" dirty="0" smtClean="0">
                <a:solidFill>
                  <a:srgbClr val="004B53"/>
                </a:solidFill>
                <a:latin typeface="Calibri" panose="020F0502020204030204" pitchFamily="34" charset="0"/>
                <a:cs typeface="Calibri" panose="020F0502020204030204" pitchFamily="34" charset="0"/>
              </a:rPr>
              <a:t>Medidas preventivas:</a:t>
            </a:r>
            <a:endParaRPr lang="es-CL" sz="2000" b="1" dirty="0">
              <a:solidFill>
                <a:srgbClr val="004B53"/>
              </a:solidFill>
              <a:latin typeface="Calibri" panose="020F0502020204030204" pitchFamily="34" charset="0"/>
              <a:cs typeface="Calibri" panose="020F0502020204030204" pitchFamily="34" charset="0"/>
            </a:endParaRPr>
          </a:p>
        </p:txBody>
      </p:sp>
      <p:sp>
        <p:nvSpPr>
          <p:cNvPr id="8" name="Rectangle 7"/>
          <p:cNvSpPr/>
          <p:nvPr/>
        </p:nvSpPr>
        <p:spPr>
          <a:xfrm>
            <a:off x="527215" y="2067098"/>
            <a:ext cx="3252623"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000">
              <a:latin typeface="Calibri" panose="020F0502020204030204" pitchFamily="34" charset="0"/>
              <a:cs typeface="Calibri" panose="020F0502020204030204" pitchFamily="34" charset="0"/>
            </a:endParaRPr>
          </a:p>
        </p:txBody>
      </p:sp>
      <p:sp>
        <p:nvSpPr>
          <p:cNvPr id="17" name="Rectangle 16"/>
          <p:cNvSpPr/>
          <p:nvPr/>
        </p:nvSpPr>
        <p:spPr>
          <a:xfrm>
            <a:off x="0" y="4492198"/>
            <a:ext cx="3996557" cy="4508927"/>
          </a:xfrm>
          <a:prstGeom prst="rect">
            <a:avLst/>
          </a:prstGeom>
        </p:spPr>
        <p:txBody>
          <a:bodyPr wrap="square">
            <a:spAutoFit/>
          </a:bodyPr>
          <a:lstStyle/>
          <a:p>
            <a:pPr algn="ctr"/>
            <a:r>
              <a:rPr lang="es-CL" sz="28700" b="1" dirty="0" smtClean="0">
                <a:solidFill>
                  <a:schemeClr val="bg1"/>
                </a:solidFill>
                <a:latin typeface="Arial" pitchFamily="34" charset="0"/>
                <a:cs typeface="Arial" pitchFamily="34" charset="0"/>
              </a:rPr>
              <a:t>3</a:t>
            </a:r>
            <a:endParaRPr lang="es-CL" sz="28700" b="1" dirty="0">
              <a:solidFill>
                <a:schemeClr val="bg1"/>
              </a:solidFill>
              <a:latin typeface="Arial" pitchFamily="34" charset="0"/>
              <a:cs typeface="Arial" pitchFamily="34" charset="0"/>
            </a:endParaRPr>
          </a:p>
        </p:txBody>
      </p:sp>
      <p:sp>
        <p:nvSpPr>
          <p:cNvPr id="12" name="Rectangle 3">
            <a:extLst>
              <a:ext uri="{FF2B5EF4-FFF2-40B4-BE49-F238E27FC236}">
                <a16:creationId xmlns:a16="http://schemas.microsoft.com/office/drawing/2014/main" xmlns="" id="{039D6DF0-F6C2-4FDF-BD2C-8F42D7955B77}"/>
              </a:ext>
            </a:extLst>
          </p:cNvPr>
          <p:cNvSpPr/>
          <p:nvPr/>
        </p:nvSpPr>
        <p:spPr>
          <a:xfrm>
            <a:off x="4457754" y="1676398"/>
            <a:ext cx="10628033" cy="4708981"/>
          </a:xfrm>
          <a:prstGeom prst="rect">
            <a:avLst/>
          </a:prstGeom>
        </p:spPr>
        <p:txBody>
          <a:bodyPr wrap="square">
            <a:spAutoFit/>
          </a:bodyPr>
          <a:lstStyle/>
          <a:p>
            <a:r>
              <a:rPr lang="es-CL" sz="2000" b="1" dirty="0" smtClean="0">
                <a:latin typeface="Calibri" panose="020F0502020204030204" pitchFamily="34" charset="0"/>
                <a:cs typeface="Calibri" panose="020F0502020204030204" pitchFamily="34" charset="0"/>
              </a:rPr>
              <a:t>Previo al inicio de la jornada:</a:t>
            </a:r>
          </a:p>
          <a:p>
            <a:endParaRPr lang="es-CL" sz="2000" b="1" dirty="0" smtClean="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s-CL" sz="2000" dirty="0" smtClean="0">
                <a:latin typeface="Calibri" panose="020F0502020204030204" pitchFamily="34" charset="0"/>
                <a:cs typeface="Calibri" panose="020F0502020204030204" pitchFamily="34" charset="0"/>
              </a:rPr>
              <a:t>Dispón </a:t>
            </a:r>
            <a:r>
              <a:rPr lang="es-CL" sz="2000" dirty="0">
                <a:latin typeface="Calibri" panose="020F0502020204030204" pitchFamily="34" charset="0"/>
                <a:cs typeface="Calibri" panose="020F0502020204030204" pitchFamily="34" charset="0"/>
              </a:rPr>
              <a:t>de un recipiente con líquido, idealmente agua, </a:t>
            </a:r>
            <a:r>
              <a:rPr lang="es-CL" sz="2000" dirty="0" smtClean="0">
                <a:latin typeface="Calibri" panose="020F0502020204030204" pitchFamily="34" charset="0"/>
                <a:cs typeface="Calibri" panose="020F0502020204030204" pitchFamily="34" charset="0"/>
              </a:rPr>
              <a:t>para </a:t>
            </a:r>
            <a:r>
              <a:rPr lang="es-CL" sz="2000" dirty="0">
                <a:latin typeface="Calibri" panose="020F0502020204030204" pitchFamily="34" charset="0"/>
                <a:cs typeface="Calibri" panose="020F0502020204030204" pitchFamily="34" charset="0"/>
              </a:rPr>
              <a:t>hidratarte durante el recorrido. Evita el consumo de bebidas alcohólicas.</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Realiza ejercicios de estiramiento y elongación, antes de comenzar tu jornada, para evitar distensiones o contracturas musculares.</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Junto al resto del equipo, revisa el recorrido de la ruta, identificando posibles puntos críticos (alto flujo vehicular, estado y cierre de las vías, presencia de animales, manifestaciones, etc.), para acordar un plan </a:t>
            </a:r>
            <a:r>
              <a:rPr lang="es-CL" sz="2000" dirty="0" smtClean="0">
                <a:latin typeface="Calibri" panose="020F0502020204030204" pitchFamily="34" charset="0"/>
                <a:cs typeface="Calibri" panose="020F0502020204030204" pitchFamily="34" charset="0"/>
              </a:rPr>
              <a:t>de contingencia  </a:t>
            </a:r>
            <a:r>
              <a:rPr lang="es-CL" sz="2000" dirty="0">
                <a:latin typeface="Calibri" panose="020F0502020204030204" pitchFamily="34" charset="0"/>
                <a:cs typeface="Calibri" panose="020F0502020204030204" pitchFamily="34" charset="0"/>
              </a:rPr>
              <a:t>y adoptar las medidas necesarias para evitar la ocurrencia de accidentes.</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Verifica las condiciones físicas y mecánicas del camión, asegurando que esté operable y seguro. Comprueba el funcionamiento de la alarma de retroceso, verificando el estado de funcionamiento.</a:t>
            </a:r>
          </a:p>
          <a:p>
            <a:pPr marL="285750" lvl="0" indent="-285750" algn="just">
              <a:buFont typeface="Arial" panose="020B0604020202020204" pitchFamily="34" charset="0"/>
              <a:buChar char="•"/>
            </a:pPr>
            <a:r>
              <a:rPr lang="es-CL" sz="2000" dirty="0" smtClean="0">
                <a:latin typeface="Calibri" panose="020F0502020204030204" pitchFamily="34" charset="0"/>
                <a:cs typeface="Calibri" panose="020F0502020204030204" pitchFamily="34" charset="0"/>
              </a:rPr>
              <a:t>Dispón </a:t>
            </a:r>
            <a:r>
              <a:rPr lang="es-CL" sz="2000" dirty="0">
                <a:latin typeface="Calibri" panose="020F0502020204030204" pitchFamily="34" charset="0"/>
                <a:cs typeface="Calibri" panose="020F0502020204030204" pitchFamily="34" charset="0"/>
              </a:rPr>
              <a:t>de números de emergencias </a:t>
            </a:r>
            <a:r>
              <a:rPr lang="es-CL" sz="2000" dirty="0" smtClean="0">
                <a:latin typeface="Calibri" panose="020F0502020204030204" pitchFamily="34" charset="0"/>
                <a:cs typeface="Calibri" panose="020F0502020204030204" pitchFamily="34" charset="0"/>
              </a:rPr>
              <a:t>visibles </a:t>
            </a:r>
            <a:r>
              <a:rPr lang="es-CL" sz="2000" dirty="0">
                <a:latin typeface="Calibri" panose="020F0502020204030204" pitchFamily="34" charset="0"/>
                <a:cs typeface="Calibri" panose="020F0502020204030204" pitchFamily="34" charset="0"/>
              </a:rPr>
              <a:t>y medios de comunicación conocidos por todos los integrantes del equipo (cuadrilla).</a:t>
            </a:r>
          </a:p>
        </p:txBody>
      </p:sp>
      <p:sp>
        <p:nvSpPr>
          <p:cNvPr id="5" name="Rectangle 3"/>
          <p:cNvSpPr>
            <a:spLocks noChangeArrowheads="1"/>
          </p:cNvSpPr>
          <p:nvPr/>
        </p:nvSpPr>
        <p:spPr bwMode="auto">
          <a:xfrm>
            <a:off x="0" y="26802"/>
            <a:ext cx="65" cy="4035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537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pic>
        <p:nvPicPr>
          <p:cNvPr id="12290" name="Picture 2" descr="Resultado de imagen para camion recol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3180" y="6087539"/>
            <a:ext cx="5184576" cy="2913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rotWithShape="1">
          <a:blip r:embed="rId4"/>
          <a:srcRect l="63476"/>
          <a:stretch/>
        </p:blipFill>
        <p:spPr>
          <a:xfrm>
            <a:off x="14509724" y="396106"/>
            <a:ext cx="1022200" cy="1008000"/>
          </a:xfrm>
          <a:prstGeom prst="rect">
            <a:avLst/>
          </a:prstGeom>
        </p:spPr>
      </p:pic>
    </p:spTree>
    <p:custDataLst>
      <p:tags r:id="rId1"/>
    </p:custDataLst>
    <p:extLst>
      <p:ext uri="{BB962C8B-B14F-4D97-AF65-F5344CB8AC3E}">
        <p14:creationId xmlns:p14="http://schemas.microsoft.com/office/powerpoint/2010/main" val="3726870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3996556" cy="9001125"/>
          </a:xfrm>
          <a:prstGeom prst="rect">
            <a:avLst/>
          </a:prstGeom>
          <a:solidFill>
            <a:srgbClr val="8E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angle 2"/>
          <p:cNvSpPr/>
          <p:nvPr/>
        </p:nvSpPr>
        <p:spPr>
          <a:xfrm>
            <a:off x="468164" y="1661159"/>
            <a:ext cx="3492000" cy="400110"/>
          </a:xfrm>
          <a:prstGeom prst="rect">
            <a:avLst/>
          </a:prstGeom>
        </p:spPr>
        <p:txBody>
          <a:bodyPr wrap="square" anchor="ctr">
            <a:spAutoFit/>
          </a:bodyPr>
          <a:lstStyle/>
          <a:p>
            <a:r>
              <a:rPr lang="es-CL" sz="2000" b="1" dirty="0" smtClean="0">
                <a:solidFill>
                  <a:srgbClr val="004B53"/>
                </a:solidFill>
                <a:latin typeface="Calibri" panose="020F0502020204030204" pitchFamily="34" charset="0"/>
                <a:cs typeface="Calibri" panose="020F0502020204030204" pitchFamily="34" charset="0"/>
              </a:rPr>
              <a:t>Medidas preventivas:</a:t>
            </a:r>
            <a:endParaRPr lang="es-CL" sz="2000" b="1" dirty="0">
              <a:solidFill>
                <a:srgbClr val="004B53"/>
              </a:solidFill>
              <a:latin typeface="Calibri" panose="020F0502020204030204" pitchFamily="34" charset="0"/>
              <a:cs typeface="Calibri" panose="020F0502020204030204" pitchFamily="34" charset="0"/>
            </a:endParaRPr>
          </a:p>
        </p:txBody>
      </p:sp>
      <p:sp>
        <p:nvSpPr>
          <p:cNvPr id="8" name="Rectangle 7"/>
          <p:cNvSpPr/>
          <p:nvPr/>
        </p:nvSpPr>
        <p:spPr>
          <a:xfrm>
            <a:off x="527215" y="2067098"/>
            <a:ext cx="3252623"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000">
              <a:latin typeface="Calibri" panose="020F0502020204030204" pitchFamily="34" charset="0"/>
              <a:cs typeface="Calibri" panose="020F0502020204030204" pitchFamily="34" charset="0"/>
            </a:endParaRPr>
          </a:p>
        </p:txBody>
      </p:sp>
      <p:sp>
        <p:nvSpPr>
          <p:cNvPr id="17" name="Rectangle 16"/>
          <p:cNvSpPr/>
          <p:nvPr/>
        </p:nvSpPr>
        <p:spPr>
          <a:xfrm>
            <a:off x="0" y="4492198"/>
            <a:ext cx="3996557" cy="4508927"/>
          </a:xfrm>
          <a:prstGeom prst="rect">
            <a:avLst/>
          </a:prstGeom>
        </p:spPr>
        <p:txBody>
          <a:bodyPr wrap="square">
            <a:spAutoFit/>
          </a:bodyPr>
          <a:lstStyle/>
          <a:p>
            <a:pPr algn="ctr"/>
            <a:r>
              <a:rPr lang="es-CL" sz="28700" b="1" dirty="0" smtClean="0">
                <a:solidFill>
                  <a:schemeClr val="bg1"/>
                </a:solidFill>
                <a:latin typeface="Arial" pitchFamily="34" charset="0"/>
                <a:cs typeface="Arial" pitchFamily="34" charset="0"/>
              </a:rPr>
              <a:t>3</a:t>
            </a:r>
            <a:endParaRPr lang="es-CL" sz="28700" b="1" dirty="0">
              <a:solidFill>
                <a:schemeClr val="bg1"/>
              </a:solidFill>
              <a:latin typeface="Arial" pitchFamily="34" charset="0"/>
              <a:cs typeface="Arial" pitchFamily="34" charset="0"/>
            </a:endParaRPr>
          </a:p>
        </p:txBody>
      </p:sp>
      <p:sp>
        <p:nvSpPr>
          <p:cNvPr id="12" name="Rectangle 3">
            <a:extLst>
              <a:ext uri="{FF2B5EF4-FFF2-40B4-BE49-F238E27FC236}">
                <a16:creationId xmlns:a16="http://schemas.microsoft.com/office/drawing/2014/main" xmlns="" id="{039D6DF0-F6C2-4FDF-BD2C-8F42D7955B77}"/>
              </a:ext>
            </a:extLst>
          </p:cNvPr>
          <p:cNvSpPr/>
          <p:nvPr/>
        </p:nvSpPr>
        <p:spPr>
          <a:xfrm>
            <a:off x="4487378" y="1861214"/>
            <a:ext cx="10369152" cy="3785652"/>
          </a:xfrm>
          <a:prstGeom prst="rect">
            <a:avLst/>
          </a:prstGeom>
        </p:spPr>
        <p:txBody>
          <a:bodyPr wrap="square">
            <a:spAutoFit/>
          </a:bodyPr>
          <a:lstStyle/>
          <a:p>
            <a:r>
              <a:rPr lang="es-CL" sz="2000" b="1" dirty="0">
                <a:latin typeface="Calibri" panose="020F0502020204030204" pitchFamily="34" charset="0"/>
                <a:cs typeface="Calibri" panose="020F0502020204030204" pitchFamily="34" charset="0"/>
              </a:rPr>
              <a:t>Durante el </a:t>
            </a:r>
            <a:r>
              <a:rPr lang="es-CL" sz="2000" b="1" dirty="0" smtClean="0">
                <a:latin typeface="Calibri" panose="020F0502020204030204" pitchFamily="34" charset="0"/>
                <a:cs typeface="Calibri" panose="020F0502020204030204" pitchFamily="34" charset="0"/>
              </a:rPr>
              <a:t>recorrido:</a:t>
            </a:r>
          </a:p>
          <a:p>
            <a:endParaRPr lang="es-CL" sz="2000" b="1" dirty="0" smtClean="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s-CL" sz="2000" dirty="0" smtClean="0">
                <a:latin typeface="Calibri" panose="020F0502020204030204" pitchFamily="34" charset="0"/>
                <a:cs typeface="Calibri" panose="020F0502020204030204" pitchFamily="34" charset="0"/>
              </a:rPr>
              <a:t>Evita </a:t>
            </a:r>
            <a:r>
              <a:rPr lang="es-CL" sz="2000" dirty="0">
                <a:latin typeface="Calibri" panose="020F0502020204030204" pitchFamily="34" charset="0"/>
                <a:cs typeface="Calibri" panose="020F0502020204030204" pitchFamily="34" charset="0"/>
              </a:rPr>
              <a:t>ingresar a las viviendas a retirar bolsas de basura. Tampoco subas a las rejas de las viviendas, para alcanzarlas</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Mantén distancia de los perros. Conserva la calma, procura estar atento a sus reacciones, no lo pierdas de vista. Si eres atacado avisa a tu supervisión y solicita asistencia médica, para comenzar el tratamiento de inmediato.</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Traslada las bolsas de basura </a:t>
            </a:r>
            <a:r>
              <a:rPr lang="es-CL" sz="2000" dirty="0" smtClean="0">
                <a:latin typeface="Calibri" panose="020F0502020204030204" pitchFamily="34" charset="0"/>
                <a:cs typeface="Calibri" panose="020F0502020204030204" pitchFamily="34" charset="0"/>
              </a:rPr>
              <a:t>alejadas </a:t>
            </a:r>
            <a:r>
              <a:rPr lang="es-CL" sz="2000" dirty="0">
                <a:latin typeface="Calibri" panose="020F0502020204030204" pitchFamily="34" charset="0"/>
                <a:cs typeface="Calibri" panose="020F0502020204030204" pitchFamily="34" charset="0"/>
              </a:rPr>
              <a:t>del cuerpo, manéjalas con estricta precaución.</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Evita apretar o comprimir, con tus manos o pies, las bolsas de basura, ya que pueden contener elementos </a:t>
            </a:r>
            <a:r>
              <a:rPr lang="es-CL" sz="2000" dirty="0" smtClean="0">
                <a:latin typeface="Calibri" panose="020F0502020204030204" pitchFamily="34" charset="0"/>
                <a:cs typeface="Calibri" panose="020F0502020204030204" pitchFamily="34" charset="0"/>
              </a:rPr>
              <a:t>cortopunzantes</a:t>
            </a:r>
            <a:r>
              <a:rPr lang="es-CL" sz="2000" dirty="0">
                <a:latin typeface="Calibri" panose="020F0502020204030204" pitchFamily="34" charset="0"/>
                <a:cs typeface="Calibri" panose="020F0502020204030204" pitchFamily="34" charset="0"/>
              </a:rPr>
              <a:t>.</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Usa permanentemente los </a:t>
            </a:r>
            <a:r>
              <a:rPr lang="es-CL" sz="2000" dirty="0" smtClean="0">
                <a:latin typeface="Calibri" panose="020F0502020204030204" pitchFamily="34" charset="0"/>
                <a:cs typeface="Calibri" panose="020F0502020204030204" pitchFamily="34" charset="0"/>
              </a:rPr>
              <a:t>Elementos </a:t>
            </a:r>
            <a:r>
              <a:rPr lang="es-CL" sz="2000" dirty="0">
                <a:latin typeface="Calibri" panose="020F0502020204030204" pitchFamily="34" charset="0"/>
                <a:cs typeface="Calibri" panose="020F0502020204030204" pitchFamily="34" charset="0"/>
              </a:rPr>
              <a:t>de </a:t>
            </a:r>
            <a:r>
              <a:rPr lang="es-CL" sz="2000" dirty="0" smtClean="0">
                <a:latin typeface="Calibri" panose="020F0502020204030204" pitchFamily="34" charset="0"/>
                <a:cs typeface="Calibri" panose="020F0502020204030204" pitchFamily="34" charset="0"/>
              </a:rPr>
              <a:t>Protección Personal (EPP) </a:t>
            </a:r>
            <a:r>
              <a:rPr lang="es-CL" sz="2000" dirty="0">
                <a:latin typeface="Calibri" panose="020F0502020204030204" pitchFamily="34" charset="0"/>
                <a:cs typeface="Calibri" panose="020F0502020204030204" pitchFamily="34" charset="0"/>
              </a:rPr>
              <a:t>y ropa de trabajo entregada por tu empleador</a:t>
            </a:r>
            <a:r>
              <a:rPr lang="es-CL" sz="2000" dirty="0" smtClean="0">
                <a:latin typeface="Calibri" panose="020F0502020204030204" pitchFamily="34" charset="0"/>
                <a:cs typeface="Calibri" panose="020F0502020204030204" pitchFamily="34" charset="0"/>
              </a:rPr>
              <a:t>.</a:t>
            </a:r>
            <a:endParaRPr lang="es-CL" sz="2000" dirty="0">
              <a:latin typeface="Calibri" panose="020F0502020204030204" pitchFamily="34" charset="0"/>
              <a:cs typeface="Calibri" panose="020F0502020204030204" pitchFamily="34" charset="0"/>
            </a:endParaRPr>
          </a:p>
        </p:txBody>
      </p:sp>
      <p:sp>
        <p:nvSpPr>
          <p:cNvPr id="5" name="Rectangle 3"/>
          <p:cNvSpPr>
            <a:spLocks noChangeArrowheads="1"/>
          </p:cNvSpPr>
          <p:nvPr/>
        </p:nvSpPr>
        <p:spPr bwMode="auto">
          <a:xfrm>
            <a:off x="0" y="26802"/>
            <a:ext cx="65" cy="4035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537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pic>
        <p:nvPicPr>
          <p:cNvPr id="9218" name="Picture 2" descr="Resultado de imagen para riesgos recoleccion residuos"/>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1012" y="5724698"/>
            <a:ext cx="4465542" cy="30751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rotWithShape="1">
          <a:blip r:embed="rId4"/>
          <a:srcRect l="63476"/>
          <a:stretch/>
        </p:blipFill>
        <p:spPr>
          <a:xfrm>
            <a:off x="14509724" y="396106"/>
            <a:ext cx="1022200" cy="1008000"/>
          </a:xfrm>
          <a:prstGeom prst="rect">
            <a:avLst/>
          </a:prstGeom>
        </p:spPr>
      </p:pic>
    </p:spTree>
    <p:custDataLst>
      <p:tags r:id="rId1"/>
    </p:custDataLst>
    <p:extLst>
      <p:ext uri="{BB962C8B-B14F-4D97-AF65-F5344CB8AC3E}">
        <p14:creationId xmlns:p14="http://schemas.microsoft.com/office/powerpoint/2010/main" val="222997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3996556" cy="9001125"/>
          </a:xfrm>
          <a:prstGeom prst="rect">
            <a:avLst/>
          </a:prstGeom>
          <a:solidFill>
            <a:srgbClr val="8E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angle 2"/>
          <p:cNvSpPr/>
          <p:nvPr/>
        </p:nvSpPr>
        <p:spPr>
          <a:xfrm>
            <a:off x="468164" y="1661159"/>
            <a:ext cx="3492000" cy="400110"/>
          </a:xfrm>
          <a:prstGeom prst="rect">
            <a:avLst/>
          </a:prstGeom>
        </p:spPr>
        <p:txBody>
          <a:bodyPr wrap="square" anchor="ctr">
            <a:spAutoFit/>
          </a:bodyPr>
          <a:lstStyle/>
          <a:p>
            <a:r>
              <a:rPr lang="es-CL" sz="2000" b="1" dirty="0" smtClean="0">
                <a:solidFill>
                  <a:srgbClr val="004B53"/>
                </a:solidFill>
                <a:latin typeface="Calibri" panose="020F0502020204030204" pitchFamily="34" charset="0"/>
                <a:cs typeface="Calibri" panose="020F0502020204030204" pitchFamily="34" charset="0"/>
              </a:rPr>
              <a:t>Medidas preventivas:</a:t>
            </a:r>
            <a:endParaRPr lang="es-CL" sz="2000" b="1" dirty="0">
              <a:solidFill>
                <a:srgbClr val="004B53"/>
              </a:solidFill>
              <a:latin typeface="Calibri" panose="020F0502020204030204" pitchFamily="34" charset="0"/>
              <a:cs typeface="Calibri" panose="020F0502020204030204" pitchFamily="34" charset="0"/>
            </a:endParaRPr>
          </a:p>
        </p:txBody>
      </p:sp>
      <p:sp>
        <p:nvSpPr>
          <p:cNvPr id="8" name="Rectangle 7"/>
          <p:cNvSpPr/>
          <p:nvPr/>
        </p:nvSpPr>
        <p:spPr>
          <a:xfrm>
            <a:off x="527215" y="2067098"/>
            <a:ext cx="3252623"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000">
              <a:latin typeface="Calibri" panose="020F0502020204030204" pitchFamily="34" charset="0"/>
              <a:cs typeface="Calibri" panose="020F0502020204030204" pitchFamily="34" charset="0"/>
            </a:endParaRPr>
          </a:p>
        </p:txBody>
      </p:sp>
      <p:sp>
        <p:nvSpPr>
          <p:cNvPr id="17" name="Rectangle 16"/>
          <p:cNvSpPr/>
          <p:nvPr/>
        </p:nvSpPr>
        <p:spPr>
          <a:xfrm>
            <a:off x="0" y="4492198"/>
            <a:ext cx="3996557" cy="4508927"/>
          </a:xfrm>
          <a:prstGeom prst="rect">
            <a:avLst/>
          </a:prstGeom>
        </p:spPr>
        <p:txBody>
          <a:bodyPr wrap="square">
            <a:spAutoFit/>
          </a:bodyPr>
          <a:lstStyle/>
          <a:p>
            <a:pPr algn="ctr"/>
            <a:r>
              <a:rPr lang="es-CL" sz="28700" b="1" dirty="0" smtClean="0">
                <a:solidFill>
                  <a:schemeClr val="bg1"/>
                </a:solidFill>
                <a:latin typeface="Arial" pitchFamily="34" charset="0"/>
                <a:cs typeface="Arial" pitchFamily="34" charset="0"/>
              </a:rPr>
              <a:t>3</a:t>
            </a:r>
            <a:endParaRPr lang="es-CL" sz="28700" b="1" dirty="0">
              <a:solidFill>
                <a:schemeClr val="bg1"/>
              </a:solidFill>
              <a:latin typeface="Arial" pitchFamily="34" charset="0"/>
              <a:cs typeface="Arial" pitchFamily="34" charset="0"/>
            </a:endParaRPr>
          </a:p>
        </p:txBody>
      </p:sp>
      <p:sp>
        <p:nvSpPr>
          <p:cNvPr id="12" name="Rectangle 3">
            <a:extLst>
              <a:ext uri="{FF2B5EF4-FFF2-40B4-BE49-F238E27FC236}">
                <a16:creationId xmlns:a16="http://schemas.microsoft.com/office/drawing/2014/main" xmlns="" id="{039D6DF0-F6C2-4FDF-BD2C-8F42D7955B77}"/>
              </a:ext>
            </a:extLst>
          </p:cNvPr>
          <p:cNvSpPr/>
          <p:nvPr/>
        </p:nvSpPr>
        <p:spPr>
          <a:xfrm>
            <a:off x="4280848" y="1661159"/>
            <a:ext cx="11311417" cy="3785652"/>
          </a:xfrm>
          <a:prstGeom prst="rect">
            <a:avLst/>
          </a:prstGeom>
        </p:spPr>
        <p:txBody>
          <a:bodyPr wrap="square">
            <a:spAutoFit/>
          </a:bodyPr>
          <a:lstStyle/>
          <a:p>
            <a:r>
              <a:rPr lang="es-CL" sz="2000" b="1" dirty="0">
                <a:latin typeface="Calibri" panose="020F0502020204030204" pitchFamily="34" charset="0"/>
                <a:cs typeface="Calibri" panose="020F0502020204030204" pitchFamily="34" charset="0"/>
              </a:rPr>
              <a:t>Durante el </a:t>
            </a:r>
            <a:r>
              <a:rPr lang="es-CL" sz="2000" b="1" dirty="0" smtClean="0">
                <a:latin typeface="Calibri" panose="020F0502020204030204" pitchFamily="34" charset="0"/>
                <a:cs typeface="Calibri" panose="020F0502020204030204" pitchFamily="34" charset="0"/>
              </a:rPr>
              <a:t>recorrido:</a:t>
            </a:r>
          </a:p>
          <a:p>
            <a:endParaRPr lang="es-CL" sz="2000" b="1" dirty="0" smtClean="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s-CL" sz="2000" dirty="0" smtClean="0">
                <a:latin typeface="Calibri" panose="020F0502020204030204" pitchFamily="34" charset="0"/>
                <a:cs typeface="Calibri" panose="020F0502020204030204" pitchFamily="34" charset="0"/>
              </a:rPr>
              <a:t>Utiliza </a:t>
            </a:r>
            <a:r>
              <a:rPr lang="es-CL" sz="2000" dirty="0">
                <a:latin typeface="Calibri" panose="020F0502020204030204" pitchFamily="34" charset="0"/>
                <a:cs typeface="Calibri" panose="020F0502020204030204" pitchFamily="34" charset="0"/>
              </a:rPr>
              <a:t>guantes en forma permanente en el proceso de recolección y barrido de las calles.</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Al levantar los bultos, aplicar las técnicas de manejo manual de </a:t>
            </a:r>
            <a:r>
              <a:rPr lang="es-CL" sz="2000" dirty="0" smtClean="0">
                <a:latin typeface="Calibri" panose="020F0502020204030204" pitchFamily="34" charset="0"/>
                <a:cs typeface="Calibri" panose="020F0502020204030204" pitchFamily="34" charset="0"/>
              </a:rPr>
              <a:t>materiales. </a:t>
            </a:r>
            <a:r>
              <a:rPr lang="es-CL" sz="2000" dirty="0">
                <a:latin typeface="Calibri" panose="020F0502020204030204" pitchFamily="34" charset="0"/>
                <a:cs typeface="Calibri" panose="020F0502020204030204" pitchFamily="34" charset="0"/>
              </a:rPr>
              <a:t>Si es necesario solicita ayuda.</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Evita disponer con fuerza o tirar </a:t>
            </a:r>
            <a:r>
              <a:rPr lang="es-CL" sz="2000" dirty="0" smtClean="0">
                <a:latin typeface="Calibri" panose="020F0502020204030204" pitchFamily="34" charset="0"/>
                <a:cs typeface="Calibri" panose="020F0502020204030204" pitchFamily="34" charset="0"/>
              </a:rPr>
              <a:t>las </a:t>
            </a:r>
            <a:r>
              <a:rPr lang="es-CL" sz="2000" dirty="0">
                <a:latin typeface="Calibri" panose="020F0502020204030204" pitchFamily="34" charset="0"/>
                <a:cs typeface="Calibri" panose="020F0502020204030204" pitchFamily="34" charset="0"/>
              </a:rPr>
              <a:t>bolsas de basura dentro del capacho del camión recolector.</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Utiliza siempre los materiales de trabajo </a:t>
            </a:r>
            <a:r>
              <a:rPr lang="es-CL" sz="2000" dirty="0" smtClean="0">
                <a:latin typeface="Calibri" panose="020F0502020204030204" pitchFamily="34" charset="0"/>
                <a:cs typeface="Calibri" panose="020F0502020204030204" pitchFamily="34" charset="0"/>
              </a:rPr>
              <a:t>en </a:t>
            </a:r>
            <a:r>
              <a:rPr lang="es-CL" sz="2000" dirty="0">
                <a:latin typeface="Calibri" panose="020F0502020204030204" pitchFamily="34" charset="0"/>
                <a:cs typeface="Calibri" panose="020F0502020204030204" pitchFamily="34" charset="0"/>
              </a:rPr>
              <a:t>buen estado</a:t>
            </a:r>
            <a:r>
              <a:rPr lang="es-CL" sz="2000" dirty="0" smtClean="0">
                <a:latin typeface="Calibri" panose="020F0502020204030204" pitchFamily="34" charset="0"/>
                <a:cs typeface="Calibri" panose="020F0502020204030204" pitchFamily="34" charset="0"/>
              </a:rPr>
              <a:t>. </a:t>
            </a:r>
            <a:r>
              <a:rPr lang="es-CL" sz="2000" dirty="0">
                <a:latin typeface="Calibri" panose="020F0502020204030204" pitchFamily="34" charset="0"/>
                <a:cs typeface="Calibri" panose="020F0502020204030204" pitchFamily="34" charset="0"/>
              </a:rPr>
              <a:t>(pala, escobillón</a:t>
            </a:r>
            <a:r>
              <a:rPr lang="es-CL" sz="2000" dirty="0" smtClean="0">
                <a:latin typeface="Calibri" panose="020F0502020204030204" pitchFamily="34" charset="0"/>
                <a:cs typeface="Calibri" panose="020F0502020204030204" pitchFamily="34" charset="0"/>
              </a:rPr>
              <a:t>)</a:t>
            </a:r>
            <a:endParaRPr lang="es-CL" sz="200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Siempre sigue las normas de operación establecidas y seguras en el accionamiento del equipo compactador, mantente alerta frente a cualquier alarma o señal de parte de los trabajadores recolectores.</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Recuerda que la operación de compactación de los residuos, la debe realizar un solo trabajador a un costado del camión, manteniéndose alejados </a:t>
            </a:r>
            <a:r>
              <a:rPr lang="es-CL" sz="2000" dirty="0" smtClean="0">
                <a:latin typeface="Calibri" panose="020F0502020204030204" pitchFamily="34" charset="0"/>
                <a:cs typeface="Calibri" panose="020F0502020204030204" pitchFamily="34" charset="0"/>
              </a:rPr>
              <a:t>de </a:t>
            </a:r>
            <a:r>
              <a:rPr lang="es-CL" sz="2000" dirty="0">
                <a:latin typeface="Calibri" panose="020F0502020204030204" pitchFamily="34" charset="0"/>
                <a:cs typeface="Calibri" panose="020F0502020204030204" pitchFamily="34" charset="0"/>
              </a:rPr>
              <a:t>la zona del capacho el resto de los trabajadores. No ayudes a la compactación con los pies o manos</a:t>
            </a:r>
            <a:r>
              <a:rPr lang="es-CL" sz="2000" dirty="0" smtClean="0">
                <a:latin typeface="Calibri" panose="020F0502020204030204" pitchFamily="34" charset="0"/>
                <a:cs typeface="Calibri" panose="020F0502020204030204" pitchFamily="34" charset="0"/>
              </a:rPr>
              <a:t>.</a:t>
            </a:r>
            <a:endParaRPr lang="es-CL" sz="2000" dirty="0">
              <a:latin typeface="Calibri" panose="020F0502020204030204" pitchFamily="34" charset="0"/>
              <a:cs typeface="Calibri" panose="020F0502020204030204" pitchFamily="34" charset="0"/>
            </a:endParaRPr>
          </a:p>
        </p:txBody>
      </p:sp>
      <p:sp>
        <p:nvSpPr>
          <p:cNvPr id="5" name="Rectangle 3"/>
          <p:cNvSpPr>
            <a:spLocks noChangeArrowheads="1"/>
          </p:cNvSpPr>
          <p:nvPr/>
        </p:nvSpPr>
        <p:spPr bwMode="auto">
          <a:xfrm>
            <a:off x="0" y="26802"/>
            <a:ext cx="65" cy="4035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537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pic>
        <p:nvPicPr>
          <p:cNvPr id="9" name="Picture 2" descr="Imagen relacionada"/>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7565" t="11280" r="16786"/>
          <a:stretch/>
        </p:blipFill>
        <p:spPr bwMode="auto">
          <a:xfrm>
            <a:off x="7740972" y="5446811"/>
            <a:ext cx="4392858" cy="34388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rotWithShape="1">
          <a:blip r:embed="rId4"/>
          <a:srcRect l="63476"/>
          <a:stretch/>
        </p:blipFill>
        <p:spPr>
          <a:xfrm>
            <a:off x="14509724" y="396106"/>
            <a:ext cx="1022200" cy="1008000"/>
          </a:xfrm>
          <a:prstGeom prst="rect">
            <a:avLst/>
          </a:prstGeom>
        </p:spPr>
      </p:pic>
    </p:spTree>
    <p:custDataLst>
      <p:tags r:id="rId1"/>
    </p:custDataLst>
    <p:extLst>
      <p:ext uri="{BB962C8B-B14F-4D97-AF65-F5344CB8AC3E}">
        <p14:creationId xmlns:p14="http://schemas.microsoft.com/office/powerpoint/2010/main" val="2009252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3996556" cy="9001125"/>
          </a:xfrm>
          <a:prstGeom prst="rect">
            <a:avLst/>
          </a:prstGeom>
          <a:solidFill>
            <a:srgbClr val="8E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angle 2"/>
          <p:cNvSpPr/>
          <p:nvPr/>
        </p:nvSpPr>
        <p:spPr>
          <a:xfrm>
            <a:off x="468164" y="1661159"/>
            <a:ext cx="3492000" cy="400110"/>
          </a:xfrm>
          <a:prstGeom prst="rect">
            <a:avLst/>
          </a:prstGeom>
        </p:spPr>
        <p:txBody>
          <a:bodyPr wrap="square" anchor="ctr">
            <a:spAutoFit/>
          </a:bodyPr>
          <a:lstStyle/>
          <a:p>
            <a:r>
              <a:rPr lang="es-CL" sz="2000" b="1" dirty="0" smtClean="0">
                <a:solidFill>
                  <a:srgbClr val="004B53"/>
                </a:solidFill>
                <a:latin typeface="Calibri" panose="020F0502020204030204" pitchFamily="34" charset="0"/>
                <a:cs typeface="Calibri" panose="020F0502020204030204" pitchFamily="34" charset="0"/>
              </a:rPr>
              <a:t>Medidas preventivas:</a:t>
            </a:r>
            <a:endParaRPr lang="es-CL" sz="2000" b="1" dirty="0">
              <a:solidFill>
                <a:srgbClr val="004B53"/>
              </a:solidFill>
              <a:latin typeface="Calibri" panose="020F0502020204030204" pitchFamily="34" charset="0"/>
              <a:cs typeface="Calibri" panose="020F0502020204030204" pitchFamily="34" charset="0"/>
            </a:endParaRPr>
          </a:p>
        </p:txBody>
      </p:sp>
      <p:sp>
        <p:nvSpPr>
          <p:cNvPr id="8" name="Rectangle 7"/>
          <p:cNvSpPr/>
          <p:nvPr/>
        </p:nvSpPr>
        <p:spPr>
          <a:xfrm>
            <a:off x="527215" y="2067098"/>
            <a:ext cx="3252623"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000">
              <a:latin typeface="Calibri" panose="020F0502020204030204" pitchFamily="34" charset="0"/>
              <a:cs typeface="Calibri" panose="020F0502020204030204" pitchFamily="34" charset="0"/>
            </a:endParaRPr>
          </a:p>
        </p:txBody>
      </p:sp>
      <p:sp>
        <p:nvSpPr>
          <p:cNvPr id="17" name="Rectangle 16"/>
          <p:cNvSpPr/>
          <p:nvPr/>
        </p:nvSpPr>
        <p:spPr>
          <a:xfrm>
            <a:off x="0" y="4492198"/>
            <a:ext cx="3996557" cy="4508927"/>
          </a:xfrm>
          <a:prstGeom prst="rect">
            <a:avLst/>
          </a:prstGeom>
        </p:spPr>
        <p:txBody>
          <a:bodyPr wrap="square">
            <a:spAutoFit/>
          </a:bodyPr>
          <a:lstStyle/>
          <a:p>
            <a:pPr algn="ctr"/>
            <a:r>
              <a:rPr lang="es-CL" sz="28700" b="1" dirty="0" smtClean="0">
                <a:solidFill>
                  <a:schemeClr val="bg1"/>
                </a:solidFill>
                <a:latin typeface="Arial" pitchFamily="34" charset="0"/>
                <a:cs typeface="Arial" pitchFamily="34" charset="0"/>
              </a:rPr>
              <a:t>3</a:t>
            </a:r>
            <a:endParaRPr lang="es-CL" sz="28700" b="1" dirty="0">
              <a:solidFill>
                <a:schemeClr val="bg1"/>
              </a:solidFill>
              <a:latin typeface="Arial" pitchFamily="34" charset="0"/>
              <a:cs typeface="Arial" pitchFamily="34" charset="0"/>
            </a:endParaRPr>
          </a:p>
        </p:txBody>
      </p:sp>
      <p:sp>
        <p:nvSpPr>
          <p:cNvPr id="12" name="Rectangle 3">
            <a:extLst>
              <a:ext uri="{FF2B5EF4-FFF2-40B4-BE49-F238E27FC236}">
                <a16:creationId xmlns:a16="http://schemas.microsoft.com/office/drawing/2014/main" xmlns="" id="{039D6DF0-F6C2-4FDF-BD2C-8F42D7955B77}"/>
              </a:ext>
            </a:extLst>
          </p:cNvPr>
          <p:cNvSpPr/>
          <p:nvPr/>
        </p:nvSpPr>
        <p:spPr>
          <a:xfrm>
            <a:off x="4428604" y="1692250"/>
            <a:ext cx="10945216" cy="3785652"/>
          </a:xfrm>
          <a:prstGeom prst="rect">
            <a:avLst/>
          </a:prstGeom>
        </p:spPr>
        <p:txBody>
          <a:bodyPr wrap="square">
            <a:spAutoFit/>
          </a:bodyPr>
          <a:lstStyle/>
          <a:p>
            <a:r>
              <a:rPr lang="es-CL" sz="2000" b="1" dirty="0">
                <a:latin typeface="Calibri" panose="020F0502020204030204" pitchFamily="34" charset="0"/>
                <a:cs typeface="Calibri" panose="020F0502020204030204" pitchFamily="34" charset="0"/>
              </a:rPr>
              <a:t>Durante el </a:t>
            </a:r>
            <a:r>
              <a:rPr lang="es-CL" sz="2000" b="1" dirty="0" smtClean="0">
                <a:latin typeface="Calibri" panose="020F0502020204030204" pitchFamily="34" charset="0"/>
                <a:cs typeface="Calibri" panose="020F0502020204030204" pitchFamily="34" charset="0"/>
              </a:rPr>
              <a:t>recorrido:</a:t>
            </a:r>
          </a:p>
          <a:p>
            <a:endParaRPr lang="es-CL" sz="2000" b="1" dirty="0" smtClean="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s-CL" sz="2000" dirty="0" smtClean="0">
                <a:latin typeface="Calibri" panose="020F0502020204030204" pitchFamily="34" charset="0"/>
                <a:cs typeface="Calibri" panose="020F0502020204030204" pitchFamily="34" charset="0"/>
              </a:rPr>
              <a:t>No </a:t>
            </a:r>
            <a:r>
              <a:rPr lang="es-CL" sz="2000" dirty="0">
                <a:latin typeface="Calibri" panose="020F0502020204030204" pitchFamily="34" charset="0"/>
                <a:cs typeface="Calibri" panose="020F0502020204030204" pitchFamily="34" charset="0"/>
              </a:rPr>
              <a:t>permitas que el equipo compactador se detenga en medio del ciclo. </a:t>
            </a:r>
            <a:endParaRPr lang="es-CL" sz="2000" dirty="0" smtClean="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s-CL" sz="2000" dirty="0" smtClean="0">
                <a:latin typeface="Calibri" panose="020F0502020204030204" pitchFamily="34" charset="0"/>
                <a:cs typeface="Calibri" panose="020F0502020204030204" pitchFamily="34" charset="0"/>
              </a:rPr>
              <a:t>Nunca </a:t>
            </a:r>
            <a:r>
              <a:rPr lang="es-CL" sz="2000" dirty="0">
                <a:latin typeface="Calibri" panose="020F0502020204030204" pitchFamily="34" charset="0"/>
                <a:cs typeface="Calibri" panose="020F0502020204030204" pitchFamily="34" charset="0"/>
              </a:rPr>
              <a:t>cargues el capacho más allá de su capacidad. Tampoco te subas sobre el capacho cuando el camión está en movimiento.</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Mantén las pisaderas libres de obstáculos. </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Nunca subas o bajes de las pisaderas traseras, con el camión en movimiento.</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Evita trasladarte en los estribos traseros del camión en distancias superiores a 100 metros, cuando el camión adquiera velocidad de moderada a rápida (no mayor a 30Km/h) o cuando está retrocediendo.</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Si necesariamente debes trasladarte en la parte trasera del camión (distancias cortas, a baja velocidad), hazlo siempre en la pisadera sujeto de manos y/o cuerpo; a lo menos con tres puntos de apoyo</a:t>
            </a:r>
            <a:r>
              <a:rPr lang="es-CL" sz="2000" dirty="0" smtClean="0">
                <a:latin typeface="Calibri" panose="020F0502020204030204" pitchFamily="34" charset="0"/>
                <a:cs typeface="Calibri" panose="020F0502020204030204" pitchFamily="34" charset="0"/>
              </a:rPr>
              <a:t>.</a:t>
            </a:r>
            <a:endParaRPr lang="es-CL" sz="2000" dirty="0">
              <a:latin typeface="Calibri" panose="020F0502020204030204" pitchFamily="34" charset="0"/>
              <a:cs typeface="Calibri" panose="020F0502020204030204" pitchFamily="34" charset="0"/>
            </a:endParaRPr>
          </a:p>
        </p:txBody>
      </p:sp>
      <p:sp>
        <p:nvSpPr>
          <p:cNvPr id="5" name="Rectangle 3"/>
          <p:cNvSpPr>
            <a:spLocks noChangeArrowheads="1"/>
          </p:cNvSpPr>
          <p:nvPr/>
        </p:nvSpPr>
        <p:spPr bwMode="auto">
          <a:xfrm>
            <a:off x="0" y="26802"/>
            <a:ext cx="65" cy="4035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537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pic>
        <p:nvPicPr>
          <p:cNvPr id="10242" name="Picture 2" descr="Resultado de imagen para riesgos recoleccion residuos"/>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7519962" y="5580682"/>
            <a:ext cx="4762500" cy="3181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rotWithShape="1">
          <a:blip r:embed="rId4"/>
          <a:srcRect l="63476"/>
          <a:stretch/>
        </p:blipFill>
        <p:spPr>
          <a:xfrm>
            <a:off x="14509724" y="396106"/>
            <a:ext cx="1022200" cy="1008000"/>
          </a:xfrm>
          <a:prstGeom prst="rect">
            <a:avLst/>
          </a:prstGeom>
        </p:spPr>
      </p:pic>
    </p:spTree>
    <p:custDataLst>
      <p:tags r:id="rId1"/>
    </p:custDataLst>
    <p:extLst>
      <p:ext uri="{BB962C8B-B14F-4D97-AF65-F5344CB8AC3E}">
        <p14:creationId xmlns:p14="http://schemas.microsoft.com/office/powerpoint/2010/main" val="1679092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3996556" cy="9001125"/>
          </a:xfrm>
          <a:prstGeom prst="rect">
            <a:avLst/>
          </a:prstGeom>
          <a:solidFill>
            <a:srgbClr val="8E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angle 2"/>
          <p:cNvSpPr/>
          <p:nvPr/>
        </p:nvSpPr>
        <p:spPr>
          <a:xfrm>
            <a:off x="468164" y="1661159"/>
            <a:ext cx="3492000" cy="400110"/>
          </a:xfrm>
          <a:prstGeom prst="rect">
            <a:avLst/>
          </a:prstGeom>
        </p:spPr>
        <p:txBody>
          <a:bodyPr wrap="square" anchor="ctr">
            <a:spAutoFit/>
          </a:bodyPr>
          <a:lstStyle/>
          <a:p>
            <a:r>
              <a:rPr lang="es-CL" sz="2000" b="1" dirty="0" smtClean="0">
                <a:solidFill>
                  <a:srgbClr val="004B53"/>
                </a:solidFill>
                <a:latin typeface="Calibri" panose="020F0502020204030204" pitchFamily="34" charset="0"/>
                <a:cs typeface="Calibri" panose="020F0502020204030204" pitchFamily="34" charset="0"/>
              </a:rPr>
              <a:t>Medidas preventivas:</a:t>
            </a:r>
            <a:endParaRPr lang="es-CL" sz="2000" b="1" dirty="0">
              <a:solidFill>
                <a:srgbClr val="004B53"/>
              </a:solidFill>
              <a:latin typeface="Calibri" panose="020F0502020204030204" pitchFamily="34" charset="0"/>
              <a:cs typeface="Calibri" panose="020F0502020204030204" pitchFamily="34" charset="0"/>
            </a:endParaRPr>
          </a:p>
        </p:txBody>
      </p:sp>
      <p:sp>
        <p:nvSpPr>
          <p:cNvPr id="8" name="Rectangle 7"/>
          <p:cNvSpPr/>
          <p:nvPr/>
        </p:nvSpPr>
        <p:spPr>
          <a:xfrm>
            <a:off x="527215" y="2067098"/>
            <a:ext cx="3252623"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000">
              <a:latin typeface="Calibri" panose="020F0502020204030204" pitchFamily="34" charset="0"/>
              <a:cs typeface="Calibri" panose="020F0502020204030204" pitchFamily="34" charset="0"/>
            </a:endParaRPr>
          </a:p>
        </p:txBody>
      </p:sp>
      <p:sp>
        <p:nvSpPr>
          <p:cNvPr id="17" name="Rectangle 16"/>
          <p:cNvSpPr/>
          <p:nvPr/>
        </p:nvSpPr>
        <p:spPr>
          <a:xfrm>
            <a:off x="0" y="4492198"/>
            <a:ext cx="3996557" cy="4508927"/>
          </a:xfrm>
          <a:prstGeom prst="rect">
            <a:avLst/>
          </a:prstGeom>
        </p:spPr>
        <p:txBody>
          <a:bodyPr wrap="square">
            <a:spAutoFit/>
          </a:bodyPr>
          <a:lstStyle/>
          <a:p>
            <a:pPr algn="ctr"/>
            <a:r>
              <a:rPr lang="es-CL" sz="28700" b="1" dirty="0" smtClean="0">
                <a:solidFill>
                  <a:schemeClr val="bg1"/>
                </a:solidFill>
                <a:latin typeface="Arial" pitchFamily="34" charset="0"/>
                <a:cs typeface="Arial" pitchFamily="34" charset="0"/>
              </a:rPr>
              <a:t>3</a:t>
            </a:r>
            <a:endParaRPr lang="es-CL" sz="28700" b="1" dirty="0">
              <a:solidFill>
                <a:schemeClr val="bg1"/>
              </a:solidFill>
              <a:latin typeface="Arial" pitchFamily="34" charset="0"/>
              <a:cs typeface="Arial" pitchFamily="34" charset="0"/>
            </a:endParaRPr>
          </a:p>
        </p:txBody>
      </p:sp>
      <p:sp>
        <p:nvSpPr>
          <p:cNvPr id="12" name="Rectangle 3">
            <a:extLst>
              <a:ext uri="{FF2B5EF4-FFF2-40B4-BE49-F238E27FC236}">
                <a16:creationId xmlns:a16="http://schemas.microsoft.com/office/drawing/2014/main" xmlns="" id="{039D6DF0-F6C2-4FDF-BD2C-8F42D7955B77}"/>
              </a:ext>
            </a:extLst>
          </p:cNvPr>
          <p:cNvSpPr/>
          <p:nvPr/>
        </p:nvSpPr>
        <p:spPr>
          <a:xfrm>
            <a:off x="4523770" y="1656078"/>
            <a:ext cx="10706033" cy="5016758"/>
          </a:xfrm>
          <a:prstGeom prst="rect">
            <a:avLst/>
          </a:prstGeom>
        </p:spPr>
        <p:txBody>
          <a:bodyPr wrap="square">
            <a:spAutoFit/>
          </a:bodyPr>
          <a:lstStyle/>
          <a:p>
            <a:pPr algn="just"/>
            <a:r>
              <a:rPr lang="es-CL" sz="2000" b="1" dirty="0">
                <a:latin typeface="Calibri" panose="020F0502020204030204" pitchFamily="34" charset="0"/>
                <a:cs typeface="Calibri" panose="020F0502020204030204" pitchFamily="34" charset="0"/>
              </a:rPr>
              <a:t>Durante el </a:t>
            </a:r>
            <a:r>
              <a:rPr lang="es-CL" sz="2000" b="1" dirty="0" smtClean="0">
                <a:latin typeface="Calibri" panose="020F0502020204030204" pitchFamily="34" charset="0"/>
                <a:cs typeface="Calibri" panose="020F0502020204030204" pitchFamily="34" charset="0"/>
              </a:rPr>
              <a:t>recorrido:</a:t>
            </a:r>
          </a:p>
          <a:p>
            <a:pPr algn="just"/>
            <a:endParaRPr lang="es-CL" sz="2000" b="1" dirty="0" smtClean="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s-CL" sz="2000" dirty="0" smtClean="0">
                <a:latin typeface="Calibri" panose="020F0502020204030204" pitchFamily="34" charset="0"/>
                <a:cs typeface="Calibri" panose="020F0502020204030204" pitchFamily="34" charset="0"/>
              </a:rPr>
              <a:t>No </a:t>
            </a:r>
            <a:r>
              <a:rPr lang="es-CL" sz="2000" dirty="0">
                <a:latin typeface="Calibri" panose="020F0502020204030204" pitchFamily="34" charset="0"/>
                <a:cs typeface="Calibri" panose="020F0502020204030204" pitchFamily="34" charset="0"/>
              </a:rPr>
              <a:t>realices bromas mientras te trasladas en la pisadera y mantente siempre atento a los movimientos inesperados, producto de irregularidades del terreno por donde pasa el camión: reductor de velocidad (resaltos, lomos de toro), eventos (hoyos), badenes (baches, gibas), etc.</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Al subir o bajar de la cabina del camión, siempre hazlo utilizando tres puntos de apoyo y no saltando</a:t>
            </a:r>
            <a:r>
              <a:rPr lang="es-CL" sz="2000" dirty="0" smtClean="0">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Cuando el camión recolector deba retroceder, mantente en un lugar visible para el conductor,  alejado de la parte trasera del vehículo y siempre visible por el espejo retrovisor (lado izquierdo</a:t>
            </a:r>
            <a:r>
              <a:rPr lang="es-CL" sz="2000" dirty="0" smtClean="0">
                <a:latin typeface="Calibri" panose="020F0502020204030204" pitchFamily="34" charset="0"/>
                <a:cs typeface="Calibri" panose="020F0502020204030204" pitchFamily="34" charset="0"/>
              </a:rPr>
              <a:t>).</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Evita consumir alimentos, a la vez que realizas la recolección de residuos.</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Realiza pausas de descanso, durante la jornada. Aprovecha estas instancias para hidratarte o consumir alimentos para recuperar fuerzas.</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Realiza la colación en lugares adecuados, nunca en la calle, con previo lavado de manos, aunque hayas usado guantes.</a:t>
            </a:r>
          </a:p>
          <a:p>
            <a:pPr marL="285750" indent="-285750" algn="just">
              <a:buFont typeface="Arial" panose="020B0604020202020204" pitchFamily="34" charset="0"/>
              <a:buChar char="•"/>
            </a:pPr>
            <a:endParaRPr lang="es-CL" sz="200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endParaRPr lang="es-CL" sz="2000" dirty="0">
              <a:latin typeface="Calibri" panose="020F0502020204030204" pitchFamily="34" charset="0"/>
              <a:cs typeface="Calibri" panose="020F0502020204030204" pitchFamily="34" charset="0"/>
            </a:endParaRPr>
          </a:p>
        </p:txBody>
      </p:sp>
      <p:sp>
        <p:nvSpPr>
          <p:cNvPr id="5" name="Rectangle 3"/>
          <p:cNvSpPr>
            <a:spLocks noChangeArrowheads="1"/>
          </p:cNvSpPr>
          <p:nvPr/>
        </p:nvSpPr>
        <p:spPr bwMode="auto">
          <a:xfrm>
            <a:off x="0" y="26802"/>
            <a:ext cx="65" cy="4035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537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Resultado de imagen para 3 puntos de apoyo"/>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l="5012" t="33421" r="42489" b="10419"/>
          <a:stretch/>
        </p:blipFill>
        <p:spPr bwMode="auto">
          <a:xfrm>
            <a:off x="8965108" y="5849231"/>
            <a:ext cx="2448272" cy="315189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rotWithShape="1">
          <a:blip r:embed="rId4"/>
          <a:srcRect l="63476"/>
          <a:stretch/>
        </p:blipFill>
        <p:spPr>
          <a:xfrm>
            <a:off x="14509724" y="396106"/>
            <a:ext cx="1022200" cy="1008000"/>
          </a:xfrm>
          <a:prstGeom prst="rect">
            <a:avLst/>
          </a:prstGeom>
        </p:spPr>
      </p:pic>
    </p:spTree>
    <p:custDataLst>
      <p:tags r:id="rId1"/>
    </p:custDataLst>
    <p:extLst>
      <p:ext uri="{BB962C8B-B14F-4D97-AF65-F5344CB8AC3E}">
        <p14:creationId xmlns:p14="http://schemas.microsoft.com/office/powerpoint/2010/main" val="609152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3996556" cy="9001125"/>
          </a:xfrm>
          <a:prstGeom prst="rect">
            <a:avLst/>
          </a:prstGeom>
          <a:solidFill>
            <a:srgbClr val="8E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angle 2"/>
          <p:cNvSpPr/>
          <p:nvPr/>
        </p:nvSpPr>
        <p:spPr>
          <a:xfrm>
            <a:off x="468164" y="1661159"/>
            <a:ext cx="3492000" cy="400110"/>
          </a:xfrm>
          <a:prstGeom prst="rect">
            <a:avLst/>
          </a:prstGeom>
        </p:spPr>
        <p:txBody>
          <a:bodyPr wrap="square" anchor="ctr">
            <a:spAutoFit/>
          </a:bodyPr>
          <a:lstStyle/>
          <a:p>
            <a:r>
              <a:rPr lang="es-CL" sz="2000" b="1" dirty="0" smtClean="0">
                <a:solidFill>
                  <a:srgbClr val="004B53"/>
                </a:solidFill>
                <a:latin typeface="Calibri" panose="020F0502020204030204" pitchFamily="34" charset="0"/>
                <a:cs typeface="Calibri" panose="020F0502020204030204" pitchFamily="34" charset="0"/>
              </a:rPr>
              <a:t>Medidas preventivas:</a:t>
            </a:r>
            <a:endParaRPr lang="es-CL" sz="2000" b="1" dirty="0">
              <a:solidFill>
                <a:srgbClr val="004B53"/>
              </a:solidFill>
              <a:latin typeface="Calibri" panose="020F0502020204030204" pitchFamily="34" charset="0"/>
              <a:cs typeface="Calibri" panose="020F0502020204030204" pitchFamily="34" charset="0"/>
            </a:endParaRPr>
          </a:p>
        </p:txBody>
      </p:sp>
      <p:sp>
        <p:nvSpPr>
          <p:cNvPr id="8" name="Rectangle 7"/>
          <p:cNvSpPr/>
          <p:nvPr/>
        </p:nvSpPr>
        <p:spPr>
          <a:xfrm>
            <a:off x="527215" y="2067098"/>
            <a:ext cx="3252623"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000">
              <a:latin typeface="Calibri" panose="020F0502020204030204" pitchFamily="34" charset="0"/>
              <a:cs typeface="Calibri" panose="020F0502020204030204" pitchFamily="34" charset="0"/>
            </a:endParaRPr>
          </a:p>
        </p:txBody>
      </p:sp>
      <p:sp>
        <p:nvSpPr>
          <p:cNvPr id="17" name="Rectangle 16"/>
          <p:cNvSpPr/>
          <p:nvPr/>
        </p:nvSpPr>
        <p:spPr>
          <a:xfrm>
            <a:off x="0" y="4492198"/>
            <a:ext cx="3996557" cy="4508927"/>
          </a:xfrm>
          <a:prstGeom prst="rect">
            <a:avLst/>
          </a:prstGeom>
        </p:spPr>
        <p:txBody>
          <a:bodyPr wrap="square">
            <a:spAutoFit/>
          </a:bodyPr>
          <a:lstStyle/>
          <a:p>
            <a:pPr algn="ctr"/>
            <a:r>
              <a:rPr lang="es-CL" sz="28700" b="1" dirty="0" smtClean="0">
                <a:solidFill>
                  <a:schemeClr val="bg1"/>
                </a:solidFill>
                <a:latin typeface="Arial" pitchFamily="34" charset="0"/>
                <a:cs typeface="Arial" pitchFamily="34" charset="0"/>
              </a:rPr>
              <a:t>3</a:t>
            </a:r>
            <a:endParaRPr lang="es-CL" sz="28700" b="1" dirty="0">
              <a:solidFill>
                <a:schemeClr val="bg1"/>
              </a:solidFill>
              <a:latin typeface="Arial" pitchFamily="34" charset="0"/>
              <a:cs typeface="Arial" pitchFamily="34" charset="0"/>
            </a:endParaRPr>
          </a:p>
        </p:txBody>
      </p:sp>
      <p:sp>
        <p:nvSpPr>
          <p:cNvPr id="12" name="Rectangle 3">
            <a:extLst>
              <a:ext uri="{FF2B5EF4-FFF2-40B4-BE49-F238E27FC236}">
                <a16:creationId xmlns:a16="http://schemas.microsoft.com/office/drawing/2014/main" xmlns="" id="{039D6DF0-F6C2-4FDF-BD2C-8F42D7955B77}"/>
              </a:ext>
            </a:extLst>
          </p:cNvPr>
          <p:cNvSpPr/>
          <p:nvPr/>
        </p:nvSpPr>
        <p:spPr>
          <a:xfrm>
            <a:off x="4426778" y="1696718"/>
            <a:ext cx="10731017" cy="4401205"/>
          </a:xfrm>
          <a:prstGeom prst="rect">
            <a:avLst/>
          </a:prstGeom>
        </p:spPr>
        <p:txBody>
          <a:bodyPr wrap="square">
            <a:spAutoFit/>
          </a:bodyPr>
          <a:lstStyle/>
          <a:p>
            <a:r>
              <a:rPr lang="es-CL" sz="2000" b="1" dirty="0">
                <a:latin typeface="Calibri" panose="020F0502020204030204" pitchFamily="34" charset="0"/>
                <a:cs typeface="Calibri" panose="020F0502020204030204" pitchFamily="34" charset="0"/>
              </a:rPr>
              <a:t>Durante el </a:t>
            </a:r>
            <a:r>
              <a:rPr lang="es-CL" sz="2000" b="1" dirty="0" smtClean="0">
                <a:latin typeface="Calibri" panose="020F0502020204030204" pitchFamily="34" charset="0"/>
                <a:cs typeface="Calibri" panose="020F0502020204030204" pitchFamily="34" charset="0"/>
              </a:rPr>
              <a:t>recorrido (conductor):</a:t>
            </a:r>
          </a:p>
          <a:p>
            <a:endParaRPr lang="es-CL" sz="2000" b="1" dirty="0" smtClean="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s-CL" sz="2000" dirty="0" smtClean="0">
                <a:latin typeface="Calibri" panose="020F0502020204030204" pitchFamily="34" charset="0"/>
                <a:cs typeface="Calibri" panose="020F0502020204030204" pitchFamily="34" charset="0"/>
              </a:rPr>
              <a:t>Al </a:t>
            </a:r>
            <a:r>
              <a:rPr lang="es-CL" sz="2000" dirty="0">
                <a:latin typeface="Calibri" panose="020F0502020204030204" pitchFamily="34" charset="0"/>
                <a:cs typeface="Calibri" panose="020F0502020204030204" pitchFamily="34" charset="0"/>
              </a:rPr>
              <a:t>conducir el camión mantente siempre atento a las condiciones de tránsito vehicular en el lugar de recolección.</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Al conducir el camión aplica técnicas de manejo defensivo. Evita retroceder en zonas residenciales, salvo que sea absolutamente necesario.</a:t>
            </a:r>
          </a:p>
          <a:p>
            <a:pPr marL="285750" lvl="0" indent="-285750" algn="just">
              <a:buFont typeface="Arial" panose="020B0604020202020204" pitchFamily="34" charset="0"/>
              <a:buChar char="•"/>
            </a:pPr>
            <a:r>
              <a:rPr lang="es-CL" sz="2000" dirty="0" smtClean="0">
                <a:latin typeface="Calibri" panose="020F0502020204030204" pitchFamily="34" charset="0"/>
                <a:cs typeface="Calibri" panose="020F0502020204030204" pitchFamily="34" charset="0"/>
              </a:rPr>
              <a:t>No </a:t>
            </a:r>
            <a:r>
              <a:rPr lang="es-CL" sz="2000" dirty="0">
                <a:latin typeface="Calibri" panose="020F0502020204030204" pitchFamily="34" charset="0"/>
                <a:cs typeface="Calibri" panose="020F0502020204030204" pitchFamily="34" charset="0"/>
              </a:rPr>
              <a:t>muevas el camión mientras no te avisen. Cuando el camión se encuentre detenido y cargando, evita mantener el cambio pasado y el pie en el embrague, dado que esto podría provocar un retroceso o avance violento del camión.</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En trayectos largos no permitas que los peonetas viajen en las pisaderas; deben ir en la cabina o será necesario establecer un lugar para ir a recogerlos.</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Guarda las herramientas en un compartimiento especial, no en la zona de carga (tolva).</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Extrema las medidas al amanecer y atardecer ya que tienen efectos luminosos. Puede verse afectada la visión al conducir</a:t>
            </a:r>
            <a:r>
              <a:rPr lang="es-CL" sz="2000" dirty="0" smtClean="0">
                <a:latin typeface="Calibri" panose="020F0502020204030204" pitchFamily="34" charset="0"/>
                <a:cs typeface="Calibri" panose="020F0502020204030204" pitchFamily="34" charset="0"/>
              </a:rPr>
              <a:t>.</a:t>
            </a:r>
            <a:endParaRPr lang="es-CL" sz="2000" dirty="0">
              <a:latin typeface="Calibri" panose="020F0502020204030204" pitchFamily="34" charset="0"/>
              <a:cs typeface="Calibri" panose="020F0502020204030204" pitchFamily="34" charset="0"/>
            </a:endParaRPr>
          </a:p>
        </p:txBody>
      </p:sp>
      <p:sp>
        <p:nvSpPr>
          <p:cNvPr id="5" name="Rectangle 3"/>
          <p:cNvSpPr>
            <a:spLocks noChangeArrowheads="1"/>
          </p:cNvSpPr>
          <p:nvPr/>
        </p:nvSpPr>
        <p:spPr bwMode="auto">
          <a:xfrm>
            <a:off x="0" y="26802"/>
            <a:ext cx="65" cy="4035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537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pic>
        <p:nvPicPr>
          <p:cNvPr id="3076" name="Picture 4"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3140" y="5940722"/>
            <a:ext cx="4129013" cy="286289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rotWithShape="1">
          <a:blip r:embed="rId4"/>
          <a:srcRect l="63476"/>
          <a:stretch/>
        </p:blipFill>
        <p:spPr>
          <a:xfrm>
            <a:off x="14509724" y="396106"/>
            <a:ext cx="1022200" cy="1008000"/>
          </a:xfrm>
          <a:prstGeom prst="rect">
            <a:avLst/>
          </a:prstGeom>
        </p:spPr>
      </p:pic>
    </p:spTree>
    <p:custDataLst>
      <p:tags r:id="rId1"/>
    </p:custDataLst>
    <p:extLst>
      <p:ext uri="{BB962C8B-B14F-4D97-AF65-F5344CB8AC3E}">
        <p14:creationId xmlns:p14="http://schemas.microsoft.com/office/powerpoint/2010/main" val="762485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3996556" cy="9001125"/>
          </a:xfrm>
          <a:prstGeom prst="rect">
            <a:avLst/>
          </a:prstGeom>
          <a:solidFill>
            <a:srgbClr val="8E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angle 2"/>
          <p:cNvSpPr/>
          <p:nvPr/>
        </p:nvSpPr>
        <p:spPr>
          <a:xfrm>
            <a:off x="468164" y="1661159"/>
            <a:ext cx="3492000" cy="400110"/>
          </a:xfrm>
          <a:prstGeom prst="rect">
            <a:avLst/>
          </a:prstGeom>
        </p:spPr>
        <p:txBody>
          <a:bodyPr wrap="square" anchor="ctr">
            <a:spAutoFit/>
          </a:bodyPr>
          <a:lstStyle/>
          <a:p>
            <a:r>
              <a:rPr lang="es-CL" sz="2000" b="1" dirty="0" smtClean="0">
                <a:solidFill>
                  <a:srgbClr val="004B53"/>
                </a:solidFill>
                <a:latin typeface="Calibri" panose="020F0502020204030204" pitchFamily="34" charset="0"/>
                <a:cs typeface="Calibri" panose="020F0502020204030204" pitchFamily="34" charset="0"/>
              </a:rPr>
              <a:t>Medidas preventivas:</a:t>
            </a:r>
            <a:endParaRPr lang="es-CL" sz="2000" b="1" dirty="0">
              <a:solidFill>
                <a:srgbClr val="004B53"/>
              </a:solidFill>
              <a:latin typeface="Calibri" panose="020F0502020204030204" pitchFamily="34" charset="0"/>
              <a:cs typeface="Calibri" panose="020F0502020204030204" pitchFamily="34" charset="0"/>
            </a:endParaRPr>
          </a:p>
        </p:txBody>
      </p:sp>
      <p:sp>
        <p:nvSpPr>
          <p:cNvPr id="8" name="Rectangle 7"/>
          <p:cNvSpPr/>
          <p:nvPr/>
        </p:nvSpPr>
        <p:spPr>
          <a:xfrm>
            <a:off x="527215" y="2067098"/>
            <a:ext cx="3252623"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000">
              <a:latin typeface="Calibri" panose="020F0502020204030204" pitchFamily="34" charset="0"/>
              <a:cs typeface="Calibri" panose="020F0502020204030204" pitchFamily="34" charset="0"/>
            </a:endParaRPr>
          </a:p>
        </p:txBody>
      </p:sp>
      <p:sp>
        <p:nvSpPr>
          <p:cNvPr id="17" name="Rectangle 16"/>
          <p:cNvSpPr/>
          <p:nvPr/>
        </p:nvSpPr>
        <p:spPr>
          <a:xfrm>
            <a:off x="0" y="4492198"/>
            <a:ext cx="3996557" cy="4508927"/>
          </a:xfrm>
          <a:prstGeom prst="rect">
            <a:avLst/>
          </a:prstGeom>
        </p:spPr>
        <p:txBody>
          <a:bodyPr wrap="square">
            <a:spAutoFit/>
          </a:bodyPr>
          <a:lstStyle/>
          <a:p>
            <a:pPr algn="ctr"/>
            <a:r>
              <a:rPr lang="es-CL" sz="28700" b="1" dirty="0" smtClean="0">
                <a:solidFill>
                  <a:schemeClr val="bg1"/>
                </a:solidFill>
                <a:latin typeface="Arial" pitchFamily="34" charset="0"/>
                <a:cs typeface="Arial" pitchFamily="34" charset="0"/>
              </a:rPr>
              <a:t>3</a:t>
            </a:r>
            <a:endParaRPr lang="es-CL" sz="28700" b="1" dirty="0">
              <a:solidFill>
                <a:schemeClr val="bg1"/>
              </a:solidFill>
              <a:latin typeface="Arial" pitchFamily="34" charset="0"/>
              <a:cs typeface="Arial" pitchFamily="34" charset="0"/>
            </a:endParaRPr>
          </a:p>
        </p:txBody>
      </p:sp>
      <p:sp>
        <p:nvSpPr>
          <p:cNvPr id="12" name="Rectangle 3">
            <a:extLst>
              <a:ext uri="{FF2B5EF4-FFF2-40B4-BE49-F238E27FC236}">
                <a16:creationId xmlns:a16="http://schemas.microsoft.com/office/drawing/2014/main" xmlns="" id="{039D6DF0-F6C2-4FDF-BD2C-8F42D7955B77}"/>
              </a:ext>
            </a:extLst>
          </p:cNvPr>
          <p:cNvSpPr/>
          <p:nvPr/>
        </p:nvSpPr>
        <p:spPr>
          <a:xfrm>
            <a:off x="4447654" y="1728816"/>
            <a:ext cx="10998173" cy="3785652"/>
          </a:xfrm>
          <a:prstGeom prst="rect">
            <a:avLst/>
          </a:prstGeom>
        </p:spPr>
        <p:txBody>
          <a:bodyPr wrap="square">
            <a:spAutoFit/>
          </a:bodyPr>
          <a:lstStyle/>
          <a:p>
            <a:r>
              <a:rPr lang="es-CL" sz="2000" b="1" dirty="0">
                <a:latin typeface="Calibri" panose="020F0502020204030204" pitchFamily="34" charset="0"/>
                <a:cs typeface="Calibri" panose="020F0502020204030204" pitchFamily="34" charset="0"/>
              </a:rPr>
              <a:t>Al término de la </a:t>
            </a:r>
            <a:r>
              <a:rPr lang="es-CL" sz="2000" b="1" dirty="0" smtClean="0">
                <a:latin typeface="Calibri" panose="020F0502020204030204" pitchFamily="34" charset="0"/>
                <a:cs typeface="Calibri" panose="020F0502020204030204" pitchFamily="34" charset="0"/>
              </a:rPr>
              <a:t>jornada:</a:t>
            </a:r>
          </a:p>
          <a:p>
            <a:endParaRPr lang="es-CL" sz="2000" b="1" dirty="0" smtClean="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s-CL" sz="2000" dirty="0" smtClean="0">
                <a:latin typeface="Calibri" panose="020F0502020204030204" pitchFamily="34" charset="0"/>
                <a:cs typeface="Calibri" panose="020F0502020204030204" pitchFamily="34" charset="0"/>
              </a:rPr>
              <a:t>Dispón </a:t>
            </a:r>
            <a:r>
              <a:rPr lang="es-CL" sz="2000" dirty="0">
                <a:latin typeface="Calibri" panose="020F0502020204030204" pitchFamily="34" charset="0"/>
                <a:cs typeface="Calibri" panose="020F0502020204030204" pitchFamily="34" charset="0"/>
              </a:rPr>
              <a:t>el camión para su correspondiente aseo (lavado) y preparación para la próxima </a:t>
            </a:r>
            <a:r>
              <a:rPr lang="es-CL" sz="2000" dirty="0" smtClean="0">
                <a:latin typeface="Calibri" panose="020F0502020204030204" pitchFamily="34" charset="0"/>
                <a:cs typeface="Calibri" panose="020F0502020204030204" pitchFamily="34" charset="0"/>
              </a:rPr>
              <a:t>jornada.</a:t>
            </a:r>
          </a:p>
          <a:p>
            <a:pPr marL="285750" lvl="0" indent="-285750" algn="just">
              <a:buFont typeface="Arial" panose="020B0604020202020204" pitchFamily="34" charset="0"/>
              <a:buChar char="•"/>
            </a:pPr>
            <a:endParaRPr lang="es-CL" sz="200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Si debes lavar el camión, sigue el procedimiento definido por la empresa para este fin y utiliza los Elementos de Protección Personal </a:t>
            </a:r>
            <a:r>
              <a:rPr lang="es-CL" sz="2000" dirty="0" smtClean="0">
                <a:latin typeface="Calibri" panose="020F0502020204030204" pitchFamily="34" charset="0"/>
                <a:cs typeface="Calibri" panose="020F0502020204030204" pitchFamily="34" charset="0"/>
              </a:rPr>
              <a:t>(EPP) necesarios</a:t>
            </a:r>
            <a:r>
              <a:rPr lang="es-CL" sz="2000" dirty="0">
                <a:latin typeface="Calibri" panose="020F0502020204030204" pitchFamily="34" charset="0"/>
                <a:cs typeface="Calibri" panose="020F0502020204030204" pitchFamily="34" charset="0"/>
              </a:rPr>
              <a:t>. </a:t>
            </a:r>
            <a:endParaRPr lang="es-CL" sz="2000" dirty="0" smtClean="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endParaRPr lang="es-CL" sz="200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Informa cualquier </a:t>
            </a:r>
            <a:r>
              <a:rPr lang="es-CL" sz="2000" dirty="0" smtClean="0">
                <a:latin typeface="Calibri" panose="020F0502020204030204" pitchFamily="34" charset="0"/>
                <a:cs typeface="Calibri" panose="020F0502020204030204" pitchFamily="34" charset="0"/>
              </a:rPr>
              <a:t>incidente o </a:t>
            </a:r>
            <a:r>
              <a:rPr lang="es-CL" sz="2000" dirty="0">
                <a:latin typeface="Calibri" panose="020F0502020204030204" pitchFamily="34" charset="0"/>
                <a:cs typeface="Calibri" panose="020F0502020204030204" pitchFamily="34" charset="0"/>
              </a:rPr>
              <a:t>malestar </a:t>
            </a:r>
            <a:r>
              <a:rPr lang="es-CL" sz="2000" dirty="0" smtClean="0">
                <a:latin typeface="Calibri" panose="020F0502020204030204" pitchFamily="34" charset="0"/>
                <a:cs typeface="Calibri" panose="020F0502020204030204" pitchFamily="34" charset="0"/>
              </a:rPr>
              <a:t>que </a:t>
            </a:r>
            <a:r>
              <a:rPr lang="es-CL" sz="2000" dirty="0">
                <a:latin typeface="Calibri" panose="020F0502020204030204" pitchFamily="34" charset="0"/>
                <a:cs typeface="Calibri" panose="020F0502020204030204" pitchFamily="34" charset="0"/>
              </a:rPr>
              <a:t>hayas sufrido durante el recorrido. Lo mismo en el caso del camión o los equipos</a:t>
            </a:r>
            <a:r>
              <a:rPr lang="es-CL" sz="2000" dirty="0" smtClean="0">
                <a:latin typeface="Calibri" panose="020F0502020204030204" pitchFamily="34" charset="0"/>
                <a:cs typeface="Calibri" panose="020F0502020204030204" pitchFamily="34" charset="0"/>
              </a:rPr>
              <a:t>.</a:t>
            </a:r>
          </a:p>
          <a:p>
            <a:pPr marL="285750" lvl="0" indent="-285750" algn="just">
              <a:buFont typeface="Arial" panose="020B0604020202020204" pitchFamily="34" charset="0"/>
              <a:buChar char="•"/>
            </a:pPr>
            <a:endParaRPr lang="es-CL" sz="200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Solicita las reparaciones necesarias, tanto al camión, como a los sistemas de carga o levante, en caso de presentar fallas</a:t>
            </a:r>
            <a:r>
              <a:rPr lang="es-CL" sz="2000" dirty="0" smtClean="0">
                <a:latin typeface="Calibri" panose="020F0502020204030204" pitchFamily="34" charset="0"/>
                <a:cs typeface="Calibri" panose="020F0502020204030204" pitchFamily="34" charset="0"/>
              </a:rPr>
              <a:t>.</a:t>
            </a:r>
            <a:endParaRPr lang="es-CL" sz="2000" dirty="0">
              <a:latin typeface="Calibri" panose="020F0502020204030204" pitchFamily="34" charset="0"/>
              <a:cs typeface="Calibri" panose="020F0502020204030204" pitchFamily="34" charset="0"/>
            </a:endParaRPr>
          </a:p>
        </p:txBody>
      </p:sp>
      <p:sp>
        <p:nvSpPr>
          <p:cNvPr id="5" name="Rectangle 3"/>
          <p:cNvSpPr>
            <a:spLocks noChangeArrowheads="1"/>
          </p:cNvSpPr>
          <p:nvPr/>
        </p:nvSpPr>
        <p:spPr bwMode="auto">
          <a:xfrm>
            <a:off x="0" y="26802"/>
            <a:ext cx="65" cy="4035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537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pic>
        <p:nvPicPr>
          <p:cNvPr id="9" name="Picture 2" descr="Resultado de imagen para recoleccion residuo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160" b="20805"/>
          <a:stretch/>
        </p:blipFill>
        <p:spPr bwMode="auto">
          <a:xfrm>
            <a:off x="6588844" y="5484270"/>
            <a:ext cx="6120680" cy="328639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rotWithShape="1">
          <a:blip r:embed="rId4"/>
          <a:srcRect l="63476"/>
          <a:stretch/>
        </p:blipFill>
        <p:spPr>
          <a:xfrm>
            <a:off x="14509724" y="396106"/>
            <a:ext cx="1022200" cy="1008000"/>
          </a:xfrm>
          <a:prstGeom prst="rect">
            <a:avLst/>
          </a:prstGeom>
        </p:spPr>
      </p:pic>
    </p:spTree>
    <p:custDataLst>
      <p:tags r:id="rId1"/>
    </p:custDataLst>
    <p:extLst>
      <p:ext uri="{BB962C8B-B14F-4D97-AF65-F5344CB8AC3E}">
        <p14:creationId xmlns:p14="http://schemas.microsoft.com/office/powerpoint/2010/main" val="3594081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3996556" cy="9001125"/>
          </a:xfrm>
          <a:prstGeom prst="rect">
            <a:avLst/>
          </a:prstGeom>
          <a:solidFill>
            <a:srgbClr val="8E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angle 2"/>
          <p:cNvSpPr/>
          <p:nvPr/>
        </p:nvSpPr>
        <p:spPr>
          <a:xfrm>
            <a:off x="468164" y="1661159"/>
            <a:ext cx="3492000" cy="400110"/>
          </a:xfrm>
          <a:prstGeom prst="rect">
            <a:avLst/>
          </a:prstGeom>
        </p:spPr>
        <p:txBody>
          <a:bodyPr wrap="square" anchor="ctr">
            <a:spAutoFit/>
          </a:bodyPr>
          <a:lstStyle/>
          <a:p>
            <a:r>
              <a:rPr lang="es-CL" sz="2000" b="1" dirty="0" smtClean="0">
                <a:solidFill>
                  <a:srgbClr val="004B53"/>
                </a:solidFill>
                <a:latin typeface="Calibri" panose="020F0502020204030204" pitchFamily="34" charset="0"/>
                <a:cs typeface="Calibri" panose="020F0502020204030204" pitchFamily="34" charset="0"/>
              </a:rPr>
              <a:t>Medidas preventivas:</a:t>
            </a:r>
            <a:endParaRPr lang="es-CL" sz="2000" b="1" dirty="0">
              <a:solidFill>
                <a:srgbClr val="004B53"/>
              </a:solidFill>
              <a:latin typeface="Calibri" panose="020F0502020204030204" pitchFamily="34" charset="0"/>
              <a:cs typeface="Calibri" panose="020F0502020204030204" pitchFamily="34" charset="0"/>
            </a:endParaRPr>
          </a:p>
        </p:txBody>
      </p:sp>
      <p:sp>
        <p:nvSpPr>
          <p:cNvPr id="8" name="Rectangle 7"/>
          <p:cNvSpPr/>
          <p:nvPr/>
        </p:nvSpPr>
        <p:spPr>
          <a:xfrm>
            <a:off x="527215" y="2067098"/>
            <a:ext cx="3252623"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000">
              <a:latin typeface="Calibri" panose="020F0502020204030204" pitchFamily="34" charset="0"/>
              <a:cs typeface="Calibri" panose="020F0502020204030204" pitchFamily="34" charset="0"/>
            </a:endParaRPr>
          </a:p>
        </p:txBody>
      </p:sp>
      <p:sp>
        <p:nvSpPr>
          <p:cNvPr id="17" name="Rectangle 16"/>
          <p:cNvSpPr/>
          <p:nvPr/>
        </p:nvSpPr>
        <p:spPr>
          <a:xfrm>
            <a:off x="0" y="4492198"/>
            <a:ext cx="3996557" cy="4508927"/>
          </a:xfrm>
          <a:prstGeom prst="rect">
            <a:avLst/>
          </a:prstGeom>
        </p:spPr>
        <p:txBody>
          <a:bodyPr wrap="square">
            <a:spAutoFit/>
          </a:bodyPr>
          <a:lstStyle/>
          <a:p>
            <a:pPr algn="ctr"/>
            <a:r>
              <a:rPr lang="es-CL" sz="28700" b="1" dirty="0" smtClean="0">
                <a:solidFill>
                  <a:schemeClr val="bg1"/>
                </a:solidFill>
                <a:latin typeface="Arial" pitchFamily="34" charset="0"/>
                <a:cs typeface="Arial" pitchFamily="34" charset="0"/>
              </a:rPr>
              <a:t>3</a:t>
            </a:r>
            <a:endParaRPr lang="es-CL" sz="28700" b="1" dirty="0">
              <a:solidFill>
                <a:schemeClr val="bg1"/>
              </a:solidFill>
              <a:latin typeface="Arial" pitchFamily="34" charset="0"/>
              <a:cs typeface="Arial" pitchFamily="34" charset="0"/>
            </a:endParaRPr>
          </a:p>
        </p:txBody>
      </p:sp>
      <p:sp>
        <p:nvSpPr>
          <p:cNvPr id="12" name="Rectangle 3">
            <a:extLst>
              <a:ext uri="{FF2B5EF4-FFF2-40B4-BE49-F238E27FC236}">
                <a16:creationId xmlns:a16="http://schemas.microsoft.com/office/drawing/2014/main" xmlns="" id="{039D6DF0-F6C2-4FDF-BD2C-8F42D7955B77}"/>
              </a:ext>
            </a:extLst>
          </p:cNvPr>
          <p:cNvSpPr/>
          <p:nvPr/>
        </p:nvSpPr>
        <p:spPr>
          <a:xfrm>
            <a:off x="4428326" y="1696718"/>
            <a:ext cx="10801477" cy="3785652"/>
          </a:xfrm>
          <a:prstGeom prst="rect">
            <a:avLst/>
          </a:prstGeom>
        </p:spPr>
        <p:txBody>
          <a:bodyPr wrap="square">
            <a:spAutoFit/>
          </a:bodyPr>
          <a:lstStyle/>
          <a:p>
            <a:r>
              <a:rPr lang="es-CL" sz="2000" b="1" dirty="0">
                <a:latin typeface="Calibri" panose="020F0502020204030204" pitchFamily="34" charset="0"/>
                <a:cs typeface="Calibri" panose="020F0502020204030204" pitchFamily="34" charset="0"/>
              </a:rPr>
              <a:t>Al término de la </a:t>
            </a:r>
            <a:r>
              <a:rPr lang="es-CL" sz="2000" b="1" dirty="0" smtClean="0">
                <a:latin typeface="Calibri" panose="020F0502020204030204" pitchFamily="34" charset="0"/>
                <a:cs typeface="Calibri" panose="020F0502020204030204" pitchFamily="34" charset="0"/>
              </a:rPr>
              <a:t>jornada:</a:t>
            </a:r>
          </a:p>
          <a:p>
            <a:endParaRPr lang="es-CL" sz="2000" b="1" dirty="0" smtClean="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s-CL" sz="2000" dirty="0" smtClean="0">
                <a:latin typeface="Calibri" panose="020F0502020204030204" pitchFamily="34" charset="0"/>
                <a:cs typeface="Calibri" panose="020F0502020204030204" pitchFamily="34" charset="0"/>
              </a:rPr>
              <a:t>Realiza </a:t>
            </a:r>
            <a:r>
              <a:rPr lang="es-CL" sz="2000" dirty="0">
                <a:latin typeface="Calibri" panose="020F0502020204030204" pitchFamily="34" charset="0"/>
                <a:cs typeface="Calibri" panose="020F0502020204030204" pitchFamily="34" charset="0"/>
              </a:rPr>
              <a:t>ejercicios de elongación y estiramiento, para la correcta recuperación de la musculatura, evitando con esto calambres o contracciones musculares</a:t>
            </a:r>
            <a:r>
              <a:rPr lang="es-CL" sz="2000" dirty="0" smtClean="0">
                <a:latin typeface="Calibri" panose="020F0502020204030204" pitchFamily="34" charset="0"/>
                <a:cs typeface="Calibri" panose="020F0502020204030204" pitchFamily="34" charset="0"/>
              </a:rPr>
              <a:t>.</a:t>
            </a:r>
          </a:p>
          <a:p>
            <a:pPr marL="285750" lvl="0" indent="-285750" algn="just">
              <a:buFont typeface="Arial" panose="020B0604020202020204" pitchFamily="34" charset="0"/>
              <a:buChar char="•"/>
            </a:pPr>
            <a:endParaRPr lang="es-CL" sz="200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En cuanto a la higiene personal, báñate al término de la jornada laboral y luego realiza el cambio de ropa de trabajo en la empresa, guardándola en el casillero dispuesto para la ropa sucia. No olvides que la ropa limpia se mantiene en un lugar diferente o doble casillero. Nunca en el mismo lugar</a:t>
            </a:r>
            <a:r>
              <a:rPr lang="es-CL" sz="2000" dirty="0" smtClean="0">
                <a:latin typeface="Calibri" panose="020F0502020204030204" pitchFamily="34" charset="0"/>
                <a:cs typeface="Calibri" panose="020F0502020204030204" pitchFamily="34" charset="0"/>
              </a:rPr>
              <a:t>.</a:t>
            </a:r>
          </a:p>
          <a:p>
            <a:pPr marL="285750" lvl="0" indent="-285750" algn="just">
              <a:buFont typeface="Arial" panose="020B0604020202020204" pitchFamily="34" charset="0"/>
              <a:buChar char="•"/>
            </a:pPr>
            <a:endParaRPr lang="es-CL" sz="200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En tu descanso, evita el consumo excesivo de alcohol o cigarrillos</a:t>
            </a:r>
            <a:r>
              <a:rPr lang="es-CL" sz="2000" dirty="0" smtClean="0">
                <a:latin typeface="Calibri" panose="020F0502020204030204" pitchFamily="34" charset="0"/>
                <a:cs typeface="Calibri" panose="020F0502020204030204" pitchFamily="34" charset="0"/>
              </a:rPr>
              <a:t>.</a:t>
            </a:r>
          </a:p>
          <a:p>
            <a:pPr marL="285750" lvl="0" indent="-285750" algn="just">
              <a:buFont typeface="Arial" panose="020B0604020202020204" pitchFamily="34" charset="0"/>
              <a:buChar char="•"/>
            </a:pPr>
            <a:endParaRPr lang="es-CL" sz="2000" dirty="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Descansa y duerme las horas necesarias para reponer las energías para la próxima </a:t>
            </a:r>
            <a:r>
              <a:rPr lang="es-CL" sz="2000" dirty="0" smtClean="0">
                <a:latin typeface="Calibri" panose="020F0502020204030204" pitchFamily="34" charset="0"/>
                <a:cs typeface="Calibri" panose="020F0502020204030204" pitchFamily="34" charset="0"/>
              </a:rPr>
              <a:t>jornada.</a:t>
            </a:r>
          </a:p>
        </p:txBody>
      </p:sp>
      <p:sp>
        <p:nvSpPr>
          <p:cNvPr id="5" name="Rectangle 3"/>
          <p:cNvSpPr>
            <a:spLocks noChangeArrowheads="1"/>
          </p:cNvSpPr>
          <p:nvPr/>
        </p:nvSpPr>
        <p:spPr bwMode="auto">
          <a:xfrm>
            <a:off x="0" y="26802"/>
            <a:ext cx="65" cy="4035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537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pic>
        <p:nvPicPr>
          <p:cNvPr id="8194" name="Picture 2" descr="Resultado de imagen para riesgos recoleccion residu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052" y="5940721"/>
            <a:ext cx="2592288" cy="304975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rotWithShape="1">
          <a:blip r:embed="rId4"/>
          <a:srcRect l="63476"/>
          <a:stretch/>
        </p:blipFill>
        <p:spPr>
          <a:xfrm>
            <a:off x="14509724" y="396106"/>
            <a:ext cx="1022200" cy="1008000"/>
          </a:xfrm>
          <a:prstGeom prst="rect">
            <a:avLst/>
          </a:prstGeom>
        </p:spPr>
      </p:pic>
    </p:spTree>
    <p:custDataLst>
      <p:tags r:id="rId1"/>
    </p:custDataLst>
    <p:extLst>
      <p:ext uri="{BB962C8B-B14F-4D97-AF65-F5344CB8AC3E}">
        <p14:creationId xmlns:p14="http://schemas.microsoft.com/office/powerpoint/2010/main" val="847158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7215" y="1659875"/>
            <a:ext cx="3252623" cy="400110"/>
          </a:xfrm>
          <a:prstGeom prst="rect">
            <a:avLst/>
          </a:prstGeom>
        </p:spPr>
        <p:txBody>
          <a:bodyPr wrap="square" anchor="ctr">
            <a:spAutoFit/>
          </a:bodyPr>
          <a:lstStyle/>
          <a:p>
            <a:r>
              <a:rPr lang="es-CL" sz="2000" b="1" dirty="0" smtClean="0">
                <a:solidFill>
                  <a:srgbClr val="0C662F"/>
                </a:solidFill>
                <a:latin typeface="Calibri" panose="020F0502020204030204" pitchFamily="34" charset="0"/>
                <a:cs typeface="Calibri" panose="020F0502020204030204" pitchFamily="34" charset="0"/>
              </a:rPr>
              <a:t>Objetivo</a:t>
            </a:r>
            <a:endParaRPr lang="es-CL" sz="2000" b="1" dirty="0">
              <a:solidFill>
                <a:srgbClr val="0C662F"/>
              </a:solidFill>
              <a:latin typeface="Calibri" panose="020F0502020204030204" pitchFamily="34" charset="0"/>
              <a:cs typeface="Calibri" panose="020F0502020204030204" pitchFamily="34" charset="0"/>
            </a:endParaRPr>
          </a:p>
        </p:txBody>
      </p:sp>
      <p:sp>
        <p:nvSpPr>
          <p:cNvPr id="8" name="Rectangle 7"/>
          <p:cNvSpPr/>
          <p:nvPr/>
        </p:nvSpPr>
        <p:spPr>
          <a:xfrm>
            <a:off x="527215" y="2067098"/>
            <a:ext cx="3252623" cy="45719"/>
          </a:xfrm>
          <a:prstGeom prst="rect">
            <a:avLst/>
          </a:prstGeom>
          <a:solidFill>
            <a:srgbClr val="0C6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000">
              <a:latin typeface="Calibri" panose="020F0502020204030204" pitchFamily="34" charset="0"/>
              <a:cs typeface="Calibri" panose="020F0502020204030204" pitchFamily="34" charset="0"/>
            </a:endParaRPr>
          </a:p>
        </p:txBody>
      </p:sp>
      <p:sp>
        <p:nvSpPr>
          <p:cNvPr id="15" name="Rectangle 14"/>
          <p:cNvSpPr/>
          <p:nvPr/>
        </p:nvSpPr>
        <p:spPr>
          <a:xfrm>
            <a:off x="0" y="8532813"/>
            <a:ext cx="16202025" cy="468312"/>
          </a:xfrm>
          <a:prstGeom prst="rect">
            <a:avLst/>
          </a:prstGeom>
          <a:solidFill>
            <a:srgbClr val="004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074" name="Picture 2" descr="D:\Descargas\work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042" y="5443673"/>
            <a:ext cx="201622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Descargas\flas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7036" y="5436666"/>
            <a:ext cx="216024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Descargas\tan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1491" y="5518781"/>
            <a:ext cx="2230984" cy="2230984"/>
          </a:xfrm>
          <a:prstGeom prst="rect">
            <a:avLst/>
          </a:prstGeom>
          <a:noFill/>
          <a:extLst>
            <a:ext uri="{909E8E84-426E-40DD-AFC4-6F175D3DCCD1}">
              <a14:hiddenFill xmlns:a14="http://schemas.microsoft.com/office/drawing/2010/main">
                <a:solidFill>
                  <a:srgbClr val="FFFFFF"/>
                </a:solidFill>
              </a14:hiddenFill>
            </a:ext>
          </a:extLst>
        </p:spPr>
      </p:pic>
      <p:sp>
        <p:nvSpPr>
          <p:cNvPr id="14" name="Right Arrow 13"/>
          <p:cNvSpPr/>
          <p:nvPr/>
        </p:nvSpPr>
        <p:spPr>
          <a:xfrm>
            <a:off x="6710645" y="6257305"/>
            <a:ext cx="1008112" cy="864096"/>
          </a:xfrm>
          <a:prstGeom prst="rightArrow">
            <a:avLst/>
          </a:prstGeom>
          <a:solidFill>
            <a:srgbClr val="F2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ight Arrow 18"/>
          <p:cNvSpPr/>
          <p:nvPr/>
        </p:nvSpPr>
        <p:spPr>
          <a:xfrm>
            <a:off x="11031125" y="6257305"/>
            <a:ext cx="1008112" cy="864096"/>
          </a:xfrm>
          <a:prstGeom prst="rightArrow">
            <a:avLst/>
          </a:prstGeom>
          <a:solidFill>
            <a:srgbClr val="F2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angle 3">
            <a:extLst>
              <a:ext uri="{FF2B5EF4-FFF2-40B4-BE49-F238E27FC236}">
                <a16:creationId xmlns:a16="http://schemas.microsoft.com/office/drawing/2014/main" xmlns="" id="{B60CC648-431E-45A1-A637-546F954501E8}"/>
              </a:ext>
            </a:extLst>
          </p:cNvPr>
          <p:cNvSpPr/>
          <p:nvPr/>
        </p:nvSpPr>
        <p:spPr>
          <a:xfrm>
            <a:off x="4428604" y="1772010"/>
            <a:ext cx="9689402" cy="707886"/>
          </a:xfrm>
          <a:prstGeom prst="rect">
            <a:avLst/>
          </a:prstGeom>
        </p:spPr>
        <p:txBody>
          <a:bodyPr wrap="square">
            <a:spAutoFit/>
          </a:bodyPr>
          <a:lstStyle/>
          <a:p>
            <a:pPr algn="just"/>
            <a:r>
              <a:rPr lang="es-CL" sz="2000" dirty="0">
                <a:latin typeface="Calibri" panose="020F0502020204030204" pitchFamily="34" charset="0"/>
                <a:cs typeface="Calibri" panose="020F0502020204030204" pitchFamily="34" charset="0"/>
              </a:rPr>
              <a:t>Identificar los </a:t>
            </a:r>
            <a:r>
              <a:rPr lang="es-CL" sz="2000" dirty="0" smtClean="0">
                <a:latin typeface="Calibri" panose="020F0502020204030204" pitchFamily="34" charset="0"/>
                <a:cs typeface="Calibri" panose="020F0502020204030204" pitchFamily="34" charset="0"/>
              </a:rPr>
              <a:t>peligros presentes, los incidentes frecuentes y las </a:t>
            </a:r>
            <a:r>
              <a:rPr lang="es-CL" sz="2000" dirty="0">
                <a:latin typeface="Calibri" panose="020F0502020204030204" pitchFamily="34" charset="0"/>
                <a:cs typeface="Calibri" panose="020F0502020204030204" pitchFamily="34" charset="0"/>
              </a:rPr>
              <a:t>medidas preventivas </a:t>
            </a:r>
            <a:r>
              <a:rPr lang="es-CL" sz="2000" dirty="0" smtClean="0">
                <a:latin typeface="Calibri" panose="020F0502020204030204" pitchFamily="34" charset="0"/>
                <a:cs typeface="Calibri" panose="020F0502020204030204" pitchFamily="34" charset="0"/>
              </a:rPr>
              <a:t>durante el </a:t>
            </a:r>
            <a:r>
              <a:rPr lang="es-CL" sz="2000" dirty="0">
                <a:latin typeface="Calibri" panose="020F0502020204030204" pitchFamily="34" charset="0"/>
                <a:cs typeface="Calibri" panose="020F0502020204030204" pitchFamily="34" charset="0"/>
              </a:rPr>
              <a:t>proceso de recolección y disposición de residuos domiciliarios.</a:t>
            </a:r>
          </a:p>
        </p:txBody>
      </p:sp>
      <p:sp>
        <p:nvSpPr>
          <p:cNvPr id="17" name="Rectangle 2"/>
          <p:cNvSpPr/>
          <p:nvPr/>
        </p:nvSpPr>
        <p:spPr>
          <a:xfrm>
            <a:off x="468164" y="3249616"/>
            <a:ext cx="3252623" cy="400110"/>
          </a:xfrm>
          <a:prstGeom prst="rect">
            <a:avLst/>
          </a:prstGeom>
        </p:spPr>
        <p:txBody>
          <a:bodyPr wrap="square">
            <a:spAutoFit/>
          </a:bodyPr>
          <a:lstStyle/>
          <a:p>
            <a:r>
              <a:rPr lang="es-CL" sz="2000" b="1" dirty="0">
                <a:solidFill>
                  <a:srgbClr val="0C662F"/>
                </a:solidFill>
                <a:latin typeface="Calibri" panose="020F0502020204030204" pitchFamily="34" charset="0"/>
                <a:cs typeface="Calibri" panose="020F0502020204030204" pitchFamily="34" charset="0"/>
              </a:rPr>
              <a:t>Público </a:t>
            </a:r>
            <a:r>
              <a:rPr lang="es-CL" sz="2000" b="1" dirty="0" smtClean="0">
                <a:solidFill>
                  <a:srgbClr val="0C662F"/>
                </a:solidFill>
                <a:latin typeface="Calibri" panose="020F0502020204030204" pitchFamily="34" charset="0"/>
                <a:cs typeface="Calibri" panose="020F0502020204030204" pitchFamily="34" charset="0"/>
              </a:rPr>
              <a:t>Objetivo</a:t>
            </a:r>
            <a:endParaRPr lang="es-CL" sz="2000" b="1" dirty="0">
              <a:solidFill>
                <a:srgbClr val="0C662F"/>
              </a:solidFill>
              <a:latin typeface="Calibri" panose="020F0502020204030204" pitchFamily="34" charset="0"/>
              <a:cs typeface="Calibri" panose="020F0502020204030204" pitchFamily="34" charset="0"/>
            </a:endParaRPr>
          </a:p>
        </p:txBody>
      </p:sp>
      <p:sp>
        <p:nvSpPr>
          <p:cNvPr id="20" name="Rectangle 3">
            <a:extLst>
              <a:ext uri="{FF2B5EF4-FFF2-40B4-BE49-F238E27FC236}">
                <a16:creationId xmlns:a16="http://schemas.microsoft.com/office/drawing/2014/main" xmlns="" id="{3457F263-DC0F-4C06-9582-9E36D1E1211A}"/>
              </a:ext>
            </a:extLst>
          </p:cNvPr>
          <p:cNvSpPr/>
          <p:nvPr/>
        </p:nvSpPr>
        <p:spPr>
          <a:xfrm>
            <a:off x="4428604" y="3354248"/>
            <a:ext cx="9667676" cy="707886"/>
          </a:xfrm>
          <a:prstGeom prst="rect">
            <a:avLst/>
          </a:prstGeom>
        </p:spPr>
        <p:txBody>
          <a:bodyPr wrap="square">
            <a:spAutoFit/>
          </a:bodyPr>
          <a:lstStyle/>
          <a:p>
            <a:pPr algn="just"/>
            <a:r>
              <a:rPr lang="es-CL" sz="2000" dirty="0" smtClean="0">
                <a:latin typeface="Calibri" panose="020F0502020204030204" pitchFamily="34" charset="0"/>
                <a:cs typeface="Calibri" panose="020F0502020204030204" pitchFamily="34" charset="0"/>
              </a:rPr>
              <a:t>Ser trabajadores del proceso de recolección y disposición de residuos domiciliarios y encontrase afiliados </a:t>
            </a:r>
            <a:r>
              <a:rPr lang="es-CL" sz="2000" dirty="0">
                <a:latin typeface="Calibri" panose="020F0502020204030204" pitchFamily="34" charset="0"/>
                <a:cs typeface="Calibri" panose="020F0502020204030204" pitchFamily="34" charset="0"/>
              </a:rPr>
              <a:t>a la </a:t>
            </a:r>
            <a:r>
              <a:rPr lang="es-CL" sz="2000" dirty="0" smtClean="0">
                <a:latin typeface="Calibri" panose="020F0502020204030204" pitchFamily="34" charset="0"/>
                <a:cs typeface="Calibri" panose="020F0502020204030204" pitchFamily="34" charset="0"/>
              </a:rPr>
              <a:t>ACHS.  </a:t>
            </a:r>
            <a:endParaRPr lang="es-CL" sz="20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1" name="Rectangle 7"/>
          <p:cNvSpPr/>
          <p:nvPr/>
        </p:nvSpPr>
        <p:spPr>
          <a:xfrm>
            <a:off x="547535" y="3634337"/>
            <a:ext cx="3252623" cy="45719"/>
          </a:xfrm>
          <a:prstGeom prst="rect">
            <a:avLst/>
          </a:prstGeom>
          <a:solidFill>
            <a:srgbClr val="0C6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000">
              <a:latin typeface="Calibri" panose="020F0502020204030204" pitchFamily="34" charset="0"/>
              <a:cs typeface="Calibri" panose="020F0502020204030204" pitchFamily="34" charset="0"/>
            </a:endParaRPr>
          </a:p>
        </p:txBody>
      </p:sp>
      <p:pic>
        <p:nvPicPr>
          <p:cNvPr id="16" name="Imagen 15"/>
          <p:cNvPicPr>
            <a:picLocks noChangeAspect="1"/>
          </p:cNvPicPr>
          <p:nvPr/>
        </p:nvPicPr>
        <p:blipFill rotWithShape="1">
          <a:blip r:embed="rId6"/>
          <a:srcRect l="63476"/>
          <a:stretch/>
        </p:blipFill>
        <p:spPr>
          <a:xfrm>
            <a:off x="14509724" y="396106"/>
            <a:ext cx="1022200" cy="1008000"/>
          </a:xfrm>
          <a:prstGeom prst="rect">
            <a:avLst/>
          </a:prstGeom>
        </p:spPr>
      </p:pic>
    </p:spTree>
    <p:custDataLst>
      <p:tags r:id="rId1"/>
    </p:custDataLst>
    <p:extLst>
      <p:ext uri="{BB962C8B-B14F-4D97-AF65-F5344CB8AC3E}">
        <p14:creationId xmlns:p14="http://schemas.microsoft.com/office/powerpoint/2010/main" val="731952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3996556" cy="9001125"/>
          </a:xfrm>
          <a:prstGeom prst="rect">
            <a:avLst/>
          </a:prstGeom>
          <a:solidFill>
            <a:srgbClr val="8D0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angle 2"/>
          <p:cNvSpPr/>
          <p:nvPr/>
        </p:nvSpPr>
        <p:spPr>
          <a:xfrm>
            <a:off x="527215" y="1605433"/>
            <a:ext cx="3252623" cy="400110"/>
          </a:xfrm>
          <a:prstGeom prst="rect">
            <a:avLst/>
          </a:prstGeom>
        </p:spPr>
        <p:txBody>
          <a:bodyPr wrap="square">
            <a:spAutoFit/>
          </a:bodyPr>
          <a:lstStyle/>
          <a:p>
            <a:r>
              <a:rPr lang="es-CL" sz="2000" b="1" dirty="0">
                <a:solidFill>
                  <a:schemeClr val="bg1"/>
                </a:solidFill>
                <a:latin typeface="Calibri" panose="020F0502020204030204" pitchFamily="34" charset="0"/>
                <a:cs typeface="Calibri" panose="020F0502020204030204" pitchFamily="34" charset="0"/>
              </a:rPr>
              <a:t>Conclusiones</a:t>
            </a:r>
          </a:p>
        </p:txBody>
      </p:sp>
      <p:sp>
        <p:nvSpPr>
          <p:cNvPr id="8" name="Rectangle 7"/>
          <p:cNvSpPr/>
          <p:nvPr/>
        </p:nvSpPr>
        <p:spPr>
          <a:xfrm>
            <a:off x="527215" y="2067098"/>
            <a:ext cx="3252623"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000">
              <a:latin typeface="Calibri" panose="020F0502020204030204" pitchFamily="34" charset="0"/>
              <a:cs typeface="Calibri" panose="020F0502020204030204" pitchFamily="34" charset="0"/>
            </a:endParaRPr>
          </a:p>
        </p:txBody>
      </p:sp>
      <p:sp>
        <p:nvSpPr>
          <p:cNvPr id="17" name="Rectangle 16"/>
          <p:cNvSpPr/>
          <p:nvPr/>
        </p:nvSpPr>
        <p:spPr>
          <a:xfrm>
            <a:off x="0" y="4492198"/>
            <a:ext cx="3996557" cy="4508927"/>
          </a:xfrm>
          <a:prstGeom prst="rect">
            <a:avLst/>
          </a:prstGeom>
        </p:spPr>
        <p:txBody>
          <a:bodyPr wrap="square">
            <a:spAutoFit/>
          </a:bodyPr>
          <a:lstStyle/>
          <a:p>
            <a:pPr algn="ctr"/>
            <a:r>
              <a:rPr lang="es-CL" sz="28700" b="1" dirty="0" smtClean="0">
                <a:solidFill>
                  <a:schemeClr val="bg1"/>
                </a:solidFill>
                <a:latin typeface="Arial" pitchFamily="34" charset="0"/>
                <a:cs typeface="Arial" pitchFamily="34" charset="0"/>
              </a:rPr>
              <a:t>4</a:t>
            </a:r>
            <a:endParaRPr lang="es-CL" sz="28700" b="1" dirty="0">
              <a:solidFill>
                <a:schemeClr val="bg1"/>
              </a:solidFill>
              <a:latin typeface="Arial" pitchFamily="34" charset="0"/>
              <a:cs typeface="Arial" pitchFamily="34" charset="0"/>
            </a:endParaRPr>
          </a:p>
        </p:txBody>
      </p:sp>
      <p:sp>
        <p:nvSpPr>
          <p:cNvPr id="2" name="CuadroTexto 1">
            <a:extLst>
              <a:ext uri="{FF2B5EF4-FFF2-40B4-BE49-F238E27FC236}">
                <a16:creationId xmlns:a16="http://schemas.microsoft.com/office/drawing/2014/main" xmlns="" id="{A760637E-04BC-43B2-B0B2-6007F1891ACB}"/>
              </a:ext>
            </a:extLst>
          </p:cNvPr>
          <p:cNvSpPr txBox="1"/>
          <p:nvPr/>
        </p:nvSpPr>
        <p:spPr>
          <a:xfrm>
            <a:off x="4498351" y="1663401"/>
            <a:ext cx="10801200" cy="3477875"/>
          </a:xfrm>
          <a:prstGeom prst="rect">
            <a:avLst/>
          </a:prstGeom>
          <a:noFill/>
        </p:spPr>
        <p:txBody>
          <a:bodyPr wrap="square" rtlCol="0">
            <a:spAutoFit/>
          </a:bodyPr>
          <a:lstStyle/>
          <a:p>
            <a:pPr algn="just"/>
            <a:r>
              <a:rPr lang="es-CL" sz="2000" b="1" dirty="0" smtClean="0">
                <a:latin typeface="Calibri" panose="020F0502020204030204" pitchFamily="34" charset="0"/>
                <a:cs typeface="Calibri" panose="020F0502020204030204" pitchFamily="34" charset="0"/>
              </a:rPr>
              <a:t>Ten siempre presente que:</a:t>
            </a:r>
          </a:p>
          <a:p>
            <a:pPr algn="just"/>
            <a:endParaRPr lang="es-CL" sz="2000" dirty="0">
              <a:latin typeface="Calibri" panose="020F0502020204030204" pitchFamily="34" charset="0"/>
              <a:cs typeface="Calibri" panose="020F0502020204030204" pitchFamily="34" charset="0"/>
            </a:endParaRPr>
          </a:p>
          <a:p>
            <a:pPr lvl="0" algn="just"/>
            <a:r>
              <a:rPr lang="es-CL" sz="2000" dirty="0">
                <a:latin typeface="Calibri" panose="020F0502020204030204" pitchFamily="34" charset="0"/>
                <a:cs typeface="Calibri" panose="020F0502020204030204" pitchFamily="34" charset="0"/>
              </a:rPr>
              <a:t>El sitio de trabajo es </a:t>
            </a:r>
            <a:r>
              <a:rPr lang="es-CL" sz="2000" dirty="0" smtClean="0">
                <a:latin typeface="Calibri" panose="020F0502020204030204" pitchFamily="34" charset="0"/>
                <a:cs typeface="Calibri" panose="020F0502020204030204" pitchFamily="34" charset="0"/>
              </a:rPr>
              <a:t>cambiante, ya que está </a:t>
            </a:r>
            <a:r>
              <a:rPr lang="es-CL" sz="2000" dirty="0">
                <a:latin typeface="Calibri" panose="020F0502020204030204" pitchFamily="34" charset="0"/>
                <a:cs typeface="Calibri" panose="020F0502020204030204" pitchFamily="34" charset="0"/>
              </a:rPr>
              <a:t>constituido por las vías públicas</a:t>
            </a:r>
            <a:r>
              <a:rPr lang="es-CL" sz="2000" dirty="0" smtClean="0">
                <a:latin typeface="Calibri" panose="020F0502020204030204" pitchFamily="34" charset="0"/>
                <a:cs typeface="Calibri" panose="020F0502020204030204" pitchFamily="34" charset="0"/>
              </a:rPr>
              <a:t>. Por lo anterior aparecen </a:t>
            </a:r>
            <a:r>
              <a:rPr lang="es-CL" sz="2000" dirty="0">
                <a:latin typeface="Calibri" panose="020F0502020204030204" pitchFamily="34" charset="0"/>
                <a:cs typeface="Calibri" panose="020F0502020204030204" pitchFamily="34" charset="0"/>
              </a:rPr>
              <a:t>peligros especiales (interferencias) al no poder aislar el sitio de trabajo, sino que obligatoriamente se debe trabajar en contacto directo con el público (peatones, conductores con sus respectivos vehículos, locomoción pública, etc.).</a:t>
            </a:r>
          </a:p>
          <a:p>
            <a:pPr algn="just"/>
            <a:endParaRPr lang="es-CL" sz="2000" dirty="0">
              <a:latin typeface="Calibri" panose="020F0502020204030204" pitchFamily="34" charset="0"/>
              <a:cs typeface="Calibri" panose="020F0502020204030204" pitchFamily="34" charset="0"/>
            </a:endParaRPr>
          </a:p>
          <a:p>
            <a:pPr algn="just"/>
            <a:r>
              <a:rPr lang="es-CL" sz="2000" dirty="0" smtClean="0">
                <a:latin typeface="Calibri" panose="020F0502020204030204" pitchFamily="34" charset="0"/>
                <a:cs typeface="Calibri" panose="020F0502020204030204" pitchFamily="34" charset="0"/>
              </a:rPr>
              <a:t>Considera los peligros </a:t>
            </a:r>
            <a:r>
              <a:rPr lang="es-CL" sz="2000" dirty="0">
                <a:latin typeface="Calibri" panose="020F0502020204030204" pitchFamily="34" charset="0"/>
                <a:cs typeface="Calibri" panose="020F0502020204030204" pitchFamily="34" charset="0"/>
              </a:rPr>
              <a:t>que surgen en </a:t>
            </a:r>
            <a:r>
              <a:rPr lang="es-CL" sz="2000" dirty="0" smtClean="0">
                <a:latin typeface="Calibri" panose="020F0502020204030204" pitchFamily="34" charset="0"/>
                <a:cs typeface="Calibri" panose="020F0502020204030204" pitchFamily="34" charset="0"/>
              </a:rPr>
              <a:t>esta actividad, </a:t>
            </a:r>
            <a:r>
              <a:rPr lang="es-CL" sz="2000" dirty="0">
                <a:latin typeface="Calibri" panose="020F0502020204030204" pitchFamily="34" charset="0"/>
                <a:cs typeface="Calibri" panose="020F0502020204030204" pitchFamily="34" charset="0"/>
              </a:rPr>
              <a:t>para tomar </a:t>
            </a:r>
            <a:r>
              <a:rPr lang="es-CL" sz="2000" dirty="0" smtClean="0">
                <a:latin typeface="Calibri" panose="020F0502020204030204" pitchFamily="34" charset="0"/>
                <a:cs typeface="Calibri" panose="020F0502020204030204" pitchFamily="34" charset="0"/>
              </a:rPr>
              <a:t>las medidas preventivas correspondientes y </a:t>
            </a:r>
            <a:r>
              <a:rPr lang="es-CL" sz="2000" dirty="0">
                <a:latin typeface="Calibri" panose="020F0502020204030204" pitchFamily="34" charset="0"/>
                <a:cs typeface="Calibri" panose="020F0502020204030204" pitchFamily="34" charset="0"/>
              </a:rPr>
              <a:t>evitar </a:t>
            </a:r>
            <a:r>
              <a:rPr lang="es-CL" sz="2000" dirty="0" smtClean="0">
                <a:latin typeface="Calibri" panose="020F0502020204030204" pitchFamily="34" charset="0"/>
                <a:cs typeface="Calibri" panose="020F0502020204030204" pitchFamily="34" charset="0"/>
              </a:rPr>
              <a:t>accidentes.</a:t>
            </a:r>
            <a:r>
              <a:rPr lang="es-CL" sz="2000" dirty="0">
                <a:latin typeface="Calibri" panose="020F0502020204030204" pitchFamily="34" charset="0"/>
                <a:cs typeface="Calibri" panose="020F0502020204030204" pitchFamily="34" charset="0"/>
              </a:rPr>
              <a:t> </a:t>
            </a:r>
            <a:endParaRPr lang="es-CL" sz="2000" dirty="0" smtClean="0">
              <a:latin typeface="Calibri" panose="020F0502020204030204" pitchFamily="34" charset="0"/>
              <a:cs typeface="Calibri" panose="020F0502020204030204" pitchFamily="34" charset="0"/>
            </a:endParaRPr>
          </a:p>
          <a:p>
            <a:pPr algn="just"/>
            <a:endParaRPr lang="es-CL" sz="2000" dirty="0" smtClean="0">
              <a:latin typeface="Calibri" panose="020F0502020204030204" pitchFamily="34" charset="0"/>
              <a:cs typeface="Calibri" panose="020F0502020204030204" pitchFamily="34" charset="0"/>
            </a:endParaRPr>
          </a:p>
          <a:p>
            <a:pPr algn="just"/>
            <a:r>
              <a:rPr lang="es-CL" sz="2000" dirty="0">
                <a:latin typeface="Calibri" panose="020F0502020204030204" pitchFamily="34" charset="0"/>
                <a:cs typeface="Calibri" panose="020F0502020204030204" pitchFamily="34" charset="0"/>
              </a:rPr>
              <a:t>A</a:t>
            </a:r>
            <a:r>
              <a:rPr lang="es-CL" sz="2000" dirty="0" smtClean="0">
                <a:latin typeface="Calibri" panose="020F0502020204030204" pitchFamily="34" charset="0"/>
                <a:cs typeface="Calibri" panose="020F0502020204030204" pitchFamily="34" charset="0"/>
              </a:rPr>
              <a:t>plica las recomendaciones revisadas en esta charla y realiza tu trabajo de manera segura.</a:t>
            </a:r>
            <a:endParaRPr lang="es-CL" sz="2000" dirty="0">
              <a:latin typeface="Calibri" panose="020F0502020204030204" pitchFamily="34" charset="0"/>
              <a:cs typeface="Calibri" panose="020F0502020204030204" pitchFamily="34" charset="0"/>
            </a:endParaRPr>
          </a:p>
        </p:txBody>
      </p:sp>
      <p:pic>
        <p:nvPicPr>
          <p:cNvPr id="5122" name="Picture 2" descr="Resultado de imagen para recoleccion residu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940" y="5289831"/>
            <a:ext cx="4656601" cy="34924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rotWithShape="1">
          <a:blip r:embed="rId4"/>
          <a:srcRect l="63476"/>
          <a:stretch/>
        </p:blipFill>
        <p:spPr>
          <a:xfrm>
            <a:off x="14509724" y="396106"/>
            <a:ext cx="1022200" cy="1008000"/>
          </a:xfrm>
          <a:prstGeom prst="rect">
            <a:avLst/>
          </a:prstGeom>
        </p:spPr>
      </p:pic>
    </p:spTree>
    <p:custDataLst>
      <p:tags r:id="rId1"/>
    </p:custDataLst>
    <p:extLst>
      <p:ext uri="{BB962C8B-B14F-4D97-AF65-F5344CB8AC3E}">
        <p14:creationId xmlns:p14="http://schemas.microsoft.com/office/powerpoint/2010/main" val="2321524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6202025" cy="90011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angle 2"/>
          <p:cNvSpPr/>
          <p:nvPr/>
        </p:nvSpPr>
        <p:spPr>
          <a:xfrm>
            <a:off x="1836316" y="3996506"/>
            <a:ext cx="6480720" cy="1200329"/>
          </a:xfrm>
          <a:prstGeom prst="rect">
            <a:avLst/>
          </a:prstGeom>
        </p:spPr>
        <p:txBody>
          <a:bodyPr wrap="square">
            <a:spAutoFit/>
          </a:bodyPr>
          <a:lstStyle/>
          <a:p>
            <a:r>
              <a:rPr lang="es-CL" sz="3600" b="1" dirty="0">
                <a:solidFill>
                  <a:srgbClr val="84B727"/>
                </a:solidFill>
                <a:latin typeface="Arial Narrow" pitchFamily="34" charset="0"/>
                <a:cs typeface="Arial" pitchFamily="34" charset="0"/>
              </a:rPr>
              <a:t>NADIE CUIDA </a:t>
            </a:r>
            <a:r>
              <a:rPr lang="es-CL" sz="3600" b="1" dirty="0" smtClean="0">
                <a:solidFill>
                  <a:srgbClr val="84B727"/>
                </a:solidFill>
                <a:latin typeface="Arial Narrow" pitchFamily="34" charset="0"/>
                <a:cs typeface="Arial" pitchFamily="34" charset="0"/>
              </a:rPr>
              <a:t>MEJOR A </a:t>
            </a:r>
            <a:r>
              <a:rPr lang="es-CL" sz="3600" b="1" dirty="0">
                <a:solidFill>
                  <a:srgbClr val="84B727"/>
                </a:solidFill>
                <a:latin typeface="Arial Narrow" pitchFamily="34" charset="0"/>
                <a:cs typeface="Arial" pitchFamily="34" charset="0"/>
              </a:rPr>
              <a:t>LOS TRABAJADORES </a:t>
            </a:r>
            <a:r>
              <a:rPr lang="es-CL" sz="3600" b="1" dirty="0" smtClean="0">
                <a:solidFill>
                  <a:srgbClr val="84B727"/>
                </a:solidFill>
                <a:latin typeface="Arial Narrow" pitchFamily="34" charset="0"/>
                <a:cs typeface="Arial" pitchFamily="34" charset="0"/>
              </a:rPr>
              <a:t>DE </a:t>
            </a:r>
            <a:r>
              <a:rPr lang="es-CL" sz="3600" b="1" dirty="0">
                <a:solidFill>
                  <a:srgbClr val="84B727"/>
                </a:solidFill>
                <a:latin typeface="Arial Narrow" pitchFamily="34" charset="0"/>
                <a:cs typeface="Arial" pitchFamily="34" charset="0"/>
              </a:rPr>
              <a:t>CHILE</a:t>
            </a:r>
          </a:p>
        </p:txBody>
      </p:sp>
      <p:pic>
        <p:nvPicPr>
          <p:cNvPr id="8" name="Picture 2" descr="F:\ACHS\111_Maestro\wetransfer-93e533\001-Industria-Baja\Toma2-Baja\800_9825.jpg"/>
          <p:cNvPicPr>
            <a:picLocks noChangeAspect="1" noChangeArrowheads="1"/>
          </p:cNvPicPr>
          <p:nvPr/>
        </p:nvPicPr>
        <p:blipFill rotWithShape="1">
          <a:blip r:embed="rId2">
            <a:extLst>
              <a:ext uri="{28A0092B-C50C-407E-A947-70E740481C1C}">
                <a14:useLocalDpi xmlns:a14="http://schemas.microsoft.com/office/drawing/2010/main" val="0"/>
              </a:ext>
            </a:extLst>
          </a:blip>
          <a:srcRect l="26463" r="26463"/>
          <a:stretch/>
        </p:blipFill>
        <p:spPr bwMode="auto">
          <a:xfrm>
            <a:off x="9852660" y="-1"/>
            <a:ext cx="6349364" cy="900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010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3996556" cy="90011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angle 2"/>
          <p:cNvSpPr/>
          <p:nvPr/>
        </p:nvSpPr>
        <p:spPr>
          <a:xfrm>
            <a:off x="527215" y="1605433"/>
            <a:ext cx="3252623" cy="400110"/>
          </a:xfrm>
          <a:prstGeom prst="rect">
            <a:avLst/>
          </a:prstGeom>
        </p:spPr>
        <p:txBody>
          <a:bodyPr wrap="square">
            <a:spAutoFit/>
          </a:bodyPr>
          <a:lstStyle/>
          <a:p>
            <a:r>
              <a:rPr lang="es-CL" sz="2000" b="1" dirty="0" smtClean="0">
                <a:solidFill>
                  <a:srgbClr val="004B53"/>
                </a:solidFill>
                <a:latin typeface="Calibri" panose="020F0502020204030204" pitchFamily="34" charset="0"/>
                <a:cs typeface="Calibri" panose="020F0502020204030204" pitchFamily="34" charset="0"/>
              </a:rPr>
              <a:t>Introducción:</a:t>
            </a:r>
            <a:endParaRPr lang="es-CL" sz="2000" b="1" dirty="0">
              <a:solidFill>
                <a:srgbClr val="004B53"/>
              </a:solidFill>
              <a:latin typeface="Calibri" panose="020F0502020204030204" pitchFamily="34" charset="0"/>
              <a:cs typeface="Calibri" panose="020F0502020204030204" pitchFamily="34" charset="0"/>
            </a:endParaRPr>
          </a:p>
        </p:txBody>
      </p:sp>
      <p:sp>
        <p:nvSpPr>
          <p:cNvPr id="8" name="Rectangle 7"/>
          <p:cNvSpPr/>
          <p:nvPr/>
        </p:nvSpPr>
        <p:spPr>
          <a:xfrm>
            <a:off x="527215" y="2067098"/>
            <a:ext cx="3252623"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000">
              <a:latin typeface="Calibri" panose="020F0502020204030204" pitchFamily="34" charset="0"/>
              <a:cs typeface="Calibri" panose="020F0502020204030204" pitchFamily="34" charset="0"/>
            </a:endParaRPr>
          </a:p>
        </p:txBody>
      </p:sp>
      <p:pic>
        <p:nvPicPr>
          <p:cNvPr id="9" name="Picture 4">
            <a:extLst>
              <a:ext uri="{FF2B5EF4-FFF2-40B4-BE49-F238E27FC236}">
                <a16:creationId xmlns:a16="http://schemas.microsoft.com/office/drawing/2014/main" xmlns="" id="{D4071284-BE0F-4FC6-A799-E9EB582B2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1780" y="7092850"/>
            <a:ext cx="96202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3">
            <a:extLst>
              <a:ext uri="{FF2B5EF4-FFF2-40B4-BE49-F238E27FC236}">
                <a16:creationId xmlns:a16="http://schemas.microsoft.com/office/drawing/2014/main" xmlns="" id="{039D6DF0-F6C2-4FDF-BD2C-8F42D7955B77}"/>
              </a:ext>
            </a:extLst>
          </p:cNvPr>
          <p:cNvSpPr/>
          <p:nvPr/>
        </p:nvSpPr>
        <p:spPr>
          <a:xfrm>
            <a:off x="4702039" y="1919893"/>
            <a:ext cx="10239733" cy="3477875"/>
          </a:xfrm>
          <a:prstGeom prst="rect">
            <a:avLst/>
          </a:prstGeom>
        </p:spPr>
        <p:txBody>
          <a:bodyPr wrap="square">
            <a:spAutoFit/>
          </a:bodyPr>
          <a:lstStyle/>
          <a:p>
            <a:pPr algn="just"/>
            <a:r>
              <a:rPr lang="es-CL" sz="2000" dirty="0" smtClean="0">
                <a:latin typeface="Calibri" panose="020F0502020204030204" pitchFamily="34" charset="0"/>
                <a:cs typeface="Calibri" panose="020F0502020204030204" pitchFamily="34" charset="0"/>
              </a:rPr>
              <a:t>El servicio  de recolección es administrado</a:t>
            </a:r>
            <a:r>
              <a:rPr lang="es-CL" sz="2000" dirty="0" smtClean="0">
                <a:solidFill>
                  <a:srgbClr val="FF0000"/>
                </a:solidFill>
                <a:latin typeface="Calibri" panose="020F0502020204030204" pitchFamily="34" charset="0"/>
                <a:cs typeface="Calibri" panose="020F0502020204030204" pitchFamily="34" charset="0"/>
              </a:rPr>
              <a:t> </a:t>
            </a:r>
            <a:r>
              <a:rPr lang="es-CL" sz="2000" dirty="0" smtClean="0">
                <a:latin typeface="Calibri" panose="020F0502020204030204" pitchFamily="34" charset="0"/>
                <a:cs typeface="Calibri" panose="020F0502020204030204" pitchFamily="34" charset="0"/>
              </a:rPr>
              <a:t>por las municipalidades  y su frecuencia de retiro depende de lo definido por el municipio: diaria, bisemanal o trisemanal. Los camiones tienen rutas establecidas, para recorrer la totalidad de una comuna.</a:t>
            </a:r>
          </a:p>
          <a:p>
            <a:pPr algn="just"/>
            <a:endParaRPr lang="es-CL" sz="2000" dirty="0" smtClean="0">
              <a:latin typeface="Calibri" panose="020F0502020204030204" pitchFamily="34" charset="0"/>
              <a:cs typeface="Calibri" panose="020F0502020204030204" pitchFamily="34" charset="0"/>
            </a:endParaRPr>
          </a:p>
          <a:p>
            <a:pPr algn="just"/>
            <a:r>
              <a:rPr lang="es-CL" sz="2000" dirty="0">
                <a:latin typeface="Calibri" panose="020F0502020204030204" pitchFamily="34" charset="0"/>
                <a:cs typeface="Calibri" panose="020F0502020204030204" pitchFamily="34" charset="0"/>
              </a:rPr>
              <a:t>Estas actividades las realizan cuadrillas </a:t>
            </a:r>
            <a:r>
              <a:rPr lang="es-CL" sz="2000" dirty="0" smtClean="0">
                <a:latin typeface="Calibri" panose="020F0502020204030204" pitchFamily="34" charset="0"/>
                <a:cs typeface="Calibri" panose="020F0502020204030204" pitchFamily="34" charset="0"/>
              </a:rPr>
              <a:t>de </a:t>
            </a:r>
            <a:r>
              <a:rPr lang="es-CL" sz="2000" dirty="0">
                <a:latin typeface="Calibri" panose="020F0502020204030204" pitchFamily="34" charset="0"/>
                <a:cs typeface="Calibri" panose="020F0502020204030204" pitchFamily="34" charset="0"/>
              </a:rPr>
              <a:t>trabajadores constituidas cada una por tres o más </a:t>
            </a:r>
            <a:r>
              <a:rPr lang="es-CL" sz="2000" dirty="0" smtClean="0">
                <a:latin typeface="Calibri" panose="020F0502020204030204" pitchFamily="34" charset="0"/>
                <a:cs typeface="Calibri" panose="020F0502020204030204" pitchFamily="34" charset="0"/>
              </a:rPr>
              <a:t>peonetas (cargadores</a:t>
            </a:r>
            <a:r>
              <a:rPr lang="es-CL" sz="2000" dirty="0" smtClean="0">
                <a:solidFill>
                  <a:srgbClr val="FF0000"/>
                </a:solidFill>
                <a:latin typeface="Calibri" panose="020F0502020204030204" pitchFamily="34" charset="0"/>
                <a:cs typeface="Calibri" panose="020F0502020204030204" pitchFamily="34" charset="0"/>
              </a:rPr>
              <a:t>)</a:t>
            </a:r>
            <a:r>
              <a:rPr lang="es-CL" sz="2000" dirty="0" smtClean="0">
                <a:latin typeface="Calibri" panose="020F0502020204030204" pitchFamily="34" charset="0"/>
                <a:cs typeface="Calibri" panose="020F0502020204030204" pitchFamily="34" charset="0"/>
              </a:rPr>
              <a:t>, </a:t>
            </a:r>
            <a:r>
              <a:rPr lang="es-CL" sz="2000" dirty="0">
                <a:latin typeface="Calibri" panose="020F0502020204030204" pitchFamily="34" charset="0"/>
                <a:cs typeface="Calibri" panose="020F0502020204030204" pitchFamily="34" charset="0"/>
              </a:rPr>
              <a:t>los que recorren alrededor de 20 kilómetros/ día, y un </a:t>
            </a:r>
            <a:r>
              <a:rPr lang="es-CL" sz="2000" dirty="0" smtClean="0">
                <a:latin typeface="Calibri" panose="020F0502020204030204" pitchFamily="34" charset="0"/>
                <a:cs typeface="Calibri" panose="020F0502020204030204" pitchFamily="34" charset="0"/>
              </a:rPr>
              <a:t>conductor; </a:t>
            </a:r>
            <a:r>
              <a:rPr lang="es-CL" sz="2000" dirty="0">
                <a:latin typeface="Calibri" panose="020F0502020204030204" pitchFamily="34" charset="0"/>
                <a:cs typeface="Calibri" panose="020F0502020204030204" pitchFamily="34" charset="0"/>
              </a:rPr>
              <a:t>quién una vez lleno el camión recolector, se dirige al relleno sanitario, o bien a una estación de transferencia desde donde se </a:t>
            </a:r>
            <a:r>
              <a:rPr lang="es-CL" sz="2000" dirty="0" smtClean="0">
                <a:latin typeface="Calibri" panose="020F0502020204030204" pitchFamily="34" charset="0"/>
                <a:cs typeface="Calibri" panose="020F0502020204030204" pitchFamily="34" charset="0"/>
              </a:rPr>
              <a:t>trasladan los residuos.</a:t>
            </a:r>
          </a:p>
          <a:p>
            <a:pPr algn="just"/>
            <a:endParaRPr lang="es-CL" sz="2000" dirty="0">
              <a:latin typeface="Calibri" panose="020F0502020204030204" pitchFamily="34" charset="0"/>
              <a:cs typeface="Calibri" panose="020F0502020204030204" pitchFamily="34" charset="0"/>
            </a:endParaRPr>
          </a:p>
          <a:p>
            <a:pPr algn="just"/>
            <a:r>
              <a:rPr lang="es-CL" sz="2000" dirty="0">
                <a:latin typeface="Calibri" panose="020F0502020204030204" pitchFamily="34" charset="0"/>
                <a:cs typeface="Calibri" panose="020F0502020204030204" pitchFamily="34" charset="0"/>
              </a:rPr>
              <a:t>Además existen los barredores, quienes </a:t>
            </a:r>
            <a:r>
              <a:rPr lang="es-CL" sz="2000" dirty="0" smtClean="0">
                <a:latin typeface="Calibri" panose="020F0502020204030204" pitchFamily="34" charset="0"/>
                <a:cs typeface="Calibri" panose="020F0502020204030204" pitchFamily="34" charset="0"/>
              </a:rPr>
              <a:t>tienen como actividad limpiar o barrer las calles, recoger los desechos y vaciar las papeleras y receptáculos de residuos ubicados en las vías públicas.</a:t>
            </a:r>
            <a:endParaRPr lang="es-CL" sz="2000" dirty="0">
              <a:latin typeface="Calibri" panose="020F0502020204030204" pitchFamily="34" charset="0"/>
              <a:cs typeface="Calibri" panose="020F0502020204030204" pitchFamily="34" charset="0"/>
            </a:endParaRPr>
          </a:p>
        </p:txBody>
      </p:sp>
      <p:pic>
        <p:nvPicPr>
          <p:cNvPr id="7" name="Imagen 6"/>
          <p:cNvPicPr>
            <a:picLocks noChangeAspect="1"/>
          </p:cNvPicPr>
          <p:nvPr/>
        </p:nvPicPr>
        <p:blipFill rotWithShape="1">
          <a:blip r:embed="rId4"/>
          <a:srcRect l="63476"/>
          <a:stretch/>
        </p:blipFill>
        <p:spPr>
          <a:xfrm>
            <a:off x="14509724" y="396106"/>
            <a:ext cx="1022200" cy="1008000"/>
          </a:xfrm>
          <a:prstGeom prst="rect">
            <a:avLst/>
          </a:prstGeom>
        </p:spPr>
      </p:pic>
    </p:spTree>
    <p:custDataLst>
      <p:tags r:id="rId1"/>
    </p:custDataLst>
    <p:extLst>
      <p:ext uri="{BB962C8B-B14F-4D97-AF65-F5344CB8AC3E}">
        <p14:creationId xmlns:p14="http://schemas.microsoft.com/office/powerpoint/2010/main" val="1107158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3996556" cy="9001125"/>
          </a:xfrm>
          <a:prstGeom prst="rect">
            <a:avLst/>
          </a:prstGeom>
          <a:solidFill>
            <a:srgbClr val="F2D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angle 2"/>
          <p:cNvSpPr/>
          <p:nvPr/>
        </p:nvSpPr>
        <p:spPr>
          <a:xfrm>
            <a:off x="527215" y="1476226"/>
            <a:ext cx="3252623" cy="400110"/>
          </a:xfrm>
          <a:prstGeom prst="rect">
            <a:avLst/>
          </a:prstGeom>
        </p:spPr>
        <p:txBody>
          <a:bodyPr wrap="square">
            <a:spAutoFit/>
          </a:bodyPr>
          <a:lstStyle/>
          <a:p>
            <a:r>
              <a:rPr lang="es-CL" sz="2000" b="1" dirty="0" smtClean="0">
                <a:solidFill>
                  <a:srgbClr val="004B53"/>
                </a:solidFill>
                <a:latin typeface="Calibri" panose="020F0502020204030204" pitchFamily="34" charset="0"/>
                <a:cs typeface="Calibri" panose="020F0502020204030204" pitchFamily="34" charset="0"/>
              </a:rPr>
              <a:t>Consideraciones generales:</a:t>
            </a:r>
            <a:endParaRPr lang="es-CL" sz="2000" b="1" dirty="0">
              <a:solidFill>
                <a:srgbClr val="004B53"/>
              </a:solidFill>
              <a:latin typeface="Calibri" panose="020F0502020204030204" pitchFamily="34" charset="0"/>
              <a:cs typeface="Calibri" panose="020F0502020204030204" pitchFamily="34" charset="0"/>
            </a:endParaRPr>
          </a:p>
        </p:txBody>
      </p:sp>
      <p:sp>
        <p:nvSpPr>
          <p:cNvPr id="8" name="Rectangle 7"/>
          <p:cNvSpPr/>
          <p:nvPr/>
        </p:nvSpPr>
        <p:spPr>
          <a:xfrm>
            <a:off x="527215" y="2067098"/>
            <a:ext cx="3252623"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000">
              <a:latin typeface="Calibri" panose="020F0502020204030204" pitchFamily="34" charset="0"/>
              <a:cs typeface="Calibri" panose="020F0502020204030204" pitchFamily="34" charset="0"/>
            </a:endParaRPr>
          </a:p>
        </p:txBody>
      </p:sp>
      <p:sp>
        <p:nvSpPr>
          <p:cNvPr id="9" name="Rectangle 16">
            <a:extLst>
              <a:ext uri="{FF2B5EF4-FFF2-40B4-BE49-F238E27FC236}">
                <a16:creationId xmlns:a16="http://schemas.microsoft.com/office/drawing/2014/main" xmlns="" id="{5F5338C5-6BD1-4679-B0AA-8C7320C4CD2F}"/>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rial" pitchFamily="34" charset="0"/>
                <a:cs typeface="Arial" pitchFamily="34" charset="0"/>
              </a:rPr>
              <a:t>1</a:t>
            </a:r>
          </a:p>
        </p:txBody>
      </p:sp>
      <p:sp>
        <p:nvSpPr>
          <p:cNvPr id="2" name="Rectángulo 1"/>
          <p:cNvSpPr/>
          <p:nvPr/>
        </p:nvSpPr>
        <p:spPr>
          <a:xfrm>
            <a:off x="5148684" y="2916386"/>
            <a:ext cx="9649072" cy="2246769"/>
          </a:xfrm>
          <a:prstGeom prst="rect">
            <a:avLst/>
          </a:prstGeom>
        </p:spPr>
        <p:txBody>
          <a:bodyPr wrap="square">
            <a:spAutoFit/>
          </a:bodyPr>
          <a:lstStyle/>
          <a:p>
            <a:pPr algn="just"/>
            <a:r>
              <a:rPr lang="es-CL" sz="2000" dirty="0" smtClean="0">
                <a:latin typeface="Calibri" panose="020F0502020204030204" pitchFamily="34" charset="0"/>
                <a:cs typeface="Calibri" panose="020F0502020204030204" pitchFamily="34" charset="0"/>
              </a:rPr>
              <a:t>Desechos o desperdicios generados </a:t>
            </a:r>
            <a:r>
              <a:rPr lang="es-CL" sz="2000" dirty="0">
                <a:latin typeface="Calibri" panose="020F0502020204030204" pitchFamily="34" charset="0"/>
                <a:cs typeface="Calibri" panose="020F0502020204030204" pitchFamily="34" charset="0"/>
              </a:rPr>
              <a:t>en viviendas, locales comerciales y de expendio de alimentos, hoteles, colegios, oficinas, y cárceles, además de aquellos desechos provenientes de podas y ferias </a:t>
            </a:r>
            <a:r>
              <a:rPr lang="es-CL" sz="2000" dirty="0" smtClean="0">
                <a:latin typeface="Calibri" panose="020F0502020204030204" pitchFamily="34" charset="0"/>
                <a:cs typeface="Calibri" panose="020F0502020204030204" pitchFamily="34" charset="0"/>
              </a:rPr>
              <a:t>libres.</a:t>
            </a:r>
          </a:p>
          <a:p>
            <a:pPr algn="just"/>
            <a:endParaRPr lang="es-CL" sz="2000" dirty="0" smtClean="0">
              <a:latin typeface="Calibri" panose="020F0502020204030204" pitchFamily="34" charset="0"/>
              <a:cs typeface="Calibri" panose="020F0502020204030204" pitchFamily="34" charset="0"/>
            </a:endParaRPr>
          </a:p>
          <a:p>
            <a:pPr algn="just"/>
            <a:r>
              <a:rPr lang="es-CL" sz="2000" dirty="0" smtClean="0">
                <a:latin typeface="Calibri" panose="020F0502020204030204" pitchFamily="34" charset="0"/>
                <a:cs typeface="Calibri" panose="020F0502020204030204" pitchFamily="34" charset="0"/>
              </a:rPr>
              <a:t>Los </a:t>
            </a:r>
            <a:r>
              <a:rPr lang="es-CL" sz="2000" dirty="0">
                <a:latin typeface="Calibri" panose="020F0502020204030204" pitchFamily="34" charset="0"/>
                <a:cs typeface="Calibri" panose="020F0502020204030204" pitchFamily="34" charset="0"/>
              </a:rPr>
              <a:t>residuos domiciliarios totales generados tienen un doble componente, por un lado la fracción que sigue su curso a un relleno sanitario y otra que continúa su curso hacia el reciclaje</a:t>
            </a:r>
            <a:r>
              <a:rPr lang="es-CL" sz="2000" dirty="0" smtClean="0">
                <a:latin typeface="Calibri" panose="020F0502020204030204" pitchFamily="34" charset="0"/>
                <a:cs typeface="Calibri" panose="020F0502020204030204" pitchFamily="34" charset="0"/>
              </a:rPr>
              <a:t>.</a:t>
            </a:r>
            <a:endParaRPr lang="es-CL" sz="2000" dirty="0">
              <a:latin typeface="Calibri" panose="020F0502020204030204" pitchFamily="34" charset="0"/>
              <a:cs typeface="Calibri" panose="020F0502020204030204" pitchFamily="34" charset="0"/>
            </a:endParaRPr>
          </a:p>
        </p:txBody>
      </p:sp>
      <p:sp>
        <p:nvSpPr>
          <p:cNvPr id="11" name="Rectángulo 10"/>
          <p:cNvSpPr/>
          <p:nvPr/>
        </p:nvSpPr>
        <p:spPr>
          <a:xfrm>
            <a:off x="5148684" y="2101998"/>
            <a:ext cx="9649072" cy="400110"/>
          </a:xfrm>
          <a:prstGeom prst="rect">
            <a:avLst/>
          </a:prstGeom>
        </p:spPr>
        <p:txBody>
          <a:bodyPr wrap="square">
            <a:spAutoFit/>
          </a:bodyPr>
          <a:lstStyle/>
          <a:p>
            <a:pPr algn="just"/>
            <a:r>
              <a:rPr lang="es-CL" sz="2000" b="1" dirty="0" smtClean="0">
                <a:latin typeface="Calibri" panose="020F0502020204030204" pitchFamily="34" charset="0"/>
                <a:cs typeface="Calibri" panose="020F0502020204030204" pitchFamily="34" charset="0"/>
              </a:rPr>
              <a:t>Residuos sólidos domiciliarios.</a:t>
            </a:r>
            <a:endParaRPr lang="es-CL" sz="2000" b="1" dirty="0">
              <a:latin typeface="Calibri" panose="020F0502020204030204" pitchFamily="34" charset="0"/>
              <a:cs typeface="Calibri" panose="020F0502020204030204" pitchFamily="34" charset="0"/>
            </a:endParaRPr>
          </a:p>
        </p:txBody>
      </p:sp>
      <p:pic>
        <p:nvPicPr>
          <p:cNvPr id="1026" name="Picture 2" descr="Resultado de imagen para residuos domiciliarios chile"/>
          <p:cNvPicPr>
            <a:picLocks noChangeAspect="1" noChangeArrowheads="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13402" t="53187" r="7676" b="10814"/>
          <a:stretch/>
        </p:blipFill>
        <p:spPr bwMode="auto">
          <a:xfrm>
            <a:off x="6012780" y="5796706"/>
            <a:ext cx="8273667" cy="283046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rotWithShape="1">
          <a:blip r:embed="rId5"/>
          <a:srcRect l="63476"/>
          <a:stretch/>
        </p:blipFill>
        <p:spPr>
          <a:xfrm>
            <a:off x="14509724" y="396106"/>
            <a:ext cx="1022200" cy="1008000"/>
          </a:xfrm>
          <a:prstGeom prst="rect">
            <a:avLst/>
          </a:prstGeom>
        </p:spPr>
      </p:pic>
    </p:spTree>
    <p:custDataLst>
      <p:tags r:id="rId1"/>
    </p:custDataLst>
    <p:extLst>
      <p:ext uri="{BB962C8B-B14F-4D97-AF65-F5344CB8AC3E}">
        <p14:creationId xmlns:p14="http://schemas.microsoft.com/office/powerpoint/2010/main" val="4004529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3996556" cy="9001125"/>
          </a:xfrm>
          <a:prstGeom prst="rect">
            <a:avLst/>
          </a:prstGeom>
          <a:solidFill>
            <a:srgbClr val="F2D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angle 7"/>
          <p:cNvSpPr/>
          <p:nvPr/>
        </p:nvSpPr>
        <p:spPr>
          <a:xfrm>
            <a:off x="527215" y="2067098"/>
            <a:ext cx="3252623"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L" sz="2000">
              <a:latin typeface="Calibri" panose="020F0502020204030204" pitchFamily="34" charset="0"/>
              <a:cs typeface="Calibri" panose="020F0502020204030204" pitchFamily="34" charset="0"/>
            </a:endParaRPr>
          </a:p>
        </p:txBody>
      </p:sp>
      <p:sp>
        <p:nvSpPr>
          <p:cNvPr id="9" name="Rectangle 16">
            <a:extLst>
              <a:ext uri="{FF2B5EF4-FFF2-40B4-BE49-F238E27FC236}">
                <a16:creationId xmlns:a16="http://schemas.microsoft.com/office/drawing/2014/main" xmlns="" id="{5F5338C5-6BD1-4679-B0AA-8C7320C4CD2F}"/>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rial" pitchFamily="34" charset="0"/>
                <a:cs typeface="Arial" pitchFamily="34" charset="0"/>
              </a:rPr>
              <a:t>1</a:t>
            </a:r>
          </a:p>
        </p:txBody>
      </p:sp>
      <p:sp>
        <p:nvSpPr>
          <p:cNvPr id="4" name="Rectángulo 3"/>
          <p:cNvSpPr/>
          <p:nvPr/>
        </p:nvSpPr>
        <p:spPr>
          <a:xfrm>
            <a:off x="4572620" y="2558442"/>
            <a:ext cx="10729192" cy="2554545"/>
          </a:xfrm>
          <a:prstGeom prst="rect">
            <a:avLst/>
          </a:prstGeom>
        </p:spPr>
        <p:txBody>
          <a:bodyPr wrap="square">
            <a:spAutoFit/>
          </a:bodyPr>
          <a:lstStyle/>
          <a:p>
            <a:pPr algn="just"/>
            <a:r>
              <a:rPr lang="es-CL" sz="2000" dirty="0">
                <a:latin typeface="Calibri" panose="020F0502020204030204" pitchFamily="34" charset="0"/>
                <a:cs typeface="Calibri" panose="020F0502020204030204" pitchFamily="34" charset="0"/>
              </a:rPr>
              <a:t>Los peligros para la salud de los residuos domiciliarios pueden ser directos e indirectos. </a:t>
            </a:r>
            <a:endParaRPr lang="es-CL" sz="2000" dirty="0" smtClean="0">
              <a:latin typeface="Calibri" panose="020F0502020204030204" pitchFamily="34" charset="0"/>
              <a:cs typeface="Calibri" panose="020F0502020204030204" pitchFamily="34" charset="0"/>
            </a:endParaRPr>
          </a:p>
          <a:p>
            <a:pPr algn="just"/>
            <a:endParaRPr lang="es-CL" sz="2000" dirty="0">
              <a:latin typeface="Calibri" panose="020F0502020204030204" pitchFamily="34" charset="0"/>
              <a:cs typeface="Calibri" panose="020F0502020204030204" pitchFamily="34" charset="0"/>
            </a:endParaRPr>
          </a:p>
          <a:p>
            <a:pPr algn="just"/>
            <a:r>
              <a:rPr lang="es-CL" sz="2000" b="1" dirty="0" smtClean="0">
                <a:latin typeface="Calibri" panose="020F0502020204030204" pitchFamily="34" charset="0"/>
                <a:cs typeface="Calibri" panose="020F0502020204030204" pitchFamily="34" charset="0"/>
              </a:rPr>
              <a:t>Directos: </a:t>
            </a:r>
            <a:r>
              <a:rPr lang="es-CL" sz="2000" dirty="0">
                <a:latin typeface="Calibri" panose="020F0502020204030204" pitchFamily="34" charset="0"/>
                <a:cs typeface="Calibri" panose="020F0502020204030204" pitchFamily="34" charset="0"/>
              </a:rPr>
              <a:t>O</a:t>
            </a:r>
            <a:r>
              <a:rPr lang="es-CL" sz="2000" dirty="0" smtClean="0">
                <a:latin typeface="Calibri" panose="020F0502020204030204" pitchFamily="34" charset="0"/>
                <a:cs typeface="Calibri" panose="020F0502020204030204" pitchFamily="34" charset="0"/>
              </a:rPr>
              <a:t>casionados </a:t>
            </a:r>
            <a:r>
              <a:rPr lang="es-CL" sz="2000" dirty="0">
                <a:latin typeface="Calibri" panose="020F0502020204030204" pitchFamily="34" charset="0"/>
                <a:cs typeface="Calibri" panose="020F0502020204030204" pitchFamily="34" charset="0"/>
              </a:rPr>
              <a:t>por el contacto inmediato con los residuos, ya que la población mezcla los residuos con materiales peligrosos como vidrios o jeringas, e incluso materiales infecciosos, pudiendo causar lesiones a los trabajadores de este </a:t>
            </a:r>
            <a:r>
              <a:rPr lang="es-CL" sz="2000" dirty="0" smtClean="0">
                <a:latin typeface="Calibri" panose="020F0502020204030204" pitchFamily="34" charset="0"/>
                <a:cs typeface="Calibri" panose="020F0502020204030204" pitchFamily="34" charset="0"/>
              </a:rPr>
              <a:t>rubro.</a:t>
            </a:r>
          </a:p>
          <a:p>
            <a:pPr algn="just"/>
            <a:endParaRPr lang="es-CL" sz="2000" dirty="0">
              <a:latin typeface="Calibri" panose="020F0502020204030204" pitchFamily="34" charset="0"/>
              <a:cs typeface="Calibri" panose="020F0502020204030204" pitchFamily="34" charset="0"/>
            </a:endParaRPr>
          </a:p>
          <a:p>
            <a:pPr algn="just"/>
            <a:r>
              <a:rPr lang="es-CL" sz="2000" b="1" dirty="0" smtClean="0">
                <a:latin typeface="Calibri" panose="020F0502020204030204" pitchFamily="34" charset="0"/>
                <a:cs typeface="Calibri" panose="020F0502020204030204" pitchFamily="34" charset="0"/>
              </a:rPr>
              <a:t>Indirectos: </a:t>
            </a:r>
            <a:r>
              <a:rPr lang="es-CL" sz="2000" dirty="0">
                <a:latin typeface="Calibri" panose="020F0502020204030204" pitchFamily="34" charset="0"/>
                <a:cs typeface="Calibri" panose="020F0502020204030204" pitchFamily="34" charset="0"/>
              </a:rPr>
              <a:t>S</a:t>
            </a:r>
            <a:r>
              <a:rPr lang="es-CL" sz="2000" dirty="0" smtClean="0">
                <a:latin typeface="Calibri" panose="020F0502020204030204" pitchFamily="34" charset="0"/>
                <a:cs typeface="Calibri" panose="020F0502020204030204" pitchFamily="34" charset="0"/>
              </a:rPr>
              <a:t>e </a:t>
            </a:r>
            <a:r>
              <a:rPr lang="es-CL" sz="2000" dirty="0">
                <a:latin typeface="Calibri" panose="020F0502020204030204" pitchFamily="34" charset="0"/>
                <a:cs typeface="Calibri" panose="020F0502020204030204" pitchFamily="34" charset="0"/>
              </a:rPr>
              <a:t>refieren a la gran cantidad de vectores portadores de microorganismos que transmiten enfermedades a toda la población. Estos son entre otros, las moscas, mosquitos, ratas y </a:t>
            </a:r>
            <a:r>
              <a:rPr lang="es-CL" sz="2000" dirty="0" smtClean="0">
                <a:latin typeface="Calibri" panose="020F0502020204030204" pitchFamily="34" charset="0"/>
                <a:cs typeface="Calibri" panose="020F0502020204030204" pitchFamily="34" charset="0"/>
              </a:rPr>
              <a:t>cucarachas.</a:t>
            </a:r>
            <a:endParaRPr lang="es-CL" sz="2000" dirty="0">
              <a:latin typeface="Calibri" panose="020F0502020204030204" pitchFamily="34" charset="0"/>
              <a:cs typeface="Calibri" panose="020F0502020204030204" pitchFamily="34" charset="0"/>
            </a:endParaRPr>
          </a:p>
        </p:txBody>
      </p:sp>
      <p:sp>
        <p:nvSpPr>
          <p:cNvPr id="11" name="Rectángulo 10"/>
          <p:cNvSpPr/>
          <p:nvPr/>
        </p:nvSpPr>
        <p:spPr>
          <a:xfrm>
            <a:off x="4572620" y="1750654"/>
            <a:ext cx="9649072" cy="400110"/>
          </a:xfrm>
          <a:prstGeom prst="rect">
            <a:avLst/>
          </a:prstGeom>
        </p:spPr>
        <p:txBody>
          <a:bodyPr wrap="square">
            <a:spAutoFit/>
          </a:bodyPr>
          <a:lstStyle/>
          <a:p>
            <a:pPr algn="just"/>
            <a:r>
              <a:rPr lang="es-CL" sz="2000" b="1" dirty="0" smtClean="0">
                <a:latin typeface="Calibri" panose="020F0502020204030204" pitchFamily="34" charset="0"/>
                <a:cs typeface="Calibri" panose="020F0502020204030204" pitchFamily="34" charset="0"/>
              </a:rPr>
              <a:t>Peligros frecuentes.</a:t>
            </a:r>
            <a:endParaRPr lang="es-CL" sz="2000" b="1" dirty="0">
              <a:latin typeface="Calibri" panose="020F0502020204030204" pitchFamily="34" charset="0"/>
              <a:cs typeface="Calibri" panose="020F0502020204030204" pitchFamily="34" charset="0"/>
            </a:endParaRPr>
          </a:p>
        </p:txBody>
      </p:sp>
      <p:pic>
        <p:nvPicPr>
          <p:cNvPr id="2050" name="Picture 2" descr="Resultado de imagen para pelig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7036" y="5796706"/>
            <a:ext cx="3250034" cy="284674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p:nvPr/>
        </p:nvSpPr>
        <p:spPr>
          <a:xfrm>
            <a:off x="527215" y="1634729"/>
            <a:ext cx="3252623" cy="400110"/>
          </a:xfrm>
          <a:prstGeom prst="rect">
            <a:avLst/>
          </a:prstGeom>
        </p:spPr>
        <p:txBody>
          <a:bodyPr wrap="square">
            <a:spAutoFit/>
          </a:bodyPr>
          <a:lstStyle/>
          <a:p>
            <a:pPr algn="just"/>
            <a:r>
              <a:rPr lang="es-CL" sz="2000" b="1" dirty="0" smtClean="0">
                <a:solidFill>
                  <a:srgbClr val="004B53"/>
                </a:solidFill>
                <a:latin typeface="Calibri" panose="020F0502020204030204" pitchFamily="34" charset="0"/>
                <a:cs typeface="Calibri" panose="020F0502020204030204" pitchFamily="34" charset="0"/>
              </a:rPr>
              <a:t>Peligros:</a:t>
            </a:r>
            <a:endParaRPr lang="es-CL" sz="2000" b="1" dirty="0">
              <a:solidFill>
                <a:srgbClr val="004B53"/>
              </a:solidFill>
              <a:latin typeface="Calibri" panose="020F0502020204030204" pitchFamily="34" charset="0"/>
              <a:cs typeface="Calibri" panose="020F0502020204030204" pitchFamily="34" charset="0"/>
            </a:endParaRPr>
          </a:p>
        </p:txBody>
      </p:sp>
      <p:pic>
        <p:nvPicPr>
          <p:cNvPr id="10" name="Imagen 9"/>
          <p:cNvPicPr>
            <a:picLocks noChangeAspect="1"/>
          </p:cNvPicPr>
          <p:nvPr/>
        </p:nvPicPr>
        <p:blipFill rotWithShape="1">
          <a:blip r:embed="rId5"/>
          <a:srcRect l="63476"/>
          <a:stretch/>
        </p:blipFill>
        <p:spPr>
          <a:xfrm>
            <a:off x="14509724" y="396106"/>
            <a:ext cx="1022200" cy="1008000"/>
          </a:xfrm>
          <a:prstGeom prst="rect">
            <a:avLst/>
          </a:prstGeom>
        </p:spPr>
      </p:pic>
    </p:spTree>
    <p:custDataLst>
      <p:tags r:id="rId1"/>
    </p:custDataLst>
    <p:extLst>
      <p:ext uri="{BB962C8B-B14F-4D97-AF65-F5344CB8AC3E}">
        <p14:creationId xmlns:p14="http://schemas.microsoft.com/office/powerpoint/2010/main" val="2699995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3996556" cy="9001125"/>
          </a:xfrm>
          <a:prstGeom prst="rect">
            <a:avLst/>
          </a:prstGeom>
          <a:solidFill>
            <a:srgbClr val="F2D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angle 7"/>
          <p:cNvSpPr/>
          <p:nvPr/>
        </p:nvSpPr>
        <p:spPr>
          <a:xfrm>
            <a:off x="527215" y="2067098"/>
            <a:ext cx="3252623"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000">
              <a:latin typeface="Calibri" panose="020F0502020204030204" pitchFamily="34" charset="0"/>
              <a:cs typeface="Calibri" panose="020F0502020204030204" pitchFamily="34" charset="0"/>
            </a:endParaRPr>
          </a:p>
        </p:txBody>
      </p:sp>
      <p:sp>
        <p:nvSpPr>
          <p:cNvPr id="9" name="Rectangle 16">
            <a:extLst>
              <a:ext uri="{FF2B5EF4-FFF2-40B4-BE49-F238E27FC236}">
                <a16:creationId xmlns:a16="http://schemas.microsoft.com/office/drawing/2014/main" xmlns="" id="{5F5338C5-6BD1-4679-B0AA-8C7320C4CD2F}"/>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rial" pitchFamily="34" charset="0"/>
                <a:cs typeface="Arial" pitchFamily="34" charset="0"/>
              </a:rPr>
              <a:t>1</a:t>
            </a:r>
          </a:p>
        </p:txBody>
      </p:sp>
      <p:sp>
        <p:nvSpPr>
          <p:cNvPr id="4" name="Rectángulo 3"/>
          <p:cNvSpPr/>
          <p:nvPr/>
        </p:nvSpPr>
        <p:spPr>
          <a:xfrm>
            <a:off x="4572620" y="2558442"/>
            <a:ext cx="9563589" cy="400110"/>
          </a:xfrm>
          <a:prstGeom prst="rect">
            <a:avLst/>
          </a:prstGeom>
        </p:spPr>
        <p:txBody>
          <a:bodyPr wrap="square">
            <a:spAutoFit/>
          </a:bodyPr>
          <a:lstStyle/>
          <a:p>
            <a:pPr algn="just"/>
            <a:endParaRPr lang="es-CL" sz="2000" dirty="0">
              <a:latin typeface="Calibri" panose="020F0502020204030204" pitchFamily="34" charset="0"/>
              <a:cs typeface="Calibri" panose="020F0502020204030204" pitchFamily="34" charset="0"/>
            </a:endParaRPr>
          </a:p>
        </p:txBody>
      </p:sp>
      <p:sp>
        <p:nvSpPr>
          <p:cNvPr id="12" name="Rectángulo 11"/>
          <p:cNvSpPr/>
          <p:nvPr/>
        </p:nvSpPr>
        <p:spPr>
          <a:xfrm>
            <a:off x="4410859" y="2338575"/>
            <a:ext cx="10945216" cy="3170099"/>
          </a:xfrm>
          <a:prstGeom prst="rect">
            <a:avLst/>
          </a:prstGeom>
        </p:spPr>
        <p:txBody>
          <a:bodyPr wrap="square">
            <a:spAutoFit/>
          </a:bodyPr>
          <a:lstStyle/>
          <a:p>
            <a:pPr marL="285750" indent="-285750" algn="just">
              <a:buFont typeface="Arial" panose="020B0604020202020204" pitchFamily="34" charset="0"/>
              <a:buChar char="•"/>
            </a:pPr>
            <a:r>
              <a:rPr lang="es-CL" sz="2000" dirty="0" smtClean="0">
                <a:latin typeface="Calibri" panose="020F0502020204030204" pitchFamily="34" charset="0"/>
                <a:cs typeface="Calibri" panose="020F0502020204030204" pitchFamily="34" charset="0"/>
              </a:rPr>
              <a:t>Agresiones de perros (vagos o de domicilios).</a:t>
            </a:r>
          </a:p>
          <a:p>
            <a:pPr marL="285750" indent="-285750" algn="just">
              <a:buFont typeface="Arial" panose="020B0604020202020204" pitchFamily="34" charset="0"/>
              <a:buChar char="•"/>
            </a:pPr>
            <a:r>
              <a:rPr lang="es-CL" sz="2000" dirty="0" smtClean="0">
                <a:latin typeface="Calibri" panose="020F0502020204030204" pitchFamily="34" charset="0"/>
                <a:cs typeface="Calibri" panose="020F0502020204030204" pitchFamily="34" charset="0"/>
              </a:rPr>
              <a:t>Técnica incorrecta en el manejo manual de cargas (manejo de bultos).</a:t>
            </a:r>
          </a:p>
          <a:p>
            <a:pPr marL="285750" indent="-285750" algn="just">
              <a:buFont typeface="Arial" panose="020B0604020202020204" pitchFamily="34" charset="0"/>
              <a:buChar char="•"/>
            </a:pPr>
            <a:r>
              <a:rPr lang="es-CL" sz="2000" dirty="0" smtClean="0">
                <a:latin typeface="Calibri" panose="020F0502020204030204" pitchFamily="34" charset="0"/>
                <a:cs typeface="Calibri" panose="020F0502020204030204" pitchFamily="34" charset="0"/>
              </a:rPr>
              <a:t>Ayudar la compactación de los residuos con los pies.</a:t>
            </a:r>
          </a:p>
          <a:p>
            <a:pPr marL="285750" indent="-285750" algn="just">
              <a:buFont typeface="Arial" panose="020B0604020202020204" pitchFamily="34" charset="0"/>
              <a:buChar char="•"/>
            </a:pPr>
            <a:r>
              <a:rPr lang="es-CL" sz="2000" dirty="0" smtClean="0">
                <a:latin typeface="Calibri" panose="020F0502020204030204" pitchFamily="34" charset="0"/>
                <a:cs typeface="Calibri" panose="020F0502020204030204" pitchFamily="34" charset="0"/>
              </a:rPr>
              <a:t>No utilizar los EPP necesarios para la tarea.</a:t>
            </a:r>
          </a:p>
          <a:p>
            <a:pPr marL="285750" indent="-285750" algn="just">
              <a:buFont typeface="Arial" panose="020B0604020202020204" pitchFamily="34" charset="0"/>
              <a:buChar char="•"/>
            </a:pPr>
            <a:r>
              <a:rPr lang="es-CL" sz="2000" dirty="0" smtClean="0">
                <a:latin typeface="Calibri" panose="020F0502020204030204" pitchFamily="34" charset="0"/>
                <a:cs typeface="Calibri" panose="020F0502020204030204" pitchFamily="34" charset="0"/>
              </a:rPr>
              <a:t>Trasladarse en la parte trasera del camión (pisadera) en trayectos largos o cuando este retrocede.</a:t>
            </a:r>
          </a:p>
          <a:p>
            <a:pPr marL="285750" indent="-285750" algn="just">
              <a:buFont typeface="Arial" panose="020B0604020202020204" pitchFamily="34" charset="0"/>
              <a:buChar char="•"/>
            </a:pPr>
            <a:r>
              <a:rPr lang="es-CL" sz="2000" dirty="0" smtClean="0">
                <a:latin typeface="Calibri" panose="020F0502020204030204" pitchFamily="34" charset="0"/>
                <a:cs typeface="Calibri" panose="020F0502020204030204" pitchFamily="34" charset="0"/>
              </a:rPr>
              <a:t>Subir o bajar de las pisaderas traseras del camión con el vehículo en movimiento.</a:t>
            </a:r>
          </a:p>
          <a:p>
            <a:pPr marL="285750" indent="-285750" algn="just">
              <a:buFont typeface="Arial" panose="020B0604020202020204" pitchFamily="34" charset="0"/>
              <a:buChar char="•"/>
            </a:pPr>
            <a:r>
              <a:rPr lang="es-CL" sz="2000" dirty="0" smtClean="0">
                <a:latin typeface="Calibri" panose="020F0502020204030204" pitchFamily="34" charset="0"/>
                <a:cs typeface="Calibri" panose="020F0502020204030204" pitchFamily="34" charset="0"/>
              </a:rPr>
              <a:t>Pisaderas sucias o con residuos.</a:t>
            </a:r>
          </a:p>
          <a:p>
            <a:pPr marL="285750" indent="-285750" algn="just">
              <a:buFont typeface="Arial" panose="020B0604020202020204" pitchFamily="34" charset="0"/>
              <a:buChar char="•"/>
            </a:pPr>
            <a:r>
              <a:rPr lang="es-CL" sz="2000" dirty="0" smtClean="0">
                <a:latin typeface="Calibri" panose="020F0502020204030204" pitchFamily="34" charset="0"/>
                <a:cs typeface="Calibri" panose="020F0502020204030204" pitchFamily="34" charset="0"/>
              </a:rPr>
              <a:t>No prestar atención a las condiciones de tránsito en el lugar de recolección.</a:t>
            </a:r>
          </a:p>
          <a:p>
            <a:pPr marL="285750" indent="-285750" algn="just">
              <a:buFont typeface="Arial" panose="020B0604020202020204" pitchFamily="34" charset="0"/>
              <a:buChar char="•"/>
            </a:pPr>
            <a:r>
              <a:rPr lang="es-CL" sz="2000" dirty="0" smtClean="0">
                <a:latin typeface="Calibri" panose="020F0502020204030204" pitchFamily="34" charset="0"/>
                <a:cs typeface="Calibri" panose="020F0502020204030204" pitchFamily="34" charset="0"/>
              </a:rPr>
              <a:t>Subir o bajar de la cabina del camión sin utilizar los 3 puntos de apoyo.</a:t>
            </a:r>
          </a:p>
          <a:p>
            <a:pPr marL="285750" indent="-285750" algn="just">
              <a:buFont typeface="Arial" panose="020B0604020202020204" pitchFamily="34" charset="0"/>
              <a:buChar char="•"/>
            </a:pPr>
            <a:r>
              <a:rPr lang="es-CL" sz="2000" dirty="0" smtClean="0">
                <a:latin typeface="Calibri" panose="020F0502020204030204" pitchFamily="34" charset="0"/>
                <a:cs typeface="Calibri" panose="020F0502020204030204" pitchFamily="34" charset="0"/>
              </a:rPr>
              <a:t>Ubicarse en los puntos ciegos del camión durante el retroceso del vehículo.</a:t>
            </a:r>
            <a:endParaRPr lang="es-CL" sz="2000" dirty="0">
              <a:latin typeface="Calibri" panose="020F0502020204030204" pitchFamily="34" charset="0"/>
              <a:cs typeface="Calibri" panose="020F0502020204030204" pitchFamily="34" charset="0"/>
            </a:endParaRPr>
          </a:p>
        </p:txBody>
      </p:sp>
      <p:pic>
        <p:nvPicPr>
          <p:cNvPr id="4098" name="Picture 2" descr="Resultado de imagen para recoleccion residu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300" y="5515411"/>
            <a:ext cx="5293102" cy="33568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p:nvPr/>
        </p:nvSpPr>
        <p:spPr>
          <a:xfrm>
            <a:off x="527215" y="1634729"/>
            <a:ext cx="3252623" cy="400110"/>
          </a:xfrm>
          <a:prstGeom prst="rect">
            <a:avLst/>
          </a:prstGeom>
        </p:spPr>
        <p:txBody>
          <a:bodyPr wrap="square">
            <a:spAutoFit/>
          </a:bodyPr>
          <a:lstStyle/>
          <a:p>
            <a:r>
              <a:rPr lang="es-CL" sz="2000" b="1" dirty="0" smtClean="0">
                <a:solidFill>
                  <a:srgbClr val="004B53"/>
                </a:solidFill>
                <a:latin typeface="Calibri" panose="020F0502020204030204" pitchFamily="34" charset="0"/>
                <a:cs typeface="Calibri" panose="020F0502020204030204" pitchFamily="34" charset="0"/>
              </a:rPr>
              <a:t>Peligros:</a:t>
            </a:r>
            <a:endParaRPr lang="es-CL" sz="2000" b="1" dirty="0">
              <a:solidFill>
                <a:srgbClr val="004B53"/>
              </a:solidFill>
              <a:latin typeface="Calibri" panose="020F0502020204030204" pitchFamily="34" charset="0"/>
              <a:cs typeface="Calibri" panose="020F0502020204030204" pitchFamily="34" charset="0"/>
            </a:endParaRPr>
          </a:p>
        </p:txBody>
      </p:sp>
      <p:sp>
        <p:nvSpPr>
          <p:cNvPr id="14" name="Rectángulo 13"/>
          <p:cNvSpPr/>
          <p:nvPr/>
        </p:nvSpPr>
        <p:spPr>
          <a:xfrm>
            <a:off x="4572620" y="1712707"/>
            <a:ext cx="9649072" cy="400110"/>
          </a:xfrm>
          <a:prstGeom prst="rect">
            <a:avLst/>
          </a:prstGeom>
        </p:spPr>
        <p:txBody>
          <a:bodyPr wrap="square">
            <a:spAutoFit/>
          </a:bodyPr>
          <a:lstStyle/>
          <a:p>
            <a:pPr algn="just"/>
            <a:r>
              <a:rPr lang="es-CL" sz="2000" b="1" dirty="0" smtClean="0">
                <a:latin typeface="Calibri" panose="020F0502020204030204" pitchFamily="34" charset="0"/>
                <a:cs typeface="Calibri" panose="020F0502020204030204" pitchFamily="34" charset="0"/>
              </a:rPr>
              <a:t>Peligros frecuentes.</a:t>
            </a:r>
            <a:endParaRPr lang="es-CL" sz="2000" b="1" dirty="0">
              <a:latin typeface="Calibri" panose="020F0502020204030204" pitchFamily="34" charset="0"/>
              <a:cs typeface="Calibri" panose="020F0502020204030204" pitchFamily="34" charset="0"/>
            </a:endParaRPr>
          </a:p>
        </p:txBody>
      </p:sp>
      <p:pic>
        <p:nvPicPr>
          <p:cNvPr id="10" name="Imagen 9"/>
          <p:cNvPicPr>
            <a:picLocks noChangeAspect="1"/>
          </p:cNvPicPr>
          <p:nvPr/>
        </p:nvPicPr>
        <p:blipFill rotWithShape="1">
          <a:blip r:embed="rId5"/>
          <a:srcRect l="63476"/>
          <a:stretch/>
        </p:blipFill>
        <p:spPr>
          <a:xfrm>
            <a:off x="14509724" y="396106"/>
            <a:ext cx="1022200" cy="1008000"/>
          </a:xfrm>
          <a:prstGeom prst="rect">
            <a:avLst/>
          </a:prstGeom>
        </p:spPr>
      </p:pic>
    </p:spTree>
    <p:custDataLst>
      <p:tags r:id="rId1"/>
    </p:custDataLst>
    <p:extLst>
      <p:ext uri="{BB962C8B-B14F-4D97-AF65-F5344CB8AC3E}">
        <p14:creationId xmlns:p14="http://schemas.microsoft.com/office/powerpoint/2010/main" val="2197313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3996556" cy="9001125"/>
          </a:xfrm>
          <a:prstGeom prst="rect">
            <a:avLst/>
          </a:prstGeom>
          <a:solidFill>
            <a:srgbClr val="8E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angle 2"/>
          <p:cNvSpPr/>
          <p:nvPr/>
        </p:nvSpPr>
        <p:spPr>
          <a:xfrm>
            <a:off x="468164" y="1663214"/>
            <a:ext cx="3492000" cy="396000"/>
          </a:xfrm>
          <a:prstGeom prst="rect">
            <a:avLst/>
          </a:prstGeom>
        </p:spPr>
        <p:txBody>
          <a:bodyPr wrap="square" anchor="ctr">
            <a:spAutoFit/>
          </a:bodyPr>
          <a:lstStyle/>
          <a:p>
            <a:r>
              <a:rPr lang="es-CL" sz="1900" b="1" dirty="0" smtClean="0">
                <a:solidFill>
                  <a:srgbClr val="004B53"/>
                </a:solidFill>
                <a:latin typeface="Calibri" panose="020F0502020204030204" pitchFamily="34" charset="0"/>
                <a:cs typeface="Calibri" panose="020F0502020204030204" pitchFamily="34" charset="0"/>
              </a:rPr>
              <a:t>Incidentes:</a:t>
            </a:r>
            <a:endParaRPr lang="es-CL" sz="1900" b="1" dirty="0">
              <a:solidFill>
                <a:srgbClr val="004B53"/>
              </a:solidFill>
              <a:latin typeface="Calibri" panose="020F0502020204030204" pitchFamily="34" charset="0"/>
              <a:cs typeface="Calibri" panose="020F0502020204030204" pitchFamily="34" charset="0"/>
            </a:endParaRPr>
          </a:p>
        </p:txBody>
      </p:sp>
      <p:sp>
        <p:nvSpPr>
          <p:cNvPr id="8" name="Rectangle 7"/>
          <p:cNvSpPr/>
          <p:nvPr/>
        </p:nvSpPr>
        <p:spPr>
          <a:xfrm>
            <a:off x="527215" y="2067098"/>
            <a:ext cx="3252623"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Calibri" panose="020F0502020204030204" pitchFamily="34" charset="0"/>
              <a:cs typeface="Calibri" panose="020F0502020204030204" pitchFamily="34" charset="0"/>
            </a:endParaRPr>
          </a:p>
        </p:txBody>
      </p:sp>
      <p:sp>
        <p:nvSpPr>
          <p:cNvPr id="17" name="Rectangle 16"/>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rial" pitchFamily="34" charset="0"/>
                <a:cs typeface="Arial" pitchFamily="34" charset="0"/>
              </a:rPr>
              <a:t>2</a:t>
            </a:r>
          </a:p>
        </p:txBody>
      </p:sp>
      <p:sp>
        <p:nvSpPr>
          <p:cNvPr id="12" name="Rectangle 3">
            <a:extLst>
              <a:ext uri="{FF2B5EF4-FFF2-40B4-BE49-F238E27FC236}">
                <a16:creationId xmlns:a16="http://schemas.microsoft.com/office/drawing/2014/main" xmlns="" id="{039D6DF0-F6C2-4FDF-BD2C-8F42D7955B77}"/>
              </a:ext>
            </a:extLst>
          </p:cNvPr>
          <p:cNvSpPr/>
          <p:nvPr/>
        </p:nvSpPr>
        <p:spPr>
          <a:xfrm>
            <a:off x="4464720" y="1817548"/>
            <a:ext cx="10729192" cy="4555093"/>
          </a:xfrm>
          <a:prstGeom prst="rect">
            <a:avLst/>
          </a:prstGeom>
        </p:spPr>
        <p:txBody>
          <a:bodyPr wrap="square">
            <a:spAutoFit/>
          </a:bodyPr>
          <a:lstStyle/>
          <a:p>
            <a:pPr algn="just"/>
            <a:r>
              <a:rPr lang="es-CL" sz="2000" b="1" dirty="0">
                <a:latin typeface="Calibri" panose="020F0502020204030204" pitchFamily="34" charset="0"/>
                <a:cs typeface="Calibri" panose="020F0502020204030204" pitchFamily="34" charset="0"/>
              </a:rPr>
              <a:t>Los incidentes más </a:t>
            </a:r>
            <a:r>
              <a:rPr lang="es-CL" sz="2000" b="1" dirty="0" smtClean="0">
                <a:latin typeface="Calibri" panose="020F0502020204030204" pitchFamily="34" charset="0"/>
                <a:cs typeface="Calibri" panose="020F0502020204030204" pitchFamily="34" charset="0"/>
              </a:rPr>
              <a:t>recurrentes:</a:t>
            </a:r>
          </a:p>
          <a:p>
            <a:pPr algn="just"/>
            <a:endParaRPr lang="es-CL" sz="18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s-CL" sz="1800" dirty="0" smtClean="0">
                <a:latin typeface="Calibri" panose="020F0502020204030204" pitchFamily="34" charset="0"/>
                <a:cs typeface="Calibri" panose="020F0502020204030204" pitchFamily="34" charset="0"/>
              </a:rPr>
              <a:t>Caídas a igual o distinto nivel</a:t>
            </a:r>
          </a:p>
          <a:p>
            <a:pPr marL="285750" lvl="0" indent="-285750">
              <a:buFont typeface="Arial" panose="020B0604020202020204" pitchFamily="34" charset="0"/>
              <a:buChar char="•"/>
            </a:pPr>
            <a:r>
              <a:rPr lang="es-CL" sz="1800" dirty="0" smtClean="0">
                <a:latin typeface="Calibri" panose="020F0502020204030204" pitchFamily="34" charset="0"/>
                <a:cs typeface="Calibri" panose="020F0502020204030204" pitchFamily="34" charset="0"/>
              </a:rPr>
              <a:t>Contacto </a:t>
            </a:r>
            <a:r>
              <a:rPr lang="es-CL" sz="1800" dirty="0">
                <a:latin typeface="Calibri" panose="020F0502020204030204" pitchFamily="34" charset="0"/>
                <a:cs typeface="Calibri" panose="020F0502020204030204" pitchFamily="34" charset="0"/>
              </a:rPr>
              <a:t>con residuos peligrosos: sustancias tóxicas (plomo, asbesto, insecticidas, desinfectantes, medicamentos vencidos</a:t>
            </a:r>
            <a:r>
              <a:rPr lang="es-CL" sz="1800" dirty="0" smtClean="0">
                <a:latin typeface="Calibri" panose="020F0502020204030204" pitchFamily="34" charset="0"/>
                <a:cs typeface="Calibri" panose="020F0502020204030204" pitchFamily="34" charset="0"/>
              </a:rPr>
              <a:t>).</a:t>
            </a:r>
            <a:endParaRPr lang="es-CL" sz="18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s-CL" sz="1800" dirty="0">
                <a:latin typeface="Calibri" panose="020F0502020204030204" pitchFamily="34" charset="0"/>
                <a:cs typeface="Calibri" panose="020F0502020204030204" pitchFamily="34" charset="0"/>
              </a:rPr>
              <a:t>Exposición a sustancias infecciosas: sangre, materia fecal, cadáveres de </a:t>
            </a:r>
            <a:r>
              <a:rPr lang="es-CL" sz="1800" dirty="0" smtClean="0">
                <a:latin typeface="Calibri" panose="020F0502020204030204" pitchFamily="34" charset="0"/>
                <a:cs typeface="Calibri" panose="020F0502020204030204" pitchFamily="34" charset="0"/>
              </a:rPr>
              <a:t>animales</a:t>
            </a:r>
            <a:r>
              <a:rPr lang="es-CL" sz="1800" dirty="0">
                <a:latin typeface="Calibri" panose="020F0502020204030204" pitchFamily="34" charset="0"/>
                <a:cs typeface="Calibri" panose="020F0502020204030204" pitchFamily="34" charset="0"/>
              </a:rPr>
              <a:t>.</a:t>
            </a:r>
          </a:p>
          <a:p>
            <a:pPr marL="285750" lvl="0" indent="-285750">
              <a:buFont typeface="Arial" panose="020B0604020202020204" pitchFamily="34" charset="0"/>
              <a:buChar char="•"/>
            </a:pPr>
            <a:r>
              <a:rPr lang="es-CL" sz="1800" dirty="0">
                <a:latin typeface="Calibri" panose="020F0502020204030204" pitchFamily="34" charset="0"/>
                <a:cs typeface="Calibri" panose="020F0502020204030204" pitchFamily="34" charset="0"/>
              </a:rPr>
              <a:t>Exposición a materiales </a:t>
            </a:r>
            <a:r>
              <a:rPr lang="es-CL" sz="1800" dirty="0" err="1">
                <a:latin typeface="Calibri" panose="020F0502020204030204" pitchFamily="34" charset="0"/>
                <a:cs typeface="Calibri" panose="020F0502020204030204" pitchFamily="34" charset="0"/>
              </a:rPr>
              <a:t>cortopunzantes</a:t>
            </a:r>
            <a:r>
              <a:rPr lang="es-CL" sz="1800" dirty="0">
                <a:latin typeface="Calibri" panose="020F0502020204030204" pitchFamily="34" charset="0"/>
                <a:cs typeface="Calibri" panose="020F0502020204030204" pitchFamily="34" charset="0"/>
              </a:rPr>
              <a:t>: vidrios rotos, agujas y objetos de metal afilado, espinas, otros.</a:t>
            </a:r>
          </a:p>
          <a:p>
            <a:pPr marL="285750" lvl="0" indent="-285750">
              <a:buFont typeface="Arial" panose="020B0604020202020204" pitchFamily="34" charset="0"/>
              <a:buChar char="•"/>
            </a:pPr>
            <a:r>
              <a:rPr lang="es-CL" sz="1800" dirty="0">
                <a:latin typeface="Calibri" panose="020F0502020204030204" pitchFamily="34" charset="0"/>
                <a:cs typeface="Calibri" panose="020F0502020204030204" pitchFamily="34" charset="0"/>
              </a:rPr>
              <a:t>Exposición a agentes biológicos: parásitos, vectores, </a:t>
            </a:r>
            <a:r>
              <a:rPr lang="es-CL" sz="1800" dirty="0" smtClean="0">
                <a:latin typeface="Calibri" panose="020F0502020204030204" pitchFamily="34" charset="0"/>
                <a:cs typeface="Calibri" panose="020F0502020204030204" pitchFamily="34" charset="0"/>
              </a:rPr>
              <a:t>insectos</a:t>
            </a:r>
            <a:r>
              <a:rPr lang="es-CL" sz="1800" dirty="0">
                <a:latin typeface="Calibri" panose="020F0502020204030204" pitchFamily="34" charset="0"/>
                <a:cs typeface="Calibri" panose="020F0502020204030204" pitchFamily="34" charset="0"/>
              </a:rPr>
              <a:t>.</a:t>
            </a:r>
          </a:p>
          <a:p>
            <a:pPr marL="285750" lvl="0" indent="-285750">
              <a:buFont typeface="Arial" panose="020B0604020202020204" pitchFamily="34" charset="0"/>
              <a:buChar char="•"/>
            </a:pPr>
            <a:r>
              <a:rPr lang="es-CL" sz="1800" dirty="0">
                <a:latin typeface="Calibri" panose="020F0502020204030204" pitchFamily="34" charset="0"/>
                <a:cs typeface="Calibri" panose="020F0502020204030204" pitchFamily="34" charset="0"/>
              </a:rPr>
              <a:t>Exposición a manejo manual de </a:t>
            </a:r>
            <a:r>
              <a:rPr lang="es-CL" sz="1800" dirty="0" smtClean="0">
                <a:latin typeface="Calibri" panose="020F0502020204030204" pitchFamily="34" charset="0"/>
                <a:cs typeface="Calibri" panose="020F0502020204030204" pitchFamily="34" charset="0"/>
              </a:rPr>
              <a:t>carga.</a:t>
            </a:r>
            <a:endParaRPr lang="es-CL" sz="18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s-CL" sz="1800" dirty="0">
                <a:latin typeface="Calibri" panose="020F0502020204030204" pitchFamily="34" charset="0"/>
                <a:cs typeface="Calibri" panose="020F0502020204030204" pitchFamily="34" charset="0"/>
              </a:rPr>
              <a:t>Exposición a sustancias químicas: detergentes, desengrasantes, líquidos </a:t>
            </a:r>
            <a:r>
              <a:rPr lang="es-CL" sz="1800" dirty="0" smtClean="0">
                <a:latin typeface="Calibri" panose="020F0502020204030204" pitchFamily="34" charset="0"/>
                <a:cs typeface="Calibri" panose="020F0502020204030204" pitchFamily="34" charset="0"/>
              </a:rPr>
              <a:t>residuales.</a:t>
            </a:r>
            <a:endParaRPr lang="es-CL" sz="18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s-CL" sz="1800" dirty="0">
                <a:latin typeface="Calibri" panose="020F0502020204030204" pitchFamily="34" charset="0"/>
                <a:cs typeface="Calibri" panose="020F0502020204030204" pitchFamily="34" charset="0"/>
              </a:rPr>
              <a:t>Exposición a radiación </a:t>
            </a:r>
            <a:r>
              <a:rPr lang="es-CL" sz="1800" dirty="0" smtClean="0">
                <a:latin typeface="Calibri" panose="020F0502020204030204" pitchFamily="34" charset="0"/>
                <a:cs typeface="Calibri" panose="020F0502020204030204" pitchFamily="34" charset="0"/>
              </a:rPr>
              <a:t>solar.</a:t>
            </a:r>
            <a:endParaRPr lang="es-CL" sz="18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s-CL" sz="1800" dirty="0">
                <a:latin typeface="Calibri" panose="020F0502020204030204" pitchFamily="34" charset="0"/>
                <a:cs typeface="Calibri" panose="020F0502020204030204" pitchFamily="34" charset="0"/>
              </a:rPr>
              <a:t>Exposición </a:t>
            </a:r>
            <a:r>
              <a:rPr lang="es-CL" sz="1800" dirty="0" smtClean="0">
                <a:latin typeface="Calibri" panose="020F0502020204030204" pitchFamily="34" charset="0"/>
                <a:cs typeface="Calibri" panose="020F0502020204030204" pitchFamily="34" charset="0"/>
              </a:rPr>
              <a:t>ruido.</a:t>
            </a:r>
            <a:endParaRPr lang="es-CL" sz="18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s-CL" sz="1800" dirty="0">
                <a:latin typeface="Calibri" panose="020F0502020204030204" pitchFamily="34" charset="0"/>
                <a:cs typeface="Calibri" panose="020F0502020204030204" pitchFamily="34" charset="0"/>
              </a:rPr>
              <a:t>Exposición a </a:t>
            </a:r>
            <a:r>
              <a:rPr lang="es-CL" sz="1800" dirty="0" smtClean="0">
                <a:latin typeface="Calibri" panose="020F0502020204030204" pitchFamily="34" charset="0"/>
                <a:cs typeface="Calibri" panose="020F0502020204030204" pitchFamily="34" charset="0"/>
              </a:rPr>
              <a:t>vibraciones.</a:t>
            </a:r>
            <a:endParaRPr lang="es-CL" sz="18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s-CL" sz="1800" dirty="0">
                <a:latin typeface="Calibri" panose="020F0502020204030204" pitchFamily="34" charset="0"/>
                <a:cs typeface="Calibri" panose="020F0502020204030204" pitchFamily="34" charset="0"/>
              </a:rPr>
              <a:t>Exposición a factores climáticos: lluvia, nieve, calor, </a:t>
            </a:r>
            <a:r>
              <a:rPr lang="es-CL" sz="1800" dirty="0" smtClean="0">
                <a:latin typeface="Calibri" panose="020F0502020204030204" pitchFamily="34" charset="0"/>
                <a:cs typeface="Calibri" panose="020F0502020204030204" pitchFamily="34" charset="0"/>
              </a:rPr>
              <a:t>frío.</a:t>
            </a:r>
            <a:endParaRPr lang="es-CL" sz="18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s-CL" sz="1800" dirty="0">
                <a:latin typeface="Calibri" panose="020F0502020204030204" pitchFamily="34" charset="0"/>
                <a:cs typeface="Calibri" panose="020F0502020204030204" pitchFamily="34" charset="0"/>
              </a:rPr>
              <a:t>Exposición a tránsito vehicular en la vía </a:t>
            </a:r>
            <a:r>
              <a:rPr lang="es-CL" sz="1800" dirty="0" smtClean="0">
                <a:latin typeface="Calibri" panose="020F0502020204030204" pitchFamily="34" charset="0"/>
                <a:cs typeface="Calibri" panose="020F0502020204030204" pitchFamily="34" charset="0"/>
              </a:rPr>
              <a:t>pública.</a:t>
            </a:r>
            <a:endParaRPr lang="es-CL" sz="18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s-CL" sz="1800" dirty="0">
                <a:latin typeface="Calibri" panose="020F0502020204030204" pitchFamily="34" charset="0"/>
                <a:cs typeface="Calibri" panose="020F0502020204030204" pitchFamily="34" charset="0"/>
              </a:rPr>
              <a:t>Exposición animales: Mordedura de </a:t>
            </a:r>
            <a:r>
              <a:rPr lang="es-CL" sz="1800" dirty="0" smtClean="0">
                <a:latin typeface="Calibri" panose="020F0502020204030204" pitchFamily="34" charset="0"/>
                <a:cs typeface="Calibri" panose="020F0502020204030204" pitchFamily="34" charset="0"/>
              </a:rPr>
              <a:t>perros.</a:t>
            </a:r>
            <a:endParaRPr lang="es-CL" sz="1800" dirty="0">
              <a:latin typeface="Calibri" panose="020F0502020204030204" pitchFamily="34" charset="0"/>
              <a:cs typeface="Calibri" panose="020F0502020204030204" pitchFamily="34" charset="0"/>
            </a:endParaRPr>
          </a:p>
        </p:txBody>
      </p:sp>
      <p:pic>
        <p:nvPicPr>
          <p:cNvPr id="7172" name="Picture 4" descr="Imagen relacionada"/>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37316" y="4952957"/>
            <a:ext cx="4787917" cy="35874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rotWithShape="1">
          <a:blip r:embed="rId4"/>
          <a:srcRect l="63476"/>
          <a:stretch/>
        </p:blipFill>
        <p:spPr>
          <a:xfrm>
            <a:off x="14509724" y="396106"/>
            <a:ext cx="1022200" cy="1008000"/>
          </a:xfrm>
          <a:prstGeom prst="rect">
            <a:avLst/>
          </a:prstGeom>
        </p:spPr>
      </p:pic>
    </p:spTree>
    <p:custDataLst>
      <p:tags r:id="rId1"/>
    </p:custDataLst>
    <p:extLst>
      <p:ext uri="{BB962C8B-B14F-4D97-AF65-F5344CB8AC3E}">
        <p14:creationId xmlns:p14="http://schemas.microsoft.com/office/powerpoint/2010/main" val="3130694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3996556" cy="9001125"/>
          </a:xfrm>
          <a:prstGeom prst="rect">
            <a:avLst/>
          </a:prstGeom>
          <a:solidFill>
            <a:srgbClr val="8E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angle 2"/>
          <p:cNvSpPr/>
          <p:nvPr/>
        </p:nvSpPr>
        <p:spPr>
          <a:xfrm>
            <a:off x="468164" y="1661159"/>
            <a:ext cx="3492000" cy="400110"/>
          </a:xfrm>
          <a:prstGeom prst="rect">
            <a:avLst/>
          </a:prstGeom>
        </p:spPr>
        <p:txBody>
          <a:bodyPr wrap="square" anchor="ctr">
            <a:spAutoFit/>
          </a:bodyPr>
          <a:lstStyle/>
          <a:p>
            <a:r>
              <a:rPr lang="es-CL" sz="2000" b="1" dirty="0" smtClean="0">
                <a:solidFill>
                  <a:srgbClr val="004B53"/>
                </a:solidFill>
                <a:latin typeface="Calibri" panose="020F0502020204030204" pitchFamily="34" charset="0"/>
                <a:cs typeface="Calibri" panose="020F0502020204030204" pitchFamily="34" charset="0"/>
              </a:rPr>
              <a:t>Medidas preventivas:</a:t>
            </a:r>
            <a:endParaRPr lang="es-CL" sz="2000" b="1" dirty="0">
              <a:solidFill>
                <a:srgbClr val="004B53"/>
              </a:solidFill>
              <a:latin typeface="Calibri" panose="020F0502020204030204" pitchFamily="34" charset="0"/>
              <a:cs typeface="Calibri" panose="020F0502020204030204" pitchFamily="34" charset="0"/>
            </a:endParaRPr>
          </a:p>
        </p:txBody>
      </p:sp>
      <p:sp>
        <p:nvSpPr>
          <p:cNvPr id="8" name="Rectangle 7"/>
          <p:cNvSpPr/>
          <p:nvPr/>
        </p:nvSpPr>
        <p:spPr>
          <a:xfrm>
            <a:off x="527215" y="2067098"/>
            <a:ext cx="3252623"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000">
              <a:latin typeface="Calibri" panose="020F0502020204030204" pitchFamily="34" charset="0"/>
              <a:cs typeface="Calibri" panose="020F0502020204030204" pitchFamily="34" charset="0"/>
            </a:endParaRPr>
          </a:p>
        </p:txBody>
      </p:sp>
      <p:sp>
        <p:nvSpPr>
          <p:cNvPr id="17" name="Rectangle 16"/>
          <p:cNvSpPr/>
          <p:nvPr/>
        </p:nvSpPr>
        <p:spPr>
          <a:xfrm>
            <a:off x="0" y="4492198"/>
            <a:ext cx="3996557" cy="4508927"/>
          </a:xfrm>
          <a:prstGeom prst="rect">
            <a:avLst/>
          </a:prstGeom>
        </p:spPr>
        <p:txBody>
          <a:bodyPr wrap="square">
            <a:spAutoFit/>
          </a:bodyPr>
          <a:lstStyle/>
          <a:p>
            <a:pPr algn="ctr"/>
            <a:r>
              <a:rPr lang="es-CL" sz="28700" b="1" dirty="0" smtClean="0">
                <a:solidFill>
                  <a:schemeClr val="bg1"/>
                </a:solidFill>
                <a:latin typeface="Arial" pitchFamily="34" charset="0"/>
                <a:cs typeface="Arial" pitchFamily="34" charset="0"/>
              </a:rPr>
              <a:t>3</a:t>
            </a:r>
            <a:endParaRPr lang="es-CL" sz="28700" b="1" dirty="0">
              <a:solidFill>
                <a:schemeClr val="bg1"/>
              </a:solidFill>
              <a:latin typeface="Arial" pitchFamily="34" charset="0"/>
              <a:cs typeface="Arial" pitchFamily="34" charset="0"/>
            </a:endParaRPr>
          </a:p>
        </p:txBody>
      </p:sp>
      <p:sp>
        <p:nvSpPr>
          <p:cNvPr id="12" name="Rectangle 3">
            <a:extLst>
              <a:ext uri="{FF2B5EF4-FFF2-40B4-BE49-F238E27FC236}">
                <a16:creationId xmlns:a16="http://schemas.microsoft.com/office/drawing/2014/main" xmlns="" id="{039D6DF0-F6C2-4FDF-BD2C-8F42D7955B77}"/>
              </a:ext>
            </a:extLst>
          </p:cNvPr>
          <p:cNvSpPr/>
          <p:nvPr/>
        </p:nvSpPr>
        <p:spPr>
          <a:xfrm>
            <a:off x="4487378" y="1661159"/>
            <a:ext cx="11178057" cy="4093428"/>
          </a:xfrm>
          <a:prstGeom prst="rect">
            <a:avLst/>
          </a:prstGeom>
        </p:spPr>
        <p:txBody>
          <a:bodyPr wrap="square">
            <a:spAutoFit/>
          </a:bodyPr>
          <a:lstStyle/>
          <a:p>
            <a:r>
              <a:rPr lang="es-CL" sz="2000" b="1" dirty="0" smtClean="0">
                <a:latin typeface="Calibri" panose="020F0502020204030204" pitchFamily="34" charset="0"/>
                <a:cs typeface="Calibri" panose="020F0502020204030204" pitchFamily="34" charset="0"/>
              </a:rPr>
              <a:t>Previo al inicio de la jornada:</a:t>
            </a:r>
          </a:p>
          <a:p>
            <a:endParaRPr lang="es-CL" sz="2000" b="1" dirty="0" smtClean="0">
              <a:latin typeface="Calibri" panose="020F0502020204030204" pitchFamily="34" charset="0"/>
              <a:cs typeface="Calibri" panose="020F0502020204030204" pitchFamily="34" charset="0"/>
            </a:endParaRPr>
          </a:p>
          <a:p>
            <a:endParaRPr lang="es-CL" sz="2000" dirty="0" smtClean="0">
              <a:latin typeface="Calibri" panose="020F0502020204030204" pitchFamily="34" charset="0"/>
              <a:cs typeface="Calibri" panose="020F0502020204030204" pitchFamily="34" charset="0"/>
            </a:endParaRPr>
          </a:p>
          <a:p>
            <a:pPr marL="285750" lvl="0" indent="-285750" algn="just">
              <a:buFont typeface="Arial" panose="020B0604020202020204" pitchFamily="34" charset="0"/>
              <a:buChar char="•"/>
            </a:pPr>
            <a:r>
              <a:rPr lang="es-CL" sz="2000" dirty="0" smtClean="0">
                <a:latin typeface="Calibri" panose="020F0502020204030204" pitchFamily="34" charset="0"/>
                <a:cs typeface="Calibri" panose="020F0502020204030204" pitchFamily="34" charset="0"/>
              </a:rPr>
              <a:t>Mantén </a:t>
            </a:r>
            <a:r>
              <a:rPr lang="es-CL" sz="2000" dirty="0">
                <a:latin typeface="Calibri" panose="020F0502020204030204" pitchFamily="34" charset="0"/>
                <a:cs typeface="Calibri" panose="020F0502020204030204" pitchFamily="34" charset="0"/>
              </a:rPr>
              <a:t>tus chequeos preventivos de salud al día e informa de inmediato si tu condición física o de salud, se encuentra deteriorada, dificultando tu desempeño.</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Participa en el programa de vacunación definido por </a:t>
            </a:r>
            <a:r>
              <a:rPr lang="es-CL" sz="2000" dirty="0" smtClean="0">
                <a:latin typeface="Calibri" panose="020F0502020204030204" pitchFamily="34" charset="0"/>
                <a:cs typeface="Calibri" panose="020F0502020204030204" pitchFamily="34" charset="0"/>
              </a:rPr>
              <a:t>tu empleador</a:t>
            </a:r>
            <a:r>
              <a:rPr lang="es-CL" sz="2000" dirty="0">
                <a:latin typeface="Calibri" panose="020F0502020204030204" pitchFamily="34" charset="0"/>
                <a:cs typeface="Calibri" panose="020F0502020204030204" pitchFamily="34" charset="0"/>
              </a:rPr>
              <a:t>: (Hepatitis B, Hepatitis A, Tétanos, Rabia (profilaxis </a:t>
            </a:r>
            <a:r>
              <a:rPr lang="es-CL" sz="2000" dirty="0" smtClean="0">
                <a:latin typeface="Calibri" panose="020F0502020204030204" pitchFamily="34" charset="0"/>
                <a:cs typeface="Calibri" panose="020F0502020204030204" pitchFamily="34" charset="0"/>
              </a:rPr>
              <a:t>post-exposición), </a:t>
            </a:r>
            <a:r>
              <a:rPr lang="es-CL" sz="2000" dirty="0">
                <a:latin typeface="Calibri" panose="020F0502020204030204" pitchFamily="34" charset="0"/>
                <a:cs typeface="Calibri" panose="020F0502020204030204" pitchFamily="34" charset="0"/>
              </a:rPr>
              <a:t>dentro de los plazos y periodos definidos para esto (Vacúnate).</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Verifica el estado de tu ropa de trabajo y los Elementos de Protección Personal (EPP</a:t>
            </a:r>
            <a:r>
              <a:rPr lang="es-CL" sz="2000" dirty="0" smtClean="0">
                <a:latin typeface="Calibri" panose="020F0502020204030204" pitchFamily="34" charset="0"/>
                <a:cs typeface="Calibri" panose="020F0502020204030204" pitchFamily="34" charset="0"/>
              </a:rPr>
              <a:t>). </a:t>
            </a:r>
            <a:r>
              <a:rPr lang="es-CL" sz="2000" dirty="0">
                <a:latin typeface="Calibri" panose="020F0502020204030204" pitchFamily="34" charset="0"/>
                <a:cs typeface="Calibri" panose="020F0502020204030204" pitchFamily="34" charset="0"/>
              </a:rPr>
              <a:t>Solicita los faltantes y realiza el cambio de aquellos que no estén en buenas condiciones.</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Evita acortar, recoger o recortar tu ropa de trabajo, dejando partes del cuerpo expuestas sin protección.</a:t>
            </a:r>
          </a:p>
          <a:p>
            <a:pPr marL="285750" lvl="0" indent="-285750" algn="just">
              <a:buFont typeface="Arial" panose="020B0604020202020204" pitchFamily="34" charset="0"/>
              <a:buChar char="•"/>
            </a:pPr>
            <a:r>
              <a:rPr lang="es-CL" sz="2000" dirty="0">
                <a:latin typeface="Calibri" panose="020F0502020204030204" pitchFamily="34" charset="0"/>
                <a:cs typeface="Calibri" panose="020F0502020204030204" pitchFamily="34" charset="0"/>
              </a:rPr>
              <a:t>Infórmate sobre los niveles de radiación UV para el día y utiliza los sistemas de protección definidos</a:t>
            </a:r>
            <a:r>
              <a:rPr lang="es-CL" sz="2000" dirty="0" smtClean="0">
                <a:latin typeface="Calibri" panose="020F0502020204030204" pitchFamily="34" charset="0"/>
                <a:cs typeface="Calibri" panose="020F0502020204030204" pitchFamily="34" charset="0"/>
              </a:rPr>
              <a:t>: Lentes </a:t>
            </a:r>
            <a:r>
              <a:rPr lang="es-CL" sz="2000" dirty="0">
                <a:latin typeface="Calibri" panose="020F0502020204030204" pitchFamily="34" charset="0"/>
                <a:cs typeface="Calibri" panose="020F0502020204030204" pitchFamily="34" charset="0"/>
              </a:rPr>
              <a:t>con protección UV, gorro con protección de nuca (tipo legionario</a:t>
            </a:r>
            <a:r>
              <a:rPr lang="es-CL" sz="2000" dirty="0" smtClean="0">
                <a:latin typeface="Calibri" panose="020F0502020204030204" pitchFamily="34" charset="0"/>
                <a:cs typeface="Calibri" panose="020F0502020204030204" pitchFamily="34" charset="0"/>
              </a:rPr>
              <a:t>), bloqueador solar con factor 30+ o superior, entre </a:t>
            </a:r>
            <a:r>
              <a:rPr lang="es-CL" sz="2000" dirty="0">
                <a:latin typeface="Calibri" panose="020F0502020204030204" pitchFamily="34" charset="0"/>
                <a:cs typeface="Calibri" panose="020F0502020204030204" pitchFamily="34" charset="0"/>
              </a:rPr>
              <a:t>otros</a:t>
            </a:r>
            <a:r>
              <a:rPr lang="es-CL" sz="2000" dirty="0" smtClean="0">
                <a:latin typeface="Calibri" panose="020F0502020204030204" pitchFamily="34" charset="0"/>
                <a:cs typeface="Calibri" panose="020F0502020204030204" pitchFamily="34" charset="0"/>
              </a:rPr>
              <a:t>.</a:t>
            </a:r>
            <a:endParaRPr lang="es-CL" sz="2000" dirty="0">
              <a:latin typeface="Calibri" panose="020F0502020204030204" pitchFamily="34" charset="0"/>
              <a:cs typeface="Calibri" panose="020F0502020204030204" pitchFamily="34" charset="0"/>
            </a:endParaRPr>
          </a:p>
        </p:txBody>
      </p:sp>
      <p:sp>
        <p:nvSpPr>
          <p:cNvPr id="5" name="Rectangle 3"/>
          <p:cNvSpPr>
            <a:spLocks noChangeArrowheads="1"/>
          </p:cNvSpPr>
          <p:nvPr/>
        </p:nvSpPr>
        <p:spPr bwMode="auto">
          <a:xfrm>
            <a:off x="0" y="26802"/>
            <a:ext cx="65" cy="4035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537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pic>
        <p:nvPicPr>
          <p:cNvPr id="14338"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9204" y="5576491"/>
            <a:ext cx="5130288" cy="342463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rotWithShape="1">
          <a:blip r:embed="rId4"/>
          <a:srcRect l="63476"/>
          <a:stretch/>
        </p:blipFill>
        <p:spPr>
          <a:xfrm>
            <a:off x="14509724" y="396106"/>
            <a:ext cx="1022200" cy="1008000"/>
          </a:xfrm>
          <a:prstGeom prst="rect">
            <a:avLst/>
          </a:prstGeom>
        </p:spPr>
      </p:pic>
    </p:spTree>
    <p:custDataLst>
      <p:tags r:id="rId1"/>
    </p:custDataLst>
    <p:extLst>
      <p:ext uri="{BB962C8B-B14F-4D97-AF65-F5344CB8AC3E}">
        <p14:creationId xmlns:p14="http://schemas.microsoft.com/office/powerpoint/2010/main" val="399307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3996556" cy="9001125"/>
          </a:xfrm>
          <a:prstGeom prst="rect">
            <a:avLst/>
          </a:prstGeom>
          <a:solidFill>
            <a:srgbClr val="8E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angle 2"/>
          <p:cNvSpPr/>
          <p:nvPr/>
        </p:nvSpPr>
        <p:spPr>
          <a:xfrm>
            <a:off x="468164" y="1661159"/>
            <a:ext cx="3492000" cy="400110"/>
          </a:xfrm>
          <a:prstGeom prst="rect">
            <a:avLst/>
          </a:prstGeom>
        </p:spPr>
        <p:txBody>
          <a:bodyPr wrap="square" anchor="ctr">
            <a:spAutoFit/>
          </a:bodyPr>
          <a:lstStyle/>
          <a:p>
            <a:r>
              <a:rPr lang="es-CL" sz="2000" b="1" dirty="0" smtClean="0">
                <a:solidFill>
                  <a:srgbClr val="004B53"/>
                </a:solidFill>
                <a:latin typeface="Calibri" panose="020F0502020204030204" pitchFamily="34" charset="0"/>
                <a:cs typeface="Calibri" panose="020F0502020204030204" pitchFamily="34" charset="0"/>
              </a:rPr>
              <a:t>Medidas preventivas:</a:t>
            </a:r>
            <a:endParaRPr lang="es-CL" sz="2000" b="1" dirty="0">
              <a:solidFill>
                <a:srgbClr val="004B53"/>
              </a:solidFill>
              <a:latin typeface="Calibri" panose="020F0502020204030204" pitchFamily="34" charset="0"/>
              <a:cs typeface="Calibri" panose="020F0502020204030204" pitchFamily="34" charset="0"/>
            </a:endParaRPr>
          </a:p>
        </p:txBody>
      </p:sp>
      <p:sp>
        <p:nvSpPr>
          <p:cNvPr id="8" name="Rectangle 7"/>
          <p:cNvSpPr/>
          <p:nvPr/>
        </p:nvSpPr>
        <p:spPr>
          <a:xfrm>
            <a:off x="527215" y="2067098"/>
            <a:ext cx="3252623"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000">
              <a:latin typeface="Calibri" panose="020F0502020204030204" pitchFamily="34" charset="0"/>
              <a:cs typeface="Calibri" panose="020F0502020204030204" pitchFamily="34" charset="0"/>
            </a:endParaRPr>
          </a:p>
        </p:txBody>
      </p:sp>
      <p:sp>
        <p:nvSpPr>
          <p:cNvPr id="17" name="Rectangle 16"/>
          <p:cNvSpPr/>
          <p:nvPr/>
        </p:nvSpPr>
        <p:spPr>
          <a:xfrm>
            <a:off x="0" y="4492198"/>
            <a:ext cx="3996557" cy="4508927"/>
          </a:xfrm>
          <a:prstGeom prst="rect">
            <a:avLst/>
          </a:prstGeom>
        </p:spPr>
        <p:txBody>
          <a:bodyPr wrap="square">
            <a:spAutoFit/>
          </a:bodyPr>
          <a:lstStyle/>
          <a:p>
            <a:pPr algn="ctr"/>
            <a:r>
              <a:rPr lang="es-CL" sz="28700" b="1" dirty="0" smtClean="0">
                <a:solidFill>
                  <a:schemeClr val="bg1"/>
                </a:solidFill>
                <a:latin typeface="Arial" pitchFamily="34" charset="0"/>
                <a:cs typeface="Arial" pitchFamily="34" charset="0"/>
              </a:rPr>
              <a:t>3</a:t>
            </a:r>
            <a:endParaRPr lang="es-CL" sz="28700" b="1" dirty="0">
              <a:solidFill>
                <a:schemeClr val="bg1"/>
              </a:solidFill>
              <a:latin typeface="Arial" pitchFamily="34" charset="0"/>
              <a:cs typeface="Arial" pitchFamily="34" charset="0"/>
            </a:endParaRPr>
          </a:p>
        </p:txBody>
      </p:sp>
      <p:sp>
        <p:nvSpPr>
          <p:cNvPr id="12" name="Rectangle 3">
            <a:extLst>
              <a:ext uri="{FF2B5EF4-FFF2-40B4-BE49-F238E27FC236}">
                <a16:creationId xmlns:a16="http://schemas.microsoft.com/office/drawing/2014/main" xmlns="" id="{039D6DF0-F6C2-4FDF-BD2C-8F42D7955B77}"/>
              </a:ext>
            </a:extLst>
          </p:cNvPr>
          <p:cNvSpPr/>
          <p:nvPr/>
        </p:nvSpPr>
        <p:spPr>
          <a:xfrm>
            <a:off x="4716636" y="1692250"/>
            <a:ext cx="10369152" cy="400110"/>
          </a:xfrm>
          <a:prstGeom prst="rect">
            <a:avLst/>
          </a:prstGeom>
        </p:spPr>
        <p:txBody>
          <a:bodyPr wrap="square">
            <a:spAutoFit/>
          </a:bodyPr>
          <a:lstStyle/>
          <a:p>
            <a:r>
              <a:rPr lang="es-ES" sz="2000" b="1" dirty="0">
                <a:latin typeface="Calibri" panose="020F0502020204030204" pitchFamily="34" charset="0"/>
                <a:cs typeface="Calibri" panose="020F0502020204030204" pitchFamily="34" charset="0"/>
              </a:rPr>
              <a:t>Las vacunas se administrarán de acuerdo a la siguiente tabla</a:t>
            </a:r>
            <a:r>
              <a:rPr lang="es-ES" sz="2000" b="1" dirty="0" smtClean="0">
                <a:latin typeface="Calibri" panose="020F0502020204030204" pitchFamily="34" charset="0"/>
                <a:cs typeface="Calibri" panose="020F0502020204030204" pitchFamily="34" charset="0"/>
              </a:rPr>
              <a:t>:</a:t>
            </a:r>
            <a:endParaRPr lang="es-CL" sz="2000" b="1" dirty="0" smtClean="0">
              <a:latin typeface="Calibri" panose="020F0502020204030204" pitchFamily="34" charset="0"/>
              <a:cs typeface="Calibri" panose="020F0502020204030204" pitchFamily="34" charset="0"/>
            </a:endParaRPr>
          </a:p>
        </p:txBody>
      </p:sp>
      <p:sp>
        <p:nvSpPr>
          <p:cNvPr id="5" name="Rectangle 3"/>
          <p:cNvSpPr>
            <a:spLocks noChangeArrowheads="1"/>
          </p:cNvSpPr>
          <p:nvPr/>
        </p:nvSpPr>
        <p:spPr bwMode="auto">
          <a:xfrm>
            <a:off x="0" y="26802"/>
            <a:ext cx="65" cy="4035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537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pic>
        <p:nvPicPr>
          <p:cNvPr id="2" name="Imagen 1"/>
          <p:cNvPicPr>
            <a:picLocks noChangeAspect="1"/>
          </p:cNvPicPr>
          <p:nvPr/>
        </p:nvPicPr>
        <p:blipFill rotWithShape="1">
          <a:blip r:embed="rId4"/>
          <a:srcRect l="41000" t="30001" r="21651" b="19599"/>
          <a:stretch/>
        </p:blipFill>
        <p:spPr>
          <a:xfrm>
            <a:off x="5328704" y="2031855"/>
            <a:ext cx="9145016" cy="6941398"/>
          </a:xfrm>
          <a:prstGeom prst="rect">
            <a:avLst/>
          </a:prstGeom>
        </p:spPr>
      </p:pic>
      <p:pic>
        <p:nvPicPr>
          <p:cNvPr id="9" name="Imagen 8"/>
          <p:cNvPicPr>
            <a:picLocks noChangeAspect="1"/>
          </p:cNvPicPr>
          <p:nvPr/>
        </p:nvPicPr>
        <p:blipFill rotWithShape="1">
          <a:blip r:embed="rId5"/>
          <a:srcRect l="63476"/>
          <a:stretch/>
        </p:blipFill>
        <p:spPr>
          <a:xfrm>
            <a:off x="14509724" y="396106"/>
            <a:ext cx="1022200" cy="1008000"/>
          </a:xfrm>
          <a:prstGeom prst="rect">
            <a:avLst/>
          </a:prstGeom>
        </p:spPr>
      </p:pic>
    </p:spTree>
    <p:custDataLst>
      <p:tags r:id="rId1"/>
    </p:custDataLst>
    <p:extLst>
      <p:ext uri="{BB962C8B-B14F-4D97-AF65-F5344CB8AC3E}">
        <p14:creationId xmlns:p14="http://schemas.microsoft.com/office/powerpoint/2010/main" val="7783896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1B025B-727A-428B-9D65-0E1AE29B3D28}">
  <ds:schemaRefs>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A7517E6-7AA3-4864-AAEA-3EE4CA36DB25}"/>
</file>

<file path=customXml/itemProps3.xml><?xml version="1.0" encoding="utf-8"?>
<ds:datastoreItem xmlns:ds="http://schemas.openxmlformats.org/officeDocument/2006/customXml" ds:itemID="{967590EB-EE9D-4A63-83BA-4CFAC79681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4222</TotalTime>
  <Words>2705</Words>
  <Application>Microsoft Office PowerPoint</Application>
  <PresentationFormat>Personalizado</PresentationFormat>
  <Paragraphs>192</Paragraphs>
  <Slides>21</Slides>
  <Notes>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Arial Narrow</vt:lpstr>
      <vt:lpstr>Calibri</vt:lpstr>
      <vt:lpstr>Catamaran Light</vt:lpstr>
      <vt:lpstr>Catamaran Medium</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Marianne MV</dc:creator>
  <cp:lastModifiedBy>Zamorano Orellana, Claudia</cp:lastModifiedBy>
  <cp:revision>320</cp:revision>
  <dcterms:created xsi:type="dcterms:W3CDTF">2018-04-16T12:09:27Z</dcterms:created>
  <dcterms:modified xsi:type="dcterms:W3CDTF">2021-12-14T12:50:10Z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0x0101007C36543F3D857D488921B9E8F0F0A212</vt:lpwstr>
  </property>
  <property fmtid="{D5CDD505-2E9C-101B-9397-08002B2CF9AE}" pid="3" name="ArticulateGUID">
    <vt:lpwstr>F71F3E72-24A0-4F77-92A7-6E8F46DDFA07</vt:lpwstr>
  </property>
  <property fmtid="{D5CDD505-2E9C-101B-9397-08002B2CF9AE}" pid="4" name="ArticulatePath">
    <vt:lpwstr>Charla_Seguridad en proceso de recolección y disposición de residuos domiciliarios</vt:lpwstr>
  </property>
  <property fmtid="{D5CDD505-2E9C-101B-9397-08002B2CF9AE}" pid="5" name="Order">
    <vt:r8>300600</vt:r8>
  </property>
</Properties>
</file>