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notesSlides/notesSlide24.xml" ContentType="application/vnd.openxmlformats-officedocument.presentationml.notesSlide+xml"/>
  <Override PartName="/ppt/tags/tag44.xml" ContentType="application/vnd.openxmlformats-officedocument.presentationml.tags+xml"/>
  <Override PartName="/ppt/notesSlides/notesSlide2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notesSlides/notesSlide29.xml" ContentType="application/vnd.openxmlformats-officedocument.presentationml.notesSlide+xml"/>
  <Override PartName="/ppt/tags/tag51.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Lst>
  <p:notesMasterIdLst>
    <p:notesMasterId r:id="rId42"/>
  </p:notesMasterIdLst>
  <p:handoutMasterIdLst>
    <p:handoutMasterId r:id="rId43"/>
  </p:handoutMasterIdLst>
  <p:sldIdLst>
    <p:sldId id="256" r:id="rId6"/>
    <p:sldId id="2147472786" r:id="rId7"/>
    <p:sldId id="937" r:id="rId8"/>
    <p:sldId id="2147472788" r:id="rId9"/>
    <p:sldId id="1388" r:id="rId10"/>
    <p:sldId id="1673" r:id="rId11"/>
    <p:sldId id="1674" r:id="rId12"/>
    <p:sldId id="1677" r:id="rId13"/>
    <p:sldId id="1678" r:id="rId14"/>
    <p:sldId id="1679" r:id="rId15"/>
    <p:sldId id="1681" r:id="rId16"/>
    <p:sldId id="1682" r:id="rId17"/>
    <p:sldId id="1683" r:id="rId18"/>
    <p:sldId id="1684" r:id="rId19"/>
    <p:sldId id="1685" r:id="rId20"/>
    <p:sldId id="1687" r:id="rId21"/>
    <p:sldId id="2147472794" r:id="rId22"/>
    <p:sldId id="1688" r:id="rId23"/>
    <p:sldId id="1689" r:id="rId24"/>
    <p:sldId id="1690" r:id="rId25"/>
    <p:sldId id="1691" r:id="rId26"/>
    <p:sldId id="1692" r:id="rId27"/>
    <p:sldId id="1693" r:id="rId28"/>
    <p:sldId id="2147472796" r:id="rId29"/>
    <p:sldId id="1697" r:id="rId30"/>
    <p:sldId id="1698" r:id="rId31"/>
    <p:sldId id="1700" r:id="rId32"/>
    <p:sldId id="2147472791" r:id="rId33"/>
    <p:sldId id="1702" r:id="rId34"/>
    <p:sldId id="1703" r:id="rId35"/>
    <p:sldId id="1704" r:id="rId36"/>
    <p:sldId id="1705" r:id="rId37"/>
    <p:sldId id="2147472795" r:id="rId38"/>
    <p:sldId id="2147472629" r:id="rId39"/>
    <p:sldId id="2147472628" r:id="rId40"/>
    <p:sldId id="288" r:id="rId41"/>
  </p:sldIdLst>
  <p:sldSz cx="12192000" cy="6858000"/>
  <p:notesSz cx="6858000" cy="9144000"/>
  <p:custDataLst>
    <p:tags r:id="rId44"/>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L13UK2ewHrgqjN4VJVsoQ==" hashData="MRHR3ijW4NUSCqt3J1GNWJe6HWSAsesnkrYEbH9X8Lom8mgi9owrw6r6KpijofIvZUsoQm54fdHEyXiEhkpFXg=="/>
  <p:extLst>
    <p:ext uri="{EFAFB233-063F-42B5-8137-9DF3F51BA10A}">
      <p15:sldGuideLst xmlns:p15="http://schemas.microsoft.com/office/powerpoint/2012/main">
        <p15:guide id="1" orient="horz" pos="1026" userDrawn="1">
          <p15:clr>
            <a:srgbClr val="A4A3A4"/>
          </p15:clr>
        </p15:guide>
        <p15:guide id="2" pos="3863" userDrawn="1">
          <p15:clr>
            <a:srgbClr val="A4A3A4"/>
          </p15:clr>
        </p15:guide>
        <p15:guide id="3" pos="279" userDrawn="1">
          <p15:clr>
            <a:srgbClr val="A4A3A4"/>
          </p15:clr>
        </p15:guide>
        <p15:guide id="4" pos="2683" userDrawn="1">
          <p15:clr>
            <a:srgbClr val="A4A3A4"/>
          </p15:clr>
        </p15:guide>
        <p15:guide id="5" orient="horz" pos="3952" userDrawn="1">
          <p15:clr>
            <a:srgbClr val="A4A3A4"/>
          </p15:clr>
        </p15:guide>
        <p15:guide id="6" orient="horz" pos="1412" userDrawn="1">
          <p15:clr>
            <a:srgbClr val="A4A3A4"/>
          </p15:clr>
        </p15:guide>
        <p15:guide id="7" orient="horz" pos="368" userDrawn="1">
          <p15:clr>
            <a:srgbClr val="A4A3A4"/>
          </p15:clr>
        </p15:guide>
        <p15:guide id="8" orient="horz" pos="1162" userDrawn="1">
          <p15:clr>
            <a:srgbClr val="A4A3A4"/>
          </p15:clr>
        </p15:guide>
        <p15:guide id="9" pos="3228" userDrawn="1">
          <p15:clr>
            <a:srgbClr val="A4A3A4"/>
          </p15:clr>
        </p15:guide>
        <p15:guide id="10" pos="29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FF45"/>
    <a:srgbClr val="13C045"/>
    <a:srgbClr val="004C14"/>
    <a:srgbClr val="000000"/>
    <a:srgbClr val="81D877"/>
    <a:srgbClr val="27933E"/>
    <a:srgbClr val="EAEADE"/>
    <a:srgbClr val="434343"/>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8" autoAdjust="0"/>
    <p:restoredTop sz="95394" autoAdjust="0"/>
  </p:normalViewPr>
  <p:slideViewPr>
    <p:cSldViewPr snapToGrid="0">
      <p:cViewPr varScale="1">
        <p:scale>
          <a:sx n="74" d="100"/>
          <a:sy n="74" d="100"/>
        </p:scale>
        <p:origin x="436" y="48"/>
      </p:cViewPr>
      <p:guideLst>
        <p:guide orient="horz" pos="1026"/>
        <p:guide pos="3863"/>
        <p:guide pos="279"/>
        <p:guide pos="2683"/>
        <p:guide orient="horz" pos="3952"/>
        <p:guide orient="horz" pos="1412"/>
        <p:guide orient="horz" pos="368"/>
        <p:guide orient="horz" pos="1162"/>
        <p:guide pos="3228"/>
        <p:guide pos="2955"/>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111" d="100"/>
          <a:sy n="111" d="100"/>
        </p:scale>
        <p:origin x="52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07-05-2025</a:t>
            </a:fld>
            <a:endParaRPr lang="es-CL"/>
          </a:p>
        </p:txBody>
      </p:sp>
      <p:sp>
        <p:nvSpPr>
          <p:cNvPr id="4" name="Marcador de pie de página 3">
            <a:extLst>
              <a:ext uri="{FF2B5EF4-FFF2-40B4-BE49-F238E27FC236}">
                <a16:creationId xmlns=""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07-05-2025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ea typeface="+mn-ea"/>
                <a:cs typeface="+mn-cs"/>
              </a:rPr>
              <a:t>El relator se preocupa de preparar todo lo necesario para el inicio del curso:</a:t>
            </a:r>
          </a:p>
          <a:p>
            <a:r>
              <a:rPr lang="es-CL" sz="1200" kern="1200" dirty="0">
                <a:solidFill>
                  <a:schemeClr val="tx1"/>
                </a:solidFill>
                <a:effectLst/>
                <a:ea typeface="+mn-ea"/>
                <a:cs typeface="+mn-cs"/>
              </a:rPr>
              <a:t>• Data.</a:t>
            </a:r>
          </a:p>
          <a:p>
            <a:r>
              <a:rPr lang="es-CL" sz="1200" kern="1200" dirty="0">
                <a:solidFill>
                  <a:schemeClr val="tx1"/>
                </a:solidFill>
                <a:effectLst/>
                <a:ea typeface="+mn-ea"/>
                <a:cs typeface="+mn-cs"/>
              </a:rPr>
              <a:t>• Computador.</a:t>
            </a:r>
          </a:p>
          <a:p>
            <a:r>
              <a:rPr lang="es-CL" sz="1200" kern="1200" dirty="0">
                <a:solidFill>
                  <a:schemeClr val="tx1"/>
                </a:solidFill>
                <a:effectLst/>
                <a:ea typeface="+mn-ea"/>
                <a:cs typeface="+mn-cs"/>
              </a:rPr>
              <a:t>• Sonido conectado y probado.</a:t>
            </a:r>
          </a:p>
          <a:p>
            <a:r>
              <a:rPr lang="es-CL" sz="1200" kern="1200" dirty="0">
                <a:solidFill>
                  <a:schemeClr val="tx1"/>
                </a:solidFill>
                <a:effectLst/>
                <a:ea typeface="+mn-ea"/>
                <a:cs typeface="+mn-cs"/>
              </a:rPr>
              <a:t>• Sillas y mesas, si fuera necesario.</a:t>
            </a:r>
          </a:p>
          <a:p>
            <a:r>
              <a:rPr lang="es-CL" sz="1200" kern="1200" dirty="0">
                <a:solidFill>
                  <a:schemeClr val="tx1"/>
                </a:solidFill>
                <a:effectLst/>
                <a:ea typeface="+mn-ea"/>
                <a:cs typeface="+mn-cs"/>
              </a:rPr>
              <a:t>• Temperatura de la sala.</a:t>
            </a:r>
          </a:p>
          <a:p>
            <a:r>
              <a:rPr lang="es-CL" sz="1200" kern="1200" dirty="0">
                <a:solidFill>
                  <a:schemeClr val="tx1"/>
                </a:solidFill>
                <a:effectLst/>
                <a:ea typeface="+mn-ea"/>
                <a:cs typeface="+mn-cs"/>
              </a:rPr>
              <a:t>• Saber dónde están ubicadas las salidas de emergencia.</a:t>
            </a:r>
          </a:p>
          <a:p>
            <a:r>
              <a:rPr lang="es-CL" sz="1200" kern="1200" dirty="0">
                <a:solidFill>
                  <a:schemeClr val="tx1"/>
                </a:solidFill>
                <a:effectLst/>
                <a:ea typeface="+mn-ea"/>
                <a:cs typeface="+mn-cs"/>
              </a:rPr>
              <a:t>• Saber dónde están los baños.</a:t>
            </a:r>
          </a:p>
          <a:p>
            <a:r>
              <a:rPr lang="es-CL" sz="1200" kern="1200" dirty="0">
                <a:solidFill>
                  <a:schemeClr val="tx1"/>
                </a:solidFill>
                <a:effectLst/>
                <a:ea typeface="+mn-ea"/>
                <a:cs typeface="+mn-cs"/>
              </a:rPr>
              <a:t>• Tener la lista de asistencia.</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A continuación señalaremos los pasos que el facilitador debe seguir según protocolo ACHS:</a:t>
            </a:r>
          </a:p>
          <a:p>
            <a:r>
              <a:rPr lang="es-CL" sz="1200" kern="1200" dirty="0">
                <a:solidFill>
                  <a:schemeClr val="tx1"/>
                </a:solidFill>
                <a:effectLst/>
                <a:ea typeface="+mn-ea"/>
                <a:cs typeface="+mn-cs"/>
              </a:rPr>
              <a:t>1. Dar la bienvenida al Curso Fatiga Mental, dictado por Asociación Chilena de Seguridad, institución a la cual representa el relator.</a:t>
            </a:r>
          </a:p>
          <a:p>
            <a:r>
              <a:rPr lang="es-CL" sz="1200" kern="1200" dirty="0">
                <a:solidFill>
                  <a:schemeClr val="tx1"/>
                </a:solidFill>
                <a:effectLst/>
                <a:ea typeface="+mn-ea"/>
                <a:cs typeface="+mn-cs"/>
              </a:rPr>
              <a:t>2. Presentación del facilitador: «Mi nombre es (Indicar Nombre).»</a:t>
            </a:r>
          </a:p>
          <a:p>
            <a:r>
              <a:rPr lang="es-CL" sz="1200" kern="1200" dirty="0">
                <a:solidFill>
                  <a:schemeClr val="tx1"/>
                </a:solidFill>
                <a:effectLst/>
                <a:ea typeface="+mn-ea"/>
                <a:cs typeface="+mn-cs"/>
              </a:rPr>
              <a:t>3. Señalar profesión, experiencia laboral y OTEC con la cual trabaja .El relator se presenta, detallando su nombre. </a:t>
            </a:r>
          </a:p>
          <a:p>
            <a:endParaRPr lang="es-CL" dirty="0"/>
          </a:p>
        </p:txBody>
      </p:sp>
      <p:sp>
        <p:nvSpPr>
          <p:cNvPr id="4" name="Marcador de número de diapositiva 3"/>
          <p:cNvSpPr>
            <a:spLocks noGrp="1"/>
          </p:cNvSpPr>
          <p:nvPr>
            <p:ph type="sldNum" sz="quarter" idx="5"/>
          </p:nvPr>
        </p:nvSpPr>
        <p:spPr/>
        <p:txBody>
          <a:bodyPr/>
          <a:lstStyle/>
          <a:p>
            <a:fld id="{AB2C8F28-7E9B-7146-9906-5BD3B97C239F}" type="slidenum">
              <a:rPr lang="es-CL" smtClean="0"/>
              <a:t>1</a:t>
            </a:fld>
            <a:endParaRPr lang="es-CL"/>
          </a:p>
        </p:txBody>
      </p:sp>
    </p:spTree>
    <p:extLst>
      <p:ext uri="{BB962C8B-B14F-4D97-AF65-F5344CB8AC3E}">
        <p14:creationId xmlns:p14="http://schemas.microsoft.com/office/powerpoint/2010/main" val="76847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L" sz="1200" b="1" kern="1200" dirty="0">
                <a:solidFill>
                  <a:schemeClr val="tx1"/>
                </a:solidFill>
                <a:effectLst/>
                <a:ea typeface="+mn-ea"/>
                <a:cs typeface="+mn-cs"/>
              </a:rPr>
              <a:t>Factores Ambientales</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2. Ambiente lumínico</a:t>
            </a:r>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Una iluminación adecuada es aquella que permita distinguir las formas, los colores, los objetos  en movimiento, apreciar los relieves y que asegure el confort visual.</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a)- </a:t>
            </a:r>
            <a:r>
              <a:rPr lang="es-CL" sz="1200" b="1" kern="1200" dirty="0">
                <a:solidFill>
                  <a:schemeClr val="tx1"/>
                </a:solidFill>
                <a:effectLst/>
                <a:ea typeface="+mn-ea"/>
                <a:cs typeface="+mn-cs"/>
              </a:rPr>
              <a:t>Niveles mínimos recomendados de iluminación en los lugares de trabajo</a:t>
            </a: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69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L" sz="1200" b="1" kern="1200" dirty="0">
                <a:solidFill>
                  <a:schemeClr val="tx1"/>
                </a:solidFill>
                <a:effectLst/>
                <a:ea typeface="+mn-ea"/>
                <a:cs typeface="+mn-cs"/>
              </a:rPr>
              <a:t>Factores Ambientales</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2. Ambiente lumínico</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CL" sz="1200" kern="1200" dirty="0">
                <a:solidFill>
                  <a:schemeClr val="tx1"/>
                </a:solidFill>
                <a:effectLst/>
                <a:ea typeface="+mn-ea"/>
                <a:cs typeface="+mn-cs"/>
              </a:rPr>
              <a:t>b)-</a:t>
            </a:r>
            <a:r>
              <a:rPr lang="es-CL" sz="1200" b="1" kern="1200" dirty="0">
                <a:solidFill>
                  <a:schemeClr val="tx1"/>
                </a:solidFill>
                <a:effectLst/>
                <a:ea typeface="+mn-ea"/>
                <a:cs typeface="+mn-cs"/>
              </a:rPr>
              <a:t>Cómo se reducen los riesgos derivados de una inadecuada iluminación</a:t>
            </a:r>
            <a:r>
              <a:rPr lang="es-CL" sz="1200" kern="1200" dirty="0">
                <a:solidFill>
                  <a:schemeClr val="tx1"/>
                </a:solidFill>
                <a:effectLs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55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L" sz="1200" b="1" kern="1200" dirty="0">
                <a:solidFill>
                  <a:schemeClr val="tx1"/>
                </a:solidFill>
                <a:effectLst/>
                <a:ea typeface="+mn-ea"/>
                <a:cs typeface="+mn-cs"/>
              </a:rPr>
              <a:t>Factores Ambientales</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3. Confort térmico</a:t>
            </a:r>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Estado de equilibrio en el cual las personas no pierden ni ganan calor que pueda incrementar/disminuir su temperatura corporal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68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L" sz="1200" b="1" kern="1200" dirty="0">
                <a:solidFill>
                  <a:schemeClr val="tx1"/>
                </a:solidFill>
                <a:effectLst/>
                <a:ea typeface="+mn-ea"/>
                <a:cs typeface="+mn-cs"/>
              </a:rPr>
              <a:t>Factores Ambientales</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4. Vibraciones : </a:t>
            </a:r>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Es el movimiento oscilatorio de las partículas de los cuerpos sólidos. Asimismo, se define como la variación en el tiempo de una “magnitud o cantidad” que describe el movimiento o la posición de un sistema mecánico” (D.S. 594)</a:t>
            </a: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393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100" b="1" kern="1200" dirty="0">
                <a:solidFill>
                  <a:schemeClr val="tx1"/>
                </a:solidFill>
                <a:effectLst/>
                <a:ea typeface="+mn-ea"/>
                <a:cs typeface="+mn-cs"/>
              </a:rPr>
              <a:t>Factores carga de trabajo</a:t>
            </a:r>
            <a:endParaRPr lang="es-CL" sz="1100" kern="1200" dirty="0">
              <a:solidFill>
                <a:schemeClr val="tx1"/>
              </a:solidFill>
              <a:effectLst/>
              <a:ea typeface="+mn-ea"/>
              <a:cs typeface="+mn-cs"/>
            </a:endParaRPr>
          </a:p>
          <a:p>
            <a:r>
              <a:rPr lang="es-CL" sz="1100" kern="1200" dirty="0">
                <a:solidFill>
                  <a:schemeClr val="tx1"/>
                </a:solidFill>
                <a:effectLst/>
                <a:ea typeface="+mn-ea"/>
                <a:cs typeface="+mn-cs"/>
              </a:rPr>
              <a:t>Son aquellas demandas físicas generadas cuando se realizan actividades tales como caminar, correr, transportar, empujar o levantar objetos, o que se generen por la postura que adoptamos (inclinación o giro de tronco, elevar o mover brazos, etc., a la respuesta que da el organismo (sistema nervioso, pulmones, corazón, músculos, etc.) se le denomina carga física de trabajo y depende de la capacidad de cada persona.</a:t>
            </a:r>
          </a:p>
          <a:p>
            <a:pPr marL="0" marR="0" lvl="0" indent="0" defTabSz="228600" eaLnBrk="1" fontAlgn="auto" latinLnBrk="0" hangingPunct="1">
              <a:lnSpc>
                <a:spcPct val="117999"/>
              </a:lnSpc>
              <a:spcBef>
                <a:spcPts val="0"/>
              </a:spcBef>
              <a:spcAft>
                <a:spcPts val="0"/>
              </a:spcAft>
              <a:buClrTx/>
              <a:buSzTx/>
              <a:buFontTx/>
              <a:buNone/>
              <a:tabLst/>
              <a:defRPr/>
            </a:pPr>
            <a:endParaRPr lang="es-ES" sz="1100" b="0" i="0" dirty="0">
              <a:effectLst/>
              <a:latin typeface="ACHS Nueva Sans" pitchFamily="2"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143319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100" b="1" kern="1200" dirty="0">
                <a:solidFill>
                  <a:schemeClr val="tx1"/>
                </a:solidFill>
                <a:effectLst/>
                <a:ea typeface="+mn-ea"/>
                <a:cs typeface="+mn-cs"/>
              </a:rPr>
              <a:t>Factores carga de trabajo</a:t>
            </a:r>
          </a:p>
          <a:p>
            <a:endParaRPr lang="es-CL" sz="1100" kern="1200" dirty="0">
              <a:solidFill>
                <a:schemeClr val="tx1"/>
              </a:solidFill>
              <a:effectLst/>
              <a:ea typeface="+mn-ea"/>
              <a:cs typeface="+mn-cs"/>
            </a:endParaRPr>
          </a:p>
          <a:p>
            <a:r>
              <a:rPr lang="es-CL" sz="1100" kern="1200" dirty="0">
                <a:solidFill>
                  <a:schemeClr val="tx1"/>
                </a:solidFill>
                <a:effectLst/>
                <a:ea typeface="+mn-ea"/>
                <a:cs typeface="+mn-cs"/>
              </a:rPr>
              <a:t>1. </a:t>
            </a:r>
            <a:r>
              <a:rPr lang="es-CL" sz="1100" b="1" kern="1200" dirty="0">
                <a:solidFill>
                  <a:schemeClr val="tx1"/>
                </a:solidFill>
                <a:effectLst/>
                <a:ea typeface="+mn-ea"/>
                <a:cs typeface="+mn-cs"/>
              </a:rPr>
              <a:t>Problemática</a:t>
            </a:r>
            <a:endParaRPr lang="es-CL" sz="1100" kern="1200" dirty="0">
              <a:solidFill>
                <a:schemeClr val="tx1"/>
              </a:solidFill>
              <a:effectLst/>
              <a:ea typeface="+mn-ea"/>
              <a:cs typeface="+mn-cs"/>
            </a:endParaRPr>
          </a:p>
          <a:p>
            <a:pPr marL="0" marR="0" lvl="0" indent="0" defTabSz="228600" eaLnBrk="1" fontAlgn="auto" latinLnBrk="0" hangingPunct="1">
              <a:lnSpc>
                <a:spcPct val="117999"/>
              </a:lnSpc>
              <a:spcBef>
                <a:spcPts val="0"/>
              </a:spcBef>
              <a:spcAft>
                <a:spcPts val="0"/>
              </a:spcAft>
              <a:buClrTx/>
              <a:buSzTx/>
              <a:buFontTx/>
              <a:buNone/>
              <a:tabLst/>
              <a:defRPr/>
            </a:pPr>
            <a:endParaRPr lang="es-ES" sz="1100" b="0" i="0" dirty="0">
              <a:effectLst/>
              <a:latin typeface="ACHS Nueva Sans" pitchFamily="2"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294267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100" b="1" kern="1200" dirty="0">
                <a:solidFill>
                  <a:schemeClr val="tx1"/>
                </a:solidFill>
                <a:effectLst/>
                <a:ea typeface="+mn-ea"/>
                <a:cs typeface="+mn-cs"/>
              </a:rPr>
              <a:t>Factores carga de trabajo</a:t>
            </a:r>
          </a:p>
          <a:p>
            <a:endParaRPr lang="es-CL" sz="1100" kern="1200" dirty="0">
              <a:solidFill>
                <a:schemeClr val="tx1"/>
              </a:solidFill>
              <a:effectLst/>
              <a:ea typeface="+mn-ea"/>
              <a:cs typeface="+mn-cs"/>
            </a:endParaRPr>
          </a:p>
          <a:p>
            <a:r>
              <a:rPr lang="es-CL" sz="1100" kern="1200" dirty="0">
                <a:solidFill>
                  <a:schemeClr val="tx1"/>
                </a:solidFill>
                <a:effectLst/>
                <a:ea typeface="+mn-ea"/>
                <a:cs typeface="+mn-cs"/>
              </a:rPr>
              <a:t>1. </a:t>
            </a:r>
            <a:r>
              <a:rPr lang="es-CL" sz="1100" b="1" kern="1200" dirty="0">
                <a:solidFill>
                  <a:schemeClr val="tx1"/>
                </a:solidFill>
                <a:effectLst/>
                <a:ea typeface="+mn-ea"/>
                <a:cs typeface="+mn-cs"/>
              </a:rPr>
              <a:t>Problemática</a:t>
            </a:r>
            <a:endParaRPr lang="es-CL" sz="1100" kern="1200" dirty="0">
              <a:solidFill>
                <a:schemeClr val="tx1"/>
              </a:solidFill>
              <a:effectLst/>
              <a:ea typeface="+mn-ea"/>
              <a:cs typeface="+mn-cs"/>
            </a:endParaRPr>
          </a:p>
          <a:p>
            <a:pPr marL="0" marR="0" lvl="0" indent="0" defTabSz="228600" eaLnBrk="1" fontAlgn="auto" latinLnBrk="0" hangingPunct="1">
              <a:lnSpc>
                <a:spcPct val="117999"/>
              </a:lnSpc>
              <a:spcBef>
                <a:spcPts val="0"/>
              </a:spcBef>
              <a:spcAft>
                <a:spcPts val="0"/>
              </a:spcAft>
              <a:buClrTx/>
              <a:buSzTx/>
              <a:buFontTx/>
              <a:buNone/>
              <a:tabLst/>
              <a:defRPr/>
            </a:pPr>
            <a:endParaRPr lang="es-ES" sz="1100" b="0" i="0" dirty="0">
              <a:effectLst/>
              <a:latin typeface="ACHS Nueva Sans" pitchFamily="2"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2760423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Factores carga de trabajo</a:t>
            </a:r>
          </a:p>
          <a:p>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2. ¿</a:t>
            </a:r>
            <a:r>
              <a:rPr lang="es-CL" sz="1200" b="1" kern="1200" dirty="0">
                <a:solidFill>
                  <a:schemeClr val="tx1"/>
                </a:solidFill>
                <a:effectLst/>
                <a:ea typeface="+mn-ea"/>
                <a:cs typeface="+mn-cs"/>
              </a:rPr>
              <a:t>Cómo realizamos los esfuerzos al manipular carga de una manera segura?</a:t>
            </a:r>
            <a:endParaRPr lang="es-CL" sz="1200" kern="1200" dirty="0">
              <a:solidFill>
                <a:schemeClr val="tx1"/>
              </a:solidFill>
              <a:effectLs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55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Factores carga de trabajo</a:t>
            </a:r>
          </a:p>
          <a:p>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3. </a:t>
            </a:r>
            <a:r>
              <a:rPr lang="es-CL" sz="1200" b="1" kern="1200" dirty="0">
                <a:solidFill>
                  <a:schemeClr val="tx1"/>
                </a:solidFill>
                <a:effectLst/>
                <a:ea typeface="+mn-ea"/>
                <a:cs typeface="+mn-cs"/>
              </a:rPr>
              <a:t>¿qué debemos considerar para una buena postura?</a:t>
            </a:r>
          </a:p>
          <a:p>
            <a:endParaRPr lang="es-CL" sz="1200" b="1" kern="1200" dirty="0">
              <a:solidFill>
                <a:schemeClr val="tx1"/>
              </a:solidFill>
              <a:effectLst/>
              <a:ea typeface="+mn-ea"/>
              <a:cs typeface="+mn-cs"/>
            </a:endParaRPr>
          </a:p>
          <a:p>
            <a:r>
              <a:rPr lang="es-CL" sz="1200" b="1" kern="1200" dirty="0">
                <a:solidFill>
                  <a:schemeClr val="tx1"/>
                </a:solidFill>
                <a:effectLst/>
                <a:ea typeface="+mn-ea"/>
                <a:cs typeface="+mn-cs"/>
              </a:rPr>
              <a:t>Las extremidades</a:t>
            </a:r>
            <a:r>
              <a:rPr lang="es-CL" sz="1200" b="1" kern="1200" baseline="0" dirty="0">
                <a:solidFill>
                  <a:schemeClr val="tx1"/>
                </a:solidFill>
                <a:effectLst/>
                <a:ea typeface="+mn-ea"/>
                <a:cs typeface="+mn-cs"/>
              </a:rPr>
              <a:t> superiores deben mantener rangos articulares dentro de los ángulos de confort durante las tareas para evitar lesiones.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65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Factores carga de trabajo</a:t>
            </a:r>
          </a:p>
          <a:p>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4. </a:t>
            </a:r>
            <a:r>
              <a:rPr lang="es-CL" sz="1200" b="1" kern="1200" dirty="0">
                <a:solidFill>
                  <a:schemeClr val="tx1"/>
                </a:solidFill>
                <a:effectLst/>
                <a:ea typeface="+mn-ea"/>
                <a:cs typeface="+mn-cs"/>
              </a:rPr>
              <a:t>Errores de postura</a:t>
            </a:r>
            <a:endParaRPr lang="es-CL" sz="1200" kern="1200" dirty="0">
              <a:solidFill>
                <a:schemeClr val="tx1"/>
              </a:solidFill>
              <a:effectLst/>
              <a:ea typeface="+mn-ea"/>
              <a:cs typeface="+mn-cs"/>
            </a:endParaRPr>
          </a:p>
          <a:p>
            <a:endParaRPr lang="es-CL" sz="1200" b="1" kern="1200" dirty="0">
              <a:solidFill>
                <a:schemeClr val="tx1"/>
              </a:solidFill>
              <a:effectLst/>
              <a:ea typeface="+mn-ea"/>
              <a:cs typeface="+mn-cs"/>
            </a:endParaRPr>
          </a:p>
          <a:p>
            <a:r>
              <a:rPr lang="es-CL" sz="1200" b="1" kern="1200" dirty="0">
                <a:solidFill>
                  <a:schemeClr val="tx1"/>
                </a:solidFill>
                <a:effectLst/>
                <a:ea typeface="+mn-ea"/>
                <a:cs typeface="+mn-cs"/>
              </a:rPr>
              <a:t>Las extremidades</a:t>
            </a:r>
            <a:r>
              <a:rPr lang="es-CL" sz="1200" b="1" kern="1200" baseline="0" dirty="0">
                <a:solidFill>
                  <a:schemeClr val="tx1"/>
                </a:solidFill>
                <a:effectLst/>
                <a:ea typeface="+mn-ea"/>
                <a:cs typeface="+mn-cs"/>
              </a:rPr>
              <a:t> superiores deben mantener rangos articulares dentro de los ángulos de confort durante las tareas para evitar lesiones.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376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¿Qué es la Ergonomía? </a:t>
            </a:r>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ACHS</a:t>
            </a:r>
            <a:r>
              <a:rPr lang="es-CL" sz="1200" kern="1200" baseline="0" dirty="0">
                <a:solidFill>
                  <a:schemeClr val="tx1"/>
                </a:solidFill>
                <a:effectLst/>
                <a:ea typeface="+mn-ea"/>
                <a:cs typeface="+mn-cs"/>
              </a:rPr>
              <a:t> </a:t>
            </a:r>
            <a:r>
              <a:rPr lang="es-CL" sz="1200" kern="1200" dirty="0">
                <a:solidFill>
                  <a:schemeClr val="tx1"/>
                </a:solidFill>
                <a:effectLst/>
                <a:ea typeface="+mn-ea"/>
                <a:cs typeface="+mn-cs"/>
              </a:rPr>
              <a:t>entiende la Ergonomía como: conocimiento interdisciplinario  que aplicado al trabajo humano, permite la óptima eficacia productiva</a:t>
            </a:r>
            <a:r>
              <a:rPr lang="es-CL" sz="1200" kern="1200" baseline="0" dirty="0">
                <a:solidFill>
                  <a:schemeClr val="tx1"/>
                </a:solidFill>
                <a:effectLst/>
                <a:ea typeface="+mn-ea"/>
                <a:cs typeface="+mn-cs"/>
              </a:rPr>
              <a:t> e</a:t>
            </a:r>
            <a:r>
              <a:rPr lang="es-CL" sz="1200" kern="1200" dirty="0">
                <a:solidFill>
                  <a:schemeClr val="tx1"/>
                </a:solidFill>
                <a:effectLst/>
                <a:ea typeface="+mn-ea"/>
                <a:cs typeface="+mn-cs"/>
              </a:rPr>
              <a:t>n condiciones de máximo bienestar, psíquico, biológico, social y</a:t>
            </a:r>
            <a:r>
              <a:rPr lang="es-CL" sz="1200" kern="1200" baseline="0" dirty="0">
                <a:solidFill>
                  <a:schemeClr val="tx1"/>
                </a:solidFill>
                <a:effectLst/>
                <a:ea typeface="+mn-ea"/>
                <a:cs typeface="+mn-cs"/>
              </a:rPr>
              <a:t> </a:t>
            </a:r>
            <a:r>
              <a:rPr lang="es-CL" sz="1200" kern="1200" dirty="0">
                <a:solidFill>
                  <a:schemeClr val="tx1"/>
                </a:solidFill>
                <a:effectLst/>
                <a:ea typeface="+mn-ea"/>
                <a:cs typeface="+mn-cs"/>
              </a:rPr>
              <a:t>Ambiental.</a:t>
            </a:r>
          </a:p>
          <a:p>
            <a:endParaRPr lang="es-CL" sz="1200" i="1" kern="1200" dirty="0">
              <a:solidFill>
                <a:schemeClr val="tx1"/>
              </a:solidFill>
              <a:effectLst/>
              <a:ea typeface="+mn-ea"/>
              <a:cs typeface="+mn-cs"/>
            </a:endParaRPr>
          </a:p>
          <a:p>
            <a:r>
              <a:rPr lang="es-CL" sz="1200" i="1" kern="1200" dirty="0">
                <a:solidFill>
                  <a:schemeClr val="tx1"/>
                </a:solidFill>
                <a:effectLst/>
                <a:ea typeface="+mn-ea"/>
                <a:cs typeface="+mn-cs"/>
              </a:rPr>
              <a:t>En términos simples, entenderemos la Ergonomía como la adaptación del puesto de trabajo al trabajador</a:t>
            </a:r>
            <a:r>
              <a:rPr lang="es-CL" sz="1200" kern="1200" dirty="0">
                <a:solidFill>
                  <a:schemeClr val="tx1"/>
                </a:solidFill>
                <a:effectLst/>
                <a:ea typeface="+mn-ea"/>
                <a:cs typeface="+mn-cs"/>
              </a:rPr>
              <a:t>.</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El trabajo es fuente de salud, éste nos permite:</a:t>
            </a:r>
          </a:p>
          <a:p>
            <a:pPr marL="171450" lvl="0" indent="-171450">
              <a:buFont typeface="Arial" pitchFamily="34" charset="0"/>
              <a:buChar char="•"/>
            </a:pPr>
            <a:r>
              <a:rPr lang="es-CL" sz="1200" kern="1200" dirty="0">
                <a:solidFill>
                  <a:schemeClr val="tx1"/>
                </a:solidFill>
                <a:effectLst/>
                <a:ea typeface="+mn-ea"/>
                <a:cs typeface="+mn-cs"/>
              </a:rPr>
              <a:t>Sentido de pertenencia.</a:t>
            </a:r>
          </a:p>
          <a:p>
            <a:pPr marL="171450" lvl="0" indent="-171450">
              <a:buFont typeface="Arial" pitchFamily="34" charset="0"/>
              <a:buChar char="•"/>
            </a:pPr>
            <a:r>
              <a:rPr lang="es-CL" sz="1200" kern="1200" dirty="0">
                <a:solidFill>
                  <a:schemeClr val="tx1"/>
                </a:solidFill>
                <a:effectLst/>
                <a:ea typeface="+mn-ea"/>
                <a:cs typeface="+mn-cs"/>
              </a:rPr>
              <a:t>Contacto social.</a:t>
            </a:r>
          </a:p>
          <a:p>
            <a:pPr marL="171450" lvl="0" indent="-171450">
              <a:buFont typeface="Arial" pitchFamily="34" charset="0"/>
              <a:buChar char="•"/>
            </a:pPr>
            <a:r>
              <a:rPr lang="es-CL" sz="1200" kern="1200" dirty="0">
                <a:solidFill>
                  <a:schemeClr val="tx1"/>
                </a:solidFill>
                <a:effectLst/>
                <a:ea typeface="+mn-ea"/>
                <a:cs typeface="+mn-cs"/>
              </a:rPr>
              <a:t>Desarrollo de recursos personales. </a:t>
            </a:r>
          </a:p>
          <a:p>
            <a:pPr marL="171450" lvl="0" indent="-171450">
              <a:buFont typeface="Arial" pitchFamily="34" charset="0"/>
              <a:buChar char="•"/>
            </a:pPr>
            <a:r>
              <a:rPr lang="es-CL" sz="1200" kern="1200" dirty="0">
                <a:solidFill>
                  <a:schemeClr val="tx1"/>
                </a:solidFill>
                <a:effectLst/>
                <a:ea typeface="+mn-ea"/>
                <a:cs typeface="+mn-cs"/>
              </a:rPr>
              <a:t>Adquisición de bienes y servicios. </a:t>
            </a:r>
          </a:p>
          <a:p>
            <a:pPr marL="171450" lvl="0" indent="-171450">
              <a:buFont typeface="Arial" pitchFamily="34" charset="0"/>
              <a:buChar char="•"/>
            </a:pPr>
            <a:r>
              <a:rPr lang="es-CL" sz="1200" kern="1200" dirty="0">
                <a:solidFill>
                  <a:schemeClr val="tx1"/>
                </a:solidFill>
                <a:effectLst/>
                <a:ea typeface="+mn-ea"/>
                <a:cs typeface="+mn-cs"/>
              </a:rPr>
              <a:t>Actividad física y mental.</a:t>
            </a:r>
          </a:p>
          <a:p>
            <a:endParaRPr lang="es-CL" dirty="0"/>
          </a:p>
        </p:txBody>
      </p:sp>
      <p:sp>
        <p:nvSpPr>
          <p:cNvPr id="4" name="Marcador de número de diapositiva 3"/>
          <p:cNvSpPr>
            <a:spLocks noGrp="1"/>
          </p:cNvSpPr>
          <p:nvPr>
            <p:ph type="sldNum" sz="quarter" idx="5"/>
          </p:nvPr>
        </p:nvSpPr>
        <p:spPr/>
        <p:txBody>
          <a:bodyPr/>
          <a:lstStyle/>
          <a:p>
            <a:fld id="{66D50BD5-19AB-4EED-8D66-56BE71A9253E}" type="slidenum">
              <a:rPr lang="es-CL" smtClean="0"/>
              <a:t>4</a:t>
            </a:fld>
            <a:endParaRPr lang="es-CL"/>
          </a:p>
        </p:txBody>
      </p:sp>
    </p:spTree>
    <p:extLst>
      <p:ext uri="{BB962C8B-B14F-4D97-AF65-F5344CB8AC3E}">
        <p14:creationId xmlns:p14="http://schemas.microsoft.com/office/powerpoint/2010/main" val="357268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ea typeface="+mn-ea"/>
                <a:cs typeface="+mn-cs"/>
              </a:rPr>
              <a:t>Repetitividad: </a:t>
            </a:r>
            <a:r>
              <a:rPr lang="es-ES" sz="1200" kern="1200" dirty="0">
                <a:solidFill>
                  <a:schemeClr val="tx1"/>
                </a:solidFill>
                <a:effectLst/>
                <a:ea typeface="+mn-ea"/>
                <a:cs typeface="+mn-cs"/>
              </a:rPr>
              <a:t>La repetitividad es uno de los factores de riesgo de mayor importancia en la generación de lesiones. Se deberá analizar una tarea con repetitividad cuando los ciclos de trabajo duren menos de 30 segundos (altamente repetitivo) y/o cuando en el 50% o más del ciclo haya que ejecutar a menudo el mismo tipo de acción. </a:t>
            </a:r>
            <a:endParaRPr lang="es-CL" sz="1200" kern="1200" dirty="0">
              <a:solidFill>
                <a:schemeClr val="tx1"/>
              </a:solidFill>
              <a:effectLst/>
              <a:ea typeface="+mn-ea"/>
              <a:cs typeface="+mn-cs"/>
            </a:endParaRPr>
          </a:p>
          <a:p>
            <a:endParaRPr lang="es-ES_tradnl" sz="1200" b="1" kern="1200" dirty="0">
              <a:solidFill>
                <a:schemeClr val="tx1"/>
              </a:solidFill>
              <a:effectLst/>
              <a:ea typeface="+mn-ea"/>
              <a:cs typeface="+mn-cs"/>
            </a:endParaRPr>
          </a:p>
          <a:p>
            <a:r>
              <a:rPr lang="es-ES_tradnl" sz="1200" b="1" kern="1200" dirty="0">
                <a:solidFill>
                  <a:schemeClr val="tx1"/>
                </a:solidFill>
                <a:effectLst/>
                <a:ea typeface="+mn-ea"/>
                <a:cs typeface="+mn-cs"/>
              </a:rPr>
              <a:t>Postura: </a:t>
            </a:r>
            <a:r>
              <a:rPr lang="es-ES" sz="1200" kern="1200" dirty="0">
                <a:solidFill>
                  <a:schemeClr val="tx1"/>
                </a:solidFill>
                <a:effectLst/>
                <a:ea typeface="+mn-ea"/>
                <a:cs typeface="+mn-cs"/>
              </a:rPr>
              <a:t>Las posturas son las posiciones de los segmentos corporales o articulaciones que se requieren para ejecutar la tarea. </a:t>
            </a:r>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Posturas forzadas son el detonante y facilitan un mayor riesgo de generar TME (posturas fuera de rango- posturas mantenidas)</a:t>
            </a:r>
          </a:p>
          <a:p>
            <a:r>
              <a:rPr lang="es-CL" sz="1200" kern="1200" dirty="0">
                <a:solidFill>
                  <a:schemeClr val="tx1"/>
                </a:solidFill>
                <a:effectLst/>
                <a:ea typeface="+mn-ea"/>
                <a:cs typeface="+mn-cs"/>
              </a:rPr>
              <a:t> </a:t>
            </a:r>
          </a:p>
          <a:p>
            <a:r>
              <a:rPr lang="es-ES_tradnl" sz="1200" b="1" kern="1200" dirty="0">
                <a:solidFill>
                  <a:schemeClr val="tx1"/>
                </a:solidFill>
                <a:effectLst/>
                <a:ea typeface="+mn-ea"/>
                <a:cs typeface="+mn-cs"/>
              </a:rPr>
              <a:t>Fuerza</a:t>
            </a:r>
            <a:r>
              <a:rPr lang="es-ES_tradnl" sz="1200" kern="1200" dirty="0">
                <a:solidFill>
                  <a:schemeClr val="tx1"/>
                </a:solidFill>
                <a:effectLst/>
                <a:ea typeface="+mn-ea"/>
                <a:cs typeface="+mn-cs"/>
              </a:rPr>
              <a:t>: </a:t>
            </a:r>
            <a:r>
              <a:rPr lang="es-ES" sz="1200" kern="1200" dirty="0">
                <a:solidFill>
                  <a:schemeClr val="tx1"/>
                </a:solidFill>
                <a:effectLst/>
                <a:ea typeface="+mn-ea"/>
                <a:cs typeface="+mn-cs"/>
              </a:rPr>
              <a:t>Esfuerzo físico que demanda trabajo muscular que puede o no sobrepasar la capacidad individual para realizar una acción técnica determinada o una secuencia de acciones, cuyo resultado puede significar la aparición de fatiga muscular.</a:t>
            </a:r>
          </a:p>
          <a:p>
            <a:endParaRPr lang="es-CL" sz="1200" kern="1200" dirty="0">
              <a:solidFill>
                <a:schemeClr val="tx1"/>
              </a:solidFill>
              <a:effectLst/>
              <a:ea typeface="+mn-ea"/>
              <a:cs typeface="+mn-cs"/>
            </a:endParaRPr>
          </a:p>
          <a:p>
            <a:r>
              <a:rPr lang="es-ES_tradnl" sz="1200" b="1" kern="1200" dirty="0">
                <a:solidFill>
                  <a:schemeClr val="tx1"/>
                </a:solidFill>
                <a:effectLst/>
                <a:ea typeface="+mn-ea"/>
                <a:cs typeface="+mn-cs"/>
              </a:rPr>
              <a:t>Tiempos de Recuperación: </a:t>
            </a:r>
            <a:r>
              <a:rPr lang="es-CL" sz="1200" kern="1200" dirty="0">
                <a:solidFill>
                  <a:schemeClr val="tx1"/>
                </a:solidFill>
                <a:effectLst/>
                <a:ea typeface="+mn-ea"/>
                <a:cs typeface="+mn-cs"/>
              </a:rPr>
              <a:t>Los factores de riesgo organizacionales, como por ejemplo, la duración de las tareas, la duración de las jornadas de trabajo, los tiempos de descanso y recuperación, tipos de turno, tienen una incidencia importante en condicionar la exposición a factores de riesgo de TMERT-  EESS.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747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Factores carga de trabajo</a:t>
            </a:r>
          </a:p>
          <a:p>
            <a:endParaRPr lang="es-CL" sz="1200" b="1" kern="1200" dirty="0">
              <a:solidFill>
                <a:schemeClr val="tx1"/>
              </a:solidFill>
              <a:effectLst/>
              <a:ea typeface="+mn-ea"/>
              <a:cs typeface="+mn-cs"/>
            </a:endParaRPr>
          </a:p>
          <a:p>
            <a:pPr marL="228600" indent="-228600">
              <a:buAutoNum type="arabicPeriod" startAt="5"/>
            </a:pPr>
            <a:r>
              <a:rPr lang="es-CL" sz="1200" b="1" kern="1200" dirty="0">
                <a:solidFill>
                  <a:schemeClr val="tx1"/>
                </a:solidFill>
                <a:effectLst/>
                <a:ea typeface="+mn-ea"/>
                <a:cs typeface="+mn-cs"/>
              </a:rPr>
              <a:t>¿Cómo nos cuidamos de los movimientos repetitivos?</a:t>
            </a:r>
          </a:p>
          <a:p>
            <a:pPr marL="228600" indent="-228600">
              <a:buAutoNum type="arabicPeriod" startAt="5"/>
            </a:pPr>
            <a:endParaRPr lang="es-CL" sz="1200" b="1" kern="1200" dirty="0">
              <a:solidFill>
                <a:schemeClr val="tx1"/>
              </a:solidFill>
              <a:effectLst/>
              <a:ea typeface="+mn-ea"/>
              <a:cs typeface="+mn-cs"/>
            </a:endParaRPr>
          </a:p>
          <a:p>
            <a:pPr marL="0" indent="0">
              <a:buNone/>
            </a:pPr>
            <a:r>
              <a:rPr lang="es-CL" sz="1200" b="1" kern="1200" dirty="0">
                <a:solidFill>
                  <a:schemeClr val="tx1"/>
                </a:solidFill>
                <a:effectLst/>
                <a:ea typeface="+mn-ea"/>
                <a:cs typeface="+mn-cs"/>
              </a:rPr>
              <a:t>Ideas</a:t>
            </a:r>
            <a:r>
              <a:rPr lang="es-CL" sz="1200" b="1" kern="1200" baseline="0" dirty="0">
                <a:solidFill>
                  <a:schemeClr val="tx1"/>
                </a:solidFill>
                <a:effectLst/>
                <a:ea typeface="+mn-ea"/>
                <a:cs typeface="+mn-cs"/>
              </a:rPr>
              <a:t> fuerza</a:t>
            </a:r>
          </a:p>
          <a:p>
            <a:pPr marL="0" indent="0">
              <a:buNone/>
            </a:pPr>
            <a:endParaRPr lang="es-CL" sz="1200" b="1" kern="1200" baseline="0" dirty="0">
              <a:solidFill>
                <a:schemeClr val="tx1"/>
              </a:solidFill>
              <a:effectLst/>
              <a:ea typeface="+mn-ea"/>
              <a:cs typeface="+mn-cs"/>
            </a:endParaRPr>
          </a:p>
          <a:p>
            <a:pPr marL="0" indent="0">
              <a:buNone/>
            </a:pPr>
            <a:r>
              <a:rPr lang="es-CL" sz="1200" b="1" kern="1200" baseline="0" dirty="0">
                <a:solidFill>
                  <a:schemeClr val="tx1"/>
                </a:solidFill>
                <a:effectLst/>
                <a:ea typeface="+mn-ea"/>
                <a:cs typeface="+mn-cs"/>
              </a:rPr>
              <a:t>Conocer y respetar los procedimientos de trabajo</a:t>
            </a:r>
          </a:p>
          <a:p>
            <a:pPr marL="0" indent="0">
              <a:buNone/>
            </a:pPr>
            <a:r>
              <a:rPr lang="es-CL" sz="1200" b="1" kern="1200" baseline="0" dirty="0">
                <a:solidFill>
                  <a:schemeClr val="tx1"/>
                </a:solidFill>
                <a:effectLst/>
                <a:ea typeface="+mn-ea"/>
                <a:cs typeface="+mn-cs"/>
              </a:rPr>
              <a:t>Uso de herramientas de acuerdo al propósito para el cual fueron creadas</a:t>
            </a:r>
          </a:p>
          <a:p>
            <a:pPr marL="0" indent="0">
              <a:buNone/>
            </a:pPr>
            <a:r>
              <a:rPr lang="es-CL" sz="1200" b="1" kern="1200" baseline="0" dirty="0">
                <a:solidFill>
                  <a:schemeClr val="tx1"/>
                </a:solidFill>
                <a:effectLst/>
                <a:ea typeface="+mn-ea"/>
                <a:cs typeface="+mn-cs"/>
              </a:rPr>
              <a:t>La empresa debe proveer los apoyos técnicos necesarios para evitar sobre esfuerzos de extremidades superiores</a:t>
            </a:r>
          </a:p>
          <a:p>
            <a:pPr marL="0" indent="0">
              <a:buNone/>
            </a:pPr>
            <a:r>
              <a:rPr lang="es-CL" sz="1200" b="1" kern="1200" baseline="0" dirty="0">
                <a:solidFill>
                  <a:schemeClr val="tx1"/>
                </a:solidFill>
                <a:effectLst/>
                <a:ea typeface="+mn-ea"/>
                <a:cs typeface="+mn-cs"/>
              </a:rPr>
              <a:t>Importancia de la reposición y mantenimiento oportuno de equipos y herramientas</a:t>
            </a:r>
            <a:endParaRPr lang="es-CL" sz="1200" kern="1200" dirty="0">
              <a:solidFill>
                <a:schemeClr val="tx1"/>
              </a:solidFill>
              <a:effectLs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7505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Factores carga de trabajo</a:t>
            </a:r>
          </a:p>
          <a:p>
            <a:endParaRPr lang="es-CL" sz="1200" b="1" kern="1200" dirty="0">
              <a:solidFill>
                <a:schemeClr val="tx1"/>
              </a:solidFill>
              <a:effectLst/>
              <a:ea typeface="+mn-ea"/>
              <a:cs typeface="+mn-cs"/>
            </a:endParaRPr>
          </a:p>
          <a:p>
            <a:pPr marL="228600" indent="-228600">
              <a:buAutoNum type="arabicPeriod" startAt="5"/>
            </a:pPr>
            <a:r>
              <a:rPr lang="es-CL" sz="1200" b="1" kern="1200" dirty="0">
                <a:solidFill>
                  <a:schemeClr val="tx1"/>
                </a:solidFill>
                <a:effectLst/>
                <a:ea typeface="+mn-ea"/>
                <a:cs typeface="+mn-cs"/>
              </a:rPr>
              <a:t>¿Cómo nos cuidamos de los movimientos repetitivos?</a:t>
            </a:r>
          </a:p>
          <a:p>
            <a:pPr marL="228600" indent="-228600">
              <a:buAutoNum type="arabicPeriod" startAt="5"/>
            </a:pPr>
            <a:endParaRPr lang="es-CL" sz="1200" b="1" kern="1200" dirty="0">
              <a:solidFill>
                <a:schemeClr val="tx1"/>
              </a:solidFill>
              <a:effectLst/>
              <a:ea typeface="+mn-ea"/>
              <a:cs typeface="+mn-cs"/>
            </a:endParaRPr>
          </a:p>
          <a:p>
            <a:pPr marL="0" indent="0">
              <a:buNone/>
            </a:pPr>
            <a:r>
              <a:rPr lang="es-CL" sz="1200" b="1" kern="1200" dirty="0">
                <a:solidFill>
                  <a:schemeClr val="tx1"/>
                </a:solidFill>
                <a:effectLst/>
                <a:ea typeface="+mn-ea"/>
                <a:cs typeface="+mn-cs"/>
              </a:rPr>
              <a:t>Ideas</a:t>
            </a:r>
            <a:r>
              <a:rPr lang="es-CL" sz="1200" b="1" kern="1200" baseline="0" dirty="0">
                <a:solidFill>
                  <a:schemeClr val="tx1"/>
                </a:solidFill>
                <a:effectLst/>
                <a:ea typeface="+mn-ea"/>
                <a:cs typeface="+mn-cs"/>
              </a:rPr>
              <a:t> fuerza</a:t>
            </a:r>
          </a:p>
          <a:p>
            <a:pPr marL="0" indent="0">
              <a:buNone/>
            </a:pPr>
            <a:endParaRPr lang="es-CL" sz="1200" b="1" kern="1200" baseline="0" dirty="0">
              <a:solidFill>
                <a:schemeClr val="tx1"/>
              </a:solidFill>
              <a:effectLst/>
              <a:ea typeface="+mn-ea"/>
              <a:cs typeface="+mn-cs"/>
            </a:endParaRPr>
          </a:p>
          <a:p>
            <a:pPr marL="0" indent="0">
              <a:buNone/>
            </a:pPr>
            <a:r>
              <a:rPr lang="es-CL" sz="1200" b="1" kern="1200" baseline="0" dirty="0">
                <a:solidFill>
                  <a:schemeClr val="tx1"/>
                </a:solidFill>
                <a:effectLst/>
                <a:ea typeface="+mn-ea"/>
                <a:cs typeface="+mn-cs"/>
              </a:rPr>
              <a:t>Conocer y respetar los procedimientos de trabajo</a:t>
            </a:r>
          </a:p>
          <a:p>
            <a:pPr marL="0" indent="0">
              <a:buNone/>
            </a:pPr>
            <a:r>
              <a:rPr lang="es-CL" sz="1200" b="1" kern="1200" baseline="0" dirty="0">
                <a:solidFill>
                  <a:schemeClr val="tx1"/>
                </a:solidFill>
                <a:effectLst/>
                <a:ea typeface="+mn-ea"/>
                <a:cs typeface="+mn-cs"/>
              </a:rPr>
              <a:t>Uso de herramientas de acuerdo al propósito para el cual fueron creadas</a:t>
            </a:r>
          </a:p>
          <a:p>
            <a:pPr marL="0" indent="0">
              <a:buNone/>
            </a:pPr>
            <a:r>
              <a:rPr lang="es-CL" sz="1200" b="1" kern="1200" baseline="0" dirty="0">
                <a:solidFill>
                  <a:schemeClr val="tx1"/>
                </a:solidFill>
                <a:effectLst/>
                <a:ea typeface="+mn-ea"/>
                <a:cs typeface="+mn-cs"/>
              </a:rPr>
              <a:t>La empresa debe proveer los apoyos técnicos necesarios para evitar sobre esfuerzos de extremidades superiores</a:t>
            </a:r>
          </a:p>
          <a:p>
            <a:pPr marL="0" indent="0">
              <a:buNone/>
            </a:pPr>
            <a:r>
              <a:rPr lang="es-CL" sz="1200" b="1" kern="1200" baseline="0" dirty="0">
                <a:solidFill>
                  <a:schemeClr val="tx1"/>
                </a:solidFill>
                <a:effectLst/>
                <a:ea typeface="+mn-ea"/>
                <a:cs typeface="+mn-cs"/>
              </a:rPr>
              <a:t>Importancia de la reposición y mantenimiento oportuno de equipos y herramientas</a:t>
            </a:r>
            <a:endParaRPr lang="es-CL" sz="1200" kern="1200" dirty="0">
              <a:solidFill>
                <a:schemeClr val="tx1"/>
              </a:solidFill>
              <a:effectLs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693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 xmlns:a16="http://schemas.microsoft.com/office/drawing/2014/main" id="{78228CBD-D4F0-544B-8E62-FA70C8CDE5F6}"/>
              </a:ext>
            </a:extLst>
          </p:cNvPr>
          <p:cNvSpPr>
            <a:spLocks noGrp="1"/>
          </p:cNvSpPr>
          <p:nvPr>
            <p:ph type="body" idx="1"/>
          </p:nvPr>
        </p:nvSpPr>
        <p:spPr/>
        <p:txBody>
          <a:bodyPr/>
          <a:lstStyle/>
          <a:p>
            <a:r>
              <a:rPr lang="es-CL" sz="1200" b="1" kern="1200" dirty="0">
                <a:solidFill>
                  <a:schemeClr val="tx1"/>
                </a:solidFill>
                <a:effectLst/>
                <a:ea typeface="+mn-ea"/>
                <a:cs typeface="+mn-cs"/>
              </a:rPr>
              <a:t>Carga mental de trabajo</a:t>
            </a:r>
            <a:endParaRPr lang="es-CL" sz="1200" kern="1200" dirty="0">
              <a:solidFill>
                <a:schemeClr val="tx1"/>
              </a:solidFill>
              <a:effectLst/>
              <a:ea typeface="+mn-ea"/>
              <a:cs typeface="+mn-cs"/>
            </a:endParaRP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Cuando el trabajo es predominantemente muscular se habla de carga física, cuando implica un mayor esfuerzo intelectual hablaremos de carga mental.</a:t>
            </a:r>
          </a:p>
          <a:p>
            <a:endParaRPr lang="es-CL" dirty="0"/>
          </a:p>
        </p:txBody>
      </p:sp>
    </p:spTree>
    <p:extLst>
      <p:ext uri="{BB962C8B-B14F-4D97-AF65-F5344CB8AC3E}">
        <p14:creationId xmlns:p14="http://schemas.microsoft.com/office/powerpoint/2010/main" val="3530422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 xmlns:a16="http://schemas.microsoft.com/office/drawing/2014/main" id="{34D0E956-0DC8-9D48-966D-677CF14D5691}"/>
              </a:ext>
            </a:extLst>
          </p:cNvPr>
          <p:cNvSpPr>
            <a:spLocks noGrp="1"/>
          </p:cNvSpPr>
          <p:nvPr>
            <p:ph type="body" idx="1"/>
          </p:nvPr>
        </p:nvSpPr>
        <p:spPr/>
        <p:txBody>
          <a:bodyPr/>
          <a:lstStyle/>
          <a:p>
            <a:r>
              <a:rPr lang="es-CL" sz="1200" b="1" kern="1200" dirty="0">
                <a:solidFill>
                  <a:schemeClr val="tx1"/>
                </a:solidFill>
                <a:effectLst/>
                <a:ea typeface="+mn-ea"/>
                <a:cs typeface="+mn-cs"/>
              </a:rPr>
              <a:t>Carga mental de trabajo</a:t>
            </a:r>
          </a:p>
          <a:p>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Medidas para mejorar la carga mental en el trabajo:</a:t>
            </a:r>
            <a:endParaRPr lang="es-CL" sz="1200" kern="1200" dirty="0">
              <a:solidFill>
                <a:schemeClr val="tx1"/>
              </a:solidFill>
              <a:effectLst/>
              <a:ea typeface="+mn-ea"/>
              <a:cs typeface="+mn-cs"/>
            </a:endParaRPr>
          </a:p>
          <a:p>
            <a:pPr marL="171450" lvl="0" indent="-171450">
              <a:buFont typeface="Arial" pitchFamily="34" charset="0"/>
              <a:buChar char="•"/>
            </a:pPr>
            <a:r>
              <a:rPr lang="es-CL" sz="1200" kern="1200" dirty="0">
                <a:solidFill>
                  <a:schemeClr val="tx1"/>
                </a:solidFill>
                <a:effectLst/>
                <a:ea typeface="+mn-ea"/>
                <a:cs typeface="+mn-cs"/>
              </a:rPr>
              <a:t>Definir objetivos comprendidos, aceptados y compartidos.</a:t>
            </a:r>
          </a:p>
          <a:p>
            <a:pPr marL="171450" lvl="0" indent="-171450">
              <a:buFont typeface="Arial" pitchFamily="34" charset="0"/>
              <a:buChar char="•"/>
            </a:pPr>
            <a:r>
              <a:rPr lang="es-CL" sz="1200" kern="1200" dirty="0">
                <a:solidFill>
                  <a:schemeClr val="tx1"/>
                </a:solidFill>
                <a:effectLst/>
                <a:ea typeface="+mn-ea"/>
                <a:cs typeface="+mn-cs"/>
              </a:rPr>
              <a:t>Poner en acción los medios hacia realización de objetivos.</a:t>
            </a:r>
          </a:p>
          <a:p>
            <a:pPr marL="171450" lvl="0" indent="-171450">
              <a:buFont typeface="Arial" pitchFamily="34" charset="0"/>
              <a:buChar char="•"/>
            </a:pPr>
            <a:r>
              <a:rPr lang="es-CL" sz="1200" kern="1200" dirty="0">
                <a:solidFill>
                  <a:schemeClr val="tx1"/>
                </a:solidFill>
                <a:effectLst/>
                <a:ea typeface="+mn-ea"/>
                <a:cs typeface="+mn-cs"/>
              </a:rPr>
              <a:t>Señalar las dificultad.</a:t>
            </a:r>
          </a:p>
          <a:p>
            <a:pPr marL="171450" lvl="0" indent="-171450">
              <a:buFont typeface="Arial" pitchFamily="34" charset="0"/>
              <a:buChar char="•"/>
            </a:pPr>
            <a:r>
              <a:rPr lang="es-CL" sz="1200" kern="1200" dirty="0">
                <a:solidFill>
                  <a:schemeClr val="tx1"/>
                </a:solidFill>
                <a:effectLst/>
                <a:ea typeface="+mn-ea"/>
                <a:cs typeface="+mn-cs"/>
              </a:rPr>
              <a:t>Exigir respeto ante la individualidad de cada sujeto.</a:t>
            </a:r>
          </a:p>
          <a:p>
            <a:pPr marL="171450" lvl="0" indent="-171450">
              <a:buFont typeface="Arial" pitchFamily="34" charset="0"/>
              <a:buChar char="•"/>
            </a:pPr>
            <a:r>
              <a:rPr lang="es-CL" sz="1200" kern="1200" dirty="0">
                <a:solidFill>
                  <a:schemeClr val="tx1"/>
                </a:solidFill>
                <a:effectLst/>
                <a:ea typeface="+mn-ea"/>
                <a:cs typeface="+mn-cs"/>
              </a:rPr>
              <a:t>Favorecer ambiente colaborativo.</a:t>
            </a:r>
          </a:p>
          <a:p>
            <a:pPr marL="171450" lvl="0" indent="-171450">
              <a:buFont typeface="Arial" pitchFamily="34" charset="0"/>
              <a:buChar char="•"/>
            </a:pPr>
            <a:r>
              <a:rPr lang="es-CL" sz="1200" kern="1200" dirty="0">
                <a:solidFill>
                  <a:schemeClr val="tx1"/>
                </a:solidFill>
                <a:effectLst/>
                <a:ea typeface="+mn-ea"/>
                <a:cs typeface="+mn-cs"/>
              </a:rPr>
              <a:t>Sentido de la autorresponsabilidad.</a:t>
            </a:r>
          </a:p>
          <a:p>
            <a:pPr marL="171450" lvl="0" indent="-171450">
              <a:buFont typeface="Arial" pitchFamily="34" charset="0"/>
              <a:buChar char="•"/>
            </a:pPr>
            <a:r>
              <a:rPr lang="es-CL" sz="1200" kern="1200" dirty="0">
                <a:solidFill>
                  <a:schemeClr val="tx1"/>
                </a:solidFill>
                <a:effectLst/>
                <a:ea typeface="+mn-ea"/>
                <a:cs typeface="+mn-cs"/>
              </a:rPr>
              <a:t>Favorecer la comunicación.</a:t>
            </a:r>
          </a:p>
          <a:p>
            <a:endParaRPr lang="es-CL" sz="1200" kern="1200" dirty="0">
              <a:solidFill>
                <a:schemeClr val="tx1"/>
              </a:solidFill>
              <a:effectLst/>
              <a:ea typeface="+mn-ea"/>
              <a:cs typeface="+mn-cs"/>
            </a:endParaRPr>
          </a:p>
          <a:p>
            <a:endParaRPr lang="es-CL" dirty="0"/>
          </a:p>
        </p:txBody>
      </p:sp>
    </p:spTree>
    <p:extLst>
      <p:ext uri="{BB962C8B-B14F-4D97-AF65-F5344CB8AC3E}">
        <p14:creationId xmlns:p14="http://schemas.microsoft.com/office/powerpoint/2010/main" val="316678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 xmlns:a16="http://schemas.microsoft.com/office/drawing/2014/main" id="{7EF5BF90-00F0-D04B-A49B-1C107C10888D}"/>
              </a:ext>
            </a:extLst>
          </p:cNvPr>
          <p:cNvSpPr>
            <a:spLocks noGrp="1"/>
          </p:cNvSpPr>
          <p:nvPr>
            <p:ph type="body" idx="1"/>
          </p:nvPr>
        </p:nvSpPr>
        <p:spPr/>
        <p:txBody>
          <a:bodyPr/>
          <a:lstStyle/>
          <a:p>
            <a:r>
              <a:rPr lang="es-CL" sz="1200" b="1" kern="1200" dirty="0">
                <a:solidFill>
                  <a:schemeClr val="tx1"/>
                </a:solidFill>
                <a:effectLst/>
                <a:ea typeface="+mn-ea"/>
                <a:cs typeface="+mn-cs"/>
              </a:rPr>
              <a:t>¿Qué es el autocuidado?</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pPr marL="171450" indent="-171450">
              <a:buFont typeface="Arial" pitchFamily="34" charset="0"/>
              <a:buChar char="•"/>
            </a:pPr>
            <a:r>
              <a:rPr lang="es-CL" sz="1200" kern="1200" dirty="0">
                <a:solidFill>
                  <a:schemeClr val="tx1"/>
                </a:solidFill>
                <a:effectLst/>
                <a:ea typeface="+mn-ea"/>
                <a:cs typeface="+mn-cs"/>
              </a:rPr>
              <a:t>Capacidad de tener una conducta segura en el trabajo.</a:t>
            </a:r>
          </a:p>
          <a:p>
            <a:pPr marL="171450" indent="-171450">
              <a:buFont typeface="Arial" pitchFamily="34" charset="0"/>
              <a:buChar char="•"/>
            </a:pPr>
            <a:r>
              <a:rPr lang="es-CL" sz="1200" kern="1200" dirty="0">
                <a:solidFill>
                  <a:schemeClr val="tx1"/>
                </a:solidFill>
                <a:effectLst/>
                <a:ea typeface="+mn-ea"/>
                <a:cs typeface="+mn-cs"/>
              </a:rPr>
              <a:t>Es el conocimiento de los factores de riesgo que pueden estar presentes en la ejecución de una tarea laboral.</a:t>
            </a:r>
          </a:p>
          <a:p>
            <a:pPr marL="171450" indent="-171450">
              <a:buFont typeface="Arial" pitchFamily="34" charset="0"/>
              <a:buChar char="•"/>
            </a:pPr>
            <a:r>
              <a:rPr lang="es-CL" sz="1200" kern="1200" dirty="0">
                <a:solidFill>
                  <a:schemeClr val="tx1"/>
                </a:solidFill>
                <a:effectLst/>
                <a:ea typeface="+mn-ea"/>
                <a:cs typeface="+mn-cs"/>
              </a:rPr>
              <a:t>El autocuidado contribuye con el propio cuidado así como también con el de los compañeros</a:t>
            </a:r>
          </a:p>
          <a:p>
            <a:endParaRPr lang="es-CL" dirty="0"/>
          </a:p>
        </p:txBody>
      </p:sp>
    </p:spTree>
    <p:extLst>
      <p:ext uri="{BB962C8B-B14F-4D97-AF65-F5344CB8AC3E}">
        <p14:creationId xmlns:p14="http://schemas.microsoft.com/office/powerpoint/2010/main" val="704678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Se va explicando la pausa activa, y enseñando a realizar los ejercicios</a:t>
            </a:r>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28</a:t>
            </a:fld>
            <a:endParaRPr lang="es-CL"/>
          </a:p>
        </p:txBody>
      </p:sp>
    </p:spTree>
    <p:extLst>
      <p:ext uri="{BB962C8B-B14F-4D97-AF65-F5344CB8AC3E}">
        <p14:creationId xmlns:p14="http://schemas.microsoft.com/office/powerpoint/2010/main" val="3086458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076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 xmlns:a16="http://schemas.microsoft.com/office/drawing/2014/main" id="{1527E1F6-621F-704A-A1D7-21E2674E9674}"/>
              </a:ext>
            </a:extLst>
          </p:cNvPr>
          <p:cNvSpPr>
            <a:spLocks noGrp="1"/>
          </p:cNvSpPr>
          <p:nvPr>
            <p:ph type="body" idx="1"/>
          </p:nvPr>
        </p:nvSpPr>
        <p:spPr/>
        <p:txBody>
          <a:bodyPr/>
          <a:lstStyle/>
          <a:p>
            <a:r>
              <a:rPr lang="es-CL" dirty="0"/>
              <a:t>10-20 segundos</a:t>
            </a:r>
          </a:p>
          <a:p>
            <a:r>
              <a:rPr lang="es-CL" dirty="0"/>
              <a:t>2 veces</a:t>
            </a:r>
          </a:p>
          <a:p>
            <a:endParaRPr lang="es-CL" dirty="0"/>
          </a:p>
        </p:txBody>
      </p:sp>
    </p:spTree>
    <p:extLst>
      <p:ext uri="{BB962C8B-B14F-4D97-AF65-F5344CB8AC3E}">
        <p14:creationId xmlns:p14="http://schemas.microsoft.com/office/powerpoint/2010/main" val="3397891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 xmlns:a16="http://schemas.microsoft.com/office/drawing/2014/main" id="{6E820D90-06A2-F94A-AC11-94F3C3C83EA0}"/>
              </a:ext>
            </a:extLst>
          </p:cNvPr>
          <p:cNvSpPr>
            <a:spLocks noGrp="1"/>
          </p:cNvSpPr>
          <p:nvPr>
            <p:ph type="body" idx="1"/>
          </p:nvPr>
        </p:nvSpPr>
        <p:spPr/>
        <p:txBody>
          <a:bodyPr/>
          <a:lstStyle/>
          <a:p>
            <a:r>
              <a:rPr lang="es-CL" dirty="0"/>
              <a:t>10-20 segundos</a:t>
            </a:r>
          </a:p>
          <a:p>
            <a:r>
              <a:rPr lang="es-CL" dirty="0"/>
              <a:t>2 veces</a:t>
            </a:r>
          </a:p>
          <a:p>
            <a:endParaRPr lang="es-CL" dirty="0"/>
          </a:p>
        </p:txBody>
      </p:sp>
    </p:spTree>
    <p:extLst>
      <p:ext uri="{BB962C8B-B14F-4D97-AF65-F5344CB8AC3E}">
        <p14:creationId xmlns:p14="http://schemas.microsoft.com/office/powerpoint/2010/main" val="421467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Clasificación de los factores ergonómicos</a:t>
            </a:r>
          </a:p>
          <a:p>
            <a:endParaRPr lang="es-CL" sz="1200" b="1" kern="1200" dirty="0">
              <a:solidFill>
                <a:schemeClr val="tx1"/>
              </a:solidFill>
              <a:effectLst/>
              <a:ea typeface="+mn-ea"/>
              <a:cs typeface="+mn-cs"/>
            </a:endParaRPr>
          </a:p>
          <a:p>
            <a:r>
              <a:rPr lang="es-CL" sz="1200" b="0" kern="1200" dirty="0">
                <a:solidFill>
                  <a:schemeClr val="tx1"/>
                </a:solidFill>
                <a:effectLst/>
                <a:ea typeface="+mn-ea"/>
                <a:cs typeface="+mn-cs"/>
              </a:rPr>
              <a:t>No se incluyó contenido, solo el esquema</a:t>
            </a:r>
          </a:p>
        </p:txBody>
      </p:sp>
      <p:sp>
        <p:nvSpPr>
          <p:cNvPr id="4" name="Marcador de número de diapositiva 3"/>
          <p:cNvSpPr>
            <a:spLocks noGrp="1"/>
          </p:cNvSpPr>
          <p:nvPr>
            <p:ph type="sldNum" sz="quarter" idx="5"/>
          </p:nvPr>
        </p:nvSpPr>
        <p:spPr/>
        <p:txBody>
          <a:bodyPr/>
          <a:lstStyle/>
          <a:p>
            <a:fld id="{66D50BD5-19AB-4EED-8D66-56BE71A9253E}" type="slidenum">
              <a:rPr lang="es-CL" smtClean="0"/>
              <a:t>5</a:t>
            </a:fld>
            <a:endParaRPr lang="es-CL"/>
          </a:p>
        </p:txBody>
      </p:sp>
    </p:spTree>
    <p:extLst>
      <p:ext uri="{BB962C8B-B14F-4D97-AF65-F5344CB8AC3E}">
        <p14:creationId xmlns:p14="http://schemas.microsoft.com/office/powerpoint/2010/main" val="1328093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614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a:defRPr/>
            </a:pPr>
            <a:fld id="{66D50BD5-19AB-4EED-8D66-56BE71A9253E}" type="slidenum">
              <a:rPr lang="es-CL" smtClean="0">
                <a:solidFill>
                  <a:prstClr val="black"/>
                </a:solidFill>
              </a:rPr>
              <a:pPr>
                <a:defRPr/>
              </a:pPr>
              <a:t>33</a:t>
            </a:fld>
            <a:endParaRPr lang="es-CL">
              <a:solidFill>
                <a:prstClr val="black"/>
              </a:solidFill>
            </a:endParaRPr>
          </a:p>
        </p:txBody>
      </p:sp>
    </p:spTree>
    <p:extLst>
      <p:ext uri="{BB962C8B-B14F-4D97-AF65-F5344CB8AC3E}">
        <p14:creationId xmlns:p14="http://schemas.microsoft.com/office/powerpoint/2010/main" val="250333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100" b="1" kern="1200" dirty="0">
                <a:solidFill>
                  <a:schemeClr val="tx1"/>
                </a:solidFill>
                <a:effectLst/>
                <a:ea typeface="+mn-ea"/>
                <a:cs typeface="+mn-cs"/>
              </a:rPr>
              <a:t>Interrelaciones en el sistema de trabajo</a:t>
            </a:r>
            <a:endParaRPr lang="es-CL" sz="1100" kern="1200" dirty="0">
              <a:solidFill>
                <a:schemeClr val="tx1"/>
              </a:solidFill>
              <a:effectLst/>
              <a:ea typeface="+mn-ea"/>
              <a:cs typeface="+mn-cs"/>
            </a:endParaRPr>
          </a:p>
          <a:p>
            <a:endParaRPr lang="es-CL" sz="1100" kern="1200" dirty="0">
              <a:solidFill>
                <a:schemeClr val="tx1"/>
              </a:solidFill>
              <a:effectLst/>
              <a:ea typeface="+mn-ea"/>
              <a:cs typeface="+mn-cs"/>
            </a:endParaRPr>
          </a:p>
          <a:p>
            <a:r>
              <a:rPr lang="es-CL" sz="1100" kern="1200" dirty="0">
                <a:solidFill>
                  <a:schemeClr val="tx1"/>
                </a:solidFill>
                <a:effectLst/>
                <a:ea typeface="+mn-ea"/>
                <a:cs typeface="+mn-cs"/>
              </a:rPr>
              <a:t>Cómo se relacionan y afectan el estado o comportamiento físico, mental y fisiológico, así</a:t>
            </a:r>
            <a:r>
              <a:rPr lang="es-CL" sz="1100" kern="1200" baseline="0" dirty="0">
                <a:solidFill>
                  <a:schemeClr val="tx1"/>
                </a:solidFill>
                <a:effectLst/>
                <a:ea typeface="+mn-ea"/>
                <a:cs typeface="+mn-cs"/>
              </a:rPr>
              <a:t> como </a:t>
            </a:r>
            <a:r>
              <a:rPr lang="es-CL" sz="1100" kern="1200" dirty="0">
                <a:solidFill>
                  <a:schemeClr val="tx1"/>
                </a:solidFill>
                <a:effectLst/>
                <a:ea typeface="+mn-ea"/>
                <a:cs typeface="+mn-cs"/>
              </a:rPr>
              <a:t>las variables del entorno del ambiente de trabajo, a las personas </a:t>
            </a:r>
          </a:p>
          <a:p>
            <a:pPr marL="0" marR="0" lvl="0" indent="0" defTabSz="228600" eaLnBrk="1" fontAlgn="auto" latinLnBrk="0" hangingPunct="1">
              <a:lnSpc>
                <a:spcPct val="117999"/>
              </a:lnSpc>
              <a:spcBef>
                <a:spcPts val="0"/>
              </a:spcBef>
              <a:spcAft>
                <a:spcPts val="0"/>
              </a:spcAft>
              <a:buClrTx/>
              <a:buSzTx/>
              <a:buFontTx/>
              <a:buNone/>
              <a:tabLst/>
              <a:defRPr/>
            </a:pPr>
            <a:endParaRPr lang="es-ES" sz="1100" b="0" i="0" dirty="0">
              <a:effectLst/>
              <a:latin typeface="ACHS Nueva Sans" pitchFamily="2"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369754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Análisis ergonómicos</a:t>
            </a:r>
            <a:r>
              <a:rPr lang="es-CL" sz="1200" kern="1200" dirty="0">
                <a:solidFill>
                  <a:schemeClr val="tx1"/>
                </a:solidFill>
                <a:effectLst/>
                <a:ea typeface="+mn-ea"/>
                <a:cs typeface="+mn-cs"/>
              </a:rPr>
              <a:t>:</a:t>
            </a:r>
          </a:p>
          <a:p>
            <a:r>
              <a:rPr lang="es-CL" sz="1200" dirty="0"/>
              <a:t>Cosas básicas que debo analizar para reconocer riesgos ergonómicos en mi trabajo</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Las cinco preguntas básicas son:</a:t>
            </a:r>
          </a:p>
          <a:p>
            <a:pPr marL="285750" lvl="0" indent="-285750">
              <a:buFont typeface="Arial" pitchFamily="34" charset="0"/>
              <a:buChar char="•"/>
            </a:pPr>
            <a:r>
              <a:rPr lang="es-CL" sz="1200" dirty="0"/>
              <a:t>¿Qué hace el trabajador?</a:t>
            </a:r>
          </a:p>
          <a:p>
            <a:pPr marL="285750" lvl="0" indent="-285750">
              <a:buFont typeface="Arial" pitchFamily="34" charset="0"/>
              <a:buChar char="•"/>
            </a:pPr>
            <a:r>
              <a:rPr lang="es-CL" sz="1200" dirty="0"/>
              <a:t>¿Cómo lo hace?</a:t>
            </a:r>
          </a:p>
          <a:p>
            <a:pPr marL="285750" lvl="0" indent="-285750">
              <a:buFont typeface="Arial" pitchFamily="34" charset="0"/>
              <a:buChar char="•"/>
            </a:pPr>
            <a:r>
              <a:rPr lang="es-CL" sz="1200" dirty="0"/>
              <a:t>¿Con qué lo hace?</a:t>
            </a:r>
          </a:p>
          <a:p>
            <a:pPr marL="285750" lvl="0" indent="-285750">
              <a:buFont typeface="Arial" pitchFamily="34" charset="0"/>
              <a:buChar char="•"/>
            </a:pPr>
            <a:r>
              <a:rPr lang="es-CL" sz="1200" dirty="0"/>
              <a:t>¿Por qué  lo hace?</a:t>
            </a:r>
          </a:p>
          <a:p>
            <a:pPr marL="285750" lvl="0" indent="-285750">
              <a:buFont typeface="Arial" pitchFamily="34" charset="0"/>
              <a:buChar char="•"/>
            </a:pPr>
            <a:r>
              <a:rPr lang="es-CL" sz="1200" dirty="0"/>
              <a:t>¿Quién lo hace?</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Secuencia metodológica para los análisis ergonómicos</a:t>
            </a:r>
          </a:p>
        </p:txBody>
      </p:sp>
      <p:sp>
        <p:nvSpPr>
          <p:cNvPr id="4" name="Marcador de número de diapositiva 3"/>
          <p:cNvSpPr>
            <a:spLocks noGrp="1"/>
          </p:cNvSpPr>
          <p:nvPr>
            <p:ph type="sldNum" sz="quarter" idx="5"/>
          </p:nvPr>
        </p:nvSpPr>
        <p:spPr/>
        <p:txBody>
          <a:bodyPr/>
          <a:lstStyle/>
          <a:p>
            <a:fld id="{66D50BD5-19AB-4EED-8D66-56BE71A9253E}" type="slidenum">
              <a:rPr lang="es-CL" smtClean="0"/>
              <a:t>7</a:t>
            </a:fld>
            <a:endParaRPr lang="es-CL"/>
          </a:p>
        </p:txBody>
      </p:sp>
    </p:spTree>
    <p:extLst>
      <p:ext uri="{BB962C8B-B14F-4D97-AF65-F5344CB8AC3E}">
        <p14:creationId xmlns:p14="http://schemas.microsoft.com/office/powerpoint/2010/main" val="127357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L" sz="1100" b="1" kern="1200" dirty="0">
                <a:solidFill>
                  <a:schemeClr val="tx1"/>
                </a:solidFill>
                <a:effectLst/>
                <a:ea typeface="+mn-ea"/>
                <a:cs typeface="+mn-cs"/>
              </a:rPr>
              <a:t>Efectos de la ergonomía sobre los trabajadores y la organización</a:t>
            </a:r>
            <a:r>
              <a:rPr lang="es-CL" sz="1100" kern="1200" dirty="0">
                <a:solidFill>
                  <a:schemeClr val="tx1"/>
                </a:solidFill>
                <a:effectLst/>
                <a:ea typeface="+mn-ea"/>
                <a:cs typeface="+mn-cs"/>
              </a:rPr>
              <a:t>.</a:t>
            </a:r>
          </a:p>
          <a:p>
            <a:endParaRPr lang="es-CL" sz="1100" kern="1200" dirty="0">
              <a:solidFill>
                <a:schemeClr val="tx1"/>
              </a:solidFill>
              <a:effectLst/>
              <a:ea typeface="+mn-ea"/>
              <a:cs typeface="+mn-cs"/>
            </a:endParaRPr>
          </a:p>
          <a:p>
            <a:r>
              <a:rPr lang="es-CL" sz="1100" kern="1200" dirty="0">
                <a:solidFill>
                  <a:schemeClr val="tx1"/>
                </a:solidFill>
                <a:effectLst/>
                <a:ea typeface="+mn-ea"/>
                <a:cs typeface="+mn-cs"/>
              </a:rPr>
              <a:t>No se incluyeron contenido, solo el esquema</a:t>
            </a:r>
          </a:p>
          <a:p>
            <a:pPr marL="0" marR="0" lvl="0" indent="0" defTabSz="228600" eaLnBrk="1" fontAlgn="auto" latinLnBrk="0" hangingPunct="1">
              <a:lnSpc>
                <a:spcPct val="117999"/>
              </a:lnSpc>
              <a:spcBef>
                <a:spcPts val="0"/>
              </a:spcBef>
              <a:spcAft>
                <a:spcPts val="0"/>
              </a:spcAft>
              <a:buClrTx/>
              <a:buSzTx/>
              <a:buFontTx/>
              <a:buNone/>
              <a:tabLst/>
              <a:defRPr/>
            </a:pPr>
            <a:endParaRPr lang="es-ES" sz="1100" b="0" i="0" dirty="0">
              <a:effectLst/>
              <a:latin typeface="ACHS Nueva Sans" pitchFamily="2"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55899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100" b="1" kern="1200" dirty="0">
                <a:solidFill>
                  <a:schemeClr val="tx1"/>
                </a:solidFill>
                <a:effectLst/>
                <a:ea typeface="+mn-ea"/>
                <a:cs typeface="+mn-cs"/>
              </a:rPr>
              <a:t>Normativa vinculada a temas de ergonomía</a:t>
            </a:r>
            <a:r>
              <a:rPr lang="es-CL" sz="1100" kern="1200" dirty="0">
                <a:solidFill>
                  <a:schemeClr val="tx1"/>
                </a:solidFill>
                <a:effectLst/>
                <a:ea typeface="+mn-ea"/>
                <a:cs typeface="+mn-cs"/>
              </a:rPr>
              <a:t>:</a:t>
            </a:r>
          </a:p>
          <a:p>
            <a:endParaRPr lang="es-CL" sz="1100" kern="1200" dirty="0">
              <a:solidFill>
                <a:schemeClr val="tx1"/>
              </a:solidFill>
              <a:effectLst/>
              <a:ea typeface="+mn-ea"/>
              <a:cs typeface="+mn-cs"/>
            </a:endParaRPr>
          </a:p>
          <a:p>
            <a:r>
              <a:rPr lang="es-CL" sz="1100" kern="1200" dirty="0">
                <a:solidFill>
                  <a:schemeClr val="tx1"/>
                </a:solidFill>
                <a:effectLst/>
                <a:ea typeface="+mn-ea"/>
                <a:cs typeface="+mn-cs"/>
              </a:rPr>
              <a:t>Ley 16.744: Ley de Accidentes y Enfermedades Profesionales</a:t>
            </a:r>
          </a:p>
          <a:p>
            <a:r>
              <a:rPr lang="es-CL" sz="1100" kern="1200" dirty="0">
                <a:solidFill>
                  <a:schemeClr val="tx1"/>
                </a:solidFill>
                <a:effectLst/>
                <a:ea typeface="+mn-ea"/>
                <a:cs typeface="+mn-cs"/>
              </a:rPr>
              <a:t>D.S. N°594: Factores Físicos (Ruido, vibración, iluminación, etc.)</a:t>
            </a:r>
            <a:br>
              <a:rPr lang="es-CL" sz="1100" kern="1200" dirty="0">
                <a:solidFill>
                  <a:schemeClr val="tx1"/>
                </a:solidFill>
                <a:effectLst/>
                <a:ea typeface="+mn-ea"/>
                <a:cs typeface="+mn-cs"/>
              </a:rPr>
            </a:br>
            <a:r>
              <a:rPr lang="es-CL" sz="1100" kern="1200" dirty="0">
                <a:solidFill>
                  <a:schemeClr val="tx1"/>
                </a:solidFill>
                <a:effectLst/>
                <a:ea typeface="+mn-ea"/>
                <a:cs typeface="+mn-cs"/>
              </a:rPr>
              <a:t>                     Factores Carga Física (Movimiento repetitivo, posturas, fuerza)</a:t>
            </a:r>
          </a:p>
          <a:p>
            <a:r>
              <a:rPr lang="es-CL" sz="1100" b="0" kern="1200" dirty="0">
                <a:solidFill>
                  <a:schemeClr val="tx1"/>
                </a:solidFill>
                <a:effectLst/>
                <a:ea typeface="+mn-ea"/>
                <a:cs typeface="+mn-cs"/>
              </a:rPr>
              <a:t>En el Diario Oficial del 22 de febrero de 2011 se publicó una modificación del Decreto Supremo Nº 594 que incorpora los trastornos musculo esqueléticos de origen laboral que afectan a la extremidad superior y se inicia su aplicación desde octubre de 2012.</a:t>
            </a:r>
          </a:p>
          <a:p>
            <a:r>
              <a:rPr lang="es-CL" sz="1100" b="1" kern="1200" dirty="0">
                <a:solidFill>
                  <a:schemeClr val="tx1"/>
                </a:solidFill>
                <a:effectLst/>
                <a:ea typeface="+mn-ea"/>
                <a:cs typeface="+mn-cs"/>
              </a:rPr>
              <a:t>¿Que es el protocolo TMERT?</a:t>
            </a:r>
            <a:endParaRPr lang="es-CL" sz="1100" kern="1200" dirty="0">
              <a:solidFill>
                <a:schemeClr val="tx1"/>
              </a:solidFill>
              <a:effectLst/>
              <a:ea typeface="+mn-ea"/>
              <a:cs typeface="+mn-cs"/>
            </a:endParaRPr>
          </a:p>
          <a:p>
            <a:r>
              <a:rPr lang="es-CL" sz="1100" b="1" kern="1200" dirty="0">
                <a:solidFill>
                  <a:schemeClr val="tx1"/>
                </a:solidFill>
                <a:effectLst/>
                <a:ea typeface="+mn-ea"/>
                <a:cs typeface="+mn-cs"/>
              </a:rPr>
              <a:t>(TMERT</a:t>
            </a:r>
            <a:r>
              <a:rPr lang="es-CL" sz="1100" kern="1200" dirty="0">
                <a:solidFill>
                  <a:schemeClr val="tx1"/>
                </a:solidFill>
                <a:effectLst/>
                <a:ea typeface="+mn-ea"/>
                <a:cs typeface="+mn-cs"/>
              </a:rPr>
              <a:t>: Trastornos Musculo esqueléticos Relacionados al Trabajo, Extremidades Superiores</a:t>
            </a:r>
            <a:r>
              <a:rPr lang="es-CL" sz="1100" b="1" kern="1200" dirty="0">
                <a:solidFill>
                  <a:schemeClr val="tx1"/>
                </a:solidFill>
                <a:effectLst/>
                <a:ea typeface="+mn-ea"/>
                <a:cs typeface="+mn-cs"/>
              </a:rPr>
              <a:t>)</a:t>
            </a:r>
            <a:endParaRPr lang="es-CL" sz="1100" kern="1200" dirty="0">
              <a:solidFill>
                <a:schemeClr val="tx1"/>
              </a:solidFill>
              <a:effectLst/>
              <a:ea typeface="+mn-ea"/>
              <a:cs typeface="+mn-cs"/>
            </a:endParaRPr>
          </a:p>
          <a:p>
            <a:pPr lvl="0"/>
            <a:r>
              <a:rPr lang="es-CL" sz="1100" kern="1200" dirty="0">
                <a:solidFill>
                  <a:schemeClr val="tx1"/>
                </a:solidFill>
                <a:effectLst/>
                <a:ea typeface="+mn-ea"/>
                <a:cs typeface="+mn-cs"/>
              </a:rPr>
              <a:t>- Normativa legal que entrega </a:t>
            </a:r>
            <a:r>
              <a:rPr lang="es-CL" sz="1100" b="0" kern="1200" dirty="0">
                <a:solidFill>
                  <a:schemeClr val="tx1"/>
                </a:solidFill>
                <a:effectLst/>
                <a:ea typeface="+mn-ea"/>
                <a:cs typeface="+mn-cs"/>
              </a:rPr>
              <a:t>criterios y directrices </a:t>
            </a:r>
            <a:r>
              <a:rPr lang="es-CL" sz="1100" kern="1200" dirty="0">
                <a:solidFill>
                  <a:schemeClr val="tx1"/>
                </a:solidFill>
                <a:effectLst/>
                <a:ea typeface="+mn-ea"/>
                <a:cs typeface="+mn-cs"/>
              </a:rPr>
              <a:t>para la prevención y control de los TME de extremidades superiores.</a:t>
            </a:r>
          </a:p>
          <a:p>
            <a:pPr lvl="0"/>
            <a:r>
              <a:rPr lang="es-CL" sz="1100" b="1" kern="1200" dirty="0">
                <a:solidFill>
                  <a:schemeClr val="tx1"/>
                </a:solidFill>
                <a:effectLst/>
                <a:ea typeface="+mn-ea"/>
                <a:cs typeface="+mn-cs"/>
              </a:rPr>
              <a:t>- </a:t>
            </a:r>
            <a:r>
              <a:rPr lang="es-CL" sz="1100" b="0" kern="1200" dirty="0">
                <a:solidFill>
                  <a:schemeClr val="tx1"/>
                </a:solidFill>
                <a:effectLst/>
                <a:ea typeface="+mn-ea"/>
                <a:cs typeface="+mn-cs"/>
              </a:rPr>
              <a:t>Identifica y Evalúa </a:t>
            </a:r>
            <a:r>
              <a:rPr lang="es-CL" sz="1100" kern="1200" dirty="0">
                <a:solidFill>
                  <a:schemeClr val="tx1"/>
                </a:solidFill>
                <a:effectLst/>
                <a:ea typeface="+mn-ea"/>
                <a:cs typeface="+mn-cs"/>
              </a:rPr>
              <a:t>los factores de riesgo biomecánicos (repetición, postura, fuerza) y tiempos de recuperación/descanso.</a:t>
            </a:r>
          </a:p>
          <a:p>
            <a:r>
              <a:rPr lang="es-CL" sz="1100" kern="1200" dirty="0">
                <a:solidFill>
                  <a:schemeClr val="tx1"/>
                </a:solidFill>
                <a:effectLst/>
                <a:ea typeface="+mn-ea"/>
                <a:cs typeface="+mn-cs"/>
              </a:rPr>
              <a:t>….y además levanta información relacionada con riesgo psicosociales/organizacionales.</a:t>
            </a:r>
          </a:p>
          <a:p>
            <a:endParaRPr lang="es-CL" sz="1100" kern="1200" dirty="0">
              <a:solidFill>
                <a:schemeClr val="tx1"/>
              </a:solidFill>
              <a:effectLst/>
              <a:ea typeface="+mn-ea"/>
              <a:cs typeface="+mn-cs"/>
            </a:endParaRPr>
          </a:p>
          <a:p>
            <a:r>
              <a:rPr lang="es-CL" sz="1100" kern="1200" dirty="0">
                <a:solidFill>
                  <a:schemeClr val="tx1"/>
                </a:solidFill>
                <a:effectLst/>
                <a:ea typeface="+mn-ea"/>
                <a:cs typeface="+mn-cs"/>
              </a:rPr>
              <a:t>Ley 20.001: Peso Máximo de Carga Humana</a:t>
            </a:r>
            <a:br>
              <a:rPr lang="es-CL" sz="1100" kern="1200" dirty="0">
                <a:solidFill>
                  <a:schemeClr val="tx1"/>
                </a:solidFill>
                <a:effectLst/>
                <a:ea typeface="+mn-ea"/>
                <a:cs typeface="+mn-cs"/>
              </a:rPr>
            </a:br>
            <a:r>
              <a:rPr lang="es-CL" sz="1100" kern="1200" dirty="0">
                <a:solidFill>
                  <a:schemeClr val="tx1"/>
                </a:solidFill>
                <a:effectLst/>
                <a:ea typeface="+mn-ea"/>
                <a:cs typeface="+mn-cs"/>
              </a:rPr>
              <a:t>Ley 19.404: Trabajo Pesado  (Facilitador debe señalar que esta ley está fuera del ámbito de la mutualidad a diferencia de las anteriores, regulada por el Ministerio del Trabajo y Prev. Social)</a:t>
            </a:r>
          </a:p>
          <a:p>
            <a:pPr marL="0" marR="0" lvl="0" indent="0" defTabSz="228600" eaLnBrk="1" fontAlgn="auto" latinLnBrk="0" hangingPunct="1">
              <a:lnSpc>
                <a:spcPct val="117999"/>
              </a:lnSpc>
              <a:spcBef>
                <a:spcPts val="0"/>
              </a:spcBef>
              <a:spcAft>
                <a:spcPts val="0"/>
              </a:spcAft>
              <a:buClrTx/>
              <a:buSzTx/>
              <a:buFontTx/>
              <a:buNone/>
              <a:tabLst/>
              <a:defRPr/>
            </a:pPr>
            <a:endParaRPr lang="es-ES" sz="1100" b="0" i="0" dirty="0">
              <a:effectLst/>
              <a:latin typeface="ACHS Nueva Sans" pitchFamily="2"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107493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Clasificación de los factores ergonómicos. </a:t>
            </a:r>
            <a:r>
              <a:rPr lang="es-CL" sz="1200" b="0" kern="1200" dirty="0">
                <a:solidFill>
                  <a:schemeClr val="tx1"/>
                </a:solidFill>
                <a:effectLst/>
                <a:ea typeface="+mn-ea"/>
                <a:cs typeface="+mn-cs"/>
              </a:rPr>
              <a:t>El facilitador explicará cada uno de los factores ergonómicos, los cuales al inicio de la presentación solo fueron mencionados. En esta lámina dará una explicación general para que los participantes puedan realizar el ejercicio que viene a continuación.</a:t>
            </a:r>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28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L" sz="1200" b="1" kern="1200" dirty="0">
                <a:solidFill>
                  <a:schemeClr val="tx1"/>
                </a:solidFill>
                <a:effectLst/>
                <a:ea typeface="+mn-ea"/>
                <a:cs typeface="+mn-cs"/>
              </a:rPr>
              <a:t>Factores Ambientales</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1. Ambiente sonoro</a:t>
            </a:r>
            <a:r>
              <a:rPr lang="es-CL" sz="1200" kern="1200" dirty="0">
                <a:solidFill>
                  <a:schemeClr val="tx1"/>
                </a:solidFill>
                <a:effectLst/>
                <a:ea typeface="+mn-ea"/>
                <a:cs typeface="+mn-cs"/>
              </a:rPr>
              <a:t> (Ruido)</a:t>
            </a:r>
          </a:p>
          <a:p>
            <a:r>
              <a:rPr lang="es-CL" sz="1200" kern="1200" dirty="0">
                <a:solidFill>
                  <a:schemeClr val="tx1"/>
                </a:solidFill>
                <a:effectLst/>
                <a:ea typeface="+mn-ea"/>
                <a:cs typeface="+mn-cs"/>
              </a:rPr>
              <a:t>Como referencia de confort para considerar un ruido molesto nos basaremos en el D.S. 594</a:t>
            </a:r>
          </a:p>
          <a:p>
            <a:r>
              <a:rPr lang="es-CL" sz="1200" kern="1200" dirty="0">
                <a:solidFill>
                  <a:schemeClr val="tx1"/>
                </a:solidFill>
                <a:effectLst/>
                <a:ea typeface="+mn-ea"/>
                <a:cs typeface="+mn-cs"/>
              </a:rPr>
              <a:t>Nivel máximo permitido en 8 hrs. de jornada Laboral : 85 db</a:t>
            </a:r>
          </a:p>
          <a:p>
            <a:r>
              <a:rPr lang="es-CL" sz="1200" kern="1200" dirty="0">
                <a:solidFill>
                  <a:schemeClr val="tx1"/>
                </a:solidFill>
                <a:effectLst/>
                <a:ea typeface="+mn-ea"/>
                <a:cs typeface="+mn-cs"/>
              </a:rPr>
              <a:t>A mayor ruido, debe ser menor la jornada laboral</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180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4.png"/><Relationship Id="rId4" Type="http://schemas.openxmlformats.org/officeDocument/2006/relationships/oleObject" Target="../embeddings/oleObject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8.emf"/><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 xmlns:a16="http://schemas.microsoft.com/office/drawing/2014/main"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64344850"/>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de Portadilla capitulo c titulo y logo">
    <p:bg>
      <p:bgPr>
        <a:solidFill>
          <a:srgbClr val="81D877"/>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811069" y="5477068"/>
            <a:ext cx="1380931" cy="1380931"/>
          </a:xfrm>
          <a:prstGeom prst="rect">
            <a:avLst/>
          </a:prstGeom>
        </p:spPr>
      </p:pic>
      <p:sp>
        <p:nvSpPr>
          <p:cNvPr id="3" name="Marcador de texto 7">
            <a:extLst>
              <a:ext uri="{FF2B5EF4-FFF2-40B4-BE49-F238E27FC236}">
                <a16:creationId xmlns="" xmlns:a16="http://schemas.microsoft.com/office/drawing/2014/main" id="{7FC28EBA-1510-9073-EE48-A51C7CC86023}"/>
              </a:ext>
            </a:extLst>
          </p:cNvPr>
          <p:cNvSpPr>
            <a:spLocks noGrp="1"/>
          </p:cNvSpPr>
          <p:nvPr>
            <p:ph type="body" sz="quarter" idx="63" hasCustomPrompt="1"/>
          </p:nvPr>
        </p:nvSpPr>
        <p:spPr>
          <a:xfrm>
            <a:off x="449262" y="496571"/>
            <a:ext cx="9847327" cy="523874"/>
          </a:xfrm>
          <a:prstGeom prst="rect">
            <a:avLst/>
          </a:prstGeom>
        </p:spPr>
        <p:txBody>
          <a:bodyPr lIns="0" tIns="0" rIns="0" bIns="0"/>
          <a:lstStyle>
            <a:lvl1pPr marL="0" indent="0">
              <a:buNone/>
              <a:defRPr sz="2000" b="0">
                <a:solidFill>
                  <a:schemeClr val="bg1"/>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pic>
        <p:nvPicPr>
          <p:cNvPr id="11" name="Gráfico 10">
            <a:extLst>
              <a:ext uri="{FF2B5EF4-FFF2-40B4-BE49-F238E27FC236}">
                <a16:creationId xmlns="" xmlns:a16="http://schemas.microsoft.com/office/drawing/2014/main" id="{020A96DE-2D98-CAC8-990C-30EC91DD4BA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366799913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618" userDrawn="1">
          <p15:clr>
            <a:srgbClr val="FBAE40"/>
          </p15:clr>
        </p15:guide>
        <p15:guide id="4" orient="horz" pos="27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6A52BB9-28E9-964D-9B5F-308139794A35}"/>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E8351F70-8C25-EF49-AA58-57AF49D2CB8A}"/>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3EE5E237-6817-9346-8E9F-53B1DF704416}"/>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07-05-2025</a:t>
            </a:fld>
            <a:endParaRPr lang="es-CL"/>
          </a:p>
        </p:txBody>
      </p:sp>
      <p:sp>
        <p:nvSpPr>
          <p:cNvPr id="5" name="Marcador de pie de página 4">
            <a:extLst>
              <a:ext uri="{FF2B5EF4-FFF2-40B4-BE49-F238E27FC236}">
                <a16:creationId xmlns="" xmlns:a16="http://schemas.microsoft.com/office/drawing/2014/main" id="{A6707ECF-ED3C-AC4B-9F91-E0478AD971F0}"/>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 xmlns:a16="http://schemas.microsoft.com/office/drawing/2014/main" id="{2771CE1B-1676-3A41-9F4B-5163E1F694F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custDataLst>
      <p:tags r:id="rId1"/>
    </p:custDataLst>
    <p:extLst>
      <p:ext uri="{BB962C8B-B14F-4D97-AF65-F5344CB8AC3E}">
        <p14:creationId xmlns:p14="http://schemas.microsoft.com/office/powerpoint/2010/main" val="840776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4"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 xmlns:a16="http://schemas.microsoft.com/office/drawing/2014/main" id="{0B3BE0AC-9C2E-0825-1D3B-F58A17735FD9}"/>
              </a:ext>
            </a:extLst>
          </p:cNvPr>
          <p:cNvSpPr>
            <a:spLocks noGrp="1"/>
          </p:cNvSpPr>
          <p:nvPr>
            <p:ph type="body" sz="quarter" idx="17" hasCustomPrompt="1"/>
          </p:nvPr>
        </p:nvSpPr>
        <p:spPr>
          <a:xfrm>
            <a:off x="449262" y="1930214"/>
            <a:ext cx="6991989" cy="4052806"/>
          </a:xfrm>
          <a:prstGeom prst="rect">
            <a:avLst/>
          </a:prstGeom>
        </p:spPr>
        <p:txBody>
          <a:bodyPr lIns="0" tIns="0" rIns="0" bIns="0">
            <a:noAutofit/>
          </a:bodyPr>
          <a:lstStyle>
            <a:lvl1pPr marL="0" indent="0">
              <a:spcBef>
                <a:spcPts val="0"/>
              </a:spcBef>
              <a:buNone/>
              <a:tabLst/>
              <a:defRPr sz="5400" b="0">
                <a:solidFill>
                  <a:schemeClr val="tx2"/>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 </a:t>
            </a:r>
            <a:endParaRPr lang="es-CL" dirty="0"/>
          </a:p>
        </p:txBody>
      </p:sp>
      <p:sp>
        <p:nvSpPr>
          <p:cNvPr id="2" name="Marcador de texto 7">
            <a:extLst>
              <a:ext uri="{FF2B5EF4-FFF2-40B4-BE49-F238E27FC236}">
                <a16:creationId xmlns=""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6" name="Marcador de texto 7">
            <a:extLst>
              <a:ext uri="{FF2B5EF4-FFF2-40B4-BE49-F238E27FC236}">
                <a16:creationId xmlns="" xmlns:a16="http://schemas.microsoft.com/office/drawing/2014/main" id="{CE43BA81-3B9A-9FB8-9817-523699305AA6}"/>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SemiBold"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ACHS Nueva Serif </a:t>
            </a:r>
            <a:r>
              <a:rPr lang="es-ES" dirty="0" err="1"/>
              <a:t>Semibold</a:t>
            </a:r>
            <a:r>
              <a:rPr lang="es-ES" dirty="0"/>
              <a:t> 20</a:t>
            </a:r>
          </a:p>
        </p:txBody>
      </p:sp>
      <p:cxnSp>
        <p:nvCxnSpPr>
          <p:cNvPr id="8" name="Conector recto 18">
            <a:extLst>
              <a:ext uri="{FF2B5EF4-FFF2-40B4-BE49-F238E27FC236}">
                <a16:creationId xmlns="" xmlns:a16="http://schemas.microsoft.com/office/drawing/2014/main" id="{45F01C98-28F1-AE63-568D-CEA557C091E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36" name="Imagen 35">
            <a:extLst>
              <a:ext uri="{FF2B5EF4-FFF2-40B4-BE49-F238E27FC236}">
                <a16:creationId xmlns="" xmlns:a16="http://schemas.microsoft.com/office/drawing/2014/main" id="{30036DBE-76C4-8216-04FF-5F0955371D59}"/>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9827580" y="447162"/>
            <a:ext cx="2028125" cy="518517"/>
          </a:xfrm>
          <a:prstGeom prst="rect">
            <a:avLst/>
          </a:prstGeom>
        </p:spPr>
      </p:pic>
    </p:spTree>
    <p:extLst>
      <p:ext uri="{BB962C8B-B14F-4D97-AF65-F5344CB8AC3E}">
        <p14:creationId xmlns:p14="http://schemas.microsoft.com/office/powerpoint/2010/main" val="288114547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guide id="7" pos="746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3" name="Picture 9">
            <a:extLst>
              <a:ext uri="{FF2B5EF4-FFF2-40B4-BE49-F238E27FC236}">
                <a16:creationId xmlns="" xmlns:a16="http://schemas.microsoft.com/office/drawing/2014/main"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746700024"/>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olo texto y bullets">
    <p:spTree>
      <p:nvGrpSpPr>
        <p:cNvPr id="1" name=""/>
        <p:cNvGrpSpPr/>
        <p:nvPr/>
      </p:nvGrpSpPr>
      <p:grpSpPr>
        <a:xfrm>
          <a:off x="0" y="0"/>
          <a:ext cx="0" cy="0"/>
          <a:chOff x="0" y="0"/>
          <a:chExt cx="0" cy="0"/>
        </a:xfrm>
      </p:grpSpPr>
      <p:sp>
        <p:nvSpPr>
          <p:cNvPr id="6" name="Marcador de texto 4">
            <a:extLst>
              <a:ext uri="{FF2B5EF4-FFF2-40B4-BE49-F238E27FC236}">
                <a16:creationId xmlns="" xmlns:a16="http://schemas.microsoft.com/office/drawing/2014/main"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 xmlns:a16="http://schemas.microsoft.com/office/drawing/2014/main" id="{EFA8833D-B070-3DA5-DD96-0C0D1F3897A2}"/>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 xmlns:a16="http://schemas.microsoft.com/office/drawing/2014/main"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 xmlns:a16="http://schemas.microsoft.com/office/drawing/2014/main"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 xmlns:a16="http://schemas.microsoft.com/office/drawing/2014/main"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 xmlns:a16="http://schemas.microsoft.com/office/drawing/2014/main" id="{D886CA85-EE81-F9C9-FF44-F60836479C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263045532"/>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olo texto y bullets">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7DE46DE0-A7FC-EC67-3503-35D082399276}"/>
              </a:ext>
            </a:extLst>
          </p:cNvPr>
          <p:cNvSpPr/>
          <p:nvPr userDrawn="1"/>
        </p:nvSpPr>
        <p:spPr>
          <a:xfrm>
            <a:off x="0" y="0"/>
            <a:ext cx="12192000" cy="685800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FFFFFF"/>
              </a:solidFill>
              <a:latin typeface="ACHS Nueva Sans" pitchFamily="2" charset="0"/>
            </a:endParaRPr>
          </a:p>
        </p:txBody>
      </p:sp>
      <p:sp>
        <p:nvSpPr>
          <p:cNvPr id="6" name="Marcador de texto 4">
            <a:extLst>
              <a:ext uri="{FF2B5EF4-FFF2-40B4-BE49-F238E27FC236}">
                <a16:creationId xmlns="" xmlns:a16="http://schemas.microsoft.com/office/drawing/2014/main"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 name="Marcador de texto 7">
            <a:extLst>
              <a:ext uri="{FF2B5EF4-FFF2-40B4-BE49-F238E27FC236}">
                <a16:creationId xmlns="" xmlns:a16="http://schemas.microsoft.com/office/drawing/2014/main"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 xmlns:a16="http://schemas.microsoft.com/office/drawing/2014/main"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 xmlns:a16="http://schemas.microsoft.com/office/drawing/2014/main"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 xmlns:a16="http://schemas.microsoft.com/office/drawing/2014/main" id="{D886CA85-EE81-F9C9-FF44-F60836479C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828781192"/>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5368"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0</a:t>
            </a:r>
          </a:p>
        </p:txBody>
      </p:sp>
      <p:sp>
        <p:nvSpPr>
          <p:cNvPr id="14" name="Círculo">
            <a:extLst>
              <a:ext uri="{FF2B5EF4-FFF2-40B4-BE49-F238E27FC236}">
                <a16:creationId xmlns=""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R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G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B 222</a:t>
            </a:r>
            <a:endParaRPr sz="800" kern="0" dirty="0">
              <a:solidFill>
                <a:srgbClr val="000000"/>
              </a:solidFill>
              <a:latin typeface="ACHS Nueva Sans" pitchFamily="2" charset="0"/>
              <a:ea typeface="Arial"/>
              <a:cs typeface="Arial"/>
              <a:sym typeface="Arial"/>
            </a:endParaRPr>
          </a:p>
        </p:txBody>
      </p:sp>
      <p:sp>
        <p:nvSpPr>
          <p:cNvPr id="15" name="Círculo">
            <a:extLst>
              <a:ext uri="{FF2B5EF4-FFF2-40B4-BE49-F238E27FC236}">
                <a16:creationId xmlns=""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192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6" name="Círculo">
            <a:extLst>
              <a:ext uri="{FF2B5EF4-FFF2-40B4-BE49-F238E27FC236}">
                <a16:creationId xmlns=""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52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143</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17" name="Círculo">
            <a:extLst>
              <a:ext uri="{FF2B5EF4-FFF2-40B4-BE49-F238E27FC236}">
                <a16:creationId xmlns=""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42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108</a:t>
            </a:r>
            <a:endParaRPr sz="800" kern="0" dirty="0">
              <a:solidFill>
                <a:srgbClr val="FFFFFF"/>
              </a:solidFill>
              <a:latin typeface="ACHS Nueva Sans" pitchFamily="2" charset="0"/>
              <a:ea typeface="Arial"/>
              <a:cs typeface="Arial"/>
              <a:sym typeface="Arial"/>
            </a:endParaRPr>
          </a:p>
        </p:txBody>
      </p:sp>
      <p:sp>
        <p:nvSpPr>
          <p:cNvPr id="18" name="Círculo">
            <a:extLst>
              <a:ext uri="{FF2B5EF4-FFF2-40B4-BE49-F238E27FC236}">
                <a16:creationId xmlns=""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126</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255</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9" name="Círculo">
            <a:extLst>
              <a:ext uri="{FF2B5EF4-FFF2-40B4-BE49-F238E27FC236}">
                <a16:creationId xmlns=""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ans" pitchFamily="2" charset="0"/>
                <a:ea typeface="Helvetica Neue Medium"/>
                <a:cs typeface="Helvetica Neue Medium"/>
                <a:sym typeface="Helvetica Neue Medium"/>
              </a:rPr>
              <a:t>Primarios de marca</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1" name="Rectángulo 20">
            <a:extLst>
              <a:ext uri="{FF2B5EF4-FFF2-40B4-BE49-F238E27FC236}">
                <a16:creationId xmlns=""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err="1">
                <a:solidFill>
                  <a:srgbClr val="616161"/>
                </a:solidFill>
                <a:latin typeface="ACHS Nueva Sans" pitchFamily="2" charset="0"/>
                <a:ea typeface="Helvetica Neue Medium"/>
                <a:cs typeface="Helvetica Neue Medium"/>
                <a:sym typeface="Helvetica Neue Medium"/>
              </a:rPr>
              <a:t>Masterbrand</a:t>
            </a:r>
            <a:r>
              <a:rPr lang="es-CL" sz="1000" kern="0" dirty="0">
                <a:solidFill>
                  <a:srgbClr val="616161"/>
                </a:solidFill>
                <a:latin typeface="ACHS Nueva Sans" pitchFamily="2" charset="0"/>
                <a:ea typeface="Helvetica Neue Medium"/>
                <a:cs typeface="Helvetica Neue Medium"/>
                <a:sym typeface="Helvetica Neue Medium"/>
              </a:rPr>
              <a:t> y Laboral</a:t>
            </a:r>
            <a:endParaRPr lang="es-ES" sz="1000" kern="0" dirty="0">
              <a:solidFill>
                <a:srgbClr val="616161"/>
              </a:solidFill>
              <a:latin typeface="ACHS Nueva Sans" pitchFamily="2" charset="0"/>
              <a:ea typeface="Helvetica Neue Medium"/>
              <a:cs typeface="Helvetica Neue Medium"/>
              <a:sym typeface="Helvetica Neue Medium"/>
            </a:endParaRPr>
          </a:p>
        </p:txBody>
      </p:sp>
      <p:sp>
        <p:nvSpPr>
          <p:cNvPr id="22" name="Rectángulo 21">
            <a:extLst>
              <a:ext uri="{FF2B5EF4-FFF2-40B4-BE49-F238E27FC236}">
                <a16:creationId xmlns=""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ans" pitchFamily="2" charset="0"/>
                <a:ea typeface="Helvetica Neue Medium"/>
                <a:cs typeface="Helvetica Neue Medium"/>
                <a:sym typeface="Helvetica Neue Medium"/>
              </a:rPr>
              <a:t>Salud</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3" name="Círculo">
            <a:extLst>
              <a:ext uri="{FF2B5EF4-FFF2-40B4-BE49-F238E27FC236}">
                <a16:creationId xmlns=""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139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115</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24" name="Círculo">
            <a:extLst>
              <a:ext uri="{FF2B5EF4-FFF2-40B4-BE49-F238E27FC236}">
                <a16:creationId xmlns=""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30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17</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124</a:t>
            </a:r>
            <a:endParaRPr sz="800" kern="0" dirty="0">
              <a:solidFill>
                <a:srgbClr val="FFFFFF"/>
              </a:solidFill>
              <a:latin typeface="ACHS Nueva Sans" pitchFamily="2" charset="0"/>
              <a:ea typeface="Arial"/>
              <a:cs typeface="Arial"/>
              <a:sym typeface="Arial"/>
            </a:endParaRPr>
          </a:p>
        </p:txBody>
      </p:sp>
      <p:sp>
        <p:nvSpPr>
          <p:cNvPr id="25" name="Rectángulo 24">
            <a:extLst>
              <a:ext uri="{FF2B5EF4-FFF2-40B4-BE49-F238E27FC236}">
                <a16:creationId xmlns=""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ans" pitchFamily="2" charset="0"/>
                <a:ea typeface="Helvetica Neue Medium"/>
                <a:cs typeface="Helvetica Neue Medium"/>
                <a:sym typeface="Helvetica Neue Medium"/>
              </a:rPr>
              <a:t>Servicios</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3" name="Marcador de texto 7">
            <a:extLst>
              <a:ext uri="{FF2B5EF4-FFF2-40B4-BE49-F238E27FC236}">
                <a16:creationId xmlns=""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6" name="Marcador de número de diapositiva 1">
            <a:extLst>
              <a:ext uri="{FF2B5EF4-FFF2-40B4-BE49-F238E27FC236}">
                <a16:creationId xmlns=""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5" name="Picture 1" descr="A green sign with white text&#10;&#10;Description automatically generated with low confidence">
            <a:extLst>
              <a:ext uri="{FF2B5EF4-FFF2-40B4-BE49-F238E27FC236}">
                <a16:creationId xmlns="" xmlns:a16="http://schemas.microsoft.com/office/drawing/2014/main" id="{C106790C-406C-F654-4183-98176C2B8C6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71520753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6392"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CHS Nueva Sans" pitchFamily="2" charset="0"/>
                <a:ea typeface="ACHS Nueva Sans"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CHS Nueva Sans" pitchFamily="2" charset="0"/>
                <a:ea typeface="ACHS Nueva Sans"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3" name="Marcador de número de diapositiva 1">
            <a:extLst>
              <a:ext uri="{FF2B5EF4-FFF2-40B4-BE49-F238E27FC236}">
                <a16:creationId xmlns=""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5" name="Círculo">
            <a:extLst>
              <a:ext uri="{FF2B5EF4-FFF2-40B4-BE49-F238E27FC236}">
                <a16:creationId xmlns=""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0</a:t>
            </a:r>
          </a:p>
        </p:txBody>
      </p:sp>
      <p:sp>
        <p:nvSpPr>
          <p:cNvPr id="7" name="Círculo">
            <a:extLst>
              <a:ext uri="{FF2B5EF4-FFF2-40B4-BE49-F238E27FC236}">
                <a16:creationId xmlns=""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R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G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B 222</a:t>
            </a:r>
            <a:endParaRPr sz="800" kern="0" dirty="0">
              <a:solidFill>
                <a:srgbClr val="000000"/>
              </a:solidFill>
              <a:latin typeface="ACHS Nueva Sans" pitchFamily="2" charset="0"/>
              <a:ea typeface="Arial"/>
              <a:cs typeface="Arial"/>
              <a:sym typeface="Arial"/>
            </a:endParaRPr>
          </a:p>
        </p:txBody>
      </p:sp>
      <p:sp>
        <p:nvSpPr>
          <p:cNvPr id="9" name="Círculo">
            <a:extLst>
              <a:ext uri="{FF2B5EF4-FFF2-40B4-BE49-F238E27FC236}">
                <a16:creationId xmlns=""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192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0" name="Círculo">
            <a:extLst>
              <a:ext uri="{FF2B5EF4-FFF2-40B4-BE49-F238E27FC236}">
                <a16:creationId xmlns=""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52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143</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11" name="Círculo">
            <a:extLst>
              <a:ext uri="{FF2B5EF4-FFF2-40B4-BE49-F238E27FC236}">
                <a16:creationId xmlns=""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42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108</a:t>
            </a:r>
            <a:endParaRPr sz="800" kern="0" dirty="0">
              <a:solidFill>
                <a:srgbClr val="FFFFFF"/>
              </a:solidFill>
              <a:latin typeface="ACHS Nueva Sans" pitchFamily="2" charset="0"/>
              <a:ea typeface="Arial"/>
              <a:cs typeface="Arial"/>
              <a:sym typeface="Arial"/>
            </a:endParaRPr>
          </a:p>
        </p:txBody>
      </p:sp>
      <p:sp>
        <p:nvSpPr>
          <p:cNvPr id="16" name="Círculo">
            <a:extLst>
              <a:ext uri="{FF2B5EF4-FFF2-40B4-BE49-F238E27FC236}">
                <a16:creationId xmlns=""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126</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255</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7" name="Círculo">
            <a:extLst>
              <a:ext uri="{FF2B5EF4-FFF2-40B4-BE49-F238E27FC236}">
                <a16:creationId xmlns=""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ans" pitchFamily="2" charset="0"/>
                <a:ea typeface="Helvetica Neue Medium"/>
                <a:cs typeface="Helvetica Neue Medium"/>
                <a:sym typeface="Helvetica Neue Medium"/>
              </a:rPr>
              <a:t>Primarios de marca</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19" name="Rectángulo 18">
            <a:extLst>
              <a:ext uri="{FF2B5EF4-FFF2-40B4-BE49-F238E27FC236}">
                <a16:creationId xmlns=""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err="1">
                <a:solidFill>
                  <a:srgbClr val="616161"/>
                </a:solidFill>
                <a:latin typeface="ACHS Nueva Sans" pitchFamily="2" charset="0"/>
                <a:ea typeface="Helvetica Neue Medium"/>
                <a:cs typeface="Helvetica Neue Medium"/>
                <a:sym typeface="Helvetica Neue Medium"/>
              </a:rPr>
              <a:t>Masterbrand</a:t>
            </a:r>
            <a:r>
              <a:rPr lang="es-CL" sz="1000" kern="0" dirty="0">
                <a:solidFill>
                  <a:srgbClr val="616161"/>
                </a:solidFill>
                <a:latin typeface="ACHS Nueva Sans" pitchFamily="2" charset="0"/>
                <a:ea typeface="Helvetica Neue Medium"/>
                <a:cs typeface="Helvetica Neue Medium"/>
                <a:sym typeface="Helvetica Neue Medium"/>
              </a:rPr>
              <a:t> y Laboral</a:t>
            </a:r>
            <a:endParaRPr lang="es-ES" sz="1000" kern="0" dirty="0">
              <a:solidFill>
                <a:srgbClr val="616161"/>
              </a:solidFill>
              <a:latin typeface="ACHS Nueva Sans" pitchFamily="2" charset="0"/>
              <a:ea typeface="Helvetica Neue Medium"/>
              <a:cs typeface="Helvetica Neue Medium"/>
              <a:sym typeface="Helvetica Neue Medium"/>
            </a:endParaRPr>
          </a:p>
        </p:txBody>
      </p:sp>
      <p:sp>
        <p:nvSpPr>
          <p:cNvPr id="20" name="Rectángulo 19">
            <a:extLst>
              <a:ext uri="{FF2B5EF4-FFF2-40B4-BE49-F238E27FC236}">
                <a16:creationId xmlns=""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ans" pitchFamily="2" charset="0"/>
                <a:ea typeface="Helvetica Neue Medium"/>
                <a:cs typeface="Helvetica Neue Medium"/>
                <a:sym typeface="Helvetica Neue Medium"/>
              </a:rPr>
              <a:t>Salud</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1" name="Círculo">
            <a:extLst>
              <a:ext uri="{FF2B5EF4-FFF2-40B4-BE49-F238E27FC236}">
                <a16:creationId xmlns=""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139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115</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22" name="Círculo">
            <a:extLst>
              <a:ext uri="{FF2B5EF4-FFF2-40B4-BE49-F238E27FC236}">
                <a16:creationId xmlns=""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30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17</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124</a:t>
            </a:r>
            <a:endParaRPr sz="800" kern="0" dirty="0">
              <a:solidFill>
                <a:srgbClr val="FFFFFF"/>
              </a:solidFill>
              <a:latin typeface="ACHS Nueva Sans" pitchFamily="2" charset="0"/>
              <a:ea typeface="Arial"/>
              <a:cs typeface="Arial"/>
              <a:sym typeface="Arial"/>
            </a:endParaRPr>
          </a:p>
        </p:txBody>
      </p:sp>
      <p:sp>
        <p:nvSpPr>
          <p:cNvPr id="23" name="Rectángulo 22">
            <a:extLst>
              <a:ext uri="{FF2B5EF4-FFF2-40B4-BE49-F238E27FC236}">
                <a16:creationId xmlns=""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ans" pitchFamily="2" charset="0"/>
                <a:ea typeface="Helvetica Neue Medium"/>
                <a:cs typeface="Helvetica Neue Medium"/>
                <a:sym typeface="Helvetica Neue Medium"/>
              </a:rPr>
              <a:t>Servicios</a:t>
            </a:r>
            <a:endParaRPr lang="es-CL" sz="1000" kern="0" dirty="0">
              <a:solidFill>
                <a:srgbClr val="616161"/>
              </a:solidFill>
              <a:latin typeface="ACHS Nueva Sans" pitchFamily="2" charset="0"/>
              <a:ea typeface="Helvetica Neue Medium"/>
              <a:cs typeface="Helvetica Neue Medium"/>
              <a:sym typeface="Helvetica Neue Medium"/>
            </a:endParaRPr>
          </a:p>
        </p:txBody>
      </p:sp>
      <p:pic>
        <p:nvPicPr>
          <p:cNvPr id="6" name="Picture 11">
            <a:extLst>
              <a:ext uri="{FF2B5EF4-FFF2-40B4-BE49-F238E27FC236}">
                <a16:creationId xmlns="" xmlns:a16="http://schemas.microsoft.com/office/drawing/2014/main" id="{766BE09E-5357-EEDE-AED0-1BFD1724A19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927111262"/>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hangingPunct="0">
              <a:buFont typeface="Wingdings" panose="05000000000000000000" pitchFamily="2" charset="2"/>
              <a:buChar char="§"/>
            </a:pPr>
            <a:endParaRPr lang="en-US" sz="1000" dirty="0">
              <a:solidFill>
                <a:srgbClr val="FFFFFF"/>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 xmlns:a16="http://schemas.microsoft.com/office/drawing/2014/main"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 xmlns:a16="http://schemas.microsoft.com/office/drawing/2014/main"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 xmlns:a16="http://schemas.microsoft.com/office/drawing/2014/main"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 xmlns:a16="http://schemas.microsoft.com/office/drawing/2014/main"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 xmlns:a16="http://schemas.microsoft.com/office/drawing/2014/main"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725688950"/>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 xmlns:a16="http://schemas.microsoft.com/office/drawing/2014/main"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solidFill>
                  <a:srgbClr val="3F3F3F"/>
                </a:solidFill>
              </a:rPr>
              <a:pPr/>
              <a:t>07-05-2025</a:t>
            </a:fld>
            <a:endParaRPr lang="es-CL">
              <a:solidFill>
                <a:srgbClr val="3F3F3F"/>
              </a:solidFill>
            </a:endParaRPr>
          </a:p>
        </p:txBody>
      </p:sp>
      <p:sp>
        <p:nvSpPr>
          <p:cNvPr id="5" name="Marcador de pie de página 4">
            <a:extLst>
              <a:ext uri="{FF2B5EF4-FFF2-40B4-BE49-F238E27FC236}">
                <a16:creationId xmlns="" xmlns:a16="http://schemas.microsoft.com/office/drawing/2014/main"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solidFill>
                <a:srgbClr val="3F3F3F"/>
              </a:solidFill>
            </a:endParaRPr>
          </a:p>
        </p:txBody>
      </p:sp>
      <p:sp>
        <p:nvSpPr>
          <p:cNvPr id="6" name="Marcador de número de diapositiva 5">
            <a:extLst>
              <a:ext uri="{FF2B5EF4-FFF2-40B4-BE49-F238E27FC236}">
                <a16:creationId xmlns="" xmlns:a16="http://schemas.microsoft.com/office/drawing/2014/main"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solidFill>
                  <a:srgbClr val="3F3F3F"/>
                </a:solidFill>
              </a:rPr>
              <a:pPr/>
              <a:t>‹Nº›</a:t>
            </a:fld>
            <a:endParaRPr lang="es-CL">
              <a:solidFill>
                <a:srgbClr val="3F3F3F"/>
              </a:solidFill>
            </a:endParaRPr>
          </a:p>
        </p:txBody>
      </p:sp>
    </p:spTree>
    <p:extLst>
      <p:ext uri="{BB962C8B-B14F-4D97-AF65-F5344CB8AC3E}">
        <p14:creationId xmlns:p14="http://schemas.microsoft.com/office/powerpoint/2010/main" val="259335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olo texto y bullets">
    <p:spTree>
      <p:nvGrpSpPr>
        <p:cNvPr id="1" name=""/>
        <p:cNvGrpSpPr/>
        <p:nvPr/>
      </p:nvGrpSpPr>
      <p:grpSpPr>
        <a:xfrm>
          <a:off x="0" y="0"/>
          <a:ext cx="0" cy="0"/>
          <a:chOff x="0" y="0"/>
          <a:chExt cx="0" cy="0"/>
        </a:xfrm>
      </p:grpSpPr>
      <p:sp>
        <p:nvSpPr>
          <p:cNvPr id="6" name="Marcador de texto 4">
            <a:extLst>
              <a:ext uri="{FF2B5EF4-FFF2-40B4-BE49-F238E27FC236}">
                <a16:creationId xmlns="" xmlns:a16="http://schemas.microsoft.com/office/drawing/2014/main"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 xmlns:a16="http://schemas.microsoft.com/office/drawing/2014/main" id="{EFA8833D-B070-3DA5-DD96-0C0D1F3897A2}"/>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 xmlns:a16="http://schemas.microsoft.com/office/drawing/2014/main"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 xmlns:a16="http://schemas.microsoft.com/office/drawing/2014/main"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 xmlns:a16="http://schemas.microsoft.com/office/drawing/2014/main"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 xmlns:a16="http://schemas.microsoft.com/office/drawing/2014/main" id="{D886CA85-EE81-F9C9-FF44-F60836479C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693783150"/>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87094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Verde Portadilla capitulo c titulo y logo">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811069" y="5477068"/>
            <a:ext cx="1380931" cy="1380931"/>
          </a:xfrm>
          <a:prstGeom prst="rect">
            <a:avLst/>
          </a:prstGeom>
        </p:spPr>
      </p:pic>
      <p:sp>
        <p:nvSpPr>
          <p:cNvPr id="3" name="Marcador de texto 7">
            <a:extLst>
              <a:ext uri="{FF2B5EF4-FFF2-40B4-BE49-F238E27FC236}">
                <a16:creationId xmlns="" xmlns:a16="http://schemas.microsoft.com/office/drawing/2014/main" id="{7FC28EBA-1510-9073-EE48-A51C7CC86023}"/>
              </a:ext>
            </a:extLst>
          </p:cNvPr>
          <p:cNvSpPr>
            <a:spLocks noGrp="1"/>
          </p:cNvSpPr>
          <p:nvPr>
            <p:ph type="body" sz="quarter" idx="63" hasCustomPrompt="1"/>
          </p:nvPr>
        </p:nvSpPr>
        <p:spPr>
          <a:xfrm>
            <a:off x="449262" y="496571"/>
            <a:ext cx="9847327" cy="523874"/>
          </a:xfrm>
          <a:prstGeom prst="rect">
            <a:avLst/>
          </a:prstGeom>
        </p:spPr>
        <p:txBody>
          <a:bodyPr lIns="0" tIns="0" rIns="0" bIns="0"/>
          <a:lstStyle>
            <a:lvl1pPr marL="0" indent="0">
              <a:buNone/>
              <a:defRPr sz="2000" b="0">
                <a:solidFill>
                  <a:schemeClr val="bg1"/>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pic>
        <p:nvPicPr>
          <p:cNvPr id="11" name="Gráfico 10">
            <a:extLst>
              <a:ext uri="{FF2B5EF4-FFF2-40B4-BE49-F238E27FC236}">
                <a16:creationId xmlns="" xmlns:a16="http://schemas.microsoft.com/office/drawing/2014/main" id="{020A96DE-2D98-CAC8-990C-30EC91DD4BA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21029738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18">
          <p15:clr>
            <a:srgbClr val="FBAE40"/>
          </p15:clr>
        </p15:guide>
        <p15:guide id="4" orient="horz" pos="2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Verde Portadilla capitulo c titulo y logo">
    <p:bg>
      <p:bgPr>
        <a:solidFill>
          <a:srgbClr val="81D877"/>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811069" y="5477068"/>
            <a:ext cx="1380931" cy="1380931"/>
          </a:xfrm>
          <a:prstGeom prst="rect">
            <a:avLst/>
          </a:prstGeom>
        </p:spPr>
      </p:pic>
      <p:sp>
        <p:nvSpPr>
          <p:cNvPr id="3" name="Marcador de texto 7">
            <a:extLst>
              <a:ext uri="{FF2B5EF4-FFF2-40B4-BE49-F238E27FC236}">
                <a16:creationId xmlns="" xmlns:a16="http://schemas.microsoft.com/office/drawing/2014/main" id="{7FC28EBA-1510-9073-EE48-A51C7CC86023}"/>
              </a:ext>
            </a:extLst>
          </p:cNvPr>
          <p:cNvSpPr>
            <a:spLocks noGrp="1"/>
          </p:cNvSpPr>
          <p:nvPr>
            <p:ph type="body" sz="quarter" idx="63" hasCustomPrompt="1"/>
          </p:nvPr>
        </p:nvSpPr>
        <p:spPr>
          <a:xfrm>
            <a:off x="449262" y="496571"/>
            <a:ext cx="9847327" cy="523874"/>
          </a:xfrm>
          <a:prstGeom prst="rect">
            <a:avLst/>
          </a:prstGeom>
        </p:spPr>
        <p:txBody>
          <a:bodyPr lIns="0" tIns="0" rIns="0" bIns="0"/>
          <a:lstStyle>
            <a:lvl1pPr marL="0" indent="0">
              <a:buNone/>
              <a:defRPr sz="2000" b="0">
                <a:solidFill>
                  <a:schemeClr val="bg1"/>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pic>
        <p:nvPicPr>
          <p:cNvPr id="11" name="Gráfico 10">
            <a:extLst>
              <a:ext uri="{FF2B5EF4-FFF2-40B4-BE49-F238E27FC236}">
                <a16:creationId xmlns="" xmlns:a16="http://schemas.microsoft.com/office/drawing/2014/main" id="{020A96DE-2D98-CAC8-990C-30EC91DD4BA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425509888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18">
          <p15:clr>
            <a:srgbClr val="FBAE40"/>
          </p15:clr>
        </p15:guide>
        <p15:guide id="4" orient="horz" pos="2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6A52BB9-28E9-964D-9B5F-308139794A35}"/>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E8351F70-8C25-EF49-AA58-57AF49D2CB8A}"/>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3EE5E237-6817-9346-8E9F-53B1DF704416}"/>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solidFill>
                  <a:srgbClr val="3F3F3F"/>
                </a:solidFill>
              </a:rPr>
              <a:pPr/>
              <a:t>07-05-2025</a:t>
            </a:fld>
            <a:endParaRPr lang="es-CL">
              <a:solidFill>
                <a:srgbClr val="3F3F3F"/>
              </a:solidFill>
            </a:endParaRPr>
          </a:p>
        </p:txBody>
      </p:sp>
      <p:sp>
        <p:nvSpPr>
          <p:cNvPr id="5" name="Marcador de pie de página 4">
            <a:extLst>
              <a:ext uri="{FF2B5EF4-FFF2-40B4-BE49-F238E27FC236}">
                <a16:creationId xmlns="" xmlns:a16="http://schemas.microsoft.com/office/drawing/2014/main" id="{A6707ECF-ED3C-AC4B-9F91-E0478AD971F0}"/>
              </a:ext>
            </a:extLst>
          </p:cNvPr>
          <p:cNvSpPr>
            <a:spLocks noGrp="1"/>
          </p:cNvSpPr>
          <p:nvPr>
            <p:ph type="ftr" sz="quarter" idx="11"/>
          </p:nvPr>
        </p:nvSpPr>
        <p:spPr/>
        <p:txBody>
          <a:bodyPr/>
          <a:lstStyle>
            <a:lvl1pPr>
              <a:defRPr>
                <a:latin typeface="ACHS Nueva Sans" pitchFamily="2" charset="0"/>
              </a:defRPr>
            </a:lvl1pPr>
          </a:lstStyle>
          <a:p>
            <a:endParaRPr lang="es-CL">
              <a:solidFill>
                <a:srgbClr val="3F3F3F"/>
              </a:solidFill>
            </a:endParaRPr>
          </a:p>
        </p:txBody>
      </p:sp>
      <p:sp>
        <p:nvSpPr>
          <p:cNvPr id="6" name="Marcador de número de diapositiva 5">
            <a:extLst>
              <a:ext uri="{FF2B5EF4-FFF2-40B4-BE49-F238E27FC236}">
                <a16:creationId xmlns="" xmlns:a16="http://schemas.microsoft.com/office/drawing/2014/main" id="{2771CE1B-1676-3A41-9F4B-5163E1F694F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solidFill>
                  <a:srgbClr val="3F3F3F"/>
                </a:solidFill>
              </a:rPr>
              <a:pPr/>
              <a:t>‹Nº›</a:t>
            </a:fld>
            <a:endParaRPr lang="es-CL">
              <a:solidFill>
                <a:srgbClr val="3F3F3F"/>
              </a:solidFill>
            </a:endParaRPr>
          </a:p>
        </p:txBody>
      </p:sp>
    </p:spTree>
    <p:custDataLst>
      <p:tags r:id="rId1"/>
    </p:custDataLst>
    <p:extLst>
      <p:ext uri="{BB962C8B-B14F-4D97-AF65-F5344CB8AC3E}">
        <p14:creationId xmlns:p14="http://schemas.microsoft.com/office/powerpoint/2010/main" val="35002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4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 xmlns:a16="http://schemas.microsoft.com/office/drawing/2014/main" id="{0B3BE0AC-9C2E-0825-1D3B-F58A17735FD9}"/>
              </a:ext>
            </a:extLst>
          </p:cNvPr>
          <p:cNvSpPr>
            <a:spLocks noGrp="1"/>
          </p:cNvSpPr>
          <p:nvPr>
            <p:ph type="body" sz="quarter" idx="17" hasCustomPrompt="1"/>
          </p:nvPr>
        </p:nvSpPr>
        <p:spPr>
          <a:xfrm>
            <a:off x="449262" y="1930214"/>
            <a:ext cx="6991989" cy="4052806"/>
          </a:xfrm>
          <a:prstGeom prst="rect">
            <a:avLst/>
          </a:prstGeom>
        </p:spPr>
        <p:txBody>
          <a:bodyPr lIns="0" tIns="0" rIns="0" bIns="0">
            <a:noAutofit/>
          </a:bodyPr>
          <a:lstStyle>
            <a:lvl1pPr marL="0" indent="0">
              <a:spcBef>
                <a:spcPts val="0"/>
              </a:spcBef>
              <a:buNone/>
              <a:tabLst/>
              <a:defRPr sz="5400" b="0">
                <a:solidFill>
                  <a:schemeClr val="tx2"/>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 </a:t>
            </a:r>
            <a:endParaRPr lang="es-CL" dirty="0"/>
          </a:p>
        </p:txBody>
      </p:sp>
      <p:sp>
        <p:nvSpPr>
          <p:cNvPr id="2" name="Marcador de texto 7">
            <a:extLst>
              <a:ext uri="{FF2B5EF4-FFF2-40B4-BE49-F238E27FC236}">
                <a16:creationId xmlns=""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6" name="Marcador de texto 7">
            <a:extLst>
              <a:ext uri="{FF2B5EF4-FFF2-40B4-BE49-F238E27FC236}">
                <a16:creationId xmlns="" xmlns:a16="http://schemas.microsoft.com/office/drawing/2014/main" id="{CE43BA81-3B9A-9FB8-9817-523699305AA6}"/>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SemiBold"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ACHS Nueva Serif </a:t>
            </a:r>
            <a:r>
              <a:rPr lang="es-ES" dirty="0" err="1"/>
              <a:t>Semibold</a:t>
            </a:r>
            <a:r>
              <a:rPr lang="es-ES" dirty="0"/>
              <a:t> 20</a:t>
            </a:r>
          </a:p>
        </p:txBody>
      </p:sp>
      <p:cxnSp>
        <p:nvCxnSpPr>
          <p:cNvPr id="8" name="Conector recto 18">
            <a:extLst>
              <a:ext uri="{FF2B5EF4-FFF2-40B4-BE49-F238E27FC236}">
                <a16:creationId xmlns="" xmlns:a16="http://schemas.microsoft.com/office/drawing/2014/main" id="{45F01C98-28F1-AE63-568D-CEA557C091E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36" name="Imagen 35">
            <a:extLst>
              <a:ext uri="{FF2B5EF4-FFF2-40B4-BE49-F238E27FC236}">
                <a16:creationId xmlns="" xmlns:a16="http://schemas.microsoft.com/office/drawing/2014/main" id="{30036DBE-76C4-8216-04FF-5F0955371D59}"/>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9827580" y="447162"/>
            <a:ext cx="2028125" cy="518517"/>
          </a:xfrm>
          <a:prstGeom prst="rect">
            <a:avLst/>
          </a:prstGeom>
        </p:spPr>
      </p:pic>
    </p:spTree>
    <p:extLst>
      <p:ext uri="{BB962C8B-B14F-4D97-AF65-F5344CB8AC3E}">
        <p14:creationId xmlns:p14="http://schemas.microsoft.com/office/powerpoint/2010/main" val="1088485552"/>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guide id="7"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lo texto y bullets">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7DE46DE0-A7FC-EC67-3503-35D082399276}"/>
              </a:ext>
            </a:extLst>
          </p:cNvPr>
          <p:cNvSpPr/>
          <p:nvPr userDrawn="1"/>
        </p:nvSpPr>
        <p:spPr>
          <a:xfrm>
            <a:off x="0" y="0"/>
            <a:ext cx="12192000" cy="685800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sp>
        <p:nvSpPr>
          <p:cNvPr id="6" name="Marcador de texto 4">
            <a:extLst>
              <a:ext uri="{FF2B5EF4-FFF2-40B4-BE49-F238E27FC236}">
                <a16:creationId xmlns="" xmlns:a16="http://schemas.microsoft.com/office/drawing/2014/main"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 name="Marcador de texto 7">
            <a:extLst>
              <a:ext uri="{FF2B5EF4-FFF2-40B4-BE49-F238E27FC236}">
                <a16:creationId xmlns="" xmlns:a16="http://schemas.microsoft.com/office/drawing/2014/main"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 xmlns:a16="http://schemas.microsoft.com/office/drawing/2014/main"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 xmlns:a16="http://schemas.microsoft.com/office/drawing/2014/main"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 xmlns:a16="http://schemas.microsoft.com/office/drawing/2014/main" id="{D886CA85-EE81-F9C9-FF44-F60836479C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838708075"/>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3082"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a:t>
            </a:r>
            <a:r>
              <a:rPr lang="es-ES" sz="800" kern="0" baseline="0" dirty="0">
                <a:solidFill>
                  <a:srgbClr val="FFFFFF"/>
                </a:solidFill>
                <a:latin typeface="ACHS Nueva Sans" pitchFamily="2" charset="0"/>
                <a:ea typeface="Arial"/>
                <a:cs typeface="Arial"/>
                <a:sym typeface="Arial"/>
              </a:rPr>
              <a:t> </a:t>
            </a:r>
            <a:r>
              <a:rPr lang="es-ES" sz="800" kern="0" dirty="0">
                <a:solidFill>
                  <a:srgbClr val="FFFFFF"/>
                </a:solidFill>
                <a:latin typeface="ACHS Nueva Sans"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a:t>
            </a:r>
            <a:r>
              <a:rPr lang="es-ES" sz="800" kern="0" baseline="0" dirty="0">
                <a:solidFill>
                  <a:srgbClr val="FFFFFF"/>
                </a:solidFill>
                <a:latin typeface="ACHS Nueva Sans" pitchFamily="2" charset="0"/>
                <a:ea typeface="Arial"/>
                <a:cs typeface="Arial"/>
                <a:sym typeface="Arial"/>
              </a:rPr>
              <a:t> 0</a:t>
            </a:r>
            <a:endParaRPr lang="es-ES" sz="800" kern="0" dirty="0">
              <a:solidFill>
                <a:srgbClr val="FFFFFF"/>
              </a:solidFill>
              <a:latin typeface="ACHS Nueva Sans"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a:t>
            </a:r>
            <a:r>
              <a:rPr lang="es-ES" sz="800" kern="0" baseline="0" dirty="0">
                <a:solidFill>
                  <a:srgbClr val="FFFFFF"/>
                </a:solidFill>
                <a:latin typeface="ACHS Nueva Sans" pitchFamily="2" charset="0"/>
                <a:ea typeface="Arial"/>
                <a:cs typeface="Arial"/>
                <a:sym typeface="Arial"/>
              </a:rPr>
              <a:t> 0</a:t>
            </a:r>
            <a:endParaRPr lang="es-ES" sz="800" kern="0" dirty="0">
              <a:solidFill>
                <a:srgbClr val="FFFFFF"/>
              </a:solidFill>
              <a:latin typeface="ACHS Nueva Sans" pitchFamily="2" charset="0"/>
              <a:ea typeface="Arial"/>
              <a:cs typeface="Arial"/>
              <a:sym typeface="Arial"/>
            </a:endParaRPr>
          </a:p>
        </p:txBody>
      </p:sp>
      <p:sp>
        <p:nvSpPr>
          <p:cNvPr id="14" name="Círculo">
            <a:extLst>
              <a:ext uri="{FF2B5EF4-FFF2-40B4-BE49-F238E27FC236}">
                <a16:creationId xmlns=""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B 222</a:t>
            </a:r>
            <a:endParaRPr sz="800" kern="0" dirty="0">
              <a:solidFill>
                <a:srgbClr val="000000"/>
              </a:solidFill>
              <a:latin typeface="ACHS Nueva Sans" pitchFamily="2" charset="0"/>
              <a:ea typeface="Arial"/>
              <a:cs typeface="Arial"/>
              <a:sym typeface="Arial"/>
            </a:endParaRPr>
          </a:p>
        </p:txBody>
      </p:sp>
      <p:sp>
        <p:nvSpPr>
          <p:cNvPr id="15" name="Círculo">
            <a:extLst>
              <a:ext uri="{FF2B5EF4-FFF2-40B4-BE49-F238E27FC236}">
                <a16:creationId xmlns=""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6" name="Círculo">
            <a:extLst>
              <a:ext uri="{FF2B5EF4-FFF2-40B4-BE49-F238E27FC236}">
                <a16:creationId xmlns=""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17" name="Círculo">
            <a:extLst>
              <a:ext uri="{FF2B5EF4-FFF2-40B4-BE49-F238E27FC236}">
                <a16:creationId xmlns=""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108</a:t>
            </a:r>
            <a:endParaRPr sz="800" kern="0" dirty="0">
              <a:solidFill>
                <a:srgbClr val="FFFFFF"/>
              </a:solidFill>
              <a:latin typeface="ACHS Nueva Sans" pitchFamily="2" charset="0"/>
              <a:ea typeface="Arial"/>
              <a:cs typeface="Arial"/>
              <a:sym typeface="Arial"/>
            </a:endParaRPr>
          </a:p>
        </p:txBody>
      </p:sp>
      <p:sp>
        <p:nvSpPr>
          <p:cNvPr id="18" name="Círculo">
            <a:extLst>
              <a:ext uri="{FF2B5EF4-FFF2-40B4-BE49-F238E27FC236}">
                <a16:creationId xmlns=""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9" name="Círculo">
            <a:extLst>
              <a:ext uri="{FF2B5EF4-FFF2-40B4-BE49-F238E27FC236}">
                <a16:creationId xmlns=""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Primarios de marca</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1" name="Rectángulo 20">
            <a:extLst>
              <a:ext uri="{FF2B5EF4-FFF2-40B4-BE49-F238E27FC236}">
                <a16:creationId xmlns=""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ans" pitchFamily="2" charset="0"/>
                <a:ea typeface="Helvetica Neue Medium"/>
                <a:cs typeface="Helvetica Neue Medium"/>
                <a:sym typeface="Helvetica Neue Medium"/>
              </a:rPr>
              <a:t>Masterbrand</a:t>
            </a:r>
            <a:r>
              <a:rPr lang="es-CL" sz="1000" kern="0" dirty="0">
                <a:solidFill>
                  <a:srgbClr val="616161"/>
                </a:solidFill>
                <a:latin typeface="ACHS Nueva Sans" pitchFamily="2" charset="0"/>
                <a:ea typeface="Helvetica Neue Medium"/>
                <a:cs typeface="Helvetica Neue Medium"/>
                <a:sym typeface="Helvetica Neue Medium"/>
              </a:rPr>
              <a:t> y Laboral</a:t>
            </a:r>
            <a:endParaRPr lang="es-ES" sz="1000" kern="0" dirty="0">
              <a:solidFill>
                <a:srgbClr val="616161"/>
              </a:solidFill>
              <a:latin typeface="ACHS Nueva Sans" pitchFamily="2" charset="0"/>
              <a:ea typeface="Helvetica Neue Medium"/>
              <a:cs typeface="Helvetica Neue Medium"/>
              <a:sym typeface="Helvetica Neue Medium"/>
            </a:endParaRPr>
          </a:p>
        </p:txBody>
      </p:sp>
      <p:sp>
        <p:nvSpPr>
          <p:cNvPr id="22" name="Rectángulo 21">
            <a:extLst>
              <a:ext uri="{FF2B5EF4-FFF2-40B4-BE49-F238E27FC236}">
                <a16:creationId xmlns=""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Salud</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3" name="Círculo">
            <a:extLst>
              <a:ext uri="{FF2B5EF4-FFF2-40B4-BE49-F238E27FC236}">
                <a16:creationId xmlns=""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24" name="Círculo">
            <a:extLst>
              <a:ext uri="{FF2B5EF4-FFF2-40B4-BE49-F238E27FC236}">
                <a16:creationId xmlns=""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124</a:t>
            </a:r>
            <a:endParaRPr sz="800" kern="0" dirty="0">
              <a:solidFill>
                <a:srgbClr val="FFFFFF"/>
              </a:solidFill>
              <a:latin typeface="ACHS Nueva Sans" pitchFamily="2" charset="0"/>
              <a:ea typeface="Arial"/>
              <a:cs typeface="Arial"/>
              <a:sym typeface="Arial"/>
            </a:endParaRPr>
          </a:p>
        </p:txBody>
      </p:sp>
      <p:sp>
        <p:nvSpPr>
          <p:cNvPr id="25" name="Rectángulo 24">
            <a:extLst>
              <a:ext uri="{FF2B5EF4-FFF2-40B4-BE49-F238E27FC236}">
                <a16:creationId xmlns=""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Servicios</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3" name="Marcador de texto 7">
            <a:extLst>
              <a:ext uri="{FF2B5EF4-FFF2-40B4-BE49-F238E27FC236}">
                <a16:creationId xmlns=""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6" name="Marcador de número de diapositiva 1">
            <a:extLst>
              <a:ext uri="{FF2B5EF4-FFF2-40B4-BE49-F238E27FC236}">
                <a16:creationId xmlns=""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 xmlns:a16="http://schemas.microsoft.com/office/drawing/2014/main" id="{C106790C-406C-F654-4183-98176C2B8C6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4106"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CHS Nueva Sans" pitchFamily="2" charset="0"/>
                <a:ea typeface="ACHS Nueva Sans"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CHS Nueva Sans" pitchFamily="2" charset="0"/>
                <a:ea typeface="ACHS Nueva Sans"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3" name="Marcador de número de diapositiva 1">
            <a:extLst>
              <a:ext uri="{FF2B5EF4-FFF2-40B4-BE49-F238E27FC236}">
                <a16:creationId xmlns=""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a:t>
            </a:r>
            <a:r>
              <a:rPr lang="es-ES" sz="800" kern="0" baseline="0" dirty="0">
                <a:solidFill>
                  <a:srgbClr val="FFFFFF"/>
                </a:solidFill>
                <a:latin typeface="ACHS Nueva Sans" pitchFamily="2" charset="0"/>
                <a:ea typeface="Arial"/>
                <a:cs typeface="Arial"/>
                <a:sym typeface="Arial"/>
              </a:rPr>
              <a:t> </a:t>
            </a:r>
            <a:r>
              <a:rPr lang="es-ES" sz="800" kern="0" dirty="0">
                <a:solidFill>
                  <a:srgbClr val="FFFFFF"/>
                </a:solidFill>
                <a:latin typeface="ACHS Nueva Sans"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a:t>
            </a:r>
            <a:r>
              <a:rPr lang="es-ES" sz="800" kern="0" baseline="0" dirty="0">
                <a:solidFill>
                  <a:srgbClr val="FFFFFF"/>
                </a:solidFill>
                <a:latin typeface="ACHS Nueva Sans" pitchFamily="2" charset="0"/>
                <a:ea typeface="Arial"/>
                <a:cs typeface="Arial"/>
                <a:sym typeface="Arial"/>
              </a:rPr>
              <a:t> 0</a:t>
            </a:r>
            <a:endParaRPr lang="es-ES" sz="800" kern="0" dirty="0">
              <a:solidFill>
                <a:srgbClr val="FFFFFF"/>
              </a:solidFill>
              <a:latin typeface="ACHS Nueva Sans"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a:t>
            </a:r>
            <a:r>
              <a:rPr lang="es-ES" sz="800" kern="0" baseline="0" dirty="0">
                <a:solidFill>
                  <a:srgbClr val="FFFFFF"/>
                </a:solidFill>
                <a:latin typeface="ACHS Nueva Sans" pitchFamily="2" charset="0"/>
                <a:ea typeface="Arial"/>
                <a:cs typeface="Arial"/>
                <a:sym typeface="Arial"/>
              </a:rPr>
              <a:t> 0</a:t>
            </a:r>
            <a:endParaRPr lang="es-ES" sz="800" kern="0" dirty="0">
              <a:solidFill>
                <a:srgbClr val="FFFFFF"/>
              </a:solidFill>
              <a:latin typeface="ACHS Nueva Sans" pitchFamily="2" charset="0"/>
              <a:ea typeface="Arial"/>
              <a:cs typeface="Arial"/>
              <a:sym typeface="Arial"/>
            </a:endParaRPr>
          </a:p>
        </p:txBody>
      </p:sp>
      <p:sp>
        <p:nvSpPr>
          <p:cNvPr id="7" name="Círculo">
            <a:extLst>
              <a:ext uri="{FF2B5EF4-FFF2-40B4-BE49-F238E27FC236}">
                <a16:creationId xmlns=""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B 222</a:t>
            </a:r>
            <a:endParaRPr sz="800" kern="0" dirty="0">
              <a:solidFill>
                <a:srgbClr val="000000"/>
              </a:solidFill>
              <a:latin typeface="ACHS Nueva Sans" pitchFamily="2" charset="0"/>
              <a:ea typeface="Arial"/>
              <a:cs typeface="Arial"/>
              <a:sym typeface="Arial"/>
            </a:endParaRPr>
          </a:p>
        </p:txBody>
      </p:sp>
      <p:sp>
        <p:nvSpPr>
          <p:cNvPr id="9" name="Círculo">
            <a:extLst>
              <a:ext uri="{FF2B5EF4-FFF2-40B4-BE49-F238E27FC236}">
                <a16:creationId xmlns=""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0" name="Círculo">
            <a:extLst>
              <a:ext uri="{FF2B5EF4-FFF2-40B4-BE49-F238E27FC236}">
                <a16:creationId xmlns=""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11" name="Círculo">
            <a:extLst>
              <a:ext uri="{FF2B5EF4-FFF2-40B4-BE49-F238E27FC236}">
                <a16:creationId xmlns=""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108</a:t>
            </a:r>
            <a:endParaRPr sz="800" kern="0" dirty="0">
              <a:solidFill>
                <a:srgbClr val="FFFFFF"/>
              </a:solidFill>
              <a:latin typeface="ACHS Nueva Sans" pitchFamily="2" charset="0"/>
              <a:ea typeface="Arial"/>
              <a:cs typeface="Arial"/>
              <a:sym typeface="Arial"/>
            </a:endParaRPr>
          </a:p>
        </p:txBody>
      </p:sp>
      <p:sp>
        <p:nvSpPr>
          <p:cNvPr id="16" name="Círculo">
            <a:extLst>
              <a:ext uri="{FF2B5EF4-FFF2-40B4-BE49-F238E27FC236}">
                <a16:creationId xmlns=""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7" name="Círculo">
            <a:extLst>
              <a:ext uri="{FF2B5EF4-FFF2-40B4-BE49-F238E27FC236}">
                <a16:creationId xmlns=""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Primarios de marca</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19" name="Rectángulo 18">
            <a:extLst>
              <a:ext uri="{FF2B5EF4-FFF2-40B4-BE49-F238E27FC236}">
                <a16:creationId xmlns=""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ans" pitchFamily="2" charset="0"/>
                <a:ea typeface="Helvetica Neue Medium"/>
                <a:cs typeface="Helvetica Neue Medium"/>
                <a:sym typeface="Helvetica Neue Medium"/>
              </a:rPr>
              <a:t>Masterbrand</a:t>
            </a:r>
            <a:r>
              <a:rPr lang="es-CL" sz="1000" kern="0" dirty="0">
                <a:solidFill>
                  <a:srgbClr val="616161"/>
                </a:solidFill>
                <a:latin typeface="ACHS Nueva Sans" pitchFamily="2" charset="0"/>
                <a:ea typeface="Helvetica Neue Medium"/>
                <a:cs typeface="Helvetica Neue Medium"/>
                <a:sym typeface="Helvetica Neue Medium"/>
              </a:rPr>
              <a:t> y Laboral</a:t>
            </a:r>
            <a:endParaRPr lang="es-ES" sz="1000" kern="0" dirty="0">
              <a:solidFill>
                <a:srgbClr val="616161"/>
              </a:solidFill>
              <a:latin typeface="ACHS Nueva Sans" pitchFamily="2" charset="0"/>
              <a:ea typeface="Helvetica Neue Medium"/>
              <a:cs typeface="Helvetica Neue Medium"/>
              <a:sym typeface="Helvetica Neue Medium"/>
            </a:endParaRPr>
          </a:p>
        </p:txBody>
      </p:sp>
      <p:sp>
        <p:nvSpPr>
          <p:cNvPr id="20" name="Rectángulo 19">
            <a:extLst>
              <a:ext uri="{FF2B5EF4-FFF2-40B4-BE49-F238E27FC236}">
                <a16:creationId xmlns=""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Salud</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1" name="Círculo">
            <a:extLst>
              <a:ext uri="{FF2B5EF4-FFF2-40B4-BE49-F238E27FC236}">
                <a16:creationId xmlns=""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22" name="Círculo">
            <a:extLst>
              <a:ext uri="{FF2B5EF4-FFF2-40B4-BE49-F238E27FC236}">
                <a16:creationId xmlns=""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124</a:t>
            </a:r>
            <a:endParaRPr sz="800" kern="0" dirty="0">
              <a:solidFill>
                <a:srgbClr val="FFFFFF"/>
              </a:solidFill>
              <a:latin typeface="ACHS Nueva Sans" pitchFamily="2" charset="0"/>
              <a:ea typeface="Arial"/>
              <a:cs typeface="Arial"/>
              <a:sym typeface="Arial"/>
            </a:endParaRPr>
          </a:p>
        </p:txBody>
      </p:sp>
      <p:sp>
        <p:nvSpPr>
          <p:cNvPr id="23" name="Rectángulo 22">
            <a:extLst>
              <a:ext uri="{FF2B5EF4-FFF2-40B4-BE49-F238E27FC236}">
                <a16:creationId xmlns=""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Servicios</a:t>
            </a:r>
            <a:endParaRPr lang="es-CL" sz="1000" kern="0" dirty="0">
              <a:solidFill>
                <a:srgbClr val="616161"/>
              </a:solidFill>
              <a:latin typeface="ACHS Nueva Sans" pitchFamily="2" charset="0"/>
              <a:ea typeface="Helvetica Neue Medium"/>
              <a:cs typeface="Helvetica Neue Medium"/>
              <a:sym typeface="Helvetica Neue Medium"/>
            </a:endParaRPr>
          </a:p>
        </p:txBody>
      </p:sp>
      <p:pic>
        <p:nvPicPr>
          <p:cNvPr id="6" name="Picture 11">
            <a:extLst>
              <a:ext uri="{FF2B5EF4-FFF2-40B4-BE49-F238E27FC236}">
                <a16:creationId xmlns="" xmlns:a16="http://schemas.microsoft.com/office/drawing/2014/main" id="{766BE09E-5357-EEDE-AED0-1BFD1724A19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0"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 xmlns:a16="http://schemas.microsoft.com/office/drawing/2014/main"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 xmlns:a16="http://schemas.microsoft.com/office/drawing/2014/main"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 xmlns:a16="http://schemas.microsoft.com/office/drawing/2014/main"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 xmlns:a16="http://schemas.microsoft.com/office/drawing/2014/main"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 xmlns:a16="http://schemas.microsoft.com/office/drawing/2014/main"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87051012"/>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 xmlns:a16="http://schemas.microsoft.com/office/drawing/2014/main"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07-05-2025</a:t>
            </a:fld>
            <a:endParaRPr lang="es-CL"/>
          </a:p>
        </p:txBody>
      </p:sp>
      <p:sp>
        <p:nvSpPr>
          <p:cNvPr id="5" name="Marcador de pie de página 4">
            <a:extLst>
              <a:ext uri="{FF2B5EF4-FFF2-40B4-BE49-F238E27FC236}">
                <a16:creationId xmlns="" xmlns:a16="http://schemas.microsoft.com/office/drawing/2014/main"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 xmlns:a16="http://schemas.microsoft.com/office/drawing/2014/main"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extLst>
      <p:ext uri="{BB962C8B-B14F-4D97-AF65-F5344CB8AC3E}">
        <p14:creationId xmlns:p14="http://schemas.microsoft.com/office/powerpoint/2010/main" val="334999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47155"/>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Verde Portadilla capitulo c titulo y logo">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811069" y="5477068"/>
            <a:ext cx="1380931" cy="1380931"/>
          </a:xfrm>
          <a:prstGeom prst="rect">
            <a:avLst/>
          </a:prstGeom>
        </p:spPr>
      </p:pic>
      <p:sp>
        <p:nvSpPr>
          <p:cNvPr id="3" name="Marcador de texto 7">
            <a:extLst>
              <a:ext uri="{FF2B5EF4-FFF2-40B4-BE49-F238E27FC236}">
                <a16:creationId xmlns="" xmlns:a16="http://schemas.microsoft.com/office/drawing/2014/main" id="{7FC28EBA-1510-9073-EE48-A51C7CC86023}"/>
              </a:ext>
            </a:extLst>
          </p:cNvPr>
          <p:cNvSpPr>
            <a:spLocks noGrp="1"/>
          </p:cNvSpPr>
          <p:nvPr>
            <p:ph type="body" sz="quarter" idx="63" hasCustomPrompt="1"/>
          </p:nvPr>
        </p:nvSpPr>
        <p:spPr>
          <a:xfrm>
            <a:off x="449262" y="496571"/>
            <a:ext cx="9847327" cy="523874"/>
          </a:xfrm>
          <a:prstGeom prst="rect">
            <a:avLst/>
          </a:prstGeom>
        </p:spPr>
        <p:txBody>
          <a:bodyPr lIns="0" tIns="0" rIns="0" bIns="0"/>
          <a:lstStyle>
            <a:lvl1pPr marL="0" indent="0">
              <a:buNone/>
              <a:defRPr sz="2000" b="0">
                <a:solidFill>
                  <a:schemeClr val="bg1"/>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pic>
        <p:nvPicPr>
          <p:cNvPr id="11" name="Gráfico 10">
            <a:extLst>
              <a:ext uri="{FF2B5EF4-FFF2-40B4-BE49-F238E27FC236}">
                <a16:creationId xmlns="" xmlns:a16="http://schemas.microsoft.com/office/drawing/2014/main" id="{020A96DE-2D98-CAC8-990C-30EC91DD4BA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2761617196"/>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618" userDrawn="1">
          <p15:clr>
            <a:srgbClr val="FBAE40"/>
          </p15:clr>
        </p15:guide>
        <p15:guide id="4" orient="horz" pos="27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7.bin"/><Relationship Id="rId2" Type="http://schemas.openxmlformats.org/officeDocument/2006/relationships/slideLayout" Target="../slideLayouts/slideLayout14.xml"/><Relationship Id="rId16" Type="http://schemas.openxmlformats.org/officeDocument/2006/relationships/tags" Target="../tags/tag1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0.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7.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16"/>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Diapositiva de think-cell" r:id="rId17" imgW="415" imgH="416" progId="TCLayout.ActiveDocument.1">
                  <p:embed/>
                </p:oleObj>
              </mc:Choice>
              <mc:Fallback>
                <p:oleObj name="Diapositiva de think-cell" r:id="rId17" imgW="415" imgH="416" progId="TCLayout.ActiveDocument.1">
                  <p:embed/>
                  <p:pic>
                    <p:nvPicPr>
                      <p:cNvPr id="2" name="Objeto 1" hidden="1">
                        <a:extLst>
                          <a:ext uri="{FF2B5EF4-FFF2-40B4-BE49-F238E27FC236}">
                            <a16:creationId xmlns="" xmlns:a16="http://schemas.microsoft.com/office/drawing/2014/main" id="{32A4F985-5364-6E40-4A83-23C6EC54821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5"/>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8" r:id="rId1"/>
    <p:sldLayoutId id="2147483676" r:id="rId2"/>
    <p:sldLayoutId id="2147483710" r:id="rId3"/>
    <p:sldLayoutId id="2147483696" r:id="rId4"/>
    <p:sldLayoutId id="2147483695" r:id="rId5"/>
    <p:sldLayoutId id="2147483701" r:id="rId6"/>
    <p:sldLayoutId id="2147483702" r:id="rId7"/>
    <p:sldLayoutId id="2147483707" r:id="rId8"/>
    <p:sldLayoutId id="2147483708" r:id="rId9"/>
    <p:sldLayoutId id="2147483716" r:id="rId10"/>
    <p:sldLayoutId id="2147483711"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0" name="Diapositiva de think-cell" r:id="rId17" imgW="415" imgH="416" progId="TCLayout.ActiveDocument.1">
                  <p:embed/>
                </p:oleObj>
              </mc:Choice>
              <mc:Fallback>
                <p:oleObj name="Diapositiva de think-cell" r:id="rId17" imgW="415" imgH="41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5"/>
    </p:custDataLst>
    <p:extLst>
      <p:ext uri="{BB962C8B-B14F-4D97-AF65-F5344CB8AC3E}">
        <p14:creationId xmlns:p14="http://schemas.microsoft.com/office/powerpoint/2010/main" val="192611382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46.xml"/><Relationship Id="rId7" Type="http://schemas.openxmlformats.org/officeDocument/2006/relationships/oleObject" Target="../embeddings/oleObject13.bin"/><Relationship Id="rId2" Type="http://schemas.openxmlformats.org/officeDocument/2006/relationships/tags" Target="../tags/tag45.xml"/><Relationship Id="rId1" Type="http://schemas.openxmlformats.org/officeDocument/2006/relationships/vmlDrawing" Target="../drawings/vmlDrawing13.vml"/><Relationship Id="rId6" Type="http://schemas.openxmlformats.org/officeDocument/2006/relationships/notesSlide" Target="../notesSlides/notesSlide26.xml"/><Relationship Id="rId5" Type="http://schemas.openxmlformats.org/officeDocument/2006/relationships/slideLayout" Target="../slideLayouts/slideLayout9.xml"/><Relationship Id="rId10" Type="http://schemas.openxmlformats.org/officeDocument/2006/relationships/image" Target="../media/image55.svg"/><Relationship Id="rId4" Type="http://schemas.openxmlformats.org/officeDocument/2006/relationships/tags" Target="../tags/tag47.xml"/><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52.xml"/><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55.png"/><Relationship Id="rId4" Type="http://schemas.openxmlformats.org/officeDocument/2006/relationships/image" Target="../media/image72.sv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56.png"/><Relationship Id="rId4" Type="http://schemas.openxmlformats.org/officeDocument/2006/relationships/image" Target="../media/image72.sv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1.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32.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1">
            <a:extLst>
              <a:ext uri="{FF2B5EF4-FFF2-40B4-BE49-F238E27FC236}">
                <a16:creationId xmlns="" xmlns:a16="http://schemas.microsoft.com/office/drawing/2014/main" id="{403519CE-C58D-7944-9B39-A52069B99C2E}"/>
              </a:ext>
            </a:extLst>
          </p:cNvPr>
          <p:cNvSpPr txBox="1">
            <a:spLocks/>
          </p:cNvSpPr>
          <p:nvPr/>
        </p:nvSpPr>
        <p:spPr>
          <a:xfrm>
            <a:off x="449263" y="579874"/>
            <a:ext cx="3917950" cy="1719189"/>
          </a:xfrm>
          <a:prstGeom prst="rect">
            <a:avLst/>
          </a:prstGeom>
        </p:spPr>
        <p:txBody>
          <a:bodyPr vert="horz" lIns="91440" tIns="45720" rIns="91440" bIns="45720" rtlCol="0" anchor="t" anchorCtr="0"/>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3600" dirty="0">
                <a:solidFill>
                  <a:schemeClr val="accent3">
                    <a:lumMod val="75000"/>
                    <a:lumOff val="25000"/>
                  </a:schemeClr>
                </a:solidFill>
                <a:latin typeface="ACHS Nueva Serif Medium" pitchFamily="2" charset="0"/>
              </a:rPr>
              <a:t>ERGONOMÍA Y AUTOCUIDADO EN EL TRABAJO</a:t>
            </a:r>
          </a:p>
          <a:p>
            <a:pPr algn="l"/>
            <a:endParaRPr lang="es-CL" sz="2800" dirty="0">
              <a:solidFill>
                <a:schemeClr val="accent3">
                  <a:lumMod val="75000"/>
                  <a:lumOff val="25000"/>
                </a:schemeClr>
              </a:solidFill>
              <a:latin typeface="ACHS Nueva Serif Medium" pitchFamily="2" charset="0"/>
            </a:endParaRPr>
          </a:p>
          <a:p>
            <a:pPr algn="l"/>
            <a:endParaRPr lang="es-CL" dirty="0">
              <a:solidFill>
                <a:schemeClr val="bg2"/>
              </a:solidFill>
              <a:latin typeface="ACHS Nueva Sans" pitchFamily="2" charset="0"/>
            </a:endParaRPr>
          </a:p>
        </p:txBody>
      </p:sp>
      <p:pic>
        <p:nvPicPr>
          <p:cNvPr id="15" name="Imagen 14">
            <a:extLst>
              <a:ext uri="{FF2B5EF4-FFF2-40B4-BE49-F238E27FC236}">
                <a16:creationId xmlns="" xmlns:a16="http://schemas.microsoft.com/office/drawing/2014/main" id="{410E693C-AD73-124D-9624-9F995FA550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263" y="5733612"/>
            <a:ext cx="1239633" cy="506414"/>
          </a:xfrm>
          <a:prstGeom prst="rect">
            <a:avLst/>
          </a:prstGeom>
        </p:spPr>
      </p:pic>
      <p:pic>
        <p:nvPicPr>
          <p:cNvPr id="2" name="Imagen 1">
            <a:extLst>
              <a:ext uri="{FF2B5EF4-FFF2-40B4-BE49-F238E27FC236}">
                <a16:creationId xmlns="" xmlns:a16="http://schemas.microsoft.com/office/drawing/2014/main" id="{B4EA6F06-8801-C040-9E03-405104FD578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24450" y="1"/>
            <a:ext cx="7069138" cy="6857999"/>
          </a:xfrm>
          <a:prstGeom prst="rect">
            <a:avLst/>
          </a:prstGeom>
        </p:spPr>
      </p:pic>
      <p:sp>
        <p:nvSpPr>
          <p:cNvPr id="3" name="Rectángulo 2"/>
          <p:cNvSpPr/>
          <p:nvPr/>
        </p:nvSpPr>
        <p:spPr>
          <a:xfrm>
            <a:off x="449263" y="3549972"/>
            <a:ext cx="6096000" cy="369332"/>
          </a:xfrm>
          <a:prstGeom prst="rect">
            <a:avLst/>
          </a:prstGeom>
        </p:spPr>
        <p:txBody>
          <a:bodyPr>
            <a:spAutoFit/>
          </a:bodyPr>
          <a:lstStyle/>
          <a:p>
            <a:r>
              <a:rPr lang="es-CL" dirty="0" smtClean="0">
                <a:solidFill>
                  <a:schemeClr val="accent3">
                    <a:lumMod val="75000"/>
                    <a:lumOff val="25000"/>
                  </a:schemeClr>
                </a:solidFill>
                <a:latin typeface="ACHS Nueva Serif Medium" pitchFamily="2" charset="0"/>
              </a:rPr>
              <a:t>Charla / Presencial</a:t>
            </a:r>
            <a:endParaRPr lang="es-CL" dirty="0">
              <a:solidFill>
                <a:schemeClr val="accent3">
                  <a:lumMod val="75000"/>
                  <a:lumOff val="25000"/>
                </a:schemeClr>
              </a:solidFill>
              <a:latin typeface="ACHS Nueva Serif Medium" pitchFamily="2" charset="0"/>
            </a:endParaRPr>
          </a:p>
        </p:txBody>
      </p:sp>
    </p:spTree>
    <p:custDataLst>
      <p:tags r:id="rId1"/>
    </p:custDataLst>
    <p:extLst>
      <p:ext uri="{BB962C8B-B14F-4D97-AF65-F5344CB8AC3E}">
        <p14:creationId xmlns:p14="http://schemas.microsoft.com/office/powerpoint/2010/main" val="132627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 xmlns:a16="http://schemas.microsoft.com/office/drawing/2014/main" id="{3FEF65A7-9965-D69A-6119-B55EBB34A75A}"/>
              </a:ext>
            </a:extLst>
          </p:cNvPr>
          <p:cNvSpPr>
            <a:spLocks noGrp="1"/>
          </p:cNvSpPr>
          <p:nvPr>
            <p:ph type="body" sz="quarter" idx="61"/>
          </p:nvPr>
        </p:nvSpPr>
        <p:spPr/>
        <p:txBody>
          <a:bodyPr/>
          <a:lstStyle/>
          <a:p>
            <a:r>
              <a:rPr lang="es-CL" dirty="0"/>
              <a:t>Clasificación de los factores ergonómicos</a:t>
            </a:r>
          </a:p>
        </p:txBody>
      </p:sp>
      <p:grpSp>
        <p:nvGrpSpPr>
          <p:cNvPr id="7" name="Grupo 6">
            <a:extLst>
              <a:ext uri="{FF2B5EF4-FFF2-40B4-BE49-F238E27FC236}">
                <a16:creationId xmlns="" xmlns:a16="http://schemas.microsoft.com/office/drawing/2014/main" id="{5C4A1CFF-97B3-4238-8AFD-C7E7BA3E2E64}"/>
              </a:ext>
            </a:extLst>
          </p:cNvPr>
          <p:cNvGrpSpPr/>
          <p:nvPr/>
        </p:nvGrpSpPr>
        <p:grpSpPr>
          <a:xfrm>
            <a:off x="2326634" y="1588170"/>
            <a:ext cx="7634984" cy="4848640"/>
            <a:chOff x="-260600" y="1684422"/>
            <a:chExt cx="7634984" cy="4848640"/>
          </a:xfrm>
        </p:grpSpPr>
        <p:sp>
          <p:nvSpPr>
            <p:cNvPr id="8" name="CuadroTexto 7">
              <a:extLst>
                <a:ext uri="{FF2B5EF4-FFF2-40B4-BE49-F238E27FC236}">
                  <a16:creationId xmlns="" xmlns:a16="http://schemas.microsoft.com/office/drawing/2014/main" id="{AFD899C0-D06A-42FD-1A9C-88FCD90CD215}"/>
                </a:ext>
              </a:extLst>
            </p:cNvPr>
            <p:cNvSpPr txBox="1"/>
            <p:nvPr/>
          </p:nvSpPr>
          <p:spPr>
            <a:xfrm>
              <a:off x="-260600" y="1684422"/>
              <a:ext cx="2583697" cy="4848640"/>
            </a:xfrm>
            <a:prstGeom prst="roundRect">
              <a:avLst>
                <a:gd name="adj" fmla="val 10031"/>
              </a:avLst>
            </a:prstGeom>
            <a:solidFill>
              <a:srgbClr val="13C045"/>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Factores </a:t>
              </a:r>
            </a:p>
            <a:p>
              <a:pPr algn="ctr">
                <a:lnSpc>
                  <a:spcPts val="1900"/>
                </a:lnSpc>
              </a:pPr>
              <a:r>
                <a:rPr lang="es-CL" sz="1600" b="1" dirty="0">
                  <a:solidFill>
                    <a:srgbClr val="000000"/>
                  </a:solidFill>
                  <a:latin typeface="ACHS Nueva Sans" pitchFamily="2" charset="0"/>
                  <a:cs typeface="Arial" panose="020B0604020202020204" pitchFamily="34" charset="0"/>
                </a:rPr>
                <a:t>Ergonómicos</a:t>
              </a:r>
            </a:p>
          </p:txBody>
        </p:sp>
        <p:sp>
          <p:nvSpPr>
            <p:cNvPr id="10" name="CuadroTexto 9">
              <a:extLst>
                <a:ext uri="{FF2B5EF4-FFF2-40B4-BE49-F238E27FC236}">
                  <a16:creationId xmlns="" xmlns:a16="http://schemas.microsoft.com/office/drawing/2014/main" id="{7A06E8A2-FE7F-F6B8-5D47-8D087A9F4DE9}"/>
                </a:ext>
              </a:extLst>
            </p:cNvPr>
            <p:cNvSpPr txBox="1"/>
            <p:nvPr/>
          </p:nvSpPr>
          <p:spPr>
            <a:xfrm>
              <a:off x="2514684" y="4230128"/>
              <a:ext cx="2302934" cy="2302934"/>
            </a:xfrm>
            <a:prstGeom prst="roundRect">
              <a:avLst>
                <a:gd name="adj" fmla="val 10031"/>
              </a:avLst>
            </a:prstGeom>
            <a:solidFill>
              <a:srgbClr val="7EFF45"/>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Factores </a:t>
              </a:r>
            </a:p>
            <a:p>
              <a:pPr algn="ctr">
                <a:lnSpc>
                  <a:spcPts val="1900"/>
                </a:lnSpc>
              </a:pPr>
              <a:r>
                <a:rPr lang="es-CL" sz="1600" b="1" dirty="0">
                  <a:solidFill>
                    <a:srgbClr val="000000"/>
                  </a:solidFill>
                  <a:latin typeface="ACHS Nueva Sans" pitchFamily="2" charset="0"/>
                  <a:cs typeface="Arial" panose="020B0604020202020204" pitchFamily="34" charset="0"/>
                </a:rPr>
                <a:t>Carga de Trabajo</a:t>
              </a:r>
            </a:p>
          </p:txBody>
        </p:sp>
        <p:sp>
          <p:nvSpPr>
            <p:cNvPr id="11" name="CuadroTexto 10">
              <a:extLst>
                <a:ext uri="{FF2B5EF4-FFF2-40B4-BE49-F238E27FC236}">
                  <a16:creationId xmlns="" xmlns:a16="http://schemas.microsoft.com/office/drawing/2014/main" id="{3AC0C6C6-5F6C-8D5E-B35A-4AB8AAA3A830}"/>
                </a:ext>
              </a:extLst>
            </p:cNvPr>
            <p:cNvSpPr txBox="1"/>
            <p:nvPr/>
          </p:nvSpPr>
          <p:spPr>
            <a:xfrm>
              <a:off x="2514684" y="1684422"/>
              <a:ext cx="2302934" cy="2302934"/>
            </a:xfrm>
            <a:prstGeom prst="roundRect">
              <a:avLst>
                <a:gd name="adj" fmla="val 10031"/>
              </a:avLst>
            </a:prstGeom>
            <a:solidFill>
              <a:srgbClr val="7EFF45"/>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Factores </a:t>
              </a:r>
            </a:p>
            <a:p>
              <a:pPr algn="ctr">
                <a:lnSpc>
                  <a:spcPts val="1900"/>
                </a:lnSpc>
              </a:pPr>
              <a:r>
                <a:rPr lang="es-CL" sz="1600" b="1" dirty="0">
                  <a:solidFill>
                    <a:srgbClr val="000000"/>
                  </a:solidFill>
                  <a:latin typeface="ACHS Nueva Sans" pitchFamily="2" charset="0"/>
                  <a:cs typeface="Arial" panose="020B0604020202020204" pitchFamily="34" charset="0"/>
                </a:rPr>
                <a:t>Ambientales</a:t>
              </a:r>
            </a:p>
          </p:txBody>
        </p:sp>
        <p:sp>
          <p:nvSpPr>
            <p:cNvPr id="12" name="CuadroTexto 11">
              <a:extLst>
                <a:ext uri="{FF2B5EF4-FFF2-40B4-BE49-F238E27FC236}">
                  <a16:creationId xmlns="" xmlns:a16="http://schemas.microsoft.com/office/drawing/2014/main" id="{0278525F-E790-EC48-CCB0-8E48F46C3B9B}"/>
                </a:ext>
              </a:extLst>
            </p:cNvPr>
            <p:cNvSpPr txBox="1"/>
            <p:nvPr/>
          </p:nvSpPr>
          <p:spPr>
            <a:xfrm>
              <a:off x="5071450" y="1684422"/>
              <a:ext cx="2302934" cy="409964"/>
            </a:xfrm>
            <a:prstGeom prst="roundRect">
              <a:avLst>
                <a:gd name="adj" fmla="val 10031"/>
              </a:avLst>
            </a:prstGeom>
            <a:solidFill>
              <a:schemeClr val="tx2"/>
            </a:solidFill>
            <a:ln>
              <a:noFill/>
            </a:ln>
          </p:spPr>
          <p:txBody>
            <a:bodyPr wrap="square" lIns="108000" tIns="108000" rIns="108000" bIns="108000" rtlCol="0" anchor="ctr" anchorCtr="0">
              <a:noAutofit/>
            </a:bodyPr>
            <a:lstStyle/>
            <a:p>
              <a:pPr algn="ctr"/>
              <a:r>
                <a:rPr lang="es-CL" sz="1600" b="1" dirty="0">
                  <a:solidFill>
                    <a:srgbClr val="000000"/>
                  </a:solidFill>
                  <a:latin typeface="ACHS Nueva Sans" pitchFamily="2" charset="0"/>
                  <a:cs typeface="Arial" panose="020B0604020202020204" pitchFamily="34" charset="0"/>
                </a:rPr>
                <a:t>Ruido</a:t>
              </a:r>
            </a:p>
          </p:txBody>
        </p:sp>
        <p:sp>
          <p:nvSpPr>
            <p:cNvPr id="13" name="CuadroTexto 12">
              <a:extLst>
                <a:ext uri="{FF2B5EF4-FFF2-40B4-BE49-F238E27FC236}">
                  <a16:creationId xmlns="" xmlns:a16="http://schemas.microsoft.com/office/drawing/2014/main" id="{95634F88-2FFF-1389-17F3-F5A0E3C52165}"/>
                </a:ext>
              </a:extLst>
            </p:cNvPr>
            <p:cNvSpPr txBox="1"/>
            <p:nvPr/>
          </p:nvSpPr>
          <p:spPr>
            <a:xfrm>
              <a:off x="5071450" y="2320759"/>
              <a:ext cx="2302934" cy="409964"/>
            </a:xfrm>
            <a:prstGeom prst="roundRect">
              <a:avLst>
                <a:gd name="adj" fmla="val 10031"/>
              </a:avLst>
            </a:prstGeom>
            <a:solidFill>
              <a:schemeClr val="tx2"/>
            </a:solidFill>
            <a:ln>
              <a:noFill/>
            </a:ln>
          </p:spPr>
          <p:txBody>
            <a:bodyPr wrap="square" lIns="108000" tIns="108000" rIns="108000" bIns="108000" rtlCol="0" anchor="ctr" anchorCtr="0">
              <a:noAutofit/>
            </a:bodyPr>
            <a:lstStyle/>
            <a:p>
              <a:pPr algn="ctr"/>
              <a:r>
                <a:rPr lang="es-CL" sz="1600" b="1" dirty="0">
                  <a:solidFill>
                    <a:srgbClr val="000000"/>
                  </a:solidFill>
                  <a:latin typeface="ACHS Nueva Sans" pitchFamily="2" charset="0"/>
                  <a:cs typeface="Arial" panose="020B0604020202020204" pitchFamily="34" charset="0"/>
                </a:rPr>
                <a:t>Iluminación</a:t>
              </a:r>
            </a:p>
          </p:txBody>
        </p:sp>
        <p:sp>
          <p:nvSpPr>
            <p:cNvPr id="14" name="CuadroTexto 13">
              <a:extLst>
                <a:ext uri="{FF2B5EF4-FFF2-40B4-BE49-F238E27FC236}">
                  <a16:creationId xmlns="" xmlns:a16="http://schemas.microsoft.com/office/drawing/2014/main" id="{5093BBD3-1F0C-D6FF-4C3C-A93FBC32838A}"/>
                </a:ext>
              </a:extLst>
            </p:cNvPr>
            <p:cNvSpPr txBox="1"/>
            <p:nvPr/>
          </p:nvSpPr>
          <p:spPr>
            <a:xfrm>
              <a:off x="5071450" y="2957096"/>
              <a:ext cx="2302934" cy="409964"/>
            </a:xfrm>
            <a:prstGeom prst="roundRect">
              <a:avLst>
                <a:gd name="adj" fmla="val 10031"/>
              </a:avLst>
            </a:prstGeom>
            <a:solidFill>
              <a:schemeClr val="tx2"/>
            </a:solidFill>
            <a:ln>
              <a:noFill/>
            </a:ln>
          </p:spPr>
          <p:txBody>
            <a:bodyPr wrap="square" lIns="108000" tIns="108000" rIns="108000" bIns="108000" rtlCol="0" anchor="ctr" anchorCtr="0">
              <a:noAutofit/>
            </a:bodyPr>
            <a:lstStyle/>
            <a:p>
              <a:pPr algn="ctr"/>
              <a:r>
                <a:rPr lang="es-CL" sz="1600" b="1" dirty="0">
                  <a:solidFill>
                    <a:srgbClr val="000000"/>
                  </a:solidFill>
                  <a:latin typeface="ACHS Nueva Sans" pitchFamily="2" charset="0"/>
                  <a:cs typeface="Arial" panose="020B0604020202020204" pitchFamily="34" charset="0"/>
                </a:rPr>
                <a:t>Confort Térmico</a:t>
              </a:r>
            </a:p>
          </p:txBody>
        </p:sp>
        <p:sp>
          <p:nvSpPr>
            <p:cNvPr id="15" name="CuadroTexto 14">
              <a:extLst>
                <a:ext uri="{FF2B5EF4-FFF2-40B4-BE49-F238E27FC236}">
                  <a16:creationId xmlns="" xmlns:a16="http://schemas.microsoft.com/office/drawing/2014/main" id="{AAC36055-F1C2-51BD-0B86-6FD644A90BC1}"/>
                </a:ext>
              </a:extLst>
            </p:cNvPr>
            <p:cNvSpPr txBox="1"/>
            <p:nvPr/>
          </p:nvSpPr>
          <p:spPr>
            <a:xfrm>
              <a:off x="5071450" y="3593432"/>
              <a:ext cx="2302934" cy="409964"/>
            </a:xfrm>
            <a:prstGeom prst="roundRect">
              <a:avLst>
                <a:gd name="adj" fmla="val 10031"/>
              </a:avLst>
            </a:prstGeom>
            <a:solidFill>
              <a:schemeClr val="tx2"/>
            </a:solidFill>
            <a:ln>
              <a:noFill/>
            </a:ln>
          </p:spPr>
          <p:txBody>
            <a:bodyPr wrap="square" lIns="108000" tIns="108000" rIns="108000" bIns="108000" rtlCol="0" anchor="ctr" anchorCtr="0">
              <a:noAutofit/>
            </a:bodyPr>
            <a:lstStyle/>
            <a:p>
              <a:pPr algn="ctr"/>
              <a:r>
                <a:rPr lang="es-CL" sz="1600" b="1" dirty="0">
                  <a:solidFill>
                    <a:srgbClr val="000000"/>
                  </a:solidFill>
                  <a:latin typeface="ACHS Nueva Sans" pitchFamily="2" charset="0"/>
                  <a:cs typeface="Arial" panose="020B0604020202020204" pitchFamily="34" charset="0"/>
                </a:rPr>
                <a:t>Vibración</a:t>
              </a:r>
            </a:p>
          </p:txBody>
        </p:sp>
        <p:sp>
          <p:nvSpPr>
            <p:cNvPr id="16" name="CuadroTexto 15">
              <a:extLst>
                <a:ext uri="{FF2B5EF4-FFF2-40B4-BE49-F238E27FC236}">
                  <a16:creationId xmlns="" xmlns:a16="http://schemas.microsoft.com/office/drawing/2014/main" id="{F8615343-634B-DD50-E8A6-F33C18EA855D}"/>
                </a:ext>
              </a:extLst>
            </p:cNvPr>
            <p:cNvSpPr txBox="1"/>
            <p:nvPr/>
          </p:nvSpPr>
          <p:spPr>
            <a:xfrm>
              <a:off x="5071450" y="4203031"/>
              <a:ext cx="2302934" cy="1062705"/>
            </a:xfrm>
            <a:prstGeom prst="roundRect">
              <a:avLst>
                <a:gd name="adj" fmla="val 10031"/>
              </a:avLst>
            </a:prstGeom>
            <a:solidFill>
              <a:schemeClr val="tx2"/>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Carga Física de Trabajo</a:t>
              </a:r>
            </a:p>
          </p:txBody>
        </p:sp>
        <p:sp>
          <p:nvSpPr>
            <p:cNvPr id="17" name="CuadroTexto 16">
              <a:extLst>
                <a:ext uri="{FF2B5EF4-FFF2-40B4-BE49-F238E27FC236}">
                  <a16:creationId xmlns="" xmlns:a16="http://schemas.microsoft.com/office/drawing/2014/main" id="{E5260E3C-1E4F-05EB-C181-2A93C7AAF133}"/>
                </a:ext>
              </a:extLst>
            </p:cNvPr>
            <p:cNvSpPr txBox="1"/>
            <p:nvPr/>
          </p:nvSpPr>
          <p:spPr>
            <a:xfrm>
              <a:off x="5071450" y="5470357"/>
              <a:ext cx="2302934" cy="1062705"/>
            </a:xfrm>
            <a:prstGeom prst="roundRect">
              <a:avLst>
                <a:gd name="adj" fmla="val 10031"/>
              </a:avLst>
            </a:prstGeom>
            <a:solidFill>
              <a:schemeClr val="tx2"/>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Carga Mental de Trabajo</a:t>
              </a:r>
            </a:p>
          </p:txBody>
        </p:sp>
      </p:grpSp>
    </p:spTree>
    <p:custDataLst>
      <p:tags r:id="rId1"/>
    </p:custDataLst>
    <p:extLst>
      <p:ext uri="{BB962C8B-B14F-4D97-AF65-F5344CB8AC3E}">
        <p14:creationId xmlns:p14="http://schemas.microsoft.com/office/powerpoint/2010/main" val="360585816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44CF7242-5E0B-C149-ADCA-23B5F74739FD}"/>
              </a:ext>
            </a:extLst>
          </p:cNvPr>
          <p:cNvSpPr/>
          <p:nvPr/>
        </p:nvSpPr>
        <p:spPr>
          <a:xfrm>
            <a:off x="460666" y="1653531"/>
            <a:ext cx="3798598" cy="2375009"/>
          </a:xfrm>
          <a:prstGeom prst="rect">
            <a:avLst/>
          </a:prstGeom>
        </p:spPr>
        <p:txBody>
          <a:bodyPr wrap="square">
            <a:spAutoFit/>
          </a:bodyPr>
          <a:lstStyle/>
          <a:p>
            <a:pPr marL="285750"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Como referencia de confort para considerar un ruido molesto nos basaremos en el D.S. 594.</a:t>
            </a:r>
          </a:p>
          <a:p>
            <a:pPr marL="285750" indent="-285750">
              <a:lnSpc>
                <a:spcPts val="2000"/>
              </a:lnSpc>
              <a:buClr>
                <a:srgbClr val="13C045"/>
              </a:buClr>
              <a:buFont typeface="Arial" panose="020B0604020202020204" pitchFamily="34" charset="0"/>
              <a:buChar char="•"/>
            </a:pPr>
            <a:endParaRPr lang="es-CL" sz="1500"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Nivel máximo permitido en 8 horas de jornada laboral: 85 db.</a:t>
            </a:r>
          </a:p>
          <a:p>
            <a:pPr marL="285750" indent="-285750">
              <a:lnSpc>
                <a:spcPts val="2000"/>
              </a:lnSpc>
              <a:buClr>
                <a:srgbClr val="13C045"/>
              </a:buClr>
              <a:buFont typeface="Arial" panose="020B0604020202020204" pitchFamily="34" charset="0"/>
              <a:buChar char="•"/>
            </a:pPr>
            <a:endParaRPr lang="es-CL" sz="1500"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A mayor ruido, debe ser menor la jornada laboral.</a:t>
            </a:r>
          </a:p>
        </p:txBody>
      </p:sp>
      <p:sp>
        <p:nvSpPr>
          <p:cNvPr id="13" name="Rectangle 22">
            <a:extLst>
              <a:ext uri="{FF2B5EF4-FFF2-40B4-BE49-F238E27FC236}">
                <a16:creationId xmlns="" xmlns:a16="http://schemas.microsoft.com/office/drawing/2014/main" id="{BF63941F-F372-A84D-83BC-F5CFD341084B}"/>
              </a:ext>
            </a:extLst>
          </p:cNvPr>
          <p:cNvSpPr/>
          <p:nvPr/>
        </p:nvSpPr>
        <p:spPr>
          <a:xfrm>
            <a:off x="9526214" y="4849391"/>
            <a:ext cx="1580744" cy="1475070"/>
          </a:xfrm>
          <a:prstGeom prst="roundRect">
            <a:avLst/>
          </a:prstGeom>
          <a:solidFill>
            <a:srgbClr val="81D877">
              <a:alpha val="69804"/>
            </a:srgbClr>
          </a:solidFill>
          <a:ln w="25400" cap="flat" cmpd="sng" algn="ctr">
            <a:noFill/>
            <a:prstDash val="solid"/>
          </a:ln>
          <a:effectLst/>
        </p:spPr>
        <p:txBody>
          <a:bodyPr rtlCol="0" anchor="ctr"/>
          <a:lstStyle/>
          <a:p>
            <a:pPr algn="ctr" defTabSz="914126">
              <a:defRPr/>
            </a:pPr>
            <a:r>
              <a:rPr lang="es-CL" sz="1200" b="1" kern="0" dirty="0">
                <a:solidFill>
                  <a:srgbClr val="004C14"/>
                </a:solidFill>
                <a:latin typeface="ACHS Nueva Sans" pitchFamily="2" charset="0"/>
                <a:cs typeface="Arial" panose="020B0604020202020204" pitchFamily="34" charset="0"/>
              </a:rPr>
              <a:t>Formación y </a:t>
            </a:r>
            <a:r>
              <a:rPr lang="es-CL" sz="1200" b="1" kern="0" dirty="0" smtClean="0">
                <a:solidFill>
                  <a:srgbClr val="004C14"/>
                </a:solidFill>
                <a:latin typeface="ACHS Nueva Sans" pitchFamily="2" charset="0"/>
                <a:cs typeface="Arial" panose="020B0604020202020204" pitchFamily="34" charset="0"/>
              </a:rPr>
              <a:t>entrenamiento</a:t>
            </a:r>
            <a:endParaRPr lang="es-CL" sz="1200" b="1" kern="0" dirty="0">
              <a:solidFill>
                <a:srgbClr val="004C14"/>
              </a:solidFill>
              <a:latin typeface="ACHS Nueva Sans" pitchFamily="2" charset="0"/>
              <a:cs typeface="Arial" panose="020B0604020202020204" pitchFamily="34" charset="0"/>
            </a:endParaRPr>
          </a:p>
        </p:txBody>
      </p:sp>
      <p:sp>
        <p:nvSpPr>
          <p:cNvPr id="14" name="Rectangle 23">
            <a:extLst>
              <a:ext uri="{FF2B5EF4-FFF2-40B4-BE49-F238E27FC236}">
                <a16:creationId xmlns="" xmlns:a16="http://schemas.microsoft.com/office/drawing/2014/main" id="{28326082-1730-394F-A10F-E42D399A7A28}"/>
              </a:ext>
            </a:extLst>
          </p:cNvPr>
          <p:cNvSpPr/>
          <p:nvPr/>
        </p:nvSpPr>
        <p:spPr>
          <a:xfrm>
            <a:off x="6145223" y="4849391"/>
            <a:ext cx="1580744" cy="1475070"/>
          </a:xfrm>
          <a:prstGeom prst="roundRect">
            <a:avLst/>
          </a:prstGeom>
          <a:solidFill>
            <a:srgbClr val="81D877">
              <a:alpha val="69804"/>
            </a:srgbClr>
          </a:solidFill>
          <a:ln w="25400" cap="flat" cmpd="sng" algn="ctr">
            <a:noFill/>
            <a:prstDash val="solid"/>
          </a:ln>
          <a:effectLst/>
        </p:spPr>
        <p:txBody>
          <a:bodyPr rtlCol="0" anchor="ctr"/>
          <a:lstStyle/>
          <a:p>
            <a:pPr algn="ctr" defTabSz="914126">
              <a:defRPr/>
            </a:pPr>
            <a:r>
              <a:rPr lang="es-CL" sz="1200" b="1" kern="0" dirty="0">
                <a:solidFill>
                  <a:srgbClr val="004C14"/>
                </a:solidFill>
                <a:latin typeface="ACHS Nueva Sans" pitchFamily="2" charset="0"/>
                <a:cs typeface="Arial" panose="020B0604020202020204" pitchFamily="34" charset="0"/>
              </a:rPr>
              <a:t>Equipos de protección </a:t>
            </a:r>
          </a:p>
          <a:p>
            <a:pPr algn="ctr" defTabSz="914126">
              <a:defRPr/>
            </a:pPr>
            <a:r>
              <a:rPr lang="es-CL" sz="1200" b="1" kern="0" dirty="0" smtClean="0">
                <a:solidFill>
                  <a:srgbClr val="004C14"/>
                </a:solidFill>
                <a:latin typeface="ACHS Nueva Sans" pitchFamily="2" charset="0"/>
                <a:cs typeface="Arial" panose="020B0604020202020204" pitchFamily="34" charset="0"/>
              </a:rPr>
              <a:t>personal</a:t>
            </a:r>
            <a:endParaRPr lang="es-CL" sz="1200" b="1" kern="0" dirty="0">
              <a:solidFill>
                <a:srgbClr val="004C14"/>
              </a:solidFill>
              <a:latin typeface="ACHS Nueva Sans" pitchFamily="2" charset="0"/>
              <a:cs typeface="Arial" panose="020B0604020202020204" pitchFamily="34" charset="0"/>
            </a:endParaRPr>
          </a:p>
        </p:txBody>
      </p:sp>
      <p:sp>
        <p:nvSpPr>
          <p:cNvPr id="15" name="Rectangle 24">
            <a:extLst>
              <a:ext uri="{FF2B5EF4-FFF2-40B4-BE49-F238E27FC236}">
                <a16:creationId xmlns="" xmlns:a16="http://schemas.microsoft.com/office/drawing/2014/main" id="{3BFBFFA4-5173-1C4B-8E74-BE0D57D8FA4F}"/>
              </a:ext>
            </a:extLst>
          </p:cNvPr>
          <p:cNvSpPr/>
          <p:nvPr/>
        </p:nvSpPr>
        <p:spPr>
          <a:xfrm>
            <a:off x="6227864" y="1776104"/>
            <a:ext cx="1580744" cy="1475070"/>
          </a:xfrm>
          <a:prstGeom prst="roundRect">
            <a:avLst/>
          </a:prstGeom>
          <a:solidFill>
            <a:srgbClr val="81D877">
              <a:alpha val="69804"/>
            </a:srgbClr>
          </a:solidFill>
          <a:ln w="25400" cap="flat" cmpd="sng" algn="ctr">
            <a:noFill/>
            <a:prstDash val="solid"/>
          </a:ln>
          <a:effectLst/>
        </p:spPr>
        <p:txBody>
          <a:bodyPr rtlCol="0" anchor="ctr"/>
          <a:lstStyle/>
          <a:p>
            <a:pPr algn="ctr" defTabSz="914126">
              <a:defRPr/>
            </a:pPr>
            <a:r>
              <a:rPr lang="es-CL" sz="1200" b="1" kern="0" dirty="0">
                <a:solidFill>
                  <a:srgbClr val="004C14"/>
                </a:solidFill>
                <a:latin typeface="ACHS Nueva Sans" pitchFamily="2" charset="0"/>
                <a:cs typeface="Arial" panose="020B0604020202020204" pitchFamily="34" charset="0"/>
              </a:rPr>
              <a:t>Métodos </a:t>
            </a:r>
          </a:p>
          <a:p>
            <a:pPr algn="ctr" defTabSz="914126">
              <a:defRPr/>
            </a:pPr>
            <a:r>
              <a:rPr lang="es-CL" sz="1200" b="1" kern="0" dirty="0">
                <a:solidFill>
                  <a:srgbClr val="004C14"/>
                </a:solidFill>
                <a:latin typeface="ACHS Nueva Sans" pitchFamily="2" charset="0"/>
                <a:cs typeface="Arial" panose="020B0604020202020204" pitchFamily="34" charset="0"/>
              </a:rPr>
              <a:t>de trabajo que reduzcan la exposición al </a:t>
            </a:r>
            <a:r>
              <a:rPr lang="es-CL" sz="1200" b="1" kern="0" dirty="0" smtClean="0">
                <a:solidFill>
                  <a:srgbClr val="004C14"/>
                </a:solidFill>
                <a:latin typeface="ACHS Nueva Sans" pitchFamily="2" charset="0"/>
                <a:cs typeface="Arial" panose="020B0604020202020204" pitchFamily="34" charset="0"/>
              </a:rPr>
              <a:t>ruido</a:t>
            </a:r>
            <a:endParaRPr lang="es-CL" sz="1200" kern="0" dirty="0">
              <a:solidFill>
                <a:srgbClr val="004C14"/>
              </a:solidFill>
              <a:latin typeface="ACHS Nueva Sans" pitchFamily="2" charset="0"/>
              <a:cs typeface="Arial" panose="020B0604020202020204" pitchFamily="34" charset="0"/>
            </a:endParaRPr>
          </a:p>
        </p:txBody>
      </p:sp>
      <p:sp>
        <p:nvSpPr>
          <p:cNvPr id="16" name="Rectangle 21">
            <a:extLst>
              <a:ext uri="{FF2B5EF4-FFF2-40B4-BE49-F238E27FC236}">
                <a16:creationId xmlns="" xmlns:a16="http://schemas.microsoft.com/office/drawing/2014/main" id="{A2BEC37D-C0A0-6A41-B8C2-34DD9EAE02FC}"/>
              </a:ext>
            </a:extLst>
          </p:cNvPr>
          <p:cNvSpPr/>
          <p:nvPr/>
        </p:nvSpPr>
        <p:spPr>
          <a:xfrm>
            <a:off x="9528718" y="1773247"/>
            <a:ext cx="1580744" cy="1475070"/>
          </a:xfrm>
          <a:prstGeom prst="roundRect">
            <a:avLst/>
          </a:prstGeom>
          <a:solidFill>
            <a:srgbClr val="81D877">
              <a:alpha val="69804"/>
            </a:srgbClr>
          </a:solidFill>
          <a:ln w="25400" cap="flat" cmpd="sng" algn="ctr">
            <a:noFill/>
            <a:prstDash val="solid"/>
          </a:ln>
          <a:effectLst/>
        </p:spPr>
        <p:txBody>
          <a:bodyPr rtlCol="0" anchor="ctr"/>
          <a:lstStyle/>
          <a:p>
            <a:pPr algn="ctr" defTabSz="914126">
              <a:defRPr/>
            </a:pPr>
            <a:r>
              <a:rPr lang="es-CL" sz="1200" b="1" kern="0" dirty="0">
                <a:solidFill>
                  <a:srgbClr val="004C14"/>
                </a:solidFill>
                <a:latin typeface="ACHS Nueva Sans" pitchFamily="2" charset="0"/>
                <a:cs typeface="Arial" panose="020B0604020202020204" pitchFamily="34" charset="0"/>
              </a:rPr>
              <a:t>La concepción y disposición de los lugares de </a:t>
            </a:r>
            <a:r>
              <a:rPr lang="es-CL" sz="1200" b="1" kern="0" dirty="0" smtClean="0">
                <a:solidFill>
                  <a:srgbClr val="004C14"/>
                </a:solidFill>
                <a:latin typeface="ACHS Nueva Sans" pitchFamily="2" charset="0"/>
                <a:cs typeface="Arial" panose="020B0604020202020204" pitchFamily="34" charset="0"/>
              </a:rPr>
              <a:t>trabajo</a:t>
            </a:r>
            <a:endParaRPr lang="es-CL" sz="1200" kern="0" dirty="0">
              <a:solidFill>
                <a:srgbClr val="004C14"/>
              </a:solidFill>
              <a:latin typeface="ACHS Nueva Sans" pitchFamily="2" charset="0"/>
              <a:cs typeface="Arial" panose="020B0604020202020204" pitchFamily="34" charset="0"/>
            </a:endParaRPr>
          </a:p>
        </p:txBody>
      </p:sp>
      <p:sp>
        <p:nvSpPr>
          <p:cNvPr id="17" name="Rectangle 18">
            <a:extLst>
              <a:ext uri="{FF2B5EF4-FFF2-40B4-BE49-F238E27FC236}">
                <a16:creationId xmlns="" xmlns:a16="http://schemas.microsoft.com/office/drawing/2014/main" id="{E3A1B43A-799B-1E4B-B1C4-9E18B51ABE3A}"/>
              </a:ext>
            </a:extLst>
          </p:cNvPr>
          <p:cNvSpPr/>
          <p:nvPr/>
        </p:nvSpPr>
        <p:spPr>
          <a:xfrm>
            <a:off x="7848353" y="3321532"/>
            <a:ext cx="1580744" cy="1475070"/>
          </a:xfrm>
          <a:prstGeom prst="roundRect">
            <a:avLst/>
          </a:prstGeom>
          <a:solidFill>
            <a:srgbClr val="004C14"/>
          </a:solidFill>
          <a:ln w="25400" cap="flat" cmpd="sng" algn="ctr">
            <a:noFill/>
            <a:prstDash val="solid"/>
          </a:ln>
          <a:effectLst/>
        </p:spPr>
        <p:txBody>
          <a:bodyPr rtlCol="0" anchor="ctr"/>
          <a:lstStyle/>
          <a:p>
            <a:pPr algn="ctr" defTabSz="914126">
              <a:defRPr/>
            </a:pPr>
            <a:r>
              <a:rPr lang="es-CL" sz="1200" b="1" kern="0" dirty="0">
                <a:solidFill>
                  <a:prstClr val="white"/>
                </a:solidFill>
                <a:latin typeface="ACHS Nueva Sans" pitchFamily="2" charset="0"/>
                <a:cs typeface="Arial" panose="020B0604020202020204" pitchFamily="34" charset="0"/>
              </a:rPr>
              <a:t>¿CÓMO REDUCIR  RIESGOS DERIVADOS DEL RUIDO?</a:t>
            </a:r>
          </a:p>
        </p:txBody>
      </p:sp>
      <p:sp>
        <p:nvSpPr>
          <p:cNvPr id="18" name="Rectángulo 17">
            <a:extLst>
              <a:ext uri="{FF2B5EF4-FFF2-40B4-BE49-F238E27FC236}">
                <a16:creationId xmlns="" xmlns:a16="http://schemas.microsoft.com/office/drawing/2014/main" id="{9EE2A265-1A4A-C44A-94A9-B8706ADAAF6E}"/>
              </a:ext>
            </a:extLst>
          </p:cNvPr>
          <p:cNvSpPr/>
          <p:nvPr/>
        </p:nvSpPr>
        <p:spPr>
          <a:xfrm>
            <a:off x="6120674" y="1289569"/>
            <a:ext cx="4510649" cy="1015399"/>
          </a:xfrm>
          <a:prstGeom prst="rect">
            <a:avLst/>
          </a:prstGeom>
        </p:spPr>
        <p:txBody>
          <a:bodyPr wrap="square">
            <a:spAutoFit/>
          </a:bodyPr>
          <a:lstStyle/>
          <a:p>
            <a:r>
              <a:rPr lang="es-CL" sz="5998" dirty="0">
                <a:solidFill>
                  <a:srgbClr val="0D662E"/>
                </a:solidFill>
                <a:latin typeface="ACHS Nueva Sans" pitchFamily="2" charset="0"/>
                <a:cs typeface="Arial" panose="020B0604020202020204" pitchFamily="34" charset="0"/>
              </a:rPr>
              <a:t>1</a:t>
            </a:r>
          </a:p>
        </p:txBody>
      </p:sp>
      <p:sp>
        <p:nvSpPr>
          <p:cNvPr id="19" name="Rectángulo 18">
            <a:extLst>
              <a:ext uri="{FF2B5EF4-FFF2-40B4-BE49-F238E27FC236}">
                <a16:creationId xmlns="" xmlns:a16="http://schemas.microsoft.com/office/drawing/2014/main" id="{C48CFF9F-0436-1941-A560-916AB4EC408A}"/>
              </a:ext>
            </a:extLst>
          </p:cNvPr>
          <p:cNvSpPr/>
          <p:nvPr/>
        </p:nvSpPr>
        <p:spPr>
          <a:xfrm>
            <a:off x="9504169" y="1289569"/>
            <a:ext cx="4510649" cy="1015399"/>
          </a:xfrm>
          <a:prstGeom prst="rect">
            <a:avLst/>
          </a:prstGeom>
        </p:spPr>
        <p:txBody>
          <a:bodyPr wrap="square">
            <a:spAutoFit/>
          </a:bodyPr>
          <a:lstStyle/>
          <a:p>
            <a:r>
              <a:rPr lang="es-CL" sz="5998" dirty="0">
                <a:solidFill>
                  <a:srgbClr val="0D662E"/>
                </a:solidFill>
                <a:latin typeface="ACHS Nueva Sans" pitchFamily="2" charset="0"/>
                <a:cs typeface="Arial" panose="020B0604020202020204" pitchFamily="34" charset="0"/>
              </a:rPr>
              <a:t>2</a:t>
            </a:r>
          </a:p>
        </p:txBody>
      </p:sp>
      <p:sp>
        <p:nvSpPr>
          <p:cNvPr id="20" name="Rectángulo 19">
            <a:extLst>
              <a:ext uri="{FF2B5EF4-FFF2-40B4-BE49-F238E27FC236}">
                <a16:creationId xmlns="" xmlns:a16="http://schemas.microsoft.com/office/drawing/2014/main" id="{A484B6A9-F055-E843-BB18-C3480012578F}"/>
              </a:ext>
            </a:extLst>
          </p:cNvPr>
          <p:cNvSpPr/>
          <p:nvPr/>
        </p:nvSpPr>
        <p:spPr>
          <a:xfrm>
            <a:off x="6137376" y="4357312"/>
            <a:ext cx="4510649" cy="1015399"/>
          </a:xfrm>
          <a:prstGeom prst="rect">
            <a:avLst/>
          </a:prstGeom>
        </p:spPr>
        <p:txBody>
          <a:bodyPr wrap="square">
            <a:spAutoFit/>
          </a:bodyPr>
          <a:lstStyle/>
          <a:p>
            <a:r>
              <a:rPr lang="es-CL" sz="5998" dirty="0">
                <a:solidFill>
                  <a:srgbClr val="0D662E"/>
                </a:solidFill>
                <a:latin typeface="ACHS Nueva Sans" pitchFamily="2" charset="0"/>
                <a:cs typeface="Arial" panose="020B0604020202020204" pitchFamily="34" charset="0"/>
              </a:rPr>
              <a:t>4</a:t>
            </a:r>
          </a:p>
        </p:txBody>
      </p:sp>
      <p:sp>
        <p:nvSpPr>
          <p:cNvPr id="21" name="Rectángulo 20">
            <a:extLst>
              <a:ext uri="{FF2B5EF4-FFF2-40B4-BE49-F238E27FC236}">
                <a16:creationId xmlns="" xmlns:a16="http://schemas.microsoft.com/office/drawing/2014/main" id="{15362A3B-7040-A644-A3BB-A5D605723637}"/>
              </a:ext>
            </a:extLst>
          </p:cNvPr>
          <p:cNvSpPr/>
          <p:nvPr/>
        </p:nvSpPr>
        <p:spPr>
          <a:xfrm>
            <a:off x="9504169" y="4357312"/>
            <a:ext cx="4510649" cy="1015399"/>
          </a:xfrm>
          <a:prstGeom prst="rect">
            <a:avLst/>
          </a:prstGeom>
        </p:spPr>
        <p:txBody>
          <a:bodyPr wrap="square">
            <a:spAutoFit/>
          </a:bodyPr>
          <a:lstStyle/>
          <a:p>
            <a:r>
              <a:rPr lang="es-CL" sz="5998" dirty="0">
                <a:solidFill>
                  <a:srgbClr val="0D662E"/>
                </a:solidFill>
                <a:latin typeface="ACHS Nueva Sans" pitchFamily="2" charset="0"/>
                <a:cs typeface="Arial" panose="020B0604020202020204" pitchFamily="34" charset="0"/>
              </a:rPr>
              <a:t>3</a:t>
            </a:r>
          </a:p>
        </p:txBody>
      </p:sp>
      <p:sp>
        <p:nvSpPr>
          <p:cNvPr id="5" name="Marcador de texto 4">
            <a:extLst>
              <a:ext uri="{FF2B5EF4-FFF2-40B4-BE49-F238E27FC236}">
                <a16:creationId xmlns="" xmlns:a16="http://schemas.microsoft.com/office/drawing/2014/main" id="{E2043E2F-B015-9AA9-B272-497FD429F520}"/>
              </a:ext>
            </a:extLst>
          </p:cNvPr>
          <p:cNvSpPr>
            <a:spLocks noGrp="1"/>
          </p:cNvSpPr>
          <p:nvPr>
            <p:ph type="body" sz="quarter" idx="61"/>
          </p:nvPr>
        </p:nvSpPr>
        <p:spPr/>
        <p:txBody>
          <a:bodyPr/>
          <a:lstStyle/>
          <a:p>
            <a:r>
              <a:rPr lang="es-CL" dirty="0"/>
              <a:t>Factores ambientales</a:t>
            </a:r>
          </a:p>
        </p:txBody>
      </p:sp>
      <p:sp>
        <p:nvSpPr>
          <p:cNvPr id="6" name="Marcador de texto 5">
            <a:extLst>
              <a:ext uri="{FF2B5EF4-FFF2-40B4-BE49-F238E27FC236}">
                <a16:creationId xmlns="" xmlns:a16="http://schemas.microsoft.com/office/drawing/2014/main" id="{F132A4A4-1B5D-773F-B53E-BF75F7FBEAFC}"/>
              </a:ext>
            </a:extLst>
          </p:cNvPr>
          <p:cNvSpPr>
            <a:spLocks noGrp="1"/>
          </p:cNvSpPr>
          <p:nvPr>
            <p:ph type="body" sz="quarter" idx="62"/>
          </p:nvPr>
        </p:nvSpPr>
        <p:spPr/>
        <p:txBody>
          <a:bodyPr/>
          <a:lstStyle/>
          <a:p>
            <a:pPr marL="342900" indent="-342900">
              <a:buClr>
                <a:schemeClr val="accent3">
                  <a:lumMod val="75000"/>
                  <a:lumOff val="25000"/>
                </a:schemeClr>
              </a:buClr>
              <a:buFont typeface="+mj-lt"/>
              <a:buAutoNum type="arabicPeriod"/>
            </a:pPr>
            <a:r>
              <a:rPr lang="es-CL" dirty="0"/>
              <a:t>Ambiente sonoro (ruido)</a:t>
            </a:r>
          </a:p>
          <a:p>
            <a:pPr marL="342900" indent="-342900">
              <a:buClr>
                <a:schemeClr val="accent3">
                  <a:lumMod val="75000"/>
                  <a:lumOff val="25000"/>
                </a:schemeClr>
              </a:buClr>
              <a:buFont typeface="+mj-lt"/>
              <a:buAutoNum type="arabicPeriod"/>
            </a:pPr>
            <a:endParaRPr lang="es-CL" dirty="0"/>
          </a:p>
        </p:txBody>
      </p:sp>
    </p:spTree>
    <p:custDataLst>
      <p:tags r:id="rId1"/>
    </p:custDataLst>
    <p:extLst>
      <p:ext uri="{BB962C8B-B14F-4D97-AF65-F5344CB8AC3E}">
        <p14:creationId xmlns:p14="http://schemas.microsoft.com/office/powerpoint/2010/main" val="14308016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44CF7242-5E0B-C149-ADCA-23B5F74739FD}"/>
              </a:ext>
            </a:extLst>
          </p:cNvPr>
          <p:cNvSpPr/>
          <p:nvPr/>
        </p:nvSpPr>
        <p:spPr>
          <a:xfrm>
            <a:off x="465207" y="1860717"/>
            <a:ext cx="7966133" cy="1528624"/>
          </a:xfrm>
          <a:prstGeom prst="rect">
            <a:avLst/>
          </a:prstGeom>
        </p:spPr>
        <p:txBody>
          <a:bodyPr wrap="square">
            <a:spAutoFit/>
          </a:bodyPr>
          <a:lstStyle/>
          <a:p>
            <a:pPr>
              <a:lnSpc>
                <a:spcPts val="2000"/>
              </a:lnSpc>
            </a:pPr>
            <a:r>
              <a:rPr lang="es-CL" sz="1500" dirty="0">
                <a:solidFill>
                  <a:schemeClr val="accent3">
                    <a:lumMod val="75000"/>
                    <a:lumOff val="25000"/>
                  </a:schemeClr>
                </a:solidFill>
                <a:latin typeface="ACHS Nueva Sans" pitchFamily="2" charset="0"/>
                <a:cs typeface="Arial" panose="020B0604020202020204" pitchFamily="34" charset="0"/>
              </a:rPr>
              <a:t>Una iluminación adecuada es aquella que permite distinguir las formas, los colores, los objetos en movimiento, apreciar los relieves y que asegure el confort visual.</a:t>
            </a:r>
          </a:p>
          <a:p>
            <a:endParaRPr lang="es-CL" sz="1500" dirty="0">
              <a:solidFill>
                <a:schemeClr val="accent3">
                  <a:lumMod val="75000"/>
                  <a:lumOff val="25000"/>
                </a:schemeClr>
              </a:solidFill>
              <a:latin typeface="ACHS Nueva Sans" pitchFamily="2" charset="0"/>
              <a:cs typeface="Arial" panose="020B0604020202020204" pitchFamily="34" charset="0"/>
            </a:endParaRPr>
          </a:p>
          <a:p>
            <a:endParaRPr lang="es-CL" sz="1500" dirty="0">
              <a:solidFill>
                <a:schemeClr val="accent3">
                  <a:lumMod val="75000"/>
                  <a:lumOff val="25000"/>
                </a:schemeClr>
              </a:solidFill>
              <a:latin typeface="ACHS Nueva Sans" pitchFamily="2" charset="0"/>
              <a:cs typeface="Arial" panose="020B0604020202020204" pitchFamily="34" charset="0"/>
            </a:endParaRPr>
          </a:p>
          <a:p>
            <a:endParaRPr lang="es-CL" sz="1500" dirty="0">
              <a:solidFill>
                <a:schemeClr val="accent3">
                  <a:lumMod val="75000"/>
                  <a:lumOff val="25000"/>
                </a:schemeClr>
              </a:solidFill>
              <a:latin typeface="ACHS Nueva Sans" pitchFamily="2" charset="0"/>
              <a:cs typeface="Arial" panose="020B0604020202020204" pitchFamily="34" charset="0"/>
            </a:endParaRPr>
          </a:p>
          <a:p>
            <a:r>
              <a:rPr lang="es-CL" sz="1500" dirty="0">
                <a:solidFill>
                  <a:schemeClr val="accent1"/>
                </a:solidFill>
                <a:latin typeface="ACHS Nueva Sans" pitchFamily="2" charset="0"/>
                <a:cs typeface="Arial" panose="020B0604020202020204" pitchFamily="34" charset="0"/>
              </a:rPr>
              <a:t> </a:t>
            </a:r>
            <a:r>
              <a:rPr lang="es-CL" sz="1500" b="1" dirty="0">
                <a:solidFill>
                  <a:schemeClr val="accent1"/>
                </a:solidFill>
                <a:latin typeface="ACHS Nueva Sans" pitchFamily="2" charset="0"/>
                <a:cs typeface="Arial" panose="020B0604020202020204" pitchFamily="34" charset="0"/>
              </a:rPr>
              <a:t>a) Niveles mínimos de iluminación, recomendados para los lugares de trabajo.</a:t>
            </a:r>
          </a:p>
        </p:txBody>
      </p:sp>
      <p:sp>
        <p:nvSpPr>
          <p:cNvPr id="6" name="Marcador de texto 5">
            <a:extLst>
              <a:ext uri="{FF2B5EF4-FFF2-40B4-BE49-F238E27FC236}">
                <a16:creationId xmlns="" xmlns:a16="http://schemas.microsoft.com/office/drawing/2014/main" id="{2FBBD55D-1C57-2A4D-E376-BBC174BC3249}"/>
              </a:ext>
            </a:extLst>
          </p:cNvPr>
          <p:cNvSpPr>
            <a:spLocks noGrp="1"/>
          </p:cNvSpPr>
          <p:nvPr>
            <p:ph type="body" sz="quarter" idx="62"/>
          </p:nvPr>
        </p:nvSpPr>
        <p:spPr/>
        <p:txBody>
          <a:bodyPr/>
          <a:lstStyle/>
          <a:p>
            <a:pPr marL="342900" indent="-342900">
              <a:buClr>
                <a:schemeClr val="accent3">
                  <a:lumMod val="75000"/>
                  <a:lumOff val="25000"/>
                </a:schemeClr>
              </a:buClr>
              <a:buFont typeface="+mj-lt"/>
              <a:buAutoNum type="arabicPeriod" startAt="2"/>
            </a:pPr>
            <a:r>
              <a:rPr lang="es-CL" dirty="0"/>
              <a:t>Ambiente lumínico</a:t>
            </a:r>
          </a:p>
          <a:p>
            <a:endParaRPr lang="es-CL" dirty="0"/>
          </a:p>
        </p:txBody>
      </p:sp>
      <p:sp>
        <p:nvSpPr>
          <p:cNvPr id="7" name="Marcador de texto 4">
            <a:extLst>
              <a:ext uri="{FF2B5EF4-FFF2-40B4-BE49-F238E27FC236}">
                <a16:creationId xmlns="" xmlns:a16="http://schemas.microsoft.com/office/drawing/2014/main" id="{2547A5FF-E74D-1632-5E5C-DCB60C6C5491}"/>
              </a:ext>
            </a:extLst>
          </p:cNvPr>
          <p:cNvSpPr>
            <a:spLocks noGrp="1"/>
          </p:cNvSpPr>
          <p:nvPr>
            <p:ph type="body" sz="quarter" idx="61"/>
          </p:nvPr>
        </p:nvSpPr>
        <p:spPr>
          <a:xfrm>
            <a:off x="449262" y="496571"/>
            <a:ext cx="9865812" cy="523874"/>
          </a:xfrm>
        </p:spPr>
        <p:txBody>
          <a:bodyPr/>
          <a:lstStyle/>
          <a:p>
            <a:r>
              <a:rPr lang="es-CL" dirty="0"/>
              <a:t>Factores ambientales</a:t>
            </a:r>
          </a:p>
        </p:txBody>
      </p:sp>
      <p:grpSp>
        <p:nvGrpSpPr>
          <p:cNvPr id="8" name="Grupo 7">
            <a:extLst>
              <a:ext uri="{FF2B5EF4-FFF2-40B4-BE49-F238E27FC236}">
                <a16:creationId xmlns="" xmlns:a16="http://schemas.microsoft.com/office/drawing/2014/main" id="{D938DE78-EDBD-D4FB-42AF-6A596374A850}"/>
              </a:ext>
            </a:extLst>
          </p:cNvPr>
          <p:cNvGrpSpPr/>
          <p:nvPr/>
        </p:nvGrpSpPr>
        <p:grpSpPr>
          <a:xfrm>
            <a:off x="694228" y="3699370"/>
            <a:ext cx="10876570" cy="1565784"/>
            <a:chOff x="465207" y="4199108"/>
            <a:chExt cx="10876570" cy="1565784"/>
          </a:xfrm>
        </p:grpSpPr>
        <p:pic>
          <p:nvPicPr>
            <p:cNvPr id="22" name="7 Imagen">
              <a:extLst>
                <a:ext uri="{FF2B5EF4-FFF2-40B4-BE49-F238E27FC236}">
                  <a16:creationId xmlns="" xmlns:a16="http://schemas.microsoft.com/office/drawing/2014/main" id="{427173E8-265A-024D-A3A0-A1332A4585EE}"/>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65207" y="4199109"/>
              <a:ext cx="1381603" cy="1138677"/>
            </a:xfrm>
            <a:prstGeom prst="roundRect">
              <a:avLst>
                <a:gd name="adj" fmla="val 8594"/>
              </a:avLst>
            </a:prstGeom>
            <a:solidFill>
              <a:srgbClr val="FFFFFF">
                <a:shade val="85000"/>
              </a:srgbClr>
            </a:solidFill>
            <a:ln>
              <a:noFill/>
            </a:ln>
            <a:effectLst/>
          </p:spPr>
        </p:pic>
        <p:pic>
          <p:nvPicPr>
            <p:cNvPr id="23" name="8 Imagen">
              <a:extLst>
                <a:ext uri="{FF2B5EF4-FFF2-40B4-BE49-F238E27FC236}">
                  <a16:creationId xmlns="" xmlns:a16="http://schemas.microsoft.com/office/drawing/2014/main" id="{9A1F1BC9-BDCD-444F-95C7-EC8E41FF9DC7}"/>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2051206" y="4199109"/>
              <a:ext cx="1349176" cy="1138676"/>
            </a:xfrm>
            <a:prstGeom prst="roundRect">
              <a:avLst>
                <a:gd name="adj" fmla="val 8594"/>
              </a:avLst>
            </a:prstGeom>
            <a:solidFill>
              <a:srgbClr val="FFFFFF">
                <a:shade val="85000"/>
              </a:srgbClr>
            </a:solidFill>
            <a:ln>
              <a:noFill/>
            </a:ln>
            <a:effectLst/>
          </p:spPr>
        </p:pic>
        <p:pic>
          <p:nvPicPr>
            <p:cNvPr id="32" name="7 Imagen">
              <a:extLst>
                <a:ext uri="{FF2B5EF4-FFF2-40B4-BE49-F238E27FC236}">
                  <a16:creationId xmlns="" xmlns:a16="http://schemas.microsoft.com/office/drawing/2014/main" id="{CABDB04C-6F74-1E42-966D-26AE535AEC32}"/>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3611774" y="4208629"/>
              <a:ext cx="1418915" cy="1134813"/>
            </a:xfrm>
            <a:prstGeom prst="roundRect">
              <a:avLst>
                <a:gd name="adj" fmla="val 8594"/>
              </a:avLst>
            </a:prstGeom>
            <a:solidFill>
              <a:srgbClr val="FFFFFF">
                <a:shade val="85000"/>
              </a:srgbClr>
            </a:solidFill>
            <a:ln>
              <a:noFill/>
            </a:ln>
            <a:effectLst/>
          </p:spPr>
        </p:pic>
        <p:pic>
          <p:nvPicPr>
            <p:cNvPr id="33" name="7 Imagen">
              <a:extLst>
                <a:ext uri="{FF2B5EF4-FFF2-40B4-BE49-F238E27FC236}">
                  <a16:creationId xmlns="" xmlns:a16="http://schemas.microsoft.com/office/drawing/2014/main" id="{EE14B9B3-B9F6-664B-9F1E-9D9188D5E656}"/>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5286317" y="4199109"/>
              <a:ext cx="1392577" cy="1138678"/>
            </a:xfrm>
            <a:prstGeom prst="roundRect">
              <a:avLst>
                <a:gd name="adj" fmla="val 8594"/>
              </a:avLst>
            </a:prstGeom>
            <a:solidFill>
              <a:srgbClr val="FFFFFF">
                <a:shade val="85000"/>
              </a:srgbClr>
            </a:solidFill>
            <a:ln>
              <a:noFill/>
            </a:ln>
            <a:effectLst/>
          </p:spPr>
        </p:pic>
        <p:pic>
          <p:nvPicPr>
            <p:cNvPr id="34" name="7 Imagen">
              <a:extLst>
                <a:ext uri="{FF2B5EF4-FFF2-40B4-BE49-F238E27FC236}">
                  <a16:creationId xmlns="" xmlns:a16="http://schemas.microsoft.com/office/drawing/2014/main" id="{40925A3F-5D90-CF44-A141-E6C58CDBDDEA}"/>
                </a:ext>
              </a:extLst>
            </p:cNvPr>
            <p:cNvPicPr/>
            <p:nvPr/>
          </p:nvPicPr>
          <p:blipFill rotWithShape="1">
            <a:blip r:embed="rId8" cstate="screen">
              <a:extLst>
                <a:ext uri="{28A0092B-C50C-407E-A947-70E740481C1C}">
                  <a14:useLocalDpi xmlns:a14="http://schemas.microsoft.com/office/drawing/2010/main"/>
                </a:ext>
              </a:extLst>
            </a:blip>
            <a:srcRect/>
            <a:stretch/>
          </p:blipFill>
          <p:spPr bwMode="auto">
            <a:xfrm>
              <a:off x="8480412" y="4199108"/>
              <a:ext cx="1412677" cy="1134813"/>
            </a:xfrm>
            <a:prstGeom prst="roundRect">
              <a:avLst>
                <a:gd name="adj" fmla="val 8594"/>
              </a:avLst>
            </a:prstGeom>
            <a:solidFill>
              <a:srgbClr val="FFFFFF">
                <a:shade val="85000"/>
              </a:srgbClr>
            </a:solidFill>
            <a:ln>
              <a:noFill/>
            </a:ln>
            <a:effectLst/>
          </p:spPr>
        </p:pic>
        <p:pic>
          <p:nvPicPr>
            <p:cNvPr id="35" name="8 Imagen">
              <a:extLst>
                <a:ext uri="{FF2B5EF4-FFF2-40B4-BE49-F238E27FC236}">
                  <a16:creationId xmlns="" xmlns:a16="http://schemas.microsoft.com/office/drawing/2014/main" id="{98C01027-7891-B347-B972-5504D3FD25B1}"/>
                </a:ext>
              </a:extLst>
            </p:cNvPr>
            <p:cNvPicPr/>
            <p:nvPr/>
          </p:nvPicPr>
          <p:blipFill rotWithShape="1">
            <a:blip r:embed="rId9" cstate="screen">
              <a:extLst>
                <a:ext uri="{28A0092B-C50C-407E-A947-70E740481C1C}">
                  <a14:useLocalDpi xmlns:a14="http://schemas.microsoft.com/office/drawing/2010/main"/>
                </a:ext>
              </a:extLst>
            </a:blip>
            <a:srcRect/>
            <a:stretch/>
          </p:blipFill>
          <p:spPr bwMode="auto">
            <a:xfrm>
              <a:off x="6903452" y="4199109"/>
              <a:ext cx="1349176" cy="1138676"/>
            </a:xfrm>
            <a:prstGeom prst="roundRect">
              <a:avLst>
                <a:gd name="adj" fmla="val 8594"/>
              </a:avLst>
            </a:prstGeom>
            <a:solidFill>
              <a:srgbClr val="FFFFFF">
                <a:shade val="85000"/>
              </a:srgbClr>
            </a:solidFill>
            <a:ln>
              <a:noFill/>
            </a:ln>
            <a:effectLst/>
          </p:spPr>
        </p:pic>
        <p:pic>
          <p:nvPicPr>
            <p:cNvPr id="36" name="8 Imagen">
              <a:extLst>
                <a:ext uri="{FF2B5EF4-FFF2-40B4-BE49-F238E27FC236}">
                  <a16:creationId xmlns="" xmlns:a16="http://schemas.microsoft.com/office/drawing/2014/main" id="{B2BBF589-591C-1E4E-B911-0445105DA4D5}"/>
                </a:ext>
              </a:extLst>
            </p:cNvPr>
            <p:cNvPicPr/>
            <p:nvPr/>
          </p:nvPicPr>
          <p:blipFill rotWithShape="1">
            <a:blip r:embed="rId10" cstate="screen">
              <a:extLst>
                <a:ext uri="{28A0092B-C50C-407E-A947-70E740481C1C}">
                  <a14:useLocalDpi xmlns:a14="http://schemas.microsoft.com/office/drawing/2010/main"/>
                </a:ext>
              </a:extLst>
            </a:blip>
            <a:srcRect/>
            <a:stretch/>
          </p:blipFill>
          <p:spPr bwMode="auto">
            <a:xfrm>
              <a:off x="10080895" y="4199109"/>
              <a:ext cx="1260882" cy="1138677"/>
            </a:xfrm>
            <a:prstGeom prst="roundRect">
              <a:avLst>
                <a:gd name="adj" fmla="val 8594"/>
              </a:avLst>
            </a:prstGeom>
            <a:solidFill>
              <a:srgbClr val="FFFFFF">
                <a:shade val="85000"/>
              </a:srgbClr>
            </a:solidFill>
            <a:ln>
              <a:noFill/>
            </a:ln>
            <a:effectLst/>
          </p:spPr>
        </p:pic>
        <p:sp>
          <p:nvSpPr>
            <p:cNvPr id="24" name="Rectangle 36">
              <a:extLst>
                <a:ext uri="{FF2B5EF4-FFF2-40B4-BE49-F238E27FC236}">
                  <a16:creationId xmlns="" xmlns:a16="http://schemas.microsoft.com/office/drawing/2014/main" id="{A156AFC6-9D0D-7C4C-B517-9B0BF9EC161E}"/>
                </a:ext>
              </a:extLst>
            </p:cNvPr>
            <p:cNvSpPr/>
            <p:nvPr/>
          </p:nvSpPr>
          <p:spPr>
            <a:xfrm>
              <a:off x="465207" y="5215328"/>
              <a:ext cx="1381603" cy="549564"/>
            </a:xfrm>
            <a:prstGeom prst="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ACHS Nueva Sans" pitchFamily="2" charset="0"/>
                  <a:cs typeface="Arial" panose="020B0604020202020204" pitchFamily="34" charset="0"/>
                </a:rPr>
                <a:t>150 LUX</a:t>
              </a:r>
            </a:p>
          </p:txBody>
        </p:sp>
        <p:sp>
          <p:nvSpPr>
            <p:cNvPr id="25" name="Rectangle 37">
              <a:extLst>
                <a:ext uri="{FF2B5EF4-FFF2-40B4-BE49-F238E27FC236}">
                  <a16:creationId xmlns="" xmlns:a16="http://schemas.microsoft.com/office/drawing/2014/main" id="{1A6C8FF3-ECE0-F949-9A88-AC51F72F6E18}"/>
                </a:ext>
              </a:extLst>
            </p:cNvPr>
            <p:cNvSpPr/>
            <p:nvPr/>
          </p:nvSpPr>
          <p:spPr>
            <a:xfrm>
              <a:off x="5286319" y="5215328"/>
              <a:ext cx="1394530" cy="549564"/>
            </a:xfrm>
            <a:prstGeom prst="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ACHS Nueva Sans" pitchFamily="2" charset="0"/>
                  <a:cs typeface="Arial" panose="020B0604020202020204" pitchFamily="34" charset="0"/>
                </a:rPr>
                <a:t>300 – 750 LUX</a:t>
              </a:r>
            </a:p>
          </p:txBody>
        </p:sp>
        <p:sp>
          <p:nvSpPr>
            <p:cNvPr id="26" name="Rectangle 38">
              <a:extLst>
                <a:ext uri="{FF2B5EF4-FFF2-40B4-BE49-F238E27FC236}">
                  <a16:creationId xmlns="" xmlns:a16="http://schemas.microsoft.com/office/drawing/2014/main" id="{26D77526-DC89-0B45-BE38-231CB06BB100}"/>
                </a:ext>
              </a:extLst>
            </p:cNvPr>
            <p:cNvSpPr/>
            <p:nvPr/>
          </p:nvSpPr>
          <p:spPr>
            <a:xfrm>
              <a:off x="3611774" y="5211652"/>
              <a:ext cx="1418915" cy="549565"/>
            </a:xfrm>
            <a:prstGeom prst="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ACHS Nueva Sans" pitchFamily="2" charset="0"/>
                  <a:cs typeface="Arial" panose="020B0604020202020204" pitchFamily="34" charset="0"/>
                </a:rPr>
                <a:t>500 – 1.000 LUX</a:t>
              </a:r>
            </a:p>
          </p:txBody>
        </p:sp>
        <p:sp>
          <p:nvSpPr>
            <p:cNvPr id="27" name="Rectangle 39">
              <a:extLst>
                <a:ext uri="{FF2B5EF4-FFF2-40B4-BE49-F238E27FC236}">
                  <a16:creationId xmlns="" xmlns:a16="http://schemas.microsoft.com/office/drawing/2014/main" id="{3E3BCF3E-80BC-E140-A68D-547310DA9FCE}"/>
                </a:ext>
              </a:extLst>
            </p:cNvPr>
            <p:cNvSpPr/>
            <p:nvPr/>
          </p:nvSpPr>
          <p:spPr>
            <a:xfrm>
              <a:off x="8480412" y="5211653"/>
              <a:ext cx="1412677" cy="549564"/>
            </a:xfrm>
            <a:prstGeom prst="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ACHS Nueva Sans" pitchFamily="2" charset="0"/>
                  <a:cs typeface="Arial" panose="020B0604020202020204" pitchFamily="34" charset="0"/>
                </a:rPr>
                <a:t>500 – 1.000 LUX</a:t>
              </a:r>
            </a:p>
          </p:txBody>
        </p:sp>
        <p:sp>
          <p:nvSpPr>
            <p:cNvPr id="28" name="Rectangle 40">
              <a:extLst>
                <a:ext uri="{FF2B5EF4-FFF2-40B4-BE49-F238E27FC236}">
                  <a16:creationId xmlns="" xmlns:a16="http://schemas.microsoft.com/office/drawing/2014/main" id="{6C0BA476-AA5E-0B4D-B057-0DB3196DD84A}"/>
                </a:ext>
              </a:extLst>
            </p:cNvPr>
            <p:cNvSpPr/>
            <p:nvPr/>
          </p:nvSpPr>
          <p:spPr>
            <a:xfrm>
              <a:off x="2049046" y="5211652"/>
              <a:ext cx="1351448" cy="549565"/>
            </a:xfrm>
            <a:prstGeom prst="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ACHS Nueva Sans" pitchFamily="2" charset="0"/>
                  <a:cs typeface="Arial" panose="020B0604020202020204" pitchFamily="34" charset="0"/>
                </a:rPr>
                <a:t>2.000 LUX</a:t>
              </a:r>
            </a:p>
          </p:txBody>
        </p:sp>
        <p:sp>
          <p:nvSpPr>
            <p:cNvPr id="29" name="Rectangle 41">
              <a:extLst>
                <a:ext uri="{FF2B5EF4-FFF2-40B4-BE49-F238E27FC236}">
                  <a16:creationId xmlns="" xmlns:a16="http://schemas.microsoft.com/office/drawing/2014/main" id="{3161E81C-08CB-3B4F-951B-E7ECA61EA098}"/>
                </a:ext>
              </a:extLst>
            </p:cNvPr>
            <p:cNvSpPr/>
            <p:nvPr/>
          </p:nvSpPr>
          <p:spPr>
            <a:xfrm>
              <a:off x="6903452" y="5215328"/>
              <a:ext cx="1349176" cy="549564"/>
            </a:xfrm>
            <a:prstGeom prst="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ACHS Nueva Sans" pitchFamily="2" charset="0"/>
                  <a:cs typeface="Arial" panose="020B0604020202020204" pitchFamily="34" charset="0"/>
                </a:rPr>
                <a:t>5.000 LUX</a:t>
              </a:r>
            </a:p>
          </p:txBody>
        </p:sp>
        <p:sp>
          <p:nvSpPr>
            <p:cNvPr id="30" name="Rectangle 42">
              <a:extLst>
                <a:ext uri="{FF2B5EF4-FFF2-40B4-BE49-F238E27FC236}">
                  <a16:creationId xmlns="" xmlns:a16="http://schemas.microsoft.com/office/drawing/2014/main" id="{CB27B8EB-C32A-444E-B50D-A2D01D136F4F}"/>
                </a:ext>
              </a:extLst>
            </p:cNvPr>
            <p:cNvSpPr/>
            <p:nvPr/>
          </p:nvSpPr>
          <p:spPr>
            <a:xfrm>
              <a:off x="10080895" y="5211653"/>
              <a:ext cx="1260881" cy="549564"/>
            </a:xfrm>
            <a:prstGeom prst="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ACHS Nueva Sans" pitchFamily="2" charset="0"/>
                  <a:cs typeface="Arial" panose="020B0604020202020204" pitchFamily="34" charset="0"/>
                </a:rPr>
                <a:t>20.000 LUX</a:t>
              </a:r>
            </a:p>
          </p:txBody>
        </p:sp>
      </p:grpSp>
    </p:spTree>
    <p:custDataLst>
      <p:tags r:id="rId1"/>
    </p:custDataLst>
    <p:extLst>
      <p:ext uri="{BB962C8B-B14F-4D97-AF65-F5344CB8AC3E}">
        <p14:creationId xmlns:p14="http://schemas.microsoft.com/office/powerpoint/2010/main" val="372146533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44CF7242-5E0B-C149-ADCA-23B5F74739FD}"/>
              </a:ext>
            </a:extLst>
          </p:cNvPr>
          <p:cNvSpPr/>
          <p:nvPr/>
        </p:nvSpPr>
        <p:spPr>
          <a:xfrm>
            <a:off x="465207" y="1605406"/>
            <a:ext cx="3867081" cy="3785652"/>
          </a:xfrm>
          <a:prstGeom prst="rect">
            <a:avLst/>
          </a:prstGeom>
        </p:spPr>
        <p:txBody>
          <a:bodyPr wrap="square">
            <a:spAutoFit/>
          </a:bodyPr>
          <a:lstStyle/>
          <a:p>
            <a:pPr>
              <a:lnSpc>
                <a:spcPts val="2000"/>
              </a:lnSpc>
            </a:pPr>
            <a:r>
              <a:rPr lang="es-CL" sz="1500" b="1" dirty="0">
                <a:solidFill>
                  <a:schemeClr val="accent1"/>
                </a:solidFill>
                <a:latin typeface="ACHS Nueva Sans" pitchFamily="2" charset="0"/>
                <a:cs typeface="Arial" panose="020B0604020202020204" pitchFamily="34" charset="0"/>
              </a:rPr>
              <a:t>b) Cómo se reducen los riesgos derivados de una inadecuada iluminación: </a:t>
            </a:r>
          </a:p>
          <a:p>
            <a:pPr>
              <a:lnSpc>
                <a:spcPts val="2000"/>
              </a:lnSpc>
            </a:pPr>
            <a:endParaRPr lang="es-CL" sz="1500" b="1"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Ventanas orientadas en forma perpendicular respecto al plano de la pantalla.</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Utilizar la regulación del modo brillo/contraste.</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Contribución de luz natural.</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Evitar las superficies reflectantes.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Cantidad y distribución de luminarias en los puestos de trabajo.</a:t>
            </a:r>
          </a:p>
        </p:txBody>
      </p:sp>
      <p:sp>
        <p:nvSpPr>
          <p:cNvPr id="7" name="Marcador de texto 4">
            <a:extLst>
              <a:ext uri="{FF2B5EF4-FFF2-40B4-BE49-F238E27FC236}">
                <a16:creationId xmlns="" xmlns:a16="http://schemas.microsoft.com/office/drawing/2014/main" id="{59820E27-ED4F-C034-6AD3-153C82225112}"/>
              </a:ext>
            </a:extLst>
          </p:cNvPr>
          <p:cNvSpPr>
            <a:spLocks noGrp="1"/>
          </p:cNvSpPr>
          <p:nvPr>
            <p:ph type="body" sz="quarter" idx="61"/>
          </p:nvPr>
        </p:nvSpPr>
        <p:spPr>
          <a:xfrm>
            <a:off x="449262" y="496571"/>
            <a:ext cx="9865812" cy="523874"/>
          </a:xfrm>
        </p:spPr>
        <p:txBody>
          <a:bodyPr/>
          <a:lstStyle/>
          <a:p>
            <a:r>
              <a:rPr lang="es-CL" dirty="0"/>
              <a:t>Factores ambientales</a:t>
            </a:r>
          </a:p>
        </p:txBody>
      </p:sp>
      <p:sp>
        <p:nvSpPr>
          <p:cNvPr id="11" name="Marcador de texto 5">
            <a:extLst>
              <a:ext uri="{FF2B5EF4-FFF2-40B4-BE49-F238E27FC236}">
                <a16:creationId xmlns="" xmlns:a16="http://schemas.microsoft.com/office/drawing/2014/main" id="{E74706D4-C6A1-7D99-56AB-FA17292531D2}"/>
              </a:ext>
            </a:extLst>
          </p:cNvPr>
          <p:cNvSpPr>
            <a:spLocks noGrp="1"/>
          </p:cNvSpPr>
          <p:nvPr>
            <p:ph type="body" sz="quarter" idx="62"/>
          </p:nvPr>
        </p:nvSpPr>
        <p:spPr>
          <a:xfrm>
            <a:off x="449262" y="1168758"/>
            <a:ext cx="9865812" cy="356282"/>
          </a:xfrm>
        </p:spPr>
        <p:txBody>
          <a:bodyPr/>
          <a:lstStyle/>
          <a:p>
            <a:pPr marL="342900" indent="-342900">
              <a:buClr>
                <a:schemeClr val="accent3">
                  <a:lumMod val="75000"/>
                  <a:lumOff val="25000"/>
                </a:schemeClr>
              </a:buClr>
              <a:buFont typeface="+mj-lt"/>
              <a:buAutoNum type="arabicPeriod" startAt="2"/>
            </a:pPr>
            <a:r>
              <a:rPr lang="es-CL" dirty="0"/>
              <a:t>Ambiente lumínico</a:t>
            </a:r>
          </a:p>
          <a:p>
            <a:endParaRPr lang="es-CL" dirty="0"/>
          </a:p>
        </p:txBody>
      </p:sp>
      <p:sp>
        <p:nvSpPr>
          <p:cNvPr id="12" name="Rectángulo redondeado 11">
            <a:extLst>
              <a:ext uri="{FF2B5EF4-FFF2-40B4-BE49-F238E27FC236}">
                <a16:creationId xmlns="" xmlns:a16="http://schemas.microsoft.com/office/drawing/2014/main" id="{BF6DBBA8-1E05-941F-9988-43158D779F89}"/>
              </a:ext>
            </a:extLst>
          </p:cNvPr>
          <p:cNvSpPr>
            <a:spLocks noChangeAspect="1"/>
          </p:cNvSpPr>
          <p:nvPr/>
        </p:nvSpPr>
        <p:spPr>
          <a:xfrm rot="600000">
            <a:off x="6516687" y="1732380"/>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Picture Placeholder 2">
            <a:extLst>
              <a:ext uri="{FF2B5EF4-FFF2-40B4-BE49-F238E27FC236}">
                <a16:creationId xmlns="" xmlns:a16="http://schemas.microsoft.com/office/drawing/2014/main" id="{686EBBA1-BBC2-A04B-9D2C-85A076D04F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1709" y="1767402"/>
            <a:ext cx="3847907" cy="3847907"/>
          </a:xfrm>
          <a:prstGeom prst="roundRect">
            <a:avLst>
              <a:gd name="adj" fmla="val 12850"/>
            </a:avLst>
          </a:prstGeom>
          <a:solidFill>
            <a:srgbClr val="FFFFFF">
              <a:shade val="85000"/>
            </a:srgbClr>
          </a:solidFill>
          <a:ln>
            <a:noFill/>
          </a:ln>
          <a:effectLst/>
        </p:spPr>
      </p:pic>
    </p:spTree>
    <p:custDataLst>
      <p:tags r:id="rId1"/>
    </p:custDataLst>
    <p:extLst>
      <p:ext uri="{BB962C8B-B14F-4D97-AF65-F5344CB8AC3E}">
        <p14:creationId xmlns:p14="http://schemas.microsoft.com/office/powerpoint/2010/main" val="252489863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29E582F8-7EE4-2044-99C3-E120A4C586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2513" y="1628774"/>
            <a:ext cx="6059487" cy="5229225"/>
          </a:xfrm>
          <a:prstGeom prst="rect">
            <a:avLst/>
          </a:prstGeom>
        </p:spPr>
      </p:pic>
      <p:sp>
        <p:nvSpPr>
          <p:cNvPr id="3" name="Rectángulo 2">
            <a:extLst>
              <a:ext uri="{FF2B5EF4-FFF2-40B4-BE49-F238E27FC236}">
                <a16:creationId xmlns="" xmlns:a16="http://schemas.microsoft.com/office/drawing/2014/main" id="{44CF7242-5E0B-C149-ADCA-23B5F74739FD}"/>
              </a:ext>
            </a:extLst>
          </p:cNvPr>
          <p:cNvSpPr/>
          <p:nvPr/>
        </p:nvSpPr>
        <p:spPr>
          <a:xfrm>
            <a:off x="465304" y="1653532"/>
            <a:ext cx="3846513" cy="4683333"/>
          </a:xfrm>
          <a:prstGeom prst="rect">
            <a:avLst/>
          </a:prstGeom>
        </p:spPr>
        <p:txBody>
          <a:bodyPr wrap="square">
            <a:spAutoFit/>
          </a:bodyPr>
          <a:lstStyle/>
          <a:p>
            <a:pPr>
              <a:lnSpc>
                <a:spcPts val="2000"/>
              </a:lnSpc>
            </a:pPr>
            <a:r>
              <a:rPr lang="es-CL" sz="1500" dirty="0">
                <a:solidFill>
                  <a:schemeClr val="accent3">
                    <a:lumMod val="75000"/>
                    <a:lumOff val="25000"/>
                  </a:schemeClr>
                </a:solidFill>
                <a:latin typeface="ACHS Nueva Sans" pitchFamily="2" charset="0"/>
                <a:cs typeface="Arial" panose="020B0604020202020204" pitchFamily="34" charset="0"/>
              </a:rPr>
              <a:t>Estado de equilibrio en el cual las personas no pierden ni ganan calor que pueda incrementar/disminuir su temperatura corporal.</a:t>
            </a:r>
          </a:p>
          <a:p>
            <a:pPr>
              <a:lnSpc>
                <a:spcPts val="2000"/>
              </a:lnSpc>
            </a:pPr>
            <a:endParaRPr lang="es-CL" sz="1500"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Temperatura: 17° - 24°.</a:t>
            </a:r>
          </a:p>
          <a:p>
            <a:pPr marL="285750"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Humedad: 40% - 50%.</a:t>
            </a:r>
          </a:p>
          <a:p>
            <a:pPr marL="285750"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Ventilación: Aire fresco (30 m</a:t>
            </a:r>
            <a:r>
              <a:rPr lang="es-CL" sz="1500" baseline="30000" dirty="0">
                <a:solidFill>
                  <a:schemeClr val="accent3">
                    <a:lumMod val="75000"/>
                    <a:lumOff val="25000"/>
                  </a:schemeClr>
                </a:solidFill>
                <a:latin typeface="ACHS Nueva Sans" pitchFamily="2" charset="0"/>
                <a:cs typeface="Arial" panose="020B0604020202020204" pitchFamily="34" charset="0"/>
              </a:rPr>
              <a:t>3</a:t>
            </a:r>
            <a:r>
              <a:rPr lang="es-CL" sz="1500" dirty="0">
                <a:solidFill>
                  <a:schemeClr val="accent3">
                    <a:lumMod val="75000"/>
                    <a:lumOff val="25000"/>
                  </a:schemeClr>
                </a:solidFill>
                <a:latin typeface="ACHS Nueva Sans" pitchFamily="2" charset="0"/>
                <a:cs typeface="Arial" panose="020B0604020202020204" pitchFamily="34" charset="0"/>
              </a:rPr>
              <a:t>/persona).</a:t>
            </a:r>
          </a:p>
          <a:p>
            <a:pPr marL="285750"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No a las corrientes de aire cuya velocidad exceda:</a:t>
            </a:r>
          </a:p>
          <a:p>
            <a:pPr>
              <a:lnSpc>
                <a:spcPts val="2000"/>
              </a:lnSpc>
              <a:buClr>
                <a:srgbClr val="83B927"/>
              </a:buClr>
            </a:pPr>
            <a:endParaRPr lang="es-CL" sz="1500" dirty="0">
              <a:solidFill>
                <a:schemeClr val="accent3">
                  <a:lumMod val="75000"/>
                  <a:lumOff val="25000"/>
                </a:schemeClr>
              </a:solidFill>
              <a:latin typeface="ACHS Nueva Sans" pitchFamily="2" charset="0"/>
              <a:cs typeface="Arial" panose="020B0604020202020204" pitchFamily="34" charset="0"/>
            </a:endParaRPr>
          </a:p>
          <a:p>
            <a:pPr marL="742813" lvl="1"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Trabajo en ambientes no calurosos: 0,25 m/s.</a:t>
            </a:r>
          </a:p>
          <a:p>
            <a:pPr marL="742813" lvl="1"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Trabajos no sedentarios en ambientes calurosos: 0,75 m/s.</a:t>
            </a:r>
          </a:p>
          <a:p>
            <a:pPr marL="742813" lvl="1"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Trabajos en ambientes calurosos: 0,5 m/s.</a:t>
            </a:r>
          </a:p>
        </p:txBody>
      </p:sp>
      <p:sp>
        <p:nvSpPr>
          <p:cNvPr id="5" name="Marcador de texto 4">
            <a:extLst>
              <a:ext uri="{FF2B5EF4-FFF2-40B4-BE49-F238E27FC236}">
                <a16:creationId xmlns="" xmlns:a16="http://schemas.microsoft.com/office/drawing/2014/main" id="{D9427F80-4CC2-000D-5DE0-C1681BC6B73C}"/>
              </a:ext>
            </a:extLst>
          </p:cNvPr>
          <p:cNvSpPr>
            <a:spLocks noGrp="1"/>
          </p:cNvSpPr>
          <p:nvPr>
            <p:ph type="body" sz="quarter" idx="61"/>
          </p:nvPr>
        </p:nvSpPr>
        <p:spPr/>
        <p:txBody>
          <a:bodyPr/>
          <a:lstStyle/>
          <a:p>
            <a:r>
              <a:rPr lang="es-CL" dirty="0"/>
              <a:t>Factores ambientales</a:t>
            </a:r>
          </a:p>
        </p:txBody>
      </p:sp>
      <p:sp>
        <p:nvSpPr>
          <p:cNvPr id="6" name="Marcador de texto 5">
            <a:extLst>
              <a:ext uri="{FF2B5EF4-FFF2-40B4-BE49-F238E27FC236}">
                <a16:creationId xmlns="" xmlns:a16="http://schemas.microsoft.com/office/drawing/2014/main" id="{A81AF3B9-73FC-76C9-DCC7-BA65B8102379}"/>
              </a:ext>
            </a:extLst>
          </p:cNvPr>
          <p:cNvSpPr>
            <a:spLocks noGrp="1"/>
          </p:cNvSpPr>
          <p:nvPr>
            <p:ph type="body" sz="quarter" idx="62"/>
          </p:nvPr>
        </p:nvSpPr>
        <p:spPr/>
        <p:txBody>
          <a:bodyPr/>
          <a:lstStyle/>
          <a:p>
            <a:pPr marL="342900" indent="-342900">
              <a:buClr>
                <a:schemeClr val="accent3">
                  <a:lumMod val="75000"/>
                  <a:lumOff val="25000"/>
                </a:schemeClr>
              </a:buClr>
              <a:buFont typeface="+mj-lt"/>
              <a:buAutoNum type="arabicPeriod" startAt="3"/>
            </a:pPr>
            <a:r>
              <a:rPr lang="es-CL" dirty="0"/>
              <a:t>Confort térmico</a:t>
            </a:r>
          </a:p>
          <a:p>
            <a:endParaRPr lang="es-CL" dirty="0"/>
          </a:p>
        </p:txBody>
      </p:sp>
    </p:spTree>
    <p:custDataLst>
      <p:tags r:id="rId1"/>
    </p:custDataLst>
    <p:extLst>
      <p:ext uri="{BB962C8B-B14F-4D97-AF65-F5344CB8AC3E}">
        <p14:creationId xmlns:p14="http://schemas.microsoft.com/office/powerpoint/2010/main" val="137915344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
            <a:extLst>
              <a:ext uri="{FF2B5EF4-FFF2-40B4-BE49-F238E27FC236}">
                <a16:creationId xmlns="" xmlns:a16="http://schemas.microsoft.com/office/drawing/2014/main" id="{EFC47E51-C2BD-694B-A9AA-A9AE765E05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662555"/>
            <a:ext cx="6096000" cy="5195445"/>
          </a:xfrm>
          <a:prstGeom prst="rect">
            <a:avLst/>
          </a:prstGeom>
        </p:spPr>
      </p:pic>
      <p:sp>
        <p:nvSpPr>
          <p:cNvPr id="3" name="Rectángulo 2">
            <a:extLst>
              <a:ext uri="{FF2B5EF4-FFF2-40B4-BE49-F238E27FC236}">
                <a16:creationId xmlns="" xmlns:a16="http://schemas.microsoft.com/office/drawing/2014/main" id="{44CF7242-5E0B-C149-ADCA-23B5F74739FD}"/>
              </a:ext>
            </a:extLst>
          </p:cNvPr>
          <p:cNvSpPr/>
          <p:nvPr/>
        </p:nvSpPr>
        <p:spPr>
          <a:xfrm>
            <a:off x="465208" y="1653531"/>
            <a:ext cx="3830568" cy="1605568"/>
          </a:xfrm>
          <a:prstGeom prst="rect">
            <a:avLst/>
          </a:prstGeom>
        </p:spPr>
        <p:txBody>
          <a:bodyPr wrap="square">
            <a:spAutoFit/>
          </a:bodyPr>
          <a:lstStyle/>
          <a:p>
            <a:pPr>
              <a:lnSpc>
                <a:spcPts val="2000"/>
              </a:lnSpc>
            </a:pPr>
            <a:r>
              <a:rPr lang="es-CL" sz="1500" dirty="0">
                <a:solidFill>
                  <a:schemeClr val="accent3">
                    <a:lumMod val="75000"/>
                    <a:lumOff val="25000"/>
                  </a:schemeClr>
                </a:solidFill>
                <a:latin typeface="ACHS Nueva Sans" pitchFamily="2" charset="0"/>
                <a:cs typeface="Arial" panose="020B0604020202020204" pitchFamily="34" charset="0"/>
              </a:rPr>
              <a:t>Es el movimiento oscilatorio de las partículas de los cuerpos sólidos. Asimismo, se define como la variación en el tiempo de una “magnitud o cantidad” que describe el movimiento o la posición de un sistema mecánico” (D.S. 594).</a:t>
            </a:r>
          </a:p>
        </p:txBody>
      </p:sp>
      <p:sp>
        <p:nvSpPr>
          <p:cNvPr id="5" name="Marcador de texto 4">
            <a:extLst>
              <a:ext uri="{FF2B5EF4-FFF2-40B4-BE49-F238E27FC236}">
                <a16:creationId xmlns="" xmlns:a16="http://schemas.microsoft.com/office/drawing/2014/main" id="{FE40E76A-3181-906D-3D04-CCCFD756F450}"/>
              </a:ext>
            </a:extLst>
          </p:cNvPr>
          <p:cNvSpPr>
            <a:spLocks noGrp="1"/>
          </p:cNvSpPr>
          <p:nvPr>
            <p:ph type="body" sz="quarter" idx="61"/>
          </p:nvPr>
        </p:nvSpPr>
        <p:spPr/>
        <p:txBody>
          <a:bodyPr/>
          <a:lstStyle/>
          <a:p>
            <a:r>
              <a:rPr lang="es-CL" dirty="0"/>
              <a:t> Factores ambientales</a:t>
            </a:r>
          </a:p>
        </p:txBody>
      </p:sp>
      <p:sp>
        <p:nvSpPr>
          <p:cNvPr id="6" name="Marcador de texto 5">
            <a:extLst>
              <a:ext uri="{FF2B5EF4-FFF2-40B4-BE49-F238E27FC236}">
                <a16:creationId xmlns="" xmlns:a16="http://schemas.microsoft.com/office/drawing/2014/main" id="{DECE0ABC-ABA5-AE75-1F5B-7D2E17664718}"/>
              </a:ext>
            </a:extLst>
          </p:cNvPr>
          <p:cNvSpPr>
            <a:spLocks noGrp="1"/>
          </p:cNvSpPr>
          <p:nvPr>
            <p:ph type="body" sz="quarter" idx="62"/>
          </p:nvPr>
        </p:nvSpPr>
        <p:spPr/>
        <p:txBody>
          <a:bodyPr/>
          <a:lstStyle/>
          <a:p>
            <a:pPr marL="342900" indent="-342900">
              <a:buClr>
                <a:schemeClr val="accent3">
                  <a:lumMod val="75000"/>
                  <a:lumOff val="25000"/>
                </a:schemeClr>
              </a:buClr>
              <a:buFont typeface="+mj-lt"/>
              <a:buAutoNum type="arabicPeriod" startAt="4"/>
            </a:pPr>
            <a:r>
              <a:rPr lang="es-CL" dirty="0"/>
              <a:t>Vibraciones</a:t>
            </a:r>
          </a:p>
          <a:p>
            <a:endParaRPr lang="es-CL" dirty="0"/>
          </a:p>
        </p:txBody>
      </p:sp>
    </p:spTree>
    <p:custDataLst>
      <p:tags r:id="rId1"/>
    </p:custDataLst>
    <p:extLst>
      <p:ext uri="{BB962C8B-B14F-4D97-AF65-F5344CB8AC3E}">
        <p14:creationId xmlns:p14="http://schemas.microsoft.com/office/powerpoint/2010/main" val="329249069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ector recto de flecha 44">
            <a:extLst>
              <a:ext uri="{FF2B5EF4-FFF2-40B4-BE49-F238E27FC236}">
                <a16:creationId xmlns="" xmlns:a16="http://schemas.microsoft.com/office/drawing/2014/main" id="{561271CD-95C2-3243-B9C9-67D742D56FAC}"/>
              </a:ext>
            </a:extLst>
          </p:cNvPr>
          <p:cNvCxnSpPr>
            <a:cxnSpLocks/>
          </p:cNvCxnSpPr>
          <p:nvPr/>
        </p:nvCxnSpPr>
        <p:spPr>
          <a:xfrm>
            <a:off x="8212550" y="2862684"/>
            <a:ext cx="0" cy="503925"/>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1" name="Rectangle 1">
            <a:extLst>
              <a:ext uri="{FF2B5EF4-FFF2-40B4-BE49-F238E27FC236}">
                <a16:creationId xmlns="" xmlns:a16="http://schemas.microsoft.com/office/drawing/2014/main" id="{42F7D238-E5AD-5F4C-B9C4-456915C4B518}"/>
              </a:ext>
            </a:extLst>
          </p:cNvPr>
          <p:cNvSpPr/>
          <p:nvPr/>
        </p:nvSpPr>
        <p:spPr>
          <a:xfrm>
            <a:off x="4397190" y="3250205"/>
            <a:ext cx="2070199" cy="1770698"/>
          </a:xfrm>
          <a:prstGeom prst="roundRect">
            <a:avLst/>
          </a:prstGeom>
          <a:solidFill>
            <a:srgbClr val="81D877"/>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CL" sz="1400" b="1" dirty="0">
                <a:solidFill>
                  <a:srgbClr val="000000"/>
                </a:solidFill>
                <a:latin typeface="ACHS Nueva Sans" pitchFamily="2" charset="0"/>
                <a:cs typeface="Arial" panose="020B0604020202020204" pitchFamily="34" charset="0"/>
              </a:rPr>
              <a:t>CARGA FÍSICA DEL TRABAJO: </a:t>
            </a:r>
          </a:p>
          <a:p>
            <a:pPr algn="ctr"/>
            <a:endParaRPr lang="es-CL" sz="1400" b="1" dirty="0">
              <a:solidFill>
                <a:srgbClr val="000000"/>
              </a:solidFill>
              <a:latin typeface="ACHS Nueva Sans" pitchFamily="2" charset="0"/>
              <a:cs typeface="Arial" panose="020B0604020202020204" pitchFamily="34" charset="0"/>
            </a:endParaRPr>
          </a:p>
          <a:p>
            <a:pPr algn="ctr"/>
            <a:r>
              <a:rPr lang="es-CL" sz="1400" b="1" dirty="0">
                <a:solidFill>
                  <a:srgbClr val="000000"/>
                </a:solidFill>
                <a:latin typeface="ACHS Nueva Sans" pitchFamily="2" charset="0"/>
                <a:cs typeface="Arial" panose="020B0604020202020204" pitchFamily="34" charset="0"/>
              </a:rPr>
              <a:t>Exigencia de la actividad y esfuerzo físico del trabajo.</a:t>
            </a:r>
            <a:endParaRPr lang="es-CL" sz="1400" dirty="0">
              <a:solidFill>
                <a:srgbClr val="000000"/>
              </a:solidFill>
              <a:latin typeface="ACHS Nueva Sans" pitchFamily="2" charset="0"/>
              <a:cs typeface="Arial" panose="020B0604020202020204" pitchFamily="34" charset="0"/>
            </a:endParaRPr>
          </a:p>
        </p:txBody>
      </p:sp>
      <p:sp>
        <p:nvSpPr>
          <p:cNvPr id="62" name="Rectangle 18">
            <a:extLst>
              <a:ext uri="{FF2B5EF4-FFF2-40B4-BE49-F238E27FC236}">
                <a16:creationId xmlns="" xmlns:a16="http://schemas.microsoft.com/office/drawing/2014/main" id="{980F9BEB-2325-634C-B7BC-7C9D92E23429}"/>
              </a:ext>
            </a:extLst>
          </p:cNvPr>
          <p:cNvSpPr/>
          <p:nvPr/>
        </p:nvSpPr>
        <p:spPr>
          <a:xfrm>
            <a:off x="7549446" y="2061204"/>
            <a:ext cx="1326214" cy="560698"/>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latin typeface="ACHS Nueva Sans" pitchFamily="2" charset="0"/>
                <a:cs typeface="Arial" panose="020B0604020202020204" pitchFamily="34" charset="0"/>
              </a:rPr>
              <a:t>Trabajo</a:t>
            </a:r>
          </a:p>
        </p:txBody>
      </p:sp>
      <p:sp>
        <p:nvSpPr>
          <p:cNvPr id="63" name="Rectangle 22">
            <a:extLst>
              <a:ext uri="{FF2B5EF4-FFF2-40B4-BE49-F238E27FC236}">
                <a16:creationId xmlns="" xmlns:a16="http://schemas.microsoft.com/office/drawing/2014/main" id="{1C3A1E5C-6C10-7C4F-86A6-82C655521F07}"/>
              </a:ext>
            </a:extLst>
          </p:cNvPr>
          <p:cNvSpPr/>
          <p:nvPr/>
        </p:nvSpPr>
        <p:spPr>
          <a:xfrm>
            <a:off x="7549446" y="3582577"/>
            <a:ext cx="1326214" cy="719893"/>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latin typeface="ACHS Nueva Sans" pitchFamily="2" charset="0"/>
                <a:cs typeface="Arial" panose="020B0604020202020204" pitchFamily="34" charset="0"/>
              </a:rPr>
              <a:t>Actividad física</a:t>
            </a:r>
          </a:p>
        </p:txBody>
      </p:sp>
      <p:sp>
        <p:nvSpPr>
          <p:cNvPr id="64" name="Rectangle 23">
            <a:extLst>
              <a:ext uri="{FF2B5EF4-FFF2-40B4-BE49-F238E27FC236}">
                <a16:creationId xmlns="" xmlns:a16="http://schemas.microsoft.com/office/drawing/2014/main" id="{2575E96C-77B5-3543-AA90-61BBB05D51B3}"/>
              </a:ext>
            </a:extLst>
          </p:cNvPr>
          <p:cNvSpPr/>
          <p:nvPr/>
        </p:nvSpPr>
        <p:spPr>
          <a:xfrm>
            <a:off x="7549444" y="5310319"/>
            <a:ext cx="1326214" cy="647903"/>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latin typeface="ACHS Nueva Sans" pitchFamily="2" charset="0"/>
                <a:cs typeface="Arial" panose="020B0604020202020204" pitchFamily="34" charset="0"/>
              </a:rPr>
              <a:t>Fatiga</a:t>
            </a:r>
          </a:p>
        </p:txBody>
      </p:sp>
      <p:sp>
        <p:nvSpPr>
          <p:cNvPr id="65" name="Rectangle 24">
            <a:extLst>
              <a:ext uri="{FF2B5EF4-FFF2-40B4-BE49-F238E27FC236}">
                <a16:creationId xmlns="" xmlns:a16="http://schemas.microsoft.com/office/drawing/2014/main" id="{4D0CAE3E-288B-2C4D-9F82-58DADD467477}"/>
              </a:ext>
            </a:extLst>
          </p:cNvPr>
          <p:cNvSpPr/>
          <p:nvPr/>
        </p:nvSpPr>
        <p:spPr>
          <a:xfrm>
            <a:off x="9632673" y="2789525"/>
            <a:ext cx="1871721" cy="627124"/>
          </a:xfrm>
          <a:prstGeom prst="roundRect">
            <a:avLst/>
          </a:prstGeom>
          <a:solidFill>
            <a:srgbClr val="004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latin typeface="ACHS Nueva Sans" pitchFamily="2" charset="0"/>
                <a:cs typeface="Arial" panose="020B0604020202020204" pitchFamily="34" charset="0"/>
              </a:rPr>
              <a:t>Requerimiento físico de la tarea</a:t>
            </a:r>
          </a:p>
        </p:txBody>
      </p:sp>
      <p:cxnSp>
        <p:nvCxnSpPr>
          <p:cNvPr id="69" name="Conector recto de flecha 68">
            <a:extLst>
              <a:ext uri="{FF2B5EF4-FFF2-40B4-BE49-F238E27FC236}">
                <a16:creationId xmlns="" xmlns:a16="http://schemas.microsoft.com/office/drawing/2014/main" id="{6F477558-5CD2-5149-ABD0-5F506EFDEF08}"/>
              </a:ext>
            </a:extLst>
          </p:cNvPr>
          <p:cNvCxnSpPr>
            <a:cxnSpLocks/>
          </p:cNvCxnSpPr>
          <p:nvPr/>
        </p:nvCxnSpPr>
        <p:spPr>
          <a:xfrm>
            <a:off x="8212550" y="4590426"/>
            <a:ext cx="0" cy="503925"/>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0" name="Conector recto de flecha 69">
            <a:extLst>
              <a:ext uri="{FF2B5EF4-FFF2-40B4-BE49-F238E27FC236}">
                <a16:creationId xmlns="" xmlns:a16="http://schemas.microsoft.com/office/drawing/2014/main" id="{1DFE4675-B926-7643-9139-A2A519ECB5F6}"/>
              </a:ext>
            </a:extLst>
          </p:cNvPr>
          <p:cNvCxnSpPr>
            <a:cxnSpLocks/>
          </p:cNvCxnSpPr>
          <p:nvPr/>
        </p:nvCxnSpPr>
        <p:spPr>
          <a:xfrm flipH="1">
            <a:off x="8810074" y="3107851"/>
            <a:ext cx="495378" cy="0"/>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 name="Rectángulo 2">
            <a:extLst>
              <a:ext uri="{FF2B5EF4-FFF2-40B4-BE49-F238E27FC236}">
                <a16:creationId xmlns="" xmlns:a16="http://schemas.microsoft.com/office/drawing/2014/main" id="{6FA85BA0-9E86-684D-9092-DE7BF9A1B08B}"/>
              </a:ext>
            </a:extLst>
          </p:cNvPr>
          <p:cNvSpPr/>
          <p:nvPr/>
        </p:nvSpPr>
        <p:spPr>
          <a:xfrm>
            <a:off x="458955" y="1665455"/>
            <a:ext cx="3214685" cy="3785652"/>
          </a:xfrm>
          <a:prstGeom prst="rect">
            <a:avLst/>
          </a:prstGeom>
        </p:spPr>
        <p:txBody>
          <a:bodyPr wrap="square">
            <a:spAutoFit/>
          </a:bodyPr>
          <a:lstStyle/>
          <a:p>
            <a:pPr>
              <a:lnSpc>
                <a:spcPts val="2000"/>
              </a:lnSpc>
            </a:pPr>
            <a:r>
              <a:rPr lang="es-CL" sz="1500" b="1" dirty="0">
                <a:solidFill>
                  <a:schemeClr val="accent1"/>
                </a:solidFill>
                <a:latin typeface="ACHS Nueva Sans" pitchFamily="2" charset="0"/>
                <a:cs typeface="Arial" panose="020B0604020202020204" pitchFamily="34" charset="0"/>
              </a:rPr>
              <a:t>Demandas físicas generadas al:</a:t>
            </a:r>
          </a:p>
          <a:p>
            <a:pPr>
              <a:lnSpc>
                <a:spcPts val="2000"/>
              </a:lnSpc>
            </a:pPr>
            <a:endParaRPr lang="es-CL" sz="1500"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Caminar </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Correr</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Transportar </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Empujar o levantar objetos </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Postura que adoptamos </a:t>
            </a:r>
          </a:p>
          <a:p>
            <a:pPr>
              <a:lnSpc>
                <a:spcPts val="2000"/>
              </a:lnSpc>
              <a:buClr>
                <a:srgbClr val="83B927"/>
              </a:buClr>
            </a:pPr>
            <a:r>
              <a:rPr lang="es-CL" sz="1500" dirty="0">
                <a:latin typeface="ACHS Nueva Sans" pitchFamily="2" charset="0"/>
                <a:cs typeface="Arial" panose="020B0604020202020204" pitchFamily="34" charset="0"/>
              </a:rPr>
              <a:t> </a:t>
            </a:r>
          </a:p>
          <a:p>
            <a:pPr>
              <a:lnSpc>
                <a:spcPts val="2000"/>
              </a:lnSpc>
            </a:pPr>
            <a:r>
              <a:rPr lang="es-CL" sz="1500" b="1" dirty="0">
                <a:solidFill>
                  <a:schemeClr val="accent1"/>
                </a:solidFill>
                <a:latin typeface="ACHS Nueva Sans" pitchFamily="2" charset="0"/>
                <a:cs typeface="Arial" panose="020B0604020202020204" pitchFamily="34" charset="0"/>
              </a:rPr>
              <a:t>Carga física de trabajo</a:t>
            </a:r>
            <a:r>
              <a:rPr lang="es-CL" sz="1500" dirty="0">
                <a:solidFill>
                  <a:schemeClr val="accent1"/>
                </a:solidFill>
                <a:latin typeface="ACHS Nueva Sans" pitchFamily="2" charset="0"/>
                <a:cs typeface="Arial" panose="020B0604020202020204" pitchFamily="34" charset="0"/>
              </a:rPr>
              <a:t>:</a:t>
            </a:r>
          </a:p>
          <a:p>
            <a:pPr>
              <a:lnSpc>
                <a:spcPts val="2000"/>
              </a:lnSpc>
            </a:pPr>
            <a:endParaRPr lang="es-CL" sz="1500" dirty="0">
              <a:solidFill>
                <a:srgbClr val="83B927"/>
              </a:solidFill>
              <a:latin typeface="ACHS Nueva Sans" pitchFamily="2" charset="0"/>
              <a:cs typeface="Arial" panose="020B0604020202020204" pitchFamily="34" charset="0"/>
            </a:endParaRPr>
          </a:p>
          <a:p>
            <a:pPr>
              <a:lnSpc>
                <a:spcPts val="2000"/>
              </a:lnSpc>
            </a:pPr>
            <a:r>
              <a:rPr lang="es-CL" sz="1500" dirty="0">
                <a:solidFill>
                  <a:schemeClr val="accent3">
                    <a:lumMod val="75000"/>
                    <a:lumOff val="25000"/>
                  </a:schemeClr>
                </a:solidFill>
                <a:latin typeface="ACHS Nueva Sans" pitchFamily="2" charset="0"/>
                <a:cs typeface="Arial" panose="020B0604020202020204" pitchFamily="34" charset="0"/>
              </a:rPr>
              <a:t>Es la respuesta que da el organismo y depende de   la capacidad de cada persona.</a:t>
            </a:r>
          </a:p>
        </p:txBody>
      </p:sp>
      <p:sp>
        <p:nvSpPr>
          <p:cNvPr id="2" name="Marcador de texto 1">
            <a:extLst>
              <a:ext uri="{FF2B5EF4-FFF2-40B4-BE49-F238E27FC236}">
                <a16:creationId xmlns="" xmlns:a16="http://schemas.microsoft.com/office/drawing/2014/main" id="{0F603FCF-883A-EB67-9F44-5AFC9A6F07B0}"/>
              </a:ext>
            </a:extLst>
          </p:cNvPr>
          <p:cNvSpPr>
            <a:spLocks noGrp="1"/>
          </p:cNvSpPr>
          <p:nvPr>
            <p:ph type="body" sz="quarter" idx="61"/>
          </p:nvPr>
        </p:nvSpPr>
        <p:spPr/>
        <p:txBody>
          <a:bodyPr/>
          <a:lstStyle/>
          <a:p>
            <a:r>
              <a:rPr lang="es-CL" dirty="0"/>
              <a:t>Factores carga de trabajo</a:t>
            </a:r>
          </a:p>
          <a:p>
            <a:endParaRPr lang="es-CL" dirty="0"/>
          </a:p>
        </p:txBody>
      </p:sp>
    </p:spTree>
    <p:custDataLst>
      <p:tags r:id="rId1"/>
    </p:custDataLst>
    <p:extLst>
      <p:ext uri="{BB962C8B-B14F-4D97-AF65-F5344CB8AC3E}">
        <p14:creationId xmlns:p14="http://schemas.microsoft.com/office/powerpoint/2010/main" val="27850240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a:blip r:embed="rId4"/>
          <a:stretch>
            <a:fillRect/>
          </a:stretch>
        </p:blipFill>
        <p:spPr>
          <a:xfrm>
            <a:off x="6096000" y="1662555"/>
            <a:ext cx="6096000" cy="5195445"/>
          </a:xfrm>
          <a:prstGeom prst="rect">
            <a:avLst/>
          </a:prstGeom>
        </p:spPr>
      </p:pic>
      <p:sp>
        <p:nvSpPr>
          <p:cNvPr id="2" name="Marcador de texto 1">
            <a:extLst>
              <a:ext uri="{FF2B5EF4-FFF2-40B4-BE49-F238E27FC236}">
                <a16:creationId xmlns="" xmlns:a16="http://schemas.microsoft.com/office/drawing/2014/main" id="{A9449AB1-5999-9D07-F5BE-C8E5644B4DB9}"/>
              </a:ext>
            </a:extLst>
          </p:cNvPr>
          <p:cNvSpPr>
            <a:spLocks noGrp="1"/>
          </p:cNvSpPr>
          <p:nvPr>
            <p:ph type="body" sz="quarter" idx="61"/>
          </p:nvPr>
        </p:nvSpPr>
        <p:spPr/>
        <p:txBody>
          <a:bodyPr/>
          <a:lstStyle/>
          <a:p>
            <a:r>
              <a:rPr lang="es-CL" dirty="0"/>
              <a:t>Factores carga de trabajo</a:t>
            </a:r>
          </a:p>
          <a:p>
            <a:endParaRPr lang="es-CL" dirty="0"/>
          </a:p>
        </p:txBody>
      </p:sp>
      <p:sp>
        <p:nvSpPr>
          <p:cNvPr id="20" name="Rectángulo 19">
            <a:extLst>
              <a:ext uri="{FF2B5EF4-FFF2-40B4-BE49-F238E27FC236}">
                <a16:creationId xmlns="" xmlns:a16="http://schemas.microsoft.com/office/drawing/2014/main" id="{44CF7242-5E0B-C149-ADCA-23B5F74739FD}"/>
              </a:ext>
            </a:extLst>
          </p:cNvPr>
          <p:cNvSpPr/>
          <p:nvPr/>
        </p:nvSpPr>
        <p:spPr>
          <a:xfrm>
            <a:off x="465208" y="1653531"/>
            <a:ext cx="3830568" cy="3657411"/>
          </a:xfrm>
          <a:prstGeom prst="rect">
            <a:avLst/>
          </a:prstGeom>
        </p:spPr>
        <p:txBody>
          <a:bodyPr wrap="square">
            <a:spAutoFit/>
          </a:bodyPr>
          <a:lstStyle/>
          <a:p>
            <a:pPr>
              <a:lnSpc>
                <a:spcPts val="2000"/>
              </a:lnSpc>
            </a:pPr>
            <a:r>
              <a:rPr lang="es-MX" sz="1500" b="1" dirty="0">
                <a:solidFill>
                  <a:srgbClr val="13C045"/>
                </a:solidFill>
                <a:latin typeface="ACHS Nueva Sans" pitchFamily="2" charset="0"/>
                <a:cs typeface="Arial" panose="020B0604020202020204" pitchFamily="34" charset="0"/>
              </a:rPr>
              <a:t>Definición de trastorno </a:t>
            </a:r>
            <a:r>
              <a:rPr lang="es-MX" sz="1500" b="1" dirty="0" smtClean="0">
                <a:solidFill>
                  <a:srgbClr val="13C045"/>
                </a:solidFill>
                <a:latin typeface="ACHS Nueva Sans" pitchFamily="2" charset="0"/>
                <a:cs typeface="Arial" panose="020B0604020202020204" pitchFamily="34" charset="0"/>
              </a:rPr>
              <a:t>músculo </a:t>
            </a:r>
            <a:r>
              <a:rPr lang="es-MX" sz="1500" b="1" dirty="0">
                <a:solidFill>
                  <a:srgbClr val="13C045"/>
                </a:solidFill>
                <a:latin typeface="ACHS Nueva Sans" pitchFamily="2" charset="0"/>
                <a:cs typeface="Arial" panose="020B0604020202020204" pitchFamily="34" charset="0"/>
              </a:rPr>
              <a:t>esquelético (TME) según modificación del D.S N° 594: </a:t>
            </a:r>
          </a:p>
          <a:p>
            <a:pPr>
              <a:lnSpc>
                <a:spcPts val="2000"/>
              </a:lnSpc>
            </a:pPr>
            <a:endParaRPr lang="es-MX" sz="1500" dirty="0">
              <a:solidFill>
                <a:schemeClr val="accent3">
                  <a:lumMod val="75000"/>
                  <a:lumOff val="25000"/>
                </a:schemeClr>
              </a:solidFill>
              <a:latin typeface="ACHS Nueva Sans" pitchFamily="2" charset="0"/>
              <a:cs typeface="Arial" panose="020B0604020202020204" pitchFamily="34" charset="0"/>
            </a:endParaRPr>
          </a:p>
          <a:p>
            <a:pPr>
              <a:lnSpc>
                <a:spcPts val="2000"/>
              </a:lnSpc>
            </a:pPr>
            <a:r>
              <a:rPr lang="es-MX" sz="1500" dirty="0">
                <a:solidFill>
                  <a:schemeClr val="accent3">
                    <a:lumMod val="75000"/>
                    <a:lumOff val="25000"/>
                  </a:schemeClr>
                </a:solidFill>
                <a:latin typeface="ACHS Nueva Sans" pitchFamily="2" charset="0"/>
                <a:cs typeface="Arial" panose="020B0604020202020204" pitchFamily="34" charset="0"/>
              </a:rPr>
              <a:t>Es una lesión física originada por trauma acumulado, que se desarrolla gradualmente sobre un período de tiempo como resultado de repetidos esfuerzos sobre una parte específica del sistema </a:t>
            </a:r>
            <a:r>
              <a:rPr lang="es-MX" sz="1500" dirty="0" smtClean="0">
                <a:solidFill>
                  <a:schemeClr val="accent3">
                    <a:lumMod val="75000"/>
                    <a:lumOff val="25000"/>
                  </a:schemeClr>
                </a:solidFill>
                <a:latin typeface="ACHS Nueva Sans" pitchFamily="2" charset="0"/>
                <a:cs typeface="Arial" panose="020B0604020202020204" pitchFamily="34" charset="0"/>
              </a:rPr>
              <a:t>músculo </a:t>
            </a:r>
            <a:r>
              <a:rPr lang="es-MX" sz="1500" dirty="0">
                <a:solidFill>
                  <a:schemeClr val="accent3">
                    <a:lumMod val="75000"/>
                    <a:lumOff val="25000"/>
                  </a:schemeClr>
                </a:solidFill>
                <a:latin typeface="ACHS Nueva Sans" pitchFamily="2" charset="0"/>
                <a:cs typeface="Arial" panose="020B0604020202020204" pitchFamily="34" charset="0"/>
              </a:rPr>
              <a:t>esquelético. También puede desarrollarse por un esfuerzo puntual que sobrepasa la resistencia fisiológica de los tejidos que componen el sistema </a:t>
            </a:r>
            <a:r>
              <a:rPr lang="es-MX" sz="1500" dirty="0" smtClean="0">
                <a:solidFill>
                  <a:schemeClr val="accent3">
                    <a:lumMod val="75000"/>
                    <a:lumOff val="25000"/>
                  </a:schemeClr>
                </a:solidFill>
                <a:latin typeface="ACHS Nueva Sans" pitchFamily="2" charset="0"/>
                <a:cs typeface="Arial" panose="020B0604020202020204" pitchFamily="34" charset="0"/>
              </a:rPr>
              <a:t>músculo </a:t>
            </a:r>
            <a:r>
              <a:rPr lang="es-MX" sz="1500" dirty="0">
                <a:solidFill>
                  <a:schemeClr val="accent3">
                    <a:lumMod val="75000"/>
                    <a:lumOff val="25000"/>
                  </a:schemeClr>
                </a:solidFill>
                <a:latin typeface="ACHS Nueva Sans" pitchFamily="2" charset="0"/>
                <a:cs typeface="Arial" panose="020B0604020202020204" pitchFamily="34" charset="0"/>
              </a:rPr>
              <a:t>esquelético.</a:t>
            </a:r>
          </a:p>
        </p:txBody>
      </p:sp>
    </p:spTree>
    <p:custDataLst>
      <p:tags r:id="rId1"/>
    </p:custDataLst>
    <p:extLst>
      <p:ext uri="{BB962C8B-B14F-4D97-AF65-F5344CB8AC3E}">
        <p14:creationId xmlns:p14="http://schemas.microsoft.com/office/powerpoint/2010/main" val="295427000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4">
            <a:extLst>
              <a:ext uri="{FF2B5EF4-FFF2-40B4-BE49-F238E27FC236}">
                <a16:creationId xmlns="" xmlns:a16="http://schemas.microsoft.com/office/drawing/2014/main" id="{EF02B5CB-F308-7549-AB23-1FB064F9707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74457" y="2812972"/>
            <a:ext cx="2045898" cy="2045364"/>
          </a:xfrm>
          <a:prstGeom prst="roundRect">
            <a:avLst>
              <a:gd name="adj" fmla="val 8594"/>
            </a:avLst>
          </a:prstGeom>
          <a:solidFill>
            <a:srgbClr val="FFFFFF">
              <a:shade val="85000"/>
            </a:srgbClr>
          </a:solidFill>
          <a:ln w="19050">
            <a:solidFill>
              <a:srgbClr val="7EFF45"/>
            </a:solidFill>
          </a:ln>
          <a:effectLst/>
        </p:spPr>
      </p:pic>
      <p:pic>
        <p:nvPicPr>
          <p:cNvPr id="15" name="Picture Placeholder 5">
            <a:extLst>
              <a:ext uri="{FF2B5EF4-FFF2-40B4-BE49-F238E27FC236}">
                <a16:creationId xmlns="" xmlns:a16="http://schemas.microsoft.com/office/drawing/2014/main" id="{25FAB8FC-F9DA-1647-89A2-900C8669A56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051884" y="2784847"/>
            <a:ext cx="2088233" cy="2087688"/>
          </a:xfrm>
          <a:prstGeom prst="roundRect">
            <a:avLst>
              <a:gd name="adj" fmla="val 8594"/>
            </a:avLst>
          </a:prstGeom>
          <a:solidFill>
            <a:srgbClr val="FFFFFF">
              <a:shade val="85000"/>
            </a:srgbClr>
          </a:solidFill>
          <a:ln w="19050">
            <a:solidFill>
              <a:srgbClr val="7EFF45"/>
            </a:solidFill>
          </a:ln>
          <a:effectLst/>
        </p:spPr>
      </p:pic>
      <p:pic>
        <p:nvPicPr>
          <p:cNvPr id="16" name="Picture Placeholder 6">
            <a:extLst>
              <a:ext uri="{FF2B5EF4-FFF2-40B4-BE49-F238E27FC236}">
                <a16:creationId xmlns="" xmlns:a16="http://schemas.microsoft.com/office/drawing/2014/main" id="{7461CA72-1609-7B43-BC4C-15ADFDBB94C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471647" y="2771020"/>
            <a:ext cx="2087688" cy="2087143"/>
          </a:xfrm>
          <a:prstGeom prst="roundRect">
            <a:avLst>
              <a:gd name="adj" fmla="val 8594"/>
            </a:avLst>
          </a:prstGeom>
          <a:solidFill>
            <a:srgbClr val="FFFFFF">
              <a:shade val="85000"/>
            </a:srgbClr>
          </a:solidFill>
          <a:ln w="19050">
            <a:solidFill>
              <a:srgbClr val="7EFF45"/>
            </a:solidFill>
          </a:ln>
          <a:effectLst/>
        </p:spPr>
      </p:pic>
      <p:sp>
        <p:nvSpPr>
          <p:cNvPr id="17" name="Rectangle 21">
            <a:extLst>
              <a:ext uri="{FF2B5EF4-FFF2-40B4-BE49-F238E27FC236}">
                <a16:creationId xmlns="" xmlns:a16="http://schemas.microsoft.com/office/drawing/2014/main" id="{83571CDE-3751-6A42-9D31-A5F027F13F11}"/>
              </a:ext>
            </a:extLst>
          </p:cNvPr>
          <p:cNvSpPr/>
          <p:nvPr/>
        </p:nvSpPr>
        <p:spPr>
          <a:xfrm>
            <a:off x="1627215" y="5193381"/>
            <a:ext cx="2021151" cy="584623"/>
          </a:xfrm>
          <a:prstGeom prst="rect">
            <a:avLst/>
          </a:prstGeom>
        </p:spPr>
        <p:txBody>
          <a:bodyPr wrap="square">
            <a:spAutoFit/>
          </a:bodyPr>
          <a:lstStyle/>
          <a:p>
            <a:pPr algn="ctr" defTabSz="642524">
              <a:buClr>
                <a:srgbClr val="414141"/>
              </a:buClr>
              <a:buSzPct val="81000"/>
            </a:pPr>
            <a:r>
              <a:rPr lang="es-CL" sz="1600" b="1" kern="0" dirty="0">
                <a:solidFill>
                  <a:srgbClr val="004C14"/>
                </a:solidFill>
                <a:latin typeface="ACHS Nueva Sans" pitchFamily="2" charset="0"/>
                <a:cs typeface="Arial" panose="020B0604020202020204" pitchFamily="34" charset="0"/>
              </a:rPr>
              <a:t>Los esfuerzos al manipular cargas</a:t>
            </a:r>
          </a:p>
        </p:txBody>
      </p:sp>
      <p:sp>
        <p:nvSpPr>
          <p:cNvPr id="18" name="Rectangle 22">
            <a:extLst>
              <a:ext uri="{FF2B5EF4-FFF2-40B4-BE49-F238E27FC236}">
                <a16:creationId xmlns="" xmlns:a16="http://schemas.microsoft.com/office/drawing/2014/main" id="{AE50E875-F1CD-D44F-8FC2-B07282BA4EF8}"/>
              </a:ext>
            </a:extLst>
          </p:cNvPr>
          <p:cNvSpPr/>
          <p:nvPr/>
        </p:nvSpPr>
        <p:spPr>
          <a:xfrm>
            <a:off x="5082699" y="5220023"/>
            <a:ext cx="2021151" cy="338466"/>
          </a:xfrm>
          <a:prstGeom prst="rect">
            <a:avLst/>
          </a:prstGeom>
        </p:spPr>
        <p:txBody>
          <a:bodyPr wrap="square">
            <a:spAutoFit/>
          </a:bodyPr>
          <a:lstStyle/>
          <a:p>
            <a:pPr algn="ctr" defTabSz="642524">
              <a:buClr>
                <a:srgbClr val="414141"/>
              </a:buClr>
              <a:buSzPct val="81000"/>
            </a:pPr>
            <a:r>
              <a:rPr lang="es-CL" sz="1600" b="1" kern="0" dirty="0">
                <a:solidFill>
                  <a:srgbClr val="004C14"/>
                </a:solidFill>
                <a:latin typeface="ACHS Nueva Sans" pitchFamily="2" charset="0"/>
                <a:cs typeface="Arial" panose="020B0604020202020204" pitchFamily="34" charset="0"/>
              </a:rPr>
              <a:t>Las posturas</a:t>
            </a:r>
          </a:p>
        </p:txBody>
      </p:sp>
      <p:sp>
        <p:nvSpPr>
          <p:cNvPr id="19" name="Rectangle 23">
            <a:extLst>
              <a:ext uri="{FF2B5EF4-FFF2-40B4-BE49-F238E27FC236}">
                <a16:creationId xmlns="" xmlns:a16="http://schemas.microsoft.com/office/drawing/2014/main" id="{047AD177-00D6-6C40-A5FA-5D3076D48B84}"/>
              </a:ext>
            </a:extLst>
          </p:cNvPr>
          <p:cNvSpPr/>
          <p:nvPr/>
        </p:nvSpPr>
        <p:spPr>
          <a:xfrm>
            <a:off x="8471647" y="5220023"/>
            <a:ext cx="2021151" cy="584623"/>
          </a:xfrm>
          <a:prstGeom prst="rect">
            <a:avLst/>
          </a:prstGeom>
        </p:spPr>
        <p:txBody>
          <a:bodyPr wrap="square">
            <a:spAutoFit/>
          </a:bodyPr>
          <a:lstStyle/>
          <a:p>
            <a:pPr algn="ctr" defTabSz="642524">
              <a:buClr>
                <a:srgbClr val="414141"/>
              </a:buClr>
              <a:buSzPct val="81000"/>
            </a:pPr>
            <a:r>
              <a:rPr lang="es-CL" sz="1600" b="1" kern="0" dirty="0">
                <a:solidFill>
                  <a:srgbClr val="004C14"/>
                </a:solidFill>
                <a:latin typeface="ACHS Nueva Sans" pitchFamily="2" charset="0"/>
                <a:cs typeface="Arial" panose="020B0604020202020204" pitchFamily="34" charset="0"/>
              </a:rPr>
              <a:t>Los movimientos repetitivos</a:t>
            </a:r>
          </a:p>
        </p:txBody>
      </p:sp>
      <p:sp>
        <p:nvSpPr>
          <p:cNvPr id="2" name="Marcador de texto 1">
            <a:extLst>
              <a:ext uri="{FF2B5EF4-FFF2-40B4-BE49-F238E27FC236}">
                <a16:creationId xmlns="" xmlns:a16="http://schemas.microsoft.com/office/drawing/2014/main" id="{A9449AB1-5999-9D07-F5BE-C8E5644B4DB9}"/>
              </a:ext>
            </a:extLst>
          </p:cNvPr>
          <p:cNvSpPr>
            <a:spLocks noGrp="1"/>
          </p:cNvSpPr>
          <p:nvPr>
            <p:ph type="body" sz="quarter" idx="61"/>
          </p:nvPr>
        </p:nvSpPr>
        <p:spPr/>
        <p:txBody>
          <a:bodyPr/>
          <a:lstStyle/>
          <a:p>
            <a:r>
              <a:rPr lang="es-CL" dirty="0"/>
              <a:t>Factores carga de trabajo</a:t>
            </a:r>
          </a:p>
          <a:p>
            <a:endParaRPr lang="es-CL" dirty="0"/>
          </a:p>
        </p:txBody>
      </p:sp>
      <p:sp>
        <p:nvSpPr>
          <p:cNvPr id="5" name="CuadroTexto 4">
            <a:extLst>
              <a:ext uri="{FF2B5EF4-FFF2-40B4-BE49-F238E27FC236}">
                <a16:creationId xmlns="" xmlns:a16="http://schemas.microsoft.com/office/drawing/2014/main" id="{18A48847-4A69-CF42-5622-C0562A86BD5E}"/>
              </a:ext>
            </a:extLst>
          </p:cNvPr>
          <p:cNvSpPr txBox="1"/>
          <p:nvPr/>
        </p:nvSpPr>
        <p:spPr>
          <a:xfrm>
            <a:off x="449262" y="1608305"/>
            <a:ext cx="2855412" cy="600164"/>
          </a:xfrm>
          <a:prstGeom prst="rect">
            <a:avLst/>
          </a:prstGeom>
          <a:noFill/>
        </p:spPr>
        <p:txBody>
          <a:bodyPr wrap="square" rtlCol="0">
            <a:spAutoFit/>
          </a:bodyPr>
          <a:lstStyle/>
          <a:p>
            <a:pPr marL="342900" indent="-342900">
              <a:buFont typeface="+mj-lt"/>
              <a:buAutoNum type="arabicPeriod"/>
            </a:pPr>
            <a:r>
              <a:rPr lang="es-CL" sz="1500" b="1" dirty="0">
                <a:latin typeface="ACHS Nueva Sans" pitchFamily="2" charset="0"/>
              </a:rPr>
              <a:t>Problemática</a:t>
            </a:r>
          </a:p>
          <a:p>
            <a:endParaRPr lang="es-CL" dirty="0">
              <a:latin typeface="ACHS Nueva Sans" pitchFamily="2" charset="0"/>
            </a:endParaRPr>
          </a:p>
        </p:txBody>
      </p:sp>
      <p:pic>
        <p:nvPicPr>
          <p:cNvPr id="9" name="Picture 8">
            <a:extLst>
              <a:ext uri="{FF2B5EF4-FFF2-40B4-BE49-F238E27FC236}">
                <a16:creationId xmlns="" xmlns:a16="http://schemas.microsoft.com/office/drawing/2014/main" id="{4DD16317-C3DE-8F2A-DDFF-1807081BAB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767192" y="3896333"/>
            <a:ext cx="977153" cy="977153"/>
          </a:xfrm>
          <a:prstGeom prst="rect">
            <a:avLst/>
          </a:prstGeom>
        </p:spPr>
      </p:pic>
      <p:pic>
        <p:nvPicPr>
          <p:cNvPr id="10" name="Picture 8">
            <a:extLst>
              <a:ext uri="{FF2B5EF4-FFF2-40B4-BE49-F238E27FC236}">
                <a16:creationId xmlns="" xmlns:a16="http://schemas.microsoft.com/office/drawing/2014/main" id="{B512C0BA-B1AE-B7F7-96E7-6C97D10156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6194065" y="3920903"/>
            <a:ext cx="977153" cy="977153"/>
          </a:xfrm>
          <a:prstGeom prst="rect">
            <a:avLst/>
          </a:prstGeom>
        </p:spPr>
      </p:pic>
      <p:pic>
        <p:nvPicPr>
          <p:cNvPr id="11" name="Picture 8">
            <a:extLst>
              <a:ext uri="{FF2B5EF4-FFF2-40B4-BE49-F238E27FC236}">
                <a16:creationId xmlns="" xmlns:a16="http://schemas.microsoft.com/office/drawing/2014/main" id="{E4967346-B4D4-372F-3177-F4696125AD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9604020" y="3904861"/>
            <a:ext cx="977153" cy="977153"/>
          </a:xfrm>
          <a:prstGeom prst="rect">
            <a:avLst/>
          </a:prstGeom>
        </p:spPr>
      </p:pic>
    </p:spTree>
    <p:custDataLst>
      <p:tags r:id="rId1"/>
    </p:custDataLst>
    <p:extLst>
      <p:ext uri="{BB962C8B-B14F-4D97-AF65-F5344CB8AC3E}">
        <p14:creationId xmlns:p14="http://schemas.microsoft.com/office/powerpoint/2010/main" val="167635261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3D0E8C99-6029-8542-80EC-653E3787AB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661678"/>
            <a:ext cx="6096000" cy="5196322"/>
          </a:xfrm>
          <a:prstGeom prst="rect">
            <a:avLst/>
          </a:prstGeom>
        </p:spPr>
      </p:pic>
      <p:sp>
        <p:nvSpPr>
          <p:cNvPr id="3" name="Rectángulo 2">
            <a:extLst>
              <a:ext uri="{FF2B5EF4-FFF2-40B4-BE49-F238E27FC236}">
                <a16:creationId xmlns="" xmlns:a16="http://schemas.microsoft.com/office/drawing/2014/main" id="{44CF7242-5E0B-C149-ADCA-23B5F74739FD}"/>
              </a:ext>
            </a:extLst>
          </p:cNvPr>
          <p:cNvSpPr/>
          <p:nvPr/>
        </p:nvSpPr>
        <p:spPr>
          <a:xfrm>
            <a:off x="451140" y="1661678"/>
            <a:ext cx="4239924" cy="3272691"/>
          </a:xfrm>
          <a:prstGeom prst="rect">
            <a:avLst/>
          </a:prstGeom>
        </p:spPr>
        <p:txBody>
          <a:bodyPr wrap="square">
            <a:spAutoFit/>
          </a:bodyPr>
          <a:lstStyle/>
          <a:p>
            <a:pPr marL="342900" indent="-342900">
              <a:lnSpc>
                <a:spcPts val="2000"/>
              </a:lnSpc>
              <a:buFont typeface="+mj-lt"/>
              <a:buAutoNum type="arabicPeriod" startAt="2"/>
            </a:pPr>
            <a:r>
              <a:rPr lang="es-CL" sz="1500" b="1" dirty="0">
                <a:solidFill>
                  <a:schemeClr val="accent3">
                    <a:lumMod val="75000"/>
                    <a:lumOff val="25000"/>
                  </a:schemeClr>
                </a:solidFill>
                <a:latin typeface="ACHS Nueva Sans" pitchFamily="2" charset="0"/>
                <a:cs typeface="Arial" panose="020B0604020202020204" pitchFamily="34" charset="0"/>
              </a:rPr>
              <a:t>¿Cómo realizamos los esfuerzos al manipular carga de una manera segura?</a:t>
            </a:r>
          </a:p>
          <a:p>
            <a:pPr>
              <a:lnSpc>
                <a:spcPts val="2000"/>
              </a:lnSpc>
            </a:pPr>
            <a:endParaRPr lang="es-CL" sz="1500" b="1" dirty="0">
              <a:solidFill>
                <a:schemeClr val="accent3">
                  <a:lumMod val="75000"/>
                  <a:lumOff val="25000"/>
                </a:schemeClr>
              </a:solidFill>
              <a:latin typeface="ACHS Nueva Sans" pitchFamily="2" charset="0"/>
              <a:cs typeface="Arial" panose="020B0604020202020204" pitchFamily="34" charset="0"/>
            </a:endParaRPr>
          </a:p>
          <a:p>
            <a:pPr marL="285664" indent="-285664">
              <a:lnSpc>
                <a:spcPts val="2000"/>
              </a:lnSpc>
              <a:buClr>
                <a:srgbClr val="83B927"/>
              </a:buClr>
              <a:buFont typeface="Courier New" panose="02070309020205020404" pitchFamily="49" charset="0"/>
              <a:buChar char="o"/>
            </a:pPr>
            <a:endParaRPr lang="es-CL" sz="1500" b="1"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Organizar la disposición de materiales para el manejo manual en equipos.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Mejorar técnicas de manipulación manual de cargas.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Ajustar altura de origen y destino.</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Preferir empujes, usar las ayudas técnicas.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Despejar vías de tránsito.</a:t>
            </a:r>
          </a:p>
        </p:txBody>
      </p:sp>
      <p:sp>
        <p:nvSpPr>
          <p:cNvPr id="2" name="Marcador de texto 1">
            <a:extLst>
              <a:ext uri="{FF2B5EF4-FFF2-40B4-BE49-F238E27FC236}">
                <a16:creationId xmlns="" xmlns:a16="http://schemas.microsoft.com/office/drawing/2014/main" id="{E638BE3D-2414-6CAD-D97A-B232DAD6AF87}"/>
              </a:ext>
            </a:extLst>
          </p:cNvPr>
          <p:cNvSpPr>
            <a:spLocks noGrp="1"/>
          </p:cNvSpPr>
          <p:nvPr>
            <p:ph type="body" sz="quarter" idx="61"/>
          </p:nvPr>
        </p:nvSpPr>
        <p:spPr/>
        <p:txBody>
          <a:bodyPr/>
          <a:lstStyle/>
          <a:p>
            <a:r>
              <a:rPr lang="es-CL" dirty="0"/>
              <a:t>Factores carga de trabajo</a:t>
            </a:r>
          </a:p>
          <a:p>
            <a:endParaRPr lang="es-CL" dirty="0"/>
          </a:p>
        </p:txBody>
      </p:sp>
    </p:spTree>
    <p:custDataLst>
      <p:tags r:id="rId1"/>
    </p:custDataLst>
    <p:extLst>
      <p:ext uri="{BB962C8B-B14F-4D97-AF65-F5344CB8AC3E}">
        <p14:creationId xmlns:p14="http://schemas.microsoft.com/office/powerpoint/2010/main" val="167288645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 xmlns:a16="http://schemas.microsoft.com/office/drawing/2014/main" id="{E80A1215-A39F-FA72-9E32-65D0B2392BBD}"/>
              </a:ext>
            </a:extLst>
          </p:cNvPr>
          <p:cNvSpPr txBox="1">
            <a:spLocks/>
          </p:cNvSpPr>
          <p:nvPr/>
        </p:nvSpPr>
        <p:spPr>
          <a:xfrm>
            <a:off x="5605410" y="3394831"/>
            <a:ext cx="5320002" cy="50436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500" b="0" i="0" u="none" strike="noStrike" cap="none" spc="0" baseline="0">
                <a:solidFill>
                  <a:schemeClr val="bg2"/>
                </a:solidFill>
                <a:uFillTx/>
                <a:latin typeface="ACHS Nueva Sans Medium" pitchFamily="2" charset="77"/>
                <a:ea typeface="Arial"/>
                <a:cs typeface="Arial"/>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p>
        </p:txBody>
      </p:sp>
      <p:sp>
        <p:nvSpPr>
          <p:cNvPr id="5" name="Marcador de texto 2">
            <a:extLst>
              <a:ext uri="{FF2B5EF4-FFF2-40B4-BE49-F238E27FC236}">
                <a16:creationId xmlns="" xmlns:a16="http://schemas.microsoft.com/office/drawing/2014/main" id="{3ACCB2AA-1FDB-755A-C3DA-F917D85A5A3D}"/>
              </a:ext>
            </a:extLst>
          </p:cNvPr>
          <p:cNvSpPr txBox="1">
            <a:spLocks/>
          </p:cNvSpPr>
          <p:nvPr/>
        </p:nvSpPr>
        <p:spPr>
          <a:xfrm>
            <a:off x="5614259" y="1761812"/>
            <a:ext cx="5361957" cy="1300367"/>
          </a:xfrm>
          <a:prstGeom prst="rect">
            <a:avLst/>
          </a:prstGeom>
        </p:spPr>
        <p:txBody>
          <a:bodyPr lIns="0" tIns="0" rIns="0" bIns="0"/>
          <a:lstStyle>
            <a:lvl1pPr marL="0" marR="0" indent="0" algn="l" defTabSz="1218406" eaLnBrk="1" latinLnBrk="0" hangingPunct="1">
              <a:lnSpc>
                <a:spcPct val="90000"/>
              </a:lnSpc>
              <a:spcBef>
                <a:spcPts val="0"/>
              </a:spcBef>
              <a:spcAft>
                <a:spcPts val="0"/>
              </a:spcAft>
              <a:buClrTx/>
              <a:buSzPct val="123000"/>
              <a:buFontTx/>
              <a:buNone/>
              <a:tabLst/>
              <a:defRPr sz="2600" b="0" i="0" u="none" strike="noStrike" cap="none" spc="0" baseline="0">
                <a:solidFill>
                  <a:schemeClr val="tx1"/>
                </a:solidFill>
                <a:uFillTx/>
                <a:latin typeface="ACHS Nueva Serif" pitchFamily="2" charset="77"/>
                <a:ea typeface="Arial"/>
                <a:cs typeface="Arial"/>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p>
        </p:txBody>
      </p:sp>
      <p:sp>
        <p:nvSpPr>
          <p:cNvPr id="11" name="Marcador de texto 10">
            <a:extLst>
              <a:ext uri="{FF2B5EF4-FFF2-40B4-BE49-F238E27FC236}">
                <a16:creationId xmlns="" xmlns:a16="http://schemas.microsoft.com/office/drawing/2014/main" id="{6D5C8D57-4BE1-40D1-94CA-E7A78E929554}"/>
              </a:ext>
            </a:extLst>
          </p:cNvPr>
          <p:cNvSpPr>
            <a:spLocks noGrp="1"/>
          </p:cNvSpPr>
          <p:nvPr>
            <p:ph type="body" sz="quarter" idx="61"/>
          </p:nvPr>
        </p:nvSpPr>
        <p:spPr/>
        <p:txBody>
          <a:bodyPr/>
          <a:lstStyle/>
          <a:p>
            <a:r>
              <a:rPr lang="es-CL" dirty="0"/>
              <a:t>Expectativas del curso</a:t>
            </a:r>
          </a:p>
        </p:txBody>
      </p:sp>
      <p:sp>
        <p:nvSpPr>
          <p:cNvPr id="3" name="Marcador de número de diapositiva 2">
            <a:extLst>
              <a:ext uri="{FF2B5EF4-FFF2-40B4-BE49-F238E27FC236}">
                <a16:creationId xmlns="" xmlns:a16="http://schemas.microsoft.com/office/drawing/2014/main" id="{548E36D4-F00F-D1F6-2324-A1FAB1DC7594}"/>
              </a:ext>
            </a:extLst>
          </p:cNvPr>
          <p:cNvSpPr>
            <a:spLocks noGrp="1"/>
          </p:cNvSpPr>
          <p:nvPr>
            <p:ph type="sldNum" sz="quarter" idx="4294967295"/>
          </p:nvPr>
        </p:nvSpPr>
        <p:spPr>
          <a:xfrm>
            <a:off x="11687175" y="6618288"/>
            <a:ext cx="504825" cy="239712"/>
          </a:xfrm>
          <a:prstGeom prst="rect">
            <a:avLst/>
          </a:prstGeom>
        </p:spPr>
        <p:txBody>
          <a:bodyPr/>
          <a:lstStyle/>
          <a:p>
            <a:fld id="{B37290F3-BA30-9341-A10E-737EC97582C1}" type="slidenum">
              <a:rPr lang="es-CL" smtClean="0">
                <a:latin typeface="ACHS Nueva Sans" pitchFamily="2" charset="0"/>
              </a:rPr>
              <a:pPr/>
              <a:t>2</a:t>
            </a:fld>
            <a:endParaRPr lang="es-CL" dirty="0">
              <a:latin typeface="ACHS Nueva Sans" pitchFamily="2" charset="0"/>
            </a:endParaRPr>
          </a:p>
        </p:txBody>
      </p:sp>
      <p:cxnSp>
        <p:nvCxnSpPr>
          <p:cNvPr id="10" name="Conector recto 18">
            <a:extLst>
              <a:ext uri="{FF2B5EF4-FFF2-40B4-BE49-F238E27FC236}">
                <a16:creationId xmlns="" xmlns:a16="http://schemas.microsoft.com/office/drawing/2014/main" id="{7985A30C-F4C8-2845-8D35-8D3CFADAEA46}"/>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Text Placeholder 1">
            <a:extLst>
              <a:ext uri="{FF2B5EF4-FFF2-40B4-BE49-F238E27FC236}">
                <a16:creationId xmlns="" xmlns:a16="http://schemas.microsoft.com/office/drawing/2014/main" id="{FBABFE11-A38E-0F07-2F61-2FE80B69B018}"/>
              </a:ext>
            </a:extLst>
          </p:cNvPr>
          <p:cNvSpPr txBox="1">
            <a:spLocks/>
          </p:cNvSpPr>
          <p:nvPr/>
        </p:nvSpPr>
        <p:spPr>
          <a:xfrm>
            <a:off x="772663" y="2708096"/>
            <a:ext cx="4683170" cy="1967410"/>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s-CL" sz="5400" b="1" dirty="0">
                <a:solidFill>
                  <a:srgbClr val="004C14"/>
                </a:solidFill>
                <a:latin typeface="ACHS Nueva Serif Medium" pitchFamily="2" charset="0"/>
              </a:rPr>
              <a:t>¿Qué esperan del curso?</a:t>
            </a:r>
          </a:p>
        </p:txBody>
      </p:sp>
      <p:grpSp>
        <p:nvGrpSpPr>
          <p:cNvPr id="13" name="Group 51">
            <a:extLst>
              <a:ext uri="{FF2B5EF4-FFF2-40B4-BE49-F238E27FC236}">
                <a16:creationId xmlns="" xmlns:a16="http://schemas.microsoft.com/office/drawing/2014/main" id="{F68A46DA-6070-6CD7-C328-091A88FA6415}"/>
              </a:ext>
            </a:extLst>
          </p:cNvPr>
          <p:cNvGrpSpPr>
            <a:grpSpLocks noChangeAspect="1"/>
          </p:cNvGrpSpPr>
          <p:nvPr/>
        </p:nvGrpSpPr>
        <p:grpSpPr bwMode="auto">
          <a:xfrm>
            <a:off x="6096000" y="2241550"/>
            <a:ext cx="5108951" cy="2900503"/>
            <a:chOff x="5377" y="1232"/>
            <a:chExt cx="502" cy="285"/>
          </a:xfrm>
          <a:solidFill>
            <a:srgbClr val="004C14"/>
          </a:solidFill>
        </p:grpSpPr>
        <p:sp>
          <p:nvSpPr>
            <p:cNvPr id="15" name="Freeform 55">
              <a:extLst>
                <a:ext uri="{FF2B5EF4-FFF2-40B4-BE49-F238E27FC236}">
                  <a16:creationId xmlns="" xmlns:a16="http://schemas.microsoft.com/office/drawing/2014/main" id="{29A1DE2A-5CE4-9321-24A0-7A3A80C4CEEB}"/>
                </a:ext>
              </a:extLst>
            </p:cNvPr>
            <p:cNvSpPr>
              <a:spLocks noEditPoints="1"/>
            </p:cNvSpPr>
            <p:nvPr/>
          </p:nvSpPr>
          <p:spPr bwMode="auto">
            <a:xfrm>
              <a:off x="5717" y="1397"/>
              <a:ext cx="106" cy="61"/>
            </a:xfrm>
            <a:custGeom>
              <a:avLst/>
              <a:gdLst>
                <a:gd name="T0" fmla="*/ 158 w 174"/>
                <a:gd name="T1" fmla="*/ 32 h 99"/>
                <a:gd name="T2" fmla="*/ 158 w 174"/>
                <a:gd name="T3" fmla="*/ 32 h 99"/>
                <a:gd name="T4" fmla="*/ 16 w 174"/>
                <a:gd name="T5" fmla="*/ 32 h 99"/>
                <a:gd name="T6" fmla="*/ 0 w 174"/>
                <a:gd name="T7" fmla="*/ 16 h 99"/>
                <a:gd name="T8" fmla="*/ 16 w 174"/>
                <a:gd name="T9" fmla="*/ 0 h 99"/>
                <a:gd name="T10" fmla="*/ 158 w 174"/>
                <a:gd name="T11" fmla="*/ 0 h 99"/>
                <a:gd name="T12" fmla="*/ 174 w 174"/>
                <a:gd name="T13" fmla="*/ 16 h 99"/>
                <a:gd name="T14" fmla="*/ 158 w 174"/>
                <a:gd name="T15" fmla="*/ 32 h 99"/>
                <a:gd name="T16" fmla="*/ 158 w 174"/>
                <a:gd name="T17" fmla="*/ 99 h 99"/>
                <a:gd name="T18" fmla="*/ 158 w 174"/>
                <a:gd name="T19" fmla="*/ 99 h 99"/>
                <a:gd name="T20" fmla="*/ 16 w 174"/>
                <a:gd name="T21" fmla="*/ 99 h 99"/>
                <a:gd name="T22" fmla="*/ 0 w 174"/>
                <a:gd name="T23" fmla="*/ 82 h 99"/>
                <a:gd name="T24" fmla="*/ 16 w 174"/>
                <a:gd name="T25" fmla="*/ 66 h 99"/>
                <a:gd name="T26" fmla="*/ 158 w 174"/>
                <a:gd name="T27" fmla="*/ 66 h 99"/>
                <a:gd name="T28" fmla="*/ 174 w 174"/>
                <a:gd name="T29" fmla="*/ 82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2"/>
                  </a:moveTo>
                  <a:lnTo>
                    <a:pt x="158" y="32"/>
                  </a:lnTo>
                  <a:lnTo>
                    <a:pt x="16" y="32"/>
                  </a:lnTo>
                  <a:cubicBezTo>
                    <a:pt x="7" y="32"/>
                    <a:pt x="0" y="25"/>
                    <a:pt x="0" y="16"/>
                  </a:cubicBezTo>
                  <a:cubicBezTo>
                    <a:pt x="0" y="7"/>
                    <a:pt x="7" y="0"/>
                    <a:pt x="16" y="0"/>
                  </a:cubicBezTo>
                  <a:lnTo>
                    <a:pt x="158" y="0"/>
                  </a:lnTo>
                  <a:cubicBezTo>
                    <a:pt x="167" y="0"/>
                    <a:pt x="174" y="7"/>
                    <a:pt x="174" y="16"/>
                  </a:cubicBezTo>
                  <a:cubicBezTo>
                    <a:pt x="174" y="25"/>
                    <a:pt x="167" y="32"/>
                    <a:pt x="158" y="32"/>
                  </a:cubicBezTo>
                  <a:close/>
                  <a:moveTo>
                    <a:pt x="158" y="99"/>
                  </a:moveTo>
                  <a:lnTo>
                    <a:pt x="158" y="99"/>
                  </a:lnTo>
                  <a:lnTo>
                    <a:pt x="16" y="99"/>
                  </a:lnTo>
                  <a:cubicBezTo>
                    <a:pt x="7" y="99"/>
                    <a:pt x="0" y="91"/>
                    <a:pt x="0" y="82"/>
                  </a:cubicBezTo>
                  <a:cubicBezTo>
                    <a:pt x="0" y="73"/>
                    <a:pt x="7" y="66"/>
                    <a:pt x="16" y="66"/>
                  </a:cubicBezTo>
                  <a:lnTo>
                    <a:pt x="158" y="66"/>
                  </a:lnTo>
                  <a:cubicBezTo>
                    <a:pt x="167" y="66"/>
                    <a:pt x="174" y="73"/>
                    <a:pt x="174" y="82"/>
                  </a:cubicBezTo>
                  <a:cubicBezTo>
                    <a:pt x="174" y="91"/>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6" name="Freeform 56">
              <a:extLst>
                <a:ext uri="{FF2B5EF4-FFF2-40B4-BE49-F238E27FC236}">
                  <a16:creationId xmlns="" xmlns:a16="http://schemas.microsoft.com/office/drawing/2014/main" id="{D370E606-A75C-173A-F9D7-7E96AE20AA41}"/>
                </a:ext>
              </a:extLst>
            </p:cNvPr>
            <p:cNvSpPr>
              <a:spLocks noEditPoints="1"/>
            </p:cNvSpPr>
            <p:nvPr/>
          </p:nvSpPr>
          <p:spPr bwMode="auto">
            <a:xfrm>
              <a:off x="5613" y="1333"/>
              <a:ext cx="266" cy="184"/>
            </a:xfrm>
            <a:custGeom>
              <a:avLst/>
              <a:gdLst>
                <a:gd name="T0" fmla="*/ 356 w 436"/>
                <a:gd name="T1" fmla="*/ 0 h 302"/>
                <a:gd name="T2" fmla="*/ 356 w 436"/>
                <a:gd name="T3" fmla="*/ 0 h 302"/>
                <a:gd name="T4" fmla="*/ 153 w 436"/>
                <a:gd name="T5" fmla="*/ 0 h 302"/>
                <a:gd name="T6" fmla="*/ 79 w 436"/>
                <a:gd name="T7" fmla="*/ 50 h 302"/>
                <a:gd name="T8" fmla="*/ 17 w 436"/>
                <a:gd name="T9" fmla="*/ 50 h 302"/>
                <a:gd name="T10" fmla="*/ 2 w 436"/>
                <a:gd name="T11" fmla="*/ 60 h 302"/>
                <a:gd name="T12" fmla="*/ 6 w 436"/>
                <a:gd name="T13" fmla="*/ 77 h 302"/>
                <a:gd name="T14" fmla="*/ 73 w 436"/>
                <a:gd name="T15" fmla="*/ 144 h 302"/>
                <a:gd name="T16" fmla="*/ 73 w 436"/>
                <a:gd name="T17" fmla="*/ 222 h 302"/>
                <a:gd name="T18" fmla="*/ 153 w 436"/>
                <a:gd name="T19" fmla="*/ 302 h 302"/>
                <a:gd name="T20" fmla="*/ 356 w 436"/>
                <a:gd name="T21" fmla="*/ 302 h 302"/>
                <a:gd name="T22" fmla="*/ 436 w 436"/>
                <a:gd name="T23" fmla="*/ 222 h 302"/>
                <a:gd name="T24" fmla="*/ 436 w 436"/>
                <a:gd name="T25" fmla="*/ 80 h 302"/>
                <a:gd name="T26" fmla="*/ 356 w 436"/>
                <a:gd name="T27" fmla="*/ 0 h 302"/>
                <a:gd name="T28" fmla="*/ 404 w 436"/>
                <a:gd name="T29" fmla="*/ 222 h 302"/>
                <a:gd name="T30" fmla="*/ 404 w 436"/>
                <a:gd name="T31" fmla="*/ 222 h 302"/>
                <a:gd name="T32" fmla="*/ 356 w 436"/>
                <a:gd name="T33" fmla="*/ 270 h 302"/>
                <a:gd name="T34" fmla="*/ 153 w 436"/>
                <a:gd name="T35" fmla="*/ 270 h 302"/>
                <a:gd name="T36" fmla="*/ 105 w 436"/>
                <a:gd name="T37" fmla="*/ 222 h 302"/>
                <a:gd name="T38" fmla="*/ 105 w 436"/>
                <a:gd name="T39" fmla="*/ 138 h 302"/>
                <a:gd name="T40" fmla="*/ 100 w 436"/>
                <a:gd name="T41" fmla="*/ 126 h 302"/>
                <a:gd name="T42" fmla="*/ 56 w 436"/>
                <a:gd name="T43" fmla="*/ 82 h 302"/>
                <a:gd name="T44" fmla="*/ 91 w 436"/>
                <a:gd name="T45" fmla="*/ 82 h 302"/>
                <a:gd name="T46" fmla="*/ 106 w 436"/>
                <a:gd name="T47" fmla="*/ 69 h 302"/>
                <a:gd name="T48" fmla="*/ 153 w 436"/>
                <a:gd name="T49" fmla="*/ 32 h 302"/>
                <a:gd name="T50" fmla="*/ 356 w 436"/>
                <a:gd name="T51" fmla="*/ 32 h 302"/>
                <a:gd name="T52" fmla="*/ 404 w 436"/>
                <a:gd name="T53" fmla="*/ 80 h 302"/>
                <a:gd name="T54" fmla="*/ 404 w 436"/>
                <a:gd name="T55" fmla="*/ 22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356" y="0"/>
                  </a:moveTo>
                  <a:lnTo>
                    <a:pt x="356" y="0"/>
                  </a:lnTo>
                  <a:lnTo>
                    <a:pt x="153" y="0"/>
                  </a:lnTo>
                  <a:cubicBezTo>
                    <a:pt x="120" y="0"/>
                    <a:pt x="91" y="20"/>
                    <a:pt x="79" y="50"/>
                  </a:cubicBezTo>
                  <a:lnTo>
                    <a:pt x="17" y="50"/>
                  </a:lnTo>
                  <a:cubicBezTo>
                    <a:pt x="10" y="50"/>
                    <a:pt x="5" y="54"/>
                    <a:pt x="2" y="60"/>
                  </a:cubicBezTo>
                  <a:cubicBezTo>
                    <a:pt x="0" y="66"/>
                    <a:pt x="1" y="72"/>
                    <a:pt x="6" y="77"/>
                  </a:cubicBezTo>
                  <a:lnTo>
                    <a:pt x="73" y="144"/>
                  </a:lnTo>
                  <a:lnTo>
                    <a:pt x="73" y="222"/>
                  </a:lnTo>
                  <a:cubicBezTo>
                    <a:pt x="73" y="266"/>
                    <a:pt x="109" y="302"/>
                    <a:pt x="153" y="302"/>
                  </a:cubicBezTo>
                  <a:lnTo>
                    <a:pt x="356" y="302"/>
                  </a:lnTo>
                  <a:cubicBezTo>
                    <a:pt x="400" y="302"/>
                    <a:pt x="436" y="266"/>
                    <a:pt x="436" y="222"/>
                  </a:cubicBezTo>
                  <a:lnTo>
                    <a:pt x="436" y="80"/>
                  </a:lnTo>
                  <a:cubicBezTo>
                    <a:pt x="436" y="36"/>
                    <a:pt x="400" y="0"/>
                    <a:pt x="356" y="0"/>
                  </a:cubicBezTo>
                  <a:close/>
                  <a:moveTo>
                    <a:pt x="404" y="222"/>
                  </a:moveTo>
                  <a:lnTo>
                    <a:pt x="404" y="222"/>
                  </a:lnTo>
                  <a:cubicBezTo>
                    <a:pt x="404" y="249"/>
                    <a:pt x="382" y="270"/>
                    <a:pt x="356" y="270"/>
                  </a:cubicBezTo>
                  <a:lnTo>
                    <a:pt x="153" y="270"/>
                  </a:lnTo>
                  <a:cubicBezTo>
                    <a:pt x="127" y="270"/>
                    <a:pt x="105" y="249"/>
                    <a:pt x="105" y="222"/>
                  </a:cubicBezTo>
                  <a:lnTo>
                    <a:pt x="105" y="138"/>
                  </a:lnTo>
                  <a:cubicBezTo>
                    <a:pt x="105" y="134"/>
                    <a:pt x="103" y="129"/>
                    <a:pt x="100" y="126"/>
                  </a:cubicBezTo>
                  <a:lnTo>
                    <a:pt x="56" y="82"/>
                  </a:lnTo>
                  <a:lnTo>
                    <a:pt x="91" y="82"/>
                  </a:lnTo>
                  <a:cubicBezTo>
                    <a:pt x="98" y="82"/>
                    <a:pt x="105" y="77"/>
                    <a:pt x="106" y="69"/>
                  </a:cubicBezTo>
                  <a:cubicBezTo>
                    <a:pt x="111" y="47"/>
                    <a:pt x="131" y="32"/>
                    <a:pt x="153" y="32"/>
                  </a:cubicBezTo>
                  <a:lnTo>
                    <a:pt x="356" y="32"/>
                  </a:lnTo>
                  <a:cubicBezTo>
                    <a:pt x="382" y="32"/>
                    <a:pt x="404" y="54"/>
                    <a:pt x="404" y="80"/>
                  </a:cubicBezTo>
                  <a:lnTo>
                    <a:pt x="404" y="2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7" name="Freeform 57">
              <a:extLst>
                <a:ext uri="{FF2B5EF4-FFF2-40B4-BE49-F238E27FC236}">
                  <a16:creationId xmlns="" xmlns:a16="http://schemas.microsoft.com/office/drawing/2014/main" id="{7006CE82-0886-E377-B42C-0C2D2796ED14}"/>
                </a:ext>
              </a:extLst>
            </p:cNvPr>
            <p:cNvSpPr>
              <a:spLocks noEditPoints="1"/>
            </p:cNvSpPr>
            <p:nvPr/>
          </p:nvSpPr>
          <p:spPr bwMode="auto">
            <a:xfrm>
              <a:off x="5377" y="1232"/>
              <a:ext cx="261" cy="285"/>
            </a:xfrm>
            <a:custGeom>
              <a:avLst/>
              <a:gdLst>
                <a:gd name="T0" fmla="*/ 292 w 428"/>
                <a:gd name="T1" fmla="*/ 234 h 468"/>
                <a:gd name="T2" fmla="*/ 292 w 428"/>
                <a:gd name="T3" fmla="*/ 234 h 468"/>
                <a:gd name="T4" fmla="*/ 289 w 428"/>
                <a:gd name="T5" fmla="*/ 233 h 468"/>
                <a:gd name="T6" fmla="*/ 317 w 428"/>
                <a:gd name="T7" fmla="*/ 162 h 468"/>
                <a:gd name="T8" fmla="*/ 317 w 428"/>
                <a:gd name="T9" fmla="*/ 77 h 468"/>
                <a:gd name="T10" fmla="*/ 317 w 428"/>
                <a:gd name="T11" fmla="*/ 75 h 468"/>
                <a:gd name="T12" fmla="*/ 317 w 428"/>
                <a:gd name="T13" fmla="*/ 70 h 468"/>
                <a:gd name="T14" fmla="*/ 317 w 428"/>
                <a:gd name="T15" fmla="*/ 17 h 468"/>
                <a:gd name="T16" fmla="*/ 301 w 428"/>
                <a:gd name="T17" fmla="*/ 0 h 468"/>
                <a:gd name="T18" fmla="*/ 193 w 428"/>
                <a:gd name="T19" fmla="*/ 0 h 468"/>
                <a:gd name="T20" fmla="*/ 111 w 428"/>
                <a:gd name="T21" fmla="*/ 83 h 468"/>
                <a:gd name="T22" fmla="*/ 111 w 428"/>
                <a:gd name="T23" fmla="*/ 162 h 468"/>
                <a:gd name="T24" fmla="*/ 139 w 428"/>
                <a:gd name="T25" fmla="*/ 233 h 468"/>
                <a:gd name="T26" fmla="*/ 135 w 428"/>
                <a:gd name="T27" fmla="*/ 234 h 468"/>
                <a:gd name="T28" fmla="*/ 0 w 428"/>
                <a:gd name="T29" fmla="*/ 383 h 468"/>
                <a:gd name="T30" fmla="*/ 0 w 428"/>
                <a:gd name="T31" fmla="*/ 451 h 468"/>
                <a:gd name="T32" fmla="*/ 16 w 428"/>
                <a:gd name="T33" fmla="*/ 468 h 468"/>
                <a:gd name="T34" fmla="*/ 412 w 428"/>
                <a:gd name="T35" fmla="*/ 468 h 468"/>
                <a:gd name="T36" fmla="*/ 428 w 428"/>
                <a:gd name="T37" fmla="*/ 451 h 468"/>
                <a:gd name="T38" fmla="*/ 428 w 428"/>
                <a:gd name="T39" fmla="*/ 383 h 468"/>
                <a:gd name="T40" fmla="*/ 292 w 428"/>
                <a:gd name="T41" fmla="*/ 234 h 468"/>
                <a:gd name="T42" fmla="*/ 143 w 428"/>
                <a:gd name="T43" fmla="*/ 103 h 468"/>
                <a:gd name="T44" fmla="*/ 143 w 428"/>
                <a:gd name="T45" fmla="*/ 103 h 468"/>
                <a:gd name="T46" fmla="*/ 143 w 428"/>
                <a:gd name="T47" fmla="*/ 83 h 468"/>
                <a:gd name="T48" fmla="*/ 193 w 428"/>
                <a:gd name="T49" fmla="*/ 33 h 468"/>
                <a:gd name="T50" fmla="*/ 285 w 428"/>
                <a:gd name="T51" fmla="*/ 33 h 468"/>
                <a:gd name="T52" fmla="*/ 285 w 428"/>
                <a:gd name="T53" fmla="*/ 70 h 468"/>
                <a:gd name="T54" fmla="*/ 251 w 428"/>
                <a:gd name="T55" fmla="*/ 104 h 468"/>
                <a:gd name="T56" fmla="*/ 143 w 428"/>
                <a:gd name="T57" fmla="*/ 104 h 468"/>
                <a:gd name="T58" fmla="*/ 143 w 428"/>
                <a:gd name="T59" fmla="*/ 103 h 468"/>
                <a:gd name="T60" fmla="*/ 143 w 428"/>
                <a:gd name="T61" fmla="*/ 137 h 468"/>
                <a:gd name="T62" fmla="*/ 143 w 428"/>
                <a:gd name="T63" fmla="*/ 137 h 468"/>
                <a:gd name="T64" fmla="*/ 251 w 428"/>
                <a:gd name="T65" fmla="*/ 137 h 468"/>
                <a:gd name="T66" fmla="*/ 285 w 428"/>
                <a:gd name="T67" fmla="*/ 127 h 468"/>
                <a:gd name="T68" fmla="*/ 285 w 428"/>
                <a:gd name="T69" fmla="*/ 162 h 468"/>
                <a:gd name="T70" fmla="*/ 214 w 428"/>
                <a:gd name="T71" fmla="*/ 233 h 468"/>
                <a:gd name="T72" fmla="*/ 143 w 428"/>
                <a:gd name="T73" fmla="*/ 162 h 468"/>
                <a:gd name="T74" fmla="*/ 143 w 428"/>
                <a:gd name="T75" fmla="*/ 137 h 468"/>
                <a:gd name="T76" fmla="*/ 249 w 428"/>
                <a:gd name="T77" fmla="*/ 265 h 468"/>
                <a:gd name="T78" fmla="*/ 249 w 428"/>
                <a:gd name="T79" fmla="*/ 265 h 468"/>
                <a:gd name="T80" fmla="*/ 214 w 428"/>
                <a:gd name="T81" fmla="*/ 300 h 468"/>
                <a:gd name="T82" fmla="*/ 179 w 428"/>
                <a:gd name="T83" fmla="*/ 265 h 468"/>
                <a:gd name="T84" fmla="*/ 249 w 428"/>
                <a:gd name="T85" fmla="*/ 265 h 468"/>
                <a:gd name="T86" fmla="*/ 396 w 428"/>
                <a:gd name="T87" fmla="*/ 435 h 468"/>
                <a:gd name="T88" fmla="*/ 396 w 428"/>
                <a:gd name="T89" fmla="*/ 435 h 468"/>
                <a:gd name="T90" fmla="*/ 396 w 428"/>
                <a:gd name="T91" fmla="*/ 435 h 468"/>
                <a:gd name="T92" fmla="*/ 32 w 428"/>
                <a:gd name="T93" fmla="*/ 435 h 468"/>
                <a:gd name="T94" fmla="*/ 32 w 428"/>
                <a:gd name="T95" fmla="*/ 403 h 468"/>
                <a:gd name="T96" fmla="*/ 32 w 428"/>
                <a:gd name="T97" fmla="*/ 403 h 468"/>
                <a:gd name="T98" fmla="*/ 32 w 428"/>
                <a:gd name="T99" fmla="*/ 371 h 468"/>
                <a:gd name="T100" fmla="*/ 134 w 428"/>
                <a:gd name="T101" fmla="*/ 266 h 468"/>
                <a:gd name="T102" fmla="*/ 202 w 428"/>
                <a:gd name="T103" fmla="*/ 334 h 468"/>
                <a:gd name="T104" fmla="*/ 214 w 428"/>
                <a:gd name="T105" fmla="*/ 339 h 468"/>
                <a:gd name="T106" fmla="*/ 225 w 428"/>
                <a:gd name="T107" fmla="*/ 334 h 468"/>
                <a:gd name="T108" fmla="*/ 294 w 428"/>
                <a:gd name="T109" fmla="*/ 266 h 468"/>
                <a:gd name="T110" fmla="*/ 396 w 428"/>
                <a:gd name="T111" fmla="*/ 383 h 468"/>
                <a:gd name="T112" fmla="*/ 396 w 428"/>
                <a:gd name="T113" fmla="*/ 43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8">
                  <a:moveTo>
                    <a:pt x="292" y="234"/>
                  </a:moveTo>
                  <a:lnTo>
                    <a:pt x="292" y="234"/>
                  </a:lnTo>
                  <a:cubicBezTo>
                    <a:pt x="291" y="233"/>
                    <a:pt x="290" y="233"/>
                    <a:pt x="289" y="233"/>
                  </a:cubicBezTo>
                  <a:cubicBezTo>
                    <a:pt x="306" y="214"/>
                    <a:pt x="317" y="189"/>
                    <a:pt x="317" y="162"/>
                  </a:cubicBezTo>
                  <a:lnTo>
                    <a:pt x="317" y="77"/>
                  </a:lnTo>
                  <a:cubicBezTo>
                    <a:pt x="317" y="76"/>
                    <a:pt x="317" y="76"/>
                    <a:pt x="317" y="75"/>
                  </a:cubicBezTo>
                  <a:cubicBezTo>
                    <a:pt x="317" y="73"/>
                    <a:pt x="317" y="72"/>
                    <a:pt x="317" y="70"/>
                  </a:cubicBezTo>
                  <a:lnTo>
                    <a:pt x="317" y="17"/>
                  </a:lnTo>
                  <a:cubicBezTo>
                    <a:pt x="317" y="8"/>
                    <a:pt x="310" y="0"/>
                    <a:pt x="301" y="0"/>
                  </a:cubicBezTo>
                  <a:lnTo>
                    <a:pt x="193" y="0"/>
                  </a:lnTo>
                  <a:cubicBezTo>
                    <a:pt x="148" y="0"/>
                    <a:pt x="111" y="37"/>
                    <a:pt x="111" y="83"/>
                  </a:cubicBezTo>
                  <a:lnTo>
                    <a:pt x="111" y="162"/>
                  </a:lnTo>
                  <a:cubicBezTo>
                    <a:pt x="111" y="189"/>
                    <a:pt x="121" y="214"/>
                    <a:pt x="139" y="233"/>
                  </a:cubicBezTo>
                  <a:cubicBezTo>
                    <a:pt x="138" y="233"/>
                    <a:pt x="137" y="233"/>
                    <a:pt x="135" y="234"/>
                  </a:cubicBezTo>
                  <a:cubicBezTo>
                    <a:pt x="59" y="241"/>
                    <a:pt x="0" y="305"/>
                    <a:pt x="0" y="383"/>
                  </a:cubicBezTo>
                  <a:lnTo>
                    <a:pt x="0" y="451"/>
                  </a:lnTo>
                  <a:cubicBezTo>
                    <a:pt x="0" y="460"/>
                    <a:pt x="7" y="468"/>
                    <a:pt x="16" y="468"/>
                  </a:cubicBezTo>
                  <a:lnTo>
                    <a:pt x="412" y="468"/>
                  </a:lnTo>
                  <a:cubicBezTo>
                    <a:pt x="421" y="468"/>
                    <a:pt x="428" y="460"/>
                    <a:pt x="428" y="451"/>
                  </a:cubicBezTo>
                  <a:lnTo>
                    <a:pt x="428" y="383"/>
                  </a:lnTo>
                  <a:cubicBezTo>
                    <a:pt x="428" y="305"/>
                    <a:pt x="368" y="241"/>
                    <a:pt x="292" y="234"/>
                  </a:cubicBezTo>
                  <a:close/>
                  <a:moveTo>
                    <a:pt x="143" y="103"/>
                  </a:moveTo>
                  <a:lnTo>
                    <a:pt x="143" y="103"/>
                  </a:lnTo>
                  <a:lnTo>
                    <a:pt x="143" y="83"/>
                  </a:lnTo>
                  <a:cubicBezTo>
                    <a:pt x="143" y="55"/>
                    <a:pt x="165" y="33"/>
                    <a:pt x="193" y="33"/>
                  </a:cubicBezTo>
                  <a:lnTo>
                    <a:pt x="285" y="33"/>
                  </a:lnTo>
                  <a:lnTo>
                    <a:pt x="285" y="70"/>
                  </a:lnTo>
                  <a:cubicBezTo>
                    <a:pt x="285" y="89"/>
                    <a:pt x="270" y="104"/>
                    <a:pt x="251" y="104"/>
                  </a:cubicBezTo>
                  <a:lnTo>
                    <a:pt x="143" y="104"/>
                  </a:lnTo>
                  <a:lnTo>
                    <a:pt x="143" y="103"/>
                  </a:lnTo>
                  <a:close/>
                  <a:moveTo>
                    <a:pt x="143" y="137"/>
                  </a:moveTo>
                  <a:lnTo>
                    <a:pt x="143" y="137"/>
                  </a:lnTo>
                  <a:lnTo>
                    <a:pt x="251" y="137"/>
                  </a:lnTo>
                  <a:cubicBezTo>
                    <a:pt x="263" y="137"/>
                    <a:pt x="275" y="133"/>
                    <a:pt x="285" y="127"/>
                  </a:cubicBezTo>
                  <a:lnTo>
                    <a:pt x="285" y="162"/>
                  </a:lnTo>
                  <a:cubicBezTo>
                    <a:pt x="285" y="201"/>
                    <a:pt x="253" y="233"/>
                    <a:pt x="214" y="233"/>
                  </a:cubicBezTo>
                  <a:cubicBezTo>
                    <a:pt x="175" y="233"/>
                    <a:pt x="143" y="201"/>
                    <a:pt x="143" y="162"/>
                  </a:cubicBezTo>
                  <a:lnTo>
                    <a:pt x="143" y="137"/>
                  </a:lnTo>
                  <a:close/>
                  <a:moveTo>
                    <a:pt x="249" y="265"/>
                  </a:moveTo>
                  <a:lnTo>
                    <a:pt x="249" y="265"/>
                  </a:lnTo>
                  <a:lnTo>
                    <a:pt x="214" y="300"/>
                  </a:lnTo>
                  <a:lnTo>
                    <a:pt x="179" y="265"/>
                  </a:lnTo>
                  <a:lnTo>
                    <a:pt x="249" y="265"/>
                  </a:lnTo>
                  <a:close/>
                  <a:moveTo>
                    <a:pt x="396" y="435"/>
                  </a:moveTo>
                  <a:lnTo>
                    <a:pt x="396" y="435"/>
                  </a:lnTo>
                  <a:lnTo>
                    <a:pt x="396" y="435"/>
                  </a:lnTo>
                  <a:lnTo>
                    <a:pt x="32" y="435"/>
                  </a:lnTo>
                  <a:lnTo>
                    <a:pt x="32" y="403"/>
                  </a:lnTo>
                  <a:lnTo>
                    <a:pt x="32" y="403"/>
                  </a:lnTo>
                  <a:cubicBezTo>
                    <a:pt x="32" y="378"/>
                    <a:pt x="32" y="371"/>
                    <a:pt x="32" y="371"/>
                  </a:cubicBezTo>
                  <a:cubicBezTo>
                    <a:pt x="38" y="317"/>
                    <a:pt x="80" y="273"/>
                    <a:pt x="134" y="266"/>
                  </a:cubicBezTo>
                  <a:lnTo>
                    <a:pt x="202" y="334"/>
                  </a:lnTo>
                  <a:cubicBezTo>
                    <a:pt x="206" y="337"/>
                    <a:pt x="210" y="339"/>
                    <a:pt x="214" y="339"/>
                  </a:cubicBezTo>
                  <a:cubicBezTo>
                    <a:pt x="218" y="339"/>
                    <a:pt x="222" y="337"/>
                    <a:pt x="225" y="334"/>
                  </a:cubicBezTo>
                  <a:lnTo>
                    <a:pt x="294" y="266"/>
                  </a:lnTo>
                  <a:cubicBezTo>
                    <a:pt x="351" y="274"/>
                    <a:pt x="396" y="323"/>
                    <a:pt x="396" y="383"/>
                  </a:cubicBezTo>
                  <a:lnTo>
                    <a:pt x="396" y="4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Tree>
    <p:custDataLst>
      <p:tags r:id="rId1"/>
    </p:custDataLst>
    <p:extLst>
      <p:ext uri="{BB962C8B-B14F-4D97-AF65-F5344CB8AC3E}">
        <p14:creationId xmlns:p14="http://schemas.microsoft.com/office/powerpoint/2010/main" val="10693146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26F25757-73CF-6C42-A680-6F45C7DE89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2513" y="1628775"/>
            <a:ext cx="6059487" cy="5229225"/>
          </a:xfrm>
          <a:prstGeom prst="rect">
            <a:avLst/>
          </a:prstGeom>
        </p:spPr>
      </p:pic>
      <p:sp>
        <p:nvSpPr>
          <p:cNvPr id="3" name="Rectángulo 2">
            <a:extLst>
              <a:ext uri="{FF2B5EF4-FFF2-40B4-BE49-F238E27FC236}">
                <a16:creationId xmlns="" xmlns:a16="http://schemas.microsoft.com/office/drawing/2014/main" id="{44CF7242-5E0B-C149-ADCA-23B5F74739FD}"/>
              </a:ext>
            </a:extLst>
          </p:cNvPr>
          <p:cNvSpPr/>
          <p:nvPr/>
        </p:nvSpPr>
        <p:spPr>
          <a:xfrm>
            <a:off x="465208" y="1653532"/>
            <a:ext cx="3794056" cy="3016210"/>
          </a:xfrm>
          <a:prstGeom prst="rect">
            <a:avLst/>
          </a:prstGeom>
        </p:spPr>
        <p:txBody>
          <a:bodyPr wrap="square">
            <a:spAutoFit/>
          </a:bodyPr>
          <a:lstStyle/>
          <a:p>
            <a:pPr marL="342900" indent="-342900">
              <a:lnSpc>
                <a:spcPts val="2000"/>
              </a:lnSpc>
              <a:buFont typeface="+mj-lt"/>
              <a:buAutoNum type="arabicPeriod" startAt="3"/>
            </a:pPr>
            <a:r>
              <a:rPr lang="es-CL" sz="1500" b="1" dirty="0">
                <a:latin typeface="ACHS Nueva Sans" pitchFamily="2" charset="0"/>
                <a:cs typeface="Arial" panose="020B0604020202020204" pitchFamily="34" charset="0"/>
              </a:rPr>
              <a:t>¿</a:t>
            </a:r>
            <a:r>
              <a:rPr lang="es-CL" sz="1500" b="1" dirty="0">
                <a:solidFill>
                  <a:schemeClr val="accent3">
                    <a:lumMod val="75000"/>
                    <a:lumOff val="25000"/>
                  </a:schemeClr>
                </a:solidFill>
                <a:latin typeface="ACHS Nueva Sans" pitchFamily="2" charset="0"/>
                <a:cs typeface="Arial" panose="020B0604020202020204" pitchFamily="34" charset="0"/>
              </a:rPr>
              <a:t>Qué debemos considerar para una buena postura?</a:t>
            </a:r>
          </a:p>
          <a:p>
            <a:pPr marL="285664" indent="-285664">
              <a:lnSpc>
                <a:spcPts val="2000"/>
              </a:lnSpc>
              <a:buClr>
                <a:srgbClr val="83B927"/>
              </a:buClr>
              <a:buFont typeface="Courier New" panose="02070309020205020404" pitchFamily="49" charset="0"/>
              <a:buChar char="o"/>
            </a:pPr>
            <a:endParaRPr lang="es-CL" sz="1500" b="1" dirty="0">
              <a:solidFill>
                <a:schemeClr val="accent3">
                  <a:lumMod val="75000"/>
                  <a:lumOff val="25000"/>
                </a:schemeClr>
              </a:solidFill>
              <a:latin typeface="ACHS Nueva Sans" pitchFamily="2" charset="0"/>
              <a:cs typeface="Arial" panose="020B0604020202020204" pitchFamily="34" charset="0"/>
            </a:endParaRPr>
          </a:p>
          <a:p>
            <a:pPr marL="285664" indent="-285664">
              <a:lnSpc>
                <a:spcPts val="2000"/>
              </a:lnSpc>
              <a:buClr>
                <a:srgbClr val="83B927"/>
              </a:buClr>
              <a:buFont typeface="Courier New" panose="02070309020205020404" pitchFamily="49" charset="0"/>
              <a:buChar char="o"/>
            </a:pPr>
            <a:endParaRPr lang="es-CL" sz="1500" b="1"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Respetar medidas antropométricas.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Evitar cargas estáticas.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Regímenes de trabajo-descanso para esfuerzos sostenidos.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Alternancia postural.</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Evitar compresiones mecánicas.</a:t>
            </a:r>
          </a:p>
        </p:txBody>
      </p:sp>
      <p:sp>
        <p:nvSpPr>
          <p:cNvPr id="2" name="Marcador de texto 1">
            <a:extLst>
              <a:ext uri="{FF2B5EF4-FFF2-40B4-BE49-F238E27FC236}">
                <a16:creationId xmlns="" xmlns:a16="http://schemas.microsoft.com/office/drawing/2014/main" id="{567AC18B-D4A5-7B93-7236-71C1498C78F7}"/>
              </a:ext>
            </a:extLst>
          </p:cNvPr>
          <p:cNvSpPr>
            <a:spLocks noGrp="1"/>
          </p:cNvSpPr>
          <p:nvPr>
            <p:ph type="body" sz="quarter" idx="61"/>
          </p:nvPr>
        </p:nvSpPr>
        <p:spPr/>
        <p:txBody>
          <a:bodyPr/>
          <a:lstStyle/>
          <a:p>
            <a:r>
              <a:rPr lang="es-CL" dirty="0"/>
              <a:t>Factores carga de trabajo</a:t>
            </a:r>
          </a:p>
          <a:p>
            <a:endParaRPr lang="es-CL" dirty="0"/>
          </a:p>
        </p:txBody>
      </p:sp>
    </p:spTree>
    <p:custDataLst>
      <p:tags r:id="rId1"/>
    </p:custDataLst>
    <p:extLst>
      <p:ext uri="{BB962C8B-B14F-4D97-AF65-F5344CB8AC3E}">
        <p14:creationId xmlns:p14="http://schemas.microsoft.com/office/powerpoint/2010/main" val="97230195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44CF7242-5E0B-C149-ADCA-23B5F74739FD}"/>
              </a:ext>
            </a:extLst>
          </p:cNvPr>
          <p:cNvSpPr/>
          <p:nvPr/>
        </p:nvSpPr>
        <p:spPr>
          <a:xfrm>
            <a:off x="577501" y="1557279"/>
            <a:ext cx="4510649" cy="323165"/>
          </a:xfrm>
          <a:prstGeom prst="rect">
            <a:avLst/>
          </a:prstGeom>
        </p:spPr>
        <p:txBody>
          <a:bodyPr wrap="square">
            <a:spAutoFit/>
          </a:bodyPr>
          <a:lstStyle/>
          <a:p>
            <a:pPr marL="342900" indent="-342900">
              <a:buFont typeface="+mj-lt"/>
              <a:buAutoNum type="arabicPeriod" startAt="4"/>
            </a:pPr>
            <a:r>
              <a:rPr lang="es-CL" sz="1500" b="1" dirty="0">
                <a:latin typeface="ACHS Nueva Sans" pitchFamily="2" charset="0"/>
                <a:cs typeface="Arial" panose="020B0604020202020204" pitchFamily="34" charset="0"/>
              </a:rPr>
              <a:t>Errores de postura</a:t>
            </a:r>
          </a:p>
        </p:txBody>
      </p:sp>
      <p:sp>
        <p:nvSpPr>
          <p:cNvPr id="15" name="Rectangle 5">
            <a:extLst>
              <a:ext uri="{FF2B5EF4-FFF2-40B4-BE49-F238E27FC236}">
                <a16:creationId xmlns="" xmlns:a16="http://schemas.microsoft.com/office/drawing/2014/main" id="{F0D30A2C-C504-8E44-B0B8-83D9687C2314}"/>
              </a:ext>
            </a:extLst>
          </p:cNvPr>
          <p:cNvSpPr/>
          <p:nvPr/>
        </p:nvSpPr>
        <p:spPr>
          <a:xfrm>
            <a:off x="726772" y="2344311"/>
            <a:ext cx="3137562" cy="1055608"/>
          </a:xfrm>
          <a:prstGeom prst="roundRect">
            <a:avLst/>
          </a:prstGeom>
          <a:solidFill>
            <a:srgbClr val="E6D748"/>
          </a:solidFill>
        </p:spPr>
        <p:txBody>
          <a:bodyPr wrap="square" anchor="ctr">
            <a:spAutoFit/>
          </a:bodyPr>
          <a:lstStyle/>
          <a:p>
            <a:pPr defTabSz="914126">
              <a:defRPr/>
            </a:pPr>
            <a:r>
              <a:rPr lang="es-CL" sz="1400" b="1" kern="0" dirty="0">
                <a:solidFill>
                  <a:srgbClr val="000000"/>
                </a:solidFill>
                <a:latin typeface="ACHS Nueva Sans" pitchFamily="2" charset="0"/>
                <a:cs typeface="Arial" panose="020B0604020202020204" pitchFamily="34" charset="0"/>
              </a:rPr>
              <a:t>BAJA:</a:t>
            </a:r>
          </a:p>
          <a:p>
            <a:pPr defTabSz="914126">
              <a:defRPr/>
            </a:pPr>
            <a:r>
              <a:rPr lang="es-CL" sz="1400" kern="0" dirty="0" err="1" smtClean="0">
                <a:solidFill>
                  <a:srgbClr val="000000"/>
                </a:solidFill>
                <a:latin typeface="ACHS Nueva Sans" pitchFamily="2" charset="0"/>
                <a:cs typeface="Arial" panose="020B0604020202020204" pitchFamily="34" charset="0"/>
              </a:rPr>
              <a:t>Corchetera</a:t>
            </a:r>
            <a:endParaRPr lang="es-CL" sz="1400" kern="0" dirty="0">
              <a:solidFill>
                <a:srgbClr val="000000"/>
              </a:solidFill>
              <a:latin typeface="ACHS Nueva Sans" pitchFamily="2" charset="0"/>
              <a:cs typeface="Arial" panose="020B0604020202020204" pitchFamily="34" charset="0"/>
            </a:endParaRPr>
          </a:p>
          <a:p>
            <a:pPr defTabSz="914126">
              <a:defRPr/>
            </a:pPr>
            <a:r>
              <a:rPr lang="es-CL" sz="1400" kern="0" dirty="0" smtClean="0">
                <a:solidFill>
                  <a:srgbClr val="000000"/>
                </a:solidFill>
                <a:latin typeface="ACHS Nueva Sans" pitchFamily="2" charset="0"/>
                <a:cs typeface="Arial" panose="020B0604020202020204" pitchFamily="34" charset="0"/>
              </a:rPr>
              <a:t>Agenda</a:t>
            </a:r>
            <a:endParaRPr lang="es-CL" sz="1400" kern="0" dirty="0">
              <a:solidFill>
                <a:srgbClr val="000000"/>
              </a:solidFill>
              <a:latin typeface="ACHS Nueva Sans" pitchFamily="2" charset="0"/>
              <a:cs typeface="Arial" panose="020B0604020202020204" pitchFamily="34" charset="0"/>
            </a:endParaRPr>
          </a:p>
          <a:p>
            <a:pPr defTabSz="914126">
              <a:defRPr/>
            </a:pPr>
            <a:r>
              <a:rPr lang="es-CL" sz="1400" kern="0" dirty="0" smtClean="0">
                <a:solidFill>
                  <a:srgbClr val="000000"/>
                </a:solidFill>
                <a:latin typeface="ACHS Nueva Sans" pitchFamily="2" charset="0"/>
                <a:cs typeface="Arial" panose="020B0604020202020204" pitchFamily="34" charset="0"/>
              </a:rPr>
              <a:t>Libros</a:t>
            </a:r>
            <a:endParaRPr lang="es-CL" sz="1400" kern="0" dirty="0">
              <a:solidFill>
                <a:srgbClr val="000000"/>
              </a:solidFill>
              <a:latin typeface="ACHS Nueva Sans" pitchFamily="2" charset="0"/>
              <a:cs typeface="Arial" panose="020B0604020202020204" pitchFamily="34" charset="0"/>
            </a:endParaRPr>
          </a:p>
        </p:txBody>
      </p:sp>
      <p:sp>
        <p:nvSpPr>
          <p:cNvPr id="16" name="Rectangle 25">
            <a:extLst>
              <a:ext uri="{FF2B5EF4-FFF2-40B4-BE49-F238E27FC236}">
                <a16:creationId xmlns="" xmlns:a16="http://schemas.microsoft.com/office/drawing/2014/main" id="{5BCF1CDA-D11F-364E-B155-98FDFDC996D0}"/>
              </a:ext>
            </a:extLst>
          </p:cNvPr>
          <p:cNvSpPr/>
          <p:nvPr/>
        </p:nvSpPr>
        <p:spPr>
          <a:xfrm>
            <a:off x="726772" y="3594094"/>
            <a:ext cx="3137562" cy="1055608"/>
          </a:xfrm>
          <a:prstGeom prst="roundRect">
            <a:avLst/>
          </a:prstGeom>
          <a:solidFill>
            <a:srgbClr val="B7C259"/>
          </a:solidFill>
        </p:spPr>
        <p:txBody>
          <a:bodyPr wrap="square" anchor="ctr">
            <a:spAutoFit/>
          </a:bodyPr>
          <a:lstStyle/>
          <a:p>
            <a:pPr defTabSz="914126">
              <a:defRPr/>
            </a:pPr>
            <a:r>
              <a:rPr lang="es-CL" sz="1400" b="1" kern="0" dirty="0">
                <a:solidFill>
                  <a:srgbClr val="000000"/>
                </a:solidFill>
                <a:latin typeface="ACHS Nueva Sans" pitchFamily="2" charset="0"/>
                <a:cs typeface="Arial" panose="020B0604020202020204" pitchFamily="34" charset="0"/>
              </a:rPr>
              <a:t>MEDIANA:</a:t>
            </a:r>
          </a:p>
          <a:p>
            <a:pPr defTabSz="914126">
              <a:defRPr/>
            </a:pPr>
            <a:r>
              <a:rPr lang="es-CL" sz="1400" kern="0" dirty="0" smtClean="0">
                <a:solidFill>
                  <a:srgbClr val="000000"/>
                </a:solidFill>
                <a:latin typeface="ACHS Nueva Sans" pitchFamily="2" charset="0"/>
                <a:cs typeface="Arial" panose="020B0604020202020204" pitchFamily="34" charset="0"/>
              </a:rPr>
              <a:t>Documentos</a:t>
            </a:r>
            <a:endParaRPr lang="es-CL" sz="1400" kern="0" dirty="0">
              <a:solidFill>
                <a:srgbClr val="000000"/>
              </a:solidFill>
              <a:latin typeface="ACHS Nueva Sans" pitchFamily="2" charset="0"/>
              <a:cs typeface="Arial" panose="020B0604020202020204" pitchFamily="34" charset="0"/>
            </a:endParaRPr>
          </a:p>
          <a:p>
            <a:pPr defTabSz="914126">
              <a:defRPr/>
            </a:pPr>
            <a:r>
              <a:rPr lang="es-CL" sz="1400" kern="0" dirty="0" smtClean="0">
                <a:solidFill>
                  <a:srgbClr val="000000"/>
                </a:solidFill>
                <a:latin typeface="ACHS Nueva Sans" pitchFamily="2" charset="0"/>
                <a:cs typeface="Arial" panose="020B0604020202020204" pitchFamily="34" charset="0"/>
              </a:rPr>
              <a:t>Archivadores</a:t>
            </a:r>
            <a:endParaRPr lang="es-CL" sz="1400" kern="0" dirty="0">
              <a:solidFill>
                <a:srgbClr val="000000"/>
              </a:solidFill>
              <a:latin typeface="ACHS Nueva Sans" pitchFamily="2" charset="0"/>
              <a:cs typeface="Arial" panose="020B0604020202020204" pitchFamily="34" charset="0"/>
            </a:endParaRPr>
          </a:p>
          <a:p>
            <a:pPr defTabSz="914126">
              <a:defRPr/>
            </a:pPr>
            <a:r>
              <a:rPr lang="es-CL" sz="1400" kern="0" dirty="0" smtClean="0">
                <a:solidFill>
                  <a:srgbClr val="000000"/>
                </a:solidFill>
                <a:latin typeface="ACHS Nueva Sans" pitchFamily="2" charset="0"/>
                <a:cs typeface="Arial" panose="020B0604020202020204" pitchFamily="34" charset="0"/>
              </a:rPr>
              <a:t>Calculadora</a:t>
            </a:r>
            <a:endParaRPr lang="es-CL" sz="1400" kern="0" dirty="0">
              <a:solidFill>
                <a:srgbClr val="000000"/>
              </a:solidFill>
              <a:latin typeface="ACHS Nueva Sans" pitchFamily="2" charset="0"/>
              <a:cs typeface="Arial" panose="020B0604020202020204" pitchFamily="34" charset="0"/>
            </a:endParaRPr>
          </a:p>
        </p:txBody>
      </p:sp>
      <p:sp>
        <p:nvSpPr>
          <p:cNvPr id="17" name="Rectangle 26">
            <a:extLst>
              <a:ext uri="{FF2B5EF4-FFF2-40B4-BE49-F238E27FC236}">
                <a16:creationId xmlns="" xmlns:a16="http://schemas.microsoft.com/office/drawing/2014/main" id="{59E1F173-8CA9-504B-A87D-8A5F11EE0F3A}"/>
              </a:ext>
            </a:extLst>
          </p:cNvPr>
          <p:cNvSpPr/>
          <p:nvPr/>
        </p:nvSpPr>
        <p:spPr>
          <a:xfrm>
            <a:off x="726771" y="4829399"/>
            <a:ext cx="3137561" cy="817245"/>
          </a:xfrm>
          <a:prstGeom prst="roundRect">
            <a:avLst/>
          </a:prstGeom>
          <a:solidFill>
            <a:srgbClr val="DC4D4D"/>
          </a:solidFill>
        </p:spPr>
        <p:txBody>
          <a:bodyPr wrap="square" anchor="ctr">
            <a:spAutoFit/>
          </a:bodyPr>
          <a:lstStyle/>
          <a:p>
            <a:r>
              <a:rPr lang="es-CL" sz="1400" b="1" dirty="0">
                <a:solidFill>
                  <a:prstClr val="white"/>
                </a:solidFill>
                <a:latin typeface="ACHS Nueva Sans" pitchFamily="2" charset="0"/>
                <a:cs typeface="Arial" panose="020B0604020202020204" pitchFamily="34" charset="0"/>
              </a:rPr>
              <a:t>ALTA:</a:t>
            </a:r>
          </a:p>
          <a:p>
            <a:r>
              <a:rPr lang="es-CL" sz="1400" dirty="0" smtClean="0">
                <a:solidFill>
                  <a:prstClr val="white"/>
                </a:solidFill>
                <a:latin typeface="ACHS Nueva Sans" pitchFamily="2" charset="0"/>
                <a:cs typeface="Arial" panose="020B0604020202020204" pitchFamily="34" charset="0"/>
              </a:rPr>
              <a:t>Teléfono</a:t>
            </a:r>
            <a:endParaRPr lang="es-CL" sz="1400" dirty="0">
              <a:solidFill>
                <a:prstClr val="white"/>
              </a:solidFill>
              <a:latin typeface="ACHS Nueva Sans" pitchFamily="2" charset="0"/>
              <a:cs typeface="Arial" panose="020B0604020202020204" pitchFamily="34" charset="0"/>
            </a:endParaRPr>
          </a:p>
          <a:p>
            <a:r>
              <a:rPr lang="es-CL" sz="1400" dirty="0" smtClean="0">
                <a:solidFill>
                  <a:prstClr val="white"/>
                </a:solidFill>
                <a:latin typeface="ACHS Nueva Sans" pitchFamily="2" charset="0"/>
                <a:cs typeface="Arial" panose="020B0604020202020204" pitchFamily="34" charset="0"/>
              </a:rPr>
              <a:t>Lápices</a:t>
            </a:r>
            <a:endParaRPr lang="es-CL" sz="1400" dirty="0">
              <a:solidFill>
                <a:prstClr val="white"/>
              </a:solidFill>
              <a:latin typeface="ACHS Nueva Sans" pitchFamily="2" charset="0"/>
              <a:cs typeface="Arial" panose="020B0604020202020204" pitchFamily="34" charset="0"/>
            </a:endParaRPr>
          </a:p>
        </p:txBody>
      </p:sp>
      <p:pic>
        <p:nvPicPr>
          <p:cNvPr id="13" name="Imagen 12">
            <a:extLst>
              <a:ext uri="{FF2B5EF4-FFF2-40B4-BE49-F238E27FC236}">
                <a16:creationId xmlns="" xmlns:a16="http://schemas.microsoft.com/office/drawing/2014/main" id="{1EC31FEB-7710-F94A-B117-416B011B49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2795" y="1909543"/>
            <a:ext cx="5980127" cy="4257168"/>
          </a:xfrm>
          <a:prstGeom prst="rect">
            <a:avLst/>
          </a:prstGeom>
        </p:spPr>
      </p:pic>
      <p:sp>
        <p:nvSpPr>
          <p:cNvPr id="2" name="Marcador de texto 1">
            <a:extLst>
              <a:ext uri="{FF2B5EF4-FFF2-40B4-BE49-F238E27FC236}">
                <a16:creationId xmlns="" xmlns:a16="http://schemas.microsoft.com/office/drawing/2014/main" id="{377A170C-0382-844B-8B04-3EF7620897D4}"/>
              </a:ext>
            </a:extLst>
          </p:cNvPr>
          <p:cNvSpPr>
            <a:spLocks noGrp="1"/>
          </p:cNvSpPr>
          <p:nvPr>
            <p:ph type="body" sz="quarter" idx="61"/>
          </p:nvPr>
        </p:nvSpPr>
        <p:spPr/>
        <p:txBody>
          <a:bodyPr/>
          <a:lstStyle/>
          <a:p>
            <a:r>
              <a:rPr lang="es-CL" dirty="0"/>
              <a:t>Factores carga de trabajo</a:t>
            </a:r>
          </a:p>
          <a:p>
            <a:endParaRPr lang="es-CL" dirty="0"/>
          </a:p>
        </p:txBody>
      </p:sp>
    </p:spTree>
    <p:custDataLst>
      <p:tags r:id="rId1"/>
    </p:custDataLst>
    <p:extLst>
      <p:ext uri="{BB962C8B-B14F-4D97-AF65-F5344CB8AC3E}">
        <p14:creationId xmlns:p14="http://schemas.microsoft.com/office/powerpoint/2010/main" val="269680580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 xmlns:a16="http://schemas.microsoft.com/office/drawing/2014/main" id="{B38F1212-24FB-EC4A-BF0B-0A16B0077075}"/>
              </a:ext>
            </a:extLst>
          </p:cNvPr>
          <p:cNvSpPr>
            <a:spLocks noChangeAspect="1"/>
          </p:cNvSpPr>
          <p:nvPr/>
        </p:nvSpPr>
        <p:spPr>
          <a:xfrm rot="600000">
            <a:off x="6516687" y="1628775"/>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Placeholder 2">
            <a:extLst>
              <a:ext uri="{FF2B5EF4-FFF2-40B4-BE49-F238E27FC236}">
                <a16:creationId xmlns="" xmlns:a16="http://schemas.microsoft.com/office/drawing/2014/main" id="{2BDC9727-9A7A-8C4F-8AAA-9E210E0F1E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6687" y="1628775"/>
            <a:ext cx="3917950" cy="3917950"/>
          </a:xfrm>
          <a:prstGeom prst="roundRect">
            <a:avLst>
              <a:gd name="adj" fmla="val 11460"/>
            </a:avLst>
          </a:prstGeom>
          <a:solidFill>
            <a:srgbClr val="FFFFFF">
              <a:shade val="85000"/>
            </a:srgbClr>
          </a:solidFill>
          <a:ln>
            <a:noFill/>
          </a:ln>
          <a:effectLst/>
        </p:spPr>
      </p:pic>
      <p:sp>
        <p:nvSpPr>
          <p:cNvPr id="3" name="Rectángulo 2">
            <a:extLst>
              <a:ext uri="{FF2B5EF4-FFF2-40B4-BE49-F238E27FC236}">
                <a16:creationId xmlns="" xmlns:a16="http://schemas.microsoft.com/office/drawing/2014/main" id="{44CF7242-5E0B-C149-ADCA-23B5F74739FD}"/>
              </a:ext>
            </a:extLst>
          </p:cNvPr>
          <p:cNvSpPr/>
          <p:nvPr/>
        </p:nvSpPr>
        <p:spPr>
          <a:xfrm>
            <a:off x="465207" y="1653531"/>
            <a:ext cx="4510649" cy="2887970"/>
          </a:xfrm>
          <a:prstGeom prst="rect">
            <a:avLst/>
          </a:prstGeom>
        </p:spPr>
        <p:txBody>
          <a:bodyPr wrap="square">
            <a:spAutoFit/>
          </a:bodyPr>
          <a:lstStyle/>
          <a:p>
            <a:pPr marL="342797" indent="-342797">
              <a:lnSpc>
                <a:spcPts val="2000"/>
              </a:lnSpc>
              <a:buAutoNum type="arabicPeriod" startAt="5"/>
            </a:pPr>
            <a:r>
              <a:rPr lang="es-CL" sz="1500" b="1" dirty="0">
                <a:solidFill>
                  <a:schemeClr val="accent3">
                    <a:lumMod val="75000"/>
                    <a:lumOff val="25000"/>
                  </a:schemeClr>
                </a:solidFill>
                <a:latin typeface="ACHS Nueva Sans" pitchFamily="2" charset="0"/>
                <a:cs typeface="Arial" panose="020B0604020202020204" pitchFamily="34" charset="0"/>
              </a:rPr>
              <a:t>Movimientos repetitivos</a:t>
            </a:r>
          </a:p>
          <a:p>
            <a:pPr>
              <a:lnSpc>
                <a:spcPts val="2000"/>
              </a:lnSpc>
            </a:pPr>
            <a:endParaRPr lang="es-CL" sz="1500" b="1" dirty="0">
              <a:solidFill>
                <a:schemeClr val="accent3">
                  <a:lumMod val="75000"/>
                  <a:lumOff val="25000"/>
                </a:schemeClr>
              </a:solidFill>
              <a:latin typeface="ACHS Nueva Sans" pitchFamily="2" charset="0"/>
              <a:cs typeface="Arial" panose="020B0604020202020204" pitchFamily="34" charset="0"/>
            </a:endParaRPr>
          </a:p>
          <a:p>
            <a:pPr>
              <a:lnSpc>
                <a:spcPts val="2000"/>
              </a:lnSpc>
            </a:pPr>
            <a:r>
              <a:rPr lang="es-CL" sz="1500" b="1" dirty="0">
                <a:solidFill>
                  <a:schemeClr val="accent3">
                    <a:lumMod val="75000"/>
                    <a:lumOff val="25000"/>
                  </a:schemeClr>
                </a:solidFill>
                <a:latin typeface="ACHS Nueva Sans" pitchFamily="2" charset="0"/>
                <a:cs typeface="Arial" panose="020B0604020202020204" pitchFamily="34" charset="0"/>
              </a:rPr>
              <a:t>¿Qué es el trabajo repetitivo?</a:t>
            </a:r>
          </a:p>
          <a:p>
            <a:pPr>
              <a:lnSpc>
                <a:spcPts val="2000"/>
              </a:lnSpc>
            </a:pPr>
            <a:endParaRPr lang="es-CL" sz="1500" b="1" dirty="0">
              <a:solidFill>
                <a:schemeClr val="accent3">
                  <a:lumMod val="75000"/>
                  <a:lumOff val="25000"/>
                </a:schemeClr>
              </a:solidFill>
              <a:latin typeface="ACHS Nueva Sans" pitchFamily="2" charset="0"/>
              <a:cs typeface="Arial" panose="020B0604020202020204" pitchFamily="34" charset="0"/>
            </a:endParaRPr>
          </a:p>
          <a:p>
            <a:pPr>
              <a:lnSpc>
                <a:spcPts val="2000"/>
              </a:lnSpc>
            </a:pPr>
            <a:endParaRPr lang="es-CL" sz="1500" b="1" dirty="0">
              <a:solidFill>
                <a:schemeClr val="accent3">
                  <a:lumMod val="75000"/>
                  <a:lumOff val="25000"/>
                </a:schemeClr>
              </a:solidFill>
              <a:latin typeface="ACHS Nueva Sans" pitchFamily="2" charset="0"/>
              <a:cs typeface="Arial" panose="020B0604020202020204" pitchFamily="34" charset="0"/>
            </a:endParaRPr>
          </a:p>
          <a:p>
            <a:pPr>
              <a:lnSpc>
                <a:spcPts val="2000"/>
              </a:lnSpc>
            </a:pPr>
            <a:r>
              <a:rPr lang="es-CL" sz="1500" b="1" dirty="0">
                <a:solidFill>
                  <a:schemeClr val="accent1"/>
                </a:solidFill>
                <a:latin typeface="ACHS Nueva Sans" pitchFamily="2" charset="0"/>
                <a:cs typeface="Arial" panose="020B0604020202020204" pitchFamily="34" charset="0"/>
              </a:rPr>
              <a:t>Factores de riesgo:</a:t>
            </a:r>
          </a:p>
          <a:p>
            <a:pPr>
              <a:lnSpc>
                <a:spcPts val="2000"/>
              </a:lnSpc>
            </a:pPr>
            <a:endParaRPr lang="es-CL" sz="1500" b="1"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buClr>
                <a:srgbClr val="13C045"/>
              </a:buClr>
              <a:buFont typeface="Arial" panose="020B0604020202020204" pitchFamily="34" charset="0"/>
              <a:buChar char="•"/>
            </a:pPr>
            <a:r>
              <a:rPr lang="es-CL" sz="1500" dirty="0" smtClean="0">
                <a:solidFill>
                  <a:schemeClr val="accent3">
                    <a:lumMod val="75000"/>
                    <a:lumOff val="25000"/>
                  </a:schemeClr>
                </a:solidFill>
                <a:latin typeface="ACHS Nueva Sans" pitchFamily="2" charset="0"/>
                <a:cs typeface="Arial" panose="020B0604020202020204" pitchFamily="34" charset="0"/>
              </a:rPr>
              <a:t>Repetitividad</a:t>
            </a:r>
            <a:endParaRPr lang="es-CL" sz="1500"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buClr>
                <a:srgbClr val="13C045"/>
              </a:buClr>
              <a:buFont typeface="Arial" panose="020B0604020202020204" pitchFamily="34" charset="0"/>
              <a:buChar char="•"/>
            </a:pPr>
            <a:r>
              <a:rPr lang="es-CL" sz="1500" dirty="0" smtClean="0">
                <a:solidFill>
                  <a:schemeClr val="accent3">
                    <a:lumMod val="75000"/>
                    <a:lumOff val="25000"/>
                  </a:schemeClr>
                </a:solidFill>
                <a:latin typeface="ACHS Nueva Sans" pitchFamily="2" charset="0"/>
                <a:cs typeface="Arial" panose="020B0604020202020204" pitchFamily="34" charset="0"/>
              </a:rPr>
              <a:t>Postura</a:t>
            </a:r>
            <a:endParaRPr lang="es-CL" sz="1500"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buClr>
                <a:srgbClr val="13C045"/>
              </a:buClr>
              <a:buFont typeface="Arial" panose="020B0604020202020204" pitchFamily="34" charset="0"/>
              <a:buChar char="•"/>
            </a:pPr>
            <a:r>
              <a:rPr lang="es-CL" sz="1500" dirty="0" smtClean="0">
                <a:solidFill>
                  <a:schemeClr val="accent3">
                    <a:lumMod val="75000"/>
                    <a:lumOff val="25000"/>
                  </a:schemeClr>
                </a:solidFill>
                <a:latin typeface="ACHS Nueva Sans" pitchFamily="2" charset="0"/>
                <a:cs typeface="Arial" panose="020B0604020202020204" pitchFamily="34" charset="0"/>
              </a:rPr>
              <a:t>Fuerza</a:t>
            </a:r>
            <a:endParaRPr lang="es-CL" sz="1500"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20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Tiempos de </a:t>
            </a:r>
            <a:r>
              <a:rPr lang="es-CL" sz="1500" dirty="0" smtClean="0">
                <a:solidFill>
                  <a:schemeClr val="accent3">
                    <a:lumMod val="75000"/>
                    <a:lumOff val="25000"/>
                  </a:schemeClr>
                </a:solidFill>
                <a:latin typeface="ACHS Nueva Sans" pitchFamily="2" charset="0"/>
                <a:cs typeface="Arial" panose="020B0604020202020204" pitchFamily="34" charset="0"/>
              </a:rPr>
              <a:t>recuperación</a:t>
            </a:r>
            <a:endParaRPr lang="es-CL" sz="1500" dirty="0">
              <a:solidFill>
                <a:schemeClr val="accent3">
                  <a:lumMod val="75000"/>
                  <a:lumOff val="25000"/>
                </a:schemeClr>
              </a:solidFill>
              <a:latin typeface="ACHS Nueva Sans" pitchFamily="2" charset="0"/>
              <a:cs typeface="Arial" panose="020B0604020202020204" pitchFamily="34" charset="0"/>
            </a:endParaRPr>
          </a:p>
        </p:txBody>
      </p:sp>
      <p:sp>
        <p:nvSpPr>
          <p:cNvPr id="2" name="Marcador de texto 1">
            <a:extLst>
              <a:ext uri="{FF2B5EF4-FFF2-40B4-BE49-F238E27FC236}">
                <a16:creationId xmlns="" xmlns:a16="http://schemas.microsoft.com/office/drawing/2014/main" id="{54039D4F-9EB5-1179-677C-B3368A63AB5F}"/>
              </a:ext>
            </a:extLst>
          </p:cNvPr>
          <p:cNvSpPr>
            <a:spLocks noGrp="1"/>
          </p:cNvSpPr>
          <p:nvPr>
            <p:ph type="body" sz="quarter" idx="61"/>
          </p:nvPr>
        </p:nvSpPr>
        <p:spPr/>
        <p:txBody>
          <a:bodyPr/>
          <a:lstStyle/>
          <a:p>
            <a:r>
              <a:rPr lang="es-CL" dirty="0"/>
              <a:t>Factores carga de trabajo</a:t>
            </a:r>
          </a:p>
          <a:p>
            <a:endParaRPr lang="es-CL" dirty="0"/>
          </a:p>
        </p:txBody>
      </p:sp>
    </p:spTree>
    <p:custDataLst>
      <p:tags r:id="rId1"/>
    </p:custDataLst>
    <p:extLst>
      <p:ext uri="{BB962C8B-B14F-4D97-AF65-F5344CB8AC3E}">
        <p14:creationId xmlns:p14="http://schemas.microsoft.com/office/powerpoint/2010/main" val="117896367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878E9EC4-45B2-9345-A4BD-E2D7CCEB13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9262" y="2469458"/>
            <a:ext cx="3804342" cy="3804342"/>
          </a:xfrm>
          <a:prstGeom prst="roundRect">
            <a:avLst>
              <a:gd name="adj" fmla="val 8594"/>
            </a:avLst>
          </a:prstGeom>
          <a:solidFill>
            <a:srgbClr val="FFFFFF">
              <a:shade val="85000"/>
            </a:srgbClr>
          </a:solidFill>
          <a:ln>
            <a:noFill/>
          </a:ln>
          <a:effectLst/>
        </p:spPr>
      </p:pic>
      <p:sp>
        <p:nvSpPr>
          <p:cNvPr id="3" name="Rectángulo 2">
            <a:extLst>
              <a:ext uri="{FF2B5EF4-FFF2-40B4-BE49-F238E27FC236}">
                <a16:creationId xmlns="" xmlns:a16="http://schemas.microsoft.com/office/drawing/2014/main" id="{44CF7242-5E0B-C149-ADCA-23B5F74739FD}"/>
              </a:ext>
            </a:extLst>
          </p:cNvPr>
          <p:cNvSpPr/>
          <p:nvPr/>
        </p:nvSpPr>
        <p:spPr>
          <a:xfrm>
            <a:off x="577501" y="1557280"/>
            <a:ext cx="4510649" cy="646163"/>
          </a:xfrm>
          <a:prstGeom prst="rect">
            <a:avLst/>
          </a:prstGeom>
        </p:spPr>
        <p:txBody>
          <a:bodyPr wrap="square">
            <a:spAutoFit/>
          </a:bodyPr>
          <a:lstStyle/>
          <a:p>
            <a:pPr marL="342900" indent="-342900">
              <a:buFont typeface="+mj-lt"/>
              <a:buAutoNum type="arabicPeriod" startAt="6"/>
            </a:pPr>
            <a:r>
              <a:rPr lang="es-CL" sz="1799" b="1" dirty="0">
                <a:latin typeface="ACHS Nueva Sans" pitchFamily="2" charset="0"/>
                <a:cs typeface="Arial" panose="020B0604020202020204" pitchFamily="34" charset="0"/>
              </a:rPr>
              <a:t>¿Cómo cuidarnos de los movimientos repetitivos?</a:t>
            </a:r>
          </a:p>
        </p:txBody>
      </p:sp>
      <p:sp>
        <p:nvSpPr>
          <p:cNvPr id="15" name="Freeform 2">
            <a:extLst>
              <a:ext uri="{FF2B5EF4-FFF2-40B4-BE49-F238E27FC236}">
                <a16:creationId xmlns="" xmlns:a16="http://schemas.microsoft.com/office/drawing/2014/main" id="{2FED3987-6EF2-1549-81FC-A447A3D65073}"/>
              </a:ext>
            </a:extLst>
          </p:cNvPr>
          <p:cNvSpPr/>
          <p:nvPr/>
        </p:nvSpPr>
        <p:spPr>
          <a:xfrm>
            <a:off x="696732" y="2758536"/>
            <a:ext cx="3815430" cy="554653"/>
          </a:xfrm>
          <a:custGeom>
            <a:avLst/>
            <a:gdLst>
              <a:gd name="connsiteX0" fmla="*/ 0 w 5904656"/>
              <a:gd name="connsiteY0" fmla="*/ 82962 h 497765"/>
              <a:gd name="connsiteX1" fmla="*/ 82962 w 5904656"/>
              <a:gd name="connsiteY1" fmla="*/ 0 h 497765"/>
              <a:gd name="connsiteX2" fmla="*/ 5821694 w 5904656"/>
              <a:gd name="connsiteY2" fmla="*/ 0 h 497765"/>
              <a:gd name="connsiteX3" fmla="*/ 5904656 w 5904656"/>
              <a:gd name="connsiteY3" fmla="*/ 82962 h 497765"/>
              <a:gd name="connsiteX4" fmla="*/ 5904656 w 5904656"/>
              <a:gd name="connsiteY4" fmla="*/ 414803 h 497765"/>
              <a:gd name="connsiteX5" fmla="*/ 5821694 w 5904656"/>
              <a:gd name="connsiteY5" fmla="*/ 497765 h 497765"/>
              <a:gd name="connsiteX6" fmla="*/ 82962 w 5904656"/>
              <a:gd name="connsiteY6" fmla="*/ 497765 h 497765"/>
              <a:gd name="connsiteX7" fmla="*/ 0 w 5904656"/>
              <a:gd name="connsiteY7" fmla="*/ 414803 h 497765"/>
              <a:gd name="connsiteX8" fmla="*/ 0 w 5904656"/>
              <a:gd name="connsiteY8" fmla="*/ 82962 h 4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4656" h="497765">
                <a:moveTo>
                  <a:pt x="0" y="82962"/>
                </a:moveTo>
                <a:cubicBezTo>
                  <a:pt x="0" y="37143"/>
                  <a:pt x="37143" y="0"/>
                  <a:pt x="82962" y="0"/>
                </a:cubicBezTo>
                <a:lnTo>
                  <a:pt x="5821694" y="0"/>
                </a:lnTo>
                <a:cubicBezTo>
                  <a:pt x="5867513" y="0"/>
                  <a:pt x="5904656" y="37143"/>
                  <a:pt x="5904656" y="82962"/>
                </a:cubicBezTo>
                <a:lnTo>
                  <a:pt x="5904656" y="414803"/>
                </a:lnTo>
                <a:cubicBezTo>
                  <a:pt x="5904656" y="460622"/>
                  <a:pt x="5867513" y="497765"/>
                  <a:pt x="5821694" y="497765"/>
                </a:cubicBezTo>
                <a:lnTo>
                  <a:pt x="82962" y="497765"/>
                </a:lnTo>
                <a:cubicBezTo>
                  <a:pt x="37143" y="497765"/>
                  <a:pt x="0" y="460622"/>
                  <a:pt x="0" y="414803"/>
                </a:cubicBezTo>
                <a:lnTo>
                  <a:pt x="0" y="82962"/>
                </a:lnTo>
                <a:close/>
              </a:path>
            </a:pathLst>
          </a:cu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92855" tIns="92855" rIns="92855" bIns="92855" numCol="1" spcCol="1270" anchor="ctr" anchorCtr="0">
            <a:noAutofit/>
          </a:bodyPr>
          <a:lstStyle/>
          <a:p>
            <a:pPr defTabSz="799860">
              <a:lnSpc>
                <a:spcPct val="90000"/>
              </a:lnSpc>
              <a:spcBef>
                <a:spcPct val="0"/>
              </a:spcBef>
              <a:spcAft>
                <a:spcPct val="35000"/>
              </a:spcAft>
              <a:defRPr/>
            </a:pPr>
            <a:r>
              <a:rPr lang="es-CL" sz="1799" kern="0" dirty="0">
                <a:solidFill>
                  <a:prstClr val="white"/>
                </a:solidFill>
                <a:latin typeface="ACHS Nueva Sans" pitchFamily="2" charset="0"/>
                <a:cs typeface="Arial" panose="020B0604020202020204" pitchFamily="34" charset="0"/>
              </a:rPr>
              <a:t>Reducir ciclos </a:t>
            </a:r>
            <a:r>
              <a:rPr lang="es-CL" sz="1799" b="1" kern="0" dirty="0">
                <a:solidFill>
                  <a:srgbClr val="7EFF45"/>
                </a:solidFill>
                <a:latin typeface="ACHS Nueva Sans" pitchFamily="2" charset="0"/>
                <a:cs typeface="Arial" panose="020B0604020202020204" pitchFamily="34" charset="0"/>
              </a:rPr>
              <a:t>cortos</a:t>
            </a:r>
          </a:p>
        </p:txBody>
      </p:sp>
      <p:sp>
        <p:nvSpPr>
          <p:cNvPr id="16" name="Freeform 3">
            <a:extLst>
              <a:ext uri="{FF2B5EF4-FFF2-40B4-BE49-F238E27FC236}">
                <a16:creationId xmlns="" xmlns:a16="http://schemas.microsoft.com/office/drawing/2014/main" id="{5408329B-5FDE-E640-BBE8-65281F99DAE8}"/>
              </a:ext>
            </a:extLst>
          </p:cNvPr>
          <p:cNvSpPr/>
          <p:nvPr/>
        </p:nvSpPr>
        <p:spPr>
          <a:xfrm>
            <a:off x="696732" y="3498689"/>
            <a:ext cx="3815430" cy="554653"/>
          </a:xfrm>
          <a:custGeom>
            <a:avLst/>
            <a:gdLst>
              <a:gd name="connsiteX0" fmla="*/ 0 w 5904656"/>
              <a:gd name="connsiteY0" fmla="*/ 82962 h 497765"/>
              <a:gd name="connsiteX1" fmla="*/ 82962 w 5904656"/>
              <a:gd name="connsiteY1" fmla="*/ 0 h 497765"/>
              <a:gd name="connsiteX2" fmla="*/ 5821694 w 5904656"/>
              <a:gd name="connsiteY2" fmla="*/ 0 h 497765"/>
              <a:gd name="connsiteX3" fmla="*/ 5904656 w 5904656"/>
              <a:gd name="connsiteY3" fmla="*/ 82962 h 497765"/>
              <a:gd name="connsiteX4" fmla="*/ 5904656 w 5904656"/>
              <a:gd name="connsiteY4" fmla="*/ 414803 h 497765"/>
              <a:gd name="connsiteX5" fmla="*/ 5821694 w 5904656"/>
              <a:gd name="connsiteY5" fmla="*/ 497765 h 497765"/>
              <a:gd name="connsiteX6" fmla="*/ 82962 w 5904656"/>
              <a:gd name="connsiteY6" fmla="*/ 497765 h 497765"/>
              <a:gd name="connsiteX7" fmla="*/ 0 w 5904656"/>
              <a:gd name="connsiteY7" fmla="*/ 414803 h 497765"/>
              <a:gd name="connsiteX8" fmla="*/ 0 w 5904656"/>
              <a:gd name="connsiteY8" fmla="*/ 82962 h 4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4656" h="497765">
                <a:moveTo>
                  <a:pt x="0" y="82962"/>
                </a:moveTo>
                <a:cubicBezTo>
                  <a:pt x="0" y="37143"/>
                  <a:pt x="37143" y="0"/>
                  <a:pt x="82962" y="0"/>
                </a:cubicBezTo>
                <a:lnTo>
                  <a:pt x="5821694" y="0"/>
                </a:lnTo>
                <a:cubicBezTo>
                  <a:pt x="5867513" y="0"/>
                  <a:pt x="5904656" y="37143"/>
                  <a:pt x="5904656" y="82962"/>
                </a:cubicBezTo>
                <a:lnTo>
                  <a:pt x="5904656" y="414803"/>
                </a:lnTo>
                <a:cubicBezTo>
                  <a:pt x="5904656" y="460622"/>
                  <a:pt x="5867513" y="497765"/>
                  <a:pt x="5821694" y="497765"/>
                </a:cubicBezTo>
                <a:lnTo>
                  <a:pt x="82962" y="497765"/>
                </a:lnTo>
                <a:cubicBezTo>
                  <a:pt x="37143" y="497765"/>
                  <a:pt x="0" y="460622"/>
                  <a:pt x="0" y="414803"/>
                </a:cubicBezTo>
                <a:lnTo>
                  <a:pt x="0" y="82962"/>
                </a:lnTo>
                <a:close/>
              </a:path>
            </a:pathLst>
          </a:cu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92855" tIns="92855" rIns="92855" bIns="92855" numCol="1" spcCol="1270" anchor="ctr" anchorCtr="0">
            <a:noAutofit/>
          </a:bodyPr>
          <a:lstStyle/>
          <a:p>
            <a:pPr defTabSz="799860">
              <a:lnSpc>
                <a:spcPct val="90000"/>
              </a:lnSpc>
              <a:spcBef>
                <a:spcPct val="0"/>
              </a:spcBef>
              <a:spcAft>
                <a:spcPct val="35000"/>
              </a:spcAft>
              <a:defRPr/>
            </a:pPr>
            <a:r>
              <a:rPr lang="es-CL" sz="1799" kern="0" dirty="0">
                <a:solidFill>
                  <a:prstClr val="white"/>
                </a:solidFill>
                <a:latin typeface="ACHS Nueva Sans" pitchFamily="2" charset="0"/>
                <a:cs typeface="Arial" panose="020B0604020202020204" pitchFamily="34" charset="0"/>
              </a:rPr>
              <a:t>Aumentar períodos de </a:t>
            </a:r>
            <a:r>
              <a:rPr lang="es-CL" sz="1799" b="1" kern="0" dirty="0">
                <a:solidFill>
                  <a:srgbClr val="7EFF45"/>
                </a:solidFill>
                <a:latin typeface="ACHS Nueva Sans" pitchFamily="2" charset="0"/>
                <a:cs typeface="Arial" panose="020B0604020202020204" pitchFamily="34" charset="0"/>
              </a:rPr>
              <a:t>pausas</a:t>
            </a:r>
            <a:r>
              <a:rPr lang="es-CL" sz="1799" b="1" kern="0" dirty="0">
                <a:solidFill>
                  <a:srgbClr val="83B927"/>
                </a:solidFill>
                <a:latin typeface="ACHS Nueva Sans" pitchFamily="2" charset="0"/>
                <a:cs typeface="Arial" panose="020B0604020202020204" pitchFamily="34" charset="0"/>
              </a:rPr>
              <a:t> </a:t>
            </a:r>
          </a:p>
        </p:txBody>
      </p:sp>
      <p:sp>
        <p:nvSpPr>
          <p:cNvPr id="17" name="Freeform 4">
            <a:extLst>
              <a:ext uri="{FF2B5EF4-FFF2-40B4-BE49-F238E27FC236}">
                <a16:creationId xmlns="" xmlns:a16="http://schemas.microsoft.com/office/drawing/2014/main" id="{EC5E4543-3897-6544-89EE-255462D8CB8A}"/>
              </a:ext>
            </a:extLst>
          </p:cNvPr>
          <p:cNvSpPr/>
          <p:nvPr/>
        </p:nvSpPr>
        <p:spPr>
          <a:xfrm>
            <a:off x="696732" y="4238842"/>
            <a:ext cx="3815430" cy="554653"/>
          </a:xfrm>
          <a:custGeom>
            <a:avLst/>
            <a:gdLst>
              <a:gd name="connsiteX0" fmla="*/ 0 w 5904656"/>
              <a:gd name="connsiteY0" fmla="*/ 82962 h 497765"/>
              <a:gd name="connsiteX1" fmla="*/ 82962 w 5904656"/>
              <a:gd name="connsiteY1" fmla="*/ 0 h 497765"/>
              <a:gd name="connsiteX2" fmla="*/ 5821694 w 5904656"/>
              <a:gd name="connsiteY2" fmla="*/ 0 h 497765"/>
              <a:gd name="connsiteX3" fmla="*/ 5904656 w 5904656"/>
              <a:gd name="connsiteY3" fmla="*/ 82962 h 497765"/>
              <a:gd name="connsiteX4" fmla="*/ 5904656 w 5904656"/>
              <a:gd name="connsiteY4" fmla="*/ 414803 h 497765"/>
              <a:gd name="connsiteX5" fmla="*/ 5821694 w 5904656"/>
              <a:gd name="connsiteY5" fmla="*/ 497765 h 497765"/>
              <a:gd name="connsiteX6" fmla="*/ 82962 w 5904656"/>
              <a:gd name="connsiteY6" fmla="*/ 497765 h 497765"/>
              <a:gd name="connsiteX7" fmla="*/ 0 w 5904656"/>
              <a:gd name="connsiteY7" fmla="*/ 414803 h 497765"/>
              <a:gd name="connsiteX8" fmla="*/ 0 w 5904656"/>
              <a:gd name="connsiteY8" fmla="*/ 82962 h 4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4656" h="497765">
                <a:moveTo>
                  <a:pt x="0" y="82962"/>
                </a:moveTo>
                <a:cubicBezTo>
                  <a:pt x="0" y="37143"/>
                  <a:pt x="37143" y="0"/>
                  <a:pt x="82962" y="0"/>
                </a:cubicBezTo>
                <a:lnTo>
                  <a:pt x="5821694" y="0"/>
                </a:lnTo>
                <a:cubicBezTo>
                  <a:pt x="5867513" y="0"/>
                  <a:pt x="5904656" y="37143"/>
                  <a:pt x="5904656" y="82962"/>
                </a:cubicBezTo>
                <a:lnTo>
                  <a:pt x="5904656" y="414803"/>
                </a:lnTo>
                <a:cubicBezTo>
                  <a:pt x="5904656" y="460622"/>
                  <a:pt x="5867513" y="497765"/>
                  <a:pt x="5821694" y="497765"/>
                </a:cubicBezTo>
                <a:lnTo>
                  <a:pt x="82962" y="497765"/>
                </a:lnTo>
                <a:cubicBezTo>
                  <a:pt x="37143" y="497765"/>
                  <a:pt x="0" y="460622"/>
                  <a:pt x="0" y="414803"/>
                </a:cubicBezTo>
                <a:lnTo>
                  <a:pt x="0" y="82962"/>
                </a:lnTo>
                <a:close/>
              </a:path>
            </a:pathLst>
          </a:cu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92855" tIns="92855" rIns="92855" bIns="92855" numCol="1" spcCol="1270" anchor="ctr" anchorCtr="0">
            <a:noAutofit/>
          </a:bodyPr>
          <a:lstStyle/>
          <a:p>
            <a:pPr defTabSz="799860">
              <a:lnSpc>
                <a:spcPct val="90000"/>
              </a:lnSpc>
              <a:spcBef>
                <a:spcPct val="0"/>
              </a:spcBef>
              <a:spcAft>
                <a:spcPct val="35000"/>
              </a:spcAft>
              <a:defRPr/>
            </a:pPr>
            <a:r>
              <a:rPr lang="es-CL" sz="1799" b="1" kern="0" dirty="0">
                <a:solidFill>
                  <a:srgbClr val="7EFF45"/>
                </a:solidFill>
                <a:latin typeface="ACHS Nueva Sans" pitchFamily="2" charset="0"/>
                <a:cs typeface="Arial" panose="020B0604020202020204" pitchFamily="34" charset="0"/>
              </a:rPr>
              <a:t>Alternancia</a:t>
            </a:r>
            <a:r>
              <a:rPr lang="es-CL" sz="1799" kern="0" dirty="0">
                <a:solidFill>
                  <a:prstClr val="white"/>
                </a:solidFill>
                <a:latin typeface="ACHS Nueva Sans" pitchFamily="2" charset="0"/>
                <a:cs typeface="Arial" panose="020B0604020202020204" pitchFamily="34" charset="0"/>
              </a:rPr>
              <a:t> de tareas</a:t>
            </a:r>
          </a:p>
        </p:txBody>
      </p:sp>
      <p:sp>
        <p:nvSpPr>
          <p:cNvPr id="18" name="Freeform 5">
            <a:extLst>
              <a:ext uri="{FF2B5EF4-FFF2-40B4-BE49-F238E27FC236}">
                <a16:creationId xmlns="" xmlns:a16="http://schemas.microsoft.com/office/drawing/2014/main" id="{ADDB8A39-34F5-D542-A335-8A0F5B1592B1}"/>
              </a:ext>
            </a:extLst>
          </p:cNvPr>
          <p:cNvSpPr/>
          <p:nvPr/>
        </p:nvSpPr>
        <p:spPr>
          <a:xfrm>
            <a:off x="696732" y="4978995"/>
            <a:ext cx="3815430" cy="554653"/>
          </a:xfrm>
          <a:custGeom>
            <a:avLst/>
            <a:gdLst>
              <a:gd name="connsiteX0" fmla="*/ 0 w 5904656"/>
              <a:gd name="connsiteY0" fmla="*/ 82962 h 497765"/>
              <a:gd name="connsiteX1" fmla="*/ 82962 w 5904656"/>
              <a:gd name="connsiteY1" fmla="*/ 0 h 497765"/>
              <a:gd name="connsiteX2" fmla="*/ 5821694 w 5904656"/>
              <a:gd name="connsiteY2" fmla="*/ 0 h 497765"/>
              <a:gd name="connsiteX3" fmla="*/ 5904656 w 5904656"/>
              <a:gd name="connsiteY3" fmla="*/ 82962 h 497765"/>
              <a:gd name="connsiteX4" fmla="*/ 5904656 w 5904656"/>
              <a:gd name="connsiteY4" fmla="*/ 414803 h 497765"/>
              <a:gd name="connsiteX5" fmla="*/ 5821694 w 5904656"/>
              <a:gd name="connsiteY5" fmla="*/ 497765 h 497765"/>
              <a:gd name="connsiteX6" fmla="*/ 82962 w 5904656"/>
              <a:gd name="connsiteY6" fmla="*/ 497765 h 497765"/>
              <a:gd name="connsiteX7" fmla="*/ 0 w 5904656"/>
              <a:gd name="connsiteY7" fmla="*/ 414803 h 497765"/>
              <a:gd name="connsiteX8" fmla="*/ 0 w 5904656"/>
              <a:gd name="connsiteY8" fmla="*/ 82962 h 4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4656" h="497765">
                <a:moveTo>
                  <a:pt x="0" y="82962"/>
                </a:moveTo>
                <a:cubicBezTo>
                  <a:pt x="0" y="37143"/>
                  <a:pt x="37143" y="0"/>
                  <a:pt x="82962" y="0"/>
                </a:cubicBezTo>
                <a:lnTo>
                  <a:pt x="5821694" y="0"/>
                </a:lnTo>
                <a:cubicBezTo>
                  <a:pt x="5867513" y="0"/>
                  <a:pt x="5904656" y="37143"/>
                  <a:pt x="5904656" y="82962"/>
                </a:cubicBezTo>
                <a:lnTo>
                  <a:pt x="5904656" y="414803"/>
                </a:lnTo>
                <a:cubicBezTo>
                  <a:pt x="5904656" y="460622"/>
                  <a:pt x="5867513" y="497765"/>
                  <a:pt x="5821694" y="497765"/>
                </a:cubicBezTo>
                <a:lnTo>
                  <a:pt x="82962" y="497765"/>
                </a:lnTo>
                <a:cubicBezTo>
                  <a:pt x="37143" y="497765"/>
                  <a:pt x="0" y="460622"/>
                  <a:pt x="0" y="414803"/>
                </a:cubicBezTo>
                <a:lnTo>
                  <a:pt x="0" y="82962"/>
                </a:lnTo>
                <a:close/>
              </a:path>
            </a:pathLst>
          </a:cu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92855" tIns="92855" rIns="92855" bIns="92855" numCol="1" spcCol="1270" anchor="ctr" anchorCtr="0">
            <a:noAutofit/>
          </a:bodyPr>
          <a:lstStyle/>
          <a:p>
            <a:pPr defTabSz="799860">
              <a:lnSpc>
                <a:spcPct val="90000"/>
              </a:lnSpc>
              <a:spcBef>
                <a:spcPct val="0"/>
              </a:spcBef>
              <a:spcAft>
                <a:spcPct val="35000"/>
              </a:spcAft>
              <a:defRPr/>
            </a:pPr>
            <a:r>
              <a:rPr lang="es-CL" sz="1799" kern="0" dirty="0">
                <a:solidFill>
                  <a:prstClr val="white"/>
                </a:solidFill>
                <a:latin typeface="ACHS Nueva Sans" pitchFamily="2" charset="0"/>
                <a:cs typeface="Arial" panose="020B0604020202020204" pitchFamily="34" charset="0"/>
              </a:rPr>
              <a:t>Evitar</a:t>
            </a:r>
            <a:r>
              <a:rPr lang="es-CL" sz="1799" kern="0" dirty="0">
                <a:solidFill>
                  <a:srgbClr val="7EFF45"/>
                </a:solidFill>
                <a:latin typeface="ACHS Nueva Sans" pitchFamily="2" charset="0"/>
                <a:cs typeface="Arial" panose="020B0604020202020204" pitchFamily="34" charset="0"/>
              </a:rPr>
              <a:t> </a:t>
            </a:r>
            <a:r>
              <a:rPr lang="es-CL" sz="1799" b="1" kern="0" dirty="0">
                <a:solidFill>
                  <a:srgbClr val="7EFF45"/>
                </a:solidFill>
                <a:latin typeface="ACHS Nueva Sans" pitchFamily="2" charset="0"/>
                <a:cs typeface="Arial" panose="020B0604020202020204" pitchFamily="34" charset="0"/>
              </a:rPr>
              <a:t>posturas</a:t>
            </a:r>
            <a:r>
              <a:rPr lang="es-CL" sz="1799" kern="0" dirty="0">
                <a:solidFill>
                  <a:srgbClr val="7EFF45"/>
                </a:solidFill>
                <a:latin typeface="ACHS Nueva Sans" pitchFamily="2" charset="0"/>
                <a:cs typeface="Arial" panose="020B0604020202020204" pitchFamily="34" charset="0"/>
              </a:rPr>
              <a:t> </a:t>
            </a:r>
            <a:r>
              <a:rPr lang="es-CL" sz="1799" kern="0" dirty="0">
                <a:solidFill>
                  <a:prstClr val="white"/>
                </a:solidFill>
                <a:latin typeface="ACHS Nueva Sans" pitchFamily="2" charset="0"/>
                <a:cs typeface="Arial" panose="020B0604020202020204" pitchFamily="34" charset="0"/>
              </a:rPr>
              <a:t>forzadas</a:t>
            </a:r>
          </a:p>
        </p:txBody>
      </p:sp>
      <p:sp>
        <p:nvSpPr>
          <p:cNvPr id="19" name="Freeform 6">
            <a:extLst>
              <a:ext uri="{FF2B5EF4-FFF2-40B4-BE49-F238E27FC236}">
                <a16:creationId xmlns="" xmlns:a16="http://schemas.microsoft.com/office/drawing/2014/main" id="{10062F06-D627-8147-96B2-3901965BA952}"/>
              </a:ext>
            </a:extLst>
          </p:cNvPr>
          <p:cNvSpPr/>
          <p:nvPr/>
        </p:nvSpPr>
        <p:spPr>
          <a:xfrm>
            <a:off x="696732" y="5719147"/>
            <a:ext cx="3815430" cy="554653"/>
          </a:xfrm>
          <a:custGeom>
            <a:avLst/>
            <a:gdLst>
              <a:gd name="connsiteX0" fmla="*/ 0 w 5904656"/>
              <a:gd name="connsiteY0" fmla="*/ 82962 h 497765"/>
              <a:gd name="connsiteX1" fmla="*/ 82962 w 5904656"/>
              <a:gd name="connsiteY1" fmla="*/ 0 h 497765"/>
              <a:gd name="connsiteX2" fmla="*/ 5821694 w 5904656"/>
              <a:gd name="connsiteY2" fmla="*/ 0 h 497765"/>
              <a:gd name="connsiteX3" fmla="*/ 5904656 w 5904656"/>
              <a:gd name="connsiteY3" fmla="*/ 82962 h 497765"/>
              <a:gd name="connsiteX4" fmla="*/ 5904656 w 5904656"/>
              <a:gd name="connsiteY4" fmla="*/ 414803 h 497765"/>
              <a:gd name="connsiteX5" fmla="*/ 5821694 w 5904656"/>
              <a:gd name="connsiteY5" fmla="*/ 497765 h 497765"/>
              <a:gd name="connsiteX6" fmla="*/ 82962 w 5904656"/>
              <a:gd name="connsiteY6" fmla="*/ 497765 h 497765"/>
              <a:gd name="connsiteX7" fmla="*/ 0 w 5904656"/>
              <a:gd name="connsiteY7" fmla="*/ 414803 h 497765"/>
              <a:gd name="connsiteX8" fmla="*/ 0 w 5904656"/>
              <a:gd name="connsiteY8" fmla="*/ 82962 h 4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4656" h="497765">
                <a:moveTo>
                  <a:pt x="0" y="82962"/>
                </a:moveTo>
                <a:cubicBezTo>
                  <a:pt x="0" y="37143"/>
                  <a:pt x="37143" y="0"/>
                  <a:pt x="82962" y="0"/>
                </a:cubicBezTo>
                <a:lnTo>
                  <a:pt x="5821694" y="0"/>
                </a:lnTo>
                <a:cubicBezTo>
                  <a:pt x="5867513" y="0"/>
                  <a:pt x="5904656" y="37143"/>
                  <a:pt x="5904656" y="82962"/>
                </a:cubicBezTo>
                <a:lnTo>
                  <a:pt x="5904656" y="414803"/>
                </a:lnTo>
                <a:cubicBezTo>
                  <a:pt x="5904656" y="460622"/>
                  <a:pt x="5867513" y="497765"/>
                  <a:pt x="5821694" y="497765"/>
                </a:cubicBezTo>
                <a:lnTo>
                  <a:pt x="82962" y="497765"/>
                </a:lnTo>
                <a:cubicBezTo>
                  <a:pt x="37143" y="497765"/>
                  <a:pt x="0" y="460622"/>
                  <a:pt x="0" y="414803"/>
                </a:cubicBezTo>
                <a:lnTo>
                  <a:pt x="0" y="82962"/>
                </a:lnTo>
                <a:close/>
              </a:path>
            </a:pathLst>
          </a:cu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92855" tIns="92855" rIns="92855" bIns="92855" numCol="1" spcCol="1270" anchor="ctr" anchorCtr="0">
            <a:noAutofit/>
          </a:bodyPr>
          <a:lstStyle/>
          <a:p>
            <a:pPr defTabSz="799860">
              <a:lnSpc>
                <a:spcPct val="90000"/>
              </a:lnSpc>
              <a:spcBef>
                <a:spcPct val="0"/>
              </a:spcBef>
              <a:spcAft>
                <a:spcPct val="35000"/>
              </a:spcAft>
              <a:defRPr/>
            </a:pPr>
            <a:r>
              <a:rPr lang="es-CL" sz="1799" kern="0" dirty="0">
                <a:solidFill>
                  <a:prstClr val="white"/>
                </a:solidFill>
                <a:latin typeface="ACHS Nueva Sans" pitchFamily="2" charset="0"/>
                <a:cs typeface="Arial" panose="020B0604020202020204" pitchFamily="34" charset="0"/>
              </a:rPr>
              <a:t>Evitar desarrollo de </a:t>
            </a:r>
            <a:r>
              <a:rPr lang="es-CL" sz="1799" b="1" kern="0" dirty="0">
                <a:solidFill>
                  <a:srgbClr val="7EFF45"/>
                </a:solidFill>
                <a:latin typeface="ACHS Nueva Sans" pitchFamily="2" charset="0"/>
                <a:cs typeface="Arial" panose="020B0604020202020204" pitchFamily="34" charset="0"/>
              </a:rPr>
              <a:t>fuerza</a:t>
            </a:r>
          </a:p>
        </p:txBody>
      </p:sp>
      <p:sp>
        <p:nvSpPr>
          <p:cNvPr id="2" name="Marcador de texto 1">
            <a:extLst>
              <a:ext uri="{FF2B5EF4-FFF2-40B4-BE49-F238E27FC236}">
                <a16:creationId xmlns="" xmlns:a16="http://schemas.microsoft.com/office/drawing/2014/main" id="{C869B96E-CE5A-F4E2-2A98-12BC838DCB2B}"/>
              </a:ext>
            </a:extLst>
          </p:cNvPr>
          <p:cNvSpPr>
            <a:spLocks noGrp="1"/>
          </p:cNvSpPr>
          <p:nvPr>
            <p:ph type="body" sz="quarter" idx="61"/>
          </p:nvPr>
        </p:nvSpPr>
        <p:spPr/>
        <p:txBody>
          <a:bodyPr/>
          <a:lstStyle/>
          <a:p>
            <a:r>
              <a:rPr lang="es-CL" dirty="0"/>
              <a:t>FACTORES CARGA DE TRABAJO</a:t>
            </a:r>
          </a:p>
          <a:p>
            <a:endParaRPr lang="es-CL" dirty="0"/>
          </a:p>
        </p:txBody>
      </p:sp>
      <p:pic>
        <p:nvPicPr>
          <p:cNvPr id="5" name="Picture 8">
            <a:extLst>
              <a:ext uri="{FF2B5EF4-FFF2-40B4-BE49-F238E27FC236}">
                <a16:creationId xmlns="" xmlns:a16="http://schemas.microsoft.com/office/drawing/2014/main" id="{04CA604E-32FF-1D50-DD29-D9EABF09F0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9192126" y="4798364"/>
            <a:ext cx="1491478" cy="1491478"/>
          </a:xfrm>
          <a:prstGeom prst="rect">
            <a:avLst/>
          </a:prstGeom>
        </p:spPr>
      </p:pic>
    </p:spTree>
    <p:custDataLst>
      <p:tags r:id="rId1"/>
    </p:custDataLst>
    <p:extLst>
      <p:ext uri="{BB962C8B-B14F-4D97-AF65-F5344CB8AC3E}">
        <p14:creationId xmlns:p14="http://schemas.microsoft.com/office/powerpoint/2010/main" val="788241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878E9EC4-45B2-9345-A4BD-E2D7CCEB13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9262" y="2469458"/>
            <a:ext cx="3804342" cy="3804342"/>
          </a:xfrm>
          <a:prstGeom prst="roundRect">
            <a:avLst>
              <a:gd name="adj" fmla="val 8594"/>
            </a:avLst>
          </a:prstGeom>
          <a:solidFill>
            <a:srgbClr val="FFFFFF">
              <a:shade val="85000"/>
            </a:srgbClr>
          </a:solidFill>
          <a:ln>
            <a:noFill/>
          </a:ln>
          <a:effectLst/>
        </p:spPr>
      </p:pic>
      <p:sp>
        <p:nvSpPr>
          <p:cNvPr id="3" name="Rectángulo 2">
            <a:extLst>
              <a:ext uri="{FF2B5EF4-FFF2-40B4-BE49-F238E27FC236}">
                <a16:creationId xmlns="" xmlns:a16="http://schemas.microsoft.com/office/drawing/2014/main" id="{44CF7242-5E0B-C149-ADCA-23B5F74739FD}"/>
              </a:ext>
            </a:extLst>
          </p:cNvPr>
          <p:cNvSpPr/>
          <p:nvPr/>
        </p:nvSpPr>
        <p:spPr>
          <a:xfrm>
            <a:off x="577501" y="1557280"/>
            <a:ext cx="4510649" cy="646163"/>
          </a:xfrm>
          <a:prstGeom prst="rect">
            <a:avLst/>
          </a:prstGeom>
        </p:spPr>
        <p:txBody>
          <a:bodyPr wrap="square">
            <a:spAutoFit/>
          </a:bodyPr>
          <a:lstStyle/>
          <a:p>
            <a:pPr marL="342900" indent="-342900">
              <a:buFont typeface="+mj-lt"/>
              <a:buAutoNum type="arabicPeriod" startAt="6"/>
            </a:pPr>
            <a:r>
              <a:rPr lang="es-CL" sz="1799" b="1" dirty="0">
                <a:latin typeface="ACHS Nueva Sans" pitchFamily="2" charset="0"/>
                <a:cs typeface="Arial" panose="020B0604020202020204" pitchFamily="34" charset="0"/>
              </a:rPr>
              <a:t>¿Cómo cuidarnos de los movimientos repetitivos?</a:t>
            </a:r>
          </a:p>
        </p:txBody>
      </p:sp>
      <p:sp>
        <p:nvSpPr>
          <p:cNvPr id="15" name="Freeform 2">
            <a:extLst>
              <a:ext uri="{FF2B5EF4-FFF2-40B4-BE49-F238E27FC236}">
                <a16:creationId xmlns="" xmlns:a16="http://schemas.microsoft.com/office/drawing/2014/main" id="{2FED3987-6EF2-1549-81FC-A447A3D65073}"/>
              </a:ext>
            </a:extLst>
          </p:cNvPr>
          <p:cNvSpPr/>
          <p:nvPr/>
        </p:nvSpPr>
        <p:spPr>
          <a:xfrm>
            <a:off x="696732" y="2758536"/>
            <a:ext cx="3815430" cy="554653"/>
          </a:xfrm>
          <a:custGeom>
            <a:avLst/>
            <a:gdLst>
              <a:gd name="connsiteX0" fmla="*/ 0 w 5904656"/>
              <a:gd name="connsiteY0" fmla="*/ 82962 h 497765"/>
              <a:gd name="connsiteX1" fmla="*/ 82962 w 5904656"/>
              <a:gd name="connsiteY1" fmla="*/ 0 h 497765"/>
              <a:gd name="connsiteX2" fmla="*/ 5821694 w 5904656"/>
              <a:gd name="connsiteY2" fmla="*/ 0 h 497765"/>
              <a:gd name="connsiteX3" fmla="*/ 5904656 w 5904656"/>
              <a:gd name="connsiteY3" fmla="*/ 82962 h 497765"/>
              <a:gd name="connsiteX4" fmla="*/ 5904656 w 5904656"/>
              <a:gd name="connsiteY4" fmla="*/ 414803 h 497765"/>
              <a:gd name="connsiteX5" fmla="*/ 5821694 w 5904656"/>
              <a:gd name="connsiteY5" fmla="*/ 497765 h 497765"/>
              <a:gd name="connsiteX6" fmla="*/ 82962 w 5904656"/>
              <a:gd name="connsiteY6" fmla="*/ 497765 h 497765"/>
              <a:gd name="connsiteX7" fmla="*/ 0 w 5904656"/>
              <a:gd name="connsiteY7" fmla="*/ 414803 h 497765"/>
              <a:gd name="connsiteX8" fmla="*/ 0 w 5904656"/>
              <a:gd name="connsiteY8" fmla="*/ 82962 h 4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4656" h="497765">
                <a:moveTo>
                  <a:pt x="0" y="82962"/>
                </a:moveTo>
                <a:cubicBezTo>
                  <a:pt x="0" y="37143"/>
                  <a:pt x="37143" y="0"/>
                  <a:pt x="82962" y="0"/>
                </a:cubicBezTo>
                <a:lnTo>
                  <a:pt x="5821694" y="0"/>
                </a:lnTo>
                <a:cubicBezTo>
                  <a:pt x="5867513" y="0"/>
                  <a:pt x="5904656" y="37143"/>
                  <a:pt x="5904656" y="82962"/>
                </a:cubicBezTo>
                <a:lnTo>
                  <a:pt x="5904656" y="414803"/>
                </a:lnTo>
                <a:cubicBezTo>
                  <a:pt x="5904656" y="460622"/>
                  <a:pt x="5867513" y="497765"/>
                  <a:pt x="5821694" y="497765"/>
                </a:cubicBezTo>
                <a:lnTo>
                  <a:pt x="82962" y="497765"/>
                </a:lnTo>
                <a:cubicBezTo>
                  <a:pt x="37143" y="497765"/>
                  <a:pt x="0" y="460622"/>
                  <a:pt x="0" y="414803"/>
                </a:cubicBezTo>
                <a:lnTo>
                  <a:pt x="0" y="82962"/>
                </a:lnTo>
                <a:close/>
              </a:path>
            </a:pathLst>
          </a:cu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92855" tIns="92855" rIns="92855" bIns="92855" numCol="1" spcCol="1270" anchor="ctr" anchorCtr="0">
            <a:noAutofit/>
          </a:bodyPr>
          <a:lstStyle/>
          <a:p>
            <a:pPr defTabSz="799860">
              <a:lnSpc>
                <a:spcPct val="90000"/>
              </a:lnSpc>
              <a:spcBef>
                <a:spcPct val="0"/>
              </a:spcBef>
              <a:spcAft>
                <a:spcPct val="35000"/>
              </a:spcAft>
              <a:defRPr/>
            </a:pPr>
            <a:r>
              <a:rPr lang="es-CL" sz="1799" kern="0" dirty="0">
                <a:solidFill>
                  <a:prstClr val="white"/>
                </a:solidFill>
                <a:latin typeface="ACHS Nueva Sans" pitchFamily="2" charset="0"/>
                <a:cs typeface="Arial" panose="020B0604020202020204" pitchFamily="34" charset="0"/>
              </a:rPr>
              <a:t>Uso de </a:t>
            </a:r>
            <a:r>
              <a:rPr lang="es-CL" sz="1799" b="1" kern="0" dirty="0">
                <a:solidFill>
                  <a:srgbClr val="7EFF45"/>
                </a:solidFill>
                <a:latin typeface="ACHS Nueva Sans" pitchFamily="2" charset="0"/>
                <a:cs typeface="Arial" panose="020B0604020202020204" pitchFamily="34" charset="0"/>
              </a:rPr>
              <a:t>herramientas adecuadas</a:t>
            </a:r>
          </a:p>
        </p:txBody>
      </p:sp>
      <p:sp>
        <p:nvSpPr>
          <p:cNvPr id="16" name="Freeform 3">
            <a:extLst>
              <a:ext uri="{FF2B5EF4-FFF2-40B4-BE49-F238E27FC236}">
                <a16:creationId xmlns="" xmlns:a16="http://schemas.microsoft.com/office/drawing/2014/main" id="{5408329B-5FDE-E640-BBE8-65281F99DAE8}"/>
              </a:ext>
            </a:extLst>
          </p:cNvPr>
          <p:cNvSpPr/>
          <p:nvPr/>
        </p:nvSpPr>
        <p:spPr>
          <a:xfrm>
            <a:off x="696732" y="3498689"/>
            <a:ext cx="3815430" cy="554653"/>
          </a:xfrm>
          <a:custGeom>
            <a:avLst/>
            <a:gdLst>
              <a:gd name="connsiteX0" fmla="*/ 0 w 5904656"/>
              <a:gd name="connsiteY0" fmla="*/ 82962 h 497765"/>
              <a:gd name="connsiteX1" fmla="*/ 82962 w 5904656"/>
              <a:gd name="connsiteY1" fmla="*/ 0 h 497765"/>
              <a:gd name="connsiteX2" fmla="*/ 5821694 w 5904656"/>
              <a:gd name="connsiteY2" fmla="*/ 0 h 497765"/>
              <a:gd name="connsiteX3" fmla="*/ 5904656 w 5904656"/>
              <a:gd name="connsiteY3" fmla="*/ 82962 h 497765"/>
              <a:gd name="connsiteX4" fmla="*/ 5904656 w 5904656"/>
              <a:gd name="connsiteY4" fmla="*/ 414803 h 497765"/>
              <a:gd name="connsiteX5" fmla="*/ 5821694 w 5904656"/>
              <a:gd name="connsiteY5" fmla="*/ 497765 h 497765"/>
              <a:gd name="connsiteX6" fmla="*/ 82962 w 5904656"/>
              <a:gd name="connsiteY6" fmla="*/ 497765 h 497765"/>
              <a:gd name="connsiteX7" fmla="*/ 0 w 5904656"/>
              <a:gd name="connsiteY7" fmla="*/ 414803 h 497765"/>
              <a:gd name="connsiteX8" fmla="*/ 0 w 5904656"/>
              <a:gd name="connsiteY8" fmla="*/ 82962 h 4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4656" h="497765">
                <a:moveTo>
                  <a:pt x="0" y="82962"/>
                </a:moveTo>
                <a:cubicBezTo>
                  <a:pt x="0" y="37143"/>
                  <a:pt x="37143" y="0"/>
                  <a:pt x="82962" y="0"/>
                </a:cubicBezTo>
                <a:lnTo>
                  <a:pt x="5821694" y="0"/>
                </a:lnTo>
                <a:cubicBezTo>
                  <a:pt x="5867513" y="0"/>
                  <a:pt x="5904656" y="37143"/>
                  <a:pt x="5904656" y="82962"/>
                </a:cubicBezTo>
                <a:lnTo>
                  <a:pt x="5904656" y="414803"/>
                </a:lnTo>
                <a:cubicBezTo>
                  <a:pt x="5904656" y="460622"/>
                  <a:pt x="5867513" y="497765"/>
                  <a:pt x="5821694" y="497765"/>
                </a:cubicBezTo>
                <a:lnTo>
                  <a:pt x="82962" y="497765"/>
                </a:lnTo>
                <a:cubicBezTo>
                  <a:pt x="37143" y="497765"/>
                  <a:pt x="0" y="460622"/>
                  <a:pt x="0" y="414803"/>
                </a:cubicBezTo>
                <a:lnTo>
                  <a:pt x="0" y="82962"/>
                </a:lnTo>
                <a:close/>
              </a:path>
            </a:pathLst>
          </a:cu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92855" tIns="92855" rIns="92855" bIns="92855" numCol="1" spcCol="1270" anchor="ctr" anchorCtr="0">
            <a:noAutofit/>
          </a:bodyPr>
          <a:lstStyle/>
          <a:p>
            <a:pPr defTabSz="799860">
              <a:lnSpc>
                <a:spcPct val="90000"/>
              </a:lnSpc>
              <a:spcBef>
                <a:spcPct val="0"/>
              </a:spcBef>
              <a:spcAft>
                <a:spcPct val="35000"/>
              </a:spcAft>
              <a:defRPr/>
            </a:pPr>
            <a:r>
              <a:rPr lang="es-MX" sz="1799" b="1" kern="0" dirty="0">
                <a:solidFill>
                  <a:srgbClr val="7EFF45"/>
                </a:solidFill>
                <a:latin typeface="ACHS Nueva Sans" pitchFamily="2" charset="0"/>
                <a:cs typeface="Arial" panose="020B0604020202020204" pitchFamily="34" charset="0"/>
              </a:rPr>
              <a:t>Reposición y mantención </a:t>
            </a:r>
            <a:r>
              <a:rPr lang="es-MX" sz="1799" kern="0" dirty="0">
                <a:solidFill>
                  <a:prstClr val="white"/>
                </a:solidFill>
                <a:latin typeface="ACHS Nueva Sans" pitchFamily="2" charset="0"/>
                <a:cs typeface="Arial" panose="020B0604020202020204" pitchFamily="34" charset="0"/>
              </a:rPr>
              <a:t>de herramientas </a:t>
            </a:r>
          </a:p>
        </p:txBody>
      </p:sp>
      <p:sp>
        <p:nvSpPr>
          <p:cNvPr id="17" name="Freeform 4">
            <a:extLst>
              <a:ext uri="{FF2B5EF4-FFF2-40B4-BE49-F238E27FC236}">
                <a16:creationId xmlns="" xmlns:a16="http://schemas.microsoft.com/office/drawing/2014/main" id="{EC5E4543-3897-6544-89EE-255462D8CB8A}"/>
              </a:ext>
            </a:extLst>
          </p:cNvPr>
          <p:cNvSpPr/>
          <p:nvPr/>
        </p:nvSpPr>
        <p:spPr>
          <a:xfrm>
            <a:off x="696732" y="4238842"/>
            <a:ext cx="3815430" cy="554653"/>
          </a:xfrm>
          <a:custGeom>
            <a:avLst/>
            <a:gdLst>
              <a:gd name="connsiteX0" fmla="*/ 0 w 5904656"/>
              <a:gd name="connsiteY0" fmla="*/ 82962 h 497765"/>
              <a:gd name="connsiteX1" fmla="*/ 82962 w 5904656"/>
              <a:gd name="connsiteY1" fmla="*/ 0 h 497765"/>
              <a:gd name="connsiteX2" fmla="*/ 5821694 w 5904656"/>
              <a:gd name="connsiteY2" fmla="*/ 0 h 497765"/>
              <a:gd name="connsiteX3" fmla="*/ 5904656 w 5904656"/>
              <a:gd name="connsiteY3" fmla="*/ 82962 h 497765"/>
              <a:gd name="connsiteX4" fmla="*/ 5904656 w 5904656"/>
              <a:gd name="connsiteY4" fmla="*/ 414803 h 497765"/>
              <a:gd name="connsiteX5" fmla="*/ 5821694 w 5904656"/>
              <a:gd name="connsiteY5" fmla="*/ 497765 h 497765"/>
              <a:gd name="connsiteX6" fmla="*/ 82962 w 5904656"/>
              <a:gd name="connsiteY6" fmla="*/ 497765 h 497765"/>
              <a:gd name="connsiteX7" fmla="*/ 0 w 5904656"/>
              <a:gd name="connsiteY7" fmla="*/ 414803 h 497765"/>
              <a:gd name="connsiteX8" fmla="*/ 0 w 5904656"/>
              <a:gd name="connsiteY8" fmla="*/ 82962 h 4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4656" h="497765">
                <a:moveTo>
                  <a:pt x="0" y="82962"/>
                </a:moveTo>
                <a:cubicBezTo>
                  <a:pt x="0" y="37143"/>
                  <a:pt x="37143" y="0"/>
                  <a:pt x="82962" y="0"/>
                </a:cubicBezTo>
                <a:lnTo>
                  <a:pt x="5821694" y="0"/>
                </a:lnTo>
                <a:cubicBezTo>
                  <a:pt x="5867513" y="0"/>
                  <a:pt x="5904656" y="37143"/>
                  <a:pt x="5904656" y="82962"/>
                </a:cubicBezTo>
                <a:lnTo>
                  <a:pt x="5904656" y="414803"/>
                </a:lnTo>
                <a:cubicBezTo>
                  <a:pt x="5904656" y="460622"/>
                  <a:pt x="5867513" y="497765"/>
                  <a:pt x="5821694" y="497765"/>
                </a:cubicBezTo>
                <a:lnTo>
                  <a:pt x="82962" y="497765"/>
                </a:lnTo>
                <a:cubicBezTo>
                  <a:pt x="37143" y="497765"/>
                  <a:pt x="0" y="460622"/>
                  <a:pt x="0" y="414803"/>
                </a:cubicBezTo>
                <a:lnTo>
                  <a:pt x="0" y="82962"/>
                </a:lnTo>
                <a:close/>
              </a:path>
            </a:pathLst>
          </a:cu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92855" tIns="92855" rIns="92855" bIns="92855" numCol="1" spcCol="1270" anchor="ctr" anchorCtr="0">
            <a:noAutofit/>
          </a:bodyPr>
          <a:lstStyle/>
          <a:p>
            <a:pPr defTabSz="799860">
              <a:lnSpc>
                <a:spcPct val="90000"/>
              </a:lnSpc>
              <a:spcBef>
                <a:spcPct val="0"/>
              </a:spcBef>
              <a:spcAft>
                <a:spcPct val="35000"/>
              </a:spcAft>
              <a:defRPr/>
            </a:pPr>
            <a:r>
              <a:rPr lang="es-MX" sz="1799" kern="0" dirty="0" smtClean="0">
                <a:solidFill>
                  <a:prstClr val="white"/>
                </a:solidFill>
                <a:latin typeface="ACHS Nueva Sans" pitchFamily="2" charset="0"/>
                <a:cs typeface="Arial" panose="020B0604020202020204" pitchFamily="34" charset="0"/>
              </a:rPr>
              <a:t>Conocer </a:t>
            </a:r>
            <a:r>
              <a:rPr lang="es-MX" sz="1799" kern="0" dirty="0">
                <a:solidFill>
                  <a:prstClr val="white"/>
                </a:solidFill>
                <a:latin typeface="ACHS Nueva Sans" pitchFamily="2" charset="0"/>
                <a:cs typeface="Arial" panose="020B0604020202020204" pitchFamily="34" charset="0"/>
              </a:rPr>
              <a:t>los </a:t>
            </a:r>
            <a:r>
              <a:rPr lang="es-MX" sz="1799" b="1" kern="0" dirty="0">
                <a:solidFill>
                  <a:srgbClr val="7EFF45"/>
                </a:solidFill>
                <a:latin typeface="ACHS Nueva Sans" pitchFamily="2" charset="0"/>
                <a:cs typeface="Arial" panose="020B0604020202020204" pitchFamily="34" charset="0"/>
              </a:rPr>
              <a:t>procedimientos</a:t>
            </a:r>
            <a:r>
              <a:rPr lang="es-MX" sz="1799" kern="0" dirty="0">
                <a:solidFill>
                  <a:prstClr val="white"/>
                </a:solidFill>
                <a:latin typeface="ACHS Nueva Sans" pitchFamily="2" charset="0"/>
                <a:cs typeface="Arial" panose="020B0604020202020204" pitchFamily="34" charset="0"/>
              </a:rPr>
              <a:t> de </a:t>
            </a:r>
            <a:r>
              <a:rPr lang="es-MX" sz="1799" kern="0" dirty="0" smtClean="0">
                <a:solidFill>
                  <a:prstClr val="white"/>
                </a:solidFill>
                <a:latin typeface="ACHS Nueva Sans" pitchFamily="2" charset="0"/>
                <a:cs typeface="Arial" panose="020B0604020202020204" pitchFamily="34" charset="0"/>
              </a:rPr>
              <a:t>trabajo</a:t>
            </a:r>
            <a:endParaRPr lang="es-MX" sz="1799" kern="0" dirty="0">
              <a:solidFill>
                <a:prstClr val="white"/>
              </a:solidFill>
              <a:latin typeface="ACHS Nueva Sans" pitchFamily="2" charset="0"/>
              <a:cs typeface="Arial" panose="020B0604020202020204" pitchFamily="34" charset="0"/>
            </a:endParaRPr>
          </a:p>
        </p:txBody>
      </p:sp>
      <p:sp>
        <p:nvSpPr>
          <p:cNvPr id="2" name="Marcador de texto 1">
            <a:extLst>
              <a:ext uri="{FF2B5EF4-FFF2-40B4-BE49-F238E27FC236}">
                <a16:creationId xmlns="" xmlns:a16="http://schemas.microsoft.com/office/drawing/2014/main" id="{C869B96E-CE5A-F4E2-2A98-12BC838DCB2B}"/>
              </a:ext>
            </a:extLst>
          </p:cNvPr>
          <p:cNvSpPr>
            <a:spLocks noGrp="1"/>
          </p:cNvSpPr>
          <p:nvPr>
            <p:ph type="body" sz="quarter" idx="61"/>
          </p:nvPr>
        </p:nvSpPr>
        <p:spPr/>
        <p:txBody>
          <a:bodyPr/>
          <a:lstStyle/>
          <a:p>
            <a:r>
              <a:rPr lang="es-CL" dirty="0"/>
              <a:t>FACTORES CARGA DE TRABAJO</a:t>
            </a:r>
          </a:p>
          <a:p>
            <a:endParaRPr lang="es-CL" dirty="0"/>
          </a:p>
        </p:txBody>
      </p:sp>
      <p:pic>
        <p:nvPicPr>
          <p:cNvPr id="5" name="Picture 8">
            <a:extLst>
              <a:ext uri="{FF2B5EF4-FFF2-40B4-BE49-F238E27FC236}">
                <a16:creationId xmlns="" xmlns:a16="http://schemas.microsoft.com/office/drawing/2014/main" id="{04CA604E-32FF-1D50-DD29-D9EABF09F0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9192126" y="4798364"/>
            <a:ext cx="1491478" cy="1491478"/>
          </a:xfrm>
          <a:prstGeom prst="rect">
            <a:avLst/>
          </a:prstGeom>
        </p:spPr>
      </p:pic>
    </p:spTree>
    <p:custDataLst>
      <p:tags r:id="rId1"/>
    </p:custDataLst>
    <p:extLst>
      <p:ext uri="{BB962C8B-B14F-4D97-AF65-F5344CB8AC3E}">
        <p14:creationId xmlns:p14="http://schemas.microsoft.com/office/powerpoint/2010/main" val="27544847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ector recto de flecha 44">
            <a:extLst>
              <a:ext uri="{FF2B5EF4-FFF2-40B4-BE49-F238E27FC236}">
                <a16:creationId xmlns="" xmlns:a16="http://schemas.microsoft.com/office/drawing/2014/main" id="{561271CD-95C2-3243-B9C9-67D742D56FAC}"/>
              </a:ext>
            </a:extLst>
          </p:cNvPr>
          <p:cNvCxnSpPr>
            <a:cxnSpLocks/>
          </p:cNvCxnSpPr>
          <p:nvPr/>
        </p:nvCxnSpPr>
        <p:spPr>
          <a:xfrm>
            <a:off x="4008312" y="2289684"/>
            <a:ext cx="0" cy="503925"/>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1" name="Rectangle 1">
            <a:extLst>
              <a:ext uri="{FF2B5EF4-FFF2-40B4-BE49-F238E27FC236}">
                <a16:creationId xmlns="" xmlns:a16="http://schemas.microsoft.com/office/drawing/2014/main" id="{42F7D238-E5AD-5F4C-B9C4-456915C4B518}"/>
              </a:ext>
            </a:extLst>
          </p:cNvPr>
          <p:cNvSpPr/>
          <p:nvPr/>
        </p:nvSpPr>
        <p:spPr>
          <a:xfrm>
            <a:off x="2988414" y="4309666"/>
            <a:ext cx="2137056" cy="817245"/>
          </a:xfrm>
          <a:prstGeom prst="roundRect">
            <a:avLst/>
          </a:prstGeom>
          <a:solidFill>
            <a:srgbClr val="13C04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defTabSz="914126">
              <a:defRPr/>
            </a:pPr>
            <a:r>
              <a:rPr lang="es-CL" sz="1400" b="1" dirty="0">
                <a:solidFill>
                  <a:srgbClr val="FFFFFF"/>
                </a:solidFill>
                <a:latin typeface="ACHS Nueva Sans" pitchFamily="2" charset="0"/>
                <a:cs typeface="Arial" panose="020B0604020202020204" pitchFamily="34" charset="0"/>
              </a:rPr>
              <a:t>Elaborar las posibles respuestas y elegir las más adecuadas</a:t>
            </a:r>
            <a:endParaRPr lang="es-CL" sz="1400" dirty="0">
              <a:solidFill>
                <a:srgbClr val="FFFFFF"/>
              </a:solidFill>
              <a:latin typeface="ACHS Nueva Sans" pitchFamily="2" charset="0"/>
              <a:cs typeface="Arial" panose="020B0604020202020204" pitchFamily="34" charset="0"/>
            </a:endParaRPr>
          </a:p>
        </p:txBody>
      </p:sp>
      <p:sp>
        <p:nvSpPr>
          <p:cNvPr id="62" name="Rectangle 18">
            <a:extLst>
              <a:ext uri="{FF2B5EF4-FFF2-40B4-BE49-F238E27FC236}">
                <a16:creationId xmlns="" xmlns:a16="http://schemas.microsoft.com/office/drawing/2014/main" id="{980F9BEB-2325-634C-B7BC-7C9D92E23429}"/>
              </a:ext>
            </a:extLst>
          </p:cNvPr>
          <p:cNvSpPr/>
          <p:nvPr/>
        </p:nvSpPr>
        <p:spPr>
          <a:xfrm>
            <a:off x="3360409" y="1641190"/>
            <a:ext cx="1369044" cy="560698"/>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s-CL" sz="1400" b="1" dirty="0">
                <a:solidFill>
                  <a:srgbClr val="FFFFFF"/>
                </a:solidFill>
                <a:latin typeface="ACHS Nueva Sans" pitchFamily="2" charset="0"/>
                <a:cs typeface="Arial" panose="020B0604020202020204" pitchFamily="34" charset="0"/>
              </a:rPr>
              <a:t>Detectar la información</a:t>
            </a:r>
          </a:p>
        </p:txBody>
      </p:sp>
      <p:sp>
        <p:nvSpPr>
          <p:cNvPr id="63" name="Rectangle 22">
            <a:extLst>
              <a:ext uri="{FF2B5EF4-FFF2-40B4-BE49-F238E27FC236}">
                <a16:creationId xmlns="" xmlns:a16="http://schemas.microsoft.com/office/drawing/2014/main" id="{1C3A1E5C-6C10-7C4F-86A6-82C655521F07}"/>
              </a:ext>
            </a:extLst>
          </p:cNvPr>
          <p:cNvSpPr/>
          <p:nvPr/>
        </p:nvSpPr>
        <p:spPr>
          <a:xfrm>
            <a:off x="3360408" y="2881404"/>
            <a:ext cx="1369044" cy="719893"/>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s-CL" sz="1400" b="1" dirty="0">
                <a:solidFill>
                  <a:srgbClr val="FFFFFF"/>
                </a:solidFill>
                <a:latin typeface="ACHS Nueva Sans" pitchFamily="2" charset="0"/>
                <a:cs typeface="Arial" panose="020B0604020202020204" pitchFamily="34" charset="0"/>
              </a:rPr>
              <a:t>Identificar</a:t>
            </a:r>
          </a:p>
          <a:p>
            <a:pPr algn="ctr" defTabSz="914126">
              <a:defRPr/>
            </a:pPr>
            <a:r>
              <a:rPr lang="es-CL" sz="1400" b="1" dirty="0">
                <a:solidFill>
                  <a:srgbClr val="FFFFFF"/>
                </a:solidFill>
                <a:latin typeface="ACHS Nueva Sans" pitchFamily="2" charset="0"/>
                <a:cs typeface="Arial" panose="020B0604020202020204" pitchFamily="34" charset="0"/>
              </a:rPr>
              <a:t>Decodificar</a:t>
            </a:r>
          </a:p>
          <a:p>
            <a:pPr algn="ctr" defTabSz="914126">
              <a:defRPr/>
            </a:pPr>
            <a:r>
              <a:rPr lang="es-CL" sz="1400" b="1" dirty="0">
                <a:solidFill>
                  <a:srgbClr val="FFFFFF"/>
                </a:solidFill>
                <a:latin typeface="ACHS Nueva Sans" pitchFamily="2" charset="0"/>
                <a:cs typeface="Arial" panose="020B0604020202020204" pitchFamily="34" charset="0"/>
              </a:rPr>
              <a:t>Interpretar</a:t>
            </a:r>
          </a:p>
        </p:txBody>
      </p:sp>
      <p:sp>
        <p:nvSpPr>
          <p:cNvPr id="64" name="Rectangle 23">
            <a:extLst>
              <a:ext uri="{FF2B5EF4-FFF2-40B4-BE49-F238E27FC236}">
                <a16:creationId xmlns="" xmlns:a16="http://schemas.microsoft.com/office/drawing/2014/main" id="{2575E96C-77B5-3543-AA90-61BBB05D51B3}"/>
              </a:ext>
            </a:extLst>
          </p:cNvPr>
          <p:cNvSpPr/>
          <p:nvPr/>
        </p:nvSpPr>
        <p:spPr>
          <a:xfrm>
            <a:off x="9839441" y="3427335"/>
            <a:ext cx="1486283" cy="647903"/>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s-CL" sz="1400" b="1" dirty="0">
                <a:solidFill>
                  <a:srgbClr val="FFFFFF"/>
                </a:solidFill>
                <a:latin typeface="ACHS Nueva Sans" pitchFamily="2" charset="0"/>
                <a:cs typeface="Arial" panose="020B0604020202020204" pitchFamily="34" charset="0"/>
              </a:rPr>
              <a:t>Tensión</a:t>
            </a:r>
          </a:p>
        </p:txBody>
      </p:sp>
      <p:sp>
        <p:nvSpPr>
          <p:cNvPr id="65" name="Rectangle 24">
            <a:extLst>
              <a:ext uri="{FF2B5EF4-FFF2-40B4-BE49-F238E27FC236}">
                <a16:creationId xmlns="" xmlns:a16="http://schemas.microsoft.com/office/drawing/2014/main" id="{4D0CAE3E-288B-2C4D-9F82-58DADD467477}"/>
              </a:ext>
            </a:extLst>
          </p:cNvPr>
          <p:cNvSpPr/>
          <p:nvPr/>
        </p:nvSpPr>
        <p:spPr>
          <a:xfrm>
            <a:off x="8327666" y="2143203"/>
            <a:ext cx="3046880" cy="851761"/>
          </a:xfrm>
          <a:prstGeom prst="roundRect">
            <a:avLst/>
          </a:prstGeom>
          <a:solidFill>
            <a:srgbClr val="0D6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s-CL" sz="1400" b="1" dirty="0">
                <a:solidFill>
                  <a:srgbClr val="FFFFFF"/>
                </a:solidFill>
                <a:latin typeface="ACHS Nueva Sans" pitchFamily="2" charset="0"/>
                <a:cs typeface="Arial" panose="020B0604020202020204" pitchFamily="34" charset="0"/>
              </a:rPr>
              <a:t>Carga Mental inadecuada, por exceso o por defecto, puede provocar</a:t>
            </a:r>
          </a:p>
        </p:txBody>
      </p:sp>
      <p:cxnSp>
        <p:nvCxnSpPr>
          <p:cNvPr id="69" name="Conector recto de flecha 68">
            <a:extLst>
              <a:ext uri="{FF2B5EF4-FFF2-40B4-BE49-F238E27FC236}">
                <a16:creationId xmlns="" xmlns:a16="http://schemas.microsoft.com/office/drawing/2014/main" id="{6F477558-5CD2-5149-ABD0-5F506EFDEF08}"/>
              </a:ext>
            </a:extLst>
          </p:cNvPr>
          <p:cNvCxnSpPr>
            <a:cxnSpLocks/>
          </p:cNvCxnSpPr>
          <p:nvPr/>
        </p:nvCxnSpPr>
        <p:spPr>
          <a:xfrm>
            <a:off x="8615623" y="3789659"/>
            <a:ext cx="964722" cy="0"/>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0" name="Conector recto de flecha 69">
            <a:extLst>
              <a:ext uri="{FF2B5EF4-FFF2-40B4-BE49-F238E27FC236}">
                <a16:creationId xmlns="" xmlns:a16="http://schemas.microsoft.com/office/drawing/2014/main" id="{1DFE4675-B926-7643-9139-A2A519ECB5F6}"/>
              </a:ext>
            </a:extLst>
          </p:cNvPr>
          <p:cNvCxnSpPr>
            <a:cxnSpLocks/>
          </p:cNvCxnSpPr>
          <p:nvPr/>
        </p:nvCxnSpPr>
        <p:spPr>
          <a:xfrm>
            <a:off x="2988414" y="3945437"/>
            <a:ext cx="512471" cy="0"/>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1" name="Conector recto de flecha 70">
            <a:extLst>
              <a:ext uri="{FF2B5EF4-FFF2-40B4-BE49-F238E27FC236}">
                <a16:creationId xmlns="" xmlns:a16="http://schemas.microsoft.com/office/drawing/2014/main" id="{3D604B30-1839-EE47-AC21-955E6C4B4278}"/>
              </a:ext>
            </a:extLst>
          </p:cNvPr>
          <p:cNvCxnSpPr>
            <a:cxnSpLocks/>
          </p:cNvCxnSpPr>
          <p:nvPr/>
        </p:nvCxnSpPr>
        <p:spPr>
          <a:xfrm flipH="1">
            <a:off x="4563236" y="3945437"/>
            <a:ext cx="495378" cy="0"/>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5" name="Rectangle 18">
            <a:extLst>
              <a:ext uri="{FF2B5EF4-FFF2-40B4-BE49-F238E27FC236}">
                <a16:creationId xmlns="" xmlns:a16="http://schemas.microsoft.com/office/drawing/2014/main" id="{2B30A7C8-D9B8-7C47-ACD1-9A0D801B6FB6}"/>
              </a:ext>
            </a:extLst>
          </p:cNvPr>
          <p:cNvSpPr/>
          <p:nvPr/>
        </p:nvSpPr>
        <p:spPr>
          <a:xfrm>
            <a:off x="3360409" y="5675883"/>
            <a:ext cx="1369044" cy="560698"/>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s-CL" sz="1400" b="1" dirty="0">
                <a:solidFill>
                  <a:srgbClr val="FFFFFF"/>
                </a:solidFill>
                <a:latin typeface="ACHS Nueva Sans" pitchFamily="2" charset="0"/>
                <a:cs typeface="Arial" panose="020B0604020202020204" pitchFamily="34" charset="0"/>
              </a:rPr>
              <a:t>Emitir la respuesta</a:t>
            </a:r>
          </a:p>
        </p:txBody>
      </p:sp>
      <p:sp>
        <p:nvSpPr>
          <p:cNvPr id="16" name="Rectangle 1">
            <a:extLst>
              <a:ext uri="{FF2B5EF4-FFF2-40B4-BE49-F238E27FC236}">
                <a16:creationId xmlns="" xmlns:a16="http://schemas.microsoft.com/office/drawing/2014/main" id="{532DD813-4C2E-5D4B-80BA-D30EF6CBE818}"/>
              </a:ext>
            </a:extLst>
          </p:cNvPr>
          <p:cNvSpPr/>
          <p:nvPr/>
        </p:nvSpPr>
        <p:spPr>
          <a:xfrm>
            <a:off x="5249619" y="3683895"/>
            <a:ext cx="2137056" cy="578882"/>
          </a:xfrm>
          <a:prstGeom prst="roundRect">
            <a:avLst/>
          </a:prstGeom>
          <a:solidFill>
            <a:srgbClr val="0D662E"/>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defTabSz="914126">
              <a:defRPr/>
            </a:pPr>
            <a:r>
              <a:rPr lang="es-CL" sz="1400" b="1" dirty="0">
                <a:solidFill>
                  <a:srgbClr val="FFFFFF"/>
                </a:solidFill>
                <a:latin typeface="ACHS Nueva Sans" pitchFamily="2" charset="0"/>
                <a:cs typeface="Arial" panose="020B0604020202020204" pitchFamily="34" charset="0"/>
              </a:rPr>
              <a:t>CONDICIONES</a:t>
            </a:r>
          </a:p>
          <a:p>
            <a:pPr algn="ctr" defTabSz="914126">
              <a:defRPr/>
            </a:pPr>
            <a:r>
              <a:rPr lang="es-CL" sz="1400" b="1" dirty="0">
                <a:solidFill>
                  <a:srgbClr val="FFFFFF"/>
                </a:solidFill>
                <a:latin typeface="ACHS Nueva Sans" pitchFamily="2" charset="0"/>
                <a:cs typeface="Arial" panose="020B0604020202020204" pitchFamily="34" charset="0"/>
              </a:rPr>
              <a:t>Psicosociales</a:t>
            </a:r>
            <a:endParaRPr lang="es-CL" sz="1400" dirty="0">
              <a:solidFill>
                <a:srgbClr val="FFFFFF"/>
              </a:solidFill>
              <a:latin typeface="ACHS Nueva Sans" pitchFamily="2" charset="0"/>
              <a:cs typeface="Arial" panose="020B0604020202020204" pitchFamily="34" charset="0"/>
            </a:endParaRPr>
          </a:p>
        </p:txBody>
      </p:sp>
      <p:sp>
        <p:nvSpPr>
          <p:cNvPr id="17" name="Rectangle 1">
            <a:extLst>
              <a:ext uri="{FF2B5EF4-FFF2-40B4-BE49-F238E27FC236}">
                <a16:creationId xmlns="" xmlns:a16="http://schemas.microsoft.com/office/drawing/2014/main" id="{FA9C437B-6B68-324A-952E-1E4F0DE4AF52}"/>
              </a:ext>
            </a:extLst>
          </p:cNvPr>
          <p:cNvSpPr/>
          <p:nvPr/>
        </p:nvSpPr>
        <p:spPr>
          <a:xfrm>
            <a:off x="696806" y="3683895"/>
            <a:ext cx="2137056" cy="578882"/>
          </a:xfrm>
          <a:prstGeom prst="roundRect">
            <a:avLst/>
          </a:prstGeom>
          <a:solidFill>
            <a:srgbClr val="0D662E"/>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defTabSz="914126">
              <a:defRPr/>
            </a:pPr>
            <a:r>
              <a:rPr lang="es-CL" sz="1400" b="1" dirty="0">
                <a:solidFill>
                  <a:srgbClr val="FFFFFF"/>
                </a:solidFill>
                <a:latin typeface="ACHS Nueva Sans" pitchFamily="2" charset="0"/>
                <a:cs typeface="Arial" panose="020B0604020202020204" pitchFamily="34" charset="0"/>
              </a:rPr>
              <a:t>CONDICIONES</a:t>
            </a:r>
          </a:p>
          <a:p>
            <a:pPr algn="ctr" defTabSz="914126">
              <a:defRPr/>
            </a:pPr>
            <a:r>
              <a:rPr lang="es-CL" sz="1400" b="1" dirty="0">
                <a:solidFill>
                  <a:srgbClr val="FFFFFF"/>
                </a:solidFill>
                <a:latin typeface="ACHS Nueva Sans" pitchFamily="2" charset="0"/>
                <a:cs typeface="Arial" panose="020B0604020202020204" pitchFamily="34" charset="0"/>
              </a:rPr>
              <a:t>Ambientales</a:t>
            </a:r>
            <a:endParaRPr lang="es-CL" sz="1400" dirty="0">
              <a:solidFill>
                <a:srgbClr val="FFFFFF"/>
              </a:solidFill>
              <a:latin typeface="ACHS Nueva Sans" pitchFamily="2" charset="0"/>
              <a:cs typeface="Arial" panose="020B0604020202020204" pitchFamily="34" charset="0"/>
            </a:endParaRPr>
          </a:p>
        </p:txBody>
      </p:sp>
      <p:cxnSp>
        <p:nvCxnSpPr>
          <p:cNvPr id="18" name="Conector recto de flecha 17">
            <a:extLst>
              <a:ext uri="{FF2B5EF4-FFF2-40B4-BE49-F238E27FC236}">
                <a16:creationId xmlns="" xmlns:a16="http://schemas.microsoft.com/office/drawing/2014/main" id="{8BE31B3C-3AEC-524B-95F8-78FD85EDCAF2}"/>
              </a:ext>
            </a:extLst>
          </p:cNvPr>
          <p:cNvCxnSpPr>
            <a:cxnSpLocks/>
          </p:cNvCxnSpPr>
          <p:nvPr/>
        </p:nvCxnSpPr>
        <p:spPr>
          <a:xfrm>
            <a:off x="4008312" y="3721262"/>
            <a:ext cx="0" cy="503925"/>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Conector recto de flecha 18">
            <a:extLst>
              <a:ext uri="{FF2B5EF4-FFF2-40B4-BE49-F238E27FC236}">
                <a16:creationId xmlns="" xmlns:a16="http://schemas.microsoft.com/office/drawing/2014/main" id="{57C3AD51-45D5-1641-A666-839FB33C0BE7}"/>
              </a:ext>
            </a:extLst>
          </p:cNvPr>
          <p:cNvCxnSpPr>
            <a:cxnSpLocks/>
          </p:cNvCxnSpPr>
          <p:nvPr/>
        </p:nvCxnSpPr>
        <p:spPr>
          <a:xfrm>
            <a:off x="4008312" y="5116502"/>
            <a:ext cx="0" cy="503925"/>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1" name="Rectangle 23">
            <a:extLst>
              <a:ext uri="{FF2B5EF4-FFF2-40B4-BE49-F238E27FC236}">
                <a16:creationId xmlns="" xmlns:a16="http://schemas.microsoft.com/office/drawing/2014/main" id="{6CEA2C77-5A4D-564A-8C24-6AF18EC22135}"/>
              </a:ext>
            </a:extLst>
          </p:cNvPr>
          <p:cNvSpPr/>
          <p:nvPr/>
        </p:nvSpPr>
        <p:spPr>
          <a:xfrm>
            <a:off x="9839441" y="4436017"/>
            <a:ext cx="1486283" cy="647903"/>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s-CL" sz="1400" b="1" dirty="0">
                <a:solidFill>
                  <a:srgbClr val="FFFFFF"/>
                </a:solidFill>
                <a:latin typeface="ACHS Nueva Sans" pitchFamily="2" charset="0"/>
                <a:cs typeface="Arial" panose="020B0604020202020204" pitchFamily="34" charset="0"/>
              </a:rPr>
              <a:t>Fatiga</a:t>
            </a:r>
          </a:p>
        </p:txBody>
      </p:sp>
      <p:sp>
        <p:nvSpPr>
          <p:cNvPr id="22" name="Rectangle 23">
            <a:extLst>
              <a:ext uri="{FF2B5EF4-FFF2-40B4-BE49-F238E27FC236}">
                <a16:creationId xmlns="" xmlns:a16="http://schemas.microsoft.com/office/drawing/2014/main" id="{0856B87E-3B35-2A4D-8F9B-B0CF8DEA7D77}"/>
              </a:ext>
            </a:extLst>
          </p:cNvPr>
          <p:cNvSpPr/>
          <p:nvPr/>
        </p:nvSpPr>
        <p:spPr>
          <a:xfrm>
            <a:off x="9839441" y="5444699"/>
            <a:ext cx="1486283" cy="647903"/>
          </a:xfrm>
          <a:prstGeom prst="roundRect">
            <a:avLst/>
          </a:prstGeom>
          <a:solidFill>
            <a:srgbClr val="13C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s-CL" sz="1400" b="1" dirty="0">
                <a:solidFill>
                  <a:srgbClr val="FFFFFF"/>
                </a:solidFill>
                <a:latin typeface="ACHS Nueva Sans" pitchFamily="2" charset="0"/>
                <a:cs typeface="Arial" panose="020B0604020202020204" pitchFamily="34" charset="0"/>
              </a:rPr>
              <a:t>Sentimientos de monotonía</a:t>
            </a:r>
          </a:p>
        </p:txBody>
      </p:sp>
      <p:cxnSp>
        <p:nvCxnSpPr>
          <p:cNvPr id="25" name="Conector recto de flecha 24">
            <a:extLst>
              <a:ext uri="{FF2B5EF4-FFF2-40B4-BE49-F238E27FC236}">
                <a16:creationId xmlns="" xmlns:a16="http://schemas.microsoft.com/office/drawing/2014/main" id="{C36DA2ED-2F9A-BE42-8BA7-313EC9702C5A}"/>
              </a:ext>
            </a:extLst>
          </p:cNvPr>
          <p:cNvCxnSpPr>
            <a:cxnSpLocks/>
          </p:cNvCxnSpPr>
          <p:nvPr/>
        </p:nvCxnSpPr>
        <p:spPr>
          <a:xfrm>
            <a:off x="8615623" y="4798978"/>
            <a:ext cx="964722" cy="0"/>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6" name="Conector recto de flecha 25">
            <a:extLst>
              <a:ext uri="{FF2B5EF4-FFF2-40B4-BE49-F238E27FC236}">
                <a16:creationId xmlns="" xmlns:a16="http://schemas.microsoft.com/office/drawing/2014/main" id="{BA3BD082-04EB-284C-948C-5CDC199998F1}"/>
              </a:ext>
            </a:extLst>
          </p:cNvPr>
          <p:cNvCxnSpPr>
            <a:cxnSpLocks/>
          </p:cNvCxnSpPr>
          <p:nvPr/>
        </p:nvCxnSpPr>
        <p:spPr>
          <a:xfrm>
            <a:off x="8615623" y="5768651"/>
            <a:ext cx="964722" cy="0"/>
          </a:xfrm>
          <a:prstGeom prst="straightConnector1">
            <a:avLst/>
          </a:prstGeom>
          <a:noFill/>
          <a:ln w="44450" cap="flat">
            <a:solidFill>
              <a:srgbClr val="13C045"/>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7" name="Conector recto 26">
            <a:extLst>
              <a:ext uri="{FF2B5EF4-FFF2-40B4-BE49-F238E27FC236}">
                <a16:creationId xmlns="" xmlns:a16="http://schemas.microsoft.com/office/drawing/2014/main" id="{A90C5C1D-FAA6-784B-B33D-6697FD786E02}"/>
              </a:ext>
            </a:extLst>
          </p:cNvPr>
          <p:cNvCxnSpPr>
            <a:cxnSpLocks/>
          </p:cNvCxnSpPr>
          <p:nvPr/>
        </p:nvCxnSpPr>
        <p:spPr>
          <a:xfrm>
            <a:off x="8615623" y="3149569"/>
            <a:ext cx="0" cy="2619082"/>
          </a:xfrm>
          <a:prstGeom prst="line">
            <a:avLst/>
          </a:prstGeom>
          <a:noFill/>
          <a:ln w="44450"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1">
            <a:extLst>
              <a:ext uri="{FF2B5EF4-FFF2-40B4-BE49-F238E27FC236}">
                <a16:creationId xmlns="" xmlns:a16="http://schemas.microsoft.com/office/drawing/2014/main" id="{5996D5D1-F888-82B7-D801-0A6C470553C5}"/>
              </a:ext>
            </a:extLst>
          </p:cNvPr>
          <p:cNvSpPr>
            <a:spLocks noGrp="1"/>
          </p:cNvSpPr>
          <p:nvPr>
            <p:ph type="body" sz="quarter" idx="61"/>
          </p:nvPr>
        </p:nvSpPr>
        <p:spPr/>
        <p:txBody>
          <a:bodyPr/>
          <a:lstStyle/>
          <a:p>
            <a:r>
              <a:rPr lang="es-CL" dirty="0"/>
              <a:t>Carga mental</a:t>
            </a:r>
          </a:p>
          <a:p>
            <a:endParaRPr lang="es-CL" dirty="0"/>
          </a:p>
        </p:txBody>
      </p:sp>
    </p:spTree>
    <p:custDataLst>
      <p:tags r:id="rId1"/>
    </p:custDataLst>
    <p:extLst>
      <p:ext uri="{BB962C8B-B14F-4D97-AF65-F5344CB8AC3E}">
        <p14:creationId xmlns:p14="http://schemas.microsoft.com/office/powerpoint/2010/main" val="17074861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15" grpId="0" animBg="1"/>
      <p:bldP spid="16" grpId="0" animBg="1"/>
      <p:bldP spid="17"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a:extLst>
              <a:ext uri="{FF2B5EF4-FFF2-40B4-BE49-F238E27FC236}">
                <a16:creationId xmlns="" xmlns:a16="http://schemas.microsoft.com/office/drawing/2014/main" id="{D0B11386-A4D7-9C4A-8F67-C645D03FDB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1063" y="1673352"/>
            <a:ext cx="7500938" cy="5184647"/>
          </a:xfrm>
          <a:prstGeom prst="rect">
            <a:avLst/>
          </a:prstGeom>
        </p:spPr>
      </p:pic>
      <p:sp>
        <p:nvSpPr>
          <p:cNvPr id="3" name="Rectángulo 2">
            <a:extLst>
              <a:ext uri="{FF2B5EF4-FFF2-40B4-BE49-F238E27FC236}">
                <a16:creationId xmlns="" xmlns:a16="http://schemas.microsoft.com/office/drawing/2014/main" id="{44CF7242-5E0B-C149-ADCA-23B5F74739FD}"/>
              </a:ext>
            </a:extLst>
          </p:cNvPr>
          <p:cNvSpPr/>
          <p:nvPr/>
        </p:nvSpPr>
        <p:spPr>
          <a:xfrm>
            <a:off x="465208" y="1653532"/>
            <a:ext cx="3794056" cy="3349635"/>
          </a:xfrm>
          <a:prstGeom prst="rect">
            <a:avLst/>
          </a:prstGeom>
        </p:spPr>
        <p:txBody>
          <a:bodyPr wrap="square">
            <a:spAutoFit/>
          </a:bodyPr>
          <a:lstStyle/>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Definir objetivos comprendidos, aceptados y compartidos.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Poner en acción los medios para alcanzar los objetivos.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Señalar las dificultades.</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Exigir respeto ante la individualidad de cada sujeto.</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Favorecer un ambiente colaborativo.</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Aplicar el sentido de la autorresponsabilidad.</a:t>
            </a:r>
          </a:p>
          <a:p>
            <a:pPr marL="285750" indent="-285750">
              <a:lnSpc>
                <a:spcPts val="2000"/>
              </a:lnSpc>
              <a:spcBef>
                <a:spcPts val="600"/>
              </a:spcBef>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Favorecer la comunicación.</a:t>
            </a:r>
          </a:p>
        </p:txBody>
      </p:sp>
      <p:sp>
        <p:nvSpPr>
          <p:cNvPr id="4" name="Marcador de texto 3">
            <a:extLst>
              <a:ext uri="{FF2B5EF4-FFF2-40B4-BE49-F238E27FC236}">
                <a16:creationId xmlns="" xmlns:a16="http://schemas.microsoft.com/office/drawing/2014/main" id="{01250187-9138-92BC-0E7E-93529909AEE9}"/>
              </a:ext>
            </a:extLst>
          </p:cNvPr>
          <p:cNvSpPr>
            <a:spLocks noGrp="1"/>
          </p:cNvSpPr>
          <p:nvPr>
            <p:ph type="body" sz="quarter" idx="62"/>
          </p:nvPr>
        </p:nvSpPr>
        <p:spPr/>
        <p:txBody>
          <a:bodyPr/>
          <a:lstStyle/>
          <a:p>
            <a:r>
              <a:rPr lang="es-CL" dirty="0"/>
              <a:t>Medidas para mejorar la carga mental en el trabajo</a:t>
            </a:r>
          </a:p>
          <a:p>
            <a:endParaRPr lang="es-CL" dirty="0"/>
          </a:p>
        </p:txBody>
      </p:sp>
      <p:sp>
        <p:nvSpPr>
          <p:cNvPr id="5" name="Marcador de texto 1">
            <a:extLst>
              <a:ext uri="{FF2B5EF4-FFF2-40B4-BE49-F238E27FC236}">
                <a16:creationId xmlns="" xmlns:a16="http://schemas.microsoft.com/office/drawing/2014/main" id="{DC929034-415A-4F34-AF67-EB683F5FB170}"/>
              </a:ext>
            </a:extLst>
          </p:cNvPr>
          <p:cNvSpPr>
            <a:spLocks noGrp="1"/>
          </p:cNvSpPr>
          <p:nvPr>
            <p:ph type="body" sz="quarter" idx="61"/>
          </p:nvPr>
        </p:nvSpPr>
        <p:spPr>
          <a:xfrm>
            <a:off x="449262" y="496571"/>
            <a:ext cx="9865812" cy="523874"/>
          </a:xfrm>
        </p:spPr>
        <p:txBody>
          <a:bodyPr/>
          <a:lstStyle/>
          <a:p>
            <a:r>
              <a:rPr lang="es-CL" dirty="0"/>
              <a:t>Carga mental</a:t>
            </a:r>
          </a:p>
          <a:p>
            <a:endParaRPr lang="es-CL" dirty="0"/>
          </a:p>
        </p:txBody>
      </p:sp>
    </p:spTree>
    <p:custDataLst>
      <p:tags r:id="rId1"/>
    </p:custDataLst>
    <p:extLst>
      <p:ext uri="{BB962C8B-B14F-4D97-AF65-F5344CB8AC3E}">
        <p14:creationId xmlns:p14="http://schemas.microsoft.com/office/powerpoint/2010/main" val="423025632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 xmlns:a16="http://schemas.microsoft.com/office/drawing/2014/main" id="{24C3B7D9-4322-919E-30B3-7D5A67264BEA}"/>
              </a:ext>
            </a:extLst>
          </p:cNvPr>
          <p:cNvSpPr>
            <a:spLocks noChangeAspect="1"/>
          </p:cNvSpPr>
          <p:nvPr/>
        </p:nvSpPr>
        <p:spPr>
          <a:xfrm rot="600000">
            <a:off x="6506335" y="1628775"/>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FFFFFF"/>
                </a:solidFill>
                <a:effectLst/>
                <a:uLnTx/>
                <a:uFillTx/>
                <a:latin typeface="Arial" panose="020B0604020202020204"/>
                <a:ea typeface="+mn-ea"/>
                <a:cs typeface="+mn-cs"/>
              </a:rPr>
              <a:t>&lt;</a:t>
            </a:r>
            <a:endParaRPr kumimoji="0" lang="es-CL"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Rectángulo 2">
            <a:extLst>
              <a:ext uri="{FF2B5EF4-FFF2-40B4-BE49-F238E27FC236}">
                <a16:creationId xmlns="" xmlns:a16="http://schemas.microsoft.com/office/drawing/2014/main" id="{44CF7242-5E0B-C149-ADCA-23B5F74739FD}"/>
              </a:ext>
            </a:extLst>
          </p:cNvPr>
          <p:cNvSpPr/>
          <p:nvPr/>
        </p:nvSpPr>
        <p:spPr>
          <a:xfrm>
            <a:off x="465208" y="1646512"/>
            <a:ext cx="3794056" cy="1775486"/>
          </a:xfrm>
          <a:prstGeom prst="rect">
            <a:avLst/>
          </a:prstGeom>
        </p:spPr>
        <p:txBody>
          <a:bodyPr wrap="square">
            <a:spAutoFit/>
          </a:bodyPr>
          <a:lstStyle/>
          <a:p>
            <a:pPr marL="285750" indent="-285750">
              <a:lnSpc>
                <a:spcPts val="19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La capacidad de tener una conducta segura en el trabajo.</a:t>
            </a:r>
          </a:p>
          <a:p>
            <a:pPr marL="285750" indent="-285750">
              <a:lnSpc>
                <a:spcPts val="19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El conocimiento de los factores de riesgo que pueden estar presentes en la ejecución de una tarea.</a:t>
            </a:r>
          </a:p>
          <a:p>
            <a:pPr marL="285750" indent="-285750">
              <a:lnSpc>
                <a:spcPts val="1900"/>
              </a:lnSpc>
              <a:buClr>
                <a:srgbClr val="13C045"/>
              </a:buClr>
              <a:buFont typeface="Arial" panose="020B0604020202020204" pitchFamily="34" charset="0"/>
              <a:buChar char="•"/>
            </a:pPr>
            <a:r>
              <a:rPr lang="es-CL" sz="1500" dirty="0">
                <a:solidFill>
                  <a:schemeClr val="accent3">
                    <a:lumMod val="75000"/>
                    <a:lumOff val="25000"/>
                  </a:schemeClr>
                </a:solidFill>
                <a:latin typeface="ACHS Nueva Sans" pitchFamily="2" charset="0"/>
                <a:cs typeface="Arial" panose="020B0604020202020204" pitchFamily="34" charset="0"/>
              </a:rPr>
              <a:t>La contribución al cuidado propio y al de los compañeros.</a:t>
            </a:r>
          </a:p>
        </p:txBody>
      </p:sp>
      <p:pic>
        <p:nvPicPr>
          <p:cNvPr id="7" name="Imagen 6">
            <a:extLst>
              <a:ext uri="{FF2B5EF4-FFF2-40B4-BE49-F238E27FC236}">
                <a16:creationId xmlns="" xmlns:a16="http://schemas.microsoft.com/office/drawing/2014/main" id="{910A07F5-23B6-FA45-8E03-03F55D1AB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06335" y="1628775"/>
            <a:ext cx="3917951" cy="3917951"/>
          </a:xfrm>
          <a:prstGeom prst="roundRect">
            <a:avLst>
              <a:gd name="adj" fmla="val 12231"/>
            </a:avLst>
          </a:prstGeom>
          <a:solidFill>
            <a:srgbClr val="FFFFFF">
              <a:shade val="85000"/>
            </a:srgbClr>
          </a:solidFill>
          <a:ln>
            <a:noFill/>
          </a:ln>
          <a:effectLst/>
        </p:spPr>
      </p:pic>
      <p:sp>
        <p:nvSpPr>
          <p:cNvPr id="2" name="Marcador de texto 1">
            <a:extLst>
              <a:ext uri="{FF2B5EF4-FFF2-40B4-BE49-F238E27FC236}">
                <a16:creationId xmlns="" xmlns:a16="http://schemas.microsoft.com/office/drawing/2014/main" id="{66682415-E38D-FE22-A8A7-47FA9599080F}"/>
              </a:ext>
            </a:extLst>
          </p:cNvPr>
          <p:cNvSpPr>
            <a:spLocks noGrp="1"/>
          </p:cNvSpPr>
          <p:nvPr>
            <p:ph type="body" sz="quarter" idx="61"/>
          </p:nvPr>
        </p:nvSpPr>
        <p:spPr/>
        <p:txBody>
          <a:bodyPr/>
          <a:lstStyle/>
          <a:p>
            <a:r>
              <a:rPr lang="es-CL" dirty="0"/>
              <a:t>Autocuidado</a:t>
            </a:r>
          </a:p>
          <a:p>
            <a:endParaRPr lang="es-CL" dirty="0"/>
          </a:p>
        </p:txBody>
      </p:sp>
      <p:sp>
        <p:nvSpPr>
          <p:cNvPr id="4" name="Marcador de texto 3">
            <a:extLst>
              <a:ext uri="{FF2B5EF4-FFF2-40B4-BE49-F238E27FC236}">
                <a16:creationId xmlns="" xmlns:a16="http://schemas.microsoft.com/office/drawing/2014/main" id="{38D76FA1-42D2-65AB-0A70-7A542844ECFE}"/>
              </a:ext>
            </a:extLst>
          </p:cNvPr>
          <p:cNvSpPr>
            <a:spLocks noGrp="1"/>
          </p:cNvSpPr>
          <p:nvPr>
            <p:ph type="body" sz="quarter" idx="62"/>
          </p:nvPr>
        </p:nvSpPr>
        <p:spPr/>
        <p:txBody>
          <a:bodyPr/>
          <a:lstStyle/>
          <a:p>
            <a:r>
              <a:rPr lang="es-CL" dirty="0"/>
              <a:t>¿Qué es el autocuidado?</a:t>
            </a:r>
          </a:p>
          <a:p>
            <a:endParaRPr lang="es-CL" dirty="0"/>
          </a:p>
        </p:txBody>
      </p:sp>
    </p:spTree>
    <p:custDataLst>
      <p:tags r:id="rId1"/>
    </p:custDataLst>
    <p:extLst>
      <p:ext uri="{BB962C8B-B14F-4D97-AF65-F5344CB8AC3E}">
        <p14:creationId xmlns:p14="http://schemas.microsoft.com/office/powerpoint/2010/main" val="230871093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23782F49-29AA-354D-A2D1-C9F8E5DDB1FF}"/>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4" name="Diapositiva de think-cell" r:id="rId7" imgW="7772400" imgH="10058400" progId="TCLayout.ActiveDocument.1">
                  <p:embed/>
                </p:oleObj>
              </mc:Choice>
              <mc:Fallback>
                <p:oleObj name="Diapositiva de think-cell" r:id="rId7" imgW="7772400" imgH="10058400" progId="TCLayout.ActiveDocument.1">
                  <p:embed/>
                  <p:pic>
                    <p:nvPicPr>
                      <p:cNvPr id="4" name="Objeto 3" hidden="1">
                        <a:extLst>
                          <a:ext uri="{FF2B5EF4-FFF2-40B4-BE49-F238E27FC236}">
                            <a16:creationId xmlns="" xmlns:a16="http://schemas.microsoft.com/office/drawing/2014/main" id="{23782F49-29AA-354D-A2D1-C9F8E5DDB1FF}"/>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 xmlns:a16="http://schemas.microsoft.com/office/drawing/2014/main" id="{E3F07E84-2BEA-774D-AC24-C73AF079CE09}"/>
              </a:ext>
            </a:extLst>
          </p:cNvPr>
          <p:cNvSpPr/>
          <p:nvPr>
            <p:custDataLst>
              <p:tags r:id="rId4"/>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algn="ctr" defTabSz="825500">
              <a:lnSpc>
                <a:spcPct val="100000"/>
              </a:lnSpc>
              <a:spcBef>
                <a:spcPts val="0"/>
              </a:spcBef>
            </a:pPr>
            <a:endParaRPr kumimoji="0" lang="es-ES" sz="3200" b="1" u="none" strike="noStrike" cap="none" spc="0" normalizeH="0" dirty="0">
              <a:ln>
                <a:noFill/>
              </a:ln>
              <a:solidFill>
                <a:srgbClr val="FFFFFF"/>
              </a:solidFill>
              <a:effectLst/>
              <a:uFillTx/>
              <a:latin typeface="ACHS Nueva Sans" pitchFamily="2" charset="0"/>
              <a:ea typeface="Helvetica Neue Medium"/>
              <a:cs typeface="Helvetica Neue Medium"/>
              <a:sym typeface="Arial" panose="020B0604020202020204" pitchFamily="34" charset="0"/>
            </a:endParaRPr>
          </a:p>
        </p:txBody>
      </p:sp>
      <p:sp>
        <p:nvSpPr>
          <p:cNvPr id="56" name="tipografía, estilo y tamaños tipográficos"/>
          <p:cNvSpPr txBox="1"/>
          <p:nvPr/>
        </p:nvSpPr>
        <p:spPr>
          <a:xfrm>
            <a:off x="570286" y="762441"/>
            <a:ext cx="5078682"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endParaRPr sz="4800" dirty="0">
              <a:latin typeface="ACHS Nueva Sans" pitchFamily="2" charset="0"/>
            </a:endParaRPr>
          </a:p>
        </p:txBody>
      </p:sp>
      <p:sp>
        <p:nvSpPr>
          <p:cNvPr id="5" name="Text Placeholder 4">
            <a:extLst>
              <a:ext uri="{FF2B5EF4-FFF2-40B4-BE49-F238E27FC236}">
                <a16:creationId xmlns="" xmlns:a16="http://schemas.microsoft.com/office/drawing/2014/main" id="{4CB4D7D0-6D7A-055A-9C40-C01549597EA6}"/>
              </a:ext>
            </a:extLst>
          </p:cNvPr>
          <p:cNvSpPr>
            <a:spLocks noGrp="1"/>
          </p:cNvSpPr>
          <p:nvPr>
            <p:ph type="body" sz="quarter" idx="61"/>
          </p:nvPr>
        </p:nvSpPr>
        <p:spPr>
          <a:xfrm>
            <a:off x="752002" y="2952206"/>
            <a:ext cx="6178188" cy="962431"/>
          </a:xfrm>
        </p:spPr>
        <p:txBody>
          <a:bodyPr>
            <a:normAutofit/>
          </a:bodyPr>
          <a:lstStyle/>
          <a:p>
            <a:r>
              <a:rPr lang="es-CL" sz="6000" b="0" dirty="0">
                <a:latin typeface="ACHS Nueva Serif Medium" pitchFamily="2" charset="0"/>
              </a:rPr>
              <a:t>Ejercitando</a:t>
            </a:r>
          </a:p>
          <a:p>
            <a:endParaRPr lang="es-CL" sz="6000" b="0" dirty="0">
              <a:latin typeface="ACHS Nueva Serif Medium" pitchFamily="2" charset="0"/>
            </a:endParaRPr>
          </a:p>
        </p:txBody>
      </p:sp>
      <p:sp>
        <p:nvSpPr>
          <p:cNvPr id="9" name="CuadroTexto 8">
            <a:extLst>
              <a:ext uri="{FF2B5EF4-FFF2-40B4-BE49-F238E27FC236}">
                <a16:creationId xmlns="" xmlns:a16="http://schemas.microsoft.com/office/drawing/2014/main" id="{D9B06731-A15F-845B-145E-75CE1E22E3B4}"/>
              </a:ext>
            </a:extLst>
          </p:cNvPr>
          <p:cNvSpPr txBox="1"/>
          <p:nvPr/>
        </p:nvSpPr>
        <p:spPr>
          <a:xfrm>
            <a:off x="752002" y="445340"/>
            <a:ext cx="2934535" cy="666512"/>
          </a:xfrm>
          <a:prstGeom prst="roundRect">
            <a:avLst>
              <a:gd name="adj" fmla="val 29753"/>
            </a:avLst>
          </a:prstGeom>
          <a:solidFill>
            <a:srgbClr val="7EFF45"/>
          </a:solidFill>
          <a:ln>
            <a:noFill/>
          </a:ln>
        </p:spPr>
        <p:txBody>
          <a:bodyPr wrap="square" rtlCol="0" anchor="ctr" anchorCtr="0">
            <a:spAutoFit/>
          </a:bodyPr>
          <a:lstStyle/>
          <a:p>
            <a:pPr algn="ctr"/>
            <a:r>
              <a:rPr lang="es-CL" sz="3000" dirty="0">
                <a:solidFill>
                  <a:srgbClr val="000000"/>
                </a:solidFill>
                <a:latin typeface="ACHS Nueva Sans" pitchFamily="2" charset="0"/>
                <a:cs typeface="Arial" panose="020B0604020202020204" pitchFamily="34" charset="0"/>
              </a:rPr>
              <a:t>Actividad N ° 6</a:t>
            </a:r>
          </a:p>
        </p:txBody>
      </p:sp>
      <p:sp>
        <p:nvSpPr>
          <p:cNvPr id="6" name="CuadroTexto 5">
            <a:extLst>
              <a:ext uri="{FF2B5EF4-FFF2-40B4-BE49-F238E27FC236}">
                <a16:creationId xmlns="" xmlns:a16="http://schemas.microsoft.com/office/drawing/2014/main" id="{51ED62ED-C76F-C3DA-415D-9FF1AEE47B41}"/>
              </a:ext>
            </a:extLst>
          </p:cNvPr>
          <p:cNvSpPr txBox="1"/>
          <p:nvPr/>
        </p:nvSpPr>
        <p:spPr>
          <a:xfrm>
            <a:off x="752002" y="4121316"/>
            <a:ext cx="3540682" cy="369332"/>
          </a:xfrm>
          <a:prstGeom prst="rect">
            <a:avLst/>
          </a:prstGeom>
          <a:noFill/>
        </p:spPr>
        <p:txBody>
          <a:bodyPr wrap="square" rtlCol="0">
            <a:spAutoFit/>
          </a:bodyPr>
          <a:lstStyle/>
          <a:p>
            <a:r>
              <a:rPr lang="es-CL" b="1" dirty="0">
                <a:solidFill>
                  <a:srgbClr val="004C14"/>
                </a:solidFill>
                <a:latin typeface="ACHS Nueva Sans" pitchFamily="2" charset="0"/>
              </a:rPr>
              <a:t>Trabajo en equipo</a:t>
            </a:r>
          </a:p>
        </p:txBody>
      </p:sp>
      <p:pic>
        <p:nvPicPr>
          <p:cNvPr id="10" name="Gráfico 9">
            <a:extLst>
              <a:ext uri="{FF2B5EF4-FFF2-40B4-BE49-F238E27FC236}">
                <a16:creationId xmlns="" xmlns:a16="http://schemas.microsoft.com/office/drawing/2014/main" id="{662D066C-5E3D-7027-D91E-EA3F5A0B96D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807868" y="1584485"/>
            <a:ext cx="3702216" cy="3702216"/>
          </a:xfrm>
          <a:prstGeom prst="rect">
            <a:avLst/>
          </a:prstGeom>
        </p:spPr>
      </p:pic>
    </p:spTree>
    <p:custDataLst>
      <p:tags r:id="rId2"/>
    </p:custDataLst>
    <p:extLst>
      <p:ext uri="{BB962C8B-B14F-4D97-AF65-F5344CB8AC3E}">
        <p14:creationId xmlns:p14="http://schemas.microsoft.com/office/powerpoint/2010/main" val="213026269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3205732E-B52A-7D4B-B576-C03FA5E80BED}"/>
              </a:ext>
            </a:extLst>
          </p:cNvPr>
          <p:cNvPicPr>
            <a:picLocks noChangeAspect="1"/>
          </p:cNvPicPr>
          <p:nvPr/>
        </p:nvPicPr>
        <p:blipFill>
          <a:blip r:embed="rId4">
            <a:grayscl/>
            <a:extLst>
              <a:ext uri="{28A0092B-C50C-407E-A947-70E740481C1C}">
                <a14:useLocalDpi xmlns:a14="http://schemas.microsoft.com/office/drawing/2010/main"/>
              </a:ext>
            </a:extLst>
          </a:blip>
          <a:stretch>
            <a:fillRect/>
          </a:stretch>
        </p:blipFill>
        <p:spPr>
          <a:xfrm>
            <a:off x="2563070" y="1750863"/>
            <a:ext cx="3263050" cy="3478894"/>
          </a:xfrm>
          <a:prstGeom prst="rect">
            <a:avLst/>
          </a:prstGeom>
        </p:spPr>
      </p:pic>
      <p:pic>
        <p:nvPicPr>
          <p:cNvPr id="11" name="Imagen 10">
            <a:extLst>
              <a:ext uri="{FF2B5EF4-FFF2-40B4-BE49-F238E27FC236}">
                <a16:creationId xmlns="" xmlns:a16="http://schemas.microsoft.com/office/drawing/2014/main" id="{9FBBF578-994B-CA4E-A936-168492C5E8C2}"/>
              </a:ext>
            </a:extLst>
          </p:cNvPr>
          <p:cNvPicPr>
            <a:picLocks noChangeAspect="1"/>
          </p:cNvPicPr>
          <p:nvPr/>
        </p:nvPicPr>
        <p:blipFill>
          <a:blip r:embed="rId5">
            <a:grayscl/>
            <a:extLst>
              <a:ext uri="{28A0092B-C50C-407E-A947-70E740481C1C}">
                <a14:useLocalDpi xmlns:a14="http://schemas.microsoft.com/office/drawing/2010/main"/>
              </a:ext>
            </a:extLst>
          </a:blip>
          <a:stretch>
            <a:fillRect/>
          </a:stretch>
        </p:blipFill>
        <p:spPr>
          <a:xfrm>
            <a:off x="6077414" y="1980064"/>
            <a:ext cx="3566616" cy="3335767"/>
          </a:xfrm>
          <a:prstGeom prst="rect">
            <a:avLst/>
          </a:prstGeom>
        </p:spPr>
      </p:pic>
      <p:sp>
        <p:nvSpPr>
          <p:cNvPr id="2" name="Marcador de texto 1">
            <a:extLst>
              <a:ext uri="{FF2B5EF4-FFF2-40B4-BE49-F238E27FC236}">
                <a16:creationId xmlns="" xmlns:a16="http://schemas.microsoft.com/office/drawing/2014/main" id="{056B5B3E-7349-750A-49F7-B11D018465BC}"/>
              </a:ext>
            </a:extLst>
          </p:cNvPr>
          <p:cNvSpPr>
            <a:spLocks noGrp="1"/>
          </p:cNvSpPr>
          <p:nvPr>
            <p:ph type="body" sz="quarter" idx="61"/>
          </p:nvPr>
        </p:nvSpPr>
        <p:spPr/>
        <p:txBody>
          <a:bodyPr/>
          <a:lstStyle/>
          <a:p>
            <a:r>
              <a:rPr lang="es-CL" dirty="0"/>
              <a:t>Ejercicio de cabeza y cuello</a:t>
            </a:r>
          </a:p>
          <a:p>
            <a:endParaRPr lang="es-CL" dirty="0"/>
          </a:p>
        </p:txBody>
      </p:sp>
    </p:spTree>
    <p:custDataLst>
      <p:tags r:id="rId1"/>
    </p:custDataLst>
    <p:extLst>
      <p:ext uri="{BB962C8B-B14F-4D97-AF65-F5344CB8AC3E}">
        <p14:creationId xmlns:p14="http://schemas.microsoft.com/office/powerpoint/2010/main" val="261032134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texto 17">
            <a:extLst>
              <a:ext uri="{FF2B5EF4-FFF2-40B4-BE49-F238E27FC236}">
                <a16:creationId xmlns="" xmlns:a16="http://schemas.microsoft.com/office/drawing/2014/main" id="{2FE1CA0B-6256-8636-ECDB-7B1AA31EDA95}"/>
              </a:ext>
            </a:extLst>
          </p:cNvPr>
          <p:cNvSpPr>
            <a:spLocks noGrp="1"/>
          </p:cNvSpPr>
          <p:nvPr>
            <p:ph type="body" sz="quarter" idx="61"/>
          </p:nvPr>
        </p:nvSpPr>
        <p:spPr/>
        <p:txBody>
          <a:bodyPr/>
          <a:lstStyle/>
          <a:p>
            <a:r>
              <a:rPr lang="es-CL" dirty="0">
                <a:latin typeface="ACHS Nueva Serif Light" pitchFamily="2" charset="0"/>
              </a:rPr>
              <a:t>Objetivos del curso</a:t>
            </a:r>
          </a:p>
        </p:txBody>
      </p:sp>
      <p:sp>
        <p:nvSpPr>
          <p:cNvPr id="4" name="Marcador de texto 3">
            <a:extLst>
              <a:ext uri="{FF2B5EF4-FFF2-40B4-BE49-F238E27FC236}">
                <a16:creationId xmlns="" xmlns:a16="http://schemas.microsoft.com/office/drawing/2014/main" id="{753AD744-0C73-80A4-2DB8-7D6C64F9EC56}"/>
              </a:ext>
            </a:extLst>
          </p:cNvPr>
          <p:cNvSpPr>
            <a:spLocks noGrp="1"/>
          </p:cNvSpPr>
          <p:nvPr>
            <p:ph type="body" sz="quarter" idx="62"/>
          </p:nvPr>
        </p:nvSpPr>
        <p:spPr>
          <a:xfrm>
            <a:off x="449262" y="1347219"/>
            <a:ext cx="9865812" cy="356282"/>
          </a:xfrm>
        </p:spPr>
        <p:txBody>
          <a:bodyPr/>
          <a:lstStyle/>
          <a:p>
            <a:r>
              <a:rPr lang="es-CL" sz="1600" dirty="0">
                <a:latin typeface="ACHS Nueva Serif Medium" pitchFamily="2" charset="0"/>
              </a:rPr>
              <a:t>Los participantes serán capaces de:</a:t>
            </a:r>
          </a:p>
          <a:p>
            <a:endParaRPr lang="es-CL" dirty="0">
              <a:latin typeface="ACHS Nueva Serif Medium" pitchFamily="2" charset="0"/>
            </a:endParaRPr>
          </a:p>
        </p:txBody>
      </p:sp>
      <p:sp>
        <p:nvSpPr>
          <p:cNvPr id="20" name="Marcador de texto 4">
            <a:extLst>
              <a:ext uri="{FF2B5EF4-FFF2-40B4-BE49-F238E27FC236}">
                <a16:creationId xmlns="" xmlns:a16="http://schemas.microsoft.com/office/drawing/2014/main" id="{67331754-AF4B-7300-5F8E-BD40802D3229}"/>
              </a:ext>
            </a:extLst>
          </p:cNvPr>
          <p:cNvSpPr txBox="1">
            <a:spLocks/>
          </p:cNvSpPr>
          <p:nvPr/>
        </p:nvSpPr>
        <p:spPr>
          <a:xfrm>
            <a:off x="449263" y="2841171"/>
            <a:ext cx="4042524"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lang="es-MX" sz="1500" dirty="0">
                <a:solidFill>
                  <a:schemeClr val="tx1"/>
                </a:solidFill>
                <a:latin typeface="ACHS Nueva Sans" pitchFamily="2" charset="0"/>
              </a:rPr>
              <a:t>Aplicar medidas preventivas y de autocuidado durante su jornada laboral, conforme a los criterios establecidos por la ACHS. </a:t>
            </a:r>
          </a:p>
        </p:txBody>
      </p:sp>
      <p:sp>
        <p:nvSpPr>
          <p:cNvPr id="21" name="Marcador de texto 7">
            <a:extLst>
              <a:ext uri="{FF2B5EF4-FFF2-40B4-BE49-F238E27FC236}">
                <a16:creationId xmlns="" xmlns:a16="http://schemas.microsoft.com/office/drawing/2014/main" id="{B2FCBF35-8DFD-B9EB-F9FA-F30584E44D76}"/>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OBJETIVO DE APRENDIZAJE</a:t>
            </a:r>
          </a:p>
        </p:txBody>
      </p:sp>
      <p:sp>
        <p:nvSpPr>
          <p:cNvPr id="22" name="Marcador de texto 4">
            <a:extLst>
              <a:ext uri="{FF2B5EF4-FFF2-40B4-BE49-F238E27FC236}">
                <a16:creationId xmlns="" xmlns:a16="http://schemas.microsoft.com/office/drawing/2014/main" id="{5E729DDB-5593-D146-6B4C-FF4B47C9FEFA}"/>
              </a:ext>
            </a:extLst>
          </p:cNvPr>
          <p:cNvSpPr txBox="1">
            <a:spLocks/>
          </p:cNvSpPr>
          <p:nvPr/>
        </p:nvSpPr>
        <p:spPr>
          <a:xfrm>
            <a:off x="6817979" y="2841171"/>
            <a:ext cx="4042524"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000"/>
              </a:lnSpc>
              <a:buFont typeface="+mj-lt"/>
              <a:buAutoNum type="arabicPeriod"/>
            </a:pPr>
            <a:r>
              <a:rPr lang="es-MX" sz="1500" dirty="0">
                <a:solidFill>
                  <a:schemeClr val="tx1"/>
                </a:solidFill>
                <a:latin typeface="ACHS Nueva Sans" pitchFamily="2" charset="0"/>
              </a:rPr>
              <a:t>Ser trabajador de empresas que se encuentra adheridas a la </a:t>
            </a:r>
            <a:r>
              <a:rPr lang="es-MX" sz="1500" dirty="0" smtClean="0">
                <a:solidFill>
                  <a:schemeClr val="tx1"/>
                </a:solidFill>
                <a:latin typeface="ACHS Nueva Sans" pitchFamily="2" charset="0"/>
              </a:rPr>
              <a:t>ACHS.</a:t>
            </a:r>
            <a:endParaRPr lang="es-MX" sz="1500" dirty="0">
              <a:solidFill>
                <a:schemeClr val="tx1"/>
              </a:solidFill>
              <a:latin typeface="ACHS Nueva Sans" pitchFamily="2" charset="0"/>
            </a:endParaRPr>
          </a:p>
        </p:txBody>
      </p:sp>
      <p:sp>
        <p:nvSpPr>
          <p:cNvPr id="23" name="Marcador de texto 7">
            <a:extLst>
              <a:ext uri="{FF2B5EF4-FFF2-40B4-BE49-F238E27FC236}">
                <a16:creationId xmlns="" xmlns:a16="http://schemas.microsoft.com/office/drawing/2014/main" id="{2E13A712-6B8C-4A25-4C4B-569CC0ED4F06}"/>
              </a:ext>
            </a:extLst>
          </p:cNvPr>
          <p:cNvSpPr txBox="1">
            <a:spLocks/>
          </p:cNvSpPr>
          <p:nvPr/>
        </p:nvSpPr>
        <p:spPr>
          <a:xfrm>
            <a:off x="6805277"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smtClean="0">
                <a:solidFill>
                  <a:schemeClr val="bg2"/>
                </a:solidFill>
                <a:latin typeface="ACHS Nueva Sans" pitchFamily="2" charset="0"/>
              </a:rPr>
              <a:t>PÚBLICO OBJETIVO</a:t>
            </a:r>
            <a:endParaRPr lang="es-CL" b="1" dirty="0">
              <a:solidFill>
                <a:schemeClr val="bg2"/>
              </a:solidFill>
              <a:latin typeface="ACHS Nueva Sans" pitchFamily="2" charset="0"/>
            </a:endParaRPr>
          </a:p>
        </p:txBody>
      </p:sp>
    </p:spTree>
    <p:custDataLst>
      <p:tags r:id="rId1"/>
    </p:custDataLst>
    <p:extLst>
      <p:ext uri="{BB962C8B-B14F-4D97-AF65-F5344CB8AC3E}">
        <p14:creationId xmlns:p14="http://schemas.microsoft.com/office/powerpoint/2010/main" val="339648744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a:extLst>
              <a:ext uri="{FF2B5EF4-FFF2-40B4-BE49-F238E27FC236}">
                <a16:creationId xmlns="" xmlns:a16="http://schemas.microsoft.com/office/drawing/2014/main" id="{E2D5F249-B518-9643-8FF8-A6399D7CBF3E}"/>
              </a:ext>
            </a:extLst>
          </p:cNvPr>
          <p:cNvSpPr/>
          <p:nvPr/>
        </p:nvSpPr>
        <p:spPr>
          <a:xfrm>
            <a:off x="934949" y="4849626"/>
            <a:ext cx="1921808" cy="523084"/>
          </a:xfrm>
          <a:prstGeom prst="rect">
            <a:avLst/>
          </a:prstGeom>
        </p:spPr>
        <p:txBody>
          <a:bodyPr wrap="square">
            <a:spAutoFit/>
          </a:bodyPr>
          <a:lstStyle/>
          <a:p>
            <a:pPr algn="ctr"/>
            <a:r>
              <a:rPr lang="es-CL" sz="1400" b="1" dirty="0">
                <a:solidFill>
                  <a:srgbClr val="0D662E"/>
                </a:solidFill>
                <a:latin typeface="ACHS Nueva Sans" pitchFamily="2" charset="0"/>
                <a:cs typeface="Arial" panose="020B0604020202020204" pitchFamily="34" charset="0"/>
              </a:rPr>
              <a:t>10-20 SEGUNDOS</a:t>
            </a:r>
          </a:p>
          <a:p>
            <a:pPr algn="ctr"/>
            <a:r>
              <a:rPr lang="es-CL" sz="1400" b="1" dirty="0">
                <a:solidFill>
                  <a:srgbClr val="0D662E"/>
                </a:solidFill>
                <a:latin typeface="ACHS Nueva Sans" pitchFamily="2" charset="0"/>
                <a:cs typeface="Arial" panose="020B0604020202020204" pitchFamily="34" charset="0"/>
              </a:rPr>
              <a:t>2 VECES</a:t>
            </a:r>
          </a:p>
        </p:txBody>
      </p:sp>
      <p:sp>
        <p:nvSpPr>
          <p:cNvPr id="18" name="Rectangle 21">
            <a:extLst>
              <a:ext uri="{FF2B5EF4-FFF2-40B4-BE49-F238E27FC236}">
                <a16:creationId xmlns="" xmlns:a16="http://schemas.microsoft.com/office/drawing/2014/main" id="{5013C1E9-5FF2-9947-9BFC-A921AE572EEB}"/>
              </a:ext>
            </a:extLst>
          </p:cNvPr>
          <p:cNvSpPr/>
          <p:nvPr/>
        </p:nvSpPr>
        <p:spPr>
          <a:xfrm>
            <a:off x="3903199" y="4849626"/>
            <a:ext cx="1793668" cy="523084"/>
          </a:xfrm>
          <a:prstGeom prst="rect">
            <a:avLst/>
          </a:prstGeom>
        </p:spPr>
        <p:txBody>
          <a:bodyPr wrap="square">
            <a:spAutoFit/>
          </a:bodyPr>
          <a:lstStyle/>
          <a:p>
            <a:pPr algn="ctr"/>
            <a:r>
              <a:rPr lang="es-CL" sz="1400" b="1" dirty="0">
                <a:solidFill>
                  <a:srgbClr val="0D662E"/>
                </a:solidFill>
                <a:latin typeface="ACHS Nueva Sans" pitchFamily="2" charset="0"/>
                <a:cs typeface="Arial" panose="020B0604020202020204" pitchFamily="34" charset="0"/>
              </a:rPr>
              <a:t>10-15 SEGUNDOS</a:t>
            </a:r>
          </a:p>
          <a:p>
            <a:pPr algn="ctr"/>
            <a:r>
              <a:rPr lang="es-CL" sz="1400" b="1" dirty="0">
                <a:solidFill>
                  <a:srgbClr val="0D662E"/>
                </a:solidFill>
                <a:latin typeface="ACHS Nueva Sans" pitchFamily="2" charset="0"/>
                <a:cs typeface="Arial" panose="020B0604020202020204" pitchFamily="34" charset="0"/>
              </a:rPr>
              <a:t>2 VECES</a:t>
            </a:r>
          </a:p>
        </p:txBody>
      </p:sp>
      <p:sp>
        <p:nvSpPr>
          <p:cNvPr id="19" name="Rectangle 22">
            <a:extLst>
              <a:ext uri="{FF2B5EF4-FFF2-40B4-BE49-F238E27FC236}">
                <a16:creationId xmlns="" xmlns:a16="http://schemas.microsoft.com/office/drawing/2014/main" id="{8D2B0A2D-661C-C645-A667-6D3BB476689F}"/>
              </a:ext>
            </a:extLst>
          </p:cNvPr>
          <p:cNvSpPr/>
          <p:nvPr/>
        </p:nvSpPr>
        <p:spPr>
          <a:xfrm>
            <a:off x="7023374" y="4849626"/>
            <a:ext cx="1698694" cy="523084"/>
          </a:xfrm>
          <a:prstGeom prst="rect">
            <a:avLst/>
          </a:prstGeom>
        </p:spPr>
        <p:txBody>
          <a:bodyPr wrap="square">
            <a:spAutoFit/>
          </a:bodyPr>
          <a:lstStyle/>
          <a:p>
            <a:pPr algn="ctr"/>
            <a:r>
              <a:rPr lang="es-CL" sz="1400" b="1" dirty="0">
                <a:solidFill>
                  <a:srgbClr val="0D662E"/>
                </a:solidFill>
                <a:latin typeface="ACHS Nueva Sans" pitchFamily="2" charset="0"/>
                <a:cs typeface="Arial" panose="020B0604020202020204" pitchFamily="34" charset="0"/>
              </a:rPr>
              <a:t>8-10 SEGUNDOS</a:t>
            </a:r>
          </a:p>
          <a:p>
            <a:pPr algn="ctr"/>
            <a:r>
              <a:rPr lang="es-CL" sz="1400" b="1" dirty="0">
                <a:solidFill>
                  <a:srgbClr val="0D662E"/>
                </a:solidFill>
                <a:latin typeface="ACHS Nueva Sans" pitchFamily="2" charset="0"/>
                <a:cs typeface="Arial" panose="020B0604020202020204" pitchFamily="34" charset="0"/>
              </a:rPr>
              <a:t>CADA LADO</a:t>
            </a:r>
          </a:p>
        </p:txBody>
      </p:sp>
      <p:sp>
        <p:nvSpPr>
          <p:cNvPr id="20" name="Rectangle 23">
            <a:extLst>
              <a:ext uri="{FF2B5EF4-FFF2-40B4-BE49-F238E27FC236}">
                <a16:creationId xmlns="" xmlns:a16="http://schemas.microsoft.com/office/drawing/2014/main" id="{4B0104C1-9F82-AE41-9CBA-D62B71A0ACFD}"/>
              </a:ext>
            </a:extLst>
          </p:cNvPr>
          <p:cNvSpPr/>
          <p:nvPr/>
        </p:nvSpPr>
        <p:spPr>
          <a:xfrm>
            <a:off x="9879398" y="4849626"/>
            <a:ext cx="1698694" cy="307777"/>
          </a:xfrm>
          <a:prstGeom prst="rect">
            <a:avLst/>
          </a:prstGeom>
        </p:spPr>
        <p:txBody>
          <a:bodyPr wrap="square">
            <a:spAutoFit/>
          </a:bodyPr>
          <a:lstStyle/>
          <a:p>
            <a:pPr algn="ctr"/>
            <a:r>
              <a:rPr lang="es-CL" sz="1400" b="1" dirty="0">
                <a:solidFill>
                  <a:srgbClr val="0D662E"/>
                </a:solidFill>
                <a:latin typeface="ACHS Nueva Sans" pitchFamily="2" charset="0"/>
                <a:cs typeface="Arial" panose="020B0604020202020204" pitchFamily="34" charset="0"/>
              </a:rPr>
              <a:t>15-20 SEGUNDOS</a:t>
            </a:r>
          </a:p>
        </p:txBody>
      </p:sp>
      <p:pic>
        <p:nvPicPr>
          <p:cNvPr id="25" name="Imagen 24">
            <a:extLst>
              <a:ext uri="{FF2B5EF4-FFF2-40B4-BE49-F238E27FC236}">
                <a16:creationId xmlns="" xmlns:a16="http://schemas.microsoft.com/office/drawing/2014/main" id="{470108A8-3D4F-2F44-87C5-48178092C0F0}"/>
              </a:ext>
            </a:extLst>
          </p:cNvPr>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738846" y="2421151"/>
            <a:ext cx="2702432" cy="2115826"/>
          </a:xfrm>
          <a:prstGeom prst="rect">
            <a:avLst/>
          </a:prstGeom>
        </p:spPr>
      </p:pic>
      <p:pic>
        <p:nvPicPr>
          <p:cNvPr id="26" name="Imagen 25">
            <a:extLst>
              <a:ext uri="{FF2B5EF4-FFF2-40B4-BE49-F238E27FC236}">
                <a16:creationId xmlns="" xmlns:a16="http://schemas.microsoft.com/office/drawing/2014/main" id="{C4B4852B-AF20-014C-B169-AE9CE8C8F65D}"/>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368258" y="1685001"/>
            <a:ext cx="699266" cy="2907703"/>
          </a:xfrm>
          <a:prstGeom prst="rect">
            <a:avLst/>
          </a:prstGeom>
        </p:spPr>
      </p:pic>
      <p:pic>
        <p:nvPicPr>
          <p:cNvPr id="27" name="Imagen 26">
            <a:extLst>
              <a:ext uri="{FF2B5EF4-FFF2-40B4-BE49-F238E27FC236}">
                <a16:creationId xmlns="" xmlns:a16="http://schemas.microsoft.com/office/drawing/2014/main" id="{F6CDADD7-4B18-FA47-A614-AABA1F4F8614}"/>
              </a:ext>
            </a:extLst>
          </p:cNvPr>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7073087" y="1706418"/>
            <a:ext cx="1399822" cy="2907703"/>
          </a:xfrm>
          <a:prstGeom prst="rect">
            <a:avLst/>
          </a:prstGeom>
        </p:spPr>
      </p:pic>
      <p:pic>
        <p:nvPicPr>
          <p:cNvPr id="28" name="Imagen 27">
            <a:extLst>
              <a:ext uri="{FF2B5EF4-FFF2-40B4-BE49-F238E27FC236}">
                <a16:creationId xmlns="" xmlns:a16="http://schemas.microsoft.com/office/drawing/2014/main" id="{A3CEC3F3-C2A2-2246-8DCA-CBE95668D421}"/>
              </a:ext>
            </a:extLst>
          </p:cNvPr>
          <p:cNvPicPr>
            <a:picLocks noChangeAspect="1"/>
          </p:cNvPicPr>
          <p:nvPr/>
        </p:nvPicPr>
        <p:blipFill>
          <a:blip r:embed="rId7" cstate="screen">
            <a:grayscl/>
            <a:extLst>
              <a:ext uri="{28A0092B-C50C-407E-A947-70E740481C1C}">
                <a14:useLocalDpi xmlns:a14="http://schemas.microsoft.com/office/drawing/2010/main"/>
              </a:ext>
            </a:extLst>
          </a:blip>
          <a:stretch>
            <a:fillRect/>
          </a:stretch>
        </p:blipFill>
        <p:spPr>
          <a:xfrm>
            <a:off x="10262768" y="1706418"/>
            <a:ext cx="699266" cy="2907703"/>
          </a:xfrm>
          <a:prstGeom prst="rect">
            <a:avLst/>
          </a:prstGeom>
        </p:spPr>
      </p:pic>
      <p:sp>
        <p:nvSpPr>
          <p:cNvPr id="2" name="Marcador de texto 1">
            <a:extLst>
              <a:ext uri="{FF2B5EF4-FFF2-40B4-BE49-F238E27FC236}">
                <a16:creationId xmlns="" xmlns:a16="http://schemas.microsoft.com/office/drawing/2014/main" id="{E9A2FE02-D881-6680-AF88-168D39C38930}"/>
              </a:ext>
            </a:extLst>
          </p:cNvPr>
          <p:cNvSpPr>
            <a:spLocks noGrp="1"/>
          </p:cNvSpPr>
          <p:nvPr>
            <p:ph type="body" sz="quarter" idx="61"/>
          </p:nvPr>
        </p:nvSpPr>
        <p:spPr/>
        <p:txBody>
          <a:bodyPr/>
          <a:lstStyle/>
          <a:p>
            <a:r>
              <a:rPr lang="es-CL" dirty="0"/>
              <a:t>Ejercicios de escritorio</a:t>
            </a:r>
          </a:p>
          <a:p>
            <a:endParaRPr lang="es-CL" dirty="0"/>
          </a:p>
        </p:txBody>
      </p:sp>
    </p:spTree>
    <p:custDataLst>
      <p:tags r:id="rId1"/>
    </p:custDataLst>
    <p:extLst>
      <p:ext uri="{BB962C8B-B14F-4D97-AF65-F5344CB8AC3E}">
        <p14:creationId xmlns:p14="http://schemas.microsoft.com/office/powerpoint/2010/main" val="248612347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a:extLst>
              <a:ext uri="{FF2B5EF4-FFF2-40B4-BE49-F238E27FC236}">
                <a16:creationId xmlns="" xmlns:a16="http://schemas.microsoft.com/office/drawing/2014/main" id="{E2D5F249-B518-9643-8FF8-A6399D7CBF3E}"/>
              </a:ext>
            </a:extLst>
          </p:cNvPr>
          <p:cNvSpPr/>
          <p:nvPr/>
        </p:nvSpPr>
        <p:spPr>
          <a:xfrm>
            <a:off x="934949" y="4849626"/>
            <a:ext cx="1921808" cy="523084"/>
          </a:xfrm>
          <a:prstGeom prst="rect">
            <a:avLst/>
          </a:prstGeom>
        </p:spPr>
        <p:txBody>
          <a:bodyPr wrap="square">
            <a:spAutoFit/>
          </a:bodyPr>
          <a:lstStyle/>
          <a:p>
            <a:pPr algn="ctr" defTabSz="914126">
              <a:defRPr/>
            </a:pPr>
            <a:r>
              <a:rPr lang="es-CL" sz="1400" b="1" dirty="0">
                <a:solidFill>
                  <a:srgbClr val="0D662E"/>
                </a:solidFill>
                <a:latin typeface="ACHS Nueva Sans" pitchFamily="2" charset="0"/>
                <a:cs typeface="Arial" panose="020B0604020202020204" pitchFamily="34" charset="0"/>
              </a:rPr>
              <a:t>3-5 SEGUNDOS</a:t>
            </a:r>
          </a:p>
          <a:p>
            <a:pPr algn="ctr" defTabSz="914126">
              <a:defRPr/>
            </a:pPr>
            <a:r>
              <a:rPr lang="es-CL" sz="1400" b="1" dirty="0">
                <a:solidFill>
                  <a:srgbClr val="0D662E"/>
                </a:solidFill>
                <a:latin typeface="ACHS Nueva Sans" pitchFamily="2" charset="0"/>
                <a:cs typeface="Arial" panose="020B0604020202020204" pitchFamily="34" charset="0"/>
              </a:rPr>
              <a:t>3 VECES</a:t>
            </a:r>
          </a:p>
        </p:txBody>
      </p:sp>
      <p:sp>
        <p:nvSpPr>
          <p:cNvPr id="18" name="Rectangle 21">
            <a:extLst>
              <a:ext uri="{FF2B5EF4-FFF2-40B4-BE49-F238E27FC236}">
                <a16:creationId xmlns="" xmlns:a16="http://schemas.microsoft.com/office/drawing/2014/main" id="{5013C1E9-5FF2-9947-9BFC-A921AE572EEB}"/>
              </a:ext>
            </a:extLst>
          </p:cNvPr>
          <p:cNvSpPr/>
          <p:nvPr/>
        </p:nvSpPr>
        <p:spPr>
          <a:xfrm>
            <a:off x="3903199" y="4849626"/>
            <a:ext cx="1793668" cy="523084"/>
          </a:xfrm>
          <a:prstGeom prst="rect">
            <a:avLst/>
          </a:prstGeom>
        </p:spPr>
        <p:txBody>
          <a:bodyPr wrap="square">
            <a:spAutoFit/>
          </a:bodyPr>
          <a:lstStyle/>
          <a:p>
            <a:pPr algn="ctr" defTabSz="914126">
              <a:defRPr/>
            </a:pPr>
            <a:r>
              <a:rPr lang="es-CL" sz="1400" b="1" dirty="0">
                <a:solidFill>
                  <a:srgbClr val="0D662E"/>
                </a:solidFill>
                <a:latin typeface="ACHS Nueva Sans" pitchFamily="2" charset="0"/>
                <a:cs typeface="Arial" panose="020B0604020202020204" pitchFamily="34" charset="0"/>
              </a:rPr>
              <a:t>10-12 SEGUNDOS</a:t>
            </a:r>
          </a:p>
          <a:p>
            <a:pPr algn="ctr" defTabSz="914126">
              <a:defRPr/>
            </a:pPr>
            <a:r>
              <a:rPr lang="es-CL" sz="1400" b="1" dirty="0">
                <a:solidFill>
                  <a:srgbClr val="0D662E"/>
                </a:solidFill>
                <a:latin typeface="ACHS Nueva Sans" pitchFamily="2" charset="0"/>
                <a:cs typeface="Arial" panose="020B0604020202020204" pitchFamily="34" charset="0"/>
              </a:rPr>
              <a:t>CADA BRAZO</a:t>
            </a:r>
          </a:p>
        </p:txBody>
      </p:sp>
      <p:sp>
        <p:nvSpPr>
          <p:cNvPr id="19" name="Rectangle 22">
            <a:extLst>
              <a:ext uri="{FF2B5EF4-FFF2-40B4-BE49-F238E27FC236}">
                <a16:creationId xmlns="" xmlns:a16="http://schemas.microsoft.com/office/drawing/2014/main" id="{8D2B0A2D-661C-C645-A667-6D3BB476689F}"/>
              </a:ext>
            </a:extLst>
          </p:cNvPr>
          <p:cNvSpPr/>
          <p:nvPr/>
        </p:nvSpPr>
        <p:spPr>
          <a:xfrm>
            <a:off x="7023374" y="4849626"/>
            <a:ext cx="1698694" cy="307697"/>
          </a:xfrm>
          <a:prstGeom prst="rect">
            <a:avLst/>
          </a:prstGeom>
        </p:spPr>
        <p:txBody>
          <a:bodyPr wrap="square">
            <a:spAutoFit/>
          </a:bodyPr>
          <a:lstStyle/>
          <a:p>
            <a:pPr algn="ctr" defTabSz="914126">
              <a:defRPr/>
            </a:pPr>
            <a:r>
              <a:rPr lang="es-CL" sz="1400" b="1" dirty="0">
                <a:solidFill>
                  <a:srgbClr val="0D662E"/>
                </a:solidFill>
                <a:latin typeface="ACHS Nueva Sans" pitchFamily="2" charset="0"/>
                <a:cs typeface="Arial" panose="020B0604020202020204" pitchFamily="34" charset="0"/>
              </a:rPr>
              <a:t>10 SEGUNDOS</a:t>
            </a:r>
          </a:p>
        </p:txBody>
      </p:sp>
      <p:sp>
        <p:nvSpPr>
          <p:cNvPr id="20" name="Rectangle 23">
            <a:extLst>
              <a:ext uri="{FF2B5EF4-FFF2-40B4-BE49-F238E27FC236}">
                <a16:creationId xmlns="" xmlns:a16="http://schemas.microsoft.com/office/drawing/2014/main" id="{4B0104C1-9F82-AE41-9CBA-D62B71A0ACFD}"/>
              </a:ext>
            </a:extLst>
          </p:cNvPr>
          <p:cNvSpPr/>
          <p:nvPr/>
        </p:nvSpPr>
        <p:spPr>
          <a:xfrm>
            <a:off x="9879398" y="4849626"/>
            <a:ext cx="1698694" cy="307697"/>
          </a:xfrm>
          <a:prstGeom prst="rect">
            <a:avLst/>
          </a:prstGeom>
        </p:spPr>
        <p:txBody>
          <a:bodyPr wrap="square">
            <a:spAutoFit/>
          </a:bodyPr>
          <a:lstStyle/>
          <a:p>
            <a:pPr algn="ctr" defTabSz="914126">
              <a:defRPr/>
            </a:pPr>
            <a:r>
              <a:rPr lang="es-CL" sz="1400" b="1" dirty="0">
                <a:solidFill>
                  <a:srgbClr val="0D662E"/>
                </a:solidFill>
                <a:latin typeface="ACHS Nueva Sans" pitchFamily="2" charset="0"/>
                <a:cs typeface="Arial" panose="020B0604020202020204" pitchFamily="34" charset="0"/>
              </a:rPr>
              <a:t>10 SEGUNDOS</a:t>
            </a:r>
          </a:p>
        </p:txBody>
      </p:sp>
      <p:pic>
        <p:nvPicPr>
          <p:cNvPr id="21" name="Imagen 20">
            <a:extLst>
              <a:ext uri="{FF2B5EF4-FFF2-40B4-BE49-F238E27FC236}">
                <a16:creationId xmlns="" xmlns:a16="http://schemas.microsoft.com/office/drawing/2014/main" id="{ECF071A8-DE34-F84D-91CB-DA60D0279D86}"/>
              </a:ext>
            </a:extLst>
          </p:cNvPr>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1154654" y="1958302"/>
            <a:ext cx="1482397" cy="2643367"/>
          </a:xfrm>
          <a:prstGeom prst="rect">
            <a:avLst/>
          </a:prstGeom>
        </p:spPr>
      </p:pic>
      <p:pic>
        <p:nvPicPr>
          <p:cNvPr id="22" name="Imagen 21">
            <a:extLst>
              <a:ext uri="{FF2B5EF4-FFF2-40B4-BE49-F238E27FC236}">
                <a16:creationId xmlns="" xmlns:a16="http://schemas.microsoft.com/office/drawing/2014/main" id="{D4D55480-86AB-7143-9EF4-61B9ED744C75}"/>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262270" y="1967882"/>
            <a:ext cx="1067787" cy="2643367"/>
          </a:xfrm>
          <a:prstGeom prst="rect">
            <a:avLst/>
          </a:prstGeom>
        </p:spPr>
      </p:pic>
      <p:pic>
        <p:nvPicPr>
          <p:cNvPr id="23" name="Imagen 22">
            <a:extLst>
              <a:ext uri="{FF2B5EF4-FFF2-40B4-BE49-F238E27FC236}">
                <a16:creationId xmlns="" xmlns:a16="http://schemas.microsoft.com/office/drawing/2014/main" id="{11C9A84B-D8AA-D44E-9BA4-40845FFAAAD7}"/>
              </a:ext>
            </a:extLst>
          </p:cNvPr>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7322638" y="1958302"/>
            <a:ext cx="1108198" cy="2643367"/>
          </a:xfrm>
          <a:prstGeom prst="rect">
            <a:avLst/>
          </a:prstGeom>
        </p:spPr>
      </p:pic>
      <p:pic>
        <p:nvPicPr>
          <p:cNvPr id="24" name="Imagen 23">
            <a:extLst>
              <a:ext uri="{FF2B5EF4-FFF2-40B4-BE49-F238E27FC236}">
                <a16:creationId xmlns="" xmlns:a16="http://schemas.microsoft.com/office/drawing/2014/main" id="{42A3E90E-099A-314A-A873-E918B65CEFB3}"/>
              </a:ext>
            </a:extLst>
          </p:cNvPr>
          <p:cNvPicPr>
            <a:picLocks noChangeAspect="1"/>
          </p:cNvPicPr>
          <p:nvPr/>
        </p:nvPicPr>
        <p:blipFill>
          <a:blip r:embed="rId7" cstate="screen">
            <a:grayscl/>
            <a:extLst>
              <a:ext uri="{28A0092B-C50C-407E-A947-70E740481C1C}">
                <a14:useLocalDpi xmlns:a14="http://schemas.microsoft.com/office/drawing/2010/main"/>
              </a:ext>
            </a:extLst>
          </a:blip>
          <a:stretch>
            <a:fillRect/>
          </a:stretch>
        </p:blipFill>
        <p:spPr>
          <a:xfrm>
            <a:off x="10168971" y="1958302"/>
            <a:ext cx="1444018" cy="2643367"/>
          </a:xfrm>
          <a:prstGeom prst="rect">
            <a:avLst/>
          </a:prstGeom>
        </p:spPr>
      </p:pic>
      <p:sp>
        <p:nvSpPr>
          <p:cNvPr id="4" name="Marcador de texto 1">
            <a:extLst>
              <a:ext uri="{FF2B5EF4-FFF2-40B4-BE49-F238E27FC236}">
                <a16:creationId xmlns="" xmlns:a16="http://schemas.microsoft.com/office/drawing/2014/main" id="{8611674B-9188-2727-62FE-ECB1461DBC06}"/>
              </a:ext>
            </a:extLst>
          </p:cNvPr>
          <p:cNvSpPr>
            <a:spLocks noGrp="1"/>
          </p:cNvSpPr>
          <p:nvPr>
            <p:ph type="body" sz="quarter" idx="61"/>
          </p:nvPr>
        </p:nvSpPr>
        <p:spPr>
          <a:xfrm>
            <a:off x="449262" y="496571"/>
            <a:ext cx="9865812" cy="523874"/>
          </a:xfrm>
        </p:spPr>
        <p:txBody>
          <a:bodyPr/>
          <a:lstStyle/>
          <a:p>
            <a:r>
              <a:rPr lang="es-CL" dirty="0"/>
              <a:t>Ejercicios de escritorio</a:t>
            </a:r>
          </a:p>
          <a:p>
            <a:endParaRPr lang="es-CL" dirty="0"/>
          </a:p>
        </p:txBody>
      </p:sp>
    </p:spTree>
    <p:custDataLst>
      <p:tags r:id="rId1"/>
    </p:custDataLst>
    <p:extLst>
      <p:ext uri="{BB962C8B-B14F-4D97-AF65-F5344CB8AC3E}">
        <p14:creationId xmlns:p14="http://schemas.microsoft.com/office/powerpoint/2010/main" val="149717574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a:extLst>
              <a:ext uri="{FF2B5EF4-FFF2-40B4-BE49-F238E27FC236}">
                <a16:creationId xmlns="" xmlns:a16="http://schemas.microsoft.com/office/drawing/2014/main" id="{E2D5F249-B518-9643-8FF8-A6399D7CBF3E}"/>
              </a:ext>
            </a:extLst>
          </p:cNvPr>
          <p:cNvSpPr/>
          <p:nvPr/>
        </p:nvSpPr>
        <p:spPr>
          <a:xfrm>
            <a:off x="934949" y="4849626"/>
            <a:ext cx="1921808" cy="523084"/>
          </a:xfrm>
          <a:prstGeom prst="rect">
            <a:avLst/>
          </a:prstGeom>
        </p:spPr>
        <p:txBody>
          <a:bodyPr wrap="square">
            <a:spAutoFit/>
          </a:bodyPr>
          <a:lstStyle/>
          <a:p>
            <a:pPr algn="ctr" defTabSz="914126">
              <a:defRPr/>
            </a:pPr>
            <a:r>
              <a:rPr lang="es-CL" sz="1400" b="1" dirty="0">
                <a:solidFill>
                  <a:srgbClr val="0D662E"/>
                </a:solidFill>
                <a:latin typeface="ACHS Nueva Sans" pitchFamily="2" charset="0"/>
                <a:cs typeface="Arial" panose="020B0604020202020204" pitchFamily="34" charset="0"/>
              </a:rPr>
              <a:t>8-10 SEGUNDOS</a:t>
            </a:r>
          </a:p>
          <a:p>
            <a:pPr algn="ctr" defTabSz="914126">
              <a:defRPr/>
            </a:pPr>
            <a:r>
              <a:rPr lang="es-CL" sz="1400" b="1" dirty="0">
                <a:solidFill>
                  <a:srgbClr val="0D662E"/>
                </a:solidFill>
                <a:latin typeface="ACHS Nueva Sans" pitchFamily="2" charset="0"/>
                <a:cs typeface="Arial" panose="020B0604020202020204" pitchFamily="34" charset="0"/>
              </a:rPr>
              <a:t>CADA LADO</a:t>
            </a:r>
          </a:p>
        </p:txBody>
      </p:sp>
      <p:sp>
        <p:nvSpPr>
          <p:cNvPr id="18" name="Rectangle 21">
            <a:extLst>
              <a:ext uri="{FF2B5EF4-FFF2-40B4-BE49-F238E27FC236}">
                <a16:creationId xmlns="" xmlns:a16="http://schemas.microsoft.com/office/drawing/2014/main" id="{5013C1E9-5FF2-9947-9BFC-A921AE572EEB}"/>
              </a:ext>
            </a:extLst>
          </p:cNvPr>
          <p:cNvSpPr/>
          <p:nvPr/>
        </p:nvSpPr>
        <p:spPr>
          <a:xfrm>
            <a:off x="3903199" y="4849626"/>
            <a:ext cx="1793668" cy="523084"/>
          </a:xfrm>
          <a:prstGeom prst="rect">
            <a:avLst/>
          </a:prstGeom>
        </p:spPr>
        <p:txBody>
          <a:bodyPr wrap="square">
            <a:spAutoFit/>
          </a:bodyPr>
          <a:lstStyle/>
          <a:p>
            <a:pPr algn="ctr" defTabSz="914126">
              <a:defRPr/>
            </a:pPr>
            <a:r>
              <a:rPr lang="es-CL" sz="1400" b="1" dirty="0">
                <a:solidFill>
                  <a:srgbClr val="0D662E"/>
                </a:solidFill>
                <a:latin typeface="ACHS Nueva Sans" pitchFamily="2" charset="0"/>
                <a:cs typeface="Arial" panose="020B0604020202020204" pitchFamily="34" charset="0"/>
              </a:rPr>
              <a:t>8-10 SEGUNDOS</a:t>
            </a:r>
          </a:p>
          <a:p>
            <a:pPr algn="ctr" defTabSz="914126">
              <a:defRPr/>
            </a:pPr>
            <a:r>
              <a:rPr lang="es-CL" sz="1400" b="1" dirty="0">
                <a:solidFill>
                  <a:srgbClr val="0D662E"/>
                </a:solidFill>
                <a:latin typeface="ACHS Nueva Sans" pitchFamily="2" charset="0"/>
                <a:cs typeface="Arial" panose="020B0604020202020204" pitchFamily="34" charset="0"/>
              </a:rPr>
              <a:t>CADA LADO</a:t>
            </a:r>
          </a:p>
        </p:txBody>
      </p:sp>
      <p:sp>
        <p:nvSpPr>
          <p:cNvPr id="19" name="Rectangle 22">
            <a:extLst>
              <a:ext uri="{FF2B5EF4-FFF2-40B4-BE49-F238E27FC236}">
                <a16:creationId xmlns="" xmlns:a16="http://schemas.microsoft.com/office/drawing/2014/main" id="{8D2B0A2D-661C-C645-A667-6D3BB476689F}"/>
              </a:ext>
            </a:extLst>
          </p:cNvPr>
          <p:cNvSpPr/>
          <p:nvPr/>
        </p:nvSpPr>
        <p:spPr>
          <a:xfrm>
            <a:off x="7023375" y="4849626"/>
            <a:ext cx="1880206" cy="523084"/>
          </a:xfrm>
          <a:prstGeom prst="rect">
            <a:avLst/>
          </a:prstGeom>
        </p:spPr>
        <p:txBody>
          <a:bodyPr wrap="square">
            <a:spAutoFit/>
          </a:bodyPr>
          <a:lstStyle/>
          <a:p>
            <a:pPr algn="ctr" defTabSz="914126">
              <a:defRPr/>
            </a:pPr>
            <a:r>
              <a:rPr lang="es-CL" sz="1400" b="1" dirty="0">
                <a:solidFill>
                  <a:srgbClr val="0D662E"/>
                </a:solidFill>
                <a:latin typeface="ACHS Nueva Sans" pitchFamily="2" charset="0"/>
                <a:cs typeface="Arial" panose="020B0604020202020204" pitchFamily="34" charset="0"/>
              </a:rPr>
              <a:t>10-15 SEGUNDOS  2 VECES</a:t>
            </a:r>
          </a:p>
        </p:txBody>
      </p:sp>
      <p:sp>
        <p:nvSpPr>
          <p:cNvPr id="20" name="Rectangle 23">
            <a:extLst>
              <a:ext uri="{FF2B5EF4-FFF2-40B4-BE49-F238E27FC236}">
                <a16:creationId xmlns="" xmlns:a16="http://schemas.microsoft.com/office/drawing/2014/main" id="{4B0104C1-9F82-AE41-9CBA-D62B71A0ACFD}"/>
              </a:ext>
            </a:extLst>
          </p:cNvPr>
          <p:cNvSpPr/>
          <p:nvPr/>
        </p:nvSpPr>
        <p:spPr>
          <a:xfrm>
            <a:off x="9879398" y="4849626"/>
            <a:ext cx="1698694" cy="738472"/>
          </a:xfrm>
          <a:prstGeom prst="rect">
            <a:avLst/>
          </a:prstGeom>
        </p:spPr>
        <p:txBody>
          <a:bodyPr wrap="square">
            <a:spAutoFit/>
          </a:bodyPr>
          <a:lstStyle/>
          <a:p>
            <a:pPr algn="ctr" defTabSz="914126">
              <a:defRPr/>
            </a:pPr>
            <a:r>
              <a:rPr lang="es-CL" sz="1400" b="1" dirty="0">
                <a:solidFill>
                  <a:srgbClr val="0D662E"/>
                </a:solidFill>
                <a:latin typeface="ACHS Nueva Sans" pitchFamily="2" charset="0"/>
                <a:cs typeface="Arial" panose="020B0604020202020204" pitchFamily="34" charset="0"/>
              </a:rPr>
              <a:t>8-10 SEGUNDOS MOVER LAS MANOS</a:t>
            </a:r>
          </a:p>
        </p:txBody>
      </p:sp>
      <p:pic>
        <p:nvPicPr>
          <p:cNvPr id="21" name="Imagen 20">
            <a:extLst>
              <a:ext uri="{FF2B5EF4-FFF2-40B4-BE49-F238E27FC236}">
                <a16:creationId xmlns="" xmlns:a16="http://schemas.microsoft.com/office/drawing/2014/main" id="{378810CB-9DF9-6F49-A2D7-317BE5BFD314}"/>
              </a:ext>
            </a:extLst>
          </p:cNvPr>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1042534" y="1738659"/>
            <a:ext cx="1532604" cy="2987895"/>
          </a:xfrm>
          <a:prstGeom prst="rect">
            <a:avLst/>
          </a:prstGeom>
        </p:spPr>
      </p:pic>
      <p:pic>
        <p:nvPicPr>
          <p:cNvPr id="22" name="Imagen 21">
            <a:extLst>
              <a:ext uri="{FF2B5EF4-FFF2-40B4-BE49-F238E27FC236}">
                <a16:creationId xmlns="" xmlns:a16="http://schemas.microsoft.com/office/drawing/2014/main" id="{FCE4F72F-E772-D944-8916-C315F229B96F}"/>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3822643" y="2287901"/>
            <a:ext cx="1779421" cy="2279882"/>
          </a:xfrm>
          <a:prstGeom prst="rect">
            <a:avLst/>
          </a:prstGeom>
        </p:spPr>
      </p:pic>
      <p:pic>
        <p:nvPicPr>
          <p:cNvPr id="23" name="Imagen 22">
            <a:extLst>
              <a:ext uri="{FF2B5EF4-FFF2-40B4-BE49-F238E27FC236}">
                <a16:creationId xmlns="" xmlns:a16="http://schemas.microsoft.com/office/drawing/2014/main" id="{C34466E5-053F-964E-9AB2-7162D3639CF8}"/>
              </a:ext>
            </a:extLst>
          </p:cNvPr>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7178097" y="2288958"/>
            <a:ext cx="1481575" cy="2285063"/>
          </a:xfrm>
          <a:prstGeom prst="rect">
            <a:avLst/>
          </a:prstGeom>
        </p:spPr>
      </p:pic>
      <p:pic>
        <p:nvPicPr>
          <p:cNvPr id="24" name="Imagen 23">
            <a:extLst>
              <a:ext uri="{FF2B5EF4-FFF2-40B4-BE49-F238E27FC236}">
                <a16:creationId xmlns="" xmlns:a16="http://schemas.microsoft.com/office/drawing/2014/main" id="{026DCF78-CC02-6745-9560-AF4B3CC6A225}"/>
              </a:ext>
            </a:extLst>
          </p:cNvPr>
          <p:cNvPicPr>
            <a:picLocks noChangeAspect="1"/>
          </p:cNvPicPr>
          <p:nvPr/>
        </p:nvPicPr>
        <p:blipFill>
          <a:blip r:embed="rId7" cstate="screen">
            <a:grayscl/>
            <a:extLst>
              <a:ext uri="{28A0092B-C50C-407E-A947-70E740481C1C}">
                <a14:useLocalDpi xmlns:a14="http://schemas.microsoft.com/office/drawing/2010/main"/>
              </a:ext>
            </a:extLst>
          </a:blip>
          <a:stretch>
            <a:fillRect/>
          </a:stretch>
        </p:blipFill>
        <p:spPr>
          <a:xfrm>
            <a:off x="9990357" y="1967882"/>
            <a:ext cx="1415233" cy="2643367"/>
          </a:xfrm>
          <a:prstGeom prst="rect">
            <a:avLst/>
          </a:prstGeom>
        </p:spPr>
      </p:pic>
      <p:sp>
        <p:nvSpPr>
          <p:cNvPr id="4" name="Marcador de texto 1">
            <a:extLst>
              <a:ext uri="{FF2B5EF4-FFF2-40B4-BE49-F238E27FC236}">
                <a16:creationId xmlns="" xmlns:a16="http://schemas.microsoft.com/office/drawing/2014/main" id="{0B3E92B9-E4AD-6222-C18A-0A22AE30B725}"/>
              </a:ext>
            </a:extLst>
          </p:cNvPr>
          <p:cNvSpPr>
            <a:spLocks noGrp="1"/>
          </p:cNvSpPr>
          <p:nvPr>
            <p:ph type="body" sz="quarter" idx="61"/>
          </p:nvPr>
        </p:nvSpPr>
        <p:spPr>
          <a:xfrm>
            <a:off x="449262" y="496571"/>
            <a:ext cx="9865812" cy="523874"/>
          </a:xfrm>
        </p:spPr>
        <p:txBody>
          <a:bodyPr/>
          <a:lstStyle/>
          <a:p>
            <a:r>
              <a:rPr lang="es-CL" dirty="0"/>
              <a:t>Ejercicios de escritorio</a:t>
            </a:r>
          </a:p>
          <a:p>
            <a:endParaRPr lang="es-CL" dirty="0"/>
          </a:p>
        </p:txBody>
      </p:sp>
    </p:spTree>
    <p:custDataLst>
      <p:tags r:id="rId1"/>
    </p:custDataLst>
    <p:extLst>
      <p:ext uri="{BB962C8B-B14F-4D97-AF65-F5344CB8AC3E}">
        <p14:creationId xmlns:p14="http://schemas.microsoft.com/office/powerpoint/2010/main" val="276711703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B4EA6F06-8801-C040-9E03-405104FD57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2513" y="1653532"/>
            <a:ext cx="6062662" cy="5204468"/>
          </a:xfrm>
          <a:prstGeom prst="rect">
            <a:avLst/>
          </a:prstGeom>
        </p:spPr>
      </p:pic>
      <p:sp>
        <p:nvSpPr>
          <p:cNvPr id="3" name="Rectángulo 2">
            <a:extLst>
              <a:ext uri="{FF2B5EF4-FFF2-40B4-BE49-F238E27FC236}">
                <a16:creationId xmlns="" xmlns:a16="http://schemas.microsoft.com/office/drawing/2014/main" id="{44CF7242-5E0B-C149-ADCA-23B5F74739FD}"/>
              </a:ext>
            </a:extLst>
          </p:cNvPr>
          <p:cNvSpPr/>
          <p:nvPr/>
        </p:nvSpPr>
        <p:spPr>
          <a:xfrm>
            <a:off x="465208" y="1653532"/>
            <a:ext cx="4472552" cy="4708981"/>
          </a:xfrm>
          <a:prstGeom prst="rect">
            <a:avLst/>
          </a:prstGeom>
        </p:spPr>
        <p:txBody>
          <a:bodyPr wrap="square">
            <a:spAutoFit/>
          </a:bodyPr>
          <a:lstStyle/>
          <a:p>
            <a:pPr>
              <a:lnSpc>
                <a:spcPts val="2000"/>
              </a:lnSpc>
            </a:pPr>
            <a:r>
              <a:rPr lang="es-MX" sz="1500" dirty="0">
                <a:solidFill>
                  <a:srgbClr val="3F3F3F"/>
                </a:solidFill>
                <a:latin typeface="ACHS Nueva Sans" pitchFamily="2" charset="0"/>
                <a:cs typeface="Arial" panose="020B0604020202020204" pitchFamily="34" charset="0"/>
              </a:rPr>
              <a:t>La Ergonomía es el conocimiento interdisciplinario que aplicado al trabajo humano, permite la eficacia productiva en condiciones de máximo de bienestar psíquico, biológico, social y Ambiental.</a:t>
            </a:r>
          </a:p>
          <a:p>
            <a:pPr>
              <a:lnSpc>
                <a:spcPts val="2000"/>
              </a:lnSpc>
            </a:pPr>
            <a:endParaRPr lang="es-MX" sz="1500" dirty="0">
              <a:solidFill>
                <a:srgbClr val="3F3F3F"/>
              </a:solidFill>
              <a:latin typeface="ACHS Nueva Sans" pitchFamily="2" charset="0"/>
              <a:cs typeface="Arial" panose="020B0604020202020204" pitchFamily="34" charset="0"/>
            </a:endParaRPr>
          </a:p>
          <a:p>
            <a:pPr>
              <a:lnSpc>
                <a:spcPts val="2000"/>
              </a:lnSpc>
            </a:pPr>
            <a:r>
              <a:rPr lang="es-MX" sz="1500" dirty="0">
                <a:solidFill>
                  <a:srgbClr val="3F3F3F"/>
                </a:solidFill>
                <a:latin typeface="ACHS Nueva Sans" pitchFamily="2" charset="0"/>
                <a:cs typeface="Arial" panose="020B0604020202020204" pitchFamily="34" charset="0"/>
              </a:rPr>
              <a:t>Es decir, la Ergonomía corresponde a la adaptación del puesto de trabajo al trabajador. Teniendo presente que:</a:t>
            </a:r>
          </a:p>
          <a:p>
            <a:pPr>
              <a:lnSpc>
                <a:spcPts val="2000"/>
              </a:lnSpc>
            </a:pPr>
            <a:r>
              <a:rPr lang="es-MX" sz="1500" dirty="0">
                <a:solidFill>
                  <a:srgbClr val="3F3F3F"/>
                </a:solidFill>
                <a:latin typeface="ACHS Nueva Sans" pitchFamily="2" charset="0"/>
                <a:cs typeface="Arial" panose="020B0604020202020204" pitchFamily="34" charset="0"/>
              </a:rPr>
              <a:t> </a:t>
            </a:r>
          </a:p>
          <a:p>
            <a:pPr marL="285750" indent="-285750">
              <a:lnSpc>
                <a:spcPts val="2000"/>
              </a:lnSpc>
              <a:buClr>
                <a:srgbClr val="13C045"/>
              </a:buClr>
              <a:buFont typeface="Wingdings" panose="05000000000000000000" pitchFamily="2" charset="2"/>
              <a:buChar char="§"/>
            </a:pPr>
            <a:r>
              <a:rPr lang="es-MX" sz="1500" dirty="0">
                <a:solidFill>
                  <a:srgbClr val="3F3F3F"/>
                </a:solidFill>
                <a:latin typeface="ACHS Nueva Sans" pitchFamily="2" charset="0"/>
                <a:cs typeface="Arial" panose="020B0604020202020204" pitchFamily="34" charset="0"/>
              </a:rPr>
              <a:t>El trabajo es fuente de salud, éste nos permite:</a:t>
            </a:r>
          </a:p>
          <a:p>
            <a:pPr marL="285750" indent="-285750">
              <a:lnSpc>
                <a:spcPts val="2000"/>
              </a:lnSpc>
              <a:buClr>
                <a:srgbClr val="13C045"/>
              </a:buClr>
              <a:buFont typeface="Wingdings" panose="05000000000000000000" pitchFamily="2" charset="2"/>
              <a:buChar char="§"/>
            </a:pPr>
            <a:r>
              <a:rPr lang="es-MX" sz="1500" dirty="0">
                <a:solidFill>
                  <a:srgbClr val="3F3F3F"/>
                </a:solidFill>
                <a:latin typeface="ACHS Nueva Sans" pitchFamily="2" charset="0"/>
                <a:cs typeface="Arial" panose="020B0604020202020204" pitchFamily="34" charset="0"/>
              </a:rPr>
              <a:t>Sentido de pertenencia.</a:t>
            </a:r>
          </a:p>
          <a:p>
            <a:pPr marL="285750" indent="-285750">
              <a:lnSpc>
                <a:spcPts val="2000"/>
              </a:lnSpc>
              <a:buClr>
                <a:srgbClr val="13C045"/>
              </a:buClr>
              <a:buFont typeface="Wingdings" panose="05000000000000000000" pitchFamily="2" charset="2"/>
              <a:buChar char="§"/>
            </a:pPr>
            <a:r>
              <a:rPr lang="es-MX" sz="1500" dirty="0">
                <a:solidFill>
                  <a:srgbClr val="3F3F3F"/>
                </a:solidFill>
                <a:latin typeface="ACHS Nueva Sans" pitchFamily="2" charset="0"/>
                <a:cs typeface="Arial" panose="020B0604020202020204" pitchFamily="34" charset="0"/>
              </a:rPr>
              <a:t>Contacto social.</a:t>
            </a:r>
          </a:p>
          <a:p>
            <a:pPr marL="285750" indent="-285750">
              <a:lnSpc>
                <a:spcPts val="2000"/>
              </a:lnSpc>
              <a:buClr>
                <a:srgbClr val="13C045"/>
              </a:buClr>
              <a:buFont typeface="Wingdings" panose="05000000000000000000" pitchFamily="2" charset="2"/>
              <a:buChar char="§"/>
            </a:pPr>
            <a:r>
              <a:rPr lang="es-MX" sz="1500" dirty="0">
                <a:solidFill>
                  <a:srgbClr val="3F3F3F"/>
                </a:solidFill>
                <a:latin typeface="ACHS Nueva Sans" pitchFamily="2" charset="0"/>
                <a:cs typeface="Arial" panose="020B0604020202020204" pitchFamily="34" charset="0"/>
              </a:rPr>
              <a:t>Desarrollo de recursos personales. </a:t>
            </a:r>
          </a:p>
          <a:p>
            <a:pPr marL="285750" indent="-285750">
              <a:lnSpc>
                <a:spcPts val="2000"/>
              </a:lnSpc>
              <a:buClr>
                <a:srgbClr val="13C045"/>
              </a:buClr>
              <a:buFont typeface="Wingdings" panose="05000000000000000000" pitchFamily="2" charset="2"/>
              <a:buChar char="§"/>
            </a:pPr>
            <a:r>
              <a:rPr lang="es-MX" sz="1500" dirty="0">
                <a:solidFill>
                  <a:srgbClr val="3F3F3F"/>
                </a:solidFill>
                <a:latin typeface="ACHS Nueva Sans" pitchFamily="2" charset="0"/>
                <a:cs typeface="Arial" panose="020B0604020202020204" pitchFamily="34" charset="0"/>
              </a:rPr>
              <a:t>Adquisición de bienes y servicios. </a:t>
            </a:r>
          </a:p>
          <a:p>
            <a:pPr marL="285750" indent="-285750">
              <a:lnSpc>
                <a:spcPts val="2000"/>
              </a:lnSpc>
              <a:buClr>
                <a:srgbClr val="13C045"/>
              </a:buClr>
              <a:buFont typeface="Wingdings" panose="05000000000000000000" pitchFamily="2" charset="2"/>
              <a:buChar char="§"/>
            </a:pPr>
            <a:r>
              <a:rPr lang="es-MX" sz="1500" dirty="0">
                <a:solidFill>
                  <a:srgbClr val="3F3F3F"/>
                </a:solidFill>
                <a:latin typeface="ACHS Nueva Sans" pitchFamily="2" charset="0"/>
                <a:cs typeface="Arial" panose="020B0604020202020204" pitchFamily="34" charset="0"/>
              </a:rPr>
              <a:t>Actividad física y mental.</a:t>
            </a:r>
          </a:p>
          <a:p>
            <a:pPr marL="285750" indent="-285750">
              <a:lnSpc>
                <a:spcPts val="2000"/>
              </a:lnSpc>
              <a:buClr>
                <a:srgbClr val="13C045"/>
              </a:buClr>
              <a:buFont typeface="Wingdings" panose="05000000000000000000" pitchFamily="2" charset="2"/>
              <a:buChar char="§"/>
            </a:pPr>
            <a:r>
              <a:rPr lang="es-MX" sz="1500" dirty="0">
                <a:solidFill>
                  <a:srgbClr val="3F3F3F"/>
                </a:solidFill>
                <a:latin typeface="ACHS Nueva Sans" pitchFamily="2" charset="0"/>
                <a:cs typeface="Arial" panose="020B0604020202020204" pitchFamily="34" charset="0"/>
              </a:rPr>
              <a:t>Desarrollo de recursos personales.</a:t>
            </a:r>
          </a:p>
        </p:txBody>
      </p:sp>
      <p:sp>
        <p:nvSpPr>
          <p:cNvPr id="2" name="Marcador de texto 1">
            <a:extLst>
              <a:ext uri="{FF2B5EF4-FFF2-40B4-BE49-F238E27FC236}">
                <a16:creationId xmlns="" xmlns:a16="http://schemas.microsoft.com/office/drawing/2014/main" id="{567AC18B-D4A5-7B93-7236-71C1498C78F7}"/>
              </a:ext>
            </a:extLst>
          </p:cNvPr>
          <p:cNvSpPr>
            <a:spLocks noGrp="1"/>
          </p:cNvSpPr>
          <p:nvPr>
            <p:ph type="body" sz="quarter" idx="61"/>
          </p:nvPr>
        </p:nvSpPr>
        <p:spPr/>
        <p:txBody>
          <a:bodyPr/>
          <a:lstStyle/>
          <a:p>
            <a:r>
              <a:rPr lang="es-CL" dirty="0" smtClean="0"/>
              <a:t>Conclusiones</a:t>
            </a:r>
            <a:endParaRPr lang="es-CL" dirty="0"/>
          </a:p>
          <a:p>
            <a:endParaRPr lang="es-CL" dirty="0"/>
          </a:p>
        </p:txBody>
      </p:sp>
    </p:spTree>
    <p:custDataLst>
      <p:tags r:id="rId1"/>
    </p:custDataLst>
    <p:extLst>
      <p:ext uri="{BB962C8B-B14F-4D97-AF65-F5344CB8AC3E}">
        <p14:creationId xmlns:p14="http://schemas.microsoft.com/office/powerpoint/2010/main" val="2471484216"/>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5FD441A1-B238-4E42-8C83-D43DE4E35E45}"/>
              </a:ext>
            </a:extLst>
          </p:cNvPr>
          <p:cNvSpPr>
            <a:spLocks noGrp="1"/>
          </p:cNvSpPr>
          <p:nvPr>
            <p:ph type="sldNum" sz="quarter" idx="63"/>
          </p:nvPr>
        </p:nvSpPr>
        <p:spPr/>
        <p:txBody>
          <a:bodyPr/>
          <a:lstStyle/>
          <a:p>
            <a:fld id="{B37290F3-BA30-9341-A10E-737EC97582C1}" type="slidenum">
              <a:rPr lang="es-CL" smtClean="0"/>
              <a:pPr/>
              <a:t>34</a:t>
            </a:fld>
            <a:endParaRPr lang="es-CL" dirty="0"/>
          </a:p>
        </p:txBody>
      </p:sp>
      <p:sp>
        <p:nvSpPr>
          <p:cNvPr id="5" name="Marcador de texto 4">
            <a:extLst>
              <a:ext uri="{FF2B5EF4-FFF2-40B4-BE49-F238E27FC236}">
                <a16:creationId xmlns="" xmlns:a16="http://schemas.microsoft.com/office/drawing/2014/main" id="{D418DED1-73C1-3B46-88E1-7C0829E74AFA}"/>
              </a:ext>
            </a:extLst>
          </p:cNvPr>
          <p:cNvSpPr>
            <a:spLocks noGrp="1"/>
          </p:cNvSpPr>
          <p:nvPr>
            <p:ph type="body" sz="quarter" idx="61"/>
          </p:nvPr>
        </p:nvSpPr>
        <p:spPr/>
        <p:txBody>
          <a:bodyPr/>
          <a:lstStyle/>
          <a:p>
            <a:r>
              <a:rPr lang="es-CL" dirty="0">
                <a:latin typeface="ACHS Nueva Serif Light" pitchFamily="2" charset="77"/>
              </a:rPr>
              <a:t>Encuesta de satisfacción / Curso cerrado presencial</a:t>
            </a:r>
          </a:p>
        </p:txBody>
      </p:sp>
      <p:sp>
        <p:nvSpPr>
          <p:cNvPr id="6" name="Marcador de texto 5">
            <a:extLst>
              <a:ext uri="{FF2B5EF4-FFF2-40B4-BE49-F238E27FC236}">
                <a16:creationId xmlns="" xmlns:a16="http://schemas.microsoft.com/office/drawing/2014/main" id="{44696F97-CF23-9641-AFCB-85E869185989}"/>
              </a:ext>
            </a:extLst>
          </p:cNvPr>
          <p:cNvSpPr>
            <a:spLocks noGrp="1"/>
          </p:cNvSpPr>
          <p:nvPr>
            <p:ph type="body" sz="quarter" idx="62"/>
          </p:nvPr>
        </p:nvSpPr>
        <p:spPr>
          <a:xfrm>
            <a:off x="1569336" y="2087244"/>
            <a:ext cx="2797877" cy="356282"/>
          </a:xfrm>
        </p:spPr>
        <p:txBody>
          <a:bodyPr>
            <a:normAutofit/>
          </a:bodyPr>
          <a:lstStyle/>
          <a:p>
            <a:r>
              <a:rPr lang="es-CL" sz="1800" b="1" dirty="0">
                <a:latin typeface="ACHS Nueva Serif Light" pitchFamily="2" charset="77"/>
              </a:rPr>
              <a:t>Escanea este código</a:t>
            </a:r>
          </a:p>
        </p:txBody>
      </p:sp>
      <p:grpSp>
        <p:nvGrpSpPr>
          <p:cNvPr id="7" name="Group 4">
            <a:extLst>
              <a:ext uri="{FF2B5EF4-FFF2-40B4-BE49-F238E27FC236}">
                <a16:creationId xmlns="" xmlns:a16="http://schemas.microsoft.com/office/drawing/2014/main" id="{D516BE25-AF3F-374E-AC1B-127C2792CFA0}"/>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 xmlns:a16="http://schemas.microsoft.com/office/drawing/2014/main" id="{E4E5C06A-27BB-C94E-9C83-F0F6747FCD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9" name="Freeform 6">
              <a:extLst>
                <a:ext uri="{FF2B5EF4-FFF2-40B4-BE49-F238E27FC236}">
                  <a16:creationId xmlns="" xmlns:a16="http://schemas.microsoft.com/office/drawing/2014/main" id="{BD1286B1-78D5-7E45-BB1B-D0F668CD532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Freeform 7">
              <a:extLst>
                <a:ext uri="{FF2B5EF4-FFF2-40B4-BE49-F238E27FC236}">
                  <a16:creationId xmlns="" xmlns:a16="http://schemas.microsoft.com/office/drawing/2014/main" id="{AE7608AD-856D-4F4A-8AD4-CCFD0BC2E162}"/>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11" name="Freeform 22">
            <a:extLst>
              <a:ext uri="{FF2B5EF4-FFF2-40B4-BE49-F238E27FC236}">
                <a16:creationId xmlns="" xmlns:a16="http://schemas.microsoft.com/office/drawing/2014/main" id="{B187A029-4201-9F46-96FF-CD42FDCC9C10}"/>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4" name="Marcador de texto 5">
            <a:extLst>
              <a:ext uri="{FF2B5EF4-FFF2-40B4-BE49-F238E27FC236}">
                <a16:creationId xmlns="" xmlns:a16="http://schemas.microsoft.com/office/drawing/2014/main" id="{F56CA700-228B-1C4B-9C29-1ED956AC785F}"/>
              </a:ext>
            </a:extLst>
          </p:cNvPr>
          <p:cNvSpPr txBox="1">
            <a:spLocks/>
          </p:cNvSpPr>
          <p:nvPr/>
        </p:nvSpPr>
        <p:spPr>
          <a:xfrm>
            <a:off x="7358809" y="2058180"/>
            <a:ext cx="2413841" cy="38534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b="1" dirty="0">
                <a:latin typeface="ACHS Nueva Serif Light" pitchFamily="2" charset="77"/>
              </a:rPr>
              <a:t>Ingresa a este link</a:t>
            </a:r>
          </a:p>
        </p:txBody>
      </p:sp>
      <p:sp>
        <p:nvSpPr>
          <p:cNvPr id="18" name="Marcador de texto 11">
            <a:extLst>
              <a:ext uri="{FF2B5EF4-FFF2-40B4-BE49-F238E27FC236}">
                <a16:creationId xmlns="" xmlns:a16="http://schemas.microsoft.com/office/drawing/2014/main" id="{D8184B92-FB36-FF48-B3CA-C23BDFC426C2}"/>
              </a:ext>
            </a:extLst>
          </p:cNvPr>
          <p:cNvSpPr txBox="1">
            <a:spLocks/>
          </p:cNvSpPr>
          <p:nvPr/>
        </p:nvSpPr>
        <p:spPr>
          <a:xfrm>
            <a:off x="5272214" y="3959742"/>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400" u="sng" kern="0" dirty="0">
                <a:solidFill>
                  <a:schemeClr val="accent1">
                    <a:lumMod val="75000"/>
                  </a:schemeClr>
                </a:solidFill>
                <a:latin typeface="ACHS Nueva Serif Light" pitchFamily="2" charset="77"/>
              </a:rPr>
              <a:t>tinyurl.com/</a:t>
            </a:r>
            <a:r>
              <a:rPr lang="es-CL" sz="2400" u="sng" kern="0" dirty="0" err="1">
                <a:solidFill>
                  <a:schemeClr val="accent1">
                    <a:lumMod val="75000"/>
                  </a:schemeClr>
                </a:solidFill>
                <a:latin typeface="ACHS Nueva Serif Light" pitchFamily="2" charset="77"/>
              </a:rPr>
              <a:t>ujnzkjew</a:t>
            </a:r>
            <a:endParaRPr lang="es-CL" sz="2400" u="sng" kern="0" dirty="0">
              <a:solidFill>
                <a:schemeClr val="accent1">
                  <a:lumMod val="75000"/>
                </a:schemeClr>
              </a:solidFill>
              <a:latin typeface="ACHS Nueva Serif Light" pitchFamily="2" charset="77"/>
            </a:endParaRPr>
          </a:p>
          <a:p>
            <a:pPr defTabSz="1599158">
              <a:spcBef>
                <a:spcPts val="525"/>
              </a:spcBef>
              <a:spcAft>
                <a:spcPts val="525"/>
              </a:spcAft>
              <a:buClr>
                <a:srgbClr val="83B727"/>
              </a:buClr>
              <a:defRPr/>
            </a:pPr>
            <a:endParaRPr lang="es-CL" sz="2400" b="0" u="sng" kern="0" dirty="0">
              <a:solidFill>
                <a:schemeClr val="accent1">
                  <a:lumMod val="75000"/>
                </a:schemeClr>
              </a:solidFill>
              <a:latin typeface="ACHS Nueva Serif Light" pitchFamily="2" charset="77"/>
            </a:endParaRPr>
          </a:p>
        </p:txBody>
      </p:sp>
      <p:pic>
        <p:nvPicPr>
          <p:cNvPr id="2" name="Imagen 1">
            <a:extLst>
              <a:ext uri="{FF2B5EF4-FFF2-40B4-BE49-F238E27FC236}">
                <a16:creationId xmlns="" xmlns:a16="http://schemas.microsoft.com/office/drawing/2014/main" id="{C0B635E6-0318-3F90-BDE1-EC8C0A731B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6481" t="15729" r="16954" b="32193"/>
          <a:stretch/>
        </p:blipFill>
        <p:spPr>
          <a:xfrm>
            <a:off x="1803344" y="3581274"/>
            <a:ext cx="1657495" cy="1675964"/>
          </a:xfrm>
          <a:prstGeom prst="rect">
            <a:avLst/>
          </a:prstGeom>
        </p:spPr>
      </p:pic>
    </p:spTree>
    <p:custDataLst>
      <p:tags r:id="rId1"/>
    </p:custDataLst>
    <p:extLst>
      <p:ext uri="{BB962C8B-B14F-4D97-AF65-F5344CB8AC3E}">
        <p14:creationId xmlns:p14="http://schemas.microsoft.com/office/powerpoint/2010/main" val="92118761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5FD441A1-B238-4E42-8C83-D43DE4E35E45}"/>
              </a:ext>
            </a:extLst>
          </p:cNvPr>
          <p:cNvSpPr>
            <a:spLocks noGrp="1"/>
          </p:cNvSpPr>
          <p:nvPr>
            <p:ph type="sldNum" sz="quarter" idx="63"/>
          </p:nvPr>
        </p:nvSpPr>
        <p:spPr/>
        <p:txBody>
          <a:bodyPr/>
          <a:lstStyle/>
          <a:p>
            <a:fld id="{B37290F3-BA30-9341-A10E-737EC97582C1}" type="slidenum">
              <a:rPr lang="es-CL" smtClean="0"/>
              <a:pPr/>
              <a:t>35</a:t>
            </a:fld>
            <a:endParaRPr lang="es-CL" dirty="0"/>
          </a:p>
        </p:txBody>
      </p:sp>
      <p:sp>
        <p:nvSpPr>
          <p:cNvPr id="5" name="Marcador de texto 4">
            <a:extLst>
              <a:ext uri="{FF2B5EF4-FFF2-40B4-BE49-F238E27FC236}">
                <a16:creationId xmlns="" xmlns:a16="http://schemas.microsoft.com/office/drawing/2014/main" id="{D418DED1-73C1-3B46-88E1-7C0829E74AFA}"/>
              </a:ext>
            </a:extLst>
          </p:cNvPr>
          <p:cNvSpPr>
            <a:spLocks noGrp="1"/>
          </p:cNvSpPr>
          <p:nvPr>
            <p:ph type="body" sz="quarter" idx="61"/>
          </p:nvPr>
        </p:nvSpPr>
        <p:spPr/>
        <p:txBody>
          <a:bodyPr/>
          <a:lstStyle/>
          <a:p>
            <a:r>
              <a:rPr lang="es-CL" dirty="0">
                <a:latin typeface="ACHS Nueva Serif Light" pitchFamily="2" charset="77"/>
              </a:rPr>
              <a:t>Encuesta de satisfacción / Curso abierto presencial</a:t>
            </a:r>
          </a:p>
        </p:txBody>
      </p:sp>
      <p:sp>
        <p:nvSpPr>
          <p:cNvPr id="6" name="Marcador de texto 5">
            <a:extLst>
              <a:ext uri="{FF2B5EF4-FFF2-40B4-BE49-F238E27FC236}">
                <a16:creationId xmlns="" xmlns:a16="http://schemas.microsoft.com/office/drawing/2014/main" id="{44696F97-CF23-9641-AFCB-85E869185989}"/>
              </a:ext>
            </a:extLst>
          </p:cNvPr>
          <p:cNvSpPr>
            <a:spLocks noGrp="1"/>
          </p:cNvSpPr>
          <p:nvPr>
            <p:ph type="body" sz="quarter" idx="62"/>
          </p:nvPr>
        </p:nvSpPr>
        <p:spPr>
          <a:xfrm>
            <a:off x="1569336" y="2087244"/>
            <a:ext cx="2797877" cy="356282"/>
          </a:xfrm>
        </p:spPr>
        <p:txBody>
          <a:bodyPr>
            <a:normAutofit/>
          </a:bodyPr>
          <a:lstStyle/>
          <a:p>
            <a:r>
              <a:rPr lang="es-CL" sz="1800" b="1" dirty="0">
                <a:latin typeface="ACHS Nueva Serif Light" pitchFamily="2" charset="77"/>
              </a:rPr>
              <a:t>Escanea este código</a:t>
            </a:r>
          </a:p>
        </p:txBody>
      </p:sp>
      <p:grpSp>
        <p:nvGrpSpPr>
          <p:cNvPr id="7" name="Group 4">
            <a:extLst>
              <a:ext uri="{FF2B5EF4-FFF2-40B4-BE49-F238E27FC236}">
                <a16:creationId xmlns="" xmlns:a16="http://schemas.microsoft.com/office/drawing/2014/main" id="{D516BE25-AF3F-374E-AC1B-127C2792CFA0}"/>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 xmlns:a16="http://schemas.microsoft.com/office/drawing/2014/main" id="{E4E5C06A-27BB-C94E-9C83-F0F6747FCD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9" name="Freeform 6">
              <a:extLst>
                <a:ext uri="{FF2B5EF4-FFF2-40B4-BE49-F238E27FC236}">
                  <a16:creationId xmlns="" xmlns:a16="http://schemas.microsoft.com/office/drawing/2014/main" id="{BD1286B1-78D5-7E45-BB1B-D0F668CD532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Freeform 7">
              <a:extLst>
                <a:ext uri="{FF2B5EF4-FFF2-40B4-BE49-F238E27FC236}">
                  <a16:creationId xmlns="" xmlns:a16="http://schemas.microsoft.com/office/drawing/2014/main" id="{AE7608AD-856D-4F4A-8AD4-CCFD0BC2E162}"/>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11" name="Freeform 22">
            <a:extLst>
              <a:ext uri="{FF2B5EF4-FFF2-40B4-BE49-F238E27FC236}">
                <a16:creationId xmlns="" xmlns:a16="http://schemas.microsoft.com/office/drawing/2014/main" id="{B187A029-4201-9F46-96FF-CD42FDCC9C10}"/>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3" name="Marcador de texto 11">
            <a:extLst>
              <a:ext uri="{FF2B5EF4-FFF2-40B4-BE49-F238E27FC236}">
                <a16:creationId xmlns="" xmlns:a16="http://schemas.microsoft.com/office/drawing/2014/main" id="{EDF39B4B-2DF5-3243-B40D-E0B37000707A}"/>
              </a:ext>
            </a:extLst>
          </p:cNvPr>
          <p:cNvSpPr txBox="1">
            <a:spLocks/>
          </p:cNvSpPr>
          <p:nvPr/>
        </p:nvSpPr>
        <p:spPr>
          <a:xfrm>
            <a:off x="6274532" y="3910116"/>
            <a:ext cx="4283197" cy="470711"/>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 xmlns:asvg="http://schemas.microsoft.com/office/drawing/2016/SVG/main" r:embed="rId4"/>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400" u="sng" kern="0" dirty="0">
                <a:solidFill>
                  <a:schemeClr val="accent1">
                    <a:lumMod val="75000"/>
                  </a:schemeClr>
                </a:solidFill>
                <a:latin typeface="ACHS Nueva Serif Light" pitchFamily="2" charset="77"/>
              </a:rPr>
              <a:t>tinyurl.com/26vbepn4</a:t>
            </a:r>
          </a:p>
          <a:p>
            <a:pPr defTabSz="1599158">
              <a:spcBef>
                <a:spcPts val="525"/>
              </a:spcBef>
              <a:spcAft>
                <a:spcPts val="525"/>
              </a:spcAft>
              <a:buClr>
                <a:srgbClr val="83B727"/>
              </a:buClr>
              <a:defRPr/>
            </a:pPr>
            <a:endParaRPr lang="es-CL" sz="2400" b="0" u="sng" kern="0" dirty="0">
              <a:solidFill>
                <a:schemeClr val="accent1">
                  <a:lumMod val="75000"/>
                </a:schemeClr>
              </a:solidFill>
              <a:latin typeface="ACHS Nueva Serif Light" pitchFamily="2" charset="77"/>
            </a:endParaRPr>
          </a:p>
        </p:txBody>
      </p:sp>
      <p:sp>
        <p:nvSpPr>
          <p:cNvPr id="14" name="Marcador de texto 5">
            <a:extLst>
              <a:ext uri="{FF2B5EF4-FFF2-40B4-BE49-F238E27FC236}">
                <a16:creationId xmlns="" xmlns:a16="http://schemas.microsoft.com/office/drawing/2014/main" id="{F56CA700-228B-1C4B-9C29-1ED956AC785F}"/>
              </a:ext>
            </a:extLst>
          </p:cNvPr>
          <p:cNvSpPr txBox="1">
            <a:spLocks/>
          </p:cNvSpPr>
          <p:nvPr/>
        </p:nvSpPr>
        <p:spPr>
          <a:xfrm>
            <a:off x="7390894" y="2074222"/>
            <a:ext cx="2587295" cy="36930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b="1" dirty="0">
                <a:latin typeface="ACHS Nueva Serif Light" pitchFamily="2" charset="77"/>
              </a:rPr>
              <a:t>Ingresa a este link</a:t>
            </a:r>
          </a:p>
        </p:txBody>
      </p:sp>
      <p:pic>
        <p:nvPicPr>
          <p:cNvPr id="2" name="Imagen 1">
            <a:extLst>
              <a:ext uri="{FF2B5EF4-FFF2-40B4-BE49-F238E27FC236}">
                <a16:creationId xmlns="" xmlns:a16="http://schemas.microsoft.com/office/drawing/2014/main" id="{7F60AA38-2349-F99A-0E3A-98A341E825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19777" y="3605031"/>
            <a:ext cx="1624628" cy="1628450"/>
          </a:xfrm>
          <a:prstGeom prst="rect">
            <a:avLst/>
          </a:prstGeom>
        </p:spPr>
      </p:pic>
    </p:spTree>
    <p:custDataLst>
      <p:tags r:id="rId1"/>
    </p:custDataLst>
    <p:extLst>
      <p:ext uri="{BB962C8B-B14F-4D97-AF65-F5344CB8AC3E}">
        <p14:creationId xmlns:p14="http://schemas.microsoft.com/office/powerpoint/2010/main" val="387903156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A1A2F8-F420-244A-84C0-14515BB1614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C8964E49-81A2-CB4C-BB37-F2E4500DFA3D}"/>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2E7B0223-B66A-D34E-B985-EBB3955FDE53}"/>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pic>
        <p:nvPicPr>
          <p:cNvPr id="5" name="Imagen 4">
            <a:extLst>
              <a:ext uri="{FF2B5EF4-FFF2-40B4-BE49-F238E27FC236}">
                <a16:creationId xmlns="" xmlns:a16="http://schemas.microsoft.com/office/drawing/2014/main" id="{202ACF15-E867-0846-9014-740165C9D1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 xmlns:a16="http://schemas.microsoft.com/office/drawing/2014/main" id="{6C90C043-7561-FA4B-9F6A-6E595C2C3609}"/>
              </a:ext>
            </a:extLst>
          </p:cNvPr>
          <p:cNvSpPr txBox="1"/>
          <p:nvPr/>
        </p:nvSpPr>
        <p:spPr>
          <a:xfrm>
            <a:off x="5073650" y="4102100"/>
            <a:ext cx="2044700" cy="369332"/>
          </a:xfrm>
          <a:prstGeom prst="rect">
            <a:avLst/>
          </a:prstGeom>
          <a:noFill/>
        </p:spPr>
        <p:txBody>
          <a:bodyPr wrap="square" rtlCol="0">
            <a:spAutoFit/>
          </a:bodyPr>
          <a:lstStyle/>
          <a:p>
            <a:pPr algn="ctr"/>
            <a:r>
              <a:rPr lang="es-CL" dirty="0">
                <a:solidFill>
                  <a:schemeClr val="bg1"/>
                </a:solidFill>
                <a:latin typeface="ACHS Nueva Sans"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1492078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a:extLst>
              <a:ext uri="{FF2B5EF4-FFF2-40B4-BE49-F238E27FC236}">
                <a16:creationId xmlns="" xmlns:a16="http://schemas.microsoft.com/office/drawing/2014/main" id="{0EC7D7D2-38DE-4440-A02F-6F3919A611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43500" y="1592262"/>
            <a:ext cx="7048500" cy="5265737"/>
          </a:xfrm>
          <a:prstGeom prst="rect">
            <a:avLst/>
          </a:prstGeom>
        </p:spPr>
      </p:pic>
      <p:sp>
        <p:nvSpPr>
          <p:cNvPr id="4" name="Marcador de texto 3">
            <a:extLst>
              <a:ext uri="{FF2B5EF4-FFF2-40B4-BE49-F238E27FC236}">
                <a16:creationId xmlns="" xmlns:a16="http://schemas.microsoft.com/office/drawing/2014/main" id="{8AD32AA9-301F-8621-EFB3-F52156F71E07}"/>
              </a:ext>
            </a:extLst>
          </p:cNvPr>
          <p:cNvSpPr>
            <a:spLocks noGrp="1"/>
          </p:cNvSpPr>
          <p:nvPr>
            <p:ph type="body" sz="quarter" idx="14"/>
          </p:nvPr>
        </p:nvSpPr>
        <p:spPr>
          <a:xfrm>
            <a:off x="465304" y="1647433"/>
            <a:ext cx="4122231" cy="4735858"/>
          </a:xfrm>
        </p:spPr>
        <p:txBody>
          <a:bodyPr/>
          <a:lstStyle/>
          <a:p>
            <a:pPr marL="0" indent="0">
              <a:lnSpc>
                <a:spcPts val="2000"/>
              </a:lnSpc>
              <a:buNone/>
            </a:pPr>
            <a:r>
              <a:rPr lang="es-CL" dirty="0"/>
              <a:t>Conocimiento interdisciplinario que, aplicado al trabajo humano, permite la óptima eficacia productiva en condiciones de máximo bienestar psíquico, biológico, social y ambiental (Asociación Chilena de Seguridad).</a:t>
            </a:r>
          </a:p>
          <a:p>
            <a:pPr marL="0" indent="0" algn="r">
              <a:lnSpc>
                <a:spcPts val="2000"/>
              </a:lnSpc>
              <a:buNone/>
            </a:pPr>
            <a:endParaRPr lang="es-CL" dirty="0"/>
          </a:p>
          <a:p>
            <a:pPr marL="0" indent="0">
              <a:lnSpc>
                <a:spcPts val="2000"/>
              </a:lnSpc>
              <a:buNone/>
            </a:pPr>
            <a:r>
              <a:rPr lang="es-CL" sz="1600" b="1" kern="0" dirty="0">
                <a:solidFill>
                  <a:srgbClr val="0D662E"/>
                </a:solidFill>
                <a:latin typeface="ACHS Nueva Sans" pitchFamily="2" charset="0"/>
                <a:cs typeface="Arial" panose="020B0604020202020204" pitchFamily="34" charset="0"/>
              </a:rPr>
              <a:t>La adaptación del puesto de trabajo al trabajador</a:t>
            </a:r>
          </a:p>
          <a:p>
            <a:pPr marL="0" indent="0">
              <a:lnSpc>
                <a:spcPts val="2000"/>
              </a:lnSpc>
              <a:buNone/>
            </a:pPr>
            <a:r>
              <a:rPr lang="es-CL" dirty="0"/>
              <a:t>El trabajo es fuente de salud y nos permite:</a:t>
            </a:r>
          </a:p>
          <a:p>
            <a:pPr>
              <a:lnSpc>
                <a:spcPts val="2000"/>
              </a:lnSpc>
              <a:spcAft>
                <a:spcPts val="0"/>
              </a:spcAft>
            </a:pPr>
            <a:r>
              <a:rPr lang="es-CL" dirty="0"/>
              <a:t>Tener sentido de pertenencia.</a:t>
            </a:r>
          </a:p>
          <a:p>
            <a:pPr>
              <a:lnSpc>
                <a:spcPts val="2000"/>
              </a:lnSpc>
              <a:spcAft>
                <a:spcPts val="0"/>
              </a:spcAft>
            </a:pPr>
            <a:r>
              <a:rPr lang="es-CL" dirty="0"/>
              <a:t>Contacto social.</a:t>
            </a:r>
          </a:p>
          <a:p>
            <a:pPr>
              <a:lnSpc>
                <a:spcPts val="2000"/>
              </a:lnSpc>
              <a:spcAft>
                <a:spcPts val="0"/>
              </a:spcAft>
            </a:pPr>
            <a:r>
              <a:rPr lang="es-CL" dirty="0"/>
              <a:t>Desarrollar recursos personales. </a:t>
            </a:r>
          </a:p>
          <a:p>
            <a:pPr>
              <a:lnSpc>
                <a:spcPts val="2000"/>
              </a:lnSpc>
              <a:spcAft>
                <a:spcPts val="0"/>
              </a:spcAft>
            </a:pPr>
            <a:r>
              <a:rPr lang="es-CL" dirty="0"/>
              <a:t>Adquirir bienes y servicios. </a:t>
            </a:r>
          </a:p>
          <a:p>
            <a:pPr>
              <a:lnSpc>
                <a:spcPts val="2000"/>
              </a:lnSpc>
              <a:spcAft>
                <a:spcPts val="0"/>
              </a:spcAft>
            </a:pPr>
            <a:r>
              <a:rPr lang="es-CL" dirty="0"/>
              <a:t>Actividad física y mental.</a:t>
            </a:r>
          </a:p>
          <a:p>
            <a:pPr marL="0" indent="0">
              <a:buNone/>
            </a:pPr>
            <a:endParaRPr lang="es-CL" dirty="0"/>
          </a:p>
          <a:p>
            <a:endParaRPr lang="es-CL" dirty="0"/>
          </a:p>
        </p:txBody>
      </p:sp>
      <p:sp>
        <p:nvSpPr>
          <p:cNvPr id="5" name="Marcador de texto 4">
            <a:extLst>
              <a:ext uri="{FF2B5EF4-FFF2-40B4-BE49-F238E27FC236}">
                <a16:creationId xmlns="" xmlns:a16="http://schemas.microsoft.com/office/drawing/2014/main" id="{1E8A5220-9A9B-B077-819D-85EE571A5A67}"/>
              </a:ext>
            </a:extLst>
          </p:cNvPr>
          <p:cNvSpPr>
            <a:spLocks noGrp="1"/>
          </p:cNvSpPr>
          <p:nvPr>
            <p:ph type="body" sz="quarter" idx="61"/>
          </p:nvPr>
        </p:nvSpPr>
        <p:spPr/>
        <p:txBody>
          <a:bodyPr/>
          <a:lstStyle/>
          <a:p>
            <a:r>
              <a:rPr lang="es-CL" dirty="0"/>
              <a:t>¿Qué es la ergonomía?</a:t>
            </a:r>
          </a:p>
        </p:txBody>
      </p:sp>
    </p:spTree>
    <p:custDataLst>
      <p:tags r:id="rId1"/>
    </p:custDataLst>
    <p:extLst>
      <p:ext uri="{BB962C8B-B14F-4D97-AF65-F5344CB8AC3E}">
        <p14:creationId xmlns:p14="http://schemas.microsoft.com/office/powerpoint/2010/main" val="252041170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 xmlns:a16="http://schemas.microsoft.com/office/drawing/2014/main" id="{28952DB7-3546-D8E2-8E3A-CEE909500312}"/>
              </a:ext>
            </a:extLst>
          </p:cNvPr>
          <p:cNvSpPr>
            <a:spLocks noGrp="1"/>
          </p:cNvSpPr>
          <p:nvPr>
            <p:ph type="body" sz="quarter" idx="61"/>
          </p:nvPr>
        </p:nvSpPr>
        <p:spPr/>
        <p:txBody>
          <a:bodyPr/>
          <a:lstStyle/>
          <a:p>
            <a:r>
              <a:rPr lang="es-CL" dirty="0"/>
              <a:t> Ergonomía y ejes de análisis</a:t>
            </a:r>
          </a:p>
        </p:txBody>
      </p:sp>
      <p:grpSp>
        <p:nvGrpSpPr>
          <p:cNvPr id="19" name="Grupo 18">
            <a:extLst>
              <a:ext uri="{FF2B5EF4-FFF2-40B4-BE49-F238E27FC236}">
                <a16:creationId xmlns="" xmlns:a16="http://schemas.microsoft.com/office/drawing/2014/main" id="{82F5B905-D2AD-8230-AF60-0A788EF5EAF0}"/>
              </a:ext>
            </a:extLst>
          </p:cNvPr>
          <p:cNvGrpSpPr/>
          <p:nvPr/>
        </p:nvGrpSpPr>
        <p:grpSpPr>
          <a:xfrm>
            <a:off x="2326634" y="1588170"/>
            <a:ext cx="7634984" cy="4848640"/>
            <a:chOff x="-260600" y="1684422"/>
            <a:chExt cx="7634984" cy="4848640"/>
          </a:xfrm>
        </p:grpSpPr>
        <p:sp>
          <p:nvSpPr>
            <p:cNvPr id="6" name="CuadroTexto 5">
              <a:extLst>
                <a:ext uri="{FF2B5EF4-FFF2-40B4-BE49-F238E27FC236}">
                  <a16:creationId xmlns="" xmlns:a16="http://schemas.microsoft.com/office/drawing/2014/main" id="{BEB54749-9415-46F6-DF02-BC9C08073912}"/>
                </a:ext>
              </a:extLst>
            </p:cNvPr>
            <p:cNvSpPr txBox="1"/>
            <p:nvPr/>
          </p:nvSpPr>
          <p:spPr>
            <a:xfrm>
              <a:off x="-260600" y="1684422"/>
              <a:ext cx="2583697" cy="4848640"/>
            </a:xfrm>
            <a:prstGeom prst="roundRect">
              <a:avLst>
                <a:gd name="adj" fmla="val 6306"/>
              </a:avLst>
            </a:prstGeom>
            <a:solidFill>
              <a:srgbClr val="13C045"/>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Factores </a:t>
              </a:r>
            </a:p>
            <a:p>
              <a:pPr algn="ctr">
                <a:lnSpc>
                  <a:spcPts val="1900"/>
                </a:lnSpc>
              </a:pPr>
              <a:r>
                <a:rPr lang="es-CL" sz="1600" b="1" dirty="0">
                  <a:solidFill>
                    <a:srgbClr val="000000"/>
                  </a:solidFill>
                  <a:latin typeface="ACHS Nueva Sans" pitchFamily="2" charset="0"/>
                  <a:cs typeface="Arial" panose="020B0604020202020204" pitchFamily="34" charset="0"/>
                </a:rPr>
                <a:t>Ergonómicos</a:t>
              </a:r>
            </a:p>
          </p:txBody>
        </p:sp>
        <p:sp>
          <p:nvSpPr>
            <p:cNvPr id="10" name="CuadroTexto 9">
              <a:extLst>
                <a:ext uri="{FF2B5EF4-FFF2-40B4-BE49-F238E27FC236}">
                  <a16:creationId xmlns="" xmlns:a16="http://schemas.microsoft.com/office/drawing/2014/main" id="{03D5F2F7-5CCF-898C-F76A-4EB6D339E044}"/>
                </a:ext>
              </a:extLst>
            </p:cNvPr>
            <p:cNvSpPr txBox="1"/>
            <p:nvPr/>
          </p:nvSpPr>
          <p:spPr>
            <a:xfrm>
              <a:off x="2514684" y="4230128"/>
              <a:ext cx="2302934" cy="2302934"/>
            </a:xfrm>
            <a:prstGeom prst="roundRect">
              <a:avLst>
                <a:gd name="adj" fmla="val 6896"/>
              </a:avLst>
            </a:prstGeom>
            <a:solidFill>
              <a:srgbClr val="7EFF45"/>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Factores </a:t>
              </a:r>
            </a:p>
            <a:p>
              <a:pPr algn="ctr">
                <a:lnSpc>
                  <a:spcPts val="1900"/>
                </a:lnSpc>
              </a:pPr>
              <a:r>
                <a:rPr lang="es-CL" sz="1600" b="1" dirty="0">
                  <a:solidFill>
                    <a:srgbClr val="000000"/>
                  </a:solidFill>
                  <a:latin typeface="ACHS Nueva Sans" pitchFamily="2" charset="0"/>
                  <a:cs typeface="Arial" panose="020B0604020202020204" pitchFamily="34" charset="0"/>
                </a:rPr>
                <a:t>Carga de Trabajo</a:t>
              </a:r>
            </a:p>
          </p:txBody>
        </p:sp>
        <p:sp>
          <p:nvSpPr>
            <p:cNvPr id="11" name="CuadroTexto 10">
              <a:extLst>
                <a:ext uri="{FF2B5EF4-FFF2-40B4-BE49-F238E27FC236}">
                  <a16:creationId xmlns="" xmlns:a16="http://schemas.microsoft.com/office/drawing/2014/main" id="{959A2D1F-5EC1-7A04-C12D-3B9E08C3155A}"/>
                </a:ext>
              </a:extLst>
            </p:cNvPr>
            <p:cNvSpPr txBox="1"/>
            <p:nvPr/>
          </p:nvSpPr>
          <p:spPr>
            <a:xfrm>
              <a:off x="2514684" y="1684422"/>
              <a:ext cx="2302934" cy="2302934"/>
            </a:xfrm>
            <a:prstGeom prst="roundRect">
              <a:avLst>
                <a:gd name="adj" fmla="val 6897"/>
              </a:avLst>
            </a:prstGeom>
            <a:solidFill>
              <a:srgbClr val="7EFF45"/>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Factores </a:t>
              </a:r>
            </a:p>
            <a:p>
              <a:pPr algn="ctr">
                <a:lnSpc>
                  <a:spcPts val="1900"/>
                </a:lnSpc>
              </a:pPr>
              <a:r>
                <a:rPr lang="es-CL" sz="1600" b="1" dirty="0">
                  <a:solidFill>
                    <a:srgbClr val="000000"/>
                  </a:solidFill>
                  <a:latin typeface="ACHS Nueva Sans" pitchFamily="2" charset="0"/>
                  <a:cs typeface="Arial" panose="020B0604020202020204" pitchFamily="34" charset="0"/>
                </a:rPr>
                <a:t>Ambientales</a:t>
              </a:r>
            </a:p>
          </p:txBody>
        </p:sp>
        <p:sp>
          <p:nvSpPr>
            <p:cNvPr id="12" name="CuadroTexto 11">
              <a:extLst>
                <a:ext uri="{FF2B5EF4-FFF2-40B4-BE49-F238E27FC236}">
                  <a16:creationId xmlns="" xmlns:a16="http://schemas.microsoft.com/office/drawing/2014/main" id="{10C51A98-5CF5-1953-A20D-2D9C80BFBBE1}"/>
                </a:ext>
              </a:extLst>
            </p:cNvPr>
            <p:cNvSpPr txBox="1"/>
            <p:nvPr/>
          </p:nvSpPr>
          <p:spPr>
            <a:xfrm>
              <a:off x="5071450" y="1684422"/>
              <a:ext cx="2302934" cy="409964"/>
            </a:xfrm>
            <a:prstGeom prst="roundRect">
              <a:avLst>
                <a:gd name="adj" fmla="val 27640"/>
              </a:avLst>
            </a:prstGeom>
            <a:solidFill>
              <a:schemeClr val="tx2"/>
            </a:solidFill>
            <a:ln>
              <a:noFill/>
            </a:ln>
          </p:spPr>
          <p:txBody>
            <a:bodyPr wrap="square" lIns="108000" tIns="108000" rIns="108000" bIns="108000" rtlCol="0" anchor="ctr" anchorCtr="0">
              <a:noAutofit/>
            </a:bodyPr>
            <a:lstStyle/>
            <a:p>
              <a:pPr algn="ctr"/>
              <a:r>
                <a:rPr lang="es-CL" sz="1600" b="1" dirty="0">
                  <a:solidFill>
                    <a:srgbClr val="000000"/>
                  </a:solidFill>
                  <a:latin typeface="ACHS Nueva Sans" pitchFamily="2" charset="0"/>
                  <a:cs typeface="Arial" panose="020B0604020202020204" pitchFamily="34" charset="0"/>
                </a:rPr>
                <a:t>Ruido</a:t>
              </a:r>
            </a:p>
          </p:txBody>
        </p:sp>
        <p:sp>
          <p:nvSpPr>
            <p:cNvPr id="13" name="CuadroTexto 12">
              <a:extLst>
                <a:ext uri="{FF2B5EF4-FFF2-40B4-BE49-F238E27FC236}">
                  <a16:creationId xmlns="" xmlns:a16="http://schemas.microsoft.com/office/drawing/2014/main" id="{CBF2E943-EADD-CAEC-326D-A2B3EC430DE8}"/>
                </a:ext>
              </a:extLst>
            </p:cNvPr>
            <p:cNvSpPr txBox="1"/>
            <p:nvPr/>
          </p:nvSpPr>
          <p:spPr>
            <a:xfrm>
              <a:off x="5071450" y="2320759"/>
              <a:ext cx="2302934" cy="409964"/>
            </a:xfrm>
            <a:prstGeom prst="roundRect">
              <a:avLst>
                <a:gd name="adj" fmla="val 21770"/>
              </a:avLst>
            </a:prstGeom>
            <a:solidFill>
              <a:schemeClr val="tx2"/>
            </a:solidFill>
            <a:ln>
              <a:noFill/>
            </a:ln>
          </p:spPr>
          <p:txBody>
            <a:bodyPr wrap="square" lIns="108000" tIns="108000" rIns="108000" bIns="108000" rtlCol="0" anchor="ctr" anchorCtr="0">
              <a:noAutofit/>
            </a:bodyPr>
            <a:lstStyle/>
            <a:p>
              <a:pPr algn="ctr"/>
              <a:r>
                <a:rPr lang="es-CL" sz="1600" b="1" dirty="0">
                  <a:solidFill>
                    <a:srgbClr val="000000"/>
                  </a:solidFill>
                  <a:latin typeface="ACHS Nueva Sans" pitchFamily="2" charset="0"/>
                  <a:cs typeface="Arial" panose="020B0604020202020204" pitchFamily="34" charset="0"/>
                </a:rPr>
                <a:t>Iluminación</a:t>
              </a:r>
            </a:p>
          </p:txBody>
        </p:sp>
        <p:sp>
          <p:nvSpPr>
            <p:cNvPr id="14" name="CuadroTexto 13">
              <a:extLst>
                <a:ext uri="{FF2B5EF4-FFF2-40B4-BE49-F238E27FC236}">
                  <a16:creationId xmlns="" xmlns:a16="http://schemas.microsoft.com/office/drawing/2014/main" id="{C35ADB52-1FC3-5926-49FB-353901F3ADAE}"/>
                </a:ext>
              </a:extLst>
            </p:cNvPr>
            <p:cNvSpPr txBox="1"/>
            <p:nvPr/>
          </p:nvSpPr>
          <p:spPr>
            <a:xfrm>
              <a:off x="5071450" y="2957096"/>
              <a:ext cx="2302934" cy="409964"/>
            </a:xfrm>
            <a:prstGeom prst="roundRect">
              <a:avLst>
                <a:gd name="adj" fmla="val 18835"/>
              </a:avLst>
            </a:prstGeom>
            <a:solidFill>
              <a:schemeClr val="tx2"/>
            </a:solidFill>
            <a:ln>
              <a:noFill/>
            </a:ln>
          </p:spPr>
          <p:txBody>
            <a:bodyPr wrap="square" lIns="108000" tIns="108000" rIns="108000" bIns="108000" rtlCol="0" anchor="ctr" anchorCtr="0">
              <a:noAutofit/>
            </a:bodyPr>
            <a:lstStyle/>
            <a:p>
              <a:pPr algn="ctr"/>
              <a:r>
                <a:rPr lang="es-CL" sz="1600" b="1" dirty="0">
                  <a:solidFill>
                    <a:srgbClr val="000000"/>
                  </a:solidFill>
                  <a:latin typeface="ACHS Nueva Sans" pitchFamily="2" charset="0"/>
                  <a:cs typeface="Arial" panose="020B0604020202020204" pitchFamily="34" charset="0"/>
                </a:rPr>
                <a:t>Confort Térmico</a:t>
              </a:r>
            </a:p>
          </p:txBody>
        </p:sp>
        <p:sp>
          <p:nvSpPr>
            <p:cNvPr id="15" name="CuadroTexto 14">
              <a:extLst>
                <a:ext uri="{FF2B5EF4-FFF2-40B4-BE49-F238E27FC236}">
                  <a16:creationId xmlns="" xmlns:a16="http://schemas.microsoft.com/office/drawing/2014/main" id="{82BF38E0-5D82-AC37-0860-095808EAE24B}"/>
                </a:ext>
              </a:extLst>
            </p:cNvPr>
            <p:cNvSpPr txBox="1"/>
            <p:nvPr/>
          </p:nvSpPr>
          <p:spPr>
            <a:xfrm>
              <a:off x="5071450" y="3593432"/>
              <a:ext cx="2302934" cy="409964"/>
            </a:xfrm>
            <a:prstGeom prst="roundRect">
              <a:avLst>
                <a:gd name="adj" fmla="val 18835"/>
              </a:avLst>
            </a:prstGeom>
            <a:solidFill>
              <a:schemeClr val="tx2"/>
            </a:solidFill>
            <a:ln>
              <a:noFill/>
            </a:ln>
          </p:spPr>
          <p:txBody>
            <a:bodyPr wrap="square" lIns="108000" tIns="108000" rIns="108000" bIns="108000" rtlCol="0" anchor="ctr" anchorCtr="0">
              <a:noAutofit/>
            </a:bodyPr>
            <a:lstStyle/>
            <a:p>
              <a:pPr algn="ctr"/>
              <a:r>
                <a:rPr lang="es-CL" sz="1600" b="1" dirty="0">
                  <a:solidFill>
                    <a:srgbClr val="000000"/>
                  </a:solidFill>
                  <a:latin typeface="ACHS Nueva Sans" pitchFamily="2" charset="0"/>
                  <a:cs typeface="Arial" panose="020B0604020202020204" pitchFamily="34" charset="0"/>
                </a:rPr>
                <a:t>Vibración</a:t>
              </a:r>
            </a:p>
          </p:txBody>
        </p:sp>
        <p:sp>
          <p:nvSpPr>
            <p:cNvPr id="16" name="CuadroTexto 15">
              <a:extLst>
                <a:ext uri="{FF2B5EF4-FFF2-40B4-BE49-F238E27FC236}">
                  <a16:creationId xmlns="" xmlns:a16="http://schemas.microsoft.com/office/drawing/2014/main" id="{03254BC9-B071-E702-51D6-496EFCE7A4D0}"/>
                </a:ext>
              </a:extLst>
            </p:cNvPr>
            <p:cNvSpPr txBox="1"/>
            <p:nvPr/>
          </p:nvSpPr>
          <p:spPr>
            <a:xfrm>
              <a:off x="5071450" y="4203031"/>
              <a:ext cx="2302934" cy="1062705"/>
            </a:xfrm>
            <a:prstGeom prst="roundRect">
              <a:avLst>
                <a:gd name="adj" fmla="val 10031"/>
              </a:avLst>
            </a:prstGeom>
            <a:solidFill>
              <a:schemeClr val="tx2"/>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Carga Física de Trabajo</a:t>
              </a:r>
            </a:p>
          </p:txBody>
        </p:sp>
        <p:sp>
          <p:nvSpPr>
            <p:cNvPr id="18" name="CuadroTexto 17">
              <a:extLst>
                <a:ext uri="{FF2B5EF4-FFF2-40B4-BE49-F238E27FC236}">
                  <a16:creationId xmlns="" xmlns:a16="http://schemas.microsoft.com/office/drawing/2014/main" id="{72BC7426-0098-1A99-72EB-D152AE73F6E4}"/>
                </a:ext>
              </a:extLst>
            </p:cNvPr>
            <p:cNvSpPr txBox="1"/>
            <p:nvPr/>
          </p:nvSpPr>
          <p:spPr>
            <a:xfrm>
              <a:off x="5071450" y="5470357"/>
              <a:ext cx="2302934" cy="1062705"/>
            </a:xfrm>
            <a:prstGeom prst="roundRect">
              <a:avLst>
                <a:gd name="adj" fmla="val 10031"/>
              </a:avLst>
            </a:prstGeom>
            <a:solidFill>
              <a:schemeClr val="tx2"/>
            </a:solidFill>
            <a:ln>
              <a:noFill/>
            </a:ln>
          </p:spPr>
          <p:txBody>
            <a:bodyPr wrap="square" lIns="108000" tIns="108000" rIns="108000" bIns="108000" rtlCol="0" anchor="ctr" anchorCtr="0">
              <a:noAutofit/>
            </a:bodyPr>
            <a:lstStyle/>
            <a:p>
              <a:pPr algn="ctr">
                <a:lnSpc>
                  <a:spcPts val="1900"/>
                </a:lnSpc>
              </a:pPr>
              <a:r>
                <a:rPr lang="es-CL" sz="1600" b="1" dirty="0">
                  <a:solidFill>
                    <a:srgbClr val="000000"/>
                  </a:solidFill>
                  <a:latin typeface="ACHS Nueva Sans" pitchFamily="2" charset="0"/>
                  <a:cs typeface="Arial" panose="020B0604020202020204" pitchFamily="34" charset="0"/>
                </a:rPr>
                <a:t>Carga Mental de Trabajo</a:t>
              </a:r>
            </a:p>
          </p:txBody>
        </p:sp>
      </p:grpSp>
    </p:spTree>
    <p:custDataLst>
      <p:tags r:id="rId1"/>
    </p:custDataLst>
    <p:extLst>
      <p:ext uri="{BB962C8B-B14F-4D97-AF65-F5344CB8AC3E}">
        <p14:creationId xmlns:p14="http://schemas.microsoft.com/office/powerpoint/2010/main" val="292429831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 xmlns:a16="http://schemas.microsoft.com/office/drawing/2014/main" id="{A088FC30-1020-3740-BD11-483AC25912CF}"/>
              </a:ext>
            </a:extLst>
          </p:cNvPr>
          <p:cNvSpPr/>
          <p:nvPr/>
        </p:nvSpPr>
        <p:spPr>
          <a:xfrm>
            <a:off x="465304" y="1612087"/>
            <a:ext cx="3525766" cy="1349087"/>
          </a:xfrm>
          <a:prstGeom prst="rect">
            <a:avLst/>
          </a:prstGeom>
        </p:spPr>
        <p:txBody>
          <a:bodyPr wrap="square">
            <a:spAutoFit/>
          </a:bodyPr>
          <a:lstStyle/>
          <a:p>
            <a:pPr defTabSz="642524">
              <a:lnSpc>
                <a:spcPts val="2000"/>
              </a:lnSpc>
              <a:buClr>
                <a:srgbClr val="414141"/>
              </a:buClr>
              <a:buSzPct val="81000"/>
            </a:pPr>
            <a:r>
              <a:rPr lang="es-CL" sz="1500" kern="0" dirty="0">
                <a:solidFill>
                  <a:schemeClr val="accent3">
                    <a:lumMod val="75000"/>
                    <a:lumOff val="25000"/>
                  </a:schemeClr>
                </a:solidFill>
                <a:latin typeface="ACHS Nueva Sans" pitchFamily="2" charset="0"/>
                <a:cs typeface="Arial" panose="020B0604020202020204" pitchFamily="34" charset="0"/>
              </a:rPr>
              <a:t>Se refiere a cómo se relaciona y afectan el estado o comportamiento físico, mental y fisiológico, así como las variables del entorno del ambiente de trabajo, a las personas</a:t>
            </a:r>
            <a:r>
              <a:rPr lang="es-CL" sz="1500" kern="0" dirty="0">
                <a:latin typeface="ACHS Nueva Sans" pitchFamily="2" charset="0"/>
                <a:cs typeface="Arial" panose="020B0604020202020204" pitchFamily="34" charset="0"/>
              </a:rPr>
              <a:t>.</a:t>
            </a:r>
          </a:p>
        </p:txBody>
      </p:sp>
      <p:grpSp>
        <p:nvGrpSpPr>
          <p:cNvPr id="7" name="Grupo 6">
            <a:extLst>
              <a:ext uri="{FF2B5EF4-FFF2-40B4-BE49-F238E27FC236}">
                <a16:creationId xmlns="" xmlns:a16="http://schemas.microsoft.com/office/drawing/2014/main" id="{2F9F425C-F0AD-2BEF-38B9-118182E08E19}"/>
              </a:ext>
            </a:extLst>
          </p:cNvPr>
          <p:cNvGrpSpPr/>
          <p:nvPr/>
        </p:nvGrpSpPr>
        <p:grpSpPr>
          <a:xfrm>
            <a:off x="3371153" y="1822048"/>
            <a:ext cx="7867369" cy="4321335"/>
            <a:chOff x="3627825" y="1998510"/>
            <a:chExt cx="7867369" cy="4321335"/>
          </a:xfrm>
        </p:grpSpPr>
        <p:sp>
          <p:nvSpPr>
            <p:cNvPr id="11" name="Elipse 10">
              <a:extLst>
                <a:ext uri="{FF2B5EF4-FFF2-40B4-BE49-F238E27FC236}">
                  <a16:creationId xmlns="" xmlns:a16="http://schemas.microsoft.com/office/drawing/2014/main" id="{751DC457-66EF-DB4E-BC7F-70E2E18DE705}"/>
                </a:ext>
              </a:extLst>
            </p:cNvPr>
            <p:cNvSpPr/>
            <p:nvPr/>
          </p:nvSpPr>
          <p:spPr>
            <a:xfrm>
              <a:off x="4482699" y="3765401"/>
              <a:ext cx="6348143" cy="836333"/>
            </a:xfrm>
            <a:prstGeom prst="ellipse">
              <a:avLst/>
            </a:prstGeom>
            <a:noFill/>
            <a:ln w="25400" cap="flat">
              <a:solidFill>
                <a:srgbClr val="7EFF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endParaRPr lang="es-CL" sz="3199">
                <a:solidFill>
                  <a:srgbClr val="FFFFFF"/>
                </a:solidFill>
                <a:latin typeface="Helvetica Neue Medium"/>
                <a:ea typeface="Helvetica Neue Medium"/>
                <a:cs typeface="Helvetica Neue Medium"/>
                <a:sym typeface="Helvetica Neue Medium"/>
              </a:endParaRPr>
            </a:p>
          </p:txBody>
        </p:sp>
        <p:sp>
          <p:nvSpPr>
            <p:cNvPr id="2" name="Rectángulo: esquinas redondeadas 1">
              <a:extLst>
                <a:ext uri="{FF2B5EF4-FFF2-40B4-BE49-F238E27FC236}">
                  <a16:creationId xmlns="" xmlns:a16="http://schemas.microsoft.com/office/drawing/2014/main" id="{34605519-D09B-C04A-A92A-02A984008D31}"/>
                </a:ext>
              </a:extLst>
            </p:cNvPr>
            <p:cNvSpPr/>
            <p:nvPr/>
          </p:nvSpPr>
          <p:spPr>
            <a:xfrm>
              <a:off x="3627825" y="3854332"/>
              <a:ext cx="1469086" cy="658165"/>
            </a:xfrm>
            <a:prstGeom prst="roundRect">
              <a:avLst/>
            </a:prstGeom>
            <a:solidFill>
              <a:srgbClr val="7EFF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000000"/>
                </a:solidFill>
                <a:latin typeface="Helvetica Neue Medium"/>
                <a:ea typeface="Helvetica Neue Medium"/>
                <a:cs typeface="Helvetica Neue Medium"/>
                <a:sym typeface="Helvetica Neue Medium"/>
              </a:endParaRPr>
            </a:p>
          </p:txBody>
        </p:sp>
        <p:sp>
          <p:nvSpPr>
            <p:cNvPr id="8" name="Rectángulo 7">
              <a:extLst>
                <a:ext uri="{FF2B5EF4-FFF2-40B4-BE49-F238E27FC236}">
                  <a16:creationId xmlns="" xmlns:a16="http://schemas.microsoft.com/office/drawing/2014/main" id="{81105FDB-3C26-7142-9C67-F22D65E61ACD}"/>
                </a:ext>
              </a:extLst>
            </p:cNvPr>
            <p:cNvSpPr/>
            <p:nvPr/>
          </p:nvSpPr>
          <p:spPr>
            <a:xfrm>
              <a:off x="3673732" y="3971104"/>
              <a:ext cx="1377273" cy="424621"/>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0000"/>
                  </a:solidFill>
                  <a:latin typeface="ACHS Nueva Sans" pitchFamily="2" charset="0"/>
                  <a:sym typeface="Helvetica Neue"/>
                </a:rPr>
                <a:t>ESPACIO DE TRABAJO</a:t>
              </a:r>
              <a:endParaRPr lang="es-CL" altLang="en-US" sz="1200" b="1" kern="0" dirty="0">
                <a:solidFill>
                  <a:srgbClr val="000000"/>
                </a:solidFill>
                <a:latin typeface="ACHS Nueva Sans" pitchFamily="2" charset="0"/>
                <a:sym typeface="Helvetica Neue"/>
              </a:endParaRPr>
            </a:p>
          </p:txBody>
        </p:sp>
        <p:sp>
          <p:nvSpPr>
            <p:cNvPr id="39" name="Rectángulo: esquinas redondeadas 38">
              <a:extLst>
                <a:ext uri="{FF2B5EF4-FFF2-40B4-BE49-F238E27FC236}">
                  <a16:creationId xmlns="" xmlns:a16="http://schemas.microsoft.com/office/drawing/2014/main" id="{131243E7-C1D9-324E-8340-3B522413E9D1}"/>
                </a:ext>
              </a:extLst>
            </p:cNvPr>
            <p:cNvSpPr/>
            <p:nvPr/>
          </p:nvSpPr>
          <p:spPr>
            <a:xfrm>
              <a:off x="6806194" y="1998510"/>
              <a:ext cx="1469086" cy="658165"/>
            </a:xfrm>
            <a:prstGeom prst="roundRect">
              <a:avLst/>
            </a:prstGeom>
            <a:solidFill>
              <a:srgbClr val="7EFF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000000"/>
                </a:solidFill>
                <a:latin typeface="Helvetica Neue Medium"/>
                <a:ea typeface="Helvetica Neue Medium"/>
                <a:cs typeface="Helvetica Neue Medium"/>
                <a:sym typeface="Helvetica Neue Medium"/>
              </a:endParaRPr>
            </a:p>
          </p:txBody>
        </p:sp>
        <p:sp>
          <p:nvSpPr>
            <p:cNvPr id="40" name="Rectángulo 39">
              <a:extLst>
                <a:ext uri="{FF2B5EF4-FFF2-40B4-BE49-F238E27FC236}">
                  <a16:creationId xmlns="" xmlns:a16="http://schemas.microsoft.com/office/drawing/2014/main" id="{F0BAEFB8-2559-C74C-9EE1-70F2544B035C}"/>
                </a:ext>
              </a:extLst>
            </p:cNvPr>
            <p:cNvSpPr/>
            <p:nvPr/>
          </p:nvSpPr>
          <p:spPr>
            <a:xfrm>
              <a:off x="6822524" y="2198360"/>
              <a:ext cx="1436426"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0000"/>
                  </a:solidFill>
                  <a:latin typeface="ACHS Nueva Sans" pitchFamily="2" charset="0"/>
                  <a:sym typeface="Helvetica Neue"/>
                </a:rPr>
                <a:t>MEDIOS</a:t>
              </a:r>
              <a:endParaRPr lang="es-CL" altLang="en-US" sz="1200" b="1" kern="0" dirty="0">
                <a:solidFill>
                  <a:srgbClr val="000000"/>
                </a:solidFill>
                <a:latin typeface="ACHS Nueva Sans" pitchFamily="2" charset="0"/>
                <a:sym typeface="Helvetica Neue"/>
              </a:endParaRPr>
            </a:p>
          </p:txBody>
        </p:sp>
        <p:sp>
          <p:nvSpPr>
            <p:cNvPr id="31" name="Rectángulo: esquinas redondeadas 30">
              <a:extLst>
                <a:ext uri="{FF2B5EF4-FFF2-40B4-BE49-F238E27FC236}">
                  <a16:creationId xmlns="" xmlns:a16="http://schemas.microsoft.com/office/drawing/2014/main" id="{6CE5664E-1946-EB41-A06C-DAC0ED37A1D1}"/>
                </a:ext>
              </a:extLst>
            </p:cNvPr>
            <p:cNvSpPr/>
            <p:nvPr/>
          </p:nvSpPr>
          <p:spPr>
            <a:xfrm>
              <a:off x="10026108" y="3857895"/>
              <a:ext cx="1469086" cy="658165"/>
            </a:xfrm>
            <a:prstGeom prst="roundRect">
              <a:avLst/>
            </a:prstGeom>
            <a:solidFill>
              <a:srgbClr val="7EFF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000000"/>
                </a:solidFill>
                <a:latin typeface="Helvetica Neue Medium"/>
                <a:ea typeface="Helvetica Neue Medium"/>
                <a:cs typeface="Helvetica Neue Medium"/>
                <a:sym typeface="Helvetica Neue Medium"/>
              </a:endParaRPr>
            </a:p>
          </p:txBody>
        </p:sp>
        <p:sp>
          <p:nvSpPr>
            <p:cNvPr id="32" name="Rectángulo 31">
              <a:extLst>
                <a:ext uri="{FF2B5EF4-FFF2-40B4-BE49-F238E27FC236}">
                  <a16:creationId xmlns="" xmlns:a16="http://schemas.microsoft.com/office/drawing/2014/main" id="{C0A23689-3CEE-4D43-A889-0D175654BEAD}"/>
                </a:ext>
              </a:extLst>
            </p:cNvPr>
            <p:cNvSpPr/>
            <p:nvPr/>
          </p:nvSpPr>
          <p:spPr>
            <a:xfrm>
              <a:off x="10072015" y="4057745"/>
              <a:ext cx="1377273"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0000"/>
                  </a:solidFill>
                  <a:latin typeface="ACHS Nueva Sans" pitchFamily="2" charset="0"/>
                  <a:sym typeface="Helvetica Neue"/>
                </a:rPr>
                <a:t>AMBIENTE</a:t>
              </a:r>
              <a:endParaRPr lang="es-CL" altLang="en-US" sz="1200" b="1" kern="0" dirty="0">
                <a:solidFill>
                  <a:srgbClr val="000000"/>
                </a:solidFill>
                <a:latin typeface="ACHS Nueva Sans" pitchFamily="2" charset="0"/>
                <a:sym typeface="Helvetica Neue"/>
              </a:endParaRPr>
            </a:p>
          </p:txBody>
        </p:sp>
        <p:sp>
          <p:nvSpPr>
            <p:cNvPr id="33" name="Rectángulo: esquinas redondeadas 32">
              <a:extLst>
                <a:ext uri="{FF2B5EF4-FFF2-40B4-BE49-F238E27FC236}">
                  <a16:creationId xmlns="" xmlns:a16="http://schemas.microsoft.com/office/drawing/2014/main" id="{3C417A3E-BF3A-A54E-905E-D896788C09A9}"/>
                </a:ext>
              </a:extLst>
            </p:cNvPr>
            <p:cNvSpPr/>
            <p:nvPr/>
          </p:nvSpPr>
          <p:spPr>
            <a:xfrm>
              <a:off x="6829639" y="3854332"/>
              <a:ext cx="1469086" cy="658165"/>
            </a:xfrm>
            <a:prstGeom prst="roundRect">
              <a:avLst/>
            </a:prstGeom>
            <a:solidFill>
              <a:srgbClr val="004C1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004F59"/>
                </a:solidFill>
                <a:latin typeface="Helvetica Neue Medium"/>
                <a:ea typeface="Helvetica Neue Medium"/>
                <a:cs typeface="Helvetica Neue Medium"/>
                <a:sym typeface="Helvetica Neue Medium"/>
              </a:endParaRPr>
            </a:p>
          </p:txBody>
        </p:sp>
        <p:sp>
          <p:nvSpPr>
            <p:cNvPr id="34" name="Rectángulo 33">
              <a:extLst>
                <a:ext uri="{FF2B5EF4-FFF2-40B4-BE49-F238E27FC236}">
                  <a16:creationId xmlns="" xmlns:a16="http://schemas.microsoft.com/office/drawing/2014/main" id="{8046717C-213A-A948-BBD5-0BE33F886ED2}"/>
                </a:ext>
              </a:extLst>
            </p:cNvPr>
            <p:cNvSpPr/>
            <p:nvPr/>
          </p:nvSpPr>
          <p:spPr>
            <a:xfrm>
              <a:off x="7047999" y="4056083"/>
              <a:ext cx="1102679"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FFFFFF"/>
                  </a:solidFill>
                  <a:latin typeface="ACHS Nueva Sans" pitchFamily="2" charset="0"/>
                  <a:sym typeface="Helvetica Neue"/>
                </a:rPr>
                <a:t>PERSONA</a:t>
              </a:r>
              <a:endParaRPr lang="es-CL" altLang="en-US" sz="1200" b="1" kern="0" dirty="0">
                <a:solidFill>
                  <a:srgbClr val="FFFFFF"/>
                </a:solidFill>
                <a:latin typeface="ACHS Nueva Sans" pitchFamily="2" charset="0"/>
                <a:sym typeface="Helvetica Neue"/>
              </a:endParaRPr>
            </a:p>
          </p:txBody>
        </p:sp>
        <p:sp>
          <p:nvSpPr>
            <p:cNvPr id="19" name="Rectángulo: esquinas redondeadas 18">
              <a:extLst>
                <a:ext uri="{FF2B5EF4-FFF2-40B4-BE49-F238E27FC236}">
                  <a16:creationId xmlns="" xmlns:a16="http://schemas.microsoft.com/office/drawing/2014/main" id="{46F725AB-A757-6544-886E-AB686E68BF4A}"/>
                </a:ext>
              </a:extLst>
            </p:cNvPr>
            <p:cNvSpPr/>
            <p:nvPr/>
          </p:nvSpPr>
          <p:spPr>
            <a:xfrm>
              <a:off x="6838791" y="5661680"/>
              <a:ext cx="1469086" cy="658165"/>
            </a:xfrm>
            <a:prstGeom prst="roundRect">
              <a:avLst/>
            </a:prstGeom>
            <a:solidFill>
              <a:srgbClr val="7EFF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000000"/>
                </a:solidFill>
                <a:latin typeface="Helvetica Neue Medium"/>
                <a:ea typeface="Helvetica Neue Medium"/>
                <a:cs typeface="Helvetica Neue Medium"/>
                <a:sym typeface="Helvetica Neue Medium"/>
              </a:endParaRPr>
            </a:p>
          </p:txBody>
        </p:sp>
        <p:sp>
          <p:nvSpPr>
            <p:cNvPr id="18" name="Rectángulo 17">
              <a:extLst>
                <a:ext uri="{FF2B5EF4-FFF2-40B4-BE49-F238E27FC236}">
                  <a16:creationId xmlns="" xmlns:a16="http://schemas.microsoft.com/office/drawing/2014/main" id="{CC7B0CF4-3655-7F4C-A57E-C110CC65CCD1}"/>
                </a:ext>
              </a:extLst>
            </p:cNvPr>
            <p:cNvSpPr/>
            <p:nvPr/>
          </p:nvSpPr>
          <p:spPr>
            <a:xfrm>
              <a:off x="6884698" y="5861530"/>
              <a:ext cx="1377273"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0000"/>
                  </a:solidFill>
                  <a:latin typeface="ACHS Nueva Sans" pitchFamily="2" charset="0"/>
                  <a:sym typeface="Helvetica Neue"/>
                </a:rPr>
                <a:t>ORGANIZACIÓN</a:t>
              </a:r>
              <a:endParaRPr lang="es-CL" altLang="en-US" sz="1200" b="1" kern="0" dirty="0">
                <a:solidFill>
                  <a:srgbClr val="000000"/>
                </a:solidFill>
                <a:latin typeface="ACHS Nueva Sans" pitchFamily="2" charset="0"/>
                <a:sym typeface="Helvetica Neue"/>
              </a:endParaRPr>
            </a:p>
          </p:txBody>
        </p:sp>
        <p:cxnSp>
          <p:nvCxnSpPr>
            <p:cNvPr id="4" name="Conector recto de flecha 3">
              <a:extLst>
                <a:ext uri="{FF2B5EF4-FFF2-40B4-BE49-F238E27FC236}">
                  <a16:creationId xmlns="" xmlns:a16="http://schemas.microsoft.com/office/drawing/2014/main" id="{65CE7D87-2108-4F49-97C0-D9DD63A63BD7}"/>
                </a:ext>
              </a:extLst>
            </p:cNvPr>
            <p:cNvCxnSpPr>
              <a:cxnSpLocks/>
            </p:cNvCxnSpPr>
            <p:nvPr/>
          </p:nvCxnSpPr>
          <p:spPr>
            <a:xfrm>
              <a:off x="5376108" y="4183412"/>
              <a:ext cx="1104053" cy="0"/>
            </a:xfrm>
            <a:prstGeom prst="straightConnector1">
              <a:avLst/>
            </a:prstGeom>
            <a:noFill/>
            <a:ln w="60325" cap="flat">
              <a:solidFill>
                <a:srgbClr val="004C14"/>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5" name="Conector recto de flecha 24">
              <a:extLst>
                <a:ext uri="{FF2B5EF4-FFF2-40B4-BE49-F238E27FC236}">
                  <a16:creationId xmlns="" xmlns:a16="http://schemas.microsoft.com/office/drawing/2014/main" id="{87E764B2-73D2-7B46-89FA-D14ECAFA113D}"/>
                </a:ext>
              </a:extLst>
            </p:cNvPr>
            <p:cNvCxnSpPr>
              <a:cxnSpLocks/>
            </p:cNvCxnSpPr>
            <p:nvPr/>
          </p:nvCxnSpPr>
          <p:spPr>
            <a:xfrm>
              <a:off x="8604243" y="4183412"/>
              <a:ext cx="1104053" cy="0"/>
            </a:xfrm>
            <a:prstGeom prst="straightConnector1">
              <a:avLst/>
            </a:prstGeom>
            <a:noFill/>
            <a:ln w="60325" cap="flat">
              <a:solidFill>
                <a:srgbClr val="004C14"/>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7" name="Conector recto de flecha 26">
              <a:extLst>
                <a:ext uri="{FF2B5EF4-FFF2-40B4-BE49-F238E27FC236}">
                  <a16:creationId xmlns="" xmlns:a16="http://schemas.microsoft.com/office/drawing/2014/main" id="{824543CE-298F-EE4B-AA0A-66368017AB26}"/>
                </a:ext>
              </a:extLst>
            </p:cNvPr>
            <p:cNvCxnSpPr>
              <a:cxnSpLocks/>
            </p:cNvCxnSpPr>
            <p:nvPr/>
          </p:nvCxnSpPr>
          <p:spPr>
            <a:xfrm flipV="1">
              <a:off x="7535785" y="2795926"/>
              <a:ext cx="0" cy="910096"/>
            </a:xfrm>
            <a:prstGeom prst="straightConnector1">
              <a:avLst/>
            </a:prstGeom>
            <a:noFill/>
            <a:ln w="60325" cap="flat">
              <a:solidFill>
                <a:srgbClr val="004C14"/>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9" name="Conector recto de flecha 28">
              <a:extLst>
                <a:ext uri="{FF2B5EF4-FFF2-40B4-BE49-F238E27FC236}">
                  <a16:creationId xmlns="" xmlns:a16="http://schemas.microsoft.com/office/drawing/2014/main" id="{B43DEDB3-A00E-0C4C-8303-39C6D63507BB}"/>
                </a:ext>
              </a:extLst>
            </p:cNvPr>
            <p:cNvCxnSpPr>
              <a:cxnSpLocks/>
            </p:cNvCxnSpPr>
            <p:nvPr/>
          </p:nvCxnSpPr>
          <p:spPr>
            <a:xfrm flipV="1">
              <a:off x="7535785" y="4652818"/>
              <a:ext cx="0" cy="910096"/>
            </a:xfrm>
            <a:prstGeom prst="straightConnector1">
              <a:avLst/>
            </a:prstGeom>
            <a:noFill/>
            <a:ln w="60325" cap="flat">
              <a:solidFill>
                <a:srgbClr val="004C14"/>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grpSp>
      <p:sp>
        <p:nvSpPr>
          <p:cNvPr id="3" name="Marcador de texto 2">
            <a:extLst>
              <a:ext uri="{FF2B5EF4-FFF2-40B4-BE49-F238E27FC236}">
                <a16:creationId xmlns="" xmlns:a16="http://schemas.microsoft.com/office/drawing/2014/main" id="{C6AEEB31-69B4-A38D-EF2A-C651A87D825F}"/>
              </a:ext>
            </a:extLst>
          </p:cNvPr>
          <p:cNvSpPr>
            <a:spLocks noGrp="1"/>
          </p:cNvSpPr>
          <p:nvPr>
            <p:ph type="body" sz="quarter" idx="61"/>
          </p:nvPr>
        </p:nvSpPr>
        <p:spPr/>
        <p:txBody>
          <a:bodyPr/>
          <a:lstStyle/>
          <a:p>
            <a:r>
              <a:rPr lang="es-CL" dirty="0"/>
              <a:t>Interrelaciones en el sistema de trabajo</a:t>
            </a:r>
          </a:p>
          <a:p>
            <a:endParaRPr lang="es-CL" dirty="0"/>
          </a:p>
        </p:txBody>
      </p:sp>
    </p:spTree>
    <p:custDataLst>
      <p:tags r:id="rId1"/>
    </p:custDataLst>
    <p:extLst>
      <p:ext uri="{BB962C8B-B14F-4D97-AF65-F5344CB8AC3E}">
        <p14:creationId xmlns:p14="http://schemas.microsoft.com/office/powerpoint/2010/main" val="31135441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 xmlns:a16="http://schemas.microsoft.com/office/drawing/2014/main" id="{48C13DD8-6291-CF4C-8F47-190D39EFAC26}"/>
              </a:ext>
            </a:extLst>
          </p:cNvPr>
          <p:cNvSpPr/>
          <p:nvPr/>
        </p:nvSpPr>
        <p:spPr>
          <a:xfrm>
            <a:off x="461597" y="1603679"/>
            <a:ext cx="3870692" cy="1046312"/>
          </a:xfrm>
          <a:prstGeom prst="rect">
            <a:avLst/>
          </a:prstGeom>
        </p:spPr>
        <p:txBody>
          <a:bodyPr wrap="square">
            <a:spAutoFit/>
          </a:bodyPr>
          <a:lstStyle/>
          <a:p>
            <a:pPr defTabSz="642524">
              <a:buClr>
                <a:srgbClr val="414141"/>
              </a:buClr>
              <a:buSzPct val="81000"/>
            </a:pPr>
            <a:r>
              <a:rPr lang="es-CL" sz="1500" kern="0" dirty="0">
                <a:latin typeface="ACHS Nueva Sans" pitchFamily="2" charset="0"/>
                <a:cs typeface="Arial" panose="020B0604020202020204" pitchFamily="34" charset="0"/>
              </a:rPr>
              <a:t>Las cinco preguntas básicas que debo analizar para reconocer riesgos ergonómicos en mi trabajo.</a:t>
            </a:r>
          </a:p>
          <a:p>
            <a:pPr algn="just" defTabSz="642524">
              <a:buClr>
                <a:srgbClr val="414141"/>
              </a:buClr>
              <a:buSzPct val="81000"/>
            </a:pPr>
            <a:endParaRPr lang="es-CL" sz="1699" kern="0" dirty="0">
              <a:latin typeface="ACHS Nueva Sans" pitchFamily="2" charset="0"/>
              <a:cs typeface="Arial" panose="020B0604020202020204" pitchFamily="34" charset="0"/>
            </a:endParaRPr>
          </a:p>
        </p:txBody>
      </p:sp>
      <p:sp>
        <p:nvSpPr>
          <p:cNvPr id="5" name="Marcador de texto 4">
            <a:extLst>
              <a:ext uri="{FF2B5EF4-FFF2-40B4-BE49-F238E27FC236}">
                <a16:creationId xmlns="" xmlns:a16="http://schemas.microsoft.com/office/drawing/2014/main" id="{2D73D2E3-FC5C-84FF-8042-09EC4B1FDCE6}"/>
              </a:ext>
            </a:extLst>
          </p:cNvPr>
          <p:cNvSpPr>
            <a:spLocks noGrp="1"/>
          </p:cNvSpPr>
          <p:nvPr>
            <p:ph type="body" sz="quarter" idx="61"/>
          </p:nvPr>
        </p:nvSpPr>
        <p:spPr/>
        <p:txBody>
          <a:bodyPr/>
          <a:lstStyle/>
          <a:p>
            <a:r>
              <a:rPr lang="es-CL" dirty="0"/>
              <a:t>Análisis ergonómicos</a:t>
            </a:r>
          </a:p>
        </p:txBody>
      </p:sp>
      <p:grpSp>
        <p:nvGrpSpPr>
          <p:cNvPr id="14" name="Grupo 13">
            <a:extLst>
              <a:ext uri="{FF2B5EF4-FFF2-40B4-BE49-F238E27FC236}">
                <a16:creationId xmlns="" xmlns:a16="http://schemas.microsoft.com/office/drawing/2014/main" id="{AAA86868-06DE-8650-411A-12D591C1323E}"/>
              </a:ext>
            </a:extLst>
          </p:cNvPr>
          <p:cNvGrpSpPr/>
          <p:nvPr/>
        </p:nvGrpSpPr>
        <p:grpSpPr>
          <a:xfrm>
            <a:off x="758089" y="3233225"/>
            <a:ext cx="10739989" cy="1931695"/>
            <a:chOff x="480839" y="3795920"/>
            <a:chExt cx="10739989" cy="1931695"/>
          </a:xfrm>
        </p:grpSpPr>
        <p:sp>
          <p:nvSpPr>
            <p:cNvPr id="39" name="Rectangle 2">
              <a:extLst>
                <a:ext uri="{FF2B5EF4-FFF2-40B4-BE49-F238E27FC236}">
                  <a16:creationId xmlns="" xmlns:a16="http://schemas.microsoft.com/office/drawing/2014/main" id="{452DB451-B5AD-544C-8AF9-F28B41FE43F6}"/>
                </a:ext>
              </a:extLst>
            </p:cNvPr>
            <p:cNvSpPr/>
            <p:nvPr/>
          </p:nvSpPr>
          <p:spPr>
            <a:xfrm>
              <a:off x="9502089" y="5142840"/>
              <a:ext cx="1718739" cy="338554"/>
            </a:xfrm>
            <a:prstGeom prst="rect">
              <a:avLst/>
            </a:prstGeom>
          </p:spPr>
          <p:txBody>
            <a:bodyPr wrap="none">
              <a:spAutoFit/>
            </a:bodyPr>
            <a:lstStyle/>
            <a:p>
              <a:pPr algn="ctr" defTabSz="642524">
                <a:buClr>
                  <a:srgbClr val="414141"/>
                </a:buClr>
                <a:buSzPct val="81000"/>
              </a:pPr>
              <a:r>
                <a:rPr lang="es-CL" sz="1600" b="1" kern="0" dirty="0">
                  <a:solidFill>
                    <a:srgbClr val="0D662E"/>
                  </a:solidFill>
                  <a:latin typeface="ACHS Nueva Sans" pitchFamily="2" charset="0"/>
                  <a:cs typeface="Arial" panose="020B0604020202020204" pitchFamily="34" charset="0"/>
                </a:rPr>
                <a:t>¿Quién lo hace?</a:t>
              </a:r>
            </a:p>
          </p:txBody>
        </p:sp>
        <p:sp>
          <p:nvSpPr>
            <p:cNvPr id="40" name="Rectangle 3">
              <a:extLst>
                <a:ext uri="{FF2B5EF4-FFF2-40B4-BE49-F238E27FC236}">
                  <a16:creationId xmlns="" xmlns:a16="http://schemas.microsoft.com/office/drawing/2014/main" id="{4AD88DCE-9326-AE43-AC54-721C2F7B1698}"/>
                </a:ext>
              </a:extLst>
            </p:cNvPr>
            <p:cNvSpPr/>
            <p:nvPr/>
          </p:nvSpPr>
          <p:spPr>
            <a:xfrm>
              <a:off x="7166101" y="5142840"/>
              <a:ext cx="1887055" cy="338554"/>
            </a:xfrm>
            <a:prstGeom prst="rect">
              <a:avLst/>
            </a:prstGeom>
          </p:spPr>
          <p:txBody>
            <a:bodyPr wrap="none">
              <a:spAutoFit/>
            </a:bodyPr>
            <a:lstStyle/>
            <a:p>
              <a:pPr algn="ctr" defTabSz="642524">
                <a:buClr>
                  <a:srgbClr val="414141"/>
                </a:buClr>
                <a:buSzPct val="81000"/>
              </a:pPr>
              <a:r>
                <a:rPr lang="es-CL" sz="1600" b="1" kern="0" dirty="0">
                  <a:solidFill>
                    <a:srgbClr val="0D662E"/>
                  </a:solidFill>
                  <a:latin typeface="ACHS Nueva Sans" pitchFamily="2" charset="0"/>
                  <a:cs typeface="Arial" panose="020B0604020202020204" pitchFamily="34" charset="0"/>
                </a:rPr>
                <a:t>¿Por qué lo hace?</a:t>
              </a:r>
            </a:p>
          </p:txBody>
        </p:sp>
        <p:sp>
          <p:nvSpPr>
            <p:cNvPr id="41" name="Rectangle 4">
              <a:extLst>
                <a:ext uri="{FF2B5EF4-FFF2-40B4-BE49-F238E27FC236}">
                  <a16:creationId xmlns="" xmlns:a16="http://schemas.microsoft.com/office/drawing/2014/main" id="{1C1B970F-6B5B-684F-A684-0575615D66C8}"/>
                </a:ext>
              </a:extLst>
            </p:cNvPr>
            <p:cNvSpPr/>
            <p:nvPr/>
          </p:nvSpPr>
          <p:spPr>
            <a:xfrm>
              <a:off x="4936657" y="5142840"/>
              <a:ext cx="1914306" cy="338554"/>
            </a:xfrm>
            <a:prstGeom prst="rect">
              <a:avLst/>
            </a:prstGeom>
          </p:spPr>
          <p:txBody>
            <a:bodyPr wrap="none">
              <a:spAutoFit/>
            </a:bodyPr>
            <a:lstStyle/>
            <a:p>
              <a:pPr algn="ctr" defTabSz="642524">
                <a:buClr>
                  <a:srgbClr val="414141"/>
                </a:buClr>
                <a:buSzPct val="81000"/>
              </a:pPr>
              <a:r>
                <a:rPr lang="es-CL" sz="1600" b="1" kern="0" dirty="0">
                  <a:solidFill>
                    <a:srgbClr val="0D662E"/>
                  </a:solidFill>
                  <a:latin typeface="ACHS Nueva Sans" pitchFamily="2" charset="0"/>
                  <a:cs typeface="Arial" panose="020B0604020202020204" pitchFamily="34" charset="0"/>
                </a:rPr>
                <a:t>¿Con qué lo hace?</a:t>
              </a:r>
            </a:p>
          </p:txBody>
        </p:sp>
        <p:sp>
          <p:nvSpPr>
            <p:cNvPr id="42" name="Rectangle 5">
              <a:extLst>
                <a:ext uri="{FF2B5EF4-FFF2-40B4-BE49-F238E27FC236}">
                  <a16:creationId xmlns="" xmlns:a16="http://schemas.microsoft.com/office/drawing/2014/main" id="{B4D937AD-F7DB-A143-90D4-DB2C9531B9DF}"/>
                </a:ext>
              </a:extLst>
            </p:cNvPr>
            <p:cNvSpPr/>
            <p:nvPr/>
          </p:nvSpPr>
          <p:spPr>
            <a:xfrm>
              <a:off x="2805235" y="5142840"/>
              <a:ext cx="1697901" cy="338554"/>
            </a:xfrm>
            <a:prstGeom prst="rect">
              <a:avLst/>
            </a:prstGeom>
          </p:spPr>
          <p:txBody>
            <a:bodyPr wrap="none">
              <a:spAutoFit/>
            </a:bodyPr>
            <a:lstStyle/>
            <a:p>
              <a:pPr algn="ctr" defTabSz="642524">
                <a:buClr>
                  <a:srgbClr val="414141"/>
                </a:buClr>
                <a:buSzPct val="81000"/>
              </a:pPr>
              <a:r>
                <a:rPr lang="es-CL" sz="1600" b="1" kern="0" dirty="0">
                  <a:solidFill>
                    <a:srgbClr val="0D662E"/>
                  </a:solidFill>
                  <a:latin typeface="ACHS Nueva Sans" pitchFamily="2" charset="0"/>
                  <a:cs typeface="Arial" panose="020B0604020202020204" pitchFamily="34" charset="0"/>
                </a:rPr>
                <a:t>¿Cómo lo hace?</a:t>
              </a:r>
            </a:p>
          </p:txBody>
        </p:sp>
        <p:sp>
          <p:nvSpPr>
            <p:cNvPr id="43" name="Rectangle 6">
              <a:extLst>
                <a:ext uri="{FF2B5EF4-FFF2-40B4-BE49-F238E27FC236}">
                  <a16:creationId xmlns="" xmlns:a16="http://schemas.microsoft.com/office/drawing/2014/main" id="{36870A8A-A635-D741-BBEF-598E3D9A2314}"/>
                </a:ext>
              </a:extLst>
            </p:cNvPr>
            <p:cNvSpPr/>
            <p:nvPr/>
          </p:nvSpPr>
          <p:spPr>
            <a:xfrm>
              <a:off x="480839" y="5142840"/>
              <a:ext cx="2021151" cy="584775"/>
            </a:xfrm>
            <a:prstGeom prst="rect">
              <a:avLst/>
            </a:prstGeom>
          </p:spPr>
          <p:txBody>
            <a:bodyPr wrap="square">
              <a:spAutoFit/>
            </a:bodyPr>
            <a:lstStyle/>
            <a:p>
              <a:pPr algn="ctr" defTabSz="642524">
                <a:buClr>
                  <a:srgbClr val="414141"/>
                </a:buClr>
                <a:buSzPct val="81000"/>
              </a:pPr>
              <a:r>
                <a:rPr lang="es-CL" sz="1600" b="1" kern="0" dirty="0">
                  <a:solidFill>
                    <a:srgbClr val="0D662E"/>
                  </a:solidFill>
                  <a:latin typeface="ACHS Nueva Sans" pitchFamily="2" charset="0"/>
                  <a:cs typeface="Arial" panose="020B0604020202020204" pitchFamily="34" charset="0"/>
                </a:rPr>
                <a:t>¿Qué hace el trabajador/a?</a:t>
              </a:r>
            </a:p>
          </p:txBody>
        </p:sp>
        <p:pic>
          <p:nvPicPr>
            <p:cNvPr id="8" name="Gráfico 7">
              <a:extLst>
                <a:ext uri="{FF2B5EF4-FFF2-40B4-BE49-F238E27FC236}">
                  <a16:creationId xmlns="" xmlns:a16="http://schemas.microsoft.com/office/drawing/2014/main" id="{8A7886E0-FEDD-FCD6-80BD-EB061D48993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09523" y="3795920"/>
              <a:ext cx="1163783" cy="1170040"/>
            </a:xfrm>
            <a:prstGeom prst="rect">
              <a:avLst/>
            </a:prstGeom>
          </p:spPr>
        </p:pic>
        <p:pic>
          <p:nvPicPr>
            <p:cNvPr id="10" name="Gráfico 9">
              <a:extLst>
                <a:ext uri="{FF2B5EF4-FFF2-40B4-BE49-F238E27FC236}">
                  <a16:creationId xmlns="" xmlns:a16="http://schemas.microsoft.com/office/drawing/2014/main" id="{A4818A8F-3FFF-3CEB-E987-CF155E56C24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072294" y="3795920"/>
              <a:ext cx="1163783" cy="1170040"/>
            </a:xfrm>
            <a:prstGeom prst="rect">
              <a:avLst/>
            </a:prstGeom>
          </p:spPr>
        </p:pic>
        <p:pic>
          <p:nvPicPr>
            <p:cNvPr id="11" name="Gráfico 10">
              <a:extLst>
                <a:ext uri="{FF2B5EF4-FFF2-40B4-BE49-F238E27FC236}">
                  <a16:creationId xmlns="" xmlns:a16="http://schemas.microsoft.com/office/drawing/2014/main" id="{44F1F04F-9D49-195D-6D1A-C32793EE0EB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321353" y="3795920"/>
              <a:ext cx="1163783" cy="1170040"/>
            </a:xfrm>
            <a:prstGeom prst="rect">
              <a:avLst/>
            </a:prstGeom>
          </p:spPr>
        </p:pic>
        <p:pic>
          <p:nvPicPr>
            <p:cNvPr id="12" name="Gráfico 11">
              <a:extLst>
                <a:ext uri="{FF2B5EF4-FFF2-40B4-BE49-F238E27FC236}">
                  <a16:creationId xmlns="" xmlns:a16="http://schemas.microsoft.com/office/drawing/2014/main" id="{6A464517-26C7-96C8-7DE1-B6BBD1FC26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527268" y="3795920"/>
              <a:ext cx="1163783" cy="1170040"/>
            </a:xfrm>
            <a:prstGeom prst="rect">
              <a:avLst/>
            </a:prstGeom>
          </p:spPr>
        </p:pic>
        <p:pic>
          <p:nvPicPr>
            <p:cNvPr id="13" name="Gráfico 12">
              <a:extLst>
                <a:ext uri="{FF2B5EF4-FFF2-40B4-BE49-F238E27FC236}">
                  <a16:creationId xmlns="" xmlns:a16="http://schemas.microsoft.com/office/drawing/2014/main" id="{7DB2771D-CF22-3165-C7FA-4C9CE2BDD2B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779567" y="3795920"/>
              <a:ext cx="1163783" cy="1170040"/>
            </a:xfrm>
            <a:prstGeom prst="rect">
              <a:avLst/>
            </a:prstGeom>
          </p:spPr>
        </p:pic>
      </p:grpSp>
    </p:spTree>
    <p:custDataLst>
      <p:tags r:id="rId1"/>
    </p:custDataLst>
    <p:extLst>
      <p:ext uri="{BB962C8B-B14F-4D97-AF65-F5344CB8AC3E}">
        <p14:creationId xmlns:p14="http://schemas.microsoft.com/office/powerpoint/2010/main" val="220844310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 xmlns:a16="http://schemas.microsoft.com/office/drawing/2014/main" id="{34605519-D09B-C04A-A92A-02A984008D31}"/>
              </a:ext>
            </a:extLst>
          </p:cNvPr>
          <p:cNvSpPr/>
          <p:nvPr/>
        </p:nvSpPr>
        <p:spPr>
          <a:xfrm>
            <a:off x="2496538" y="1948046"/>
            <a:ext cx="1469086" cy="658165"/>
          </a:xfrm>
          <a:prstGeom prst="roundRect">
            <a:avLst/>
          </a:prstGeom>
          <a:solidFill>
            <a:srgbClr val="81D8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FFFFFF">
                  <a:lumMod val="85000"/>
                </a:srgbClr>
              </a:solidFill>
              <a:latin typeface="Helvetica Neue Medium"/>
              <a:ea typeface="Helvetica Neue Medium"/>
              <a:cs typeface="Helvetica Neue Medium"/>
              <a:sym typeface="Helvetica Neue Medium"/>
            </a:endParaRPr>
          </a:p>
        </p:txBody>
      </p:sp>
      <p:sp>
        <p:nvSpPr>
          <p:cNvPr id="8" name="Rectángulo 7">
            <a:extLst>
              <a:ext uri="{FF2B5EF4-FFF2-40B4-BE49-F238E27FC236}">
                <a16:creationId xmlns="" xmlns:a16="http://schemas.microsoft.com/office/drawing/2014/main" id="{81105FDB-3C26-7142-9C67-F22D65E61ACD}"/>
              </a:ext>
            </a:extLst>
          </p:cNvPr>
          <p:cNvSpPr/>
          <p:nvPr/>
        </p:nvSpPr>
        <p:spPr>
          <a:xfrm>
            <a:off x="2542445" y="2064818"/>
            <a:ext cx="1377273" cy="424621"/>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4C14"/>
                </a:solidFill>
                <a:latin typeface="ACHS Nueva Sans" pitchFamily="2" charset="0"/>
                <a:sym typeface="Helvetica Neue"/>
              </a:rPr>
              <a:t>Sobre los trabajadores</a:t>
            </a:r>
            <a:endParaRPr lang="es-CL" altLang="en-US" sz="1200" b="1" kern="0" dirty="0">
              <a:solidFill>
                <a:srgbClr val="004C14"/>
              </a:solidFill>
              <a:latin typeface="ACHS Nueva Sans" pitchFamily="2" charset="0"/>
              <a:sym typeface="Helvetica Neue"/>
            </a:endParaRPr>
          </a:p>
        </p:txBody>
      </p:sp>
      <p:cxnSp>
        <p:nvCxnSpPr>
          <p:cNvPr id="36" name="Conector recto de flecha 35">
            <a:extLst>
              <a:ext uri="{FF2B5EF4-FFF2-40B4-BE49-F238E27FC236}">
                <a16:creationId xmlns="" xmlns:a16="http://schemas.microsoft.com/office/drawing/2014/main" id="{99E5C583-56D8-EF4D-97FB-AA433D206EBA}"/>
              </a:ext>
            </a:extLst>
          </p:cNvPr>
          <p:cNvCxnSpPr>
            <a:cxnSpLocks/>
          </p:cNvCxnSpPr>
          <p:nvPr/>
        </p:nvCxnSpPr>
        <p:spPr>
          <a:xfrm>
            <a:off x="3216504" y="2812896"/>
            <a:ext cx="0" cy="503925"/>
          </a:xfrm>
          <a:prstGeom prst="straightConnector1">
            <a:avLst/>
          </a:prstGeom>
          <a:noFill/>
          <a:ln w="44450" cap="flat">
            <a:solidFill>
              <a:srgbClr val="7EFF4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5" name="Rectángulo: esquinas redondeadas 24">
            <a:extLst>
              <a:ext uri="{FF2B5EF4-FFF2-40B4-BE49-F238E27FC236}">
                <a16:creationId xmlns="" xmlns:a16="http://schemas.microsoft.com/office/drawing/2014/main" id="{637D2D1C-669B-A14D-8F73-9737DDE9838B}"/>
              </a:ext>
            </a:extLst>
          </p:cNvPr>
          <p:cNvSpPr/>
          <p:nvPr/>
        </p:nvSpPr>
        <p:spPr>
          <a:xfrm>
            <a:off x="2496538" y="3518163"/>
            <a:ext cx="1469086" cy="658165"/>
          </a:xfrm>
          <a:prstGeom prst="roundRect">
            <a:avLst/>
          </a:prstGeom>
          <a:solidFill>
            <a:srgbClr val="81D8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FFFFFF">
                  <a:lumMod val="85000"/>
                </a:srgbClr>
              </a:solidFill>
              <a:latin typeface="Helvetica Neue Medium"/>
              <a:ea typeface="Helvetica Neue Medium"/>
              <a:cs typeface="Helvetica Neue Medium"/>
              <a:sym typeface="Helvetica Neue Medium"/>
            </a:endParaRPr>
          </a:p>
        </p:txBody>
      </p:sp>
      <p:sp>
        <p:nvSpPr>
          <p:cNvPr id="26" name="Rectángulo: esquinas redondeadas 25">
            <a:extLst>
              <a:ext uri="{FF2B5EF4-FFF2-40B4-BE49-F238E27FC236}">
                <a16:creationId xmlns="" xmlns:a16="http://schemas.microsoft.com/office/drawing/2014/main" id="{806A15CD-16C0-514E-A0A7-2BFAD1AAA8D9}"/>
              </a:ext>
            </a:extLst>
          </p:cNvPr>
          <p:cNvSpPr/>
          <p:nvPr/>
        </p:nvSpPr>
        <p:spPr>
          <a:xfrm>
            <a:off x="2542445" y="3612287"/>
            <a:ext cx="1377273" cy="469916"/>
          </a:xfrm>
          <a:prstGeom prst="round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4C14"/>
                </a:solidFill>
                <a:latin typeface="ACHS Nueva Sans" pitchFamily="2" charset="0"/>
                <a:sym typeface="Helvetica Neue"/>
              </a:rPr>
              <a:t>Seguridad y Salud</a:t>
            </a:r>
            <a:endParaRPr lang="es-CL" altLang="en-US" sz="1200" b="1" kern="0" dirty="0">
              <a:solidFill>
                <a:srgbClr val="004C14"/>
              </a:solidFill>
              <a:latin typeface="ACHS Nueva Sans" pitchFamily="2" charset="0"/>
              <a:sym typeface="Helvetica Neue"/>
            </a:endParaRPr>
          </a:p>
        </p:txBody>
      </p:sp>
      <p:sp>
        <p:nvSpPr>
          <p:cNvPr id="29" name="Rectángulo: esquinas redondeadas 28">
            <a:extLst>
              <a:ext uri="{FF2B5EF4-FFF2-40B4-BE49-F238E27FC236}">
                <a16:creationId xmlns="" xmlns:a16="http://schemas.microsoft.com/office/drawing/2014/main" id="{B6801CE6-82C0-9F4A-B48C-77C659174420}"/>
              </a:ext>
            </a:extLst>
          </p:cNvPr>
          <p:cNvSpPr/>
          <p:nvPr/>
        </p:nvSpPr>
        <p:spPr>
          <a:xfrm>
            <a:off x="5160214" y="1948046"/>
            <a:ext cx="1469086" cy="658165"/>
          </a:xfrm>
          <a:prstGeom prst="roundRect">
            <a:avLst/>
          </a:prstGeom>
          <a:solidFill>
            <a:srgbClr val="004C1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FFFFFF">
                  <a:lumMod val="85000"/>
                </a:srgbClr>
              </a:solidFill>
              <a:latin typeface="Helvetica Neue Medium"/>
              <a:ea typeface="Helvetica Neue Medium"/>
              <a:cs typeface="Helvetica Neue Medium"/>
              <a:sym typeface="Helvetica Neue Medium"/>
            </a:endParaRPr>
          </a:p>
        </p:txBody>
      </p:sp>
      <p:sp>
        <p:nvSpPr>
          <p:cNvPr id="30" name="Rectángulo 29">
            <a:extLst>
              <a:ext uri="{FF2B5EF4-FFF2-40B4-BE49-F238E27FC236}">
                <a16:creationId xmlns="" xmlns:a16="http://schemas.microsoft.com/office/drawing/2014/main" id="{26689083-5A34-FC46-88F3-B472872CA20D}"/>
              </a:ext>
            </a:extLst>
          </p:cNvPr>
          <p:cNvSpPr/>
          <p:nvPr/>
        </p:nvSpPr>
        <p:spPr>
          <a:xfrm>
            <a:off x="5206121" y="2147896"/>
            <a:ext cx="1377273"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FFFFFF"/>
                </a:solidFill>
                <a:latin typeface="ACHS Nueva Sans" pitchFamily="2" charset="0"/>
                <a:sym typeface="Helvetica Neue"/>
              </a:rPr>
              <a:t>Ergonomía</a:t>
            </a:r>
            <a:endParaRPr lang="es-CL" altLang="en-US" sz="1200" b="1" kern="0" dirty="0">
              <a:solidFill>
                <a:srgbClr val="FFFFFF"/>
              </a:solidFill>
              <a:latin typeface="ACHS Nueva Sans" pitchFamily="2" charset="0"/>
              <a:sym typeface="Helvetica Neue"/>
            </a:endParaRPr>
          </a:p>
        </p:txBody>
      </p:sp>
      <p:cxnSp>
        <p:nvCxnSpPr>
          <p:cNvPr id="33" name="Conector recto de flecha 32">
            <a:extLst>
              <a:ext uri="{FF2B5EF4-FFF2-40B4-BE49-F238E27FC236}">
                <a16:creationId xmlns="" xmlns:a16="http://schemas.microsoft.com/office/drawing/2014/main" id="{B342F25A-B4E3-2340-B8D2-75EDBF3D28B7}"/>
              </a:ext>
            </a:extLst>
          </p:cNvPr>
          <p:cNvCxnSpPr>
            <a:cxnSpLocks/>
          </p:cNvCxnSpPr>
          <p:nvPr/>
        </p:nvCxnSpPr>
        <p:spPr>
          <a:xfrm flipH="1">
            <a:off x="4296343" y="2308972"/>
            <a:ext cx="495378" cy="0"/>
          </a:xfrm>
          <a:prstGeom prst="straightConnector1">
            <a:avLst/>
          </a:prstGeom>
          <a:noFill/>
          <a:ln w="44450" cap="flat">
            <a:solidFill>
              <a:srgbClr val="7EFF45"/>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4" name="Conector recto de flecha 33">
            <a:extLst>
              <a:ext uri="{FF2B5EF4-FFF2-40B4-BE49-F238E27FC236}">
                <a16:creationId xmlns="" xmlns:a16="http://schemas.microsoft.com/office/drawing/2014/main" id="{FCA3055A-C7F5-E244-8615-CE0B587611DA}"/>
              </a:ext>
            </a:extLst>
          </p:cNvPr>
          <p:cNvCxnSpPr>
            <a:cxnSpLocks/>
          </p:cNvCxnSpPr>
          <p:nvPr/>
        </p:nvCxnSpPr>
        <p:spPr>
          <a:xfrm>
            <a:off x="7031934" y="2308972"/>
            <a:ext cx="506526" cy="0"/>
          </a:xfrm>
          <a:prstGeom prst="straightConnector1">
            <a:avLst/>
          </a:prstGeom>
          <a:noFill/>
          <a:ln w="44450" cap="flat">
            <a:solidFill>
              <a:srgbClr val="7EFF4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1" name="Rectángulo: esquinas redondeadas 40">
            <a:extLst>
              <a:ext uri="{FF2B5EF4-FFF2-40B4-BE49-F238E27FC236}">
                <a16:creationId xmlns="" xmlns:a16="http://schemas.microsoft.com/office/drawing/2014/main" id="{18AFEB79-D471-4245-8600-AF57ECECF189}"/>
              </a:ext>
            </a:extLst>
          </p:cNvPr>
          <p:cNvSpPr/>
          <p:nvPr/>
        </p:nvSpPr>
        <p:spPr>
          <a:xfrm>
            <a:off x="7866505" y="1948046"/>
            <a:ext cx="1469086" cy="658165"/>
          </a:xfrm>
          <a:prstGeom prst="round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spAutoFit/>
          </a:bodyPr>
          <a:lstStyle/>
          <a:p>
            <a:pPr algn="ctr" defTabSz="825252" hangingPunct="0">
              <a:defRPr/>
            </a:pPr>
            <a:endParaRPr lang="es-CL" sz="3199" kern="0" dirty="0">
              <a:solidFill>
                <a:srgbClr val="FFFFFF">
                  <a:lumMod val="85000"/>
                </a:srgbClr>
              </a:solidFill>
              <a:latin typeface="Helvetica Neue Medium"/>
              <a:ea typeface="Helvetica Neue Medium"/>
              <a:cs typeface="Helvetica Neue Medium"/>
              <a:sym typeface="Helvetica Neue Medium"/>
            </a:endParaRPr>
          </a:p>
        </p:txBody>
      </p:sp>
      <p:sp>
        <p:nvSpPr>
          <p:cNvPr id="44" name="Rectángulo 43">
            <a:extLst>
              <a:ext uri="{FF2B5EF4-FFF2-40B4-BE49-F238E27FC236}">
                <a16:creationId xmlns="" xmlns:a16="http://schemas.microsoft.com/office/drawing/2014/main" id="{B5D7850B-BBDB-2543-931F-5E198107BC7C}"/>
              </a:ext>
            </a:extLst>
          </p:cNvPr>
          <p:cNvSpPr/>
          <p:nvPr/>
        </p:nvSpPr>
        <p:spPr>
          <a:xfrm>
            <a:off x="7912412" y="2064818"/>
            <a:ext cx="1377273" cy="424621"/>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4C14"/>
                </a:solidFill>
                <a:latin typeface="ACHS Nueva Sans" pitchFamily="2" charset="0"/>
                <a:sym typeface="Helvetica Neue"/>
              </a:rPr>
              <a:t>Sobre la Organización</a:t>
            </a:r>
            <a:endParaRPr lang="es-CL" altLang="en-US" sz="1200" b="1" kern="0" dirty="0">
              <a:solidFill>
                <a:srgbClr val="004C14"/>
              </a:solidFill>
              <a:latin typeface="ACHS Nueva Sans" pitchFamily="2" charset="0"/>
              <a:sym typeface="Helvetica Neue"/>
            </a:endParaRPr>
          </a:p>
        </p:txBody>
      </p:sp>
      <p:cxnSp>
        <p:nvCxnSpPr>
          <p:cNvPr id="45" name="Conector recto de flecha 44">
            <a:extLst>
              <a:ext uri="{FF2B5EF4-FFF2-40B4-BE49-F238E27FC236}">
                <a16:creationId xmlns="" xmlns:a16="http://schemas.microsoft.com/office/drawing/2014/main" id="{561271CD-95C2-3243-B9C9-67D742D56FAC}"/>
              </a:ext>
            </a:extLst>
          </p:cNvPr>
          <p:cNvCxnSpPr>
            <a:cxnSpLocks/>
          </p:cNvCxnSpPr>
          <p:nvPr/>
        </p:nvCxnSpPr>
        <p:spPr>
          <a:xfrm>
            <a:off x="8615698" y="2812896"/>
            <a:ext cx="0" cy="503925"/>
          </a:xfrm>
          <a:prstGeom prst="straightConnector1">
            <a:avLst/>
          </a:prstGeom>
          <a:noFill/>
          <a:ln w="44450" cap="flat">
            <a:solidFill>
              <a:srgbClr val="7EFF4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6" name="Rectángulo: esquinas redondeadas 45">
            <a:extLst>
              <a:ext uri="{FF2B5EF4-FFF2-40B4-BE49-F238E27FC236}">
                <a16:creationId xmlns="" xmlns:a16="http://schemas.microsoft.com/office/drawing/2014/main" id="{641CD73E-B426-E24C-A7BE-835A58D73A09}"/>
              </a:ext>
            </a:extLst>
          </p:cNvPr>
          <p:cNvSpPr/>
          <p:nvPr/>
        </p:nvSpPr>
        <p:spPr>
          <a:xfrm>
            <a:off x="7866505" y="3412171"/>
            <a:ext cx="1469086" cy="2861629"/>
          </a:xfrm>
          <a:prstGeom prst="roundRect">
            <a:avLst>
              <a:gd name="adj" fmla="val 9429"/>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noAutofit/>
          </a:bodyPr>
          <a:lstStyle/>
          <a:p>
            <a:pPr algn="ctr" defTabSz="825252" hangingPunct="0">
              <a:defRPr/>
            </a:pPr>
            <a:endParaRPr lang="es-CL" sz="3199" kern="0" dirty="0">
              <a:solidFill>
                <a:srgbClr val="FFFFFF">
                  <a:lumMod val="85000"/>
                </a:srgbClr>
              </a:solidFill>
              <a:latin typeface="Helvetica Neue Medium"/>
              <a:ea typeface="Helvetica Neue Medium"/>
              <a:cs typeface="Helvetica Neue Medium"/>
              <a:sym typeface="Helvetica Neue Medium"/>
            </a:endParaRPr>
          </a:p>
        </p:txBody>
      </p:sp>
      <p:sp>
        <p:nvSpPr>
          <p:cNvPr id="48" name="Rectángulo 47">
            <a:extLst>
              <a:ext uri="{FF2B5EF4-FFF2-40B4-BE49-F238E27FC236}">
                <a16:creationId xmlns="" xmlns:a16="http://schemas.microsoft.com/office/drawing/2014/main" id="{3FDC508D-7523-624F-BA9F-B183D4025812}"/>
              </a:ext>
            </a:extLst>
          </p:cNvPr>
          <p:cNvSpPr/>
          <p:nvPr/>
        </p:nvSpPr>
        <p:spPr>
          <a:xfrm>
            <a:off x="7912410" y="3611033"/>
            <a:ext cx="1377273"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4C14"/>
                </a:solidFill>
                <a:latin typeface="ACHS Nueva Sans" pitchFamily="2" charset="0"/>
                <a:sym typeface="Helvetica Neue"/>
              </a:rPr>
              <a:t>Funcionalidad</a:t>
            </a:r>
            <a:endParaRPr lang="es-CL" altLang="en-US" sz="1200" b="1" kern="0" dirty="0">
              <a:solidFill>
                <a:srgbClr val="004C14"/>
              </a:solidFill>
              <a:latin typeface="ACHS Nueva Sans" pitchFamily="2" charset="0"/>
              <a:sym typeface="Helvetica Neue"/>
            </a:endParaRPr>
          </a:p>
        </p:txBody>
      </p:sp>
      <p:sp>
        <p:nvSpPr>
          <p:cNvPr id="50" name="Rectángulo 49">
            <a:extLst>
              <a:ext uri="{FF2B5EF4-FFF2-40B4-BE49-F238E27FC236}">
                <a16:creationId xmlns="" xmlns:a16="http://schemas.microsoft.com/office/drawing/2014/main" id="{39221917-BB7A-4A4A-B6EB-39011B8736D4}"/>
              </a:ext>
            </a:extLst>
          </p:cNvPr>
          <p:cNvSpPr/>
          <p:nvPr/>
        </p:nvSpPr>
        <p:spPr>
          <a:xfrm>
            <a:off x="7912410" y="4151228"/>
            <a:ext cx="1377273"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4C14"/>
                </a:solidFill>
                <a:latin typeface="ACHS Nueva Sans" pitchFamily="2" charset="0"/>
                <a:sym typeface="Helvetica Neue"/>
              </a:rPr>
              <a:t>Productividad</a:t>
            </a:r>
            <a:endParaRPr lang="es-CL" altLang="en-US" sz="1200" b="1" kern="0" dirty="0">
              <a:solidFill>
                <a:srgbClr val="004C14"/>
              </a:solidFill>
              <a:latin typeface="ACHS Nueva Sans" pitchFamily="2" charset="0"/>
              <a:sym typeface="Helvetica Neue"/>
            </a:endParaRPr>
          </a:p>
        </p:txBody>
      </p:sp>
      <p:sp>
        <p:nvSpPr>
          <p:cNvPr id="53" name="Rectángulo 52">
            <a:extLst>
              <a:ext uri="{FF2B5EF4-FFF2-40B4-BE49-F238E27FC236}">
                <a16:creationId xmlns="" xmlns:a16="http://schemas.microsoft.com/office/drawing/2014/main" id="{6D0146DA-40F0-9B49-BC39-60A785C83AD7}"/>
              </a:ext>
            </a:extLst>
          </p:cNvPr>
          <p:cNvSpPr/>
          <p:nvPr/>
        </p:nvSpPr>
        <p:spPr>
          <a:xfrm>
            <a:off x="7912410" y="4695248"/>
            <a:ext cx="1377273"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4C14"/>
                </a:solidFill>
                <a:latin typeface="ACHS Nueva Sans" pitchFamily="2" charset="0"/>
                <a:sym typeface="Helvetica Neue"/>
              </a:rPr>
              <a:t>Eficacia</a:t>
            </a:r>
            <a:endParaRPr lang="es-CL" altLang="en-US" sz="1200" b="1" kern="0" dirty="0">
              <a:solidFill>
                <a:srgbClr val="004C14"/>
              </a:solidFill>
              <a:latin typeface="ACHS Nueva Sans" pitchFamily="2" charset="0"/>
              <a:sym typeface="Helvetica Neue"/>
            </a:endParaRPr>
          </a:p>
        </p:txBody>
      </p:sp>
      <p:sp>
        <p:nvSpPr>
          <p:cNvPr id="55" name="Rectángulo 54">
            <a:extLst>
              <a:ext uri="{FF2B5EF4-FFF2-40B4-BE49-F238E27FC236}">
                <a16:creationId xmlns="" xmlns:a16="http://schemas.microsoft.com/office/drawing/2014/main" id="{A8B6AAD0-5269-1640-9354-94D7CBC70A34}"/>
              </a:ext>
            </a:extLst>
          </p:cNvPr>
          <p:cNvSpPr/>
          <p:nvPr/>
        </p:nvSpPr>
        <p:spPr>
          <a:xfrm>
            <a:off x="7912410" y="5235442"/>
            <a:ext cx="1377273"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4C14"/>
                </a:solidFill>
                <a:latin typeface="ACHS Nueva Sans" pitchFamily="2" charset="0"/>
                <a:sym typeface="Helvetica Neue"/>
              </a:rPr>
              <a:t>Calidad</a:t>
            </a:r>
            <a:endParaRPr lang="es-CL" altLang="en-US" sz="1200" b="1" kern="0" dirty="0">
              <a:solidFill>
                <a:srgbClr val="004C14"/>
              </a:solidFill>
              <a:latin typeface="ACHS Nueva Sans" pitchFamily="2" charset="0"/>
              <a:sym typeface="Helvetica Neue"/>
            </a:endParaRPr>
          </a:p>
        </p:txBody>
      </p:sp>
      <p:sp>
        <p:nvSpPr>
          <p:cNvPr id="57" name="Rectángulo 56">
            <a:extLst>
              <a:ext uri="{FF2B5EF4-FFF2-40B4-BE49-F238E27FC236}">
                <a16:creationId xmlns="" xmlns:a16="http://schemas.microsoft.com/office/drawing/2014/main" id="{46E9AE31-CE5D-C448-83C1-AD9552426167}"/>
              </a:ext>
            </a:extLst>
          </p:cNvPr>
          <p:cNvSpPr/>
          <p:nvPr/>
        </p:nvSpPr>
        <p:spPr>
          <a:xfrm>
            <a:off x="7912410" y="5775637"/>
            <a:ext cx="1377273" cy="258465"/>
          </a:xfrm>
          <a:prstGeom prst="rect">
            <a:avLst/>
          </a:prstGeom>
          <a:noFill/>
        </p:spPr>
        <p:txBody>
          <a:bodyPr wrap="square">
            <a:spAutoFit/>
          </a:bodyPr>
          <a:lstStyle/>
          <a:p>
            <a:pPr algn="ctr" defTabSz="1218803">
              <a:lnSpc>
                <a:spcPct val="90000"/>
              </a:lnSpc>
              <a:spcBef>
                <a:spcPct val="50000"/>
              </a:spcBef>
              <a:defRPr/>
            </a:pPr>
            <a:r>
              <a:rPr lang="es-ES_tradnl" altLang="en-US" sz="1200" b="1" kern="0" dirty="0">
                <a:solidFill>
                  <a:srgbClr val="004C14"/>
                </a:solidFill>
                <a:latin typeface="ACHS Nueva Sans" pitchFamily="2" charset="0"/>
                <a:sym typeface="Helvetica Neue"/>
              </a:rPr>
              <a:t>Fiabilidad</a:t>
            </a:r>
            <a:endParaRPr lang="es-CL" altLang="en-US" sz="1200" b="1" kern="0" dirty="0">
              <a:solidFill>
                <a:srgbClr val="004C14"/>
              </a:solidFill>
              <a:latin typeface="ACHS Nueva Sans" pitchFamily="2" charset="0"/>
              <a:sym typeface="Helvetica Neue"/>
            </a:endParaRPr>
          </a:p>
        </p:txBody>
      </p:sp>
      <p:sp>
        <p:nvSpPr>
          <p:cNvPr id="3" name="Marcador de texto 2">
            <a:extLst>
              <a:ext uri="{FF2B5EF4-FFF2-40B4-BE49-F238E27FC236}">
                <a16:creationId xmlns="" xmlns:a16="http://schemas.microsoft.com/office/drawing/2014/main" id="{7A28A38E-313C-24FF-794D-B3301B40F3C6}"/>
              </a:ext>
            </a:extLst>
          </p:cNvPr>
          <p:cNvSpPr>
            <a:spLocks noGrp="1"/>
          </p:cNvSpPr>
          <p:nvPr>
            <p:ph type="body" sz="quarter" idx="61"/>
          </p:nvPr>
        </p:nvSpPr>
        <p:spPr/>
        <p:txBody>
          <a:bodyPr/>
          <a:lstStyle/>
          <a:p>
            <a:r>
              <a:rPr lang="es-CL" dirty="0"/>
              <a:t>Efectos de la ergonomía sobre los trabajadores y la organización</a:t>
            </a:r>
          </a:p>
          <a:p>
            <a:endParaRPr lang="es-CL" dirty="0"/>
          </a:p>
        </p:txBody>
      </p:sp>
    </p:spTree>
    <p:custDataLst>
      <p:tags r:id="rId1"/>
    </p:custDataLst>
    <p:extLst>
      <p:ext uri="{BB962C8B-B14F-4D97-AF65-F5344CB8AC3E}">
        <p14:creationId xmlns:p14="http://schemas.microsoft.com/office/powerpoint/2010/main" val="323390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5" grpId="0" animBg="1"/>
      <p:bldP spid="26" grpId="0"/>
      <p:bldP spid="29" grpId="0" animBg="1"/>
      <p:bldP spid="30" grpId="0"/>
      <p:bldP spid="41" grpId="0" animBg="1"/>
      <p:bldP spid="44" grpId="0"/>
      <p:bldP spid="46" grpId="0" animBg="1"/>
      <p:bldP spid="48" grpId="0"/>
      <p:bldP spid="50" grpId="0"/>
      <p:bldP spid="53"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 xmlns:a16="http://schemas.microsoft.com/office/drawing/2014/main" id="{39A075CC-DC8E-40DB-A972-8EF45DD8F3DA}"/>
              </a:ext>
            </a:extLst>
          </p:cNvPr>
          <p:cNvSpPr>
            <a:spLocks noChangeAspect="1"/>
          </p:cNvSpPr>
          <p:nvPr/>
        </p:nvSpPr>
        <p:spPr>
          <a:xfrm rot="600000">
            <a:off x="6516687" y="1732380"/>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Imagen 3">
            <a:extLst>
              <a:ext uri="{FF2B5EF4-FFF2-40B4-BE49-F238E27FC236}">
                <a16:creationId xmlns="" xmlns:a16="http://schemas.microsoft.com/office/drawing/2014/main" id="{084AD459-19BF-0F44-AB70-DE90095F11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43462" y="1759155"/>
            <a:ext cx="3864401" cy="3864401"/>
          </a:xfrm>
          <a:prstGeom prst="roundRect">
            <a:avLst>
              <a:gd name="adj" fmla="val 12832"/>
            </a:avLst>
          </a:prstGeom>
          <a:solidFill>
            <a:srgbClr val="FFFFFF">
              <a:shade val="85000"/>
            </a:srgbClr>
          </a:solidFill>
          <a:ln>
            <a:noFill/>
          </a:ln>
          <a:effectLst/>
        </p:spPr>
      </p:pic>
      <p:sp>
        <p:nvSpPr>
          <p:cNvPr id="27" name="2 Rectángulo">
            <a:extLst>
              <a:ext uri="{FF2B5EF4-FFF2-40B4-BE49-F238E27FC236}">
                <a16:creationId xmlns="" xmlns:a16="http://schemas.microsoft.com/office/drawing/2014/main" id="{2B392B59-EF2B-AE46-8BDA-5F0D55EBBCC6}"/>
              </a:ext>
            </a:extLst>
          </p:cNvPr>
          <p:cNvSpPr/>
          <p:nvPr/>
        </p:nvSpPr>
        <p:spPr>
          <a:xfrm>
            <a:off x="467886" y="1672472"/>
            <a:ext cx="5147909" cy="4665495"/>
          </a:xfrm>
          <a:prstGeom prst="rect">
            <a:avLst/>
          </a:prstGeom>
          <a:noFill/>
          <a:ln w="12700">
            <a:noFill/>
            <a:miter lim="800000"/>
            <a:headEnd/>
            <a:tailEnd/>
          </a:ln>
          <a:effectLst/>
        </p:spPr>
        <p:txBody>
          <a:bodyPr vert="horz" wrap="square" lIns="35696" tIns="35696" rIns="35696" bIns="35696" numCol="1" anchor="t" anchorCtr="0" compatLnSpc="1">
            <a:prstTxWarp prst="textNoShape">
              <a:avLst/>
            </a:prstTxWarp>
          </a:bodyPr>
          <a:lstStyle/>
          <a:p>
            <a:pPr marL="285750" indent="-285750" defTabSz="642524">
              <a:spcBef>
                <a:spcPts val="1200"/>
              </a:spcBef>
              <a:buClr>
                <a:srgbClr val="414141"/>
              </a:buClr>
              <a:buSzPct val="81000"/>
              <a:buFont typeface="Arial" panose="020B0604020202020204" pitchFamily="34" charset="0"/>
              <a:buChar char="•"/>
              <a:defRPr/>
            </a:pPr>
            <a:r>
              <a:rPr lang="es-CL" sz="1500" b="1" kern="0" dirty="0">
                <a:solidFill>
                  <a:srgbClr val="0D662E"/>
                </a:solidFill>
                <a:latin typeface="ACHS Nueva Sans" pitchFamily="2" charset="0"/>
                <a:cs typeface="Arial" panose="020B0604020202020204" pitchFamily="34" charset="0"/>
              </a:rPr>
              <a:t>Ley 16.744: </a:t>
            </a:r>
            <a:r>
              <a:rPr lang="es-CL" sz="1500" kern="0" dirty="0">
                <a:solidFill>
                  <a:schemeClr val="accent3">
                    <a:lumMod val="75000"/>
                    <a:lumOff val="25000"/>
                  </a:schemeClr>
                </a:solidFill>
                <a:latin typeface="ACHS Nueva Sans" pitchFamily="2" charset="0"/>
                <a:cs typeface="Arial" panose="020B0604020202020204" pitchFamily="34" charset="0"/>
              </a:rPr>
              <a:t>Ley de Accidentes y Enfermedades Profesionales.</a:t>
            </a:r>
          </a:p>
          <a:p>
            <a:pPr marL="285750" indent="-285750" defTabSz="642524">
              <a:spcBef>
                <a:spcPts val="1200"/>
              </a:spcBef>
              <a:buClr>
                <a:srgbClr val="414141"/>
              </a:buClr>
              <a:buSzPct val="81000"/>
              <a:buFont typeface="Arial" panose="020B0604020202020204" pitchFamily="34" charset="0"/>
              <a:buChar char="•"/>
              <a:defRPr/>
            </a:pPr>
            <a:r>
              <a:rPr lang="es-CL" sz="1500" b="1" kern="0" dirty="0">
                <a:solidFill>
                  <a:srgbClr val="0D662E"/>
                </a:solidFill>
                <a:latin typeface="ACHS Nueva Sans" pitchFamily="2" charset="0"/>
                <a:cs typeface="Arial" panose="020B0604020202020204" pitchFamily="34" charset="0"/>
              </a:rPr>
              <a:t>D.S. N°594: </a:t>
            </a:r>
          </a:p>
          <a:p>
            <a:pPr marL="285750" indent="-285750" defTabSz="642524">
              <a:spcBef>
                <a:spcPts val="1200"/>
              </a:spcBef>
              <a:buClr>
                <a:srgbClr val="414141"/>
              </a:buClr>
              <a:buSzPct val="81000"/>
              <a:buFont typeface="Arial" panose="020B0604020202020204" pitchFamily="34" charset="0"/>
              <a:buChar char="•"/>
              <a:defRPr/>
            </a:pPr>
            <a:r>
              <a:rPr lang="es-CL" sz="1500" b="1" kern="0" dirty="0">
                <a:solidFill>
                  <a:schemeClr val="accent3">
                    <a:lumMod val="75000"/>
                    <a:lumOff val="25000"/>
                  </a:schemeClr>
                </a:solidFill>
                <a:latin typeface="ACHS Nueva Sans" pitchFamily="2" charset="0"/>
                <a:cs typeface="Arial" panose="020B0604020202020204" pitchFamily="34" charset="0"/>
              </a:rPr>
              <a:t>* </a:t>
            </a:r>
            <a:r>
              <a:rPr lang="es-CL" sz="1500" kern="0" dirty="0">
                <a:solidFill>
                  <a:schemeClr val="accent3">
                    <a:lumMod val="75000"/>
                    <a:lumOff val="25000"/>
                  </a:schemeClr>
                </a:solidFill>
                <a:latin typeface="ACHS Nueva Sans" pitchFamily="2" charset="0"/>
                <a:cs typeface="Arial" panose="020B0604020202020204" pitchFamily="34" charset="0"/>
              </a:rPr>
              <a:t>Factores Físicos (Ruido, vibración, iluminación, etc.).</a:t>
            </a:r>
            <a:br>
              <a:rPr lang="es-CL" sz="1500" kern="0" dirty="0">
                <a:solidFill>
                  <a:schemeClr val="accent3">
                    <a:lumMod val="75000"/>
                    <a:lumOff val="25000"/>
                  </a:schemeClr>
                </a:solidFill>
                <a:latin typeface="ACHS Nueva Sans" pitchFamily="2" charset="0"/>
                <a:cs typeface="Arial" panose="020B0604020202020204" pitchFamily="34" charset="0"/>
              </a:rPr>
            </a:br>
            <a:r>
              <a:rPr lang="es-CL" sz="1500" kern="0" dirty="0">
                <a:solidFill>
                  <a:schemeClr val="accent3">
                    <a:lumMod val="75000"/>
                    <a:lumOff val="25000"/>
                  </a:schemeClr>
                </a:solidFill>
                <a:latin typeface="ACHS Nueva Sans" pitchFamily="2" charset="0"/>
                <a:cs typeface="Arial" panose="020B0604020202020204" pitchFamily="34" charset="0"/>
              </a:rPr>
              <a:t>* Factores Carga Física (Movimiento repetitivo, posturas, fuerza).</a:t>
            </a:r>
          </a:p>
          <a:p>
            <a:pPr marL="285750" indent="-285750" defTabSz="642524">
              <a:spcBef>
                <a:spcPts val="1200"/>
              </a:spcBef>
              <a:buClr>
                <a:srgbClr val="414141"/>
              </a:buClr>
              <a:buSzPct val="81000"/>
              <a:buFont typeface="Arial" panose="020B0604020202020204" pitchFamily="34" charset="0"/>
              <a:buChar char="•"/>
              <a:defRPr/>
            </a:pPr>
            <a:r>
              <a:rPr lang="es-CL" sz="1500" b="1" kern="0" dirty="0">
                <a:solidFill>
                  <a:srgbClr val="0D662E"/>
                </a:solidFill>
                <a:latin typeface="ACHS Nueva Sans" pitchFamily="2" charset="0"/>
                <a:cs typeface="Arial" panose="020B0604020202020204" pitchFamily="34" charset="0"/>
              </a:rPr>
              <a:t>Ley 20.001: </a:t>
            </a:r>
            <a:r>
              <a:rPr lang="es-CL" sz="1500" kern="0" dirty="0">
                <a:solidFill>
                  <a:schemeClr val="accent3">
                    <a:lumMod val="75000"/>
                    <a:lumOff val="25000"/>
                  </a:schemeClr>
                </a:solidFill>
                <a:latin typeface="ACHS Nueva Sans" pitchFamily="2" charset="0"/>
                <a:cs typeface="Arial" panose="020B0604020202020204" pitchFamily="34" charset="0"/>
              </a:rPr>
              <a:t>Peso Máximo de Carga Humana.</a:t>
            </a:r>
          </a:p>
          <a:p>
            <a:pPr marL="285750" indent="-285750" defTabSz="642524">
              <a:spcBef>
                <a:spcPts val="1200"/>
              </a:spcBef>
              <a:buClr>
                <a:srgbClr val="414141"/>
              </a:buClr>
              <a:buSzPct val="81000"/>
              <a:buFont typeface="Arial" panose="020B0604020202020204" pitchFamily="34" charset="0"/>
              <a:buChar char="•"/>
              <a:defRPr/>
            </a:pPr>
            <a:r>
              <a:rPr lang="es-CL" sz="1500" b="1" kern="0" dirty="0">
                <a:solidFill>
                  <a:srgbClr val="0D662E"/>
                </a:solidFill>
                <a:latin typeface="ACHS Nueva Sans" pitchFamily="2" charset="0"/>
                <a:cs typeface="Arial" panose="020B0604020202020204" pitchFamily="34" charset="0"/>
              </a:rPr>
              <a:t>Ley 19.404: </a:t>
            </a:r>
            <a:r>
              <a:rPr lang="es-CL" sz="1500" kern="0" dirty="0">
                <a:solidFill>
                  <a:schemeClr val="accent3">
                    <a:lumMod val="75000"/>
                    <a:lumOff val="25000"/>
                  </a:schemeClr>
                </a:solidFill>
                <a:latin typeface="ACHS Nueva Sans" pitchFamily="2" charset="0"/>
                <a:cs typeface="Arial" panose="020B0604020202020204" pitchFamily="34" charset="0"/>
              </a:rPr>
              <a:t>Trabajo Pesado.</a:t>
            </a:r>
          </a:p>
          <a:p>
            <a:pPr marL="285750" indent="-285750" defTabSz="642524">
              <a:spcBef>
                <a:spcPts val="1200"/>
              </a:spcBef>
              <a:buClr>
                <a:srgbClr val="414141"/>
              </a:buClr>
              <a:buSzPct val="81000"/>
              <a:buFont typeface="Arial" panose="020B0604020202020204" pitchFamily="34" charset="0"/>
              <a:buChar char="•"/>
              <a:defRPr/>
            </a:pPr>
            <a:r>
              <a:rPr lang="es-CL" sz="1500" b="1" kern="0" dirty="0">
                <a:solidFill>
                  <a:srgbClr val="0D662E"/>
                </a:solidFill>
                <a:latin typeface="ACHS Nueva Sans" pitchFamily="2" charset="0"/>
                <a:cs typeface="Arial" panose="020B0604020202020204" pitchFamily="34" charset="0"/>
              </a:rPr>
              <a:t>Ley 20.940</a:t>
            </a:r>
            <a:r>
              <a:rPr lang="es-CL" sz="1500" kern="0" dirty="0">
                <a:solidFill>
                  <a:schemeClr val="accent3">
                    <a:lumMod val="75000"/>
                    <a:lumOff val="25000"/>
                  </a:schemeClr>
                </a:solidFill>
                <a:latin typeface="ACHS Nueva Sans" pitchFamily="2" charset="0"/>
                <a:cs typeface="Arial" panose="020B0604020202020204" pitchFamily="34" charset="0"/>
              </a:rPr>
              <a:t>: referido a “pactos sobre condiciones especiales de trabajo”. Orden Nº 6084/97.</a:t>
            </a:r>
          </a:p>
          <a:p>
            <a:pPr marL="285750" indent="-285750" defTabSz="642524">
              <a:spcBef>
                <a:spcPts val="1200"/>
              </a:spcBef>
              <a:buClr>
                <a:srgbClr val="414141"/>
              </a:buClr>
              <a:buSzPct val="81000"/>
              <a:buFont typeface="Arial" panose="020B0604020202020204" pitchFamily="34" charset="0"/>
              <a:buChar char="•"/>
              <a:defRPr/>
            </a:pPr>
            <a:r>
              <a:rPr lang="es-MX" sz="1500" b="1" kern="0" dirty="0">
                <a:solidFill>
                  <a:srgbClr val="0D662E"/>
                </a:solidFill>
                <a:latin typeface="ACHS Nueva Sans" pitchFamily="2" charset="0"/>
                <a:cs typeface="Arial" panose="020B0604020202020204" pitchFamily="34" charset="0"/>
              </a:rPr>
              <a:t>Ley 20.949: </a:t>
            </a:r>
            <a:r>
              <a:rPr lang="es-MX" sz="1500" kern="0" dirty="0">
                <a:solidFill>
                  <a:schemeClr val="accent3">
                    <a:lumMod val="75000"/>
                    <a:lumOff val="25000"/>
                  </a:schemeClr>
                </a:solidFill>
                <a:latin typeface="ACHS Nueva Sans" pitchFamily="2" charset="0"/>
                <a:cs typeface="Arial" panose="020B0604020202020204" pitchFamily="34" charset="0"/>
              </a:rPr>
              <a:t>Reduce peso a manipular de 50 a 25 kg en hombres y 20 kg en mujeres y menores 18 años.</a:t>
            </a:r>
          </a:p>
          <a:p>
            <a:pPr marL="285750" indent="-285750" defTabSz="642524">
              <a:spcBef>
                <a:spcPts val="1200"/>
              </a:spcBef>
              <a:buClr>
                <a:srgbClr val="414141"/>
              </a:buClr>
              <a:buSzPct val="81000"/>
              <a:buFont typeface="Arial" panose="020B0604020202020204" pitchFamily="34" charset="0"/>
              <a:buChar char="•"/>
              <a:defRPr/>
            </a:pPr>
            <a:r>
              <a:rPr lang="es-CL" sz="1500" b="1" kern="0" dirty="0">
                <a:solidFill>
                  <a:srgbClr val="0D662E"/>
                </a:solidFill>
                <a:latin typeface="ACHS Nueva Sans" pitchFamily="2" charset="0"/>
                <a:cs typeface="Arial" panose="020B0604020202020204" pitchFamily="34" charset="0"/>
              </a:rPr>
              <a:t>Ley 21.220</a:t>
            </a:r>
            <a:r>
              <a:rPr lang="es-CL" sz="1500" kern="0" dirty="0">
                <a:solidFill>
                  <a:schemeClr val="accent3">
                    <a:lumMod val="75000"/>
                    <a:lumOff val="25000"/>
                  </a:schemeClr>
                </a:solidFill>
                <a:latin typeface="ACHS Nueva Sans" pitchFamily="2" charset="0"/>
                <a:cs typeface="Arial" panose="020B0604020202020204" pitchFamily="34" charset="0"/>
              </a:rPr>
              <a:t>: Modifica el código del trabajo en materia de trabajo a distancia.</a:t>
            </a:r>
          </a:p>
          <a:p>
            <a:pPr defTabSz="642524">
              <a:spcBef>
                <a:spcPts val="1200"/>
              </a:spcBef>
              <a:buClr>
                <a:srgbClr val="414141"/>
              </a:buClr>
              <a:buSzPct val="81000"/>
              <a:defRPr/>
            </a:pPr>
            <a:endParaRPr lang="es-CL" sz="1500" kern="0" dirty="0">
              <a:solidFill>
                <a:srgbClr val="83B927"/>
              </a:solidFill>
              <a:latin typeface="ACHS Nueva Sans" pitchFamily="2" charset="0"/>
              <a:cs typeface="Arial" panose="020B0604020202020204" pitchFamily="34" charset="0"/>
            </a:endParaRPr>
          </a:p>
        </p:txBody>
      </p:sp>
      <p:sp>
        <p:nvSpPr>
          <p:cNvPr id="2" name="Marcador de texto 1">
            <a:extLst>
              <a:ext uri="{FF2B5EF4-FFF2-40B4-BE49-F238E27FC236}">
                <a16:creationId xmlns="" xmlns:a16="http://schemas.microsoft.com/office/drawing/2014/main" id="{AAD18EC2-649C-77FF-4516-43F1A4897017}"/>
              </a:ext>
            </a:extLst>
          </p:cNvPr>
          <p:cNvSpPr>
            <a:spLocks noGrp="1"/>
          </p:cNvSpPr>
          <p:nvPr>
            <p:ph type="body" sz="quarter" idx="61"/>
          </p:nvPr>
        </p:nvSpPr>
        <p:spPr/>
        <p:txBody>
          <a:bodyPr/>
          <a:lstStyle/>
          <a:p>
            <a:r>
              <a:rPr lang="es-CL" dirty="0"/>
              <a:t>Normativa vinculada a temas de ergonomía</a:t>
            </a:r>
          </a:p>
          <a:p>
            <a:endParaRPr lang="es-CL" dirty="0"/>
          </a:p>
        </p:txBody>
      </p:sp>
    </p:spTree>
    <p:custDataLst>
      <p:tags r:id="rId1"/>
    </p:custDataLst>
    <p:extLst>
      <p:ext uri="{BB962C8B-B14F-4D97-AF65-F5344CB8AC3E}">
        <p14:creationId xmlns:p14="http://schemas.microsoft.com/office/powerpoint/2010/main" val="3320253249"/>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DESIGN_ID_TEMA DE OFFICE" val="A10x2qUm"/>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zFUQCZZSp80Y3NdjQZaAA"/>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482FA9-2B48-4D0C-86AA-E27997606726}">
  <ds:schemaRefs>
    <ds:schemaRef ds:uri="http://schemas.microsoft.com/sharepoint/v3/contenttype/forms"/>
  </ds:schemaRefs>
</ds:datastoreItem>
</file>

<file path=customXml/itemProps2.xml><?xml version="1.0" encoding="utf-8"?>
<ds:datastoreItem xmlns:ds="http://schemas.openxmlformats.org/officeDocument/2006/customXml" ds:itemID="{5FA7F33B-6A02-4249-A510-B51F911906AF}">
  <ds:schemaRefs>
    <ds:schemaRef ds:uri="http://purl.org/dc/terms/"/>
    <ds:schemaRef ds:uri="http://schemas.openxmlformats.org/package/2006/metadata/core-properties"/>
    <ds:schemaRef ds:uri="2c1f9411-02cd-4cb0-88d5-209d7ce520fa"/>
    <ds:schemaRef ds:uri="http://schemas.microsoft.com/office/2006/documentManagement/types"/>
    <ds:schemaRef ds:uri="http://schemas.microsoft.com/office/infopath/2007/PartnerControls"/>
    <ds:schemaRef ds:uri="http://purl.org/dc/elements/1.1/"/>
    <ds:schemaRef ds:uri="http://schemas.microsoft.com/office/2006/metadata/properties"/>
    <ds:schemaRef ds:uri="1b271f39-b556-4564-846a-22e0c3543dec"/>
    <ds:schemaRef ds:uri="http://www.w3.org/XML/1998/namespace"/>
    <ds:schemaRef ds:uri="http://purl.org/dc/dcmitype/"/>
  </ds:schemaRefs>
</ds:datastoreItem>
</file>

<file path=customXml/itemProps3.xml><?xml version="1.0" encoding="utf-8"?>
<ds:datastoreItem xmlns:ds="http://schemas.openxmlformats.org/officeDocument/2006/customXml" ds:itemID="{AEAAAC86-ED31-43CA-B33D-97B3E05D4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71f39-b556-4564-846a-22e0c3543dec"/>
    <ds:schemaRef ds:uri="2c1f9411-02cd-4cb0-88d5-209d7ce52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4240</TotalTime>
  <Words>2333</Words>
  <Application>Microsoft Office PowerPoint</Application>
  <PresentationFormat>Panorámica</PresentationFormat>
  <Paragraphs>470</Paragraphs>
  <Slides>36</Slides>
  <Notes>31</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36</vt:i4>
      </vt:variant>
    </vt:vector>
  </HeadingPairs>
  <TitlesOfParts>
    <vt:vector size="51" baseType="lpstr">
      <vt:lpstr>ACHS Nueva Sans</vt:lpstr>
      <vt:lpstr>ACHS Nueva Sans Medium</vt:lpstr>
      <vt:lpstr>ACHS Nueva Serif</vt:lpstr>
      <vt:lpstr>ACHS Nueva Serif Light</vt:lpstr>
      <vt:lpstr>ACHS Nueva Serif Medium</vt:lpstr>
      <vt:lpstr>ACHS Nueva Serif SemiBold</vt:lpstr>
      <vt:lpstr>Arial</vt:lpstr>
      <vt:lpstr>Calibri</vt:lpstr>
      <vt:lpstr>Courier New</vt:lpstr>
      <vt:lpstr>Helvetica Neue</vt:lpstr>
      <vt:lpstr>Helvetica Neue Medium</vt:lpstr>
      <vt:lpstr>Wingdings</vt:lpstr>
      <vt:lpstr>Tema de Office</vt:lpstr>
      <vt:lpstr>1_Tema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Saldaño Carreño</dc:creator>
  <cp:lastModifiedBy>Saldaño Carreño, Carlos Antonio</cp:lastModifiedBy>
  <cp:revision>327</cp:revision>
  <dcterms:created xsi:type="dcterms:W3CDTF">2023-07-11T20:17:04Z</dcterms:created>
  <dcterms:modified xsi:type="dcterms:W3CDTF">2025-05-07T19:02:43Z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4F3E322A-EE76-4E02-A49C-6CD73DC20CB1</vt:lpwstr>
  </property>
  <property fmtid="{D5CDD505-2E9C-101B-9397-08002B2CF9AE}" pid="3" name="ArticulatePath">
    <vt:lpwstr>657172 Ergonomia y autocuidado en el trabajo (PPT)_RB2023</vt:lpwstr>
  </property>
  <property fmtid="{D5CDD505-2E9C-101B-9397-08002B2CF9AE}" pid="4" name="ContentTypeId">
    <vt:lpwstr>0x0101007C36543F3D857D488921B9E8F0F0A212</vt:lpwstr>
  </property>
  <property fmtid="{D5CDD505-2E9C-101B-9397-08002B2CF9AE}" pid="5" name="Order">
    <vt:r8>315500</vt:r8>
  </property>
  <property fmtid="{D5CDD505-2E9C-101B-9397-08002B2CF9AE}" pid="6" name="MediaServiceImageTags">
    <vt:lpwstr/>
  </property>
</Properties>
</file>