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3.xml" ContentType="application/vnd.openxmlformats-officedocument.presentationml.notesSlide+xml"/>
  <Override PartName="/ppt/slideLayouts/slideLayout29.xml" ContentType="application/vnd.openxmlformats-officedocument.presentationml.slideLayout+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8.xml" ContentType="application/vnd.openxmlformats-officedocument.presentationml.tags+xml"/>
  <Override PartName="/ppt/tags/tag39.xml" ContentType="application/vnd.openxmlformats-officedocument.presentationml.tags+xml"/>
  <Override PartName="/ppt/tags/tag29.xml" ContentType="application/vnd.openxmlformats-officedocument.presentationml.tags+xml"/>
  <Override PartName="/ppt/tags/tag9.xml" ContentType="application/vnd.openxmlformats-officedocument.presentationml.tags+xml"/>
  <Override PartName="/ppt/tags/tag41.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40.xml" ContentType="application/vnd.openxmlformats-officedocument.presentationml.tags+xml"/>
  <Override PartName="/ppt/tags/tag7.xml" ContentType="application/vnd.openxmlformats-officedocument.presentationml.tags+xml"/>
  <Override PartName="/ppt/tags/tag30.xml" ContentType="application/vnd.openxmlformats-officedocument.presentationml.tags+xml"/>
  <Override PartName="/ppt/tags/tag10.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34.xml" ContentType="application/vnd.openxmlformats-officedocument.presentationml.tags+xml"/>
  <Override PartName="/ppt/tags/tag20.xml" ContentType="application/vnd.openxmlformats-officedocument.presentationml.tags+xml"/>
  <Override PartName="/ppt/tags/tag35.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33.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31.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17.xml" ContentType="application/vnd.openxmlformats-officedocument.presentationml.tags+xml"/>
  <Override PartName="/ppt/tags/tag36.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xml" ContentType="application/vnd.openxmlformats-officedocument.presentationml.tags+xml"/>
  <Override PartName="/ppt/tags/tag12.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 id="2147483721" r:id="rId3"/>
  </p:sldMasterIdLst>
  <p:notesMasterIdLst>
    <p:notesMasterId r:id="rId34"/>
  </p:notesMasterIdLst>
  <p:handoutMasterIdLst>
    <p:handoutMasterId r:id="rId35"/>
  </p:handoutMasterIdLst>
  <p:sldIdLst>
    <p:sldId id="452" r:id="rId4"/>
    <p:sldId id="2147472693" r:id="rId5"/>
    <p:sldId id="2147472667" r:id="rId6"/>
    <p:sldId id="2147472668" r:id="rId7"/>
    <p:sldId id="2147472669" r:id="rId8"/>
    <p:sldId id="2147472670" r:id="rId9"/>
    <p:sldId id="2147472602" r:id="rId10"/>
    <p:sldId id="2147472673" r:id="rId11"/>
    <p:sldId id="2147472674" r:id="rId12"/>
    <p:sldId id="2147472672" r:id="rId13"/>
    <p:sldId id="2147472677" r:id="rId14"/>
    <p:sldId id="2147472678" r:id="rId15"/>
    <p:sldId id="2147472679" r:id="rId16"/>
    <p:sldId id="2147472680" r:id="rId17"/>
    <p:sldId id="2147472675" r:id="rId18"/>
    <p:sldId id="2147472676" r:id="rId19"/>
    <p:sldId id="2147472681" r:id="rId20"/>
    <p:sldId id="2147472689" r:id="rId21"/>
    <p:sldId id="2147472682" r:id="rId22"/>
    <p:sldId id="2147472683" r:id="rId23"/>
    <p:sldId id="2147472684" r:id="rId24"/>
    <p:sldId id="2147472690" r:id="rId25"/>
    <p:sldId id="2147472685" r:id="rId26"/>
    <p:sldId id="2147472686" r:id="rId27"/>
    <p:sldId id="2147472687" r:id="rId28"/>
    <p:sldId id="2147472688" r:id="rId29"/>
    <p:sldId id="2147472691" r:id="rId30"/>
    <p:sldId id="2147472659" r:id="rId31"/>
    <p:sldId id="2147472692" r:id="rId32"/>
    <p:sldId id="2147472694" r:id="rId33"/>
  </p:sldIdLst>
  <p:sldSz cx="12192000" cy="6858000"/>
  <p:notesSz cx="6858000" cy="9144000"/>
  <p:custDataLst>
    <p:tags r:id="rId36"/>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sBUOqR8s9wRL82cAQhYPg==" hashData="SKVcRdmjErA3NNiWq85hIbVSlG9EWxzVRZwX+4AX4H+V4JiS9JFKKytYUlIp3MS0JbJG87jp+Kk46Fn9/1bTC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647-0E4E-4D51-9C0E-13926B4FF229}" v="3059" dt="2023-07-13T15:51:45.45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autoAdjust="0"/>
    <p:restoredTop sz="87750" autoAdjust="0"/>
  </p:normalViewPr>
  <p:slideViewPr>
    <p:cSldViewPr snapToGrid="0">
      <p:cViewPr varScale="1">
        <p:scale>
          <a:sx n="67" d="100"/>
          <a:sy n="67" d="100"/>
        </p:scale>
        <p:origin x="604" y="32"/>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46" Type="http://schemas.openxmlformats.org/officeDocument/2006/relationships/customXml" Target="../customXml/item3.xml"/><Relationship Id="rId20"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14-07-2025</a:t>
            </a:fld>
            <a:endParaRPr lang="es-CL"/>
          </a:p>
        </p:txBody>
      </p:sp>
      <p:sp>
        <p:nvSpPr>
          <p:cNvPr id="4" name="Marcador de pie de página 3">
            <a:extLst>
              <a:ext uri="{FF2B5EF4-FFF2-40B4-BE49-F238E27FC236}">
                <a16:creationId xmlns=""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14-07-2025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a:p>
        </p:txBody>
      </p:sp>
    </p:spTree>
    <p:extLst>
      <p:ext uri="{BB962C8B-B14F-4D97-AF65-F5344CB8AC3E}">
        <p14:creationId xmlns:p14="http://schemas.microsoft.com/office/powerpoint/2010/main" val="1430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a:p>
        </p:txBody>
      </p:sp>
    </p:spTree>
    <p:extLst>
      <p:ext uri="{BB962C8B-B14F-4D97-AF65-F5344CB8AC3E}">
        <p14:creationId xmlns:p14="http://schemas.microsoft.com/office/powerpoint/2010/main" val="173242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15</a:t>
            </a:fld>
            <a:endParaRPr lang="es-CL"/>
          </a:p>
        </p:txBody>
      </p:sp>
    </p:spTree>
    <p:extLst>
      <p:ext uri="{BB962C8B-B14F-4D97-AF65-F5344CB8AC3E}">
        <p14:creationId xmlns:p14="http://schemas.microsoft.com/office/powerpoint/2010/main" val="112524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a:p>
        </p:txBody>
      </p:sp>
    </p:spTree>
    <p:extLst>
      <p:ext uri="{BB962C8B-B14F-4D97-AF65-F5344CB8AC3E}">
        <p14:creationId xmlns:p14="http://schemas.microsoft.com/office/powerpoint/2010/main" val="29163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17</a:t>
            </a:fld>
            <a:endParaRPr lang="es-CL"/>
          </a:p>
        </p:txBody>
      </p:sp>
    </p:spTree>
    <p:extLst>
      <p:ext uri="{BB962C8B-B14F-4D97-AF65-F5344CB8AC3E}">
        <p14:creationId xmlns:p14="http://schemas.microsoft.com/office/powerpoint/2010/main" val="15222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18</a:t>
            </a:fld>
            <a:endParaRPr lang="es-CL"/>
          </a:p>
        </p:txBody>
      </p:sp>
    </p:spTree>
    <p:extLst>
      <p:ext uri="{BB962C8B-B14F-4D97-AF65-F5344CB8AC3E}">
        <p14:creationId xmlns:p14="http://schemas.microsoft.com/office/powerpoint/2010/main" val="326080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19</a:t>
            </a:fld>
            <a:endParaRPr lang="es-CL"/>
          </a:p>
        </p:txBody>
      </p:sp>
    </p:spTree>
    <p:extLst>
      <p:ext uri="{BB962C8B-B14F-4D97-AF65-F5344CB8AC3E}">
        <p14:creationId xmlns:p14="http://schemas.microsoft.com/office/powerpoint/2010/main" val="3970158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20</a:t>
            </a:fld>
            <a:endParaRPr lang="es-CL"/>
          </a:p>
        </p:txBody>
      </p:sp>
    </p:spTree>
    <p:extLst>
      <p:ext uri="{BB962C8B-B14F-4D97-AF65-F5344CB8AC3E}">
        <p14:creationId xmlns:p14="http://schemas.microsoft.com/office/powerpoint/2010/main" val="230237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21</a:t>
            </a:fld>
            <a:endParaRPr lang="es-CL"/>
          </a:p>
        </p:txBody>
      </p:sp>
    </p:spTree>
    <p:extLst>
      <p:ext uri="{BB962C8B-B14F-4D97-AF65-F5344CB8AC3E}">
        <p14:creationId xmlns:p14="http://schemas.microsoft.com/office/powerpoint/2010/main" val="46612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22</a:t>
            </a:fld>
            <a:endParaRPr lang="es-CL"/>
          </a:p>
        </p:txBody>
      </p:sp>
    </p:spTree>
    <p:extLst>
      <p:ext uri="{BB962C8B-B14F-4D97-AF65-F5344CB8AC3E}">
        <p14:creationId xmlns:p14="http://schemas.microsoft.com/office/powerpoint/2010/main" val="4129616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23</a:t>
            </a:fld>
            <a:endParaRPr lang="es-CL"/>
          </a:p>
        </p:txBody>
      </p:sp>
    </p:spTree>
    <p:extLst>
      <p:ext uri="{BB962C8B-B14F-4D97-AF65-F5344CB8AC3E}">
        <p14:creationId xmlns:p14="http://schemas.microsoft.com/office/powerpoint/2010/main" val="4255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a:t>
            </a:fld>
            <a:endParaRPr lang="es-CL"/>
          </a:p>
        </p:txBody>
      </p:sp>
    </p:spTree>
    <p:extLst>
      <p:ext uri="{BB962C8B-B14F-4D97-AF65-F5344CB8AC3E}">
        <p14:creationId xmlns:p14="http://schemas.microsoft.com/office/powerpoint/2010/main" val="3212940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24</a:t>
            </a:fld>
            <a:endParaRPr lang="es-CL"/>
          </a:p>
        </p:txBody>
      </p:sp>
    </p:spTree>
    <p:extLst>
      <p:ext uri="{BB962C8B-B14F-4D97-AF65-F5344CB8AC3E}">
        <p14:creationId xmlns:p14="http://schemas.microsoft.com/office/powerpoint/2010/main" val="236348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25</a:t>
            </a:fld>
            <a:endParaRPr lang="es-CL"/>
          </a:p>
        </p:txBody>
      </p:sp>
    </p:spTree>
    <p:extLst>
      <p:ext uri="{BB962C8B-B14F-4D97-AF65-F5344CB8AC3E}">
        <p14:creationId xmlns:p14="http://schemas.microsoft.com/office/powerpoint/2010/main" val="840178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26</a:t>
            </a:fld>
            <a:endParaRPr lang="es-CL"/>
          </a:p>
        </p:txBody>
      </p:sp>
    </p:spTree>
    <p:extLst>
      <p:ext uri="{BB962C8B-B14F-4D97-AF65-F5344CB8AC3E}">
        <p14:creationId xmlns:p14="http://schemas.microsoft.com/office/powerpoint/2010/main" val="2713936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27</a:t>
            </a:fld>
            <a:endParaRPr lang="es-CL"/>
          </a:p>
        </p:txBody>
      </p:sp>
    </p:spTree>
    <p:extLst>
      <p:ext uri="{BB962C8B-B14F-4D97-AF65-F5344CB8AC3E}">
        <p14:creationId xmlns:p14="http://schemas.microsoft.com/office/powerpoint/2010/main" val="34991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7</a:t>
            </a:fld>
            <a:endParaRPr lang="es-CL"/>
          </a:p>
        </p:txBody>
      </p:sp>
    </p:spTree>
    <p:extLst>
      <p:ext uri="{BB962C8B-B14F-4D97-AF65-F5344CB8AC3E}">
        <p14:creationId xmlns:p14="http://schemas.microsoft.com/office/powerpoint/2010/main" val="369208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8</a:t>
            </a:fld>
            <a:endParaRPr lang="es-CL"/>
          </a:p>
        </p:txBody>
      </p:sp>
    </p:spTree>
    <p:extLst>
      <p:ext uri="{BB962C8B-B14F-4D97-AF65-F5344CB8AC3E}">
        <p14:creationId xmlns:p14="http://schemas.microsoft.com/office/powerpoint/2010/main" val="128267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9</a:t>
            </a:fld>
            <a:endParaRPr lang="es-CL"/>
          </a:p>
        </p:txBody>
      </p:sp>
    </p:spTree>
    <p:extLst>
      <p:ext uri="{BB962C8B-B14F-4D97-AF65-F5344CB8AC3E}">
        <p14:creationId xmlns:p14="http://schemas.microsoft.com/office/powerpoint/2010/main" val="231417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10</a:t>
            </a:fld>
            <a:endParaRPr lang="es-CL"/>
          </a:p>
        </p:txBody>
      </p:sp>
    </p:spTree>
    <p:extLst>
      <p:ext uri="{BB962C8B-B14F-4D97-AF65-F5344CB8AC3E}">
        <p14:creationId xmlns:p14="http://schemas.microsoft.com/office/powerpoint/2010/main" val="380415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11</a:t>
            </a:fld>
            <a:endParaRPr lang="es-CL"/>
          </a:p>
        </p:txBody>
      </p:sp>
    </p:spTree>
    <p:extLst>
      <p:ext uri="{BB962C8B-B14F-4D97-AF65-F5344CB8AC3E}">
        <p14:creationId xmlns:p14="http://schemas.microsoft.com/office/powerpoint/2010/main" val="153715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12</a:t>
            </a:fld>
            <a:endParaRPr lang="es-CL"/>
          </a:p>
        </p:txBody>
      </p:sp>
    </p:spTree>
    <p:extLst>
      <p:ext uri="{BB962C8B-B14F-4D97-AF65-F5344CB8AC3E}">
        <p14:creationId xmlns:p14="http://schemas.microsoft.com/office/powerpoint/2010/main" val="110018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a:p>
        </p:txBody>
      </p:sp>
    </p:spTree>
    <p:extLst>
      <p:ext uri="{BB962C8B-B14F-4D97-AF65-F5344CB8AC3E}">
        <p14:creationId xmlns:p14="http://schemas.microsoft.com/office/powerpoint/2010/main" val="1120508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7.png"/><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7.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9.v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2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1.v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2.vml"/><Relationship Id="rId5" Type="http://schemas.openxmlformats.org/officeDocument/2006/relationships/image" Target="../media/image7.png"/><Relationship Id="rId4" Type="http://schemas.openxmlformats.org/officeDocument/2006/relationships/oleObject" Target="../embeddings/oleObject22.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3.vml"/><Relationship Id="rId5" Type="http://schemas.openxmlformats.org/officeDocument/2006/relationships/image" Target="../media/image8.emf"/><Relationship Id="rId4" Type="http://schemas.openxmlformats.org/officeDocument/2006/relationships/oleObject" Target="../embeddings/oleObject2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29.xml"/><Relationship Id="rId1" Type="http://schemas.openxmlformats.org/officeDocument/2006/relationships/vmlDrawing" Target="../drawings/vmlDrawing25.vml"/><Relationship Id="rId6" Type="http://schemas.openxmlformats.org/officeDocument/2006/relationships/image" Target="../media/image16.png"/><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30.xml"/><Relationship Id="rId1" Type="http://schemas.openxmlformats.org/officeDocument/2006/relationships/vmlDrawing" Target="../drawings/vmlDrawing26.vml"/><Relationship Id="rId6" Type="http://schemas.openxmlformats.org/officeDocument/2006/relationships/image" Target="../media/image16.png"/><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Master" Target="../slideMasters/slideMaster3.xml"/><Relationship Id="rId7" Type="http://schemas.openxmlformats.org/officeDocument/2006/relationships/image" Target="../media/image6.svg"/><Relationship Id="rId2" Type="http://schemas.openxmlformats.org/officeDocument/2006/relationships/tags" Target="../tags/tag31.xml"/><Relationship Id="rId1" Type="http://schemas.openxmlformats.org/officeDocument/2006/relationships/vmlDrawing" Target="../drawings/vmlDrawing27.vml"/><Relationship Id="rId6" Type="http://schemas.openxmlformats.org/officeDocument/2006/relationships/image" Target="../media/image18.png"/><Relationship Id="rId5" Type="http://schemas.openxmlformats.org/officeDocument/2006/relationships/image" Target="../media/image3.emf"/><Relationship Id="rId4" Type="http://schemas.openxmlformats.org/officeDocument/2006/relationships/oleObject" Target="../embeddings/oleObject27.bin"/><Relationship Id="rId9"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3.xml"/><Relationship Id="rId7" Type="http://schemas.openxmlformats.org/officeDocument/2006/relationships/image" Target="../media/image17.png"/><Relationship Id="rId2" Type="http://schemas.openxmlformats.org/officeDocument/2006/relationships/tags" Target="../tags/tag32.xml"/><Relationship Id="rId1" Type="http://schemas.openxmlformats.org/officeDocument/2006/relationships/vmlDrawing" Target="../drawings/vmlDrawing28.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33.xml"/><Relationship Id="rId1" Type="http://schemas.openxmlformats.org/officeDocument/2006/relationships/vmlDrawing" Target="../drawings/vmlDrawing29.vml"/><Relationship Id="rId6" Type="http://schemas.openxmlformats.org/officeDocument/2006/relationships/image" Target="../media/image20.png"/><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35.xml"/><Relationship Id="rId7" Type="http://schemas.openxmlformats.org/officeDocument/2006/relationships/image" Target="../media/image21.png"/><Relationship Id="rId2" Type="http://schemas.openxmlformats.org/officeDocument/2006/relationships/tags" Target="../tags/tag34.xml"/><Relationship Id="rId1" Type="http://schemas.openxmlformats.org/officeDocument/2006/relationships/vmlDrawing" Target="../drawings/vmlDrawing30.vml"/><Relationship Id="rId6" Type="http://schemas.openxmlformats.org/officeDocument/2006/relationships/image" Target="../media/image15.emf"/><Relationship Id="rId5" Type="http://schemas.openxmlformats.org/officeDocument/2006/relationships/oleObject" Target="../embeddings/oleObject30.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36.xml"/><Relationship Id="rId1" Type="http://schemas.openxmlformats.org/officeDocument/2006/relationships/vmlDrawing" Target="../drawings/vmlDrawing31.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3.xml"/><Relationship Id="rId7" Type="http://schemas.openxmlformats.org/officeDocument/2006/relationships/image" Target="../media/image17.png"/><Relationship Id="rId2" Type="http://schemas.openxmlformats.org/officeDocument/2006/relationships/tags" Target="../tags/tag37.xml"/><Relationship Id="rId1" Type="http://schemas.openxmlformats.org/officeDocument/2006/relationships/vmlDrawing" Target="../drawings/vmlDrawing32.vml"/><Relationship Id="rId6" Type="http://schemas.openxmlformats.org/officeDocument/2006/relationships/image" Target="../media/image24.png"/><Relationship Id="rId5" Type="http://schemas.openxmlformats.org/officeDocument/2006/relationships/image" Target="../media/image3.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38.xml"/><Relationship Id="rId1" Type="http://schemas.openxmlformats.org/officeDocument/2006/relationships/vmlDrawing" Target="../drawings/vmlDrawing33.vml"/><Relationship Id="rId6" Type="http://schemas.openxmlformats.org/officeDocument/2006/relationships/image" Target="../media/image17.png"/><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3.xml"/><Relationship Id="rId7" Type="http://schemas.openxmlformats.org/officeDocument/2006/relationships/image" Target="../media/image26.png"/><Relationship Id="rId2" Type="http://schemas.openxmlformats.org/officeDocument/2006/relationships/tags" Target="../tags/tag39.xml"/><Relationship Id="rId1" Type="http://schemas.openxmlformats.org/officeDocument/2006/relationships/vmlDrawing" Target="../drawings/vmlDrawing34.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 xmlns:a16="http://schemas.microsoft.com/office/drawing/2014/main"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 xmlns:a16="http://schemas.microsoft.com/office/drawing/2014/main"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 xmlns:a16="http://schemas.microsoft.com/office/drawing/2014/main" id="{71896C39-28BA-07D2-C053-6D9004496C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928876268"/>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914"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Marcador de texto 7">
            <a:extLst>
              <a:ext uri="{FF2B5EF4-FFF2-40B4-BE49-F238E27FC236}">
                <a16:creationId xmlns=""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 xmlns:a16="http://schemas.microsoft.com/office/drawing/2014/main"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 xmlns:a16="http://schemas.microsoft.com/office/drawing/2014/main"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962"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 xmlns:a16="http://schemas.microsoft.com/office/drawing/2014/main"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6" name="Picture 11">
            <a:extLst>
              <a:ext uri="{FF2B5EF4-FFF2-40B4-BE49-F238E27FC236}">
                <a16:creationId xmlns="" xmlns:a16="http://schemas.microsoft.com/office/drawing/2014/main"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xmlns="" id="{71896C39-28BA-07D2-C053-6D9004496C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102197033"/>
      </p:ext>
    </p:extLst>
  </p:cSld>
  <p:clrMapOvr>
    <a:masterClrMapping/>
  </p:clrMapOvr>
  <p:transition spd="med"/>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ierre_casa">
    <p:bg>
      <p:bgPr>
        <a:solidFill>
          <a:schemeClr val="accent1"/>
        </a:solidFill>
        <a:effectLst/>
      </p:bgPr>
    </p:bg>
    <p:spTree>
      <p:nvGrpSpPr>
        <p:cNvPr id="1" name=""/>
        <p:cNvGrpSpPr/>
        <p:nvPr/>
      </p:nvGrpSpPr>
      <p:grpSpPr>
        <a:xfrm>
          <a:off x="0" y="0"/>
          <a:ext cx="0" cy="0"/>
          <a:chOff x="0" y="0"/>
          <a:chExt cx="0" cy="0"/>
        </a:xfrm>
      </p:grpSpPr>
      <p:sp>
        <p:nvSpPr>
          <p:cNvPr id="4" name="Asociación Chilena de Seguridad…">
            <a:extLst>
              <a:ext uri="{FF2B5EF4-FFF2-40B4-BE49-F238E27FC236}">
                <a16:creationId xmlns:a16="http://schemas.microsoft.com/office/drawing/2014/main" xmlns="" id="{0117B4FB-B755-3EBA-4157-827FB8108C54}"/>
              </a:ext>
            </a:extLst>
          </p:cNvPr>
          <p:cNvSpPr txBox="1"/>
          <p:nvPr userDrawn="1"/>
        </p:nvSpPr>
        <p:spPr>
          <a:xfrm>
            <a:off x="4506686" y="3884955"/>
            <a:ext cx="3178629"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ctr" fontAlgn="base">
              <a:spcBef>
                <a:spcPts val="600"/>
              </a:spcBef>
              <a:spcAft>
                <a:spcPct val="0"/>
              </a:spcAft>
              <a:defRPr sz="3000" b="1">
                <a:solidFill>
                  <a:srgbClr val="79B025"/>
                </a:solidFill>
                <a:latin typeface="Arial"/>
                <a:ea typeface="Arial"/>
                <a:cs typeface="Arial"/>
                <a:sym typeface="Arial"/>
              </a:defRPr>
            </a:pPr>
            <a:r>
              <a:rPr lang="en-US" sz="2400" b="1" dirty="0" err="1">
                <a:solidFill>
                  <a:srgbClr val="FFFFFF"/>
                </a:solidFill>
                <a:latin typeface="ACHS Nueva Sans Medium" pitchFamily="2" charset="77"/>
                <a:ea typeface="Arial"/>
                <a:cs typeface="Arial" panose="020B0604020202020204" pitchFamily="34" charset="0"/>
                <a:sym typeface="Arial"/>
              </a:rPr>
              <a:t>Vive</a:t>
            </a:r>
            <a:r>
              <a:rPr lang="en-US" sz="2400" b="1" dirty="0">
                <a:solidFill>
                  <a:srgbClr val="FFFFFF"/>
                </a:solidFill>
                <a:latin typeface="ACHS Nueva Sans Medium" pitchFamily="2" charset="77"/>
                <a:ea typeface="Arial"/>
                <a:cs typeface="Arial" panose="020B0604020202020204" pitchFamily="34" charset="0"/>
                <a:sym typeface="Arial"/>
              </a:rPr>
              <a:t> </a:t>
            </a:r>
            <a:r>
              <a:rPr lang="en-US" sz="2400" b="1" dirty="0" err="1">
                <a:solidFill>
                  <a:srgbClr val="FFFFFF"/>
                </a:solidFill>
                <a:latin typeface="ACHS Nueva Sans Medium" pitchFamily="2" charset="77"/>
                <a:ea typeface="Arial"/>
                <a:cs typeface="Arial" panose="020B0604020202020204" pitchFamily="34" charset="0"/>
                <a:sym typeface="Arial"/>
              </a:rPr>
              <a:t>el</a:t>
            </a:r>
            <a:r>
              <a:rPr lang="en-US" sz="2400" b="1" dirty="0">
                <a:solidFill>
                  <a:srgbClr val="FFFFFF"/>
                </a:solidFill>
                <a:latin typeface="ACHS Nueva Sans Medium" pitchFamily="2" charset="77"/>
                <a:ea typeface="Arial"/>
                <a:cs typeface="Arial" panose="020B0604020202020204" pitchFamily="34" charset="0"/>
                <a:sym typeface="Arial"/>
              </a:rPr>
              <a:t> </a:t>
            </a:r>
            <a:r>
              <a:rPr lang="en-US" sz="2400" b="1" dirty="0" err="1">
                <a:solidFill>
                  <a:srgbClr val="FFFFFF"/>
                </a:solidFill>
                <a:latin typeface="ACHS Nueva Sans Medium" pitchFamily="2" charset="77"/>
                <a:ea typeface="Arial"/>
                <a:cs typeface="Arial" panose="020B0604020202020204" pitchFamily="34" charset="0"/>
                <a:sym typeface="Arial"/>
              </a:rPr>
              <a:t>cuidado</a:t>
            </a:r>
            <a:endParaRPr sz="2400" b="1" dirty="0">
              <a:solidFill>
                <a:srgbClr val="FFFFFF"/>
              </a:solidFill>
              <a:latin typeface="ACHS Nueva Sans Medium" pitchFamily="2" charset="77"/>
              <a:ea typeface="Arial"/>
              <a:cs typeface="Arial" panose="020B0604020202020204" pitchFamily="34" charset="0"/>
              <a:sym typeface="Arial"/>
            </a:endParaRPr>
          </a:p>
        </p:txBody>
      </p:sp>
      <p:pic>
        <p:nvPicPr>
          <p:cNvPr id="5" name="Imagen 4">
            <a:extLst>
              <a:ext uri="{FF2B5EF4-FFF2-40B4-BE49-F238E27FC236}">
                <a16:creationId xmlns:a16="http://schemas.microsoft.com/office/drawing/2014/main" xmlns="" id="{0875361A-E1FF-6157-D725-8A6791B912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2032" y="2550695"/>
            <a:ext cx="2367936" cy="1106905"/>
          </a:xfrm>
          <a:prstGeom prst="rect">
            <a:avLst/>
          </a:prstGeom>
        </p:spPr>
      </p:pic>
    </p:spTree>
    <p:extLst>
      <p:ext uri="{BB962C8B-B14F-4D97-AF65-F5344CB8AC3E}">
        <p14:creationId xmlns:p14="http://schemas.microsoft.com/office/powerpoint/2010/main" val="368428095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bjetivos 3 puntos">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D28DAD-337D-CBAA-D8CD-D04E50C9B640}"/>
              </a:ext>
            </a:extLst>
          </p:cNvPr>
          <p:cNvPicPr>
            <a:picLocks noChangeAspect="1"/>
          </p:cNvPicPr>
          <p:nvPr userDrawn="1"/>
        </p:nvPicPr>
        <p:blipFill rotWithShape="1">
          <a:blip r:embed="rId4"/>
          <a:srcRect l="22204" t="33265"/>
          <a:stretch/>
        </p:blipFill>
        <p:spPr>
          <a:xfrm>
            <a:off x="0" y="-1"/>
            <a:ext cx="5439188" cy="4576669"/>
          </a:xfrm>
          <a:prstGeom prst="rect">
            <a:avLst/>
          </a:prstGeom>
        </p:spPr>
      </p:pic>
      <p:graphicFrame>
        <p:nvGraphicFramePr>
          <p:cNvPr id="12" name="Objeto 11" hidden="1">
            <a:extLst>
              <a:ext uri="{FF2B5EF4-FFF2-40B4-BE49-F238E27FC236}">
                <a16:creationId xmlns:a16="http://schemas.microsoft.com/office/drawing/2014/main" xmlns="" id="{5A6D60D2-2296-5945-875B-EFE4B97EFFC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09"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714376" y="592636"/>
            <a:ext cx="3138296" cy="1162442"/>
          </a:xfrm>
          <a:prstGeom prst="rect">
            <a:avLst/>
          </a:prstGeom>
        </p:spPr>
        <p:txBody>
          <a:bodyPr lIns="0" tIns="0" rIns="0" bIns="0"/>
          <a:lstStyle>
            <a:lvl1pPr>
              <a:lnSpc>
                <a:spcPct val="90000"/>
              </a:lnSpc>
              <a:spcBef>
                <a:spcPts val="0"/>
              </a:spcBef>
              <a:spcAft>
                <a:spcPts val="0"/>
              </a:spcAft>
              <a:defRPr sz="8800" b="0" i="0">
                <a:solidFill>
                  <a:schemeClr val="bg1"/>
                </a:solidFill>
                <a:latin typeface="ACHS Nueva Sans Medium" pitchFamily="2" charset="77"/>
                <a:cs typeface="Arial" panose="020B0604020202020204" pitchFamily="34" charset="0"/>
              </a:defRPr>
            </a:lvl1pPr>
          </a:lstStyle>
          <a:p>
            <a:r>
              <a:rPr lang="es-ES" dirty="0"/>
              <a:t>Menú</a:t>
            </a:r>
            <a:endParaRPr lang="es-CL" dirty="0"/>
          </a:p>
        </p:txBody>
      </p:sp>
      <p:sp>
        <p:nvSpPr>
          <p:cNvPr id="9" name="Marcador de texto 4">
            <a:extLst>
              <a:ext uri="{FF2B5EF4-FFF2-40B4-BE49-F238E27FC236}">
                <a16:creationId xmlns:a16="http://schemas.microsoft.com/office/drawing/2014/main" xmlns=""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0" i="0">
                <a:solidFill>
                  <a:schemeClr val="accent2"/>
                </a:solidFill>
                <a:latin typeface="ACHS Nueva Sans Medium" pitchFamily="2" charset="77"/>
                <a:cs typeface="Arial" panose="020B0604020202020204" pitchFamily="34" charset="0"/>
              </a:defRPr>
            </a:lvl1pPr>
          </a:lstStyle>
          <a:p>
            <a:pPr lvl="0"/>
            <a:r>
              <a:rPr lang="es-ES" dirty="0"/>
              <a:t>Nº</a:t>
            </a:r>
            <a:endParaRPr lang="es-CL" dirty="0"/>
          </a:p>
        </p:txBody>
      </p:sp>
      <p:sp>
        <p:nvSpPr>
          <p:cNvPr id="11" name="Marcador de texto 4">
            <a:extLst>
              <a:ext uri="{FF2B5EF4-FFF2-40B4-BE49-F238E27FC236}">
                <a16:creationId xmlns:a16="http://schemas.microsoft.com/office/drawing/2014/main" xmlns=""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lstStyle>
            <a:lvl1pPr marL="0" indent="0">
              <a:buNone/>
              <a:defRPr sz="7000" b="0" i="0">
                <a:solidFill>
                  <a:schemeClr val="accent2"/>
                </a:solidFill>
                <a:latin typeface="ACHS Nueva Sans Medium" pitchFamily="2" charset="77"/>
                <a:cs typeface="Arial" panose="020B0604020202020204" pitchFamily="34" charset="0"/>
              </a:defRPr>
            </a:lvl1pPr>
          </a:lstStyle>
          <a:p>
            <a:pPr lvl="0"/>
            <a:r>
              <a:rPr lang="es-ES" dirty="0"/>
              <a:t>Nº</a:t>
            </a:r>
            <a:endParaRPr lang="es-CL" dirty="0"/>
          </a:p>
        </p:txBody>
      </p:sp>
      <p:sp>
        <p:nvSpPr>
          <p:cNvPr id="16" name="Marcador de texto 4">
            <a:extLst>
              <a:ext uri="{FF2B5EF4-FFF2-40B4-BE49-F238E27FC236}">
                <a16:creationId xmlns:a16="http://schemas.microsoft.com/office/drawing/2014/main" xmlns=""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lstStyle>
            <a:lvl1pPr marL="0" indent="0">
              <a:buNone/>
              <a:defRPr sz="7000" b="0" i="0">
                <a:solidFill>
                  <a:schemeClr val="accent2"/>
                </a:solidFill>
                <a:latin typeface="ACHS Nueva Sans Medium" pitchFamily="2" charset="77"/>
                <a:cs typeface="Arial" panose="020B0604020202020204" pitchFamily="34" charset="0"/>
              </a:defRPr>
            </a:lvl1pPr>
          </a:lstStyle>
          <a:p>
            <a:pPr lvl="0"/>
            <a:r>
              <a:rPr lang="es-ES" dirty="0"/>
              <a:t>Nº</a:t>
            </a:r>
            <a:endParaRPr lang="es-CL" dirty="0"/>
          </a:p>
        </p:txBody>
      </p:sp>
      <p:sp>
        <p:nvSpPr>
          <p:cNvPr id="17" name="Marcador de texto 4">
            <a:extLst>
              <a:ext uri="{FF2B5EF4-FFF2-40B4-BE49-F238E27FC236}">
                <a16:creationId xmlns:a16="http://schemas.microsoft.com/office/drawing/2014/main" xmlns=""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lstStyle>
            <a:lvl1pPr marL="0" indent="0">
              <a:buNone/>
              <a:defRPr sz="7000" b="0" i="0">
                <a:solidFill>
                  <a:schemeClr val="accent2"/>
                </a:solidFill>
                <a:latin typeface="ACHS Nueva Sans Medium" pitchFamily="2" charset="77"/>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a16="http://schemas.microsoft.com/office/drawing/2014/main" xmlns=""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lstStyle>
            <a:lvl1pPr marL="0" indent="0">
              <a:buNone/>
              <a:defRPr sz="7000" b="0" i="0">
                <a:solidFill>
                  <a:schemeClr val="accent2"/>
                </a:solidFill>
                <a:latin typeface="ACHS Nueva Sans Medium" pitchFamily="2" charset="77"/>
                <a:cs typeface="Arial" panose="020B0604020202020204" pitchFamily="34" charset="0"/>
              </a:defRPr>
            </a:lvl1pPr>
          </a:lstStyle>
          <a:p>
            <a:pPr lvl="0"/>
            <a:r>
              <a:rPr lang="es-ES" dirty="0"/>
              <a:t>Nº</a:t>
            </a:r>
            <a:endParaRPr lang="es-CL" dirty="0"/>
          </a:p>
        </p:txBody>
      </p:sp>
      <p:sp>
        <p:nvSpPr>
          <p:cNvPr id="13"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lstStyle>
            <a:lvl1pPr marL="0" indent="0">
              <a:buNone/>
              <a:defRPr sz="16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14" name="Marcador de texto 7">
            <a:extLst>
              <a:ext uri="{FF2B5EF4-FFF2-40B4-BE49-F238E27FC236}">
                <a16:creationId xmlns:a16="http://schemas.microsoft.com/office/drawing/2014/main" xmlns=""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lstStyle>
            <a:lvl1pPr marL="0" indent="0">
              <a:buNone/>
              <a:defRPr sz="16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15" name="Marcador de texto 7">
            <a:extLst>
              <a:ext uri="{FF2B5EF4-FFF2-40B4-BE49-F238E27FC236}">
                <a16:creationId xmlns:a16="http://schemas.microsoft.com/office/drawing/2014/main" xmlns=""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lstStyle>
            <a:lvl1pPr marL="0" indent="0">
              <a:buNone/>
              <a:defRPr sz="16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6" name="Marcador de texto 7">
            <a:extLst>
              <a:ext uri="{FF2B5EF4-FFF2-40B4-BE49-F238E27FC236}">
                <a16:creationId xmlns:a16="http://schemas.microsoft.com/office/drawing/2014/main" xmlns=""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lstStyle>
            <a:lvl1pPr marL="0" indent="0">
              <a:buNone/>
              <a:defRPr sz="16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7" name="Marcador de texto 7">
            <a:extLst>
              <a:ext uri="{FF2B5EF4-FFF2-40B4-BE49-F238E27FC236}">
                <a16:creationId xmlns:a16="http://schemas.microsoft.com/office/drawing/2014/main" xmlns=""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lstStyle>
            <a:lvl1pPr marL="0" indent="0">
              <a:buNone/>
              <a:defRPr sz="16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107497469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216">
          <p15:clr>
            <a:srgbClr val="FBAE40"/>
          </p15:clr>
        </p15:guide>
        <p15:guide id="2" orient="horz" pos="2344">
          <p15:clr>
            <a:srgbClr val="FBAE40"/>
          </p15:clr>
        </p15:guide>
        <p15:guide id="3" orient="horz" pos="3373">
          <p15:clr>
            <a:srgbClr val="FBAE40"/>
          </p15:clr>
        </p15:guide>
        <p15:guide id="4" orient="horz" pos="3443">
          <p15:clr>
            <a:srgbClr val="FBAE40"/>
          </p15:clr>
        </p15:guide>
        <p15:guide id="5" orient="horz" pos="2273">
          <p15:clr>
            <a:srgbClr val="FBAE40"/>
          </p15:clr>
        </p15:guide>
        <p15:guide id="6" orient="horz" pos="1146">
          <p15:clr>
            <a:srgbClr val="FBAE40"/>
          </p15:clr>
        </p15:guide>
        <p15:guide id="7" pos="37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i="0">
                <a:solidFill>
                  <a:schemeClr val="accent3">
                    <a:lumMod val="75000"/>
                    <a:lumOff val="25000"/>
                  </a:schemeClr>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9" name="Marcador de texto 7">
            <a:extLst>
              <a:ext uri="{FF2B5EF4-FFF2-40B4-BE49-F238E27FC236}">
                <a16:creationId xmlns:a16="http://schemas.microsoft.com/office/drawing/2014/main" xmlns="" id="{5A7A9B33-7B66-F8F4-1825-E799862F44D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Medium" pitchFamily="2" charset="77"/>
                <a:cs typeface="Arial" panose="020B0604020202020204" pitchFamily="34" charset="0"/>
              </a:defRPr>
            </a:lvl1pPr>
          </a:lstStyle>
          <a:p>
            <a:pPr fontAlgn="base">
              <a:spcBef>
                <a:spcPct val="0"/>
              </a:spcBef>
              <a:spcAft>
                <a:spcPct val="0"/>
              </a:spcAft>
            </a:pPr>
            <a:fld id="{B37290F3-BA30-9341-A10E-737EC97582C1}" type="slidenum">
              <a:rPr lang="es-CL" smtClean="0">
                <a:solidFill>
                  <a:srgbClr val="000000"/>
                </a:solidFill>
              </a:rPr>
              <a:pPr fontAlgn="base">
                <a:spcBef>
                  <a:spcPct val="0"/>
                </a:spcBef>
                <a:spcAft>
                  <a:spcPct val="0"/>
                </a:spcAft>
              </a:pPr>
              <a:t>‹Nº›</a:t>
            </a:fld>
            <a:endParaRPr lang="es-CL" dirty="0">
              <a:solidFill>
                <a:srgbClr val="000000"/>
              </a:solidFill>
            </a:endParaRPr>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596003268"/>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7 portada simple">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i="0">
                <a:solidFill>
                  <a:schemeClr val="bg2"/>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pic>
        <p:nvPicPr>
          <p:cNvPr id="11" name="Picture 6">
            <a:extLst>
              <a:ext uri="{FF2B5EF4-FFF2-40B4-BE49-F238E27FC236}">
                <a16:creationId xmlns:a16="http://schemas.microsoft.com/office/drawing/2014/main" xmlns="" id="{FA6940AD-40B8-365F-8A39-B2DD501E62C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spTree>
    <p:extLst>
      <p:ext uri="{BB962C8B-B14F-4D97-AF65-F5344CB8AC3E}">
        <p14:creationId xmlns:p14="http://schemas.microsoft.com/office/powerpoint/2010/main" val="125408372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8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i="0">
                <a:solidFill>
                  <a:schemeClr val="bg2"/>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09895328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i="0">
                <a:solidFill>
                  <a:schemeClr val="bg2"/>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860164147"/>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29"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i="0">
                <a:solidFill>
                  <a:schemeClr val="bg2"/>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a16="http://schemas.microsoft.com/office/drawing/2014/main" xmlns="" id="{E46B8A13-51DC-F04C-9EED-240EDB6B8C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678443473"/>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264"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57443859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5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i="0">
                <a:solidFill>
                  <a:schemeClr val="bg2"/>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024719683"/>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Medium" pitchFamily="2" charset="77"/>
                <a:cs typeface="Arial" panose="020B0604020202020204" pitchFamily="34" charset="0"/>
              </a:defRPr>
            </a:lvl1pPr>
          </a:lstStyle>
          <a:p>
            <a:pPr fontAlgn="base">
              <a:spcBef>
                <a:spcPct val="0"/>
              </a:spcBef>
              <a:spcAft>
                <a:spcPct val="0"/>
              </a:spcAft>
            </a:pPr>
            <a:fld id="{B37290F3-BA30-9341-A10E-737EC97582C1}" type="slidenum">
              <a:rPr lang="es-CL" smtClean="0">
                <a:solidFill>
                  <a:srgbClr val="000000"/>
                </a:solidFill>
              </a:rPr>
              <a:pPr fontAlgn="base">
                <a:spcBef>
                  <a:spcPct val="0"/>
                </a:spcBef>
                <a:spcAft>
                  <a:spcPct val="0"/>
                </a:spcAft>
              </a:pPr>
              <a:t>‹Nº›</a:t>
            </a:fld>
            <a:endParaRPr lang="es-CL" dirty="0">
              <a:solidFill>
                <a:srgbClr val="000000"/>
              </a:solidFill>
            </a:endParaRPr>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i="0">
                <a:solidFill>
                  <a:schemeClr val="accent3">
                    <a:lumMod val="75000"/>
                    <a:lumOff val="25000"/>
                  </a:schemeClr>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7C668FD5-0D1E-D05F-826F-CB8A7BBD5D80}"/>
              </a:ext>
            </a:extLst>
          </p:cNvPr>
          <p:cNvPicPr>
            <a:picLocks noChangeAspect="1"/>
          </p:cNvPicPr>
          <p:nvPr userDrawn="1"/>
        </p:nvPicPr>
        <p:blipFill>
          <a:blip r:embed="rId3"/>
          <a:stretch>
            <a:fillRect/>
          </a:stretch>
        </p:blipFill>
        <p:spPr>
          <a:xfrm>
            <a:off x="10456415" y="457317"/>
            <a:ext cx="1266351" cy="518996"/>
          </a:xfrm>
          <a:prstGeom prst="rect">
            <a:avLst/>
          </a:prstGeom>
        </p:spPr>
      </p:pic>
    </p:spTree>
    <p:custDataLst>
      <p:tags r:id="rId1"/>
    </p:custDataLst>
    <p:extLst>
      <p:ext uri="{BB962C8B-B14F-4D97-AF65-F5344CB8AC3E}">
        <p14:creationId xmlns:p14="http://schemas.microsoft.com/office/powerpoint/2010/main" val="1188509052"/>
      </p:ext>
    </p:extLst>
  </p:cSld>
  <p:clrMapOvr>
    <a:masterClrMapping/>
  </p:clrMapOvr>
  <p:transition spd="med"/>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Medium" pitchFamily="2" charset="77"/>
                <a:cs typeface="Arial" panose="020B0604020202020204" pitchFamily="34" charset="0"/>
              </a:defRPr>
            </a:lvl1pPr>
          </a:lstStyle>
          <a:p>
            <a:pPr fontAlgn="base">
              <a:spcBef>
                <a:spcPct val="0"/>
              </a:spcBef>
              <a:spcAft>
                <a:spcPct val="0"/>
              </a:spcAft>
            </a:pPr>
            <a:fld id="{B37290F3-BA30-9341-A10E-737EC97582C1}" type="slidenum">
              <a:rPr lang="es-CL" smtClean="0">
                <a:solidFill>
                  <a:srgbClr val="000000"/>
                </a:solidFill>
              </a:rPr>
              <a:pPr fontAlgn="base">
                <a:spcBef>
                  <a:spcPct val="0"/>
                </a:spcBef>
                <a:spcAft>
                  <a:spcPct val="0"/>
                </a:spcAft>
              </a:pPr>
              <a:t>‹Nº›</a:t>
            </a:fld>
            <a:endParaRPr lang="es-CL" dirty="0">
              <a:solidFill>
                <a:srgbClr val="000000"/>
              </a:solidFill>
            </a:endParaRPr>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i="0">
                <a:solidFill>
                  <a:schemeClr val="bg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28456631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i="0">
                <a:solidFill>
                  <a:schemeClr val="tx2"/>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xmlns=""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Medium" pitchFamily="2" charset="77"/>
                <a:cs typeface="Arial" panose="020B0604020202020204" pitchFamily="34" charset="0"/>
              </a:defRPr>
            </a:lvl1pPr>
          </a:lstStyle>
          <a:p>
            <a:pPr fontAlgn="base">
              <a:spcBef>
                <a:spcPct val="0"/>
              </a:spcBef>
              <a:spcAft>
                <a:spcPct val="0"/>
              </a:spcAft>
            </a:pPr>
            <a:fld id="{B37290F3-BA30-9341-A10E-737EC97582C1}" type="slidenum">
              <a:rPr lang="es-CL" smtClean="0">
                <a:solidFill>
                  <a:srgbClr val="000000"/>
                </a:solidFill>
              </a:rPr>
              <a:pPr fontAlgn="base">
                <a:spcBef>
                  <a:spcPct val="0"/>
                </a:spcBef>
                <a:spcAft>
                  <a:spcPct val="0"/>
                </a:spcAft>
              </a:pPr>
              <a:t>‹Nº›</a:t>
            </a:fld>
            <a:endParaRPr lang="es-CL" dirty="0">
              <a:solidFill>
                <a:srgbClr val="000000"/>
              </a:solidFill>
            </a:endParaRPr>
          </a:p>
        </p:txBody>
      </p:sp>
      <p:pic>
        <p:nvPicPr>
          <p:cNvPr id="5" name="Picture 9">
            <a:extLst>
              <a:ext uri="{FF2B5EF4-FFF2-40B4-BE49-F238E27FC236}">
                <a16:creationId xmlns:a16="http://schemas.microsoft.com/office/drawing/2014/main" xmlns=""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2001248110"/>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0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xmlns=""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Medium" pitchFamily="2" charset="77"/>
                <a:cs typeface="Arial" panose="020B0604020202020204" pitchFamily="34" charset="0"/>
              </a:defRPr>
            </a:lvl1pPr>
          </a:lstStyle>
          <a:p>
            <a:pPr fontAlgn="base">
              <a:spcBef>
                <a:spcPct val="0"/>
              </a:spcBef>
              <a:spcAft>
                <a:spcPct val="0"/>
              </a:spcAft>
            </a:pPr>
            <a:fld id="{B37290F3-BA30-9341-A10E-737EC97582C1}" type="slidenum">
              <a:rPr lang="es-CL" smtClean="0">
                <a:solidFill>
                  <a:srgbClr val="000000"/>
                </a:solidFill>
              </a:rPr>
              <a:pPr fontAlgn="base">
                <a:spcBef>
                  <a:spcPct val="0"/>
                </a:spcBef>
                <a:spcAft>
                  <a:spcPct val="0"/>
                </a:spcAft>
              </a:pPr>
              <a:t>‹Nº›</a:t>
            </a:fld>
            <a:endParaRPr lang="es-CL" dirty="0">
              <a:solidFill>
                <a:srgbClr val="000000"/>
              </a:solidFill>
            </a:endParaRPr>
          </a:p>
        </p:txBody>
      </p:sp>
      <p:pic>
        <p:nvPicPr>
          <p:cNvPr id="5" name="Picture 9">
            <a:extLst>
              <a:ext uri="{FF2B5EF4-FFF2-40B4-BE49-F238E27FC236}">
                <a16:creationId xmlns:a16="http://schemas.microsoft.com/office/drawing/2014/main" xmlns=""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
        <p:nvSpPr>
          <p:cNvPr id="8" name="Marcador de texto 7">
            <a:extLst>
              <a:ext uri="{FF2B5EF4-FFF2-40B4-BE49-F238E27FC236}">
                <a16:creationId xmlns:a16="http://schemas.microsoft.com/office/drawing/2014/main" xmlns=""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i="0">
                <a:solidFill>
                  <a:schemeClr val="tx2"/>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2447919641"/>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ounded Rectangle 1">
            <a:extLst>
              <a:ext uri="{FF2B5EF4-FFF2-40B4-BE49-F238E27FC236}">
                <a16:creationId xmlns:a16="http://schemas.microsoft.com/office/drawing/2014/main" xmlns="" id="{44016756-863E-9350-E88B-94DCBD1B188E}"/>
              </a:ext>
            </a:extLst>
          </p:cNvPr>
          <p:cNvSpPr/>
          <p:nvPr userDrawn="1"/>
        </p:nvSpPr>
        <p:spPr>
          <a:xfrm>
            <a:off x="469234" y="452438"/>
            <a:ext cx="11265639" cy="592647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xmlns="" id="{28F2BD6C-1A3A-43AC-031A-B29C6DED0823}"/>
              </a:ext>
            </a:extLst>
          </p:cNvPr>
          <p:cNvPicPr>
            <a:picLocks noChangeAspect="1"/>
          </p:cNvPicPr>
          <p:nvPr userDrawn="1"/>
        </p:nvPicPr>
        <p:blipFill>
          <a:blip r:embed="rId6"/>
          <a:stretch>
            <a:fillRect/>
          </a:stretch>
        </p:blipFill>
        <p:spPr>
          <a:xfrm rot="10800000">
            <a:off x="10368340" y="5024631"/>
            <a:ext cx="1380931" cy="1380931"/>
          </a:xfrm>
          <a:prstGeom prst="rect">
            <a:avLst/>
          </a:prstGeom>
        </p:spPr>
      </p:pic>
      <p:sp>
        <p:nvSpPr>
          <p:cNvPr id="3" name="Marcador de texto 7">
            <a:extLst>
              <a:ext uri="{FF2B5EF4-FFF2-40B4-BE49-F238E27FC236}">
                <a16:creationId xmlns:a16="http://schemas.microsoft.com/office/drawing/2014/main" xmlns="" id="{0B3BE0AC-9C2E-0825-1D3B-F58A17735FD9}"/>
              </a:ext>
            </a:extLst>
          </p:cNvPr>
          <p:cNvSpPr>
            <a:spLocks noGrp="1"/>
          </p:cNvSpPr>
          <p:nvPr>
            <p:ph type="body" sz="quarter" idx="17" hasCustomPrompt="1"/>
          </p:nvPr>
        </p:nvSpPr>
        <p:spPr>
          <a:xfrm>
            <a:off x="1126435" y="1020418"/>
            <a:ext cx="9953528" cy="4790514"/>
          </a:xfrm>
          <a:prstGeom prst="rect">
            <a:avLst/>
          </a:prstGeom>
        </p:spPr>
        <p:txBody>
          <a:bodyPr lIns="0" tIns="0" rIns="0" bIns="0"/>
          <a:lstStyle>
            <a:lvl1pPr marL="0" indent="0">
              <a:spcBef>
                <a:spcPts val="0"/>
              </a:spcBef>
              <a:buNone/>
              <a:tabLst/>
              <a:defRPr sz="5400" b="0" i="0">
                <a:solidFill>
                  <a:schemeClr val="tx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pic>
        <p:nvPicPr>
          <p:cNvPr id="5" name="Imagen 4">
            <a:extLst>
              <a:ext uri="{FF2B5EF4-FFF2-40B4-BE49-F238E27FC236}">
                <a16:creationId xmlns:a16="http://schemas.microsoft.com/office/drawing/2014/main" xmlns="" id="{95F87F97-8491-0A1C-B28E-C9EF834761F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1532" y="5394193"/>
            <a:ext cx="1380931" cy="645524"/>
          </a:xfrm>
          <a:prstGeom prst="rect">
            <a:avLst/>
          </a:prstGeom>
        </p:spPr>
      </p:pic>
    </p:spTree>
    <p:extLst>
      <p:ext uri="{BB962C8B-B14F-4D97-AF65-F5344CB8AC3E}">
        <p14:creationId xmlns:p14="http://schemas.microsoft.com/office/powerpoint/2010/main" val="548511128"/>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85349"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0</a:t>
            </a: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R 234</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G 234</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B 222</a:t>
            </a:r>
            <a:endParaRPr sz="800" kern="0" dirty="0">
              <a:solidFill>
                <a:srgbClr val="000000"/>
              </a:solidFill>
              <a:latin typeface="ACHS Nueva Sans Medium" pitchFamily="2" charset="77"/>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19</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192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69</a:t>
            </a:r>
            <a:endParaRPr sz="800" kern="0" dirty="0">
              <a:solidFill>
                <a:srgbClr val="FFFFFF"/>
              </a:solidFill>
              <a:latin typeface="ACHS Nueva Sans Medium" pitchFamily="2" charset="77"/>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52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143</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255</a:t>
            </a:r>
            <a:endParaRPr sz="800" kern="0" dirty="0">
              <a:solidFill>
                <a:srgbClr val="FFFFFF"/>
              </a:solidFill>
              <a:latin typeface="ACHS Nueva Sans Medium" pitchFamily="2" charset="77"/>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42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108</a:t>
            </a:r>
            <a:endParaRPr sz="800" kern="0" dirty="0">
              <a:solidFill>
                <a:srgbClr val="FFFFFF"/>
              </a:solidFill>
              <a:latin typeface="ACHS Nueva Sans Medium" pitchFamily="2" charset="77"/>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126</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255</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69</a:t>
            </a:r>
            <a:endParaRPr sz="800" kern="0" dirty="0">
              <a:solidFill>
                <a:srgbClr val="FFFFFF"/>
              </a:solidFill>
              <a:latin typeface="ACHS Nueva Sans Medium" pitchFamily="2" charset="77"/>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Primarios de marca</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err="1">
                <a:solidFill>
                  <a:srgbClr val="616161"/>
                </a:solidFill>
                <a:latin typeface="ACHS Nueva Sans Medium" pitchFamily="2" charset="77"/>
                <a:ea typeface="Helvetica Neue Medium"/>
                <a:cs typeface="Helvetica Neue Medium"/>
                <a:sym typeface="Helvetica Neue Medium"/>
              </a:rPr>
              <a:t>Masterbrand</a:t>
            </a:r>
            <a:r>
              <a:rPr lang="es-CL" sz="1000" kern="0" dirty="0">
                <a:solidFill>
                  <a:srgbClr val="616161"/>
                </a:solidFill>
                <a:latin typeface="ACHS Nueva Sans Medium" pitchFamily="2" charset="77"/>
                <a:ea typeface="Helvetica Neue Medium"/>
                <a:cs typeface="Helvetica Neue Medium"/>
                <a:sym typeface="Helvetica Neue Medium"/>
              </a:rPr>
              <a:t> y Laboral</a:t>
            </a:r>
            <a:endParaRPr lang="es-ES" sz="1000" kern="0" dirty="0">
              <a:solidFill>
                <a:srgbClr val="616161"/>
              </a:solidFill>
              <a:latin typeface="ACHS Nueva Sans Medium" pitchFamily="2" charset="77"/>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Salud</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139</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115</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255</a:t>
            </a:r>
            <a:endParaRPr sz="800" kern="0" dirty="0">
              <a:solidFill>
                <a:srgbClr val="FFFFFF"/>
              </a:solidFill>
              <a:latin typeface="ACHS Nueva Sans Medium" pitchFamily="2" charset="77"/>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30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17</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124</a:t>
            </a:r>
            <a:endParaRPr sz="800" kern="0" dirty="0">
              <a:solidFill>
                <a:srgbClr val="FFFFFF"/>
              </a:solidFill>
              <a:latin typeface="ACHS Nueva Sans Medium" pitchFamily="2" charset="77"/>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Servicios</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sp>
        <p:nvSpPr>
          <p:cNvPr id="13" name="Marcador de texto 7">
            <a:extLst>
              <a:ext uri="{FF2B5EF4-FFF2-40B4-BE49-F238E27FC236}">
                <a16:creationId xmlns:a16="http://schemas.microsoft.com/office/drawing/2014/main" xmlns=""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Medium" pitchFamily="2" charset="77"/>
                <a:cs typeface="Arial" panose="020B0604020202020204" pitchFamily="34" charset="0"/>
              </a:defRPr>
            </a:lvl1pPr>
          </a:lstStyle>
          <a:p>
            <a:pPr fontAlgn="base">
              <a:spcBef>
                <a:spcPct val="0"/>
              </a:spcBef>
              <a:spcAft>
                <a:spcPct val="0"/>
              </a:spcAft>
            </a:pPr>
            <a:fld id="{B37290F3-BA30-9341-A10E-737EC97582C1}" type="slidenum">
              <a:rPr lang="es-CL" smtClean="0">
                <a:solidFill>
                  <a:srgbClr val="000000"/>
                </a:solidFill>
              </a:rPr>
              <a:pPr fontAlgn="base">
                <a:spcBef>
                  <a:spcPct val="0"/>
                </a:spcBef>
                <a:spcAft>
                  <a:spcPct val="0"/>
                </a:spcAft>
              </a:pPr>
              <a:t>‹Nº›</a:t>
            </a:fld>
            <a:endParaRPr lang="es-CL" dirty="0">
              <a:solidFill>
                <a:srgbClr val="000000"/>
              </a:solidFill>
            </a:endParaRPr>
          </a:p>
        </p:txBody>
      </p:sp>
      <p:sp>
        <p:nvSpPr>
          <p:cNvPr id="5" name="Marcador de texto 7">
            <a:extLst>
              <a:ext uri="{FF2B5EF4-FFF2-40B4-BE49-F238E27FC236}">
                <a16:creationId xmlns:a16="http://schemas.microsoft.com/office/drawing/2014/main" xmlns=""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xmlns=""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i="0">
                <a:solidFill>
                  <a:schemeClr val="accent3">
                    <a:lumMod val="75000"/>
                    <a:lumOff val="25000"/>
                  </a:schemeClr>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xmlns=""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61F59BDD-7576-9594-0ABA-4623B21DF95D}"/>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2454551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86373"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0</a:t>
            </a: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R 234</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G 234</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B 222</a:t>
            </a:r>
            <a:endParaRPr sz="800" kern="0" dirty="0">
              <a:solidFill>
                <a:srgbClr val="000000"/>
              </a:solidFill>
              <a:latin typeface="ACHS Nueva Sans Medium" pitchFamily="2" charset="77"/>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19</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192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69</a:t>
            </a:r>
            <a:endParaRPr sz="800" kern="0" dirty="0">
              <a:solidFill>
                <a:srgbClr val="FFFFFF"/>
              </a:solidFill>
              <a:latin typeface="ACHS Nueva Sans Medium" pitchFamily="2" charset="77"/>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52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143</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255</a:t>
            </a:r>
            <a:endParaRPr sz="800" kern="0" dirty="0">
              <a:solidFill>
                <a:srgbClr val="FFFFFF"/>
              </a:solidFill>
              <a:latin typeface="ACHS Nueva Sans Medium" pitchFamily="2" charset="77"/>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42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108</a:t>
            </a:r>
            <a:endParaRPr sz="800" kern="0" dirty="0">
              <a:solidFill>
                <a:srgbClr val="FFFFFF"/>
              </a:solidFill>
              <a:latin typeface="ACHS Nueva Sans Medium" pitchFamily="2" charset="77"/>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126</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255</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69</a:t>
            </a:r>
            <a:endParaRPr sz="800" kern="0" dirty="0">
              <a:solidFill>
                <a:srgbClr val="FFFFFF"/>
              </a:solidFill>
              <a:latin typeface="ACHS Nueva Sans Medium" pitchFamily="2" charset="77"/>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Primarios de marca</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err="1">
                <a:solidFill>
                  <a:srgbClr val="616161"/>
                </a:solidFill>
                <a:latin typeface="ACHS Nueva Sans Medium" pitchFamily="2" charset="77"/>
                <a:ea typeface="Helvetica Neue Medium"/>
                <a:cs typeface="Helvetica Neue Medium"/>
                <a:sym typeface="Helvetica Neue Medium"/>
              </a:rPr>
              <a:t>Masterbrand</a:t>
            </a:r>
            <a:r>
              <a:rPr lang="es-CL" sz="1000" kern="0" dirty="0">
                <a:solidFill>
                  <a:srgbClr val="616161"/>
                </a:solidFill>
                <a:latin typeface="ACHS Nueva Sans Medium" pitchFamily="2" charset="77"/>
                <a:ea typeface="Helvetica Neue Medium"/>
                <a:cs typeface="Helvetica Neue Medium"/>
                <a:sym typeface="Helvetica Neue Medium"/>
              </a:rPr>
              <a:t> y Laboral</a:t>
            </a:r>
            <a:endParaRPr lang="es-ES" sz="1000" kern="0" dirty="0">
              <a:solidFill>
                <a:srgbClr val="616161"/>
              </a:solidFill>
              <a:latin typeface="ACHS Nueva Sans Medium" pitchFamily="2" charset="77"/>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Salud</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139</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115</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255</a:t>
            </a:r>
            <a:endParaRPr sz="800" kern="0" dirty="0">
              <a:solidFill>
                <a:srgbClr val="FFFFFF"/>
              </a:solidFill>
              <a:latin typeface="ACHS Nueva Sans Medium" pitchFamily="2" charset="77"/>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30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17</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124</a:t>
            </a:r>
            <a:endParaRPr sz="800" kern="0" dirty="0">
              <a:solidFill>
                <a:srgbClr val="FFFFFF"/>
              </a:solidFill>
              <a:latin typeface="ACHS Nueva Sans Medium" pitchFamily="2" charset="77"/>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Servicios</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i="0">
                <a:solidFill>
                  <a:schemeClr val="accent1"/>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i="0">
                <a:solidFill>
                  <a:schemeClr val="accent3">
                    <a:lumMod val="75000"/>
                    <a:lumOff val="25000"/>
                  </a:schemeClr>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Medium" pitchFamily="2" charset="77"/>
                <a:cs typeface="Arial" panose="020B0604020202020204" pitchFamily="34" charset="0"/>
              </a:defRPr>
            </a:lvl1pPr>
          </a:lstStyle>
          <a:p>
            <a:pPr fontAlgn="base">
              <a:spcBef>
                <a:spcPct val="0"/>
              </a:spcBef>
              <a:spcAft>
                <a:spcPct val="0"/>
              </a:spcAft>
            </a:pPr>
            <a:fld id="{B37290F3-BA30-9341-A10E-737EC97582C1}" type="slidenum">
              <a:rPr lang="es-CL" smtClean="0">
                <a:solidFill>
                  <a:srgbClr val="000000"/>
                </a:solidFill>
              </a:rPr>
              <a:pPr fontAlgn="base">
                <a:spcBef>
                  <a:spcPct val="0"/>
                </a:spcBef>
                <a:spcAft>
                  <a:spcPct val="0"/>
                </a:spcAft>
              </a:pPr>
              <a:t>‹Nº›</a:t>
            </a:fld>
            <a:endParaRPr lang="es-CL" dirty="0">
              <a:solidFill>
                <a:srgbClr val="000000"/>
              </a:solidFill>
            </a:endParaRPr>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13139181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87397"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CHS Nueva Sans Medium" pitchFamily="2" charset="77"/>
                <a:ea typeface="ACHS Nueva Sans Medium" pitchFamily="2" charset="77"/>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CHS Nueva Sans Medium" pitchFamily="2" charset="77"/>
                <a:ea typeface="ACHS Nueva Sans Medium" pitchFamily="2" charset="77"/>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Medium"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Medium" pitchFamily="2" charset="77"/>
                <a:cs typeface="Arial" panose="020B0604020202020204" pitchFamily="34" charset="0"/>
              </a:defRPr>
            </a:lvl1pPr>
          </a:lstStyle>
          <a:p>
            <a:pPr fontAlgn="base">
              <a:spcBef>
                <a:spcPct val="0"/>
              </a:spcBef>
              <a:spcAft>
                <a:spcPct val="0"/>
              </a:spcAft>
            </a:pPr>
            <a:fld id="{B37290F3-BA30-9341-A10E-737EC97582C1}" type="slidenum">
              <a:rPr lang="es-CL" smtClean="0">
                <a:solidFill>
                  <a:srgbClr val="000000"/>
                </a:solidFill>
              </a:rPr>
              <a:pPr fontAlgn="base">
                <a:spcBef>
                  <a:spcPct val="0"/>
                </a:spcBef>
                <a:spcAft>
                  <a:spcPct val="0"/>
                </a:spcAft>
              </a:pPr>
              <a:t>‹Nº›</a:t>
            </a:fld>
            <a:endParaRPr lang="es-CL" dirty="0">
              <a:solidFill>
                <a:srgbClr val="000000"/>
              </a:solidFill>
            </a:endParaRPr>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0</a:t>
            </a: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R 234</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G 234</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000000"/>
                </a:solidFill>
                <a:latin typeface="ACHS Nueva Sans Medium" pitchFamily="2" charset="77"/>
                <a:ea typeface="Arial"/>
                <a:cs typeface="Arial"/>
                <a:sym typeface="Arial"/>
              </a:rPr>
              <a:t>B 222</a:t>
            </a:r>
            <a:endParaRPr sz="800" kern="0" dirty="0">
              <a:solidFill>
                <a:srgbClr val="000000"/>
              </a:solidFill>
              <a:latin typeface="ACHS Nueva Sans Medium" pitchFamily="2" charset="77"/>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19</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192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69</a:t>
            </a:r>
            <a:endParaRPr sz="800" kern="0" dirty="0">
              <a:solidFill>
                <a:srgbClr val="FFFFFF"/>
              </a:solidFill>
              <a:latin typeface="ACHS Nueva Sans Medium" pitchFamily="2" charset="77"/>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52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143</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255</a:t>
            </a:r>
            <a:endParaRPr sz="800" kern="0" dirty="0">
              <a:solidFill>
                <a:srgbClr val="FFFFFF"/>
              </a:solidFill>
              <a:latin typeface="ACHS Nueva Sans Medium" pitchFamily="2" charset="77"/>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42</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108</a:t>
            </a:r>
            <a:endParaRPr sz="800" kern="0" dirty="0">
              <a:solidFill>
                <a:srgbClr val="FFFFFF"/>
              </a:solidFill>
              <a:latin typeface="ACHS Nueva Sans Medium" pitchFamily="2" charset="77"/>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126</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255</a:t>
            </a:r>
          </a:p>
          <a:p>
            <a:pPr defTabSz="412750" fontAlgn="base" hangingPunct="0">
              <a:lnSpc>
                <a:spcPct val="90000"/>
              </a:lnSpc>
              <a:spcAft>
                <a:spcPct val="0"/>
              </a:spcAft>
              <a:defRPr sz="3200">
                <a:solidFill>
                  <a:srgbClr val="D5D5D5"/>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69</a:t>
            </a:r>
            <a:endParaRPr sz="800" kern="0" dirty="0">
              <a:solidFill>
                <a:srgbClr val="FFFFFF"/>
              </a:solidFill>
              <a:latin typeface="ACHS Nueva Sans Medium" pitchFamily="2" charset="77"/>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fontAlgn="base" hangingPunct="0">
              <a:lnSpc>
                <a:spcPct val="90000"/>
              </a:lnSpc>
              <a:spcAft>
                <a:spcPct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Primarios de marca</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err="1">
                <a:solidFill>
                  <a:srgbClr val="616161"/>
                </a:solidFill>
                <a:latin typeface="ACHS Nueva Sans Medium" pitchFamily="2" charset="77"/>
                <a:ea typeface="Helvetica Neue Medium"/>
                <a:cs typeface="Helvetica Neue Medium"/>
                <a:sym typeface="Helvetica Neue Medium"/>
              </a:rPr>
              <a:t>Masterbrand</a:t>
            </a:r>
            <a:r>
              <a:rPr lang="es-CL" sz="1000" kern="0" dirty="0">
                <a:solidFill>
                  <a:srgbClr val="616161"/>
                </a:solidFill>
                <a:latin typeface="ACHS Nueva Sans Medium" pitchFamily="2" charset="77"/>
                <a:ea typeface="Helvetica Neue Medium"/>
                <a:cs typeface="Helvetica Neue Medium"/>
                <a:sym typeface="Helvetica Neue Medium"/>
              </a:rPr>
              <a:t> y Laboral</a:t>
            </a:r>
            <a:endParaRPr lang="es-ES" sz="1000" kern="0" dirty="0">
              <a:solidFill>
                <a:srgbClr val="616161"/>
              </a:solidFill>
              <a:latin typeface="ACHS Nueva Sans Medium" pitchFamily="2" charset="77"/>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Salud</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139</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115</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255</a:t>
            </a:r>
            <a:endParaRPr sz="800" kern="0" dirty="0">
              <a:solidFill>
                <a:srgbClr val="FFFFFF"/>
              </a:solidFill>
              <a:latin typeface="ACHS Nueva Sans Medium" pitchFamily="2" charset="77"/>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R 30</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G 17</a:t>
            </a:r>
          </a:p>
          <a:p>
            <a:pPr defTabSz="412750" fontAlgn="base" hangingPunct="0">
              <a:lnSpc>
                <a:spcPct val="90000"/>
              </a:lnSpc>
              <a:spcAft>
                <a:spcPct val="0"/>
              </a:spcAft>
              <a:defRPr sz="3200">
                <a:solidFill>
                  <a:srgbClr val="FFFFFF"/>
                </a:solidFill>
                <a:latin typeface="Arial"/>
                <a:ea typeface="Arial"/>
                <a:cs typeface="Arial"/>
                <a:sym typeface="Arial"/>
              </a:defRPr>
            </a:pPr>
            <a:r>
              <a:rPr lang="es-ES" sz="800" kern="0" dirty="0">
                <a:solidFill>
                  <a:srgbClr val="FFFFFF"/>
                </a:solidFill>
                <a:latin typeface="ACHS Nueva Sans Medium" pitchFamily="2" charset="77"/>
                <a:ea typeface="Arial"/>
                <a:cs typeface="Arial"/>
                <a:sym typeface="Arial"/>
              </a:rPr>
              <a:t>B 124</a:t>
            </a:r>
            <a:endParaRPr sz="800" kern="0" dirty="0">
              <a:solidFill>
                <a:srgbClr val="FFFFFF"/>
              </a:solidFill>
              <a:latin typeface="ACHS Nueva Sans Medium" pitchFamily="2" charset="77"/>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base" hangingPunct="0">
              <a:spcAft>
                <a:spcPct val="0"/>
              </a:spcAft>
            </a:pPr>
            <a:r>
              <a:rPr lang="es-ES" sz="1000" kern="0" dirty="0">
                <a:solidFill>
                  <a:srgbClr val="616161"/>
                </a:solidFill>
                <a:latin typeface="ACHS Nueva Sans Medium" pitchFamily="2" charset="77"/>
                <a:ea typeface="Helvetica Neue Medium"/>
                <a:cs typeface="Helvetica Neue Medium"/>
                <a:sym typeface="Helvetica Neue Medium"/>
              </a:rPr>
              <a:t>Servicios</a:t>
            </a:r>
            <a:endParaRPr lang="es-CL" sz="1000" kern="0" dirty="0">
              <a:solidFill>
                <a:srgbClr val="616161"/>
              </a:solidFill>
              <a:latin typeface="ACHS Nueva Sans Medium" pitchFamily="2" charset="77"/>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1755800587"/>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4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xmlns=""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408727096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00"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755868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69"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xmlns=""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336362683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096135583"/>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 xmlns:a16="http://schemas.microsoft.com/office/drawing/2014/main"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41934041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 xmlns:a16="http://schemas.microsoft.com/office/drawing/2014/main"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76871088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4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176315282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5"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55A1FD02-61B9-9362-9931-2500DDF39A2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81331" y="2512390"/>
            <a:ext cx="4429338" cy="1833217"/>
          </a:xfrm>
          <a:prstGeom prst="rect">
            <a:avLst/>
          </a:prstGeom>
        </p:spPr>
      </p:pic>
    </p:spTree>
    <p:custDataLst>
      <p:tags r:id="rId2"/>
    </p:custDataLst>
    <p:extLst>
      <p:ext uri="{BB962C8B-B14F-4D97-AF65-F5344CB8AC3E}">
        <p14:creationId xmlns:p14="http://schemas.microsoft.com/office/powerpoint/2010/main" val="3888903429"/>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95589"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680719246"/>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1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a16="http://schemas.microsoft.com/office/drawing/2014/main" xmlns=""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 xmlns:a16="http://schemas.microsoft.com/office/drawing/2014/main"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 xmlns:a16="http://schemas.microsoft.com/office/drawing/2014/main"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397169747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2293689861"/>
      </p:ext>
    </p:extLst>
  </p:cSld>
  <p:clrMapOvr>
    <a:masterClrMapping/>
  </p:clrMapOvr>
  <p:transition spd="med"/>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3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7"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8" name="Gráfico 2">
            <a:extLst>
              <a:ext uri="{FF2B5EF4-FFF2-40B4-BE49-F238E27FC236}">
                <a16:creationId xmlns="" xmlns:a16="http://schemas.microsoft.com/office/drawing/2014/main"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109845619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344"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 xmlns:a16="http://schemas.microsoft.com/office/drawing/2014/main" id="{E46B8A13-51DC-F04C-9EED-240EDB6B8C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208272225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6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xmlns=""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xmlns=""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xmlns=""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11"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12"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350558727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222"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9090036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 xmlns:a16="http://schemas.microsoft.com/office/drawing/2014/main"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 xmlns:a16="http://schemas.microsoft.com/office/drawing/2014/main"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9720313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136"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 xmlns:a16="http://schemas.microsoft.com/office/drawing/2014/main"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
        <p:nvSpPr>
          <p:cNvPr id="8" name="Marcador de texto 7">
            <a:extLst>
              <a:ext uri="{FF2B5EF4-FFF2-40B4-BE49-F238E27FC236}">
                <a16:creationId xmlns="" xmlns:a16="http://schemas.microsoft.com/office/drawing/2014/main"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407811699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891"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Marcador de texto 7">
            <a:extLst>
              <a:ext uri="{FF2B5EF4-FFF2-40B4-BE49-F238E27FC236}">
                <a16:creationId xmlns="" xmlns:a16="http://schemas.microsoft.com/office/drawing/2014/main"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 xmlns:a16="http://schemas.microsoft.com/office/drawing/2014/main"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 xmlns:a16="http://schemas.microsoft.com/office/drawing/2014/main"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 xmlns:a16="http://schemas.microsoft.com/office/drawing/2014/main"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 xmlns:a16="http://schemas.microsoft.com/office/drawing/2014/main"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 xmlns:a16="http://schemas.microsoft.com/office/drawing/2014/main" id="{61F59BDD-7576-9594-0ABA-4623B21DF95D}"/>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572833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tags" Target="../tags/tag1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1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vmlDrawing" Target="../drawings/vmlDrawing10.v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oleObject" Target="../embeddings/oleObject10.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18" Type="http://schemas.openxmlformats.org/officeDocument/2006/relationships/image" Target="../media/image15.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oleObject" Target="../embeddings/oleObject24.bin"/><Relationship Id="rId2" Type="http://schemas.openxmlformats.org/officeDocument/2006/relationships/slideLayout" Target="../slideLayouts/slideLayout30.xml"/><Relationship Id="rId16" Type="http://schemas.openxmlformats.org/officeDocument/2006/relationships/tags" Target="../tags/tag2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ags" Target="../tags/tag27.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vmlDrawing" Target="../drawings/vmlDrawing24.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14"/>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0" name="Diapositiva de think-cell" r:id="rId15" imgW="415" imgH="416" progId="TCLayout.ActiveDocument.1">
                  <p:embed/>
                </p:oleObj>
              </mc:Choice>
              <mc:Fallback>
                <p:oleObj name="Diapositiva de think-cell" r:id="rId15" imgW="415" imgH="416" progId="TCLayout.ActiveDocument.1">
                  <p:embed/>
                  <p:pic>
                    <p:nvPicPr>
                      <p:cNvPr id="2" name="Objeto 1" hidden="1">
                        <a:extLst>
                          <a:ext uri="{FF2B5EF4-FFF2-40B4-BE49-F238E27FC236}">
                            <a16:creationId xmlns="" xmlns:a16="http://schemas.microsoft.com/office/drawing/2014/main" id="{32A4F985-5364-6E40-4A83-23C6EC54821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701" r:id="rId2"/>
    <p:sldLayoutId id="2147483697" r:id="rId3"/>
    <p:sldLayoutId id="2147483698" r:id="rId4"/>
    <p:sldLayoutId id="2147483700" r:id="rId5"/>
    <p:sldLayoutId id="2147483665" r:id="rId6"/>
    <p:sldLayoutId id="2147483702" r:id="rId7"/>
    <p:sldLayoutId id="2147483699" r:id="rId8"/>
    <p:sldLayoutId id="2147483689" r:id="rId9"/>
    <p:sldLayoutId id="2147483696"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21"/>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5" name="Diapositiva de think-cell" r:id="rId22" imgW="415" imgH="416" progId="TCLayout.ActiveDocument.1">
                  <p:embed/>
                </p:oleObj>
              </mc:Choice>
              <mc:Fallback>
                <p:oleObj name="Diapositiva de think-cell" r:id="rId22" imgW="415" imgH="416"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20"/>
    </p:custDataLst>
    <p:extLst>
      <p:ext uri="{BB962C8B-B14F-4D97-AF65-F5344CB8AC3E}">
        <p14:creationId xmlns:p14="http://schemas.microsoft.com/office/powerpoint/2010/main" val="76868832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i="0" kern="1200">
          <a:solidFill>
            <a:schemeClr val="accent3">
              <a:lumMod val="75000"/>
              <a:lumOff val="25000"/>
            </a:schemeClr>
          </a:solidFill>
          <a:latin typeface="ACHS Nueva Sans Medium"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accent3">
              <a:lumMod val="75000"/>
              <a:lumOff val="25000"/>
            </a:schemeClr>
          </a:solidFill>
          <a:latin typeface="ACHS Nueva Sans Medium"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accent3">
              <a:lumMod val="75000"/>
              <a:lumOff val="25000"/>
            </a:schemeClr>
          </a:solidFill>
          <a:latin typeface="ACHS Nueva Sans Medium"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accent3">
              <a:lumMod val="75000"/>
              <a:lumOff val="25000"/>
            </a:schemeClr>
          </a:solidFill>
          <a:latin typeface="ACHS Nueva Sans Medium"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accent3">
              <a:lumMod val="75000"/>
              <a:lumOff val="25000"/>
            </a:schemeClr>
          </a:solidFill>
          <a:latin typeface="ACHS Nueva Sans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21" name="Diapositiva de think-cell" r:id="rId17" imgW="395" imgH="396" progId="TCLayout.ActiveDocument.1">
                  <p:embed/>
                </p:oleObj>
              </mc:Choice>
              <mc:Fallback>
                <p:oleObj name="Diapositiva de think-cell"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Tree>
    <p:custDataLst>
      <p:tags r:id="rId15"/>
    </p:custDataLst>
    <p:extLst>
      <p:ext uri="{BB962C8B-B14F-4D97-AF65-F5344CB8AC3E}">
        <p14:creationId xmlns:p14="http://schemas.microsoft.com/office/powerpoint/2010/main" val="2225019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p15:clr>
            <a:srgbClr val="F26B43"/>
          </p15:clr>
        </p15:guide>
        <p15:guide id="6" orient="horz" pos="323">
          <p15:clr>
            <a:srgbClr val="F26B43"/>
          </p15:clr>
        </p15:guide>
        <p15:guide id="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13.sv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1.xml"/><Relationship Id="rId1" Type="http://schemas.openxmlformats.org/officeDocument/2006/relationships/tags" Target="../tags/tag40.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A402CA41-4499-684D-8BB7-D96F60BC05B8}"/>
              </a:ext>
            </a:extLst>
          </p:cNvPr>
          <p:cNvPicPr>
            <a:picLocks noChangeAspect="1"/>
          </p:cNvPicPr>
          <p:nvPr/>
        </p:nvPicPr>
        <p:blipFill rotWithShape="1">
          <a:blip r:embed="rId3">
            <a:extLst>
              <a:ext uri="{28A0092B-C50C-407E-A947-70E740481C1C}">
                <a14:useLocalDpi xmlns:a14="http://schemas.microsoft.com/office/drawing/2010/main" val="0"/>
              </a:ext>
            </a:extLst>
          </a:blip>
          <a:srcRect l="877" t="17720" r="877" b="8456"/>
          <a:stretch/>
        </p:blipFill>
        <p:spPr>
          <a:xfrm>
            <a:off x="0" y="0"/>
            <a:ext cx="12192000" cy="6871064"/>
          </a:xfrm>
          <a:prstGeom prst="rect">
            <a:avLst/>
          </a:prstGeom>
        </p:spPr>
      </p:pic>
      <p:sp>
        <p:nvSpPr>
          <p:cNvPr id="12" name="Rectángulo 11">
            <a:extLst>
              <a:ext uri="{FF2B5EF4-FFF2-40B4-BE49-F238E27FC236}">
                <a16:creationId xmlns="" xmlns:a16="http://schemas.microsoft.com/office/drawing/2014/main" id="{7FD834D5-973C-DB46-AF5A-0A12AE81F06C}"/>
              </a:ext>
            </a:extLst>
          </p:cNvPr>
          <p:cNvSpPr/>
          <p:nvPr/>
        </p:nvSpPr>
        <p:spPr>
          <a:xfrm>
            <a:off x="-1" y="-13064"/>
            <a:ext cx="12192001" cy="1483276"/>
          </a:xfrm>
          <a:prstGeom prst="rect">
            <a:avLst/>
          </a:prstGeom>
          <a:gradFill>
            <a:gsLst>
              <a:gs pos="81000">
                <a:schemeClr val="accent3">
                  <a:alpha val="0"/>
                </a:schemeClr>
              </a:gs>
              <a:gs pos="0">
                <a:schemeClr val="accent3">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 xmlns:a16="http://schemas.microsoft.com/office/drawing/2014/main" id="{C0603719-299D-3749-9FCA-DA8A7FAC5653}"/>
              </a:ext>
            </a:extLst>
          </p:cNvPr>
          <p:cNvSpPr/>
          <p:nvPr/>
        </p:nvSpPr>
        <p:spPr>
          <a:xfrm rot="10800000">
            <a:off x="-1" y="4392705"/>
            <a:ext cx="12192000" cy="2478357"/>
          </a:xfrm>
          <a:prstGeom prst="rect">
            <a:avLst/>
          </a:prstGeom>
          <a:gradFill>
            <a:gsLst>
              <a:gs pos="100000">
                <a:schemeClr val="accent3">
                  <a:alpha val="0"/>
                </a:schemeClr>
              </a:gs>
              <a:gs pos="0">
                <a:schemeClr val="accent3">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Marcador de texto 1">
            <a:extLst>
              <a:ext uri="{FF2B5EF4-FFF2-40B4-BE49-F238E27FC236}">
                <a16:creationId xmlns="" xmlns:a16="http://schemas.microsoft.com/office/drawing/2014/main" id="{345E0EEB-782B-48CE-950A-41203BE243C8}"/>
              </a:ext>
            </a:extLst>
          </p:cNvPr>
          <p:cNvSpPr>
            <a:spLocks noGrp="1"/>
          </p:cNvSpPr>
          <p:nvPr>
            <p:ph type="body" sz="quarter" idx="11"/>
          </p:nvPr>
        </p:nvSpPr>
        <p:spPr>
          <a:xfrm>
            <a:off x="449263" y="5177791"/>
            <a:ext cx="4195889" cy="619505"/>
          </a:xfrm>
        </p:spPr>
        <p:txBody>
          <a:bodyPr>
            <a:normAutofit/>
          </a:bodyPr>
          <a:lstStyle/>
          <a:p>
            <a:r>
              <a:rPr lang="es-CL" dirty="0" smtClean="0">
                <a:solidFill>
                  <a:schemeClr val="bg1"/>
                </a:solidFill>
                <a:latin typeface="ACHS Nueva Serif" pitchFamily="2" charset="77"/>
              </a:rPr>
              <a:t>Puente grúa</a:t>
            </a:r>
            <a:endParaRPr lang="es-CL" dirty="0">
              <a:solidFill>
                <a:schemeClr val="bg1"/>
              </a:solidFill>
              <a:latin typeface="ACHS Nueva Serif" pitchFamily="2" charset="77"/>
            </a:endParaRPr>
          </a:p>
        </p:txBody>
      </p:sp>
      <p:pic>
        <p:nvPicPr>
          <p:cNvPr id="7" name="Gráfico 6">
            <a:extLst>
              <a:ext uri="{FF2B5EF4-FFF2-40B4-BE49-F238E27FC236}">
                <a16:creationId xmlns="" xmlns:a16="http://schemas.microsoft.com/office/drawing/2014/main" id="{9B6F3F69-2E30-4F59-BB59-33F0542587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6200000">
            <a:off x="0" y="0"/>
            <a:ext cx="2811779" cy="2811779"/>
          </a:xfrm>
          <a:prstGeom prst="rect">
            <a:avLst/>
          </a:prstGeom>
        </p:spPr>
      </p:pic>
      <p:sp>
        <p:nvSpPr>
          <p:cNvPr id="3" name="Rectángulo redondeado 2">
            <a:extLst>
              <a:ext uri="{FF2B5EF4-FFF2-40B4-BE49-F238E27FC236}">
                <a16:creationId xmlns="" xmlns:a16="http://schemas.microsoft.com/office/drawing/2014/main" id="{7E0C2104-DC15-7C4B-BD0B-23CF23EA3110}"/>
              </a:ext>
            </a:extLst>
          </p:cNvPr>
          <p:cNvSpPr/>
          <p:nvPr/>
        </p:nvSpPr>
        <p:spPr>
          <a:xfrm>
            <a:off x="449263" y="4637989"/>
            <a:ext cx="2253596" cy="3770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bg2"/>
                </a:solidFill>
                <a:latin typeface="ACHS Nueva Sans Medium" pitchFamily="2" charset="77"/>
              </a:rPr>
              <a:t>Charla </a:t>
            </a:r>
            <a:r>
              <a:rPr lang="es-CL" dirty="0">
                <a:solidFill>
                  <a:schemeClr val="bg2"/>
                </a:solidFill>
                <a:latin typeface="ACHS Nueva Sans Medium" pitchFamily="2" charset="77"/>
              </a:rPr>
              <a:t>/ </a:t>
            </a:r>
            <a:r>
              <a:rPr lang="es-CL" dirty="0" err="1" smtClean="0">
                <a:solidFill>
                  <a:schemeClr val="bg2"/>
                </a:solidFill>
                <a:latin typeface="ACHS Nueva Sans Medium" pitchFamily="2" charset="77"/>
              </a:rPr>
              <a:t>Streaming</a:t>
            </a:r>
            <a:endParaRPr lang="es-CL" dirty="0">
              <a:solidFill>
                <a:schemeClr val="bg2"/>
              </a:solidFill>
              <a:latin typeface="ACHS Nueva Sans Medium" pitchFamily="2" charset="77"/>
            </a:endParaRPr>
          </a:p>
        </p:txBody>
      </p:sp>
      <p:pic>
        <p:nvPicPr>
          <p:cNvPr id="9" name="Picture 9">
            <a:extLst>
              <a:ext uri="{FF2B5EF4-FFF2-40B4-BE49-F238E27FC236}">
                <a16:creationId xmlns="" xmlns:a16="http://schemas.microsoft.com/office/drawing/2014/main" id="{80A9E8D6-4BA5-754A-8900-9518DE8607A3}"/>
              </a:ext>
            </a:extLst>
          </p:cNvPr>
          <p:cNvPicPr>
            <a:picLocks noChangeAspect="1"/>
          </p:cNvPicPr>
          <p:nvPr/>
        </p:nvPicPr>
        <p:blipFill>
          <a:blip r:embed="rId6"/>
          <a:stretch>
            <a:fillRect/>
          </a:stretch>
        </p:blipFill>
        <p:spPr>
          <a:xfrm>
            <a:off x="10257501" y="457317"/>
            <a:ext cx="1465265" cy="600518"/>
          </a:xfrm>
          <a:prstGeom prst="rect">
            <a:avLst/>
          </a:prstGeom>
        </p:spPr>
      </p:pic>
    </p:spTree>
    <p:extLst>
      <p:ext uri="{BB962C8B-B14F-4D97-AF65-F5344CB8AC3E}">
        <p14:creationId xmlns:p14="http://schemas.microsoft.com/office/powerpoint/2010/main" val="41464369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Clasificación de los puentes grúas</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2"/>
            <a:ext cx="2607446" cy="372786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La clasificación general de puentes grúas se relaciona directamente con el </a:t>
            </a:r>
            <a:r>
              <a:rPr lang="es-ES" sz="1400" b="1" dirty="0">
                <a:effectLst/>
                <a:latin typeface="ACHS Nueva Sans Medium" pitchFamily="2" charset="77"/>
              </a:rPr>
              <a:t>tipo de apoyo, su ubicación y nivel de trabajo, </a:t>
            </a:r>
            <a:r>
              <a:rPr lang="es-ES" sz="1400" dirty="0">
                <a:solidFill>
                  <a:schemeClr val="tx1"/>
                </a:solidFill>
                <a:effectLst/>
                <a:latin typeface="ACHS Nueva Sans Medium" pitchFamily="2" charset="77"/>
              </a:rPr>
              <a:t>no obstantes, también es posible clasificarlas según:</a:t>
            </a:r>
          </a:p>
          <a:p>
            <a:pPr marL="342900" indent="-342900">
              <a:lnSpc>
                <a:spcPct val="100000"/>
              </a:lnSpc>
              <a:buClr>
                <a:schemeClr val="accent1"/>
              </a:buClr>
              <a:buFont typeface="+mj-lt"/>
              <a:buAutoNum type="arabicPeriod"/>
            </a:pPr>
            <a:r>
              <a:rPr lang="es-ES" sz="1400" dirty="0">
                <a:solidFill>
                  <a:schemeClr val="tx1"/>
                </a:solidFill>
                <a:effectLst/>
                <a:latin typeface="ACHS Nueva Sans Medium" pitchFamily="2" charset="77"/>
              </a:rPr>
              <a:t>Tipos de vigas soportante de carga (forma y cantidad de soportes horizontales).</a:t>
            </a:r>
          </a:p>
          <a:p>
            <a:pPr marL="342900" indent="-342900">
              <a:lnSpc>
                <a:spcPct val="100000"/>
              </a:lnSpc>
              <a:buClr>
                <a:schemeClr val="accent1"/>
              </a:buClr>
              <a:buFont typeface="+mj-lt"/>
              <a:buAutoNum type="arabicPeriod"/>
            </a:pPr>
            <a:r>
              <a:rPr lang="es-ES" sz="1400" dirty="0">
                <a:solidFill>
                  <a:schemeClr val="tx1"/>
                </a:solidFill>
                <a:effectLst/>
                <a:latin typeface="ACHS Nueva Sans Medium" pitchFamily="2" charset="77"/>
              </a:rPr>
              <a:t>Capacidad de soporte.</a:t>
            </a:r>
          </a:p>
          <a:p>
            <a:pPr marL="342900" indent="-342900">
              <a:lnSpc>
                <a:spcPct val="100000"/>
              </a:lnSpc>
              <a:buClr>
                <a:schemeClr val="accent1"/>
              </a:buClr>
              <a:buFont typeface="+mj-lt"/>
              <a:buAutoNum type="arabicPeriod"/>
            </a:pPr>
            <a:r>
              <a:rPr lang="es-ES" sz="1400" dirty="0">
                <a:solidFill>
                  <a:schemeClr val="tx1"/>
                </a:solidFill>
                <a:effectLst/>
                <a:latin typeface="ACHS Nueva Sans Medium" pitchFamily="2" charset="77"/>
              </a:rPr>
              <a:t>Lugar de trabajo (interior-exterior y/o mixta).</a:t>
            </a:r>
          </a:p>
        </p:txBody>
      </p:sp>
      <p:pic>
        <p:nvPicPr>
          <p:cNvPr id="10" name="Imagen 9">
            <a:extLst>
              <a:ext uri="{FF2B5EF4-FFF2-40B4-BE49-F238E27FC236}">
                <a16:creationId xmlns="" xmlns:a16="http://schemas.microsoft.com/office/drawing/2014/main" id="{63444C99-7255-BA4B-B892-2072E7BE56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82" t="36180" r="1082" b="2552"/>
          <a:stretch/>
        </p:blipFill>
        <p:spPr>
          <a:xfrm>
            <a:off x="4473574" y="1538288"/>
            <a:ext cx="7718425" cy="5319712"/>
          </a:xfrm>
          <a:prstGeom prst="rect">
            <a:avLst/>
          </a:prstGeom>
        </p:spPr>
      </p:pic>
    </p:spTree>
    <p:extLst>
      <p:ext uri="{BB962C8B-B14F-4D97-AF65-F5344CB8AC3E}">
        <p14:creationId xmlns:p14="http://schemas.microsoft.com/office/powerpoint/2010/main" val="2024509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Puente rodante sobre vigas</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8289"/>
            <a:ext cx="2952306" cy="260111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Se </a:t>
            </a:r>
            <a:r>
              <a:rPr lang="es-ES" sz="1400" b="1" dirty="0">
                <a:effectLst/>
                <a:latin typeface="ACHS Nueva Sans Medium" pitchFamily="2" charset="77"/>
              </a:rPr>
              <a:t>denomina internacionalmente puente rodante </a:t>
            </a:r>
            <a:r>
              <a:rPr lang="es-ES" sz="1400" dirty="0">
                <a:solidFill>
                  <a:schemeClr val="tx1"/>
                </a:solidFill>
                <a:effectLst/>
                <a:latin typeface="ACHS Nueva Sans Medium" pitchFamily="2" charset="77"/>
              </a:rPr>
              <a:t>a: "Un equipo de elevación de cargas suspendidas, donde </a:t>
            </a:r>
            <a:r>
              <a:rPr lang="es-ES" sz="1400" b="1" dirty="0">
                <a:effectLst/>
                <a:latin typeface="ACHS Nueva Sans Medium" pitchFamily="2" charset="77"/>
              </a:rPr>
              <a:t>el elemento portador se apoya sobre una vía rodante</a:t>
            </a:r>
            <a:r>
              <a:rPr lang="es-ES" sz="1400" dirty="0">
                <a:solidFill>
                  <a:schemeClr val="tx1"/>
                </a:solidFill>
                <a:effectLst/>
                <a:latin typeface="ACHS Nueva Sans Medium" pitchFamily="2" charset="77"/>
              </a:rPr>
              <a:t>", (ISO nº 4306-1 : 1990 (E/F/R). </a:t>
            </a:r>
          </a:p>
          <a:p>
            <a:pPr>
              <a:lnSpc>
                <a:spcPct val="100000"/>
              </a:lnSpc>
            </a:pPr>
            <a:r>
              <a:rPr lang="es-ES" sz="1400" dirty="0">
                <a:solidFill>
                  <a:schemeClr val="tx1"/>
                </a:solidFill>
                <a:effectLst/>
                <a:latin typeface="ACHS Nueva Sans Medium" pitchFamily="2" charset="77"/>
              </a:rPr>
              <a:t>Esta vía rodante normalmente está ubicada a un nivel bastante similar a la altura útil del gancho de elevación.</a:t>
            </a:r>
          </a:p>
        </p:txBody>
      </p:sp>
      <p:pic>
        <p:nvPicPr>
          <p:cNvPr id="10" name="Imagen 9">
            <a:extLst>
              <a:ext uri="{FF2B5EF4-FFF2-40B4-BE49-F238E27FC236}">
                <a16:creationId xmlns="" xmlns:a16="http://schemas.microsoft.com/office/drawing/2014/main" id="{F1F65957-769E-7841-9202-499C8054CE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30" t="20233" r="1330" b="18907"/>
          <a:stretch/>
        </p:blipFill>
        <p:spPr>
          <a:xfrm>
            <a:off x="4473575" y="1538289"/>
            <a:ext cx="7718425" cy="5319711"/>
          </a:xfrm>
          <a:prstGeom prst="rect">
            <a:avLst/>
          </a:prstGeom>
        </p:spPr>
      </p:pic>
    </p:spTree>
    <p:extLst>
      <p:ext uri="{BB962C8B-B14F-4D97-AF65-F5344CB8AC3E}">
        <p14:creationId xmlns:p14="http://schemas.microsoft.com/office/powerpoint/2010/main" val="10809044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Puentes Pórticos</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2"/>
            <a:ext cx="2787713" cy="36729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Se </a:t>
            </a:r>
            <a:r>
              <a:rPr lang="es-ES" sz="1400" b="1" dirty="0">
                <a:effectLst/>
                <a:latin typeface="ACHS Nueva Sans Medium" pitchFamily="2" charset="77"/>
              </a:rPr>
              <a:t>denominan internacionalmente pórticos </a:t>
            </a:r>
            <a:r>
              <a:rPr lang="es-ES" sz="1400" dirty="0">
                <a:solidFill>
                  <a:schemeClr val="tx1"/>
                </a:solidFill>
                <a:effectLst/>
                <a:latin typeface="ACHS Nueva Sans Medium" pitchFamily="2" charset="77"/>
              </a:rPr>
              <a:t>a: "Un equipo de elevación de cargas suspendidas, donde el elemento portador se apoya sobre dos pilares resistentes, los que se apoyan sobre una vía rodante, normalmente apoyada en el suelo sobre una vía tipo ferroviaria (ISO y SIS)”.</a:t>
            </a:r>
          </a:p>
          <a:p>
            <a:pPr>
              <a:lnSpc>
                <a:spcPct val="100000"/>
              </a:lnSpc>
            </a:pPr>
            <a:r>
              <a:rPr lang="es-ES" sz="1400" dirty="0">
                <a:solidFill>
                  <a:schemeClr val="tx1"/>
                </a:solidFill>
                <a:effectLst/>
                <a:latin typeface="ACHS Nueva Sans Medium" pitchFamily="2" charset="77"/>
              </a:rPr>
              <a:t/>
            </a:r>
            <a:br>
              <a:rPr lang="es-ES" sz="1400" dirty="0">
                <a:solidFill>
                  <a:schemeClr val="tx1"/>
                </a:solidFill>
                <a:effectLst/>
                <a:latin typeface="ACHS Nueva Sans Medium" pitchFamily="2" charset="77"/>
              </a:rPr>
            </a:br>
            <a:r>
              <a:rPr lang="es-ES" sz="1400" dirty="0">
                <a:solidFill>
                  <a:schemeClr val="tx1"/>
                </a:solidFill>
                <a:effectLst/>
                <a:latin typeface="ACHS Nueva Sans Medium" pitchFamily="2" charset="77"/>
              </a:rPr>
              <a:t>La altura de los pilares determinan en un 80% la altura de esta versión de puente grúa. </a:t>
            </a:r>
          </a:p>
        </p:txBody>
      </p:sp>
      <p:pic>
        <p:nvPicPr>
          <p:cNvPr id="10" name="Imagen 9">
            <a:extLst>
              <a:ext uri="{FF2B5EF4-FFF2-40B4-BE49-F238E27FC236}">
                <a16:creationId xmlns="" xmlns:a16="http://schemas.microsoft.com/office/drawing/2014/main" id="{8F8F07BC-6144-0846-A122-B3BEE2C682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07" t="3279" r="1307" b="35894"/>
          <a:stretch/>
        </p:blipFill>
        <p:spPr>
          <a:xfrm>
            <a:off x="4473575" y="1538289"/>
            <a:ext cx="7718425" cy="5319712"/>
          </a:xfrm>
          <a:prstGeom prst="rect">
            <a:avLst/>
          </a:prstGeom>
        </p:spPr>
      </p:pic>
    </p:spTree>
    <p:extLst>
      <p:ext uri="{BB962C8B-B14F-4D97-AF65-F5344CB8AC3E}">
        <p14:creationId xmlns:p14="http://schemas.microsoft.com/office/powerpoint/2010/main" val="7447502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Puente grúa tipo semi-pórtico</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277145"/>
            <a:ext cx="7451154" cy="52387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Este puente grúa, en relación a sus apoyos, es una </a:t>
            </a:r>
            <a:r>
              <a:rPr lang="es-ES" sz="1400" b="1" dirty="0">
                <a:effectLst/>
                <a:latin typeface="ACHS Nueva Sans Medium" pitchFamily="2" charset="77"/>
              </a:rPr>
              <a:t>combinación de los anteriores</a:t>
            </a:r>
            <a:r>
              <a:rPr lang="es-ES" sz="1400" dirty="0">
                <a:solidFill>
                  <a:schemeClr val="tx1"/>
                </a:solidFill>
                <a:effectLst/>
                <a:latin typeface="ACHS Nueva Sans Medium" pitchFamily="2" charset="77"/>
              </a:rPr>
              <a:t>, adaptando sus sistemas de soporte, a las necesidades de trabajo e instalaciones.</a:t>
            </a:r>
          </a:p>
        </p:txBody>
      </p:sp>
      <p:pic>
        <p:nvPicPr>
          <p:cNvPr id="9" name="Imagen 8">
            <a:extLst>
              <a:ext uri="{FF2B5EF4-FFF2-40B4-BE49-F238E27FC236}">
                <a16:creationId xmlns="" xmlns:a16="http://schemas.microsoft.com/office/drawing/2014/main" id="{BED0FF77-A117-DC47-92FE-061E12DFD7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261" y="2354066"/>
            <a:ext cx="10928943" cy="3226789"/>
          </a:xfrm>
          <a:prstGeom prst="rect">
            <a:avLst/>
          </a:prstGeom>
        </p:spPr>
      </p:pic>
    </p:spTree>
    <p:extLst>
      <p:ext uri="{BB962C8B-B14F-4D97-AF65-F5344CB8AC3E}">
        <p14:creationId xmlns:p14="http://schemas.microsoft.com/office/powerpoint/2010/main" val="6354298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Puentes Pórticos rodantes sobre ruedas</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2"/>
            <a:ext cx="2607446" cy="222824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Se denominan </a:t>
            </a:r>
            <a:r>
              <a:rPr lang="es-ES" sz="1400" b="1" dirty="0">
                <a:effectLst/>
                <a:latin typeface="ACHS Nueva Sans Medium" pitchFamily="2" charset="77"/>
              </a:rPr>
              <a:t>puentes rodantes sobre ruedas </a:t>
            </a:r>
            <a:r>
              <a:rPr lang="es-ES" sz="1400" dirty="0">
                <a:solidFill>
                  <a:schemeClr val="tx1"/>
                </a:solidFill>
                <a:effectLst/>
                <a:latin typeface="ACHS Nueva Sans Medium" pitchFamily="2" charset="77"/>
              </a:rPr>
              <a:t>a: "Un equipo de elevación de cargas suspendidas, donde </a:t>
            </a:r>
            <a:r>
              <a:rPr lang="es-ES" sz="1400" b="1" dirty="0">
                <a:effectLst/>
                <a:latin typeface="ACHS Nueva Sans Medium" pitchFamily="2" charset="77"/>
              </a:rPr>
              <a:t>el elemento portador se apoya sobre dos pilares resistentes, </a:t>
            </a:r>
            <a:r>
              <a:rPr lang="es-ES" sz="1400" dirty="0">
                <a:solidFill>
                  <a:schemeClr val="tx1"/>
                </a:solidFill>
                <a:effectLst/>
                <a:latin typeface="ACHS Nueva Sans Medium" pitchFamily="2" charset="77"/>
              </a:rPr>
              <a:t>los que se </a:t>
            </a:r>
            <a:r>
              <a:rPr lang="es-ES" sz="1400" b="1" dirty="0">
                <a:effectLst/>
                <a:latin typeface="ACHS Nueva Sans Medium" pitchFamily="2" charset="77"/>
              </a:rPr>
              <a:t>apoyan sobre elementos rodantes</a:t>
            </a:r>
            <a:r>
              <a:rPr lang="es-ES" sz="1400" dirty="0">
                <a:solidFill>
                  <a:schemeClr val="tx1"/>
                </a:solidFill>
                <a:effectLst/>
                <a:latin typeface="ACHS Nueva Sans Medium" pitchFamily="2" charset="77"/>
              </a:rPr>
              <a:t> apoyada directamente sobre suelo.</a:t>
            </a:r>
          </a:p>
        </p:txBody>
      </p:sp>
      <p:pic>
        <p:nvPicPr>
          <p:cNvPr id="10" name="Imagen 9">
            <a:extLst>
              <a:ext uri="{FF2B5EF4-FFF2-40B4-BE49-F238E27FC236}">
                <a16:creationId xmlns="" xmlns:a16="http://schemas.microsoft.com/office/drawing/2014/main" id="{A1E70871-CA53-F649-9D18-77FB1117EE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9" r="859" b="38361"/>
          <a:stretch/>
        </p:blipFill>
        <p:spPr>
          <a:xfrm>
            <a:off x="4473575" y="1538289"/>
            <a:ext cx="7718425" cy="5319712"/>
          </a:xfrm>
          <a:prstGeom prst="rect">
            <a:avLst/>
          </a:prstGeom>
        </p:spPr>
      </p:pic>
    </p:spTree>
    <p:extLst>
      <p:ext uri="{BB962C8B-B14F-4D97-AF65-F5344CB8AC3E}">
        <p14:creationId xmlns:p14="http://schemas.microsoft.com/office/powerpoint/2010/main" val="19509284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Tipos de puentes grúas según lugar de funcionamiento</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2806002" cy="423992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sz="1400" b="1" dirty="0">
                <a:effectLst/>
                <a:latin typeface="ACHS Nueva Sans Medium" pitchFamily="2" charset="77"/>
              </a:rPr>
              <a:t>Puentes interiores o bajo techo: </a:t>
            </a:r>
            <a:r>
              <a:rPr lang="es-ES" sz="1400" dirty="0">
                <a:solidFill>
                  <a:schemeClr val="tx1"/>
                </a:solidFill>
                <a:effectLst/>
                <a:latin typeface="ACHS Nueva Sans Medium" pitchFamily="2" charset="77"/>
              </a:rPr>
              <a:t>Trabajan en el interior de galpones industriales. </a:t>
            </a:r>
          </a:p>
          <a:p>
            <a:pPr marL="285750" indent="-285750">
              <a:lnSpc>
                <a:spcPct val="100000"/>
              </a:lnSpc>
              <a:buClr>
                <a:schemeClr val="accent1"/>
              </a:buClr>
              <a:buFont typeface="Wingdings" pitchFamily="2" charset="2"/>
              <a:buChar char="§"/>
            </a:pPr>
            <a:r>
              <a:rPr lang="es-ES" sz="1400" b="1" dirty="0">
                <a:effectLst/>
                <a:latin typeface="ACHS Nueva Sans Medium" pitchFamily="2" charset="77"/>
              </a:rPr>
              <a:t>Puentes exteriores: </a:t>
            </a:r>
            <a:r>
              <a:rPr lang="es-ES" sz="1400" dirty="0">
                <a:solidFill>
                  <a:schemeClr val="tx1"/>
                </a:solidFill>
                <a:effectLst/>
                <a:latin typeface="ACHS Nueva Sans Medium" pitchFamily="2" charset="77"/>
              </a:rPr>
              <a:t>Trabajan a la intemperie.</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La importancia de </a:t>
            </a:r>
            <a:r>
              <a:rPr lang="es-ES" sz="1400" b="1" dirty="0">
                <a:effectLst/>
                <a:latin typeface="ACHS Nueva Sans Medium" pitchFamily="2" charset="77"/>
              </a:rPr>
              <a:t>definir el lugar de uso del puente grúa</a:t>
            </a:r>
            <a:r>
              <a:rPr lang="es-ES" sz="1400" dirty="0">
                <a:solidFill>
                  <a:schemeClr val="tx1"/>
                </a:solidFill>
                <a:effectLst/>
                <a:latin typeface="ACHS Nueva Sans Medium" pitchFamily="2" charset="77"/>
              </a:rPr>
              <a:t>, se asocia en aquellos montados en la intemperie, </a:t>
            </a:r>
            <a:r>
              <a:rPr lang="es-ES" sz="1400" b="1" dirty="0">
                <a:effectLst/>
                <a:latin typeface="ACHS Nueva Sans Medium" pitchFamily="2" charset="77"/>
              </a:rPr>
              <a:t>al cumplimiento de requisitos adicionales, </a:t>
            </a:r>
            <a:r>
              <a:rPr lang="es-ES" sz="1400" dirty="0">
                <a:solidFill>
                  <a:schemeClr val="tx1"/>
                </a:solidFill>
                <a:effectLst/>
                <a:latin typeface="ACHS Nueva Sans Medium" pitchFamily="2" charset="77"/>
              </a:rPr>
              <a:t>con el objeto de protegerse de las lluvias, heladas y asoleamiento, zonas de humedad, que obliga al uso de sistemas estancos y de lubricante especiales.</a:t>
            </a:r>
          </a:p>
        </p:txBody>
      </p:sp>
      <p:pic>
        <p:nvPicPr>
          <p:cNvPr id="9" name="Imagen 8">
            <a:extLst>
              <a:ext uri="{FF2B5EF4-FFF2-40B4-BE49-F238E27FC236}">
                <a16:creationId xmlns="" xmlns:a16="http://schemas.microsoft.com/office/drawing/2014/main" id="{A3B7F4F8-4692-3640-A530-D7D98CC8A1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6897" y="2212848"/>
            <a:ext cx="3866750" cy="2572987"/>
          </a:xfrm>
          <a:prstGeom prst="rect">
            <a:avLst/>
          </a:prstGeom>
        </p:spPr>
      </p:pic>
      <p:pic>
        <p:nvPicPr>
          <p:cNvPr id="10" name="Imagen 9">
            <a:extLst>
              <a:ext uri="{FF2B5EF4-FFF2-40B4-BE49-F238E27FC236}">
                <a16:creationId xmlns="" xmlns:a16="http://schemas.microsoft.com/office/drawing/2014/main" id="{5FC3A8DD-268E-1F43-9B08-811754671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3675" y="2212848"/>
            <a:ext cx="3854355" cy="2572987"/>
          </a:xfrm>
          <a:prstGeom prst="rect">
            <a:avLst/>
          </a:prstGeom>
        </p:spPr>
      </p:pic>
    </p:spTree>
    <p:extLst>
      <p:ext uri="{BB962C8B-B14F-4D97-AF65-F5344CB8AC3E}">
        <p14:creationId xmlns:p14="http://schemas.microsoft.com/office/powerpoint/2010/main" val="19978373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Tipos de puentes grúas según lugar de funcionamiento</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2"/>
            <a:ext cx="2390190" cy="349011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Los puentes grúas, se diseñan y </a:t>
            </a:r>
            <a:r>
              <a:rPr lang="es-ES" sz="1400" b="1" dirty="0">
                <a:effectLst/>
                <a:latin typeface="ACHS Nueva Sans Medium" pitchFamily="2" charset="77"/>
              </a:rPr>
              <a:t>arman de acuerdo a especificación de requerimiento</a:t>
            </a:r>
            <a:r>
              <a:rPr lang="es-ES" sz="1400" dirty="0">
                <a:solidFill>
                  <a:schemeClr val="tx1"/>
                </a:solidFill>
                <a:effectLst/>
                <a:latin typeface="ACHS Nueva Sans Medium" pitchFamily="2" charset="77"/>
              </a:rPr>
              <a:t>, a partir de ese momento, </a:t>
            </a:r>
            <a:r>
              <a:rPr lang="es-ES" sz="1400" b="1" dirty="0">
                <a:effectLst/>
                <a:latin typeface="ACHS Nueva Sans Medium" pitchFamily="2" charset="77"/>
              </a:rPr>
              <a:t>no es aconsejable modificar sus características</a:t>
            </a:r>
            <a:r>
              <a:rPr lang="es-ES" sz="1400" dirty="0">
                <a:solidFill>
                  <a:schemeClr val="tx1"/>
                </a:solidFill>
                <a:effectLst/>
                <a:latin typeface="ACHS Nueva Sans Medium" pitchFamily="2" charset="77"/>
              </a:rPr>
              <a:t> como luz (ancho), altura, ni capacidad de levante, lo único que, en calificadas oportunidades, se hace en forma adicional es aumentar el recorrido longitudinal, alargando la longitud de la vía de apoyo (Traslación longitudinal).</a:t>
            </a:r>
          </a:p>
          <a:p>
            <a:pPr>
              <a:lnSpc>
                <a:spcPct val="100000"/>
              </a:lnSpc>
            </a:pPr>
            <a:endParaRPr lang="es-ES" sz="1400" dirty="0">
              <a:solidFill>
                <a:schemeClr val="tx1"/>
              </a:solidFill>
              <a:effectLst/>
              <a:latin typeface="ACHS Nueva Sans Medium" pitchFamily="2" charset="77"/>
            </a:endParaRPr>
          </a:p>
        </p:txBody>
      </p:sp>
      <p:pic>
        <p:nvPicPr>
          <p:cNvPr id="10" name="Picture 12" descr="Archivo:Puente Grúa de colada JASO 175(270)-60-15 tm. de capacidad,  Industria Siderúrgica.jpg - Wikipedia, la enciclopedia libre">
            <a:extLst>
              <a:ext uri="{FF2B5EF4-FFF2-40B4-BE49-F238E27FC236}">
                <a16:creationId xmlns="" xmlns:a16="http://schemas.microsoft.com/office/drawing/2014/main" id="{E7DB3EC4-BED0-FF43-82AB-D0CDB73606D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195" t="8955" r="1195" b="29955"/>
          <a:stretch/>
        </p:blipFill>
        <p:spPr bwMode="auto">
          <a:xfrm>
            <a:off x="4473574" y="1538288"/>
            <a:ext cx="7718425" cy="531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175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Tipos de puentes grúas según desplazamiento</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2915729" cy="360187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pPr>
            <a:r>
              <a:rPr lang="es-ES" sz="1400" dirty="0">
                <a:solidFill>
                  <a:schemeClr val="tx1"/>
                </a:solidFill>
                <a:effectLst/>
                <a:latin typeface="ACHS Nueva Sans Medium" pitchFamily="2" charset="77"/>
              </a:rPr>
              <a:t>Según movimiento de desplazamiento longitudinal, los puentes grúas se clasifican en la </a:t>
            </a:r>
            <a:r>
              <a:rPr lang="es-ES" sz="1400" b="1" dirty="0">
                <a:effectLst/>
                <a:latin typeface="ACHS Nueva Sans Medium" pitchFamily="2" charset="77"/>
              </a:rPr>
              <a:t>forma que se trasladan</a:t>
            </a:r>
            <a:r>
              <a:rPr lang="es-ES" sz="1400" dirty="0">
                <a:solidFill>
                  <a:schemeClr val="tx1"/>
                </a:solidFill>
                <a:effectLst/>
                <a:latin typeface="ACHS Nueva Sans Medium" pitchFamily="2" charset="77"/>
              </a:rPr>
              <a:t>, lo que comúnmente se denomina recorrido del puente grúa.</a:t>
            </a:r>
          </a:p>
          <a:p>
            <a:pPr marL="342900" indent="-342900">
              <a:lnSpc>
                <a:spcPct val="100000"/>
              </a:lnSpc>
              <a:spcBef>
                <a:spcPts val="1650"/>
              </a:spcBef>
              <a:buClr>
                <a:schemeClr val="accent1"/>
              </a:buClr>
              <a:buFont typeface="+mj-lt"/>
              <a:buAutoNum type="arabicPeriod"/>
            </a:pPr>
            <a:r>
              <a:rPr lang="es-ES" sz="1400" dirty="0">
                <a:solidFill>
                  <a:schemeClr val="tx1"/>
                </a:solidFill>
                <a:effectLst/>
                <a:latin typeface="ACHS Nueva Sans Medium" pitchFamily="2" charset="77"/>
              </a:rPr>
              <a:t>Puentes grúas fijos, naturalmente son los que no tienen medios de traslación.</a:t>
            </a:r>
          </a:p>
          <a:p>
            <a:pPr marL="342900" indent="-342900">
              <a:lnSpc>
                <a:spcPct val="100000"/>
              </a:lnSpc>
              <a:spcBef>
                <a:spcPts val="1650"/>
              </a:spcBef>
              <a:buClr>
                <a:schemeClr val="accent1"/>
              </a:buClr>
              <a:buFont typeface="+mj-lt"/>
              <a:buAutoNum type="arabicPeriod"/>
            </a:pPr>
            <a:r>
              <a:rPr lang="es-ES" sz="1400" dirty="0">
                <a:solidFill>
                  <a:schemeClr val="tx1"/>
                </a:solidFill>
                <a:effectLst/>
                <a:latin typeface="ACHS Nueva Sans Medium" pitchFamily="2" charset="77"/>
              </a:rPr>
              <a:t>Puentes móviles de: </a:t>
            </a:r>
          </a:p>
          <a:p>
            <a:pPr marL="714375" indent="-342900">
              <a:lnSpc>
                <a:spcPct val="100000"/>
              </a:lnSpc>
              <a:spcBef>
                <a:spcPts val="1650"/>
              </a:spcBef>
              <a:buClr>
                <a:schemeClr val="accent1"/>
              </a:buClr>
              <a:buFont typeface="+mj-lt"/>
              <a:buAutoNum type="alphaLcPeriod"/>
            </a:pPr>
            <a:r>
              <a:rPr lang="es-ES" sz="1400" dirty="0">
                <a:solidFill>
                  <a:schemeClr val="tx1"/>
                </a:solidFill>
                <a:effectLst/>
                <a:latin typeface="ACHS Nueva Sans Medium" pitchFamily="2" charset="77"/>
              </a:rPr>
              <a:t>De baja </a:t>
            </a:r>
            <a:r>
              <a:rPr lang="es-ES" sz="1400" dirty="0" smtClean="0">
                <a:solidFill>
                  <a:schemeClr val="tx1"/>
                </a:solidFill>
                <a:effectLst/>
                <a:latin typeface="ACHS Nueva Sans Medium" pitchFamily="2" charset="77"/>
              </a:rPr>
              <a:t>velocidad</a:t>
            </a:r>
            <a:endParaRPr lang="es-ES" sz="1400" dirty="0">
              <a:solidFill>
                <a:schemeClr val="tx1"/>
              </a:solidFill>
              <a:effectLst/>
              <a:latin typeface="ACHS Nueva Sans Medium" pitchFamily="2" charset="77"/>
            </a:endParaRPr>
          </a:p>
          <a:p>
            <a:pPr marL="714375" indent="-342900">
              <a:lnSpc>
                <a:spcPct val="100000"/>
              </a:lnSpc>
              <a:spcBef>
                <a:spcPts val="1650"/>
              </a:spcBef>
              <a:buClr>
                <a:schemeClr val="accent1"/>
              </a:buClr>
              <a:buFont typeface="+mj-lt"/>
              <a:buAutoNum type="alphaLcPeriod"/>
            </a:pPr>
            <a:r>
              <a:rPr lang="es-ES" sz="1400" dirty="0">
                <a:solidFill>
                  <a:schemeClr val="tx1"/>
                </a:solidFill>
                <a:effectLst/>
                <a:latin typeface="ACHS Nueva Sans Medium" pitchFamily="2" charset="77"/>
              </a:rPr>
              <a:t>De alta </a:t>
            </a:r>
            <a:r>
              <a:rPr lang="es-ES" sz="1400" dirty="0" smtClean="0">
                <a:solidFill>
                  <a:schemeClr val="tx1"/>
                </a:solidFill>
                <a:effectLst/>
                <a:latin typeface="ACHS Nueva Sans Medium" pitchFamily="2" charset="77"/>
              </a:rPr>
              <a:t>velocidad</a:t>
            </a:r>
            <a:endParaRPr lang="es-ES" sz="1400" dirty="0">
              <a:solidFill>
                <a:schemeClr val="tx1"/>
              </a:solidFill>
              <a:effectLst/>
              <a:latin typeface="ACHS Nueva Sans Medium" pitchFamily="2" charset="77"/>
            </a:endParaRPr>
          </a:p>
        </p:txBody>
      </p:sp>
      <p:pic>
        <p:nvPicPr>
          <p:cNvPr id="7" name="27 Imagen" descr="imagen 5.png">
            <a:extLst>
              <a:ext uri="{FF2B5EF4-FFF2-40B4-BE49-F238E27FC236}">
                <a16:creationId xmlns="" xmlns:a16="http://schemas.microsoft.com/office/drawing/2014/main" id="{03B1C8B7-D059-D04A-8831-EAE077EE68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180827" y="1947222"/>
            <a:ext cx="5316721" cy="392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9642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83;p9">
            <a:extLst>
              <a:ext uri="{FF2B5EF4-FFF2-40B4-BE49-F238E27FC236}">
                <a16:creationId xmlns="" xmlns:a16="http://schemas.microsoft.com/office/drawing/2014/main" id="{8D8FB536-FFF3-144E-9506-A6E771B4DF5D}"/>
              </a:ext>
            </a:extLst>
          </p:cNvPr>
          <p:cNvSpPr/>
          <p:nvPr/>
        </p:nvSpPr>
        <p:spPr>
          <a:xfrm>
            <a:off x="1524000" y="3204401"/>
            <a:ext cx="2663952" cy="504365"/>
          </a:xfrm>
          <a:prstGeom prst="roundRect">
            <a:avLst>
              <a:gd name="adj" fmla="val 3284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sp>
        <p:nvSpPr>
          <p:cNvPr id="10" name="Google Shape;284;p9">
            <a:extLst>
              <a:ext uri="{FF2B5EF4-FFF2-40B4-BE49-F238E27FC236}">
                <a16:creationId xmlns="" xmlns:a16="http://schemas.microsoft.com/office/drawing/2014/main" id="{A5661D1E-9261-9B4C-B1A4-B99DB4937B5D}"/>
              </a:ext>
            </a:extLst>
          </p:cNvPr>
          <p:cNvSpPr txBox="1">
            <a:spLocks/>
          </p:cNvSpPr>
          <p:nvPr/>
        </p:nvSpPr>
        <p:spPr>
          <a:xfrm>
            <a:off x="1651537" y="3941686"/>
            <a:ext cx="3826112" cy="504365"/>
          </a:xfrm>
          <a:prstGeom prst="rect">
            <a:avLst/>
          </a:prstGeom>
          <a:noFill/>
          <a:ln>
            <a:noFill/>
          </a:ln>
        </p:spPr>
        <p:txBody>
          <a:bodyPr spcFirstLastPara="1" wrap="square" lIns="0" tIns="0" rIns="0" bIns="0" anchor="t" anchorCtr="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500"/>
              <a:buFont typeface="Wingdings" panose="05000000000000000000" pitchFamily="2" charset="2"/>
              <a:buNone/>
            </a:pPr>
            <a:r>
              <a:rPr lang="es-CL" sz="2000" dirty="0">
                <a:solidFill>
                  <a:srgbClr val="13C045"/>
                </a:solidFill>
                <a:latin typeface="ACHS Nueva Sans Medium" pitchFamily="2" charset="77"/>
              </a:rPr>
              <a:t>Módulo 2</a:t>
            </a:r>
          </a:p>
        </p:txBody>
      </p:sp>
      <p:sp>
        <p:nvSpPr>
          <p:cNvPr id="11" name="Google Shape;285;p9">
            <a:extLst>
              <a:ext uri="{FF2B5EF4-FFF2-40B4-BE49-F238E27FC236}">
                <a16:creationId xmlns="" xmlns:a16="http://schemas.microsoft.com/office/drawing/2014/main" id="{F7472261-4A8A-1B43-8CD6-01BEA68C3F40}"/>
              </a:ext>
            </a:extLst>
          </p:cNvPr>
          <p:cNvSpPr txBox="1">
            <a:spLocks/>
          </p:cNvSpPr>
          <p:nvPr/>
        </p:nvSpPr>
        <p:spPr>
          <a:xfrm>
            <a:off x="1651537" y="2322576"/>
            <a:ext cx="3231359" cy="1396957"/>
          </a:xfrm>
          <a:prstGeom prst="rect">
            <a:avLst/>
          </a:prstGeom>
          <a:noFill/>
          <a:ln>
            <a:noFill/>
          </a:ln>
        </p:spPr>
        <p:txBody>
          <a:bodyPr spcFirstLastPara="1" wrap="square" lIns="0" tIns="0" rIns="0" bIns="0" anchor="t" anchorCtr="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3000"/>
              <a:buNone/>
            </a:pPr>
            <a:r>
              <a:rPr lang="es-CL" sz="3200" dirty="0">
                <a:solidFill>
                  <a:schemeClr val="lt2"/>
                </a:solidFill>
                <a:latin typeface="ACHS Nueva Serif" pitchFamily="2" charset="77"/>
              </a:rPr>
              <a:t>Funcionamiento </a:t>
            </a:r>
          </a:p>
          <a:p>
            <a:pPr marL="0" indent="0">
              <a:spcBef>
                <a:spcPts val="0"/>
              </a:spcBef>
              <a:buSzPts val="3000"/>
              <a:buNone/>
            </a:pPr>
            <a:r>
              <a:rPr lang="es-CL" sz="3200" dirty="0">
                <a:solidFill>
                  <a:schemeClr val="lt2"/>
                </a:solidFill>
                <a:latin typeface="ACHS Nueva Serif" pitchFamily="2" charset="77"/>
              </a:rPr>
              <a:t>y Seguridad en la operación</a:t>
            </a:r>
          </a:p>
        </p:txBody>
      </p:sp>
      <p:pic>
        <p:nvPicPr>
          <p:cNvPr id="12" name="Google Shape;394;p18">
            <a:extLst>
              <a:ext uri="{FF2B5EF4-FFF2-40B4-BE49-F238E27FC236}">
                <a16:creationId xmlns="" xmlns:a16="http://schemas.microsoft.com/office/drawing/2014/main" id="{48AECCF9-FE5D-4F4A-A587-01589A528413}"/>
              </a:ext>
            </a:extLst>
          </p:cNvPr>
          <p:cNvPicPr preferRelativeResize="0"/>
          <p:nvPr/>
        </p:nvPicPr>
        <p:blipFill rotWithShape="1">
          <a:blip r:embed="rId3">
            <a:alphaModFix/>
          </a:blip>
          <a:srcRect l="24537" r="19922"/>
          <a:stretch/>
        </p:blipFill>
        <p:spPr>
          <a:xfrm flipH="1">
            <a:off x="5605187" y="1129216"/>
            <a:ext cx="4587713" cy="5839620"/>
          </a:xfrm>
          <a:prstGeom prst="rect">
            <a:avLst/>
          </a:prstGeom>
          <a:noFill/>
          <a:ln>
            <a:noFill/>
          </a:ln>
        </p:spPr>
      </p:pic>
    </p:spTree>
    <p:extLst>
      <p:ext uri="{BB962C8B-B14F-4D97-AF65-F5344CB8AC3E}">
        <p14:creationId xmlns:p14="http://schemas.microsoft.com/office/powerpoint/2010/main" val="26718919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Las Velocidades de Operación</a:t>
            </a:r>
            <a:endParaRPr lang="x-none" dirty="0">
              <a:latin typeface="ACHS Nueva Serif" pitchFamily="2" charset="77"/>
            </a:endParaRP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Las velocidades se caracterizan por ser progresivas o secuenciales</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2"/>
            <a:ext cx="2787713" cy="415903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b="1" dirty="0">
                <a:effectLst/>
                <a:latin typeface="ACHS Nueva Sans Medium" pitchFamily="2" charset="77"/>
              </a:rPr>
              <a:t>Velocidades progresivas</a:t>
            </a:r>
          </a:p>
          <a:p>
            <a:pPr>
              <a:lnSpc>
                <a:spcPct val="100000"/>
              </a:lnSpc>
            </a:pPr>
            <a:r>
              <a:rPr lang="es-ES" sz="1400" dirty="0">
                <a:solidFill>
                  <a:schemeClr val="tx1"/>
                </a:solidFill>
                <a:effectLst/>
                <a:latin typeface="ACHS Nueva Sans Medium" pitchFamily="2" charset="77"/>
              </a:rPr>
              <a:t>Son aquellas velocidades, donde el operador va aumentando suavemente la velocidad en forma manual.</a:t>
            </a:r>
          </a:p>
          <a:p>
            <a:pPr>
              <a:lnSpc>
                <a:spcPct val="100000"/>
              </a:lnSpc>
            </a:pPr>
            <a:r>
              <a:rPr lang="es-ES" sz="1400" dirty="0">
                <a:solidFill>
                  <a:schemeClr val="tx1"/>
                </a:solidFill>
                <a:effectLst/>
                <a:latin typeface="ACHS Nueva Sans Medium" pitchFamily="2" charset="77"/>
              </a:rPr>
              <a:t>Normalmente se inicia con una velocidad de 2 a 3 m/min., la que lentamente el operador puede aumentar a 30 -  50 m/min.</a:t>
            </a:r>
          </a:p>
          <a:p>
            <a:pPr>
              <a:lnSpc>
                <a:spcPct val="100000"/>
              </a:lnSpc>
            </a:pPr>
            <a:r>
              <a:rPr lang="es-ES" sz="1400" dirty="0">
                <a:solidFill>
                  <a:schemeClr val="tx1"/>
                </a:solidFill>
                <a:effectLst/>
                <a:latin typeface="ACHS Nueva Sans Medium" pitchFamily="2" charset="77"/>
              </a:rPr>
              <a:t>La única </a:t>
            </a:r>
            <a:r>
              <a:rPr lang="es-ES" sz="1400" b="1" dirty="0">
                <a:effectLst/>
                <a:latin typeface="ACHS Nueva Sans Medium" pitchFamily="2" charset="77"/>
              </a:rPr>
              <a:t>limitación que presenta esta modalidad es un control de tiempo en las aceleraciones, </a:t>
            </a:r>
            <a:r>
              <a:rPr lang="es-ES" sz="1400" dirty="0">
                <a:solidFill>
                  <a:schemeClr val="tx1"/>
                </a:solidFill>
                <a:effectLst/>
                <a:latin typeface="ACHS Nueva Sans Medium" pitchFamily="2" charset="77"/>
              </a:rPr>
              <a:t>evitando una elevación de la carga violenta y/o descontrolada.</a:t>
            </a:r>
          </a:p>
        </p:txBody>
      </p:sp>
      <p:pic>
        <p:nvPicPr>
          <p:cNvPr id="9" name="Imagen 8">
            <a:extLst>
              <a:ext uri="{FF2B5EF4-FFF2-40B4-BE49-F238E27FC236}">
                <a16:creationId xmlns="" xmlns:a16="http://schemas.microsoft.com/office/drawing/2014/main" id="{CD274BF8-4FA4-0E48-90C9-D9231BB7B0F4}"/>
              </a:ext>
            </a:extLst>
          </p:cNvPr>
          <p:cNvPicPr>
            <a:picLocks noChangeAspect="1"/>
          </p:cNvPicPr>
          <p:nvPr/>
        </p:nvPicPr>
        <p:blipFill>
          <a:blip r:embed="rId3"/>
          <a:stretch>
            <a:fillRect/>
          </a:stretch>
        </p:blipFill>
        <p:spPr>
          <a:xfrm>
            <a:off x="5481687" y="2377440"/>
            <a:ext cx="4955198" cy="3493008"/>
          </a:xfrm>
          <a:prstGeom prst="rect">
            <a:avLst/>
          </a:prstGeom>
        </p:spPr>
      </p:pic>
    </p:spTree>
    <p:extLst>
      <p:ext uri="{BB962C8B-B14F-4D97-AF65-F5344CB8AC3E}">
        <p14:creationId xmlns:p14="http://schemas.microsoft.com/office/powerpoint/2010/main" val="4700827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1B1F8AFC-3D04-B24B-9587-CEC923C06885}"/>
              </a:ext>
            </a:extLst>
          </p:cNvPr>
          <p:cNvSpPr>
            <a:spLocks noGrp="1"/>
          </p:cNvSpPr>
          <p:nvPr>
            <p:ph type="body" sz="quarter" idx="61"/>
          </p:nvPr>
        </p:nvSpPr>
        <p:spPr/>
        <p:txBody>
          <a:bodyPr/>
          <a:lstStyle/>
          <a:p>
            <a:r>
              <a:rPr lang="es-CL" dirty="0" smtClean="0">
                <a:latin typeface="ACHS Nueva Serif Medium" pitchFamily="2" charset="77"/>
              </a:rPr>
              <a:t>Antes de comenzar</a:t>
            </a:r>
            <a:endParaRPr lang="es-CL" dirty="0">
              <a:latin typeface="ACHS Nueva Serif Medium" pitchFamily="2" charset="77"/>
            </a:endParaRPr>
          </a:p>
        </p:txBody>
      </p:sp>
      <p:sp>
        <p:nvSpPr>
          <p:cNvPr id="11" name="Marcador de texto 4">
            <a:extLst>
              <a:ext uri="{FF2B5EF4-FFF2-40B4-BE49-F238E27FC236}">
                <a16:creationId xmlns="" xmlns:a16="http://schemas.microsoft.com/office/drawing/2014/main" id="{591DDC16-F265-C64B-82BA-44AB79BEE874}"/>
              </a:ext>
            </a:extLst>
          </p:cNvPr>
          <p:cNvSpPr txBox="1">
            <a:spLocks/>
          </p:cNvSpPr>
          <p:nvPr/>
        </p:nvSpPr>
        <p:spPr>
          <a:xfrm>
            <a:off x="892065" y="2187488"/>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472C4"/>
              </a:buClr>
            </a:pPr>
            <a:r>
              <a:rPr lang="es-ES" sz="4800">
                <a:solidFill>
                  <a:srgbClr val="004D06"/>
                </a:solidFill>
                <a:latin typeface="ACHS Nueva Serif Medium" pitchFamily="2" charset="77"/>
              </a:rPr>
              <a:t>01</a:t>
            </a:r>
            <a:endParaRPr lang="es-CL" sz="4800">
              <a:solidFill>
                <a:srgbClr val="004D06"/>
              </a:solidFill>
              <a:latin typeface="ACHS Nueva Serif Medium" pitchFamily="2" charset="77"/>
            </a:endParaRPr>
          </a:p>
        </p:txBody>
      </p:sp>
      <p:sp>
        <p:nvSpPr>
          <p:cNvPr id="12" name="Marcador de texto 4">
            <a:extLst>
              <a:ext uri="{FF2B5EF4-FFF2-40B4-BE49-F238E27FC236}">
                <a16:creationId xmlns="" xmlns:a16="http://schemas.microsoft.com/office/drawing/2014/main" id="{21922A45-1CB4-DE4A-AFC6-6559F3F5ABD9}"/>
              </a:ext>
            </a:extLst>
          </p:cNvPr>
          <p:cNvSpPr txBox="1">
            <a:spLocks/>
          </p:cNvSpPr>
          <p:nvPr/>
        </p:nvSpPr>
        <p:spPr>
          <a:xfrm>
            <a:off x="3777128" y="2192245"/>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472C4"/>
              </a:buClr>
            </a:pPr>
            <a:r>
              <a:rPr lang="es-ES" sz="4800">
                <a:solidFill>
                  <a:srgbClr val="004D06"/>
                </a:solidFill>
                <a:latin typeface="ACHS Nueva Serif Medium" pitchFamily="2" charset="77"/>
              </a:rPr>
              <a:t>02</a:t>
            </a:r>
            <a:endParaRPr lang="es-CL" sz="4800">
              <a:solidFill>
                <a:srgbClr val="004D06"/>
              </a:solidFill>
              <a:latin typeface="ACHS Nueva Serif Medium" pitchFamily="2" charset="77"/>
            </a:endParaRPr>
          </a:p>
        </p:txBody>
      </p:sp>
      <p:sp>
        <p:nvSpPr>
          <p:cNvPr id="13" name="Marcador de texto 4">
            <a:extLst>
              <a:ext uri="{FF2B5EF4-FFF2-40B4-BE49-F238E27FC236}">
                <a16:creationId xmlns="" xmlns:a16="http://schemas.microsoft.com/office/drawing/2014/main" id="{C6C7DA55-32EB-EE40-B6D5-9AD6E7DA3129}"/>
              </a:ext>
            </a:extLst>
          </p:cNvPr>
          <p:cNvSpPr txBox="1">
            <a:spLocks/>
          </p:cNvSpPr>
          <p:nvPr/>
        </p:nvSpPr>
        <p:spPr>
          <a:xfrm>
            <a:off x="6879166" y="2191403"/>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472C4"/>
              </a:buClr>
            </a:pPr>
            <a:r>
              <a:rPr lang="es-ES" sz="4800">
                <a:solidFill>
                  <a:srgbClr val="004D06"/>
                </a:solidFill>
                <a:latin typeface="ACHS Nueva Serif Medium" pitchFamily="2" charset="77"/>
              </a:rPr>
              <a:t>03</a:t>
            </a:r>
            <a:endParaRPr lang="es-CL" sz="4800">
              <a:solidFill>
                <a:srgbClr val="004D06"/>
              </a:solidFill>
              <a:latin typeface="ACHS Nueva Serif Medium" pitchFamily="2" charset="77"/>
            </a:endParaRPr>
          </a:p>
        </p:txBody>
      </p:sp>
      <p:sp>
        <p:nvSpPr>
          <p:cNvPr id="14" name="Marcador de texto 4">
            <a:extLst>
              <a:ext uri="{FF2B5EF4-FFF2-40B4-BE49-F238E27FC236}">
                <a16:creationId xmlns="" xmlns:a16="http://schemas.microsoft.com/office/drawing/2014/main" id="{D08F1239-3882-A346-8268-A113F31F9744}"/>
              </a:ext>
            </a:extLst>
          </p:cNvPr>
          <p:cNvSpPr txBox="1">
            <a:spLocks/>
          </p:cNvSpPr>
          <p:nvPr/>
        </p:nvSpPr>
        <p:spPr>
          <a:xfrm>
            <a:off x="9950205" y="2191403"/>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472C4"/>
              </a:buClr>
            </a:pPr>
            <a:r>
              <a:rPr lang="es-ES" sz="4800">
                <a:solidFill>
                  <a:srgbClr val="004D06"/>
                </a:solidFill>
                <a:latin typeface="ACHS Nueva Serif Medium" pitchFamily="2" charset="77"/>
              </a:rPr>
              <a:t>04</a:t>
            </a:r>
            <a:endParaRPr lang="es-CL" sz="4800">
              <a:solidFill>
                <a:srgbClr val="004D06"/>
              </a:solidFill>
              <a:latin typeface="ACHS Nueva Serif Medium" pitchFamily="2" charset="77"/>
            </a:endParaRPr>
          </a:p>
        </p:txBody>
      </p:sp>
      <p:sp>
        <p:nvSpPr>
          <p:cNvPr id="15" name="Marcador de texto 5">
            <a:extLst>
              <a:ext uri="{FF2B5EF4-FFF2-40B4-BE49-F238E27FC236}">
                <a16:creationId xmlns="" xmlns:a16="http://schemas.microsoft.com/office/drawing/2014/main" id="{A53B0126-57A4-B044-A321-B36CAA440B5B}"/>
              </a:ext>
            </a:extLst>
          </p:cNvPr>
          <p:cNvSpPr txBox="1">
            <a:spLocks/>
          </p:cNvSpPr>
          <p:nvPr/>
        </p:nvSpPr>
        <p:spPr>
          <a:xfrm>
            <a:off x="892065" y="4612485"/>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4472C4"/>
              </a:buClr>
            </a:pPr>
            <a:r>
              <a:rPr lang="es-CL" b="1" dirty="0">
                <a:solidFill>
                  <a:srgbClr val="004D06"/>
                </a:solidFill>
                <a:latin typeface="ACHS Nueva Sans" pitchFamily="2" charset="77"/>
              </a:rPr>
              <a:t>Bienvenida</a:t>
            </a:r>
          </a:p>
        </p:txBody>
      </p:sp>
      <p:sp>
        <p:nvSpPr>
          <p:cNvPr id="16" name="Marcador de texto 5">
            <a:extLst>
              <a:ext uri="{FF2B5EF4-FFF2-40B4-BE49-F238E27FC236}">
                <a16:creationId xmlns="" xmlns:a16="http://schemas.microsoft.com/office/drawing/2014/main" id="{702BB04E-EF6C-9745-8EA8-2010693B5DF5}"/>
              </a:ext>
            </a:extLst>
          </p:cNvPr>
          <p:cNvSpPr txBox="1">
            <a:spLocks/>
          </p:cNvSpPr>
          <p:nvPr/>
        </p:nvSpPr>
        <p:spPr>
          <a:xfrm>
            <a:off x="3732755" y="4608230"/>
            <a:ext cx="1659132" cy="620939"/>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4472C4"/>
              </a:buClr>
            </a:pPr>
            <a:r>
              <a:rPr lang="es-MX" b="1" dirty="0">
                <a:solidFill>
                  <a:srgbClr val="004D06"/>
                </a:solidFill>
                <a:latin typeface="ACHS Nueva Sans" pitchFamily="2" charset="77"/>
              </a:rPr>
              <a:t>Presentación de la persona facilitadora</a:t>
            </a:r>
            <a:endParaRPr lang="es-CL" b="1" dirty="0">
              <a:solidFill>
                <a:srgbClr val="004D06"/>
              </a:solidFill>
              <a:latin typeface="ACHS Nueva Sans" pitchFamily="2" charset="77"/>
            </a:endParaRPr>
          </a:p>
        </p:txBody>
      </p:sp>
      <p:sp>
        <p:nvSpPr>
          <p:cNvPr id="17" name="Marcador de texto 5">
            <a:extLst>
              <a:ext uri="{FF2B5EF4-FFF2-40B4-BE49-F238E27FC236}">
                <a16:creationId xmlns="" xmlns:a16="http://schemas.microsoft.com/office/drawing/2014/main" id="{61CBC617-2969-C547-9DC3-8DE549514862}"/>
              </a:ext>
            </a:extLst>
          </p:cNvPr>
          <p:cNvSpPr txBox="1">
            <a:spLocks/>
          </p:cNvSpPr>
          <p:nvPr/>
        </p:nvSpPr>
        <p:spPr>
          <a:xfrm>
            <a:off x="9489780" y="4604120"/>
            <a:ext cx="1888958" cy="620940"/>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4472C4"/>
              </a:buClr>
            </a:pPr>
            <a:r>
              <a:rPr lang="es-CL" b="1" dirty="0">
                <a:solidFill>
                  <a:srgbClr val="004D06"/>
                </a:solidFill>
                <a:latin typeface="ACHS Nueva Sans" pitchFamily="2" charset="77"/>
              </a:rPr>
              <a:t>Expectativas de </a:t>
            </a:r>
            <a:r>
              <a:rPr lang="es-CL" b="1" dirty="0" smtClean="0">
                <a:solidFill>
                  <a:srgbClr val="004D06"/>
                </a:solidFill>
                <a:latin typeface="ACHS Nueva Sans" pitchFamily="2" charset="77"/>
              </a:rPr>
              <a:t>las personas </a:t>
            </a:r>
            <a:r>
              <a:rPr lang="es-CL" b="1" dirty="0">
                <a:solidFill>
                  <a:srgbClr val="004D06"/>
                </a:solidFill>
                <a:latin typeface="ACHS Nueva Sans" pitchFamily="2" charset="77"/>
              </a:rPr>
              <a:t>participantes</a:t>
            </a:r>
          </a:p>
          <a:p>
            <a:pPr algn="ctr">
              <a:buClr>
                <a:srgbClr val="4472C4"/>
              </a:buClr>
            </a:pPr>
            <a:endParaRPr lang="es-CL" b="1" dirty="0">
              <a:solidFill>
                <a:srgbClr val="004D06"/>
              </a:solidFill>
              <a:latin typeface="ACHS Nueva Sans" pitchFamily="2" charset="77"/>
            </a:endParaRPr>
          </a:p>
        </p:txBody>
      </p:sp>
      <p:sp>
        <p:nvSpPr>
          <p:cNvPr id="18" name="Marcador de texto 5">
            <a:extLst>
              <a:ext uri="{FF2B5EF4-FFF2-40B4-BE49-F238E27FC236}">
                <a16:creationId xmlns="" xmlns:a16="http://schemas.microsoft.com/office/drawing/2014/main" id="{C5FDC5E6-5AB1-1642-A6D2-88BAE7E7F82F}"/>
              </a:ext>
            </a:extLst>
          </p:cNvPr>
          <p:cNvSpPr txBox="1">
            <a:spLocks/>
          </p:cNvSpPr>
          <p:nvPr/>
        </p:nvSpPr>
        <p:spPr>
          <a:xfrm>
            <a:off x="6901180" y="4604119"/>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4472C4"/>
              </a:buClr>
            </a:pPr>
            <a:r>
              <a:rPr lang="es-CL" b="1" dirty="0">
                <a:solidFill>
                  <a:srgbClr val="004D06"/>
                </a:solidFill>
                <a:latin typeface="ACHS Nueva Sans" pitchFamily="2" charset="77"/>
              </a:rPr>
              <a:t>Presentación </a:t>
            </a:r>
            <a:r>
              <a:rPr lang="es-CL" b="1" dirty="0" smtClean="0">
                <a:solidFill>
                  <a:srgbClr val="004D06"/>
                </a:solidFill>
                <a:latin typeface="ACHS Nueva Sans" pitchFamily="2" charset="77"/>
              </a:rPr>
              <a:t>de la charla</a:t>
            </a:r>
            <a:endParaRPr lang="es-CL" b="1" dirty="0">
              <a:solidFill>
                <a:srgbClr val="004D06"/>
              </a:solidFill>
              <a:latin typeface="ACHS Nueva Sans" pitchFamily="2" charset="77"/>
            </a:endParaRPr>
          </a:p>
          <a:p>
            <a:pPr algn="ctr">
              <a:buClr>
                <a:srgbClr val="4472C4"/>
              </a:buClr>
            </a:pPr>
            <a:endParaRPr lang="es-CL" b="1" dirty="0">
              <a:solidFill>
                <a:srgbClr val="004D06"/>
              </a:solidFill>
              <a:latin typeface="ACHS Nueva Sans" pitchFamily="2" charset="77"/>
            </a:endParaRPr>
          </a:p>
        </p:txBody>
      </p:sp>
      <p:pic>
        <p:nvPicPr>
          <p:cNvPr id="19" name="Imagen 18">
            <a:extLst>
              <a:ext uri="{FF2B5EF4-FFF2-40B4-BE49-F238E27FC236}">
                <a16:creationId xmlns="" xmlns:a16="http://schemas.microsoft.com/office/drawing/2014/main" id="{4C753F71-BD09-674A-8207-C23888CA0A32}"/>
              </a:ext>
            </a:extLst>
          </p:cNvPr>
          <p:cNvPicPr>
            <a:picLocks noChangeAspect="1"/>
          </p:cNvPicPr>
          <p:nvPr/>
        </p:nvPicPr>
        <p:blipFill>
          <a:blip r:embed="rId3"/>
          <a:stretch>
            <a:fillRect/>
          </a:stretch>
        </p:blipFill>
        <p:spPr>
          <a:xfrm>
            <a:off x="892065" y="3103404"/>
            <a:ext cx="1481153" cy="1071472"/>
          </a:xfrm>
          <a:prstGeom prst="rect">
            <a:avLst/>
          </a:prstGeom>
        </p:spPr>
      </p:pic>
      <p:pic>
        <p:nvPicPr>
          <p:cNvPr id="20" name="Imagen 19">
            <a:extLst>
              <a:ext uri="{FF2B5EF4-FFF2-40B4-BE49-F238E27FC236}">
                <a16:creationId xmlns="" xmlns:a16="http://schemas.microsoft.com/office/drawing/2014/main" id="{58FF4666-0B78-8F4B-9B02-318931148CD5}"/>
              </a:ext>
            </a:extLst>
          </p:cNvPr>
          <p:cNvPicPr>
            <a:picLocks noChangeAspect="1"/>
          </p:cNvPicPr>
          <p:nvPr/>
        </p:nvPicPr>
        <p:blipFill>
          <a:blip r:embed="rId4"/>
          <a:stretch>
            <a:fillRect/>
          </a:stretch>
        </p:blipFill>
        <p:spPr>
          <a:xfrm>
            <a:off x="4022717" y="2912980"/>
            <a:ext cx="922622" cy="1336212"/>
          </a:xfrm>
          <a:prstGeom prst="rect">
            <a:avLst/>
          </a:prstGeom>
        </p:spPr>
      </p:pic>
      <p:pic>
        <p:nvPicPr>
          <p:cNvPr id="21" name="Imagen 20">
            <a:extLst>
              <a:ext uri="{FF2B5EF4-FFF2-40B4-BE49-F238E27FC236}">
                <a16:creationId xmlns="" xmlns:a16="http://schemas.microsoft.com/office/drawing/2014/main" id="{78260236-D19F-734A-9C9A-EB9B2B8447D7}"/>
              </a:ext>
            </a:extLst>
          </p:cNvPr>
          <p:cNvPicPr>
            <a:picLocks noChangeAspect="1"/>
          </p:cNvPicPr>
          <p:nvPr/>
        </p:nvPicPr>
        <p:blipFill>
          <a:blip r:embed="rId5"/>
          <a:stretch>
            <a:fillRect/>
          </a:stretch>
        </p:blipFill>
        <p:spPr>
          <a:xfrm>
            <a:off x="9941500" y="3099294"/>
            <a:ext cx="1102987" cy="1039959"/>
          </a:xfrm>
          <a:prstGeom prst="rect">
            <a:avLst/>
          </a:prstGeom>
        </p:spPr>
      </p:pic>
      <p:pic>
        <p:nvPicPr>
          <p:cNvPr id="22" name="Imagen 21">
            <a:extLst>
              <a:ext uri="{FF2B5EF4-FFF2-40B4-BE49-F238E27FC236}">
                <a16:creationId xmlns="" xmlns:a16="http://schemas.microsoft.com/office/drawing/2014/main" id="{8DEEE72F-61D8-314D-A35E-27EC95637E54}"/>
              </a:ext>
            </a:extLst>
          </p:cNvPr>
          <p:cNvPicPr>
            <a:picLocks noChangeAspect="1"/>
          </p:cNvPicPr>
          <p:nvPr/>
        </p:nvPicPr>
        <p:blipFill>
          <a:blip r:embed="rId6"/>
          <a:stretch>
            <a:fillRect/>
          </a:stretch>
        </p:blipFill>
        <p:spPr>
          <a:xfrm>
            <a:off x="7063210" y="3159331"/>
            <a:ext cx="1157089" cy="1150348"/>
          </a:xfrm>
          <a:prstGeom prst="rect">
            <a:avLst/>
          </a:prstGeom>
        </p:spPr>
      </p:pic>
    </p:spTree>
    <p:custDataLst>
      <p:tags r:id="rId1"/>
    </p:custDataLst>
    <p:extLst>
      <p:ext uri="{BB962C8B-B14F-4D97-AF65-F5344CB8AC3E}">
        <p14:creationId xmlns:p14="http://schemas.microsoft.com/office/powerpoint/2010/main" val="242944001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Las Velocidades de Operación</a:t>
            </a:r>
            <a:endParaRPr lang="x-none" dirty="0">
              <a:latin typeface="ACHS Nueva Serif" pitchFamily="2" charset="77"/>
            </a:endParaRP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Velocidad secuencial</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3171761" cy="433136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Son velocidades fijas que el fabricante ha establecido en el equipo, estas velocidades aumentan progresivamente, mediante limitadores de tiempo, cuya secuencia ha sido establecida por el fabricante.</a:t>
            </a:r>
          </a:p>
          <a:p>
            <a:pPr>
              <a:lnSpc>
                <a:spcPct val="100000"/>
              </a:lnSpc>
            </a:pPr>
            <a:r>
              <a:rPr lang="es-ES" sz="1400" dirty="0">
                <a:solidFill>
                  <a:schemeClr val="tx1"/>
                </a:solidFill>
                <a:effectLst/>
                <a:latin typeface="ACHS Nueva Sans Medium" pitchFamily="2" charset="77"/>
              </a:rPr>
              <a:t>La elevación se inicia con una velocidad de </a:t>
            </a:r>
            <a:r>
              <a:rPr lang="es-ES" sz="1400" dirty="0" err="1">
                <a:solidFill>
                  <a:schemeClr val="tx1"/>
                </a:solidFill>
                <a:effectLst/>
                <a:latin typeface="ACHS Nueva Sans Medium" pitchFamily="2" charset="77"/>
              </a:rPr>
              <a:t>estrobaje</a:t>
            </a:r>
            <a:r>
              <a:rPr lang="es-ES" sz="1400" dirty="0">
                <a:solidFill>
                  <a:schemeClr val="tx1"/>
                </a:solidFill>
                <a:effectLst/>
                <a:latin typeface="ACHS Nueva Sans Medium" pitchFamily="2" charset="77"/>
              </a:rPr>
              <a:t>, la que obligatoriamente se usa para levantar o apoyar las cargas, normalmente es de 5 a 6 m/min. Esta velocidad </a:t>
            </a:r>
            <a:r>
              <a:rPr lang="es-ES" sz="1400" b="1" dirty="0">
                <a:effectLst/>
                <a:latin typeface="ACHS Nueva Sans Medium" pitchFamily="2" charset="77"/>
              </a:rPr>
              <a:t>permite controlar deformaciones elásticas de la estructura y del cable de acero.</a:t>
            </a:r>
          </a:p>
          <a:p>
            <a:pPr>
              <a:lnSpc>
                <a:spcPct val="100000"/>
              </a:lnSpc>
            </a:pPr>
            <a:r>
              <a:rPr lang="es-ES" sz="1400" dirty="0">
                <a:solidFill>
                  <a:schemeClr val="tx1"/>
                </a:solidFill>
                <a:effectLst/>
                <a:latin typeface="ACHS Nueva Sans Medium" pitchFamily="2" charset="77"/>
              </a:rPr>
              <a:t>La velocidad normal, que fluctúa entre 25 a 30 m/min., sólo puede ser cambiada después de 3 a 6 </a:t>
            </a:r>
            <a:r>
              <a:rPr lang="es-ES" sz="1400" dirty="0" err="1">
                <a:solidFill>
                  <a:schemeClr val="tx1"/>
                </a:solidFill>
                <a:effectLst/>
                <a:latin typeface="ACHS Nueva Sans Medium" pitchFamily="2" charset="77"/>
              </a:rPr>
              <a:t>seg</a:t>
            </a:r>
            <a:r>
              <a:rPr lang="es-ES" sz="1400" dirty="0">
                <a:solidFill>
                  <a:schemeClr val="tx1"/>
                </a:solidFill>
                <a:effectLst/>
                <a:latin typeface="ACHS Nueva Sans Medium" pitchFamily="2" charset="77"/>
              </a:rPr>
              <a:t>.</a:t>
            </a:r>
          </a:p>
        </p:txBody>
      </p:sp>
      <p:pic>
        <p:nvPicPr>
          <p:cNvPr id="7" name="Imagen 6">
            <a:extLst>
              <a:ext uri="{FF2B5EF4-FFF2-40B4-BE49-F238E27FC236}">
                <a16:creationId xmlns="" xmlns:a16="http://schemas.microsoft.com/office/drawing/2014/main" id="{ACCA3774-FA97-104F-A965-9B2344954C14}"/>
              </a:ext>
            </a:extLst>
          </p:cNvPr>
          <p:cNvPicPr>
            <a:picLocks noChangeAspect="1"/>
          </p:cNvPicPr>
          <p:nvPr/>
        </p:nvPicPr>
        <p:blipFill>
          <a:blip r:embed="rId3"/>
          <a:stretch>
            <a:fillRect/>
          </a:stretch>
        </p:blipFill>
        <p:spPr>
          <a:xfrm>
            <a:off x="5481687" y="2377440"/>
            <a:ext cx="4955198" cy="3493008"/>
          </a:xfrm>
          <a:prstGeom prst="rect">
            <a:avLst/>
          </a:prstGeom>
        </p:spPr>
      </p:pic>
    </p:spTree>
    <p:extLst>
      <p:ext uri="{BB962C8B-B14F-4D97-AF65-F5344CB8AC3E}">
        <p14:creationId xmlns:p14="http://schemas.microsoft.com/office/powerpoint/2010/main" val="29936175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Las Velocidades de Operación</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007169" cy="422163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pPr>
            <a:r>
              <a:rPr lang="es-ES" sz="1400" dirty="0">
                <a:solidFill>
                  <a:schemeClr val="tx1"/>
                </a:solidFill>
                <a:effectLst/>
                <a:latin typeface="ACHS Nueva Sans Medium" pitchFamily="2" charset="77"/>
              </a:rPr>
              <a:t>Algunos puentes grúas, especialmente los con mayor altura bajo gancho, están </a:t>
            </a:r>
            <a:r>
              <a:rPr lang="es-ES" sz="1400" b="1" dirty="0">
                <a:effectLst/>
                <a:latin typeface="ACHS Nueva Sans Medium" pitchFamily="2" charset="77"/>
              </a:rPr>
              <a:t>equipados con una o más velocidades altas; </a:t>
            </a:r>
            <a:r>
              <a:rPr lang="es-ES" sz="1400" dirty="0">
                <a:solidFill>
                  <a:schemeClr val="tx1"/>
                </a:solidFill>
                <a:effectLst/>
                <a:latin typeface="ACHS Nueva Sans Medium" pitchFamily="2" charset="77"/>
              </a:rPr>
              <a:t>50 a 60 m/min., hasta 120 m/min. Esta velocidad también tiene tiempo de espera para su cambio, lo normal es de 3 a 4 </a:t>
            </a:r>
            <a:r>
              <a:rPr lang="es-ES" sz="1400" dirty="0" err="1">
                <a:solidFill>
                  <a:schemeClr val="tx1"/>
                </a:solidFill>
                <a:effectLst/>
                <a:latin typeface="ACHS Nueva Sans Medium" pitchFamily="2" charset="77"/>
              </a:rPr>
              <a:t>seg</a:t>
            </a:r>
            <a:r>
              <a:rPr lang="es-ES" sz="1400" dirty="0">
                <a:solidFill>
                  <a:schemeClr val="tx1"/>
                </a:solidFill>
                <a:effectLst/>
                <a:latin typeface="ACHS Nueva Sans Medium" pitchFamily="2" charset="77"/>
              </a:rPr>
              <a:t>.</a:t>
            </a:r>
          </a:p>
          <a:p>
            <a:pPr>
              <a:lnSpc>
                <a:spcPct val="100000"/>
              </a:lnSpc>
              <a:spcBef>
                <a:spcPts val="1650"/>
              </a:spcBef>
            </a:pPr>
            <a:r>
              <a:rPr lang="es-ES" sz="1400" b="1" dirty="0">
                <a:effectLst/>
                <a:latin typeface="ACHS Nueva Sans Medium" pitchFamily="2" charset="77"/>
              </a:rPr>
              <a:t>Velocidad del Carro de Puente</a:t>
            </a:r>
          </a:p>
          <a:p>
            <a:pPr>
              <a:lnSpc>
                <a:spcPct val="100000"/>
              </a:lnSpc>
              <a:spcBef>
                <a:spcPts val="1650"/>
              </a:spcBef>
            </a:pPr>
            <a:r>
              <a:rPr lang="es-ES" sz="1400" dirty="0">
                <a:solidFill>
                  <a:schemeClr val="tx1"/>
                </a:solidFill>
                <a:effectLst/>
                <a:latin typeface="ACHS Nueva Sans Medium" pitchFamily="2" charset="77"/>
              </a:rPr>
              <a:t>Esta velocidad, </a:t>
            </a:r>
            <a:r>
              <a:rPr lang="es-ES" sz="1400" b="1" dirty="0">
                <a:effectLst/>
                <a:latin typeface="ACHS Nueva Sans Medium" pitchFamily="2" charset="77"/>
              </a:rPr>
              <a:t>puede ser progresiva o secuencial. </a:t>
            </a:r>
            <a:r>
              <a:rPr lang="es-ES" sz="1400" dirty="0">
                <a:solidFill>
                  <a:schemeClr val="tx1"/>
                </a:solidFill>
                <a:effectLst/>
                <a:latin typeface="ACHS Nueva Sans Medium" pitchFamily="2" charset="77"/>
              </a:rPr>
              <a:t>Lo normal es una velocidad progresiva de 0 a 20 m/min.  </a:t>
            </a:r>
            <a:r>
              <a:rPr lang="es-ES" sz="1400" b="1" dirty="0">
                <a:effectLst/>
                <a:latin typeface="ACHS Nueva Sans Medium" pitchFamily="2" charset="77"/>
              </a:rPr>
              <a:t>Relevante es el funcionamiento de los limitadores de recorrido laterales,</a:t>
            </a:r>
            <a:r>
              <a:rPr lang="es-ES" sz="1400" dirty="0">
                <a:solidFill>
                  <a:schemeClr val="tx1"/>
                </a:solidFill>
                <a:effectLst/>
                <a:latin typeface="ACHS Nueva Sans Medium" pitchFamily="2" charset="77"/>
              </a:rPr>
              <a:t> para evitar el choque de la carga contra muros, máquinas u otras estructuras.</a:t>
            </a:r>
          </a:p>
        </p:txBody>
      </p:sp>
      <p:pic>
        <p:nvPicPr>
          <p:cNvPr id="7" name="Imagen 6">
            <a:extLst>
              <a:ext uri="{FF2B5EF4-FFF2-40B4-BE49-F238E27FC236}">
                <a16:creationId xmlns="" xmlns:a16="http://schemas.microsoft.com/office/drawing/2014/main" id="{F66B284D-9D4C-CB42-AD43-552B75899C70}"/>
              </a:ext>
            </a:extLst>
          </p:cNvPr>
          <p:cNvPicPr>
            <a:picLocks noChangeAspect="1"/>
          </p:cNvPicPr>
          <p:nvPr/>
        </p:nvPicPr>
        <p:blipFill>
          <a:blip r:embed="rId3"/>
          <a:stretch>
            <a:fillRect/>
          </a:stretch>
        </p:blipFill>
        <p:spPr>
          <a:xfrm>
            <a:off x="5009176" y="1712124"/>
            <a:ext cx="5591578" cy="4487508"/>
          </a:xfrm>
          <a:prstGeom prst="rect">
            <a:avLst/>
          </a:prstGeom>
        </p:spPr>
      </p:pic>
    </p:spTree>
    <p:extLst>
      <p:ext uri="{BB962C8B-B14F-4D97-AF65-F5344CB8AC3E}">
        <p14:creationId xmlns:p14="http://schemas.microsoft.com/office/powerpoint/2010/main" val="13042960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Las Velocidades de Operación</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1"/>
            <a:ext cx="3281489" cy="237455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pPr>
            <a:r>
              <a:rPr lang="es-ES" sz="1400" b="1" dirty="0">
                <a:effectLst/>
                <a:latin typeface="ACHS Nueva Sans Medium" pitchFamily="2" charset="77"/>
              </a:rPr>
              <a:t>Velocidad de traslación del puente</a:t>
            </a:r>
          </a:p>
          <a:p>
            <a:pPr>
              <a:lnSpc>
                <a:spcPct val="100000"/>
              </a:lnSpc>
              <a:spcBef>
                <a:spcPts val="1650"/>
              </a:spcBef>
            </a:pPr>
            <a:r>
              <a:rPr lang="es-ES" sz="1400" b="1" dirty="0">
                <a:effectLst/>
                <a:latin typeface="ACHS Nueva Sans Medium" pitchFamily="2" charset="77"/>
              </a:rPr>
              <a:t>Puede ser progresiva o secuencial. </a:t>
            </a:r>
            <a:r>
              <a:rPr lang="es-ES" sz="1400" dirty="0">
                <a:solidFill>
                  <a:schemeClr val="tx1"/>
                </a:solidFill>
                <a:effectLst/>
                <a:latin typeface="ACHS Nueva Sans Medium" pitchFamily="2" charset="77"/>
              </a:rPr>
              <a:t>Normalmente son fijas o progresivas de 0 a 35 m/min. </a:t>
            </a:r>
            <a:r>
              <a:rPr lang="es-ES" sz="1400" b="1" dirty="0">
                <a:effectLst/>
                <a:latin typeface="ACHS Nueva Sans Medium" pitchFamily="2" charset="77"/>
              </a:rPr>
              <a:t>Se recomienda considerar velocidad </a:t>
            </a:r>
            <a:r>
              <a:rPr lang="es-ES" sz="1400" dirty="0">
                <a:solidFill>
                  <a:schemeClr val="tx1"/>
                </a:solidFill>
                <a:effectLst/>
                <a:latin typeface="ACHS Nueva Sans Medium" pitchFamily="2" charset="77"/>
              </a:rPr>
              <a:t>de acuerdo a la magnitud de las cargas a elevar, de su forma geométrica, de su fragilidad, de su agresividad y de la distancia que tiene que recorre el puente grúa.</a:t>
            </a:r>
          </a:p>
        </p:txBody>
      </p:sp>
      <p:pic>
        <p:nvPicPr>
          <p:cNvPr id="5" name="Imagen 4">
            <a:extLst>
              <a:ext uri="{FF2B5EF4-FFF2-40B4-BE49-F238E27FC236}">
                <a16:creationId xmlns="" xmlns:a16="http://schemas.microsoft.com/office/drawing/2014/main" id="{ADDD666F-F6D9-8941-AB2D-FC0EA19E0D45}"/>
              </a:ext>
            </a:extLst>
          </p:cNvPr>
          <p:cNvPicPr>
            <a:picLocks noChangeAspect="1"/>
          </p:cNvPicPr>
          <p:nvPr/>
        </p:nvPicPr>
        <p:blipFill>
          <a:blip r:embed="rId3"/>
          <a:stretch>
            <a:fillRect/>
          </a:stretch>
        </p:blipFill>
        <p:spPr>
          <a:xfrm>
            <a:off x="5009176" y="1712124"/>
            <a:ext cx="5591578" cy="4487508"/>
          </a:xfrm>
          <a:prstGeom prst="rect">
            <a:avLst/>
          </a:prstGeom>
        </p:spPr>
      </p:pic>
    </p:spTree>
    <p:extLst>
      <p:ext uri="{BB962C8B-B14F-4D97-AF65-F5344CB8AC3E}">
        <p14:creationId xmlns:p14="http://schemas.microsoft.com/office/powerpoint/2010/main" val="34585238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Controles de Operación</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2"/>
            <a:ext cx="3226626" cy="433136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Los puentes grúas según su tamaño y trabajo, se equipan con el comando más adecuado al servicio a ejecutar. </a:t>
            </a:r>
          </a:p>
          <a:p>
            <a:pPr>
              <a:lnSpc>
                <a:spcPct val="100000"/>
              </a:lnSpc>
            </a:pPr>
            <a:r>
              <a:rPr lang="es-ES" sz="1400" dirty="0">
                <a:solidFill>
                  <a:schemeClr val="tx1"/>
                </a:solidFill>
                <a:effectLst/>
                <a:latin typeface="ACHS Nueva Sans Medium" pitchFamily="2" charset="77"/>
              </a:rPr>
              <a:t>Existen diferentes tipos de controles para su operación:</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A distancia por cable</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Radio control, permite operación a distancia en formato inalámbrico</a:t>
            </a:r>
          </a:p>
          <a:p>
            <a:pPr>
              <a:lnSpc>
                <a:spcPct val="100000"/>
              </a:lnSpc>
            </a:pPr>
            <a:r>
              <a:rPr lang="es-ES" sz="1400" dirty="0">
                <a:solidFill>
                  <a:schemeClr val="tx1"/>
                </a:solidFill>
                <a:effectLst/>
                <a:latin typeface="ACHS Nueva Sans Medium" pitchFamily="2" charset="77"/>
              </a:rPr>
              <a:t>Cuando los puentes grúas son de gran capacidad o de largos recorridos, es necesario el uso de una </a:t>
            </a:r>
            <a:r>
              <a:rPr lang="es-ES" sz="1400" b="1" dirty="0">
                <a:effectLst/>
                <a:latin typeface="ACHS Nueva Sans Medium" pitchFamily="2" charset="77"/>
              </a:rPr>
              <a:t>cabina de comandos. </a:t>
            </a:r>
            <a:r>
              <a:rPr lang="es-ES" sz="1400" dirty="0">
                <a:solidFill>
                  <a:schemeClr val="tx1"/>
                </a:solidFill>
                <a:effectLst/>
                <a:latin typeface="ACHS Nueva Sans Medium" pitchFamily="2" charset="77"/>
              </a:rPr>
              <a:t>La importancia y calidad de la cabina dependerá de la </a:t>
            </a:r>
            <a:r>
              <a:rPr lang="es-ES" sz="1400" b="1" dirty="0">
                <a:effectLst/>
                <a:latin typeface="ACHS Nueva Sans Medium" pitchFamily="2" charset="77"/>
              </a:rPr>
              <a:t>complejidad del trabajo que se ejecute con el puente grúa.</a:t>
            </a:r>
          </a:p>
        </p:txBody>
      </p:sp>
      <p:pic>
        <p:nvPicPr>
          <p:cNvPr id="5" name="Imagen 4">
            <a:extLst>
              <a:ext uri="{FF2B5EF4-FFF2-40B4-BE49-F238E27FC236}">
                <a16:creationId xmlns="" xmlns:a16="http://schemas.microsoft.com/office/drawing/2014/main" id="{AA4AA557-38EE-8241-9F65-BC2274E9FFBF}"/>
              </a:ext>
            </a:extLst>
          </p:cNvPr>
          <p:cNvPicPr>
            <a:picLocks noChangeAspect="1"/>
          </p:cNvPicPr>
          <p:nvPr/>
        </p:nvPicPr>
        <p:blipFill>
          <a:blip r:embed="rId3"/>
          <a:stretch>
            <a:fillRect/>
          </a:stretch>
        </p:blipFill>
        <p:spPr>
          <a:xfrm>
            <a:off x="6096642" y="2180406"/>
            <a:ext cx="4437246" cy="4437246"/>
          </a:xfrm>
          <a:prstGeom prst="rect">
            <a:avLst/>
          </a:prstGeom>
        </p:spPr>
      </p:pic>
    </p:spTree>
    <p:extLst>
      <p:ext uri="{BB962C8B-B14F-4D97-AF65-F5344CB8AC3E}">
        <p14:creationId xmlns:p14="http://schemas.microsoft.com/office/powerpoint/2010/main" val="1299776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Controles de Operación</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2"/>
            <a:ext cx="3710362" cy="371423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650"/>
              </a:spcBef>
              <a:buClr>
                <a:schemeClr val="accent1"/>
              </a:buClr>
              <a:buFont typeface="Wingdings" pitchFamily="2" charset="2"/>
              <a:buChar char="§"/>
            </a:pPr>
            <a:r>
              <a:rPr lang="es-ES" sz="1400" b="1" dirty="0">
                <a:solidFill>
                  <a:schemeClr val="tx1"/>
                </a:solidFill>
                <a:effectLst/>
                <a:latin typeface="ACHS Nueva Sans Medium" pitchFamily="2" charset="77"/>
              </a:rPr>
              <a:t>Botón rojo </a:t>
            </a:r>
            <a:r>
              <a:rPr lang="es-ES" sz="1400" dirty="0">
                <a:solidFill>
                  <a:schemeClr val="tx1"/>
                </a:solidFill>
                <a:effectLst/>
                <a:latin typeface="ACHS Nueva Sans Medium" pitchFamily="2" charset="77"/>
              </a:rPr>
              <a:t>= Stop o detención instantánea.</a:t>
            </a:r>
          </a:p>
          <a:p>
            <a:pPr marL="285750" indent="-285750">
              <a:lnSpc>
                <a:spcPct val="100000"/>
              </a:lnSpc>
              <a:spcBef>
                <a:spcPts val="1650"/>
              </a:spcBef>
              <a:buClr>
                <a:schemeClr val="accent1"/>
              </a:buClr>
              <a:buFont typeface="Wingdings" pitchFamily="2" charset="2"/>
              <a:buChar char="§"/>
            </a:pPr>
            <a:r>
              <a:rPr lang="es-ES" sz="1400" b="1" dirty="0">
                <a:solidFill>
                  <a:schemeClr val="tx1"/>
                </a:solidFill>
                <a:effectLst/>
                <a:latin typeface="ACHS Nueva Sans Medium" pitchFamily="2" charset="77"/>
              </a:rPr>
              <a:t>Botón verde </a:t>
            </a:r>
            <a:r>
              <a:rPr lang="es-ES" sz="1400" dirty="0">
                <a:solidFill>
                  <a:schemeClr val="tx1"/>
                </a:solidFill>
                <a:effectLst/>
                <a:latin typeface="ACHS Nueva Sans Medium" pitchFamily="2" charset="77"/>
              </a:rPr>
              <a:t>= Energizar el puente grúa.</a:t>
            </a:r>
          </a:p>
          <a:p>
            <a:pPr>
              <a:lnSpc>
                <a:spcPct val="100000"/>
              </a:lnSpc>
              <a:spcBef>
                <a:spcPts val="1650"/>
              </a:spcBef>
            </a:pPr>
            <a:r>
              <a:rPr lang="es-ES" sz="1400" dirty="0">
                <a:solidFill>
                  <a:schemeClr val="tx1"/>
                </a:solidFill>
                <a:effectLst/>
                <a:latin typeface="ACHS Nueva Sans Medium" pitchFamily="2" charset="77"/>
              </a:rPr>
              <a:t>Los comandos operan siempre por razones de seguridad con corrientes de bajo voltaje (12 a 50 volt.).</a:t>
            </a:r>
          </a:p>
          <a:p>
            <a:pPr>
              <a:lnSpc>
                <a:spcPct val="100000"/>
              </a:lnSpc>
              <a:spcBef>
                <a:spcPts val="1650"/>
              </a:spcBef>
            </a:pPr>
            <a:r>
              <a:rPr lang="es-ES" sz="1400" dirty="0">
                <a:solidFill>
                  <a:schemeClr val="tx1"/>
                </a:solidFill>
                <a:effectLst/>
                <a:latin typeface="ACHS Nueva Sans Medium" pitchFamily="2" charset="77"/>
              </a:rPr>
              <a:t/>
            </a:r>
            <a:br>
              <a:rPr lang="es-ES" sz="1400" dirty="0">
                <a:solidFill>
                  <a:schemeClr val="tx1"/>
                </a:solidFill>
                <a:effectLst/>
                <a:latin typeface="ACHS Nueva Sans Medium" pitchFamily="2" charset="77"/>
              </a:rPr>
            </a:br>
            <a:r>
              <a:rPr lang="es-ES" sz="1400" b="1" dirty="0">
                <a:effectLst/>
                <a:latin typeface="ACHS Nueva Sans Medium" pitchFamily="2" charset="77"/>
              </a:rPr>
              <a:t>Alimentación eléctrica</a:t>
            </a:r>
          </a:p>
          <a:p>
            <a:pPr>
              <a:lnSpc>
                <a:spcPct val="100000"/>
              </a:lnSpc>
              <a:spcBef>
                <a:spcPts val="1650"/>
              </a:spcBef>
            </a:pPr>
            <a:r>
              <a:rPr lang="es-ES" sz="1400" dirty="0">
                <a:solidFill>
                  <a:schemeClr val="tx1"/>
                </a:solidFill>
                <a:effectLst/>
                <a:latin typeface="ACHS Nueva Sans Medium" pitchFamily="2" charset="77"/>
              </a:rPr>
              <a:t>Generalmente los puentes grúas se energizan por medio de corriente trifásica (380 volt.), puentes pequeños en tamaño y capacidad utilizan corriente monofásica.</a:t>
            </a:r>
          </a:p>
        </p:txBody>
      </p:sp>
      <p:pic>
        <p:nvPicPr>
          <p:cNvPr id="9" name="Picture 8" descr="https://falabella.scene7.com/is/image/Falabella/gsc_112661887_355036_1?wid=1500&amp;hei=1500&amp;qlt=70">
            <a:extLst>
              <a:ext uri="{FF2B5EF4-FFF2-40B4-BE49-F238E27FC236}">
                <a16:creationId xmlns="" xmlns:a16="http://schemas.microsoft.com/office/drawing/2014/main" id="{98E124A4-029A-3749-B334-CECBFBEC151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35248">
            <a:off x="7023616" y="1077430"/>
            <a:ext cx="1837042" cy="49741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5">
            <a:extLst>
              <a:ext uri="{FF2B5EF4-FFF2-40B4-BE49-F238E27FC236}">
                <a16:creationId xmlns="" xmlns:a16="http://schemas.microsoft.com/office/drawing/2014/main" id="{761D14B8-F8EF-6A40-BBA2-DCB1BDF47D4C}"/>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erif SemiBold" pitchFamily="2" charset="77"/>
              </a:rPr>
              <a:t>Comando de Operación</a:t>
            </a:r>
          </a:p>
        </p:txBody>
      </p:sp>
    </p:spTree>
    <p:extLst>
      <p:ext uri="{BB962C8B-B14F-4D97-AF65-F5344CB8AC3E}">
        <p14:creationId xmlns:p14="http://schemas.microsoft.com/office/powerpoint/2010/main" val="35663401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ES" dirty="0">
                <a:latin typeface="ACHS Nueva Serif" pitchFamily="2" charset="77"/>
              </a:rPr>
              <a:t>Seguridad en la Operación con Puentes Grúas</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2"/>
            <a:ext cx="2879153" cy="376443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sz="1400" b="1" dirty="0">
                <a:effectLst/>
                <a:latin typeface="ACHS Nueva Sans Medium" pitchFamily="2" charset="77"/>
              </a:rPr>
              <a:t>No izar cargas superiores </a:t>
            </a:r>
            <a:r>
              <a:rPr lang="es-ES" sz="1400" dirty="0">
                <a:solidFill>
                  <a:schemeClr val="tx1"/>
                </a:solidFill>
                <a:effectLst/>
                <a:latin typeface="ACHS Nueva Sans Medium" pitchFamily="2" charset="77"/>
              </a:rPr>
              <a:t>a la capacidad del puente grúa.</a:t>
            </a:r>
          </a:p>
          <a:p>
            <a:pPr marL="285750" indent="-285750">
              <a:lnSpc>
                <a:spcPct val="100000"/>
              </a:lnSpc>
              <a:buClr>
                <a:schemeClr val="accent1"/>
              </a:buClr>
              <a:buFont typeface="Wingdings" pitchFamily="2" charset="2"/>
              <a:buChar char="§"/>
            </a:pPr>
            <a:r>
              <a:rPr lang="es-ES" sz="1400" b="1" dirty="0">
                <a:effectLst/>
                <a:latin typeface="ACHS Nueva Sans Medium" pitchFamily="2" charset="77"/>
              </a:rPr>
              <a:t>Prohibición de levantar cargas, </a:t>
            </a:r>
            <a:r>
              <a:rPr lang="es-ES" sz="1400" dirty="0">
                <a:solidFill>
                  <a:schemeClr val="tx1"/>
                </a:solidFill>
                <a:effectLst/>
                <a:latin typeface="ACHS Nueva Sans Medium" pitchFamily="2" charset="77"/>
              </a:rPr>
              <a:t>generando angulación con el gancho o fuera de plomo del gancho. Esta condición genera momento </a:t>
            </a:r>
            <a:r>
              <a:rPr lang="es-ES" sz="1400" dirty="0" err="1">
                <a:solidFill>
                  <a:schemeClr val="tx1"/>
                </a:solidFill>
                <a:effectLst/>
                <a:latin typeface="ACHS Nueva Sans Medium" pitchFamily="2" charset="77"/>
              </a:rPr>
              <a:t>volcantes</a:t>
            </a:r>
            <a:r>
              <a:rPr lang="es-ES" sz="1400" dirty="0">
                <a:solidFill>
                  <a:schemeClr val="tx1"/>
                </a:solidFill>
                <a:effectLst/>
                <a:latin typeface="ACHS Nueva Sans Medium" pitchFamily="2" charset="77"/>
              </a:rPr>
              <a:t> de la estructura.</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La grúa </a:t>
            </a:r>
            <a:r>
              <a:rPr lang="es-ES" sz="1400" b="1" dirty="0">
                <a:effectLst/>
                <a:latin typeface="ACHS Nueva Sans Medium" pitchFamily="2" charset="77"/>
              </a:rPr>
              <a:t>no debe traccionar o despegar</a:t>
            </a:r>
            <a:r>
              <a:rPr lang="es-ES" sz="1400" dirty="0">
                <a:solidFill>
                  <a:schemeClr val="tx1"/>
                </a:solidFill>
                <a:effectLst/>
                <a:latin typeface="ACHS Nueva Sans Medium" pitchFamily="2" charset="77"/>
              </a:rPr>
              <a:t> estructuras que se encuentren ancladas en el piso.</a:t>
            </a:r>
          </a:p>
          <a:p>
            <a:pPr marL="285750" indent="-285750">
              <a:lnSpc>
                <a:spcPct val="100000"/>
              </a:lnSpc>
              <a:buClr>
                <a:schemeClr val="accent1"/>
              </a:buClr>
              <a:buFont typeface="Wingdings" pitchFamily="2" charset="2"/>
              <a:buChar char="§"/>
            </a:pPr>
            <a:r>
              <a:rPr lang="es-ES" sz="1400" b="1" dirty="0">
                <a:effectLst/>
                <a:latin typeface="ACHS Nueva Sans Medium" pitchFamily="2" charset="77"/>
              </a:rPr>
              <a:t>Evitar efecto péndulo</a:t>
            </a:r>
            <a:r>
              <a:rPr lang="es-ES" sz="1400" dirty="0">
                <a:solidFill>
                  <a:schemeClr val="tx1"/>
                </a:solidFill>
                <a:effectLst/>
                <a:latin typeface="ACHS Nueva Sans Medium" pitchFamily="2" charset="77"/>
              </a:rPr>
              <a:t> durante el desplazamiento de la carga.</a:t>
            </a:r>
          </a:p>
        </p:txBody>
      </p:sp>
      <p:pic>
        <p:nvPicPr>
          <p:cNvPr id="10" name="Picture 11" descr="Proyecto 4 - HANSECOL">
            <a:extLst>
              <a:ext uri="{FF2B5EF4-FFF2-40B4-BE49-F238E27FC236}">
                <a16:creationId xmlns="" xmlns:a16="http://schemas.microsoft.com/office/drawing/2014/main" id="{9690A7B6-E378-494D-A429-45F9CEAABC2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70" t="17501" r="1670" b="21978"/>
          <a:stretch/>
        </p:blipFill>
        <p:spPr bwMode="auto">
          <a:xfrm>
            <a:off x="4473575" y="1538288"/>
            <a:ext cx="7718425" cy="531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540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Requisitos de operación</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1"/>
            <a:ext cx="3610673" cy="444109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pPr>
            <a:r>
              <a:rPr lang="es-ES" sz="1400" dirty="0">
                <a:solidFill>
                  <a:schemeClr val="tx1"/>
                </a:solidFill>
                <a:effectLst/>
                <a:latin typeface="ACHS Nueva Sans Medium" pitchFamily="2" charset="77"/>
              </a:rPr>
              <a:t>Los </a:t>
            </a:r>
            <a:r>
              <a:rPr lang="es-ES" sz="1400" b="1" dirty="0">
                <a:effectLst/>
                <a:latin typeface="ACHS Nueva Sans Medium" pitchFamily="2" charset="77"/>
              </a:rPr>
              <a:t>operadores deben contar con capacitación</a:t>
            </a:r>
            <a:r>
              <a:rPr lang="es-ES" sz="1400" dirty="0">
                <a:solidFill>
                  <a:schemeClr val="tx1"/>
                </a:solidFill>
                <a:effectLst/>
                <a:latin typeface="ACHS Nueva Sans Medium" pitchFamily="2" charset="77"/>
              </a:rPr>
              <a:t> en:</a:t>
            </a:r>
          </a:p>
          <a:p>
            <a:pPr marL="342900" indent="-342900">
              <a:lnSpc>
                <a:spcPct val="100000"/>
              </a:lnSpc>
              <a:spcBef>
                <a:spcPts val="1650"/>
              </a:spcBef>
              <a:buClr>
                <a:schemeClr val="accent1"/>
              </a:buClr>
              <a:buFont typeface="+mj-lt"/>
              <a:buAutoNum type="arabicPeriod"/>
            </a:pPr>
            <a:r>
              <a:rPr lang="es-ES" sz="1400" dirty="0">
                <a:solidFill>
                  <a:schemeClr val="tx1"/>
                </a:solidFill>
                <a:effectLst/>
                <a:latin typeface="ACHS Nueva Sans Medium" pitchFamily="2" charset="77"/>
              </a:rPr>
              <a:t>Cuadro de izaje de cargas.</a:t>
            </a:r>
          </a:p>
          <a:p>
            <a:pPr marL="342900" indent="-342900">
              <a:lnSpc>
                <a:spcPct val="100000"/>
              </a:lnSpc>
              <a:spcBef>
                <a:spcPts val="1650"/>
              </a:spcBef>
              <a:buClr>
                <a:schemeClr val="accent1"/>
              </a:buClr>
              <a:buFont typeface="+mj-lt"/>
              <a:buAutoNum type="arabicPeriod"/>
            </a:pPr>
            <a:r>
              <a:rPr lang="es-ES" sz="1400" dirty="0">
                <a:solidFill>
                  <a:schemeClr val="tx1"/>
                </a:solidFill>
                <a:effectLst/>
                <a:latin typeface="ACHS Nueva Sans Medium" pitchFamily="2" charset="77"/>
              </a:rPr>
              <a:t>Identificación de controles de comando, para el correcto funcionamiento del equipo.</a:t>
            </a:r>
          </a:p>
          <a:p>
            <a:pPr marL="342900" indent="-342900">
              <a:lnSpc>
                <a:spcPct val="100000"/>
              </a:lnSpc>
              <a:spcBef>
                <a:spcPts val="1650"/>
              </a:spcBef>
              <a:buClr>
                <a:schemeClr val="accent1"/>
              </a:buClr>
              <a:buFont typeface="+mj-lt"/>
              <a:buAutoNum type="arabicPeriod"/>
            </a:pPr>
            <a:r>
              <a:rPr lang="es-ES" sz="1400" dirty="0">
                <a:solidFill>
                  <a:schemeClr val="tx1"/>
                </a:solidFill>
                <a:effectLst/>
                <a:latin typeface="ACHS Nueva Sans Medium" pitchFamily="2" charset="77"/>
              </a:rPr>
              <a:t>Revisión del correcto funcionamiento en el sistema de control.</a:t>
            </a:r>
          </a:p>
          <a:p>
            <a:pPr marL="342900" indent="-342900">
              <a:lnSpc>
                <a:spcPct val="100000"/>
              </a:lnSpc>
              <a:spcBef>
                <a:spcPts val="1650"/>
              </a:spcBef>
              <a:buClr>
                <a:schemeClr val="accent1"/>
              </a:buClr>
              <a:buFont typeface="+mj-lt"/>
              <a:buAutoNum type="arabicPeriod"/>
            </a:pPr>
            <a:r>
              <a:rPr lang="es-ES" sz="1400" dirty="0">
                <a:solidFill>
                  <a:schemeClr val="tx1"/>
                </a:solidFill>
                <a:effectLst/>
                <a:latin typeface="ACHS Nueva Sans Medium" pitchFamily="2" charset="77"/>
              </a:rPr>
              <a:t>Reconocimiento del estado de eslingas, cables, cadenas de izaje.</a:t>
            </a:r>
          </a:p>
          <a:p>
            <a:pPr marL="342900" indent="-342900">
              <a:lnSpc>
                <a:spcPct val="100000"/>
              </a:lnSpc>
              <a:spcBef>
                <a:spcPts val="1650"/>
              </a:spcBef>
              <a:buClr>
                <a:schemeClr val="accent1"/>
              </a:buClr>
              <a:buFont typeface="+mj-lt"/>
              <a:buAutoNum type="arabicPeriod"/>
            </a:pPr>
            <a:r>
              <a:rPr lang="es-ES" sz="1400" dirty="0">
                <a:solidFill>
                  <a:schemeClr val="tx1"/>
                </a:solidFill>
                <a:effectLst/>
                <a:latin typeface="ACHS Nueva Sans Medium" pitchFamily="2" charset="77"/>
              </a:rPr>
              <a:t>Revisión de rieles y condición en el entorno de operación.</a:t>
            </a:r>
          </a:p>
          <a:p>
            <a:pPr marL="342900" indent="-342900">
              <a:lnSpc>
                <a:spcPct val="100000"/>
              </a:lnSpc>
              <a:spcBef>
                <a:spcPts val="1650"/>
              </a:spcBef>
              <a:buClr>
                <a:schemeClr val="accent1"/>
              </a:buClr>
              <a:buFont typeface="+mj-lt"/>
              <a:buAutoNum type="arabicPeriod"/>
            </a:pPr>
            <a:r>
              <a:rPr lang="es-ES" sz="1400" dirty="0">
                <a:solidFill>
                  <a:schemeClr val="tx1"/>
                </a:solidFill>
                <a:effectLst/>
                <a:latin typeface="ACHS Nueva Sans Medium" pitchFamily="2" charset="77"/>
              </a:rPr>
              <a:t>Verificación del programa de mantención del equipo.</a:t>
            </a:r>
          </a:p>
        </p:txBody>
      </p:sp>
      <p:pic>
        <p:nvPicPr>
          <p:cNvPr id="5" name="Imagen 4">
            <a:extLst>
              <a:ext uri="{FF2B5EF4-FFF2-40B4-BE49-F238E27FC236}">
                <a16:creationId xmlns="" xmlns:a16="http://schemas.microsoft.com/office/drawing/2014/main" id="{6B91F98E-796B-5048-95A3-F257417F41BC}"/>
              </a:ext>
            </a:extLst>
          </p:cNvPr>
          <p:cNvPicPr>
            <a:picLocks noChangeAspect="1"/>
          </p:cNvPicPr>
          <p:nvPr/>
        </p:nvPicPr>
        <p:blipFill>
          <a:blip r:embed="rId3"/>
          <a:stretch>
            <a:fillRect/>
          </a:stretch>
        </p:blipFill>
        <p:spPr>
          <a:xfrm>
            <a:off x="6388745" y="1920240"/>
            <a:ext cx="3792701" cy="4266789"/>
          </a:xfrm>
          <a:prstGeom prst="rect">
            <a:avLst/>
          </a:prstGeom>
        </p:spPr>
      </p:pic>
    </p:spTree>
    <p:extLst>
      <p:ext uri="{BB962C8B-B14F-4D97-AF65-F5344CB8AC3E}">
        <p14:creationId xmlns:p14="http://schemas.microsoft.com/office/powerpoint/2010/main" val="5558107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Recomendaciones</a:t>
            </a:r>
            <a:endParaRPr lang="x-none" dirty="0">
              <a:latin typeface="ACHS Nueva Serif" pitchFamily="2" charset="77"/>
            </a:endParaRP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normAutofit/>
          </a:bodyPr>
          <a:lstStyle/>
          <a:p>
            <a:r>
              <a:rPr lang="es-CL" b="1" dirty="0">
                <a:latin typeface="ACHS Nueva Serif SemiBold" pitchFamily="2" charset="77"/>
              </a:rPr>
              <a:t>Ten siempre presente que:​</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2"/>
            <a:ext cx="3043746" cy="361813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Se requiere que estés </a:t>
            </a:r>
            <a:r>
              <a:rPr lang="es-ES" sz="1400" b="1" dirty="0">
                <a:effectLst/>
                <a:latin typeface="ACHS Nueva Sans Medium" pitchFamily="2" charset="77"/>
              </a:rPr>
              <a:t>capacitado y calificado</a:t>
            </a:r>
            <a:r>
              <a:rPr lang="es-ES" sz="1400" dirty="0">
                <a:solidFill>
                  <a:schemeClr val="tx1"/>
                </a:solidFill>
                <a:effectLst/>
                <a:latin typeface="ACHS Nueva Sans Medium" pitchFamily="2" charset="77"/>
              </a:rPr>
              <a:t> para la operación de puentes grúas.</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​Considera los </a:t>
            </a:r>
            <a:r>
              <a:rPr lang="es-ES" sz="1400" b="1" dirty="0">
                <a:effectLst/>
                <a:latin typeface="ACHS Nueva Sans Medium" pitchFamily="2" charset="77"/>
              </a:rPr>
              <a:t>peligros que surgen en la activida</a:t>
            </a:r>
            <a:r>
              <a:rPr lang="es-ES" sz="1400" dirty="0">
                <a:solidFill>
                  <a:schemeClr val="tx1"/>
                </a:solidFill>
                <a:effectLst/>
                <a:latin typeface="ACHS Nueva Sans Medium" pitchFamily="2" charset="77"/>
              </a:rPr>
              <a:t>d, para determinar las medidas preventivas correspondientes y evitar accidentes en los lugares de trabajo.</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​Aplica las </a:t>
            </a:r>
            <a:r>
              <a:rPr lang="es-ES" sz="1400" b="1" dirty="0">
                <a:effectLst/>
                <a:latin typeface="ACHS Nueva Sans Medium" pitchFamily="2" charset="77"/>
              </a:rPr>
              <a:t>recomendaciones revisadas en este curso</a:t>
            </a:r>
            <a:r>
              <a:rPr lang="es-ES" sz="1400" dirty="0">
                <a:solidFill>
                  <a:schemeClr val="tx1"/>
                </a:solidFill>
                <a:effectLst/>
                <a:latin typeface="ACHS Nueva Sans Medium" pitchFamily="2" charset="77"/>
              </a:rPr>
              <a:t> y realiza tu </a:t>
            </a:r>
            <a:r>
              <a:rPr lang="es-ES" sz="1400" b="1" dirty="0">
                <a:effectLst/>
                <a:latin typeface="ACHS Nueva Sans Medium" pitchFamily="2" charset="77"/>
              </a:rPr>
              <a:t>trabajo de manera segura​.</a:t>
            </a:r>
          </a:p>
        </p:txBody>
      </p:sp>
      <p:pic>
        <p:nvPicPr>
          <p:cNvPr id="2" name="Imagen 1">
            <a:extLst>
              <a:ext uri="{FF2B5EF4-FFF2-40B4-BE49-F238E27FC236}">
                <a16:creationId xmlns="" xmlns:a16="http://schemas.microsoft.com/office/drawing/2014/main" id="{DFC30339-8954-6C49-B025-446E10377953}"/>
              </a:ext>
            </a:extLst>
          </p:cNvPr>
          <p:cNvPicPr>
            <a:picLocks noChangeAspect="1"/>
          </p:cNvPicPr>
          <p:nvPr/>
        </p:nvPicPr>
        <p:blipFill>
          <a:blip r:embed="rId3"/>
          <a:stretch>
            <a:fillRect/>
          </a:stretch>
        </p:blipFill>
        <p:spPr>
          <a:xfrm>
            <a:off x="6323838" y="2274251"/>
            <a:ext cx="3771138" cy="4892287"/>
          </a:xfrm>
          <a:prstGeom prst="rect">
            <a:avLst/>
          </a:prstGeom>
        </p:spPr>
      </p:pic>
    </p:spTree>
    <p:extLst>
      <p:ext uri="{BB962C8B-B14F-4D97-AF65-F5344CB8AC3E}">
        <p14:creationId xmlns:p14="http://schemas.microsoft.com/office/powerpoint/2010/main" val="17868846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4">
            <a:extLst>
              <a:ext uri="{FF2B5EF4-FFF2-40B4-BE49-F238E27FC236}">
                <a16:creationId xmlns="" xmlns:a16="http://schemas.microsoft.com/office/drawing/2014/main" id="{4354DD48-3571-C748-96C1-51047353910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Encuesta de satisfacción – curso abierto presencial</a:t>
            </a:r>
          </a:p>
        </p:txBody>
      </p:sp>
      <p:pic>
        <p:nvPicPr>
          <p:cNvPr id="12" name="Imagen 11">
            <a:extLst>
              <a:ext uri="{FF2B5EF4-FFF2-40B4-BE49-F238E27FC236}">
                <a16:creationId xmlns="" xmlns:a16="http://schemas.microsoft.com/office/drawing/2014/main" id="{1770B573-851F-0A4F-88D9-364DB20A762A}"/>
              </a:ext>
            </a:extLst>
          </p:cNvPr>
          <p:cNvPicPr>
            <a:picLocks noChangeAspect="1"/>
          </p:cNvPicPr>
          <p:nvPr/>
        </p:nvPicPr>
        <p:blipFill>
          <a:blip r:embed="rId2"/>
          <a:stretch>
            <a:fillRect/>
          </a:stretch>
        </p:blipFill>
        <p:spPr>
          <a:xfrm>
            <a:off x="5618345" y="2297952"/>
            <a:ext cx="4378548" cy="3471749"/>
          </a:xfrm>
          <a:prstGeom prst="rect">
            <a:avLst/>
          </a:prstGeom>
        </p:spPr>
      </p:pic>
      <p:pic>
        <p:nvPicPr>
          <p:cNvPr id="13" name="Imagen 12">
            <a:extLst>
              <a:ext uri="{FF2B5EF4-FFF2-40B4-BE49-F238E27FC236}">
                <a16:creationId xmlns="" xmlns:a16="http://schemas.microsoft.com/office/drawing/2014/main" id="{2FC16BA4-5DA4-1442-9495-59D97BAA17A3}"/>
              </a:ext>
            </a:extLst>
          </p:cNvPr>
          <p:cNvPicPr>
            <a:picLocks noChangeAspect="1"/>
          </p:cNvPicPr>
          <p:nvPr/>
        </p:nvPicPr>
        <p:blipFill>
          <a:blip r:embed="rId3"/>
          <a:stretch>
            <a:fillRect/>
          </a:stretch>
        </p:blipFill>
        <p:spPr>
          <a:xfrm>
            <a:off x="1928509" y="2297952"/>
            <a:ext cx="2054431" cy="3359851"/>
          </a:xfrm>
          <a:prstGeom prst="rect">
            <a:avLst/>
          </a:prstGeom>
        </p:spPr>
      </p:pic>
      <p:sp>
        <p:nvSpPr>
          <p:cNvPr id="15" name="Marcador de texto 11">
            <a:extLst>
              <a:ext uri="{FF2B5EF4-FFF2-40B4-BE49-F238E27FC236}">
                <a16:creationId xmlns="" xmlns:a16="http://schemas.microsoft.com/office/drawing/2014/main" id="{986DF192-409F-C648-8170-14554E396EF4}"/>
              </a:ext>
            </a:extLst>
          </p:cNvPr>
          <p:cNvSpPr txBox="1">
            <a:spLocks/>
          </p:cNvSpPr>
          <p:nvPr/>
        </p:nvSpPr>
        <p:spPr>
          <a:xfrm>
            <a:off x="5618345" y="3645769"/>
            <a:ext cx="4349406" cy="481190"/>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000" u="sng" kern="0" dirty="0" err="1">
                <a:solidFill>
                  <a:srgbClr val="15BF45">
                    <a:lumMod val="75000"/>
                  </a:srgbClr>
                </a:solidFill>
                <a:latin typeface="ACHS Nueva Sans Medium" pitchFamily="2" charset="77"/>
              </a:rPr>
              <a:t>tinyurl.com</a:t>
            </a:r>
            <a:r>
              <a:rPr lang="es-CL" sz="2000" u="sng" kern="0" dirty="0">
                <a:solidFill>
                  <a:srgbClr val="15BF45">
                    <a:lumMod val="75000"/>
                  </a:srgbClr>
                </a:solidFill>
                <a:latin typeface="ACHS Nueva Sans Medium" pitchFamily="2" charset="77"/>
              </a:rPr>
              <a:t>/26vbepn4</a:t>
            </a:r>
          </a:p>
        </p:txBody>
      </p:sp>
      <p:sp>
        <p:nvSpPr>
          <p:cNvPr id="16" name="Rectángulo redondeado 15">
            <a:extLst>
              <a:ext uri="{FF2B5EF4-FFF2-40B4-BE49-F238E27FC236}">
                <a16:creationId xmlns="" xmlns:a16="http://schemas.microsoft.com/office/drawing/2014/main" id="{CA4BAA0D-A877-5747-8E48-4F69628CB6CB}"/>
              </a:ext>
            </a:extLst>
          </p:cNvPr>
          <p:cNvSpPr/>
          <p:nvPr/>
        </p:nvSpPr>
        <p:spPr>
          <a:xfrm>
            <a:off x="1726911" y="1566065"/>
            <a:ext cx="2629151" cy="377072"/>
          </a:xfrm>
          <a:prstGeom prst="roundRect">
            <a:avLst>
              <a:gd name="adj" fmla="val 26667"/>
            </a:avLst>
          </a:prstGeom>
          <a:solidFill>
            <a:srgbClr val="7CFF44"/>
          </a:solidFill>
          <a:ln w="12700" cap="flat" cmpd="sng" algn="ctr">
            <a:noFill/>
            <a:prstDash val="solid"/>
            <a:miter lim="800000"/>
          </a:ln>
          <a:effectLst/>
        </p:spPr>
        <p:txBody>
          <a:bodyPr rtlCol="0" anchor="ctr"/>
          <a:lstStyle/>
          <a:p>
            <a:pPr algn="ctr">
              <a:defRPr/>
            </a:pPr>
            <a:r>
              <a:rPr lang="es-CL" dirty="0">
                <a:solidFill>
                  <a:srgbClr val="004C14"/>
                </a:solidFill>
                <a:latin typeface="ACHS Nueva Serif Medium" pitchFamily="2" charset="77"/>
                <a:cs typeface="Arial"/>
                <a:sym typeface="Arial"/>
              </a:rPr>
              <a:t>Escanea este código</a:t>
            </a:r>
          </a:p>
        </p:txBody>
      </p:sp>
      <p:sp>
        <p:nvSpPr>
          <p:cNvPr id="17" name="Rectángulo redondeado 16">
            <a:extLst>
              <a:ext uri="{FF2B5EF4-FFF2-40B4-BE49-F238E27FC236}">
                <a16:creationId xmlns="" xmlns:a16="http://schemas.microsoft.com/office/drawing/2014/main" id="{FD736B71-8DDD-2A42-AF05-1CB904A98721}"/>
              </a:ext>
            </a:extLst>
          </p:cNvPr>
          <p:cNvSpPr/>
          <p:nvPr/>
        </p:nvSpPr>
        <p:spPr>
          <a:xfrm>
            <a:off x="6512898" y="1562952"/>
            <a:ext cx="2646084" cy="412625"/>
          </a:xfrm>
          <a:prstGeom prst="roundRect">
            <a:avLst>
              <a:gd name="adj" fmla="val 26667"/>
            </a:avLst>
          </a:prstGeom>
          <a:solidFill>
            <a:srgbClr val="7CFF44"/>
          </a:solidFill>
          <a:ln w="12700" cap="flat" cmpd="sng" algn="ctr">
            <a:noFill/>
            <a:prstDash val="solid"/>
            <a:miter lim="800000"/>
          </a:ln>
          <a:effectLst/>
        </p:spPr>
        <p:txBody>
          <a:bodyPr rtlCol="0" anchor="ctr"/>
          <a:lstStyle/>
          <a:p>
            <a:pPr algn="ctr">
              <a:defRPr/>
            </a:pPr>
            <a:r>
              <a:rPr lang="es-CL" dirty="0">
                <a:solidFill>
                  <a:srgbClr val="004C14"/>
                </a:solidFill>
                <a:latin typeface="ACHS Nueva Serif Medium" pitchFamily="2" charset="77"/>
                <a:cs typeface="Arial"/>
                <a:sym typeface="Arial"/>
              </a:rPr>
              <a:t>O ingresa a este link</a:t>
            </a:r>
          </a:p>
        </p:txBody>
      </p:sp>
      <p:pic>
        <p:nvPicPr>
          <p:cNvPr id="20" name="Imagen 19">
            <a:extLst>
              <a:ext uri="{FF2B5EF4-FFF2-40B4-BE49-F238E27FC236}">
                <a16:creationId xmlns="" xmlns:a16="http://schemas.microsoft.com/office/drawing/2014/main" id="{E4985B94-1B16-A74D-A692-CCFED9C08C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95107" y="3163440"/>
            <a:ext cx="1491409" cy="1494918"/>
          </a:xfrm>
          <a:prstGeom prst="rect">
            <a:avLst/>
          </a:prstGeom>
        </p:spPr>
      </p:pic>
    </p:spTree>
    <p:extLst>
      <p:ext uri="{BB962C8B-B14F-4D97-AF65-F5344CB8AC3E}">
        <p14:creationId xmlns:p14="http://schemas.microsoft.com/office/powerpoint/2010/main" val="26483832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4">
            <a:extLst>
              <a:ext uri="{FF2B5EF4-FFF2-40B4-BE49-F238E27FC236}">
                <a16:creationId xmlns="" xmlns:a16="http://schemas.microsoft.com/office/drawing/2014/main" id="{4354DD48-3571-C748-96C1-510473539106}"/>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Encuesta de satisfacción – curso cerrado presencial</a:t>
            </a:r>
          </a:p>
        </p:txBody>
      </p:sp>
      <p:pic>
        <p:nvPicPr>
          <p:cNvPr id="12" name="Imagen 11">
            <a:extLst>
              <a:ext uri="{FF2B5EF4-FFF2-40B4-BE49-F238E27FC236}">
                <a16:creationId xmlns="" xmlns:a16="http://schemas.microsoft.com/office/drawing/2014/main" id="{1770B573-851F-0A4F-88D9-364DB20A762A}"/>
              </a:ext>
            </a:extLst>
          </p:cNvPr>
          <p:cNvPicPr>
            <a:picLocks noChangeAspect="1"/>
          </p:cNvPicPr>
          <p:nvPr/>
        </p:nvPicPr>
        <p:blipFill>
          <a:blip r:embed="rId2"/>
          <a:stretch>
            <a:fillRect/>
          </a:stretch>
        </p:blipFill>
        <p:spPr>
          <a:xfrm>
            <a:off x="5618345" y="2297952"/>
            <a:ext cx="4378548" cy="3471749"/>
          </a:xfrm>
          <a:prstGeom prst="rect">
            <a:avLst/>
          </a:prstGeom>
        </p:spPr>
      </p:pic>
      <p:pic>
        <p:nvPicPr>
          <p:cNvPr id="13" name="Imagen 12">
            <a:extLst>
              <a:ext uri="{FF2B5EF4-FFF2-40B4-BE49-F238E27FC236}">
                <a16:creationId xmlns="" xmlns:a16="http://schemas.microsoft.com/office/drawing/2014/main" id="{2FC16BA4-5DA4-1442-9495-59D97BAA17A3}"/>
              </a:ext>
            </a:extLst>
          </p:cNvPr>
          <p:cNvPicPr>
            <a:picLocks noChangeAspect="1"/>
          </p:cNvPicPr>
          <p:nvPr/>
        </p:nvPicPr>
        <p:blipFill>
          <a:blip r:embed="rId3"/>
          <a:stretch>
            <a:fillRect/>
          </a:stretch>
        </p:blipFill>
        <p:spPr>
          <a:xfrm>
            <a:off x="1928509" y="2297952"/>
            <a:ext cx="2054431" cy="3359851"/>
          </a:xfrm>
          <a:prstGeom prst="rect">
            <a:avLst/>
          </a:prstGeom>
        </p:spPr>
      </p:pic>
      <p:sp>
        <p:nvSpPr>
          <p:cNvPr id="15" name="Marcador de texto 11">
            <a:extLst>
              <a:ext uri="{FF2B5EF4-FFF2-40B4-BE49-F238E27FC236}">
                <a16:creationId xmlns="" xmlns:a16="http://schemas.microsoft.com/office/drawing/2014/main" id="{986DF192-409F-C648-8170-14554E396EF4}"/>
              </a:ext>
            </a:extLst>
          </p:cNvPr>
          <p:cNvSpPr txBox="1">
            <a:spLocks/>
          </p:cNvSpPr>
          <p:nvPr/>
        </p:nvSpPr>
        <p:spPr>
          <a:xfrm>
            <a:off x="5618345" y="3645769"/>
            <a:ext cx="4349406" cy="481190"/>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000" u="sng" kern="0" dirty="0" err="1">
                <a:solidFill>
                  <a:srgbClr val="15BF45">
                    <a:lumMod val="75000"/>
                  </a:srgbClr>
                </a:solidFill>
                <a:latin typeface="ACHS Nueva Sans Medium" pitchFamily="2" charset="77"/>
              </a:rPr>
              <a:t>tinyurl.com</a:t>
            </a:r>
            <a:r>
              <a:rPr lang="es-CL" sz="2000" u="sng" kern="0" dirty="0">
                <a:solidFill>
                  <a:srgbClr val="15BF45">
                    <a:lumMod val="75000"/>
                  </a:srgbClr>
                </a:solidFill>
                <a:latin typeface="ACHS Nueva Sans Medium" pitchFamily="2" charset="77"/>
              </a:rPr>
              <a:t>/</a:t>
            </a:r>
            <a:r>
              <a:rPr lang="es-CL" sz="2000" u="sng" kern="0" dirty="0" err="1">
                <a:solidFill>
                  <a:srgbClr val="15BF45">
                    <a:lumMod val="75000"/>
                  </a:srgbClr>
                </a:solidFill>
                <a:latin typeface="ACHS Nueva Sans Medium" pitchFamily="2" charset="77"/>
              </a:rPr>
              <a:t>ujnzkjew</a:t>
            </a:r>
            <a:endParaRPr lang="es-CL" sz="2000" u="sng" kern="0" dirty="0">
              <a:solidFill>
                <a:srgbClr val="15BF45">
                  <a:lumMod val="75000"/>
                </a:srgbClr>
              </a:solidFill>
              <a:latin typeface="ACHS Nueva Sans Medium" pitchFamily="2" charset="77"/>
            </a:endParaRPr>
          </a:p>
        </p:txBody>
      </p:sp>
      <p:sp>
        <p:nvSpPr>
          <p:cNvPr id="16" name="Rectángulo redondeado 15">
            <a:extLst>
              <a:ext uri="{FF2B5EF4-FFF2-40B4-BE49-F238E27FC236}">
                <a16:creationId xmlns="" xmlns:a16="http://schemas.microsoft.com/office/drawing/2014/main" id="{CA4BAA0D-A877-5747-8E48-4F69628CB6CB}"/>
              </a:ext>
            </a:extLst>
          </p:cNvPr>
          <p:cNvSpPr/>
          <p:nvPr/>
        </p:nvSpPr>
        <p:spPr>
          <a:xfrm>
            <a:off x="1726911" y="1566065"/>
            <a:ext cx="2629151" cy="377072"/>
          </a:xfrm>
          <a:prstGeom prst="roundRect">
            <a:avLst>
              <a:gd name="adj" fmla="val 26667"/>
            </a:avLst>
          </a:prstGeom>
          <a:solidFill>
            <a:srgbClr val="7CFF44"/>
          </a:solidFill>
          <a:ln w="12700" cap="flat" cmpd="sng" algn="ctr">
            <a:noFill/>
            <a:prstDash val="solid"/>
            <a:miter lim="800000"/>
          </a:ln>
          <a:effectLst/>
        </p:spPr>
        <p:txBody>
          <a:bodyPr rtlCol="0" anchor="ctr"/>
          <a:lstStyle/>
          <a:p>
            <a:pPr algn="ctr">
              <a:defRPr/>
            </a:pPr>
            <a:r>
              <a:rPr lang="es-CL" dirty="0">
                <a:solidFill>
                  <a:srgbClr val="004C14"/>
                </a:solidFill>
                <a:latin typeface="ACHS Nueva Serif Medium" pitchFamily="2" charset="77"/>
                <a:cs typeface="Arial"/>
                <a:sym typeface="Arial"/>
              </a:rPr>
              <a:t>Escanea este código</a:t>
            </a:r>
          </a:p>
        </p:txBody>
      </p:sp>
      <p:sp>
        <p:nvSpPr>
          <p:cNvPr id="17" name="Rectángulo redondeado 16">
            <a:extLst>
              <a:ext uri="{FF2B5EF4-FFF2-40B4-BE49-F238E27FC236}">
                <a16:creationId xmlns="" xmlns:a16="http://schemas.microsoft.com/office/drawing/2014/main" id="{FD736B71-8DDD-2A42-AF05-1CB904A98721}"/>
              </a:ext>
            </a:extLst>
          </p:cNvPr>
          <p:cNvSpPr/>
          <p:nvPr/>
        </p:nvSpPr>
        <p:spPr>
          <a:xfrm>
            <a:off x="6512898" y="1562952"/>
            <a:ext cx="2646084" cy="412625"/>
          </a:xfrm>
          <a:prstGeom prst="roundRect">
            <a:avLst>
              <a:gd name="adj" fmla="val 26667"/>
            </a:avLst>
          </a:prstGeom>
          <a:solidFill>
            <a:srgbClr val="7CFF44"/>
          </a:solidFill>
          <a:ln w="12700" cap="flat" cmpd="sng" algn="ctr">
            <a:noFill/>
            <a:prstDash val="solid"/>
            <a:miter lim="800000"/>
          </a:ln>
          <a:effectLst/>
        </p:spPr>
        <p:txBody>
          <a:bodyPr rtlCol="0" anchor="ctr"/>
          <a:lstStyle/>
          <a:p>
            <a:pPr algn="ctr">
              <a:defRPr/>
            </a:pPr>
            <a:r>
              <a:rPr lang="es-CL" dirty="0">
                <a:solidFill>
                  <a:srgbClr val="004C14"/>
                </a:solidFill>
                <a:latin typeface="ACHS Nueva Serif Medium" pitchFamily="2" charset="77"/>
                <a:cs typeface="Arial"/>
                <a:sym typeface="Arial"/>
              </a:rPr>
              <a:t>O ingresa a este link</a:t>
            </a:r>
          </a:p>
        </p:txBody>
      </p:sp>
      <p:pic>
        <p:nvPicPr>
          <p:cNvPr id="14" name="Imagen 13">
            <a:extLst>
              <a:ext uri="{FF2B5EF4-FFF2-40B4-BE49-F238E27FC236}">
                <a16:creationId xmlns="" xmlns:a16="http://schemas.microsoft.com/office/drawing/2014/main" id="{9E7C61DB-8D53-944B-8D19-2853C53620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481" t="15729" r="16954" b="32193"/>
          <a:stretch/>
        </p:blipFill>
        <p:spPr>
          <a:xfrm>
            <a:off x="2224249" y="3163440"/>
            <a:ext cx="1491409" cy="1508027"/>
          </a:xfrm>
          <a:prstGeom prst="rect">
            <a:avLst/>
          </a:prstGeom>
        </p:spPr>
      </p:pic>
    </p:spTree>
    <p:extLst>
      <p:ext uri="{BB962C8B-B14F-4D97-AF65-F5344CB8AC3E}">
        <p14:creationId xmlns:p14="http://schemas.microsoft.com/office/powerpoint/2010/main" val="38628430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8FF93B05-4304-E142-9E35-28BD6983DE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ES" sz="2000" b="0" i="0" u="none" strike="noStrike" kern="1200" cap="none" spc="0" normalizeH="0" baseline="0" noProof="0" dirty="0">
                <a:ln>
                  <a:noFill/>
                </a:ln>
                <a:solidFill>
                  <a:srgbClr val="15BF45"/>
                </a:solidFill>
                <a:effectLst/>
                <a:uLnTx/>
                <a:uFillTx/>
                <a:latin typeface="ACHS Nueva Serif" pitchFamily="2" charset="77"/>
              </a:rPr>
              <a:t>Objetivo </a:t>
            </a:r>
            <a:r>
              <a:rPr kumimoji="0" lang="es-ES" sz="2000" b="0" i="0" u="none" strike="noStrike" kern="1200" cap="none" spc="0" normalizeH="0" baseline="0" noProof="0" dirty="0" smtClean="0">
                <a:ln>
                  <a:noFill/>
                </a:ln>
                <a:solidFill>
                  <a:srgbClr val="15BF45"/>
                </a:solidFill>
                <a:effectLst/>
                <a:uLnTx/>
                <a:uFillTx/>
                <a:latin typeface="ACHS Nueva Serif" pitchFamily="2" charset="77"/>
              </a:rPr>
              <a:t>de</a:t>
            </a:r>
            <a:r>
              <a:rPr lang="es-ES" dirty="0">
                <a:solidFill>
                  <a:srgbClr val="15BF45"/>
                </a:solidFill>
                <a:latin typeface="ACHS Nueva Serif" pitchFamily="2" charset="77"/>
              </a:rPr>
              <a:t> </a:t>
            </a:r>
            <a:r>
              <a:rPr lang="es-ES" dirty="0" smtClean="0">
                <a:solidFill>
                  <a:srgbClr val="15BF45"/>
                </a:solidFill>
                <a:latin typeface="ACHS Nueva Serif" pitchFamily="2" charset="77"/>
              </a:rPr>
              <a:t>la charla</a:t>
            </a:r>
            <a:endParaRPr kumimoji="0" lang="es-ES" sz="2000" b="0" i="0" u="none" strike="noStrike" kern="1200" cap="none" spc="0" normalizeH="0" baseline="0" noProof="0" dirty="0">
              <a:ln>
                <a:noFill/>
              </a:ln>
              <a:solidFill>
                <a:srgbClr val="15BF45"/>
              </a:solidFill>
              <a:effectLst/>
              <a:uLnTx/>
              <a:uFillTx/>
              <a:latin typeface="ACHS Nueva Serif" pitchFamily="2" charset="77"/>
            </a:endParaRPr>
          </a:p>
        </p:txBody>
      </p:sp>
      <p:sp>
        <p:nvSpPr>
          <p:cNvPr id="8" name="Marcador de texto 4">
            <a:extLst>
              <a:ext uri="{FF2B5EF4-FFF2-40B4-BE49-F238E27FC236}">
                <a16:creationId xmlns="" xmlns:a16="http://schemas.microsoft.com/office/drawing/2014/main" id="{929F08DD-FF12-6644-8BB4-52C61AB4C730}"/>
              </a:ext>
            </a:extLst>
          </p:cNvPr>
          <p:cNvSpPr txBox="1">
            <a:spLocks/>
          </p:cNvSpPr>
          <p:nvPr/>
        </p:nvSpPr>
        <p:spPr>
          <a:xfrm>
            <a:off x="449263" y="2841172"/>
            <a:ext cx="3826902" cy="1085369"/>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15BF45"/>
              </a:buClr>
            </a:pPr>
            <a:r>
              <a:rPr kumimoji="0" lang="es-ES" sz="14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Aplicar </a:t>
            </a:r>
            <a:r>
              <a:rPr kumimoji="0" lang="es-ES" sz="1400" b="1" i="0" u="none" strike="noStrike" kern="1200" cap="none" spc="0" normalizeH="0" baseline="0" noProof="0" dirty="0">
                <a:ln>
                  <a:noFill/>
                </a:ln>
                <a:solidFill>
                  <a:schemeClr val="accent1"/>
                </a:solidFill>
                <a:effectLst/>
                <a:uLnTx/>
                <a:uFillTx/>
                <a:latin typeface="ACHS Nueva Sans Medium" pitchFamily="2" charset="77"/>
              </a:rPr>
              <a:t>medidas de seguridad y control en la operación de Puentes grúas </a:t>
            </a:r>
            <a:r>
              <a:rPr kumimoji="0" lang="es-ES" sz="14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para evitar la ocurrencia de accidentes en la actividad portuaria.</a:t>
            </a:r>
          </a:p>
        </p:txBody>
      </p:sp>
      <p:sp>
        <p:nvSpPr>
          <p:cNvPr id="9" name="Marcador de texto 7">
            <a:extLst>
              <a:ext uri="{FF2B5EF4-FFF2-40B4-BE49-F238E27FC236}">
                <a16:creationId xmlns="" xmlns:a16="http://schemas.microsoft.com/office/drawing/2014/main" id="{CA767A87-070A-A246-817E-87C53E58A241}"/>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CL" sz="1600" b="1" i="0" u="none" strike="noStrike" kern="1200" cap="none" spc="0" normalizeH="0" baseline="0" noProof="0" dirty="0">
                <a:ln>
                  <a:noFill/>
                </a:ln>
                <a:solidFill>
                  <a:srgbClr val="004C14"/>
                </a:solidFill>
                <a:effectLst/>
                <a:uLnTx/>
                <a:uFillTx/>
                <a:latin typeface="ACHS Nueva Serif" pitchFamily="2" charset="77"/>
              </a:rPr>
              <a:t>OBJETIVO DE DESEMPEÑO</a:t>
            </a:r>
          </a:p>
        </p:txBody>
      </p:sp>
      <p:pic>
        <p:nvPicPr>
          <p:cNvPr id="10" name="Imagen 9">
            <a:extLst>
              <a:ext uri="{FF2B5EF4-FFF2-40B4-BE49-F238E27FC236}">
                <a16:creationId xmlns="" xmlns:a16="http://schemas.microsoft.com/office/drawing/2014/main" id="{F0C6639C-03F4-8645-BF20-95930449FC44}"/>
              </a:ext>
            </a:extLst>
          </p:cNvPr>
          <p:cNvPicPr>
            <a:picLocks noChangeAspect="1"/>
          </p:cNvPicPr>
          <p:nvPr/>
        </p:nvPicPr>
        <p:blipFill>
          <a:blip r:embed="rId2"/>
          <a:stretch>
            <a:fillRect/>
          </a:stretch>
        </p:blipFill>
        <p:spPr>
          <a:xfrm>
            <a:off x="6891098" y="1819942"/>
            <a:ext cx="5376962" cy="5535109"/>
          </a:xfrm>
          <a:prstGeom prst="rect">
            <a:avLst/>
          </a:prstGeom>
        </p:spPr>
      </p:pic>
    </p:spTree>
    <p:extLst>
      <p:ext uri="{BB962C8B-B14F-4D97-AF65-F5344CB8AC3E}">
        <p14:creationId xmlns:p14="http://schemas.microsoft.com/office/powerpoint/2010/main" val="298537288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6737475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Marcador de texto 7">
            <a:extLst>
              <a:ext uri="{FF2B5EF4-FFF2-40B4-BE49-F238E27FC236}">
                <a16:creationId xmlns="" xmlns:a16="http://schemas.microsoft.com/office/drawing/2014/main" id="{E13664AF-8781-D14D-BD62-131B910145F9}"/>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ES" sz="2000" b="0" i="0" u="none" strike="noStrike" kern="1200" cap="none" spc="0" normalizeH="0" baseline="0" noProof="0" dirty="0">
                <a:ln>
                  <a:noFill/>
                </a:ln>
                <a:solidFill>
                  <a:srgbClr val="15BF45"/>
                </a:solidFill>
                <a:effectLst/>
                <a:uLnTx/>
                <a:uFillTx/>
                <a:latin typeface="ACHS Nueva Serif" pitchFamily="2" charset="77"/>
              </a:rPr>
              <a:t>Objetivo </a:t>
            </a:r>
            <a:r>
              <a:rPr kumimoji="0" lang="es-ES" sz="2000" b="0" i="0" u="none" strike="noStrike" kern="1200" cap="none" spc="0" normalizeH="0" baseline="0" noProof="0" dirty="0" smtClean="0">
                <a:ln>
                  <a:noFill/>
                </a:ln>
                <a:solidFill>
                  <a:srgbClr val="15BF45"/>
                </a:solidFill>
                <a:effectLst/>
                <a:uLnTx/>
                <a:uFillTx/>
                <a:latin typeface="ACHS Nueva Serif" pitchFamily="2" charset="77"/>
              </a:rPr>
              <a:t>de</a:t>
            </a:r>
            <a:r>
              <a:rPr kumimoji="0" lang="es-ES" sz="2000" b="0" i="0" u="none" strike="noStrike" kern="1200" cap="none" spc="0" normalizeH="0" noProof="0" dirty="0" smtClean="0">
                <a:ln>
                  <a:noFill/>
                </a:ln>
                <a:solidFill>
                  <a:srgbClr val="15BF45"/>
                </a:solidFill>
                <a:effectLst/>
                <a:uLnTx/>
                <a:uFillTx/>
                <a:latin typeface="ACHS Nueva Serif" pitchFamily="2" charset="77"/>
              </a:rPr>
              <a:t> la charla</a:t>
            </a:r>
            <a:endParaRPr kumimoji="0" lang="es-ES" sz="2000" b="0" i="0" u="none" strike="noStrike" kern="1200" cap="none" spc="0" normalizeH="0" baseline="0" noProof="0" dirty="0">
              <a:ln>
                <a:noFill/>
              </a:ln>
              <a:solidFill>
                <a:srgbClr val="15BF45"/>
              </a:solidFill>
              <a:effectLst/>
              <a:uLnTx/>
              <a:uFillTx/>
              <a:latin typeface="ACHS Nueva Serif" pitchFamily="2" charset="77"/>
            </a:endParaRPr>
          </a:p>
        </p:txBody>
      </p:sp>
      <p:sp>
        <p:nvSpPr>
          <p:cNvPr id="5" name="Marcador de texto 4">
            <a:extLst>
              <a:ext uri="{FF2B5EF4-FFF2-40B4-BE49-F238E27FC236}">
                <a16:creationId xmlns="" xmlns:a16="http://schemas.microsoft.com/office/drawing/2014/main" id="{E884F153-7C80-3547-9F9B-AE1701097CEB}"/>
              </a:ext>
            </a:extLst>
          </p:cNvPr>
          <p:cNvSpPr txBox="1">
            <a:spLocks/>
          </p:cNvSpPr>
          <p:nvPr/>
        </p:nvSpPr>
        <p:spPr>
          <a:xfrm>
            <a:off x="449263" y="2841172"/>
            <a:ext cx="3988266" cy="2497744"/>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15BF45"/>
              </a:buClr>
              <a:buFont typeface="+mj-lt"/>
              <a:buAutoNum type="arabicPeriod"/>
            </a:pP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Conocer las características y el </a:t>
            </a:r>
            <a:r>
              <a:rPr kumimoji="0" lang="es-ES" sz="1600" b="1" i="0" u="none" strike="noStrike" kern="1200" cap="none" spc="0" normalizeH="0" baseline="0" noProof="0" dirty="0">
                <a:ln>
                  <a:noFill/>
                </a:ln>
                <a:solidFill>
                  <a:schemeClr val="accent1"/>
                </a:solidFill>
                <a:effectLst/>
                <a:uLnTx/>
                <a:uFillTx/>
                <a:latin typeface="ACHS Nueva Sans Medium" pitchFamily="2" charset="77"/>
              </a:rPr>
              <a:t>desplazamiento de carga en puentes grúas.</a:t>
            </a:r>
          </a:p>
          <a:p>
            <a:pPr marL="342900" indent="-342900">
              <a:lnSpc>
                <a:spcPct val="100000"/>
              </a:lnSpc>
              <a:buClr>
                <a:srgbClr val="15BF45"/>
              </a:buClr>
              <a:buFont typeface="+mj-lt"/>
              <a:buAutoNum type="arabicPeriod"/>
            </a:pP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Conocer la </a:t>
            </a:r>
            <a:r>
              <a:rPr kumimoji="0" lang="es-ES" sz="1600" b="1" i="0" u="none" strike="noStrike" kern="1200" cap="none" spc="0" normalizeH="0" baseline="0" noProof="0" dirty="0">
                <a:ln>
                  <a:noFill/>
                </a:ln>
                <a:solidFill>
                  <a:schemeClr val="accent1"/>
                </a:solidFill>
                <a:effectLst/>
                <a:uLnTx/>
                <a:uFillTx/>
                <a:latin typeface="ACHS Nueva Sans Medium" pitchFamily="2" charset="77"/>
              </a:rPr>
              <a:t>clasificación de puentes grúas, </a:t>
            </a: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según tipo de apoyo, ubicación y nivel de trabajo.</a:t>
            </a:r>
          </a:p>
          <a:p>
            <a:pPr marL="342900" indent="-342900">
              <a:lnSpc>
                <a:spcPct val="100000"/>
              </a:lnSpc>
              <a:buClr>
                <a:srgbClr val="15BF45"/>
              </a:buClr>
              <a:buFont typeface="+mj-lt"/>
              <a:buAutoNum type="arabicPeriod"/>
            </a:pP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Conocer los </a:t>
            </a:r>
            <a:r>
              <a:rPr kumimoji="0" lang="es-ES" sz="1600" b="1" i="0" u="none" strike="noStrike" kern="1200" cap="none" spc="0" normalizeH="0" baseline="0" noProof="0" dirty="0">
                <a:ln>
                  <a:noFill/>
                </a:ln>
                <a:solidFill>
                  <a:schemeClr val="accent1"/>
                </a:solidFill>
                <a:effectLst/>
                <a:uLnTx/>
                <a:uFillTx/>
                <a:latin typeface="ACHS Nueva Sans Medium" pitchFamily="2" charset="77"/>
              </a:rPr>
              <a:t>controles y seguridad de operación</a:t>
            </a: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 de un puente grúa.</a:t>
            </a:r>
          </a:p>
        </p:txBody>
      </p:sp>
      <p:sp>
        <p:nvSpPr>
          <p:cNvPr id="6" name="Marcador de texto 7">
            <a:extLst>
              <a:ext uri="{FF2B5EF4-FFF2-40B4-BE49-F238E27FC236}">
                <a16:creationId xmlns="" xmlns:a16="http://schemas.microsoft.com/office/drawing/2014/main" id="{0B2EDE1E-C985-7C47-870A-286E5F61F815}"/>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CL" sz="1600" b="1" i="0" u="none" strike="noStrike" kern="1200" cap="none" spc="0" normalizeH="0" baseline="0" noProof="0" dirty="0">
                <a:ln>
                  <a:noFill/>
                </a:ln>
                <a:solidFill>
                  <a:srgbClr val="004C14"/>
                </a:solidFill>
                <a:effectLst/>
                <a:uLnTx/>
                <a:uFillTx/>
                <a:latin typeface="ACHS Nueva Serif" pitchFamily="2" charset="77"/>
              </a:rPr>
              <a:t>OBJETIVOS DE APRENDIZAJE</a:t>
            </a:r>
          </a:p>
        </p:txBody>
      </p:sp>
      <p:pic>
        <p:nvPicPr>
          <p:cNvPr id="7" name="Imagen 6">
            <a:extLst>
              <a:ext uri="{FF2B5EF4-FFF2-40B4-BE49-F238E27FC236}">
                <a16:creationId xmlns="" xmlns:a16="http://schemas.microsoft.com/office/drawing/2014/main" id="{6A9DB30A-B374-DE4B-A9A1-21782702F16E}"/>
              </a:ext>
            </a:extLst>
          </p:cNvPr>
          <p:cNvPicPr>
            <a:picLocks noChangeAspect="1"/>
          </p:cNvPicPr>
          <p:nvPr/>
        </p:nvPicPr>
        <p:blipFill>
          <a:blip r:embed="rId2"/>
          <a:stretch>
            <a:fillRect/>
          </a:stretch>
        </p:blipFill>
        <p:spPr>
          <a:xfrm flipH="1">
            <a:off x="6542537" y="1810565"/>
            <a:ext cx="5515143" cy="5184235"/>
          </a:xfrm>
          <a:prstGeom prst="rect">
            <a:avLst/>
          </a:prstGeom>
        </p:spPr>
      </p:pic>
    </p:spTree>
    <p:extLst>
      <p:ext uri="{BB962C8B-B14F-4D97-AF65-F5344CB8AC3E}">
        <p14:creationId xmlns:p14="http://schemas.microsoft.com/office/powerpoint/2010/main" val="30136076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D3FCD6A7-04DA-9C49-B858-2FBB19E58E87}"/>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atin typeface="ACHS Nueva Serif" pitchFamily="2" charset="77"/>
              </a:rPr>
              <a:t>Estructura del curso</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D39CA982-C4C1-A54E-B919-AFF98034AAB9}"/>
              </a:ext>
            </a:extLst>
          </p:cNvPr>
          <p:cNvSpPr txBox="1">
            <a:spLocks/>
          </p:cNvSpPr>
          <p:nvPr/>
        </p:nvSpPr>
        <p:spPr>
          <a:xfrm>
            <a:off x="449261" y="2503749"/>
            <a:ext cx="4175475" cy="372120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200"/>
              </a:spcBef>
            </a:pPr>
            <a:r>
              <a:rPr lang="es-ES" sz="1800" b="1" dirty="0">
                <a:effectLst/>
                <a:latin typeface="ACHS Nueva Sans SemiBold" pitchFamily="2" charset="77"/>
              </a:rPr>
              <a:t>Módulo </a:t>
            </a:r>
            <a:r>
              <a:rPr lang="es-ES" sz="1800" b="1" dirty="0">
                <a:latin typeface="ACHS Nueva Sans SemiBold" pitchFamily="2" charset="77"/>
              </a:rPr>
              <a:t>I</a:t>
            </a:r>
            <a:r>
              <a:rPr lang="es-ES" sz="1800" b="1" dirty="0">
                <a:effectLst/>
                <a:latin typeface="ACHS Nueva Sans SemiBold" pitchFamily="2" charset="77"/>
              </a:rPr>
              <a:t> </a:t>
            </a:r>
          </a:p>
          <a:p>
            <a:pPr>
              <a:lnSpc>
                <a:spcPct val="100000"/>
              </a:lnSpc>
              <a:spcBef>
                <a:spcPts val="1200"/>
              </a:spcBef>
            </a:pPr>
            <a:r>
              <a:rPr lang="es-ES" sz="1400" b="1" dirty="0" smtClean="0">
                <a:solidFill>
                  <a:schemeClr val="bg2"/>
                </a:solidFill>
                <a:effectLst/>
                <a:latin typeface="ACHS Nueva Sans SemiBold" pitchFamily="2" charset="77"/>
              </a:rPr>
              <a:t>Características </a:t>
            </a:r>
            <a:r>
              <a:rPr lang="es-ES" sz="1400" b="1" dirty="0">
                <a:solidFill>
                  <a:schemeClr val="bg2"/>
                </a:solidFill>
                <a:effectLst/>
                <a:latin typeface="ACHS Nueva Sans SemiBold" pitchFamily="2" charset="77"/>
              </a:rPr>
              <a:t>y clasificación de Puentes Grúas</a:t>
            </a: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Puentes </a:t>
            </a:r>
            <a:r>
              <a:rPr lang="es-ES" sz="1400" dirty="0" smtClean="0">
                <a:solidFill>
                  <a:schemeClr val="tx1"/>
                </a:solidFill>
                <a:effectLst/>
                <a:latin typeface="ACHS Nueva Sans Medium" pitchFamily="2" charset="77"/>
              </a:rPr>
              <a:t>grúas</a:t>
            </a:r>
            <a:endParaRPr lang="es-ES" sz="1400" dirty="0">
              <a:solidFill>
                <a:schemeClr val="tx1"/>
              </a:solidFill>
              <a:effectLst/>
              <a:latin typeface="ACHS Nueva Sans Medium" pitchFamily="2" charset="77"/>
            </a:endParaRP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Tipos de movimientos de un puente grúa</a:t>
            </a: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Límites del transporte </a:t>
            </a:r>
            <a:r>
              <a:rPr lang="es-ES" sz="1400" dirty="0" smtClean="0">
                <a:solidFill>
                  <a:schemeClr val="tx1"/>
                </a:solidFill>
                <a:effectLst/>
                <a:latin typeface="ACHS Nueva Sans Medium" pitchFamily="2" charset="77"/>
              </a:rPr>
              <a:t>vertical</a:t>
            </a:r>
            <a:endParaRPr lang="es-ES" sz="1400" dirty="0">
              <a:solidFill>
                <a:schemeClr val="tx1"/>
              </a:solidFill>
              <a:effectLst/>
              <a:latin typeface="ACHS Nueva Sans Medium" pitchFamily="2" charset="77"/>
            </a:endParaRP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Clasificación de los puentes grúas, según desplazamiento y </a:t>
            </a:r>
            <a:r>
              <a:rPr lang="es-ES" sz="1400" dirty="0" smtClean="0">
                <a:solidFill>
                  <a:schemeClr val="tx1"/>
                </a:solidFill>
                <a:effectLst/>
                <a:latin typeface="ACHS Nueva Sans Medium" pitchFamily="2" charset="77"/>
              </a:rPr>
              <a:t>función</a:t>
            </a:r>
            <a:endParaRPr lang="es-ES" sz="1400" dirty="0">
              <a:solidFill>
                <a:schemeClr val="tx1"/>
              </a:solidFill>
              <a:effectLst/>
              <a:latin typeface="ACHS Nueva Sans Medium" pitchFamily="2" charset="77"/>
            </a:endParaRP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Tipos de puentes grúas según lugar de </a:t>
            </a:r>
            <a:r>
              <a:rPr lang="es-ES" sz="1400" dirty="0" smtClean="0">
                <a:solidFill>
                  <a:schemeClr val="tx1"/>
                </a:solidFill>
                <a:effectLst/>
                <a:latin typeface="ACHS Nueva Sans Medium" pitchFamily="2" charset="77"/>
              </a:rPr>
              <a:t>funcionamiento</a:t>
            </a:r>
            <a:endParaRPr lang="es-ES" sz="1400" dirty="0">
              <a:solidFill>
                <a:schemeClr val="tx1"/>
              </a:solidFill>
              <a:effectLst/>
              <a:latin typeface="ACHS Nueva Sans Medium" pitchFamily="2" charset="77"/>
            </a:endParaRP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Tipos de puentes grúas según </a:t>
            </a:r>
            <a:r>
              <a:rPr lang="es-ES" sz="1400" dirty="0" smtClean="0">
                <a:solidFill>
                  <a:schemeClr val="tx1"/>
                </a:solidFill>
                <a:effectLst/>
                <a:latin typeface="ACHS Nueva Sans Medium" pitchFamily="2" charset="77"/>
              </a:rPr>
              <a:t>desplazamiento</a:t>
            </a:r>
            <a:endParaRPr lang="es-ES" sz="1400" dirty="0">
              <a:solidFill>
                <a:schemeClr val="tx1"/>
              </a:solidFill>
              <a:effectLst/>
              <a:latin typeface="ACHS Nueva Sans Medium" pitchFamily="2" charset="77"/>
            </a:endParaRPr>
          </a:p>
        </p:txBody>
      </p:sp>
      <p:sp>
        <p:nvSpPr>
          <p:cNvPr id="9" name="Marcador de texto 2">
            <a:extLst>
              <a:ext uri="{FF2B5EF4-FFF2-40B4-BE49-F238E27FC236}">
                <a16:creationId xmlns="" xmlns:a16="http://schemas.microsoft.com/office/drawing/2014/main" id="{91E6CC36-BF50-C043-BEF6-C7B753355943}"/>
              </a:ext>
            </a:extLst>
          </p:cNvPr>
          <p:cNvSpPr txBox="1">
            <a:spLocks/>
          </p:cNvSpPr>
          <p:nvPr/>
        </p:nvSpPr>
        <p:spPr>
          <a:xfrm>
            <a:off x="449263" y="1451173"/>
            <a:ext cx="1199956" cy="105257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solidFill>
                  <a:schemeClr val="accent1"/>
                </a:solidFill>
                <a:latin typeface="ACHS Nueva Sans" pitchFamily="2" charset="77"/>
              </a:rPr>
              <a:t>1</a:t>
            </a:r>
          </a:p>
        </p:txBody>
      </p:sp>
      <p:cxnSp>
        <p:nvCxnSpPr>
          <p:cNvPr id="10" name="Conector recto 9">
            <a:extLst>
              <a:ext uri="{FF2B5EF4-FFF2-40B4-BE49-F238E27FC236}">
                <a16:creationId xmlns="" xmlns:a16="http://schemas.microsoft.com/office/drawing/2014/main" id="{08316FA8-5C70-284A-8C8C-68548171F222}"/>
              </a:ext>
            </a:extLst>
          </p:cNvPr>
          <p:cNvCxnSpPr>
            <a:cxnSpLocks/>
          </p:cNvCxnSpPr>
          <p:nvPr/>
        </p:nvCxnSpPr>
        <p:spPr>
          <a:xfrm>
            <a:off x="5221053" y="1074937"/>
            <a:ext cx="0" cy="5290694"/>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1" name="Marcador de texto 5">
            <a:extLst>
              <a:ext uri="{FF2B5EF4-FFF2-40B4-BE49-F238E27FC236}">
                <a16:creationId xmlns="" xmlns:a16="http://schemas.microsoft.com/office/drawing/2014/main" id="{70A9145A-1FBC-7248-AC77-FFE2C8962F2E}"/>
              </a:ext>
            </a:extLst>
          </p:cNvPr>
          <p:cNvSpPr txBox="1">
            <a:spLocks/>
          </p:cNvSpPr>
          <p:nvPr/>
        </p:nvSpPr>
        <p:spPr>
          <a:xfrm>
            <a:off x="6023129" y="2503748"/>
            <a:ext cx="3473598" cy="280711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200"/>
              </a:spcBef>
            </a:pPr>
            <a:r>
              <a:rPr lang="es-ES" sz="1800" b="1" dirty="0">
                <a:effectLst/>
                <a:latin typeface="ACHS Nueva Sans SemiBold" pitchFamily="2" charset="77"/>
              </a:rPr>
              <a:t>MÓDULO II</a:t>
            </a:r>
          </a:p>
          <a:p>
            <a:pPr>
              <a:lnSpc>
                <a:spcPct val="100000"/>
              </a:lnSpc>
              <a:spcBef>
                <a:spcPts val="1200"/>
              </a:spcBef>
            </a:pPr>
            <a:r>
              <a:rPr lang="es-ES" sz="1400" b="1" dirty="0" smtClean="0">
                <a:solidFill>
                  <a:schemeClr val="bg2"/>
                </a:solidFill>
                <a:effectLst/>
                <a:latin typeface="ACHS Nueva Sans SemiBold" pitchFamily="2" charset="77"/>
              </a:rPr>
              <a:t>Funcionamiento </a:t>
            </a:r>
            <a:r>
              <a:rPr lang="es-ES" sz="1400" b="1" dirty="0">
                <a:solidFill>
                  <a:schemeClr val="bg2"/>
                </a:solidFill>
                <a:effectLst/>
                <a:latin typeface="ACHS Nueva Sans SemiBold" pitchFamily="2" charset="77"/>
              </a:rPr>
              <a:t>y Seguridad en la operación</a:t>
            </a: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Las Velocidades de </a:t>
            </a:r>
            <a:r>
              <a:rPr lang="es-ES" sz="1400" dirty="0" smtClean="0">
                <a:solidFill>
                  <a:schemeClr val="tx1"/>
                </a:solidFill>
                <a:effectLst/>
                <a:latin typeface="ACHS Nueva Sans Medium" pitchFamily="2" charset="77"/>
              </a:rPr>
              <a:t>Operación</a:t>
            </a:r>
            <a:endParaRPr lang="es-ES" sz="1400" dirty="0">
              <a:solidFill>
                <a:schemeClr val="tx1"/>
              </a:solidFill>
              <a:effectLst/>
              <a:latin typeface="ACHS Nueva Sans Medium" pitchFamily="2" charset="77"/>
            </a:endParaRP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Controles de </a:t>
            </a:r>
            <a:r>
              <a:rPr lang="es-ES" sz="1400" dirty="0" smtClean="0">
                <a:solidFill>
                  <a:schemeClr val="tx1"/>
                </a:solidFill>
                <a:effectLst/>
                <a:latin typeface="ACHS Nueva Sans Medium" pitchFamily="2" charset="77"/>
              </a:rPr>
              <a:t>Operación</a:t>
            </a:r>
            <a:endParaRPr lang="es-ES" sz="1400" dirty="0">
              <a:solidFill>
                <a:schemeClr val="tx1"/>
              </a:solidFill>
              <a:effectLst/>
              <a:latin typeface="ACHS Nueva Sans Medium" pitchFamily="2" charset="77"/>
            </a:endParaRP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Seguridad en la Operación con Puentes </a:t>
            </a:r>
            <a:r>
              <a:rPr lang="es-ES" sz="1400" dirty="0" smtClean="0">
                <a:solidFill>
                  <a:schemeClr val="tx1"/>
                </a:solidFill>
                <a:effectLst/>
                <a:latin typeface="ACHS Nueva Sans Medium" pitchFamily="2" charset="77"/>
              </a:rPr>
              <a:t>Grúas</a:t>
            </a:r>
            <a:endParaRPr lang="es-ES" sz="1400" dirty="0">
              <a:solidFill>
                <a:schemeClr val="tx1"/>
              </a:solidFill>
              <a:effectLst/>
              <a:latin typeface="ACHS Nueva Sans Medium" pitchFamily="2" charset="77"/>
            </a:endParaRPr>
          </a:p>
          <a:p>
            <a:pPr marL="285750" indent="-285750">
              <a:lnSpc>
                <a:spcPct val="100000"/>
              </a:lnSpc>
              <a:spcBef>
                <a:spcPts val="1200"/>
              </a:spcBef>
              <a:buClr>
                <a:schemeClr val="accent1"/>
              </a:buClr>
              <a:buFont typeface="Wingdings" pitchFamily="2" charset="2"/>
              <a:buChar char="§"/>
            </a:pPr>
            <a:r>
              <a:rPr lang="es-ES" sz="1400" dirty="0">
                <a:solidFill>
                  <a:schemeClr val="tx1"/>
                </a:solidFill>
                <a:effectLst/>
                <a:latin typeface="ACHS Nueva Sans Medium" pitchFamily="2" charset="77"/>
              </a:rPr>
              <a:t>Requisitos de </a:t>
            </a:r>
            <a:r>
              <a:rPr lang="es-ES" sz="1400" dirty="0" smtClean="0">
                <a:solidFill>
                  <a:schemeClr val="tx1"/>
                </a:solidFill>
                <a:effectLst/>
                <a:latin typeface="ACHS Nueva Sans Medium" pitchFamily="2" charset="77"/>
              </a:rPr>
              <a:t>operación</a:t>
            </a:r>
            <a:endParaRPr lang="es-ES" sz="1400" dirty="0">
              <a:solidFill>
                <a:schemeClr val="tx1"/>
              </a:solidFill>
              <a:effectLst/>
              <a:latin typeface="ACHS Nueva Sans Medium" pitchFamily="2" charset="77"/>
            </a:endParaRPr>
          </a:p>
        </p:txBody>
      </p:sp>
      <p:sp>
        <p:nvSpPr>
          <p:cNvPr id="12" name="Marcador de texto 2">
            <a:extLst>
              <a:ext uri="{FF2B5EF4-FFF2-40B4-BE49-F238E27FC236}">
                <a16:creationId xmlns="" xmlns:a16="http://schemas.microsoft.com/office/drawing/2014/main" id="{36745339-29A7-1E49-871C-360C28A1E880}"/>
              </a:ext>
            </a:extLst>
          </p:cNvPr>
          <p:cNvSpPr txBox="1">
            <a:spLocks/>
          </p:cNvSpPr>
          <p:nvPr/>
        </p:nvSpPr>
        <p:spPr>
          <a:xfrm>
            <a:off x="6023130" y="1451173"/>
            <a:ext cx="1199956" cy="105257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solidFill>
                  <a:schemeClr val="accent1"/>
                </a:solidFill>
                <a:latin typeface="ACHS Nueva Sans" pitchFamily="2" charset="77"/>
              </a:rPr>
              <a:t>2</a:t>
            </a:r>
          </a:p>
        </p:txBody>
      </p:sp>
    </p:spTree>
    <p:extLst>
      <p:ext uri="{BB962C8B-B14F-4D97-AF65-F5344CB8AC3E}">
        <p14:creationId xmlns:p14="http://schemas.microsoft.com/office/powerpoint/2010/main" val="31077943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83;p9">
            <a:extLst>
              <a:ext uri="{FF2B5EF4-FFF2-40B4-BE49-F238E27FC236}">
                <a16:creationId xmlns="" xmlns:a16="http://schemas.microsoft.com/office/drawing/2014/main" id="{8D8FB536-FFF3-144E-9506-A6E771B4DF5D}"/>
              </a:ext>
            </a:extLst>
          </p:cNvPr>
          <p:cNvSpPr/>
          <p:nvPr/>
        </p:nvSpPr>
        <p:spPr>
          <a:xfrm>
            <a:off x="1524000" y="3167825"/>
            <a:ext cx="3048000" cy="504365"/>
          </a:xfrm>
          <a:prstGeom prst="roundRect">
            <a:avLst>
              <a:gd name="adj" fmla="val 3284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sp>
        <p:nvSpPr>
          <p:cNvPr id="10" name="Google Shape;284;p9">
            <a:extLst>
              <a:ext uri="{FF2B5EF4-FFF2-40B4-BE49-F238E27FC236}">
                <a16:creationId xmlns="" xmlns:a16="http://schemas.microsoft.com/office/drawing/2014/main" id="{A5661D1E-9261-9B4C-B1A4-B99DB4937B5D}"/>
              </a:ext>
            </a:extLst>
          </p:cNvPr>
          <p:cNvSpPr txBox="1">
            <a:spLocks/>
          </p:cNvSpPr>
          <p:nvPr/>
        </p:nvSpPr>
        <p:spPr>
          <a:xfrm>
            <a:off x="1651537" y="3941686"/>
            <a:ext cx="3826112" cy="504365"/>
          </a:xfrm>
          <a:prstGeom prst="rect">
            <a:avLst/>
          </a:prstGeom>
          <a:noFill/>
          <a:ln>
            <a:noFill/>
          </a:ln>
        </p:spPr>
        <p:txBody>
          <a:bodyPr spcFirstLastPara="1" wrap="square" lIns="0" tIns="0" rIns="0" bIns="0" anchor="t" anchorCtr="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500"/>
              <a:buFont typeface="Wingdings" panose="05000000000000000000" pitchFamily="2" charset="2"/>
              <a:buNone/>
            </a:pPr>
            <a:r>
              <a:rPr lang="es-CL" sz="2000" dirty="0">
                <a:solidFill>
                  <a:srgbClr val="13C045"/>
                </a:solidFill>
                <a:latin typeface="ACHS Nueva Sans Medium" pitchFamily="2" charset="77"/>
              </a:rPr>
              <a:t>Módulo 1</a:t>
            </a:r>
          </a:p>
        </p:txBody>
      </p:sp>
      <p:sp>
        <p:nvSpPr>
          <p:cNvPr id="11" name="Google Shape;285;p9">
            <a:extLst>
              <a:ext uri="{FF2B5EF4-FFF2-40B4-BE49-F238E27FC236}">
                <a16:creationId xmlns="" xmlns:a16="http://schemas.microsoft.com/office/drawing/2014/main" id="{F7472261-4A8A-1B43-8CD6-01BEA68C3F40}"/>
              </a:ext>
            </a:extLst>
          </p:cNvPr>
          <p:cNvSpPr txBox="1">
            <a:spLocks/>
          </p:cNvSpPr>
          <p:nvPr/>
        </p:nvSpPr>
        <p:spPr>
          <a:xfrm>
            <a:off x="1651537" y="2321169"/>
            <a:ext cx="3494204" cy="1398364"/>
          </a:xfrm>
          <a:prstGeom prst="rect">
            <a:avLst/>
          </a:prstGeom>
          <a:noFill/>
          <a:ln>
            <a:noFill/>
          </a:ln>
        </p:spPr>
        <p:txBody>
          <a:bodyPr spcFirstLastPara="1" wrap="square" lIns="0" tIns="0" rIns="0" bIns="0" anchor="t" anchorCtr="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3000"/>
              <a:buNone/>
            </a:pPr>
            <a:r>
              <a:rPr lang="es-CL" sz="3200" dirty="0">
                <a:solidFill>
                  <a:schemeClr val="lt2"/>
                </a:solidFill>
                <a:latin typeface="ACHS Nueva Serif" pitchFamily="2" charset="77"/>
              </a:rPr>
              <a:t>Características y clasificación de Puentes Grúas</a:t>
            </a:r>
          </a:p>
        </p:txBody>
      </p:sp>
      <p:pic>
        <p:nvPicPr>
          <p:cNvPr id="12" name="Google Shape;394;p18">
            <a:extLst>
              <a:ext uri="{FF2B5EF4-FFF2-40B4-BE49-F238E27FC236}">
                <a16:creationId xmlns="" xmlns:a16="http://schemas.microsoft.com/office/drawing/2014/main" id="{48AECCF9-FE5D-4F4A-A587-01589A528413}"/>
              </a:ext>
            </a:extLst>
          </p:cNvPr>
          <p:cNvPicPr preferRelativeResize="0"/>
          <p:nvPr/>
        </p:nvPicPr>
        <p:blipFill rotWithShape="1">
          <a:blip r:embed="rId3">
            <a:alphaModFix/>
          </a:blip>
          <a:srcRect l="24537" r="19922"/>
          <a:stretch/>
        </p:blipFill>
        <p:spPr>
          <a:xfrm flipH="1">
            <a:off x="5605187" y="1129216"/>
            <a:ext cx="4587713" cy="5839620"/>
          </a:xfrm>
          <a:prstGeom prst="rect">
            <a:avLst/>
          </a:prstGeom>
          <a:noFill/>
          <a:ln>
            <a:noFill/>
          </a:ln>
        </p:spPr>
      </p:pic>
    </p:spTree>
    <p:extLst>
      <p:ext uri="{BB962C8B-B14F-4D97-AF65-F5344CB8AC3E}">
        <p14:creationId xmlns:p14="http://schemas.microsoft.com/office/powerpoint/2010/main" val="2872580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Puentes Grúas</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3"/>
            <a:ext cx="2803891" cy="394731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Un puente grúa está diseñado como un </a:t>
            </a:r>
            <a:r>
              <a:rPr lang="es-ES" sz="1400" b="1" dirty="0">
                <a:effectLst/>
                <a:latin typeface="ACHS Nueva Sans Medium" pitchFamily="2" charset="77"/>
              </a:rPr>
              <a:t>equipo de transporte mixto</a:t>
            </a:r>
            <a:r>
              <a:rPr lang="es-ES" sz="1400" dirty="0">
                <a:solidFill>
                  <a:schemeClr val="tx1"/>
                </a:solidFill>
                <a:effectLst/>
                <a:latin typeface="ACHS Nueva Sans Medium" pitchFamily="2" charset="77"/>
              </a:rPr>
              <a:t>, para el izaje de cargas, con traslado horizontal, permitiendo disponer cargas en puntos definidos en el lugar de trabajo.</a:t>
            </a:r>
          </a:p>
          <a:p>
            <a:pPr>
              <a:lnSpc>
                <a:spcPct val="100000"/>
              </a:lnSpc>
            </a:pPr>
            <a:r>
              <a:rPr lang="es-ES" sz="1400" dirty="0">
                <a:solidFill>
                  <a:schemeClr val="tx1"/>
                </a:solidFill>
                <a:effectLst/>
                <a:latin typeface="ACHS Nueva Sans Medium" pitchFamily="2" charset="77"/>
              </a:rPr>
              <a:t>El desplazamiento de cargas está previsto con un </a:t>
            </a:r>
            <a:r>
              <a:rPr lang="es-ES" sz="1400" b="1" dirty="0">
                <a:effectLst/>
                <a:latin typeface="ACHS Nueva Sans Medium" pitchFamily="2" charset="77"/>
              </a:rPr>
              <a:t>movimiento de transporte en tres cuadrantes:</a:t>
            </a:r>
          </a:p>
          <a:p>
            <a:pPr marL="342900" indent="-342900">
              <a:lnSpc>
                <a:spcPct val="100000"/>
              </a:lnSpc>
              <a:buClr>
                <a:schemeClr val="accent1"/>
              </a:buClr>
              <a:buFont typeface="+mj-lt"/>
              <a:buAutoNum type="alphaLcPeriod"/>
            </a:pPr>
            <a:r>
              <a:rPr lang="es-ES" sz="1400" dirty="0">
                <a:solidFill>
                  <a:schemeClr val="tx1"/>
                </a:solidFill>
                <a:effectLst/>
                <a:latin typeface="ACHS Nueva Sans Medium" pitchFamily="2" charset="77"/>
              </a:rPr>
              <a:t>Vertical</a:t>
            </a:r>
          </a:p>
          <a:p>
            <a:pPr marL="342900" indent="-342900">
              <a:lnSpc>
                <a:spcPct val="100000"/>
              </a:lnSpc>
              <a:buClr>
                <a:schemeClr val="accent1"/>
              </a:buClr>
              <a:buFont typeface="+mj-lt"/>
              <a:buAutoNum type="alphaLcPeriod"/>
            </a:pPr>
            <a:r>
              <a:rPr lang="es-ES" sz="1400" dirty="0">
                <a:solidFill>
                  <a:schemeClr val="tx1"/>
                </a:solidFill>
                <a:effectLst/>
                <a:latin typeface="ACHS Nueva Sans Medium" pitchFamily="2" charset="77"/>
              </a:rPr>
              <a:t>Lateral</a:t>
            </a:r>
          </a:p>
          <a:p>
            <a:pPr marL="342900" indent="-342900">
              <a:lnSpc>
                <a:spcPct val="100000"/>
              </a:lnSpc>
              <a:buClr>
                <a:schemeClr val="accent1"/>
              </a:buClr>
              <a:buFont typeface="+mj-lt"/>
              <a:buAutoNum type="alphaLcPeriod"/>
            </a:pPr>
            <a:r>
              <a:rPr lang="es-ES" sz="1400" dirty="0">
                <a:solidFill>
                  <a:schemeClr val="tx1"/>
                </a:solidFill>
                <a:effectLst/>
                <a:latin typeface="ACHS Nueva Sans Medium" pitchFamily="2" charset="77"/>
              </a:rPr>
              <a:t>Longitudinal</a:t>
            </a:r>
          </a:p>
        </p:txBody>
      </p:sp>
      <p:pic>
        <p:nvPicPr>
          <p:cNvPr id="10" name="Imagen 9">
            <a:extLst>
              <a:ext uri="{FF2B5EF4-FFF2-40B4-BE49-F238E27FC236}">
                <a16:creationId xmlns="" xmlns:a16="http://schemas.microsoft.com/office/drawing/2014/main" id="{9AEA748D-5561-0449-B0E3-9AFD4F322B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95" t="6373" r="1295" b="28160"/>
          <a:stretch/>
        </p:blipFill>
        <p:spPr>
          <a:xfrm>
            <a:off x="4473575" y="1538288"/>
            <a:ext cx="7718425" cy="5319712"/>
          </a:xfrm>
          <a:prstGeom prst="rect">
            <a:avLst/>
          </a:prstGeom>
        </p:spPr>
      </p:pic>
    </p:spTree>
    <p:extLst>
      <p:ext uri="{BB962C8B-B14F-4D97-AF65-F5344CB8AC3E}">
        <p14:creationId xmlns:p14="http://schemas.microsoft.com/office/powerpoint/2010/main" val="8923199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Tipos de movimientos de un puente grúa</a:t>
            </a:r>
            <a:endParaRPr lang="x-none" dirty="0">
              <a:latin typeface="ACHS Nueva Serif" pitchFamily="2" charset="77"/>
            </a:endParaRPr>
          </a:p>
        </p:txBody>
      </p:sp>
      <p:sp>
        <p:nvSpPr>
          <p:cNvPr id="16" name="Text Placeholder 15">
            <a:extLst>
              <a:ext uri="{FF2B5EF4-FFF2-40B4-BE49-F238E27FC236}">
                <a16:creationId xmlns=""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Los puentes grúas están equipados con:</a:t>
            </a: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2" y="1539082"/>
            <a:ext cx="2926983" cy="371871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sz="1400" b="1" dirty="0">
                <a:effectLst/>
                <a:latin typeface="ACHS Nueva Sans Medium" pitchFamily="2" charset="77"/>
              </a:rPr>
              <a:t>Movimiento Vertical: </a:t>
            </a:r>
            <a:r>
              <a:rPr lang="es-ES" sz="1400" dirty="0">
                <a:solidFill>
                  <a:schemeClr val="tx1"/>
                </a:solidFill>
                <a:effectLst/>
                <a:latin typeface="ACHS Nueva Sans Medium" pitchFamily="2" charset="77"/>
              </a:rPr>
              <a:t>Corresponde al desplazamiento de las cargas en el plano vertical.</a:t>
            </a:r>
          </a:p>
          <a:p>
            <a:pPr marL="285750" indent="-285750">
              <a:lnSpc>
                <a:spcPct val="100000"/>
              </a:lnSpc>
              <a:buClr>
                <a:schemeClr val="accent1"/>
              </a:buClr>
              <a:buFont typeface="Wingdings" pitchFamily="2" charset="2"/>
              <a:buChar char="§"/>
            </a:pPr>
            <a:r>
              <a:rPr lang="es-ES" sz="1400" b="1" dirty="0">
                <a:effectLst/>
                <a:latin typeface="ACHS Nueva Sans Medium" pitchFamily="2" charset="77"/>
              </a:rPr>
              <a:t>Traslación Lateral: </a:t>
            </a:r>
            <a:r>
              <a:rPr lang="es-ES" sz="1400" dirty="0">
                <a:solidFill>
                  <a:schemeClr val="tx1"/>
                </a:solidFill>
                <a:effectLst/>
                <a:latin typeface="ACHS Nueva Sans Medium" pitchFamily="2" charset="77"/>
              </a:rPr>
              <a:t>Corresponde al transporte de las cargas en un plano paralelo a la viga del puente grúa.</a:t>
            </a:r>
          </a:p>
          <a:p>
            <a:pPr marL="285750" indent="-285750">
              <a:lnSpc>
                <a:spcPct val="100000"/>
              </a:lnSpc>
              <a:buClr>
                <a:schemeClr val="accent1"/>
              </a:buClr>
              <a:buFont typeface="Wingdings" pitchFamily="2" charset="2"/>
              <a:buChar char="§"/>
            </a:pPr>
            <a:r>
              <a:rPr lang="es-ES" sz="1400" b="1" dirty="0">
                <a:effectLst/>
                <a:latin typeface="ACHS Nueva Sans Medium" pitchFamily="2" charset="77"/>
              </a:rPr>
              <a:t>Traslación Longitudinal: </a:t>
            </a:r>
            <a:r>
              <a:rPr lang="es-ES" sz="1400" dirty="0">
                <a:solidFill>
                  <a:schemeClr val="tx1"/>
                </a:solidFill>
                <a:effectLst/>
                <a:latin typeface="ACHS Nueva Sans Medium" pitchFamily="2" charset="77"/>
              </a:rPr>
              <a:t>Corresponde al trasporta de cargas en forma paralela a la vía del recorrido, permitiendo disponer elementos en puntos definidos en el lugar de trabajo.</a:t>
            </a:r>
          </a:p>
        </p:txBody>
      </p:sp>
      <p:pic>
        <p:nvPicPr>
          <p:cNvPr id="2" name="Imagen 1">
            <a:extLst>
              <a:ext uri="{FF2B5EF4-FFF2-40B4-BE49-F238E27FC236}">
                <a16:creationId xmlns="" xmlns:a16="http://schemas.microsoft.com/office/drawing/2014/main" id="{4F325B01-AA93-FF4A-868A-D35D39090B04}"/>
              </a:ext>
            </a:extLst>
          </p:cNvPr>
          <p:cNvPicPr>
            <a:picLocks noChangeAspect="1"/>
          </p:cNvPicPr>
          <p:nvPr/>
        </p:nvPicPr>
        <p:blipFill>
          <a:blip r:embed="rId3"/>
          <a:stretch>
            <a:fillRect/>
          </a:stretch>
        </p:blipFill>
        <p:spPr>
          <a:xfrm>
            <a:off x="5807978" y="2370469"/>
            <a:ext cx="4689976" cy="4487531"/>
          </a:xfrm>
          <a:prstGeom prst="rect">
            <a:avLst/>
          </a:prstGeom>
        </p:spPr>
      </p:pic>
    </p:spTree>
    <p:extLst>
      <p:ext uri="{BB962C8B-B14F-4D97-AF65-F5344CB8AC3E}">
        <p14:creationId xmlns:p14="http://schemas.microsoft.com/office/powerpoint/2010/main" val="1765693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Límites de transporte vertical</a:t>
            </a:r>
            <a:endParaRPr lang="x-none" dirty="0">
              <a:latin typeface="ACHS Nueva Serif" pitchFamily="2" charset="77"/>
            </a:endParaRPr>
          </a:p>
        </p:txBody>
      </p:sp>
      <p:sp>
        <p:nvSpPr>
          <p:cNvPr id="8" name="Marcador de texto 5">
            <a:extLst>
              <a:ext uri="{FF2B5EF4-FFF2-40B4-BE49-F238E27FC236}">
                <a16:creationId xmlns="" xmlns:a16="http://schemas.microsoft.com/office/drawing/2014/main"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El izaje de cargas verticales, se encuentra </a:t>
            </a:r>
            <a:r>
              <a:rPr lang="es-ES" sz="1400" b="1" dirty="0">
                <a:effectLst/>
                <a:latin typeface="ACHS Nueva Sans Medium" pitchFamily="2" charset="77"/>
              </a:rPr>
              <a:t>limitado por la altura máxima del recorrido vertical del gancho de elevación</a:t>
            </a:r>
            <a:r>
              <a:rPr lang="es-ES" sz="1400" dirty="0">
                <a:solidFill>
                  <a:schemeClr val="tx1"/>
                </a:solidFill>
                <a:effectLst/>
                <a:latin typeface="ACHS Nueva Sans Medium" pitchFamily="2" charset="77"/>
              </a:rPr>
              <a:t>, lo que se encuentra determinado por la forma y altura del puente de la grúa. </a:t>
            </a:r>
          </a:p>
          <a:p>
            <a:pPr>
              <a:lnSpc>
                <a:spcPct val="100000"/>
              </a:lnSpc>
            </a:pPr>
            <a:r>
              <a:rPr lang="es-ES" sz="1400" dirty="0">
                <a:solidFill>
                  <a:schemeClr val="tx1"/>
                </a:solidFill>
                <a:effectLst/>
                <a:latin typeface="ACHS Nueva Sans Medium" pitchFamily="2" charset="77"/>
              </a:rPr>
              <a:t/>
            </a:r>
            <a:br>
              <a:rPr lang="es-ES" sz="1400" dirty="0">
                <a:solidFill>
                  <a:schemeClr val="tx1"/>
                </a:solidFill>
                <a:effectLst/>
                <a:latin typeface="ACHS Nueva Sans Medium" pitchFamily="2" charset="77"/>
              </a:rPr>
            </a:br>
            <a:r>
              <a:rPr lang="es-ES" sz="1400" b="1" dirty="0">
                <a:effectLst/>
                <a:latin typeface="ACHS Nueva Sans Medium" pitchFamily="2" charset="77"/>
              </a:rPr>
              <a:t>Los puentes grúas, básicamente, están constituidos por una viga horizontal </a:t>
            </a:r>
            <a:r>
              <a:rPr lang="es-ES" sz="1400" dirty="0">
                <a:solidFill>
                  <a:schemeClr val="tx1"/>
                </a:solidFill>
                <a:effectLst/>
                <a:latin typeface="ACHS Nueva Sans Medium" pitchFamily="2" charset="77"/>
              </a:rPr>
              <a:t>con apoyos en sus extremos, los que son de forma variable y que permite diferenciar los tipos básicos de puentes grúas.</a:t>
            </a:r>
          </a:p>
        </p:txBody>
      </p:sp>
      <p:pic>
        <p:nvPicPr>
          <p:cNvPr id="7" name="Imagen 6">
            <a:extLst>
              <a:ext uri="{FF2B5EF4-FFF2-40B4-BE49-F238E27FC236}">
                <a16:creationId xmlns="" xmlns:a16="http://schemas.microsoft.com/office/drawing/2014/main" id="{01D39D12-6F80-594B-B7B7-D0B0CE0CD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53" t="20413" r="2055" b="19281"/>
          <a:stretch/>
        </p:blipFill>
        <p:spPr>
          <a:xfrm>
            <a:off x="4473573" y="1538289"/>
            <a:ext cx="7718426" cy="5319712"/>
          </a:xfrm>
          <a:prstGeom prst="rect">
            <a:avLst/>
          </a:prstGeom>
        </p:spPr>
      </p:pic>
    </p:spTree>
    <p:extLst>
      <p:ext uri="{BB962C8B-B14F-4D97-AF65-F5344CB8AC3E}">
        <p14:creationId xmlns:p14="http://schemas.microsoft.com/office/powerpoint/2010/main" val="31452566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3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9CDD6144-7FB1-434C-B518-983BDD1339BE}"/>
</file>

<file path=customXml/itemProps2.xml><?xml version="1.0" encoding="utf-8"?>
<ds:datastoreItem xmlns:ds="http://schemas.openxmlformats.org/officeDocument/2006/customXml" ds:itemID="{B2CA6DFA-5912-4A94-994D-6EEE2A3C1465}"/>
</file>

<file path=customXml/itemProps3.xml><?xml version="1.0" encoding="utf-8"?>
<ds:datastoreItem xmlns:ds="http://schemas.openxmlformats.org/officeDocument/2006/customXml" ds:itemID="{48E18405-4E64-4FD2-9BA1-FDCFA233A7DE}"/>
</file>

<file path=docProps/app.xml><?xml version="1.0" encoding="utf-8"?>
<Properties xmlns="http://schemas.openxmlformats.org/officeDocument/2006/extended-properties" xmlns:vt="http://schemas.openxmlformats.org/officeDocument/2006/docPropsVTypes">
  <TotalTime>2908</TotalTime>
  <Words>1570</Words>
  <Application>Microsoft Office PowerPoint</Application>
  <PresentationFormat>Panorámica</PresentationFormat>
  <Paragraphs>162</Paragraphs>
  <Slides>30</Slides>
  <Notes>23</Notes>
  <HiddenSlides>0</HiddenSlides>
  <MMClips>0</MMClips>
  <ScaleCrop>false</ScaleCrop>
  <HeadingPairs>
    <vt:vector size="8" baseType="variant">
      <vt:variant>
        <vt:lpstr>Fuentes usadas</vt:lpstr>
      </vt:variant>
      <vt:variant>
        <vt:i4>10</vt:i4>
      </vt:variant>
      <vt:variant>
        <vt:lpstr>Tema</vt:lpstr>
      </vt:variant>
      <vt:variant>
        <vt:i4>3</vt:i4>
      </vt:variant>
      <vt:variant>
        <vt:lpstr>Servidores OLE incrustados</vt:lpstr>
      </vt:variant>
      <vt:variant>
        <vt:i4>1</vt:i4>
      </vt:variant>
      <vt:variant>
        <vt:lpstr>Títulos de diapositiva</vt:lpstr>
      </vt:variant>
      <vt:variant>
        <vt:i4>30</vt:i4>
      </vt:variant>
    </vt:vector>
  </HeadingPairs>
  <TitlesOfParts>
    <vt:vector size="44" baseType="lpstr">
      <vt:lpstr>ACHS Nueva Sans</vt:lpstr>
      <vt:lpstr>ACHS Nueva Sans Medium</vt:lpstr>
      <vt:lpstr>ACHS Nueva Sans SemiBold</vt:lpstr>
      <vt:lpstr>ACHS Nueva Serif</vt:lpstr>
      <vt:lpstr>ACHS Nueva Serif Medium</vt:lpstr>
      <vt:lpstr>ACHS Nueva Serif SemiBold</vt:lpstr>
      <vt:lpstr>Arial</vt:lpstr>
      <vt:lpstr>Calibri</vt:lpstr>
      <vt:lpstr>Helvetica Neue Medium</vt:lpstr>
      <vt:lpstr>Wingdings</vt:lpstr>
      <vt:lpstr>Tema de Office</vt:lpstr>
      <vt:lpstr>43_Tema de Office</vt:lpstr>
      <vt:lpstr>Portadas y cierres_Achs Seguro Laboral</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415</cp:revision>
  <dcterms:created xsi:type="dcterms:W3CDTF">2023-07-11T20:17:04Z</dcterms:created>
  <dcterms:modified xsi:type="dcterms:W3CDTF">2025-07-14T16:12:09Z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0x0101007C36543F3D857D488921B9E8F0F0A212</vt:lpwstr>
  </property>
</Properties>
</file>