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notesSlides/notesSlide26.xml" ContentType="application/vnd.openxmlformats-officedocument.presentationml.notesSlide+xml"/>
  <Override PartName="/ppt/tags/tag47.xml" ContentType="application/vnd.openxmlformats-officedocument.presentationml.tags+xml"/>
  <Override PartName="/ppt/notesSlides/notesSlide27.xml" ContentType="application/vnd.openxmlformats-officedocument.presentationml.notesSlide+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notesSlides/notesSlide29.xml" ContentType="application/vnd.openxmlformats-officedocument.presentationml.notesSlide+xml"/>
  <Override PartName="/ppt/tags/tag50.xml" ContentType="application/vnd.openxmlformats-officedocument.presentationml.tags+xml"/>
  <Override PartName="/ppt/notesSlides/notesSlide30.xml" ContentType="application/vnd.openxmlformats-officedocument.presentationml.notesSlide+xml"/>
  <Override PartName="/ppt/tags/tag51.xml" ContentType="application/vnd.openxmlformats-officedocument.presentationml.tags+xml"/>
  <Override PartName="/ppt/notesSlides/notesSlide31.xml" ContentType="application/vnd.openxmlformats-officedocument.presentationml.notesSlide+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notesSlides/notesSlide3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9" r:id="rId5"/>
  </p:sldMasterIdLst>
  <p:notesMasterIdLst>
    <p:notesMasterId r:id="rId48"/>
  </p:notesMasterIdLst>
  <p:handoutMasterIdLst>
    <p:handoutMasterId r:id="rId49"/>
  </p:handoutMasterIdLst>
  <p:sldIdLst>
    <p:sldId id="256" r:id="rId6"/>
    <p:sldId id="1365" r:id="rId7"/>
    <p:sldId id="1830" r:id="rId8"/>
    <p:sldId id="1850" r:id="rId9"/>
    <p:sldId id="1851" r:id="rId10"/>
    <p:sldId id="1854" r:id="rId11"/>
    <p:sldId id="1856" r:id="rId12"/>
    <p:sldId id="1859" r:id="rId13"/>
    <p:sldId id="1861" r:id="rId14"/>
    <p:sldId id="1862" r:id="rId15"/>
    <p:sldId id="1863" r:id="rId16"/>
    <p:sldId id="1864" r:id="rId17"/>
    <p:sldId id="1865" r:id="rId18"/>
    <p:sldId id="1866" r:id="rId19"/>
    <p:sldId id="1867" r:id="rId20"/>
    <p:sldId id="1868" r:id="rId21"/>
    <p:sldId id="1869" r:id="rId22"/>
    <p:sldId id="1870" r:id="rId23"/>
    <p:sldId id="1872" r:id="rId24"/>
    <p:sldId id="1873" r:id="rId25"/>
    <p:sldId id="1874" r:id="rId26"/>
    <p:sldId id="1876" r:id="rId27"/>
    <p:sldId id="1877" r:id="rId28"/>
    <p:sldId id="1878" r:id="rId29"/>
    <p:sldId id="1879" r:id="rId30"/>
    <p:sldId id="1880" r:id="rId31"/>
    <p:sldId id="1881" r:id="rId32"/>
    <p:sldId id="1961" r:id="rId33"/>
    <p:sldId id="1962" r:id="rId34"/>
    <p:sldId id="1848" r:id="rId35"/>
    <p:sldId id="1964" r:id="rId36"/>
    <p:sldId id="1965" r:id="rId37"/>
    <p:sldId id="1966" r:id="rId38"/>
    <p:sldId id="1967" r:id="rId39"/>
    <p:sldId id="1968" r:id="rId40"/>
    <p:sldId id="1969" r:id="rId41"/>
    <p:sldId id="1970" r:id="rId42"/>
    <p:sldId id="1971" r:id="rId43"/>
    <p:sldId id="1960" r:id="rId44"/>
    <p:sldId id="259" r:id="rId45"/>
    <p:sldId id="260" r:id="rId46"/>
    <p:sldId id="348" r:id="rId47"/>
  </p:sldIdLst>
  <p:sldSz cx="12192000" cy="6858000"/>
  <p:notesSz cx="6858000" cy="9144000"/>
  <p:custDataLst>
    <p:tags r:id="rId50"/>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e9Qc76Qo5IrO2kUWJpcNA==" hashData="sxzYxGklc9QoNORNMX1q4Rb28k2WENvkKsSdjd94bxoCkTjwQkAi6MlZFU9RJLan6GQgCh1ml3SEhqP0KHWlIg=="/>
  <p:extLst>
    <p:ext uri="{EFAFB233-063F-42B5-8137-9DF3F51BA10A}">
      <p15:sldGuideLst xmlns:p15="http://schemas.microsoft.com/office/powerpoint/2012/main">
        <p15:guide id="1" orient="horz" pos="1003" userDrawn="1">
          <p15:clr>
            <a:srgbClr val="A4A3A4"/>
          </p15:clr>
        </p15:guide>
        <p15:guide id="3" pos="279" userDrawn="1">
          <p15:clr>
            <a:srgbClr val="A4A3A4"/>
          </p15:clr>
        </p15:guide>
        <p15:guide id="4" pos="2887" userDrawn="1">
          <p15:clr>
            <a:srgbClr val="A4A3A4"/>
          </p15:clr>
        </p15:guide>
        <p15:guide id="5" orient="horz" pos="3770" userDrawn="1">
          <p15:clr>
            <a:srgbClr val="A4A3A4"/>
          </p15:clr>
        </p15:guide>
        <p15:guide id="6" orient="horz" pos="2273" userDrawn="1">
          <p15:clr>
            <a:srgbClr val="A4A3A4"/>
          </p15:clr>
        </p15:guide>
        <p15:guide id="7" orient="horz" pos="255" userDrawn="1">
          <p15:clr>
            <a:srgbClr val="A4A3A4"/>
          </p15:clr>
        </p15:guide>
        <p15:guide id="8" orient="horz" pos="1162" userDrawn="1">
          <p15:clr>
            <a:srgbClr val="A4A3A4"/>
          </p15:clr>
        </p15:guide>
        <p15:guide id="9" pos="3840" userDrawn="1">
          <p15:clr>
            <a:srgbClr val="A4A3A4"/>
          </p15:clr>
        </p15:guide>
        <p15:guide id="10" orient="horz" pos="7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a:srgbClr val="7EFF45"/>
    <a:srgbClr val="81D877"/>
    <a:srgbClr val="27933E"/>
    <a:srgbClr val="13C045"/>
    <a:srgbClr val="000000"/>
    <a:srgbClr val="CCCCCC"/>
    <a:srgbClr val="EAEADE"/>
    <a:srgbClr val="D7D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93506" autoAdjust="0"/>
  </p:normalViewPr>
  <p:slideViewPr>
    <p:cSldViewPr snapToGrid="0">
      <p:cViewPr varScale="1">
        <p:scale>
          <a:sx n="108" d="100"/>
          <a:sy n="108" d="100"/>
        </p:scale>
        <p:origin x="268" y="72"/>
      </p:cViewPr>
      <p:guideLst>
        <p:guide orient="horz" pos="1003"/>
        <p:guide pos="279"/>
        <p:guide pos="2887"/>
        <p:guide orient="horz" pos="3770"/>
        <p:guide orient="horz" pos="2273"/>
        <p:guide orient="horz" pos="255"/>
        <p:guide orient="horz" pos="1162"/>
        <p:guide pos="3840"/>
        <p:guide orient="horz" pos="799"/>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14-05-2025</a:t>
            </a:fld>
            <a:endParaRPr lang="es-CL"/>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14-05-2025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ea typeface="+mn-ea"/>
                <a:cs typeface="+mn-cs"/>
              </a:rPr>
              <a:t>El relator se preocupa de preparar todo lo necesario para el inicio del curso:</a:t>
            </a:r>
          </a:p>
          <a:p>
            <a:r>
              <a:rPr lang="es-CL" sz="1200" kern="1200" dirty="0">
                <a:solidFill>
                  <a:schemeClr val="tx1"/>
                </a:solidFill>
                <a:effectLst/>
                <a:ea typeface="+mn-ea"/>
                <a:cs typeface="+mn-cs"/>
              </a:rPr>
              <a:t>• Data.</a:t>
            </a:r>
          </a:p>
          <a:p>
            <a:r>
              <a:rPr lang="es-CL" sz="1200" kern="1200" dirty="0">
                <a:solidFill>
                  <a:schemeClr val="tx1"/>
                </a:solidFill>
                <a:effectLst/>
                <a:ea typeface="+mn-ea"/>
                <a:cs typeface="+mn-cs"/>
              </a:rPr>
              <a:t>• Computador.</a:t>
            </a:r>
          </a:p>
          <a:p>
            <a:r>
              <a:rPr lang="es-CL" sz="1200" kern="1200" dirty="0">
                <a:solidFill>
                  <a:schemeClr val="tx1"/>
                </a:solidFill>
                <a:effectLst/>
                <a:ea typeface="+mn-ea"/>
                <a:cs typeface="+mn-cs"/>
              </a:rPr>
              <a:t>• Sonido conectado y probado.</a:t>
            </a:r>
          </a:p>
          <a:p>
            <a:r>
              <a:rPr lang="es-CL" sz="1200" kern="1200" dirty="0">
                <a:solidFill>
                  <a:schemeClr val="tx1"/>
                </a:solidFill>
                <a:effectLst/>
                <a:ea typeface="+mn-ea"/>
                <a:cs typeface="+mn-cs"/>
              </a:rPr>
              <a:t>• Sillas y mesas, si fuera necesario.</a:t>
            </a:r>
          </a:p>
          <a:p>
            <a:r>
              <a:rPr lang="es-CL" sz="1200" kern="1200" dirty="0">
                <a:solidFill>
                  <a:schemeClr val="tx1"/>
                </a:solidFill>
                <a:effectLst/>
                <a:ea typeface="+mn-ea"/>
                <a:cs typeface="+mn-cs"/>
              </a:rPr>
              <a:t>• Temperatura de la sala.</a:t>
            </a:r>
          </a:p>
          <a:p>
            <a:r>
              <a:rPr lang="es-CL" sz="1200" kern="1200" dirty="0">
                <a:solidFill>
                  <a:schemeClr val="tx1"/>
                </a:solidFill>
                <a:effectLst/>
                <a:ea typeface="+mn-ea"/>
                <a:cs typeface="+mn-cs"/>
              </a:rPr>
              <a:t>• Saber dónde están ubicadas las salidas de emergencia.</a:t>
            </a:r>
          </a:p>
          <a:p>
            <a:r>
              <a:rPr lang="es-CL" sz="1200" kern="1200" dirty="0">
                <a:solidFill>
                  <a:schemeClr val="tx1"/>
                </a:solidFill>
                <a:effectLst/>
                <a:ea typeface="+mn-ea"/>
                <a:cs typeface="+mn-cs"/>
              </a:rPr>
              <a:t>• Saber dónde están los baños.</a:t>
            </a:r>
          </a:p>
          <a:p>
            <a:r>
              <a:rPr lang="es-CL" sz="1200" kern="1200" dirty="0">
                <a:solidFill>
                  <a:schemeClr val="tx1"/>
                </a:solidFill>
                <a:effectLst/>
                <a:ea typeface="+mn-ea"/>
                <a:cs typeface="+mn-cs"/>
              </a:rPr>
              <a:t>• Tener la lista de asistencia.</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A continuación señalaremos los pasos que el facilitador debe seguir según protocolo ACHS:</a:t>
            </a:r>
          </a:p>
          <a:p>
            <a:r>
              <a:rPr lang="es-CL" sz="1200" kern="1200" dirty="0">
                <a:solidFill>
                  <a:schemeClr val="tx1"/>
                </a:solidFill>
                <a:effectLst/>
                <a:ea typeface="+mn-ea"/>
                <a:cs typeface="+mn-cs"/>
              </a:rPr>
              <a:t>1. Dar la bienvenida al Curso Fatiga Mental, dictado por Asociación Chilena de Seguridad, institución a la cual representa el relator.</a:t>
            </a:r>
          </a:p>
          <a:p>
            <a:r>
              <a:rPr lang="es-CL" sz="1200" kern="1200" dirty="0">
                <a:solidFill>
                  <a:schemeClr val="tx1"/>
                </a:solidFill>
                <a:effectLst/>
                <a:ea typeface="+mn-ea"/>
                <a:cs typeface="+mn-cs"/>
              </a:rPr>
              <a:t>2. Presentación del facilitador: «Mi nombre es (Indicar Nombre).»</a:t>
            </a:r>
          </a:p>
          <a:p>
            <a:r>
              <a:rPr lang="es-CL" sz="1200" kern="1200" dirty="0">
                <a:solidFill>
                  <a:schemeClr val="tx1"/>
                </a:solidFill>
                <a:effectLst/>
                <a:ea typeface="+mn-ea"/>
                <a:cs typeface="+mn-cs"/>
              </a:rPr>
              <a:t>3. Señalar profesión, experiencia laboral y OTEC con la cual trabaja .El relator se presenta, detallando su nombre. </a:t>
            </a:r>
          </a:p>
          <a:p>
            <a:endParaRPr lang="es-CL" dirty="0"/>
          </a:p>
        </p:txBody>
      </p:sp>
      <p:sp>
        <p:nvSpPr>
          <p:cNvPr id="4" name="Marcador de número de diapositiva 3"/>
          <p:cNvSpPr>
            <a:spLocks noGrp="1"/>
          </p:cNvSpPr>
          <p:nvPr>
            <p:ph type="sldNum" sz="quarter" idx="5"/>
          </p:nvPr>
        </p:nvSpPr>
        <p:spPr/>
        <p:txBody>
          <a:bodyPr/>
          <a:lstStyle/>
          <a:p>
            <a:fld id="{AB2C8F28-7E9B-7146-9906-5BD3B97C239F}" type="slidenum">
              <a:rPr lang="es-CL" smtClean="0"/>
              <a:t>1</a:t>
            </a:fld>
            <a:endParaRPr lang="es-CL" dirty="0"/>
          </a:p>
        </p:txBody>
      </p:sp>
    </p:spTree>
    <p:extLst>
      <p:ext uri="{BB962C8B-B14F-4D97-AF65-F5344CB8AC3E}">
        <p14:creationId xmlns:p14="http://schemas.microsoft.com/office/powerpoint/2010/main" val="76847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07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b="1" dirty="0"/>
              <a:t>Valor UTM al 01 Abril 2019: $ 48.305.-</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74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b="1" dirty="0"/>
              <a:t>Valor UTM al 01 Abril 2019: $ 48.305.-</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02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b="1" dirty="0"/>
              <a:t>Valor UTM al 01 Abril 2019: $ 48.305.-</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90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b="1" dirty="0"/>
              <a:t>Valor UTM al 01 Abril 2019: $ 48.305.-</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03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07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07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97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373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sz="1800" dirty="0"/>
              <a:t>D.S N° 594, del año 2000, del MINSAL,</a:t>
            </a:r>
            <a:r>
              <a:rPr lang="es-CL" sz="1800" baseline="0" dirty="0"/>
              <a:t> “</a:t>
            </a:r>
            <a:r>
              <a:rPr lang="es-CL" sz="1800" dirty="0"/>
              <a:t>Reglamento sobre Condiciones Sanitarias y Ambientales Básicas en los Lugares de Trabajo”</a:t>
            </a:r>
            <a:endParaRPr lang="es-CL" dirty="0"/>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60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767942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sz="1800" dirty="0"/>
              <a:t>D.S N° 594, del año 2000, del MINSAL,</a:t>
            </a:r>
            <a:r>
              <a:rPr lang="es-CL" sz="1800" baseline="0" dirty="0"/>
              <a:t> “</a:t>
            </a:r>
            <a:r>
              <a:rPr lang="es-CL" sz="1800" dirty="0"/>
              <a:t>Reglamento sobre Condiciones Sanitarias y Ambientales Básicas en los Lugares de Trabajo”</a:t>
            </a:r>
            <a:endParaRPr lang="es-CL" dirty="0"/>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127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093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167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695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769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493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432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610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495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0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FC41C-0977-4D07-A8B3-A5B47DC301A1}"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07429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494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136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199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145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265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255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341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041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626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CA5E5-9736-EE44-B466-3EA96E0378BF}"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10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49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79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ES" sz="2000" i="1" kern="1200" dirty="0">
                <a:solidFill>
                  <a:schemeClr val="tx1">
                    <a:lumMod val="85000"/>
                    <a:lumOff val="15000"/>
                  </a:schemeClr>
                </a:solidFill>
                <a:latin typeface="+mn-lt"/>
                <a:ea typeface="+mn-ea"/>
                <a:cs typeface="+mn-cs"/>
              </a:rPr>
              <a:t>El incumplimiento de normas relativas a higiene y seguridad en el trabajo, genera responsabilidad administrativa para el empleador, sin perjuicio de la responsabilidad civil y penal. </a:t>
            </a:r>
          </a:p>
          <a:p>
            <a:endParaRPr lang="es-CL" dirty="0"/>
          </a:p>
          <a:p>
            <a:pPr marL="514350" indent="-514350">
              <a:buClr>
                <a:srgbClr val="006600"/>
              </a:buClr>
            </a:pPr>
            <a:r>
              <a:rPr lang="es-ES" sz="2000" b="1" i="1" kern="1200" dirty="0">
                <a:solidFill>
                  <a:srgbClr val="006600"/>
                </a:solidFill>
                <a:latin typeface="+mn-lt"/>
                <a:ea typeface="+mn-ea"/>
                <a:cs typeface="+mn-cs"/>
              </a:rPr>
              <a:t>I. Multas:</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Art. 68 Ley 16.744 : Sumarios sanitarios por incumplimiento de deberes de Higiene y Seguridad.</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Art. 80 Multas por infracciones a las disposiciones de la Ley N° 16.744.</a:t>
            </a:r>
          </a:p>
          <a:p>
            <a:endParaRPr lang="es-CL" dirty="0"/>
          </a:p>
          <a:p>
            <a:pPr marL="186401" indent="-186401">
              <a:buClr>
                <a:srgbClr val="006600"/>
              </a:buClr>
            </a:pPr>
            <a:r>
              <a:rPr lang="es-ES" sz="2000" b="1" i="1" kern="1200" dirty="0">
                <a:solidFill>
                  <a:srgbClr val="006600"/>
                </a:solidFill>
                <a:latin typeface="+mn-lt"/>
                <a:ea typeface="+mn-ea"/>
                <a:cs typeface="+mn-cs"/>
              </a:rPr>
              <a:t>Recargos:</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Recargo de hasta un 100% de la cotización adicional diferenciada, Art. 15 del D.S. N° 67.</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793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ES" sz="2000" i="1" kern="1200" dirty="0">
                <a:solidFill>
                  <a:schemeClr val="tx1">
                    <a:lumMod val="85000"/>
                    <a:lumOff val="15000"/>
                  </a:schemeClr>
                </a:solidFill>
                <a:latin typeface="+mn-lt"/>
                <a:ea typeface="+mn-ea"/>
                <a:cs typeface="+mn-cs"/>
              </a:rPr>
              <a:t>El incumplimiento de normas relativas a higiene y seguridad en el trabajo, genera responsabilidad administrativa para el empleador, sin perjuicio de la responsabilidad civil y penal. </a:t>
            </a:r>
          </a:p>
          <a:p>
            <a:endParaRPr lang="es-CL" dirty="0"/>
          </a:p>
          <a:p>
            <a:pPr marL="514350" indent="-514350">
              <a:buClr>
                <a:srgbClr val="006600"/>
              </a:buClr>
            </a:pPr>
            <a:r>
              <a:rPr lang="es-ES" sz="2000" b="1" i="1" kern="1200" dirty="0">
                <a:solidFill>
                  <a:srgbClr val="006600"/>
                </a:solidFill>
                <a:latin typeface="+mn-lt"/>
                <a:ea typeface="+mn-ea"/>
                <a:cs typeface="+mn-cs"/>
              </a:rPr>
              <a:t>I. Multas:</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Art. 68 Ley 16.744 : Sumarios sanitarios por incumplimiento de deberes de Higiene y Seguridad.</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Art. 80 Multas por infracciones a las disposiciones de la Ley N° 16.744.</a:t>
            </a:r>
          </a:p>
          <a:p>
            <a:endParaRPr lang="es-CL" dirty="0"/>
          </a:p>
          <a:p>
            <a:pPr marL="186401" indent="-186401">
              <a:buClr>
                <a:srgbClr val="006600"/>
              </a:buClr>
            </a:pPr>
            <a:r>
              <a:rPr lang="es-ES" sz="2000" b="1" i="1" kern="1200" dirty="0">
                <a:solidFill>
                  <a:srgbClr val="006600"/>
                </a:solidFill>
                <a:latin typeface="+mn-lt"/>
                <a:ea typeface="+mn-ea"/>
                <a:cs typeface="+mn-cs"/>
              </a:rPr>
              <a:t>Recargos:</a:t>
            </a:r>
          </a:p>
          <a:p>
            <a:pPr marL="186401" indent="-186401">
              <a:buClr>
                <a:srgbClr val="006600"/>
              </a:buClr>
              <a:buFont typeface="Wingdings" pitchFamily="2" charset="2"/>
              <a:buChar char="ü"/>
            </a:pPr>
            <a:r>
              <a:rPr lang="es-ES" sz="2000" i="1" kern="1200" dirty="0">
                <a:solidFill>
                  <a:schemeClr val="tx1">
                    <a:lumMod val="85000"/>
                    <a:lumOff val="15000"/>
                  </a:schemeClr>
                </a:solidFill>
                <a:latin typeface="+mn-lt"/>
                <a:ea typeface="+mn-ea"/>
                <a:cs typeface="+mn-cs"/>
              </a:rPr>
              <a:t>Recargo de hasta un 100% de la cotización adicional diferenciada, Art. 15 del D.S. N° 67.</a:t>
            </a: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46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66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None/>
            </a:pPr>
            <a:r>
              <a:rPr lang="es-ES_tradnl" sz="1800" b="1" i="1" kern="1200" dirty="0">
                <a:solidFill>
                  <a:srgbClr val="006600"/>
                </a:solidFill>
                <a:latin typeface="+mn-lt"/>
                <a:ea typeface="+mn-ea"/>
                <a:cs typeface="+mn-cs"/>
              </a:rPr>
              <a:t>¿Sobre quiénes cae </a:t>
            </a:r>
            <a:r>
              <a:rPr lang="es-ES" sz="1800" b="1" i="1" kern="1200" dirty="0">
                <a:solidFill>
                  <a:srgbClr val="006600"/>
                </a:solidFill>
                <a:latin typeface="+mn-lt"/>
                <a:ea typeface="+mn-ea"/>
                <a:cs typeface="+mn-cs"/>
              </a:rPr>
              <a:t>l</a:t>
            </a:r>
            <a:r>
              <a:rPr lang="es-ES_tradnl" sz="1800" b="1" i="1" kern="1200" dirty="0">
                <a:solidFill>
                  <a:srgbClr val="006600"/>
                </a:solidFill>
                <a:latin typeface="+mn-lt"/>
                <a:ea typeface="+mn-ea"/>
                <a:cs typeface="+mn-cs"/>
              </a:rPr>
              <a:t>a responsabilidad civil?</a:t>
            </a:r>
            <a:endParaRPr lang="es-CL" sz="1800" kern="1200" dirty="0">
              <a:solidFill>
                <a:srgbClr val="006600"/>
              </a:solidFill>
              <a:latin typeface="+mn-lt"/>
              <a:ea typeface="+mn-ea"/>
              <a:cs typeface="+mn-cs"/>
            </a:endParaRPr>
          </a:p>
          <a:p>
            <a:pPr>
              <a:buNone/>
            </a:pPr>
            <a:endParaRPr lang="en-US" sz="1800" b="1" i="1" kern="1200" dirty="0">
              <a:solidFill>
                <a:srgbClr val="006600"/>
              </a:solidFill>
              <a:latin typeface="+mn-lt"/>
              <a:ea typeface="+mn-ea"/>
              <a:cs typeface="+mn-cs"/>
            </a:endParaRPr>
          </a:p>
          <a:p>
            <a:pPr>
              <a:buNone/>
            </a:pPr>
            <a:r>
              <a:rPr lang="en-US" sz="1800" b="1" i="1" kern="1200" dirty="0" err="1">
                <a:solidFill>
                  <a:srgbClr val="006600"/>
                </a:solidFill>
                <a:latin typeface="+mn-lt"/>
                <a:ea typeface="+mn-ea"/>
                <a:cs typeface="+mn-cs"/>
              </a:rPr>
              <a:t>Empleador</a:t>
            </a:r>
            <a:r>
              <a:rPr lang="en-US" sz="1800" b="1" i="1" kern="1200" dirty="0">
                <a:solidFill>
                  <a:srgbClr val="006600"/>
                </a:solidFill>
                <a:latin typeface="+mn-lt"/>
                <a:ea typeface="+mn-ea"/>
                <a:cs typeface="+mn-cs"/>
              </a:rPr>
              <a:t>:</a:t>
            </a:r>
            <a:endParaRPr lang="es-CL" sz="1800" kern="1200" dirty="0">
              <a:solidFill>
                <a:srgbClr val="006600"/>
              </a:solidFill>
              <a:latin typeface="+mn-lt"/>
              <a:ea typeface="+mn-ea"/>
              <a:cs typeface="+mn-cs"/>
            </a:endParaRPr>
          </a:p>
          <a:p>
            <a:pPr marL="0" lvl="1" indent="-180000">
              <a:buClr>
                <a:srgbClr val="006600"/>
              </a:buClr>
              <a:buFont typeface="Wingdings" pitchFamily="2" charset="2"/>
              <a:buChar char="ü"/>
            </a:pPr>
            <a:r>
              <a:rPr lang="es-CL" sz="1900" i="1" kern="1200" dirty="0">
                <a:solidFill>
                  <a:schemeClr val="tx1"/>
                </a:solidFill>
                <a:latin typeface="+mn-lt"/>
                <a:ea typeface="+mn-ea"/>
                <a:cs typeface="+mn-cs"/>
              </a:rPr>
              <a:t>Art. 184 del código del trabajo.</a:t>
            </a:r>
            <a:endParaRPr lang="es-CL" sz="1900" kern="1200" dirty="0">
              <a:solidFill>
                <a:schemeClr val="tx1"/>
              </a:solidFill>
              <a:latin typeface="+mn-lt"/>
              <a:ea typeface="+mn-ea"/>
              <a:cs typeface="+mn-cs"/>
            </a:endParaRPr>
          </a:p>
          <a:p>
            <a:pPr marL="0" lvl="1" indent="-180000">
              <a:buClr>
                <a:srgbClr val="006600"/>
              </a:buClr>
              <a:buFont typeface="Wingdings" pitchFamily="2" charset="2"/>
              <a:buChar char="ü"/>
            </a:pPr>
            <a:r>
              <a:rPr lang="es-CL" sz="1900" i="1" kern="1200" dirty="0">
                <a:solidFill>
                  <a:schemeClr val="tx1"/>
                </a:solidFill>
                <a:latin typeface="+mn-lt"/>
                <a:ea typeface="+mn-ea"/>
                <a:cs typeface="+mn-cs"/>
              </a:rPr>
              <a:t>Art. 67 y 68 de la ley 16.744.</a:t>
            </a:r>
            <a:endParaRPr lang="es-CL" sz="1900" kern="1200" dirty="0">
              <a:solidFill>
                <a:schemeClr val="tx1"/>
              </a:solidFill>
              <a:latin typeface="+mn-lt"/>
              <a:ea typeface="+mn-ea"/>
              <a:cs typeface="+mn-cs"/>
            </a:endParaRPr>
          </a:p>
          <a:p>
            <a:pPr marL="0" lvl="1" indent="-180000">
              <a:buClr>
                <a:srgbClr val="006600"/>
              </a:buClr>
              <a:buFont typeface="Wingdings" pitchFamily="2" charset="2"/>
              <a:buChar char="ü"/>
            </a:pPr>
            <a:r>
              <a:rPr lang="es-CL" sz="1900" i="1" kern="1200" dirty="0">
                <a:solidFill>
                  <a:schemeClr val="tx1"/>
                </a:solidFill>
                <a:latin typeface="+mn-lt"/>
                <a:ea typeface="+mn-ea"/>
                <a:cs typeface="+mn-cs"/>
              </a:rPr>
              <a:t>Son normas de orden público, no sujetas a negociaciones colectivas no individual.</a:t>
            </a:r>
          </a:p>
          <a:p>
            <a:pPr marL="742818" lvl="1" indent="-285736">
              <a:buClr>
                <a:srgbClr val="006600"/>
              </a:buClr>
              <a:buFont typeface="Wingdings" pitchFamily="2" charset="2"/>
              <a:buChar char="ü"/>
            </a:pPr>
            <a:endParaRPr lang="es-CL" sz="1900" kern="1200" dirty="0">
              <a:solidFill>
                <a:schemeClr val="tx1"/>
              </a:solidFill>
              <a:latin typeface="+mn-lt"/>
              <a:ea typeface="+mn-ea"/>
              <a:cs typeface="+mn-cs"/>
            </a:endParaRPr>
          </a:p>
          <a:p>
            <a:pPr>
              <a:buNone/>
            </a:pPr>
            <a:r>
              <a:rPr lang="en-US" sz="1800" b="1" i="1" kern="1200" dirty="0" err="1">
                <a:solidFill>
                  <a:srgbClr val="006600"/>
                </a:solidFill>
                <a:latin typeface="+mn-lt"/>
                <a:ea typeface="+mn-ea"/>
                <a:cs typeface="+mn-cs"/>
              </a:rPr>
              <a:t>Terceros</a:t>
            </a:r>
            <a:r>
              <a:rPr lang="en-US" sz="1800" b="1" i="1" kern="1200" dirty="0">
                <a:solidFill>
                  <a:srgbClr val="006600"/>
                </a:solidFill>
                <a:latin typeface="+mn-lt"/>
                <a:ea typeface="+mn-ea"/>
                <a:cs typeface="+mn-cs"/>
              </a:rPr>
              <a:t>:</a:t>
            </a:r>
            <a:endParaRPr lang="es-CL" sz="1800" kern="1200" dirty="0">
              <a:solidFill>
                <a:srgbClr val="006600"/>
              </a:solidFill>
              <a:latin typeface="+mn-lt"/>
              <a:ea typeface="+mn-ea"/>
              <a:cs typeface="+mn-cs"/>
            </a:endParaRPr>
          </a:p>
          <a:p>
            <a:pPr marL="0" lvl="1" indent="-180000">
              <a:buClr>
                <a:srgbClr val="006600"/>
              </a:buClr>
              <a:buFont typeface="Wingdings" pitchFamily="2" charset="2"/>
              <a:buChar char="ü"/>
            </a:pPr>
            <a:r>
              <a:rPr lang="es-CL" sz="1900" i="1" kern="1200" dirty="0">
                <a:solidFill>
                  <a:schemeClr val="tx1"/>
                </a:solidFill>
                <a:latin typeface="+mn-lt"/>
                <a:ea typeface="+mn-ea"/>
                <a:cs typeface="+mn-cs"/>
              </a:rPr>
              <a:t>Toda persona de la empresa o ajena a ella, que no sea el empleador.</a:t>
            </a:r>
          </a:p>
          <a:p>
            <a:pPr marL="799965" lvl="1" indent="-342882">
              <a:buClr>
                <a:srgbClr val="006600"/>
              </a:buClr>
              <a:buFont typeface="Wingdings" pitchFamily="2" charset="2"/>
              <a:buChar char="ü"/>
            </a:pPr>
            <a:endParaRPr lang="es-CL" sz="1900" i="1" kern="1200" dirty="0">
              <a:solidFill>
                <a:schemeClr val="tx1"/>
              </a:solidFill>
              <a:latin typeface="+mn-lt"/>
              <a:ea typeface="+mn-ea"/>
              <a:cs typeface="+mn-cs"/>
            </a:endParaRPr>
          </a:p>
          <a:p>
            <a:pPr>
              <a:buClr>
                <a:srgbClr val="006600"/>
              </a:buClr>
              <a:buNone/>
            </a:pPr>
            <a:r>
              <a:rPr lang="es-CL" sz="1800" b="1" i="1" kern="1200" dirty="0">
                <a:solidFill>
                  <a:srgbClr val="008000"/>
                </a:solidFill>
                <a:latin typeface="+mn-lt"/>
                <a:ea typeface="+mn-ea"/>
                <a:cs typeface="+mn-cs"/>
              </a:rPr>
              <a:t>Constitución Política de Chile: </a:t>
            </a:r>
          </a:p>
          <a:p>
            <a:pPr marL="0" lvl="1" indent="-180000">
              <a:buClr>
                <a:srgbClr val="006600"/>
              </a:buClr>
              <a:buFont typeface="Wingdings" panose="05000000000000000000" pitchFamily="2" charset="2"/>
              <a:buChar char="ü"/>
            </a:pPr>
            <a:r>
              <a:rPr lang="es-CL" sz="1900" i="1" kern="1200" dirty="0">
                <a:solidFill>
                  <a:schemeClr val="tx1"/>
                </a:solidFill>
                <a:latin typeface="+mn-lt"/>
                <a:ea typeface="+mn-ea"/>
                <a:cs typeface="+mn-cs"/>
              </a:rPr>
              <a:t>Art 19 “ El derecho a la vida y a la integridad física y psíquica de la persona</a:t>
            </a:r>
            <a:r>
              <a:rPr lang="es-CL" sz="1600" i="1" kern="1200" dirty="0">
                <a:solidFill>
                  <a:srgbClr val="008000"/>
                </a:solidFill>
                <a:latin typeface="+mn-lt"/>
                <a:ea typeface="+mn-ea"/>
                <a:cs typeface="+mn-cs"/>
              </a:rPr>
              <a:t>”</a:t>
            </a:r>
            <a:endParaRPr lang="es-CL" sz="1600" b="1" i="1" kern="1200" dirty="0">
              <a:solidFill>
                <a:srgbClr val="008000"/>
              </a:solidFill>
              <a:latin typeface="+mn-lt"/>
              <a:ea typeface="+mn-ea"/>
              <a:cs typeface="+mn-cs"/>
            </a:endParaRPr>
          </a:p>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B7CA1-92AC-534A-96DC-E6CBA5CA8CC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510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emf"/><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9.emf"/><Relationship Id="rId4" Type="http://schemas.openxmlformats.org/officeDocument/2006/relationships/oleObject" Target="../embeddings/oleObject10.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9.emf"/><Relationship Id="rId4" Type="http://schemas.openxmlformats.org/officeDocument/2006/relationships/oleObject" Target="../embeddings/oleObject1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64344850"/>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sz="half" idx="2"/>
          </p:nvPr>
        </p:nvSpPr>
        <p:spPr>
          <a:xfrm>
            <a:off x="609600" y="1577340"/>
            <a:ext cx="5303520" cy="2215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215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5/14/2025</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77314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5/14/2025</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711161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373" y="1408303"/>
            <a:ext cx="7486227" cy="332399"/>
          </a:xfrm>
          <a:prstGeom prst="rect">
            <a:avLst/>
          </a:prstGeom>
        </p:spPr>
        <p:txBody>
          <a:bodyPr wrap="square" lIns="0" tIns="0" rIns="0" bIns="0">
            <a:spAutoFit/>
          </a:bodyPr>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subTitle" idx="4"/>
          </p:nvPr>
        </p:nvSpPr>
        <p:spPr>
          <a:xfrm>
            <a:off x="1828800" y="3840480"/>
            <a:ext cx="8534400" cy="221599"/>
          </a:xfrm>
          <a:prstGeom prst="rect">
            <a:avLst/>
          </a:prstGeom>
        </p:spPr>
        <p:txBody>
          <a:bodyPr wrap="square" lIns="0" tIns="0" rIns="0" bIns="0">
            <a:spAutoFit/>
          </a:bodyPr>
          <a:lstStyle>
            <a:lvl1pPr>
              <a:defRPr sz="1600" b="0" i="0">
                <a:solidFill>
                  <a:schemeClr val="bg1"/>
                </a:solidFill>
                <a:latin typeface="ACHS Nueva Sans"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5/14/2025</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2553298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18404275-C21C-B344-92AA-B363C5F8F2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1002" y="452447"/>
            <a:ext cx="523874" cy="523875"/>
          </a:xfrm>
          <a:prstGeom prst="rect">
            <a:avLst/>
          </a:prstGeom>
        </p:spPr>
      </p:pic>
    </p:spTree>
    <p:extLst>
      <p:ext uri="{BB962C8B-B14F-4D97-AF65-F5344CB8AC3E}">
        <p14:creationId xmlns:p14="http://schemas.microsoft.com/office/powerpoint/2010/main" val="78239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xmlns="" id="{4CB8EF2E-F47A-462D-0A7C-98B21847F02E}"/>
              </a:ext>
            </a:extLst>
          </p:cNvPr>
          <p:cNvGraphicFramePr>
            <a:graphicFrameLocks noChangeAspect="1"/>
          </p:cNvGraphicFramePr>
          <p:nvPr userDrawn="1">
            <p:custDataLst>
              <p:tags r:id="rId2"/>
            </p:custDataLst>
            <p:extLst>
              <p:ext uri="{D42A27DB-BD31-4B8C-83A1-F6EECF244321}">
                <p14:modId xmlns:p14="http://schemas.microsoft.com/office/powerpoint/2010/main" val="1823123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Diapositiva de think-cell" r:id="rId4" imgW="384" imgH="384" progId="TCLayout.ActiveDocument.1">
                  <p:embed/>
                </p:oleObj>
              </mc:Choice>
              <mc:Fallback>
                <p:oleObj name="Diapositiva de think-cell" r:id="rId4" imgW="384" imgH="384" progId="TCLayout.ActiveDocument.1">
                  <p:embed/>
                  <p:pic>
                    <p:nvPicPr>
                      <p:cNvPr id="8" name="Objeto 7" hidden="1">
                        <a:extLst>
                          <a:ext uri="{FF2B5EF4-FFF2-40B4-BE49-F238E27FC236}">
                            <a16:creationId xmlns:a16="http://schemas.microsoft.com/office/drawing/2014/main" xmlns="" id="{4CB8EF2E-F47A-462D-0A7C-98B21847F0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ctrTitle"/>
          </p:nvPr>
        </p:nvSpPr>
        <p:spPr>
          <a:xfrm>
            <a:off x="1524000" y="1122363"/>
            <a:ext cx="9144000" cy="2387600"/>
          </a:xfrm>
        </p:spPr>
        <p:txBody>
          <a:bodyPr vert="horz"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F1B30649-1742-468A-B34A-A4DB06EDF04C}" type="datetimeFigureOut">
              <a:rPr lang="es-CL" smtClean="0"/>
              <a:t>14-05-2025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162886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970926FB-C642-049F-24E5-3CF233DCF3F6}"/>
              </a:ext>
            </a:extLst>
          </p:cNvPr>
          <p:cNvGraphicFramePr>
            <a:graphicFrameLocks noChangeAspect="1"/>
          </p:cNvGraphicFramePr>
          <p:nvPr userDrawn="1">
            <p:custDataLst>
              <p:tags r:id="rId3"/>
            </p:custDataLst>
            <p:extLst>
              <p:ext uri="{D42A27DB-BD31-4B8C-83A1-F6EECF244321}">
                <p14:modId xmlns:p14="http://schemas.microsoft.com/office/powerpoint/2010/main" val="2284767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Diapositiva de think-cell" r:id="rId5" imgW="384" imgH="384" progId="TCLayout.ActiveDocument.1">
                  <p:embed/>
                </p:oleObj>
              </mc:Choice>
              <mc:Fallback>
                <p:oleObj name="Diapositiva de think-cell" r:id="rId5" imgW="384" imgH="384" progId="TCLayout.ActiveDocument.1">
                  <p:embed/>
                  <p:pic>
                    <p:nvPicPr>
                      <p:cNvPr id="9" name="Objeto 8" hidden="1">
                        <a:extLst>
                          <a:ext uri="{FF2B5EF4-FFF2-40B4-BE49-F238E27FC236}">
                            <a16:creationId xmlns:a16="http://schemas.microsoft.com/office/drawing/2014/main" xmlns="" id="{970926FB-C642-049F-24E5-3CF233DCF3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title"/>
          </p:nvPr>
        </p:nvSpPr>
        <p:spPr/>
        <p:txBody>
          <a:bodyPr vert="horz"/>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1B30649-1742-468A-B34A-A4DB06EDF04C}" type="datetimeFigureOut">
              <a:rPr lang="es-CL" smtClean="0"/>
              <a:t>14-05-2025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90DE76C-5594-4911-8C61-3A8B1D2EF19C}" type="slidenum">
              <a:rPr lang="es-CL" smtClean="0"/>
              <a:t>‹Nº›</a:t>
            </a:fld>
            <a:endParaRPr lang="es-CL"/>
          </a:p>
        </p:txBody>
      </p:sp>
      <p:pic>
        <p:nvPicPr>
          <p:cNvPr id="8" name="Picture 40">
            <a:extLst>
              <a:ext uri="{FF2B5EF4-FFF2-40B4-BE49-F238E27FC236}">
                <a16:creationId xmlns:a16="http://schemas.microsoft.com/office/drawing/2014/main" xmlns="" id="{2006CD28-3D2E-8677-40E8-2242545B5929}"/>
              </a:ext>
            </a:extLst>
          </p:cNvPr>
          <p:cNvPicPr>
            <a:picLocks noChangeAspect="1"/>
          </p:cNvPicPr>
          <p:nvPr userDrawn="1"/>
        </p:nvPicPr>
        <p:blipFill>
          <a:blip r:embed="rId7"/>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198486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xmlns="" id="{7BD0DF60-4FA8-A098-8ED6-9508F6CD7577}"/>
              </a:ext>
            </a:extLst>
          </p:cNvPr>
          <p:cNvGraphicFramePr>
            <a:graphicFrameLocks noChangeAspect="1"/>
          </p:cNvGraphicFramePr>
          <p:nvPr userDrawn="1">
            <p:custDataLst>
              <p:tags r:id="rId2"/>
            </p:custDataLst>
            <p:extLst>
              <p:ext uri="{D42A27DB-BD31-4B8C-83A1-F6EECF244321}">
                <p14:modId xmlns:p14="http://schemas.microsoft.com/office/powerpoint/2010/main" val="257313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Diapositiva de think-cell" r:id="rId4" imgW="384" imgH="384" progId="TCLayout.ActiveDocument.1">
                  <p:embed/>
                </p:oleObj>
              </mc:Choice>
              <mc:Fallback>
                <p:oleObj name="Diapositiva de think-cell" r:id="rId4" imgW="384" imgH="384" progId="TCLayout.ActiveDocument.1">
                  <p:embed/>
                  <p:pic>
                    <p:nvPicPr>
                      <p:cNvPr id="8" name="Objeto 7" hidden="1">
                        <a:extLst>
                          <a:ext uri="{FF2B5EF4-FFF2-40B4-BE49-F238E27FC236}">
                            <a16:creationId xmlns:a16="http://schemas.microsoft.com/office/drawing/2014/main" xmlns="" id="{7BD0DF60-4FA8-A098-8ED6-9508F6CD75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title"/>
          </p:nvPr>
        </p:nvSpPr>
        <p:spPr>
          <a:xfrm>
            <a:off x="831850" y="1709738"/>
            <a:ext cx="10515600" cy="2852737"/>
          </a:xfrm>
        </p:spPr>
        <p:txBody>
          <a:bodyPr vert="horz" anchor="b"/>
          <a:lstStyle>
            <a:lvl1pPr>
              <a:defRPr sz="6000"/>
            </a:lvl1p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1B30649-1742-468A-B34A-A4DB06EDF04C}" type="datetimeFigureOut">
              <a:rPr lang="es-CL" smtClean="0"/>
              <a:t>14-05-2025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420199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4F83935D-4E67-2654-3486-CD4C7B9F2A63}"/>
              </a:ext>
            </a:extLst>
          </p:cNvPr>
          <p:cNvGraphicFramePr>
            <a:graphicFrameLocks noChangeAspect="1"/>
          </p:cNvGraphicFramePr>
          <p:nvPr userDrawn="1">
            <p:custDataLst>
              <p:tags r:id="rId2"/>
            </p:custDataLst>
            <p:extLst>
              <p:ext uri="{D42A27DB-BD31-4B8C-83A1-F6EECF244321}">
                <p14:modId xmlns:p14="http://schemas.microsoft.com/office/powerpoint/2010/main" val="798115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Diapositiva de think-cell" r:id="rId4" imgW="384" imgH="384" progId="TCLayout.ActiveDocument.1">
                  <p:embed/>
                </p:oleObj>
              </mc:Choice>
              <mc:Fallback>
                <p:oleObj name="Diapositiva de think-cell" r:id="rId4" imgW="384" imgH="384" progId="TCLayout.ActiveDocument.1">
                  <p:embed/>
                  <p:pic>
                    <p:nvPicPr>
                      <p:cNvPr id="9" name="Objeto 8" hidden="1">
                        <a:extLst>
                          <a:ext uri="{FF2B5EF4-FFF2-40B4-BE49-F238E27FC236}">
                            <a16:creationId xmlns:a16="http://schemas.microsoft.com/office/drawing/2014/main" xmlns="" id="{4F83935D-4E67-2654-3486-CD4C7B9F2A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title"/>
          </p:nvPr>
        </p:nvSpPr>
        <p:spPr/>
        <p:txBody>
          <a:bodyPr vert="horz"/>
          <a:lstStyle/>
          <a:p>
            <a:r>
              <a:rPr lang="es-ES" dirty="0"/>
              <a:t>Haga clic para modificar el estilo de título del patrón</a:t>
            </a:r>
            <a:endParaRPr lang="es-CL" dirty="0"/>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F1B30649-1742-468A-B34A-A4DB06EDF04C}" type="datetimeFigureOut">
              <a:rPr lang="es-CL" smtClean="0"/>
              <a:t>14-05-2025</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980943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aphicFrame>
        <p:nvGraphicFramePr>
          <p:cNvPr id="11" name="Objeto 10" hidden="1">
            <a:extLst>
              <a:ext uri="{FF2B5EF4-FFF2-40B4-BE49-F238E27FC236}">
                <a16:creationId xmlns:a16="http://schemas.microsoft.com/office/drawing/2014/main" xmlns="" id="{8FC32E3C-188D-29D9-4AEE-4A694F20DA1F}"/>
              </a:ext>
            </a:extLst>
          </p:cNvPr>
          <p:cNvGraphicFramePr>
            <a:graphicFrameLocks noChangeAspect="1"/>
          </p:cNvGraphicFramePr>
          <p:nvPr userDrawn="1">
            <p:custDataLst>
              <p:tags r:id="rId2"/>
            </p:custDataLst>
            <p:extLst>
              <p:ext uri="{D42A27DB-BD31-4B8C-83A1-F6EECF244321}">
                <p14:modId xmlns:p14="http://schemas.microsoft.com/office/powerpoint/2010/main" val="2303288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Diapositiva de think-cell" r:id="rId4" imgW="384" imgH="384" progId="TCLayout.ActiveDocument.1">
                  <p:embed/>
                </p:oleObj>
              </mc:Choice>
              <mc:Fallback>
                <p:oleObj name="Diapositiva de think-cell" r:id="rId4" imgW="384" imgH="384" progId="TCLayout.ActiveDocument.1">
                  <p:embed/>
                  <p:pic>
                    <p:nvPicPr>
                      <p:cNvPr id="11" name="Objeto 10" hidden="1">
                        <a:extLst>
                          <a:ext uri="{FF2B5EF4-FFF2-40B4-BE49-F238E27FC236}">
                            <a16:creationId xmlns:a16="http://schemas.microsoft.com/office/drawing/2014/main" xmlns="" id="{8FC32E3C-188D-29D9-4AEE-4A694F20DA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title"/>
          </p:nvPr>
        </p:nvSpPr>
        <p:spPr>
          <a:xfrm>
            <a:off x="839788" y="365125"/>
            <a:ext cx="10515600" cy="1325563"/>
          </a:xfrm>
        </p:spPr>
        <p:txBody>
          <a:bodyPr vert="horz"/>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F1B30649-1742-468A-B34A-A4DB06EDF04C}" type="datetimeFigureOut">
              <a:rPr lang="es-CL" smtClean="0"/>
              <a:t>14-05-2025</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221834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F11DA82A-95A3-5535-D4CC-A2576320AA4F}"/>
              </a:ext>
            </a:extLst>
          </p:cNvPr>
          <p:cNvGraphicFramePr>
            <a:graphicFrameLocks noChangeAspect="1"/>
          </p:cNvGraphicFramePr>
          <p:nvPr userDrawn="1">
            <p:custDataLst>
              <p:tags r:id="rId2"/>
            </p:custDataLst>
            <p:extLst>
              <p:ext uri="{D42A27DB-BD31-4B8C-83A1-F6EECF244321}">
                <p14:modId xmlns:p14="http://schemas.microsoft.com/office/powerpoint/2010/main" val="2487895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Diapositiva de think-cell" r:id="rId4" imgW="384" imgH="384" progId="TCLayout.ActiveDocument.1">
                  <p:embed/>
                </p:oleObj>
              </mc:Choice>
              <mc:Fallback>
                <p:oleObj name="Diapositiva de think-cell" r:id="rId4" imgW="384" imgH="384" progId="TCLayout.ActiveDocument.1">
                  <p:embed/>
                  <p:pic>
                    <p:nvPicPr>
                      <p:cNvPr id="7" name="Objeto 6" hidden="1">
                        <a:extLst>
                          <a:ext uri="{FF2B5EF4-FFF2-40B4-BE49-F238E27FC236}">
                            <a16:creationId xmlns:a16="http://schemas.microsoft.com/office/drawing/2014/main" xmlns="" id="{F11DA82A-95A3-5535-D4CC-A2576320A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title"/>
          </p:nvPr>
        </p:nvSpPr>
        <p:spPr/>
        <p:txBody>
          <a:bodyPr vert="horz"/>
          <a:lstStyle/>
          <a:p>
            <a:r>
              <a:rPr lang="es-ES"/>
              <a:t>Haga clic para modificar el estilo de título del patrón</a:t>
            </a:r>
            <a:endParaRPr lang="es-CL" dirty="0"/>
          </a:p>
        </p:txBody>
      </p:sp>
      <p:sp>
        <p:nvSpPr>
          <p:cNvPr id="3" name="Marcador de fecha 2"/>
          <p:cNvSpPr>
            <a:spLocks noGrp="1"/>
          </p:cNvSpPr>
          <p:nvPr>
            <p:ph type="dt" sz="half" idx="10"/>
          </p:nvPr>
        </p:nvSpPr>
        <p:spPr/>
        <p:txBody>
          <a:bodyPr/>
          <a:lstStyle/>
          <a:p>
            <a:fld id="{F1B30649-1742-468A-B34A-A4DB06EDF04C}" type="datetimeFigureOut">
              <a:rPr lang="es-CL" smtClean="0"/>
              <a:t>14-05-2025</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152606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e blanca">
    <p:bg>
      <p:bgPr>
        <a:solidFill>
          <a:srgbClr val="EAEADE"/>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164853943"/>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B30649-1742-468A-B34A-A4DB06EDF04C}" type="datetimeFigureOut">
              <a:rPr lang="es-CL" smtClean="0"/>
              <a:t>14-05-2025</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340069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16F30D98-9F14-D2D4-7DF9-BD63283AB9D2}"/>
              </a:ext>
            </a:extLst>
          </p:cNvPr>
          <p:cNvGraphicFramePr>
            <a:graphicFrameLocks noChangeAspect="1"/>
          </p:cNvGraphicFramePr>
          <p:nvPr userDrawn="1">
            <p:custDataLst>
              <p:tags r:id="rId2"/>
            </p:custDataLst>
            <p:extLst>
              <p:ext uri="{D42A27DB-BD31-4B8C-83A1-F6EECF244321}">
                <p14:modId xmlns:p14="http://schemas.microsoft.com/office/powerpoint/2010/main" val="835713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Diapositiva de think-cell" r:id="rId4" imgW="384" imgH="384" progId="TCLayout.ActiveDocument.1">
                  <p:embed/>
                </p:oleObj>
              </mc:Choice>
              <mc:Fallback>
                <p:oleObj name="Diapositiva de think-cell" r:id="rId4" imgW="384" imgH="384" progId="TCLayout.ActiveDocument.1">
                  <p:embed/>
                  <p:pic>
                    <p:nvPicPr>
                      <p:cNvPr id="9" name="Objeto 8" hidden="1">
                        <a:extLst>
                          <a:ext uri="{FF2B5EF4-FFF2-40B4-BE49-F238E27FC236}">
                            <a16:creationId xmlns:a16="http://schemas.microsoft.com/office/drawing/2014/main" xmlns="" id="{16F30D98-9F14-D2D4-7DF9-BD63283AB9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title"/>
          </p:nvPr>
        </p:nvSpPr>
        <p:spPr>
          <a:xfrm>
            <a:off x="839788" y="457200"/>
            <a:ext cx="3932237" cy="1600200"/>
          </a:xfrm>
        </p:spPr>
        <p:txBody>
          <a:bodyPr vert="horz"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1B30649-1742-468A-B34A-A4DB06EDF04C}" type="datetimeFigureOut">
              <a:rPr lang="es-CL" smtClean="0"/>
              <a:t>14-05-2025</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376262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77CF10C5-CA5F-7581-5CBD-E663F3B26FD4}"/>
              </a:ext>
            </a:extLst>
          </p:cNvPr>
          <p:cNvGraphicFramePr>
            <a:graphicFrameLocks noChangeAspect="1"/>
          </p:cNvGraphicFramePr>
          <p:nvPr userDrawn="1">
            <p:custDataLst>
              <p:tags r:id="rId2"/>
            </p:custDataLst>
            <p:extLst>
              <p:ext uri="{D42A27DB-BD31-4B8C-83A1-F6EECF244321}">
                <p14:modId xmlns:p14="http://schemas.microsoft.com/office/powerpoint/2010/main" val="1731243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Diapositiva de think-cell" r:id="rId4" imgW="384" imgH="384" progId="TCLayout.ActiveDocument.1">
                  <p:embed/>
                </p:oleObj>
              </mc:Choice>
              <mc:Fallback>
                <p:oleObj name="Diapositiva de think-cell" r:id="rId4" imgW="384" imgH="384" progId="TCLayout.ActiveDocument.1">
                  <p:embed/>
                  <p:pic>
                    <p:nvPicPr>
                      <p:cNvPr id="9" name="Objeto 8" hidden="1">
                        <a:extLst>
                          <a:ext uri="{FF2B5EF4-FFF2-40B4-BE49-F238E27FC236}">
                            <a16:creationId xmlns:a16="http://schemas.microsoft.com/office/drawing/2014/main" xmlns="" id="{77CF10C5-CA5F-7581-5CBD-E663F3B26F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title"/>
          </p:nvPr>
        </p:nvSpPr>
        <p:spPr>
          <a:xfrm>
            <a:off x="839788" y="457200"/>
            <a:ext cx="3932237" cy="1600200"/>
          </a:xfrm>
        </p:spPr>
        <p:txBody>
          <a:bodyPr vert="horz"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1B30649-1742-468A-B34A-A4DB06EDF04C}" type="datetimeFigureOut">
              <a:rPr lang="es-CL" smtClean="0"/>
              <a:t>14-05-2025</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4135244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xmlns="" id="{EF519D05-C700-3F8C-6A61-0BA04496E977}"/>
              </a:ext>
            </a:extLst>
          </p:cNvPr>
          <p:cNvGraphicFramePr>
            <a:graphicFrameLocks noChangeAspect="1"/>
          </p:cNvGraphicFramePr>
          <p:nvPr userDrawn="1">
            <p:custDataLst>
              <p:tags r:id="rId2"/>
            </p:custDataLst>
            <p:extLst>
              <p:ext uri="{D42A27DB-BD31-4B8C-83A1-F6EECF244321}">
                <p14:modId xmlns:p14="http://schemas.microsoft.com/office/powerpoint/2010/main" val="4290670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Diapositiva de think-cell" r:id="rId4" imgW="384" imgH="384" progId="TCLayout.ActiveDocument.1">
                  <p:embed/>
                </p:oleObj>
              </mc:Choice>
              <mc:Fallback>
                <p:oleObj name="Diapositiva de think-cell" r:id="rId4" imgW="384" imgH="384" progId="TCLayout.ActiveDocument.1">
                  <p:embed/>
                  <p:pic>
                    <p:nvPicPr>
                      <p:cNvPr id="8" name="Objeto 7" hidden="1">
                        <a:extLst>
                          <a:ext uri="{FF2B5EF4-FFF2-40B4-BE49-F238E27FC236}">
                            <a16:creationId xmlns:a16="http://schemas.microsoft.com/office/drawing/2014/main" xmlns="" id="{EF519D05-C700-3F8C-6A61-0BA04496E9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p:cNvSpPr>
            <a:spLocks noGrp="1"/>
          </p:cNvSpPr>
          <p:nvPr>
            <p:ph type="title"/>
          </p:nvPr>
        </p:nvSpPr>
        <p:spPr/>
        <p:txBody>
          <a:bodyPr vert="horz"/>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1B30649-1742-468A-B34A-A4DB06EDF04C}" type="datetimeFigureOut">
              <a:rPr lang="es-CL" smtClean="0"/>
              <a:t>14-05-2025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1049412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xmlns="" id="{D8CFE654-BDDE-5B6F-B7E1-1127CE411B74}"/>
              </a:ext>
            </a:extLst>
          </p:cNvPr>
          <p:cNvGraphicFramePr>
            <a:graphicFrameLocks noChangeAspect="1"/>
          </p:cNvGraphicFramePr>
          <p:nvPr userDrawn="1">
            <p:custDataLst>
              <p:tags r:id="rId2"/>
            </p:custDataLst>
            <p:extLst>
              <p:ext uri="{D42A27DB-BD31-4B8C-83A1-F6EECF244321}">
                <p14:modId xmlns:p14="http://schemas.microsoft.com/office/powerpoint/2010/main" val="2397013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Diapositiva de think-cell" r:id="rId4" imgW="384" imgH="384" progId="TCLayout.ActiveDocument.1">
                  <p:embed/>
                </p:oleObj>
              </mc:Choice>
              <mc:Fallback>
                <p:oleObj name="Diapositiva de think-cell" r:id="rId4" imgW="384" imgH="384" progId="TCLayout.ActiveDocument.1">
                  <p:embed/>
                  <p:pic>
                    <p:nvPicPr>
                      <p:cNvPr id="8" name="Objeto 7" hidden="1">
                        <a:extLst>
                          <a:ext uri="{FF2B5EF4-FFF2-40B4-BE49-F238E27FC236}">
                            <a16:creationId xmlns:a16="http://schemas.microsoft.com/office/drawing/2014/main" xmlns="" id="{D8CFE654-BDDE-5B6F-B7E1-1127CE411B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1B30649-1742-468A-B34A-A4DB06EDF04C}" type="datetimeFigureOut">
              <a:rPr lang="es-CL" smtClean="0"/>
              <a:t>14-05-2025</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90DE76C-5594-4911-8C61-3A8B1D2EF19C}" type="slidenum">
              <a:rPr lang="es-CL" smtClean="0"/>
              <a:t>‹Nº›</a:t>
            </a:fld>
            <a:endParaRPr lang="es-CL"/>
          </a:p>
        </p:txBody>
      </p:sp>
    </p:spTree>
    <p:extLst>
      <p:ext uri="{BB962C8B-B14F-4D97-AF65-F5344CB8AC3E}">
        <p14:creationId xmlns:p14="http://schemas.microsoft.com/office/powerpoint/2010/main" val="319646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ase blanca">
    <p:bg>
      <p:bgPr>
        <a:solidFill>
          <a:srgbClr val="81D877"/>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bg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6" name="Gráfico 5">
            <a:extLst>
              <a:ext uri="{FF2B5EF4-FFF2-40B4-BE49-F238E27FC236}">
                <a16:creationId xmlns:a16="http://schemas.microsoft.com/office/drawing/2014/main" xmlns="" id="{6EBAA09C-FEE3-AEBA-9B38-A86128DBFD8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4225926097"/>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39176699"/>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6973071" y="2727158"/>
            <a:ext cx="4144108" cy="1513152"/>
          </a:xfrm>
          <a:prstGeom prst="rect">
            <a:avLst/>
          </a:prstGeom>
        </p:spPr>
        <p:txBody>
          <a:bodyPr lIns="0" tIns="0" rIns="0" bIns="0">
            <a:noAutofit/>
          </a:bodyPr>
          <a:lstStyle>
            <a:lvl1pPr marL="0" indent="0">
              <a:spcBef>
                <a:spcPts val="0"/>
              </a:spcBef>
              <a:buNone/>
              <a:tabLst/>
              <a:defRPr sz="48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Evaluación de Aprendizaje!</a:t>
            </a:r>
            <a:endParaRPr lang="es-CL" dirty="0"/>
          </a:p>
        </p:txBody>
      </p:sp>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6973071" y="4695362"/>
            <a:ext cx="2138711" cy="239485"/>
          </a:xfrm>
          <a:prstGeom prst="rect">
            <a:avLst/>
          </a:prstGeom>
        </p:spPr>
        <p:txBody>
          <a:bodyPr lIns="0" tIns="0" rIns="0" bIns="0"/>
          <a:lstStyle>
            <a:lvl1pPr marL="0" indent="0">
              <a:buNone/>
              <a:defRPr sz="12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3071" y="5220274"/>
            <a:ext cx="1266351" cy="518996"/>
          </a:xfrm>
          <a:prstGeom prst="rect">
            <a:avLst/>
          </a:prstGeom>
        </p:spPr>
      </p:pic>
      <p:pic>
        <p:nvPicPr>
          <p:cNvPr id="4" name="Imagen 3">
            <a:extLst>
              <a:ext uri="{FF2B5EF4-FFF2-40B4-BE49-F238E27FC236}">
                <a16:creationId xmlns:a16="http://schemas.microsoft.com/office/drawing/2014/main" xmlns="" id="{3E8C1A2E-062D-0049-845C-69B17A29AD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256" t="7636" r="15271" b="5264"/>
          <a:stretch/>
        </p:blipFill>
        <p:spPr>
          <a:xfrm>
            <a:off x="1" y="1443789"/>
            <a:ext cx="6372192" cy="5414211"/>
          </a:xfrm>
          <a:prstGeom prst="rect">
            <a:avLst/>
          </a:prstGeom>
        </p:spPr>
      </p:pic>
    </p:spTree>
    <p:extLst>
      <p:ext uri="{BB962C8B-B14F-4D97-AF65-F5344CB8AC3E}">
        <p14:creationId xmlns:p14="http://schemas.microsoft.com/office/powerpoint/2010/main" val="4287678476"/>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4EE8141-9183-7C4D-80D5-D85C7DA8EE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10925" y="452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6365D241-FDAE-0D48-B4BF-DBFBA123716F}"/>
              </a:ext>
            </a:extLst>
          </p:cNvPr>
          <p:cNvCxnSpPr>
            <a:cxnSpLocks/>
          </p:cNvCxnSpPr>
          <p:nvPr userDrawn="1"/>
        </p:nvCxnSpPr>
        <p:spPr>
          <a:xfrm>
            <a:off x="539896" y="374650"/>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p:nvPr>
        </p:nvSpPr>
        <p:spPr>
          <a:xfrm>
            <a:off x="443707" y="1620839"/>
            <a:ext cx="11291094"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696">
                <a:solidFill>
                  <a:srgbClr val="5F5F5F"/>
                </a:solidFill>
              </a:defRPr>
            </a:lvl1pPr>
            <a:lvl2pPr marL="675463" indent="-371031">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rial"/>
                <a:ea typeface="Arial"/>
                <a:cs typeface="Arial"/>
                <a:sym typeface="Arial"/>
              </a:defRPr>
            </a:lvl2pPr>
            <a:lvl3pPr marL="1029052" indent="-332975">
              <a:lnSpc>
                <a:spcPct val="100000"/>
              </a:lnSpc>
              <a:spcBef>
                <a:spcPts val="400"/>
              </a:spcBef>
              <a:spcAft>
                <a:spcPts val="400"/>
              </a:spcAft>
              <a:buClr>
                <a:schemeClr val="bg2"/>
              </a:buClr>
              <a:buSzPct val="50000"/>
              <a:buFontTx/>
              <a:buBlip>
                <a:blip r:embed="rId3"/>
              </a:buBlip>
              <a:tabLst/>
              <a:defRPr sz="1400">
                <a:solidFill>
                  <a:srgbClr val="5F5F5F"/>
                </a:solidFill>
              </a:defRPr>
            </a:lvl3pPr>
            <a:lvl4pPr marL="1340622" indent="-332182">
              <a:lnSpc>
                <a:spcPct val="100000"/>
              </a:lnSpc>
              <a:spcBef>
                <a:spcPts val="400"/>
              </a:spcBef>
              <a:spcAft>
                <a:spcPts val="400"/>
              </a:spcAft>
              <a:buClr>
                <a:schemeClr val="bg2"/>
              </a:buClr>
              <a:buSzPct val="50000"/>
              <a:buFontTx/>
              <a:buBlip>
                <a:blip r:embed="rId3"/>
              </a:buBlip>
              <a:tabLst/>
              <a:defRPr sz="1400">
                <a:solidFill>
                  <a:srgbClr val="5F5F5F"/>
                </a:solidFill>
              </a:defRPr>
            </a:lvl4pPr>
            <a:lvl5pPr marL="1673597" indent="-363896">
              <a:lnSpc>
                <a:spcPct val="100000"/>
              </a:lnSpc>
              <a:spcBef>
                <a:spcPts val="400"/>
              </a:spcBef>
              <a:spcAft>
                <a:spcPts val="400"/>
              </a:spcAft>
              <a:buClr>
                <a:schemeClr val="bg2"/>
              </a:buClr>
              <a:buSzPct val="50000"/>
              <a:buFontTx/>
              <a:buBlip>
                <a:blip r:embed="rId3"/>
              </a:buBlip>
              <a:tabLst>
                <a:tab pos="1569741" algn="l"/>
              </a:tabLst>
              <a:defRPr sz="1400">
                <a:solidFill>
                  <a:srgbClr val="5F5F5F"/>
                </a:solidFill>
              </a:defRPr>
            </a:lvl5pPr>
          </a:lstStyle>
          <a:p>
            <a:pPr lvl="0"/>
            <a:r>
              <a:rPr lang="es-ES"/>
              <a:t>Editar los estilos de texto del patrón
Segundo nivel
Tercer nivel
Cuarto nivel
Quinto nivel</a:t>
            </a:r>
            <a:endParaRPr lang="es-CL" dirty="0"/>
          </a:p>
        </p:txBody>
      </p:sp>
      <p:sp>
        <p:nvSpPr>
          <p:cNvPr id="8" name="Marcador de texto 7">
            <a:extLst>
              <a:ext uri="{FF2B5EF4-FFF2-40B4-BE49-F238E27FC236}">
                <a16:creationId xmlns:a16="http://schemas.microsoft.com/office/drawing/2014/main" xmlns="" id="{253576B9-B83C-5443-BD15-16C8689F59AB}"/>
              </a:ext>
            </a:extLst>
          </p:cNvPr>
          <p:cNvSpPr>
            <a:spLocks noGrp="1"/>
          </p:cNvSpPr>
          <p:nvPr>
            <p:ph type="body" sz="quarter" idx="10"/>
          </p:nvPr>
        </p:nvSpPr>
        <p:spPr>
          <a:xfrm>
            <a:off x="449263" y="450851"/>
            <a:ext cx="8337472" cy="412918"/>
          </a:xfrm>
          <a:prstGeom prst="rect">
            <a:avLst/>
          </a:prstGeom>
        </p:spPr>
        <p:txBody>
          <a:bodyPr/>
          <a:lstStyle>
            <a:lvl1pPr marL="0" indent="0">
              <a:buNone/>
              <a:defRPr sz="2396" b="1">
                <a:solidFill>
                  <a:schemeClr val="bg2"/>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ES" dirty="0"/>
          </a:p>
        </p:txBody>
      </p:sp>
      <p:sp>
        <p:nvSpPr>
          <p:cNvPr id="12" name="Marcador de texto 7">
            <a:extLst>
              <a:ext uri="{FF2B5EF4-FFF2-40B4-BE49-F238E27FC236}">
                <a16:creationId xmlns:a16="http://schemas.microsoft.com/office/drawing/2014/main" xmlns="" id="{862270DA-512C-4649-A656-87AADE148865}"/>
              </a:ext>
            </a:extLst>
          </p:cNvPr>
          <p:cNvSpPr>
            <a:spLocks noGrp="1"/>
          </p:cNvSpPr>
          <p:nvPr>
            <p:ph type="body" sz="quarter" idx="11"/>
          </p:nvPr>
        </p:nvSpPr>
        <p:spPr>
          <a:xfrm>
            <a:off x="449263" y="878297"/>
            <a:ext cx="8337472" cy="356282"/>
          </a:xfrm>
          <a:prstGeom prst="rect">
            <a:avLst/>
          </a:prstGeom>
        </p:spPr>
        <p:txBody>
          <a:bodyPr/>
          <a:lstStyle>
            <a:lvl1pPr marL="0" indent="0">
              <a:buNone/>
              <a:defRPr sz="1996" b="0">
                <a:solidFill>
                  <a:schemeClr val="bg1">
                    <a:lumMod val="50000"/>
                  </a:schemeClr>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CL" dirty="0"/>
          </a:p>
        </p:txBody>
      </p:sp>
      <p:sp>
        <p:nvSpPr>
          <p:cNvPr id="7" name="Marcador de número de diapositiva 1">
            <a:extLst>
              <a:ext uri="{FF2B5EF4-FFF2-40B4-BE49-F238E27FC236}">
                <a16:creationId xmlns:a16="http://schemas.microsoft.com/office/drawing/2014/main" xmlns="" id="{F8E7D5E6-749F-3D40-8E49-219C5D3852ED}"/>
              </a:ext>
            </a:extLst>
          </p:cNvPr>
          <p:cNvSpPr>
            <a:spLocks noGrp="1"/>
          </p:cNvSpPr>
          <p:nvPr>
            <p:ph type="sldNum" sz="quarter" idx="13"/>
          </p:nvPr>
        </p:nvSpPr>
        <p:spPr>
          <a:xfrm>
            <a:off x="9971088" y="6464300"/>
            <a:ext cx="1844675" cy="365125"/>
          </a:xfrm>
        </p:spPr>
        <p:txBody>
          <a:bodyPr anchor="t"/>
          <a:lstStyle>
            <a:lvl1pPr>
              <a:defRPr sz="1000" smtClean="0">
                <a:solidFill>
                  <a:schemeClr val="accent3"/>
                </a:solidFill>
                <a:latin typeface="ACHS Nueva Sans" pitchFamily="2" charset="0"/>
              </a:defRPr>
            </a:lvl1pPr>
          </a:lstStyle>
          <a:p>
            <a:pPr>
              <a:defRPr/>
            </a:pPr>
            <a:fld id="{9C85AEE7-3928-5049-8AD4-415EA1040AC2}" type="slidenum">
              <a:rPr lang="es-CL" smtClean="0"/>
              <a:pPr>
                <a:defRPr/>
              </a:pPr>
              <a:t>‹Nº›</a:t>
            </a:fld>
            <a:endParaRPr lang="es-CL" dirty="0"/>
          </a:p>
        </p:txBody>
      </p:sp>
    </p:spTree>
    <p:extLst>
      <p:ext uri="{BB962C8B-B14F-4D97-AF65-F5344CB8AC3E}">
        <p14:creationId xmlns:p14="http://schemas.microsoft.com/office/powerpoint/2010/main" val="118012541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14-05-2025</a:t>
            </a:fld>
            <a:endParaRPr lang="es-CL"/>
          </a:p>
        </p:txBody>
      </p:sp>
      <p:sp>
        <p:nvSpPr>
          <p:cNvPr id="5" name="Marcador de pie de página 4">
            <a:extLst>
              <a:ext uri="{FF2B5EF4-FFF2-40B4-BE49-F238E27FC236}">
                <a16:creationId xmlns:a16="http://schemas.microsoft.com/office/drawing/2014/main" xmlns=""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a16="http://schemas.microsoft.com/office/drawing/2014/main" xmlns=""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custDataLst>
      <p:tags r:id="rId1"/>
    </p:custDataLst>
    <p:extLst>
      <p:ext uri="{BB962C8B-B14F-4D97-AF65-F5344CB8AC3E}">
        <p14:creationId xmlns:p14="http://schemas.microsoft.com/office/powerpoint/2010/main" val="4048594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556FC6-7E7D-D241-BA74-7FDFCA331FBE}"/>
              </a:ext>
            </a:extLst>
          </p:cNvPr>
          <p:cNvSpPr>
            <a:spLocks noGrp="1"/>
          </p:cNvSpPr>
          <p:nvPr>
            <p:ph type="title"/>
          </p:nvPr>
        </p:nvSpPr>
        <p:spPr/>
        <p:txBody>
          <a:bodyPr/>
          <a:lstStyle>
            <a:lvl1pPr>
              <a:defRPr>
                <a:latin typeface="ACHS Nueva Sans" pitchFamily="2" charset="0"/>
              </a:defRPr>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08171CF-E677-BA4E-87F1-3B19A85DEADE}"/>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43C6A1B-703D-9840-A14C-AD8F0657374E}"/>
              </a:ext>
            </a:extLst>
          </p:cNvPr>
          <p:cNvSpPr>
            <a:spLocks noGrp="1"/>
          </p:cNvSpPr>
          <p:nvPr>
            <p:ph type="dt" sz="half" idx="10"/>
          </p:nvPr>
        </p:nvSpPr>
        <p:spPr/>
        <p:txBody>
          <a:bodyPr/>
          <a:lstStyle>
            <a:lvl1pPr>
              <a:defRPr>
                <a:latin typeface="ACHS Nueva Sans" pitchFamily="2" charset="0"/>
              </a:defRPr>
            </a:lvl1pPr>
          </a:lstStyle>
          <a:p>
            <a:fld id="{DCC79A44-1ADD-F340-AA4C-E4332ED69CBA}" type="datetimeFigureOut">
              <a:rPr lang="es-CL" smtClean="0"/>
              <a:pPr/>
              <a:t>14-05-2025</a:t>
            </a:fld>
            <a:endParaRPr lang="es-CL"/>
          </a:p>
        </p:txBody>
      </p:sp>
      <p:sp>
        <p:nvSpPr>
          <p:cNvPr id="5" name="Marcador de pie de página 4">
            <a:extLst>
              <a:ext uri="{FF2B5EF4-FFF2-40B4-BE49-F238E27FC236}">
                <a16:creationId xmlns:a16="http://schemas.microsoft.com/office/drawing/2014/main" xmlns="" id="{C4F0852B-61F2-5D48-A2A0-E10EAFD5C40B}"/>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a16="http://schemas.microsoft.com/office/drawing/2014/main" xmlns="" id="{723B1CD1-B409-B84C-9EEB-A1733A8F65CF}"/>
              </a:ext>
            </a:extLst>
          </p:cNvPr>
          <p:cNvSpPr>
            <a:spLocks noGrp="1"/>
          </p:cNvSpPr>
          <p:nvPr>
            <p:ph type="sldNum" sz="quarter" idx="12"/>
          </p:nvPr>
        </p:nvSpPr>
        <p:spPr/>
        <p:txBody>
          <a:bodyPr/>
          <a:lstStyle>
            <a:lvl1pPr>
              <a:defRPr>
                <a:latin typeface="ACHS Nueva Sans" pitchFamily="2" charset="0"/>
              </a:defRPr>
            </a:lvl1pPr>
          </a:lstStyle>
          <a:p>
            <a:fld id="{D78F5103-97D5-8243-9ED4-3936D3201D26}" type="slidenum">
              <a:rPr lang="es-CL" smtClean="0"/>
              <a:pPr/>
              <a:t>‹Nº›</a:t>
            </a:fld>
            <a:endParaRPr lang="es-CL"/>
          </a:p>
        </p:txBody>
      </p:sp>
    </p:spTree>
    <p:extLst>
      <p:ext uri="{BB962C8B-B14F-4D97-AF65-F5344CB8AC3E}">
        <p14:creationId xmlns:p14="http://schemas.microsoft.com/office/powerpoint/2010/main" val="335686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5/14/2025</a:t>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370863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vmlDrawing" Target="../drawings/vmlDrawing6.v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6.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7"/>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Diapositiva de think-cell" r:id="rId18" imgW="415" imgH="416" progId="TCLayout.ActiveDocument.1">
                  <p:embed/>
                </p:oleObj>
              </mc:Choice>
              <mc:Fallback>
                <p:oleObj name="Diapositiva de think-cell" r:id="rId18"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6"/>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8" r:id="rId1"/>
    <p:sldLayoutId id="2147483711" r:id="rId2"/>
    <p:sldLayoutId id="2147483719" r:id="rId3"/>
    <p:sldLayoutId id="2147483710" r:id="rId4"/>
    <p:sldLayoutId id="2147483705" r:id="rId5"/>
    <p:sldLayoutId id="2147483708" r:id="rId6"/>
    <p:sldLayoutId id="2147483713" r:id="rId7"/>
    <p:sldLayoutId id="2147483721" r:id="rId8"/>
    <p:sldLayoutId id="2147483722" r:id="rId9"/>
    <p:sldLayoutId id="2147483723" r:id="rId10"/>
    <p:sldLayoutId id="2147483724" r:id="rId11"/>
    <p:sldLayoutId id="2147483725" r:id="rId12"/>
    <p:sldLayoutId id="214748372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14"/>
            </p:custDataLst>
            <p:extLst>
              <p:ext uri="{D42A27DB-BD31-4B8C-83A1-F6EECF244321}">
                <p14:modId xmlns:p14="http://schemas.microsoft.com/office/powerpoint/2010/main" val="2524468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Diapositiva de think-cell" r:id="rId15" imgW="270" imgH="270" progId="TCLayout.ActiveDocument.1">
                  <p:embed/>
                </p:oleObj>
              </mc:Choice>
              <mc:Fallback>
                <p:oleObj name="Diapositiva de think-cell" r:id="rId15" imgW="270" imgH="270" progId="TCLayout.ActiveDocument.1">
                  <p:embed/>
                  <p:pic>
                    <p:nvPicPr>
                      <p:cNvPr id="8" name="Objeto 7"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30649-1742-468A-B34A-A4DB06EDF04C}" type="datetimeFigureOut">
              <a:rPr lang="es-CL" smtClean="0"/>
              <a:t>14-05-2025</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DE76C-5594-4911-8C61-3A8B1D2EF19C}" type="slidenum">
              <a:rPr lang="es-CL" smtClean="0"/>
              <a:t>‹Nº›</a:t>
            </a:fld>
            <a:endParaRPr lang="es-CL"/>
          </a:p>
        </p:txBody>
      </p:sp>
    </p:spTree>
    <p:extLst>
      <p:ext uri="{BB962C8B-B14F-4D97-AF65-F5344CB8AC3E}">
        <p14:creationId xmlns:p14="http://schemas.microsoft.com/office/powerpoint/2010/main" val="359805840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21.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22.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image" Target="../media/image22.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22.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29.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22.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55.xml"/><Relationship Id="rId5" Type="http://schemas.openxmlformats.org/officeDocument/2006/relationships/image" Target="../media/image22.pn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56.xml"/><Relationship Id="rId5" Type="http://schemas.openxmlformats.org/officeDocument/2006/relationships/image" Target="../media/image22.pn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slideLayout" Target="../slideLayouts/slideLayout15.xml"/><Relationship Id="rId1" Type="http://schemas.openxmlformats.org/officeDocument/2006/relationships/tags" Target="../tags/tag60.xml"/><Relationship Id="rId6" Type="http://schemas.openxmlformats.org/officeDocument/2006/relationships/image" Target="../media/image40.png"/><Relationship Id="rId5" Type="http://schemas.openxmlformats.org/officeDocument/2006/relationships/image" Target="../media/image44.sv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slideLayout" Target="../slideLayouts/slideLayout15.xml"/><Relationship Id="rId1" Type="http://schemas.openxmlformats.org/officeDocument/2006/relationships/tags" Target="../tags/tag61.xml"/><Relationship Id="rId6" Type="http://schemas.openxmlformats.org/officeDocument/2006/relationships/image" Target="../media/image42.png"/><Relationship Id="rId5" Type="http://schemas.openxmlformats.org/officeDocument/2006/relationships/image" Target="../media/image44.sv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1">
            <a:extLst>
              <a:ext uri="{FF2B5EF4-FFF2-40B4-BE49-F238E27FC236}">
                <a16:creationId xmlns:a16="http://schemas.microsoft.com/office/drawing/2014/main" xmlns="" id="{403519CE-C58D-7944-9B39-A52069B99C2E}"/>
              </a:ext>
            </a:extLst>
          </p:cNvPr>
          <p:cNvSpPr txBox="1">
            <a:spLocks/>
          </p:cNvSpPr>
          <p:nvPr/>
        </p:nvSpPr>
        <p:spPr>
          <a:xfrm>
            <a:off x="449263" y="1890637"/>
            <a:ext cx="4133849" cy="2563376"/>
          </a:xfrm>
          <a:prstGeom prst="rect">
            <a:avLst/>
          </a:prstGeom>
        </p:spPr>
        <p:txBody>
          <a:bodyPr vert="horz" lIns="91440" tIns="45720" rIns="91440" bIns="45720" rtlCol="0" anchor="t" anchorCtr="0"/>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4000"/>
              </a:lnSpc>
            </a:pPr>
            <a:r>
              <a:rPr lang="es-CL" sz="3000" dirty="0">
                <a:solidFill>
                  <a:schemeClr val="accent3">
                    <a:lumMod val="75000"/>
                    <a:lumOff val="25000"/>
                  </a:schemeClr>
                </a:solidFill>
                <a:latin typeface="ACHS Nueva Serif Medium" pitchFamily="2" charset="0"/>
              </a:rPr>
              <a:t>RESPONSABILIDAD LEGAL EN MATERIAS DE SEGURIDAD Y SALUD EN EL </a:t>
            </a:r>
            <a:r>
              <a:rPr lang="es-CL" sz="3000" dirty="0" smtClean="0">
                <a:solidFill>
                  <a:schemeClr val="accent3">
                    <a:lumMod val="75000"/>
                    <a:lumOff val="25000"/>
                  </a:schemeClr>
                </a:solidFill>
                <a:latin typeface="ACHS Nueva Serif Medium" pitchFamily="2" charset="0"/>
              </a:rPr>
              <a:t>TRABAJO</a:t>
            </a:r>
            <a:endParaRPr lang="es-CL" sz="3000" dirty="0">
              <a:solidFill>
                <a:schemeClr val="accent3">
                  <a:lumMod val="75000"/>
                  <a:lumOff val="25000"/>
                </a:schemeClr>
              </a:solidFill>
              <a:latin typeface="ACHS Nueva Serif Medium" pitchFamily="2" charset="0"/>
            </a:endParaRPr>
          </a:p>
        </p:txBody>
      </p:sp>
      <p:pic>
        <p:nvPicPr>
          <p:cNvPr id="15" name="Imagen 14">
            <a:extLst>
              <a:ext uri="{FF2B5EF4-FFF2-40B4-BE49-F238E27FC236}">
                <a16:creationId xmlns:a16="http://schemas.microsoft.com/office/drawing/2014/main" xmlns="" id="{410E693C-AD73-124D-9624-9F995FA550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274" y="5733612"/>
            <a:ext cx="1239633" cy="506414"/>
          </a:xfrm>
          <a:prstGeom prst="rect">
            <a:avLst/>
          </a:prstGeom>
        </p:spPr>
      </p:pic>
      <p:sp>
        <p:nvSpPr>
          <p:cNvPr id="4" name="Rectángulo redondeado 7">
            <a:extLst>
              <a:ext uri="{FF2B5EF4-FFF2-40B4-BE49-F238E27FC236}">
                <a16:creationId xmlns:a16="http://schemas.microsoft.com/office/drawing/2014/main" xmlns="" id="{7ECCAB12-C10E-6E47-B3FD-F5C083FCF6D5}"/>
              </a:ext>
            </a:extLst>
          </p:cNvPr>
          <p:cNvSpPr/>
          <p:nvPr/>
        </p:nvSpPr>
        <p:spPr>
          <a:xfrm>
            <a:off x="427924" y="466012"/>
            <a:ext cx="2390190" cy="44866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2"/>
                </a:solidFill>
                <a:latin typeface="ACHS Nueva Sans" pitchFamily="2" charset="0"/>
              </a:rPr>
              <a:t>Charla / Presencial</a:t>
            </a:r>
          </a:p>
        </p:txBody>
      </p:sp>
      <p:pic>
        <p:nvPicPr>
          <p:cNvPr id="2" name="Imagen 1">
            <a:extLst>
              <a:ext uri="{FF2B5EF4-FFF2-40B4-BE49-F238E27FC236}">
                <a16:creationId xmlns:a16="http://schemas.microsoft.com/office/drawing/2014/main" xmlns="" id="{A6389536-4403-DEC1-236C-0A8E3E455F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4583112" y="0"/>
            <a:ext cx="7608887" cy="6858001"/>
          </a:xfrm>
          <a:prstGeom prst="rect">
            <a:avLst/>
          </a:prstGeom>
        </p:spPr>
      </p:pic>
    </p:spTree>
    <p:custDataLst>
      <p:tags r:id="rId1"/>
    </p:custDataLst>
    <p:extLst>
      <p:ext uri="{BB962C8B-B14F-4D97-AF65-F5344CB8AC3E}">
        <p14:creationId xmlns:p14="http://schemas.microsoft.com/office/powerpoint/2010/main" val="132627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71104" y="1607253"/>
            <a:ext cx="4112009" cy="3497752"/>
          </a:xfrm>
          <a:prstGeom prst="rect">
            <a:avLst/>
          </a:prstGeom>
        </p:spPr>
        <p:txBody>
          <a:bodyPr wrap="square">
            <a:spAutoFit/>
          </a:bodyPr>
          <a:lstStyle/>
          <a:p>
            <a:pPr>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Cuando los mismos fueren cometidos</a:t>
            </a:r>
            <a:r>
              <a:rPr lang="es-CL" sz="1400" dirty="0">
                <a:solidFill>
                  <a:schemeClr val="accent1"/>
                </a:solidFill>
                <a:latin typeface="ACHS Nueva Sans" pitchFamily="2" charset="0"/>
                <a:cs typeface="Arial" panose="020B0604020202020204" pitchFamily="34" charset="0"/>
              </a:rPr>
              <a:t> </a:t>
            </a:r>
            <a:r>
              <a:rPr lang="es-CL" sz="1400" b="1" dirty="0">
                <a:solidFill>
                  <a:schemeClr val="accent1"/>
                </a:solidFill>
                <a:latin typeface="ACHS Nueva Sans" pitchFamily="2" charset="0"/>
                <a:cs typeface="Arial" panose="020B0604020202020204" pitchFamily="34" charset="0"/>
              </a:rPr>
              <a:t>directa e inmediatamente, para el interés o provecho de la personalidad jurídica</a:t>
            </a:r>
            <a:r>
              <a:rPr lang="es-CL" sz="1400" dirty="0">
                <a:solidFill>
                  <a:schemeClr val="accent1"/>
                </a:solidFill>
                <a:latin typeface="ACHS Nueva Sans" pitchFamily="2" charset="0"/>
                <a:cs typeface="Arial" panose="020B0604020202020204" pitchFamily="34" charset="0"/>
              </a:rPr>
              <a:t>, </a:t>
            </a:r>
            <a:r>
              <a:rPr lang="es-CL" sz="1400" dirty="0">
                <a:solidFill>
                  <a:schemeClr val="accent3">
                    <a:lumMod val="75000"/>
                    <a:lumOff val="25000"/>
                  </a:schemeClr>
                </a:solidFill>
                <a:latin typeface="ACHS Nueva Sans" pitchFamily="2" charset="0"/>
                <a:cs typeface="Arial" panose="020B0604020202020204" pitchFamily="34" charset="0"/>
              </a:rPr>
              <a:t>por sus dueños, controladores, responsables, ejecutivos principales, representantes o quienes realicen actividades de administración y supervisión, siempre que la comisión del delito fuere consecuencia del incumplimiento, por parte de ésta, de los deberes de dirección y supervisión.</a:t>
            </a:r>
          </a:p>
          <a:p>
            <a:pPr>
              <a:lnSpc>
                <a:spcPts val="1700"/>
              </a:lnSpc>
              <a:spcBef>
                <a:spcPts val="600"/>
              </a:spcBef>
            </a:pPr>
            <a:endParaRPr lang="es-CL"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Las personas jurídicas </a:t>
            </a:r>
            <a:r>
              <a:rPr lang="es-CL" sz="1400" b="1" dirty="0">
                <a:solidFill>
                  <a:schemeClr val="accent1"/>
                </a:solidFill>
                <a:latin typeface="ACHS Nueva Sans" pitchFamily="2" charset="0"/>
                <a:cs typeface="Arial" panose="020B0604020202020204" pitchFamily="34" charset="0"/>
              </a:rPr>
              <a:t>no serán responsables </a:t>
            </a:r>
            <a:r>
              <a:rPr lang="es-CL" sz="1400" dirty="0">
                <a:solidFill>
                  <a:schemeClr val="accent3">
                    <a:lumMod val="75000"/>
                    <a:lumOff val="25000"/>
                  </a:schemeClr>
                </a:solidFill>
                <a:latin typeface="ACHS Nueva Sans" pitchFamily="2" charset="0"/>
                <a:cs typeface="Arial" panose="020B0604020202020204" pitchFamily="34" charset="0"/>
              </a:rPr>
              <a:t>en los casos que las personas naturales indicadas, hubieren cometido el delito exclusivamente en ventaja propia o a favor de un tercero.</a:t>
            </a:r>
          </a:p>
        </p:txBody>
      </p:sp>
      <p:sp>
        <p:nvSpPr>
          <p:cNvPr id="3" name="Marcador de texto 2">
            <a:extLst>
              <a:ext uri="{FF2B5EF4-FFF2-40B4-BE49-F238E27FC236}">
                <a16:creationId xmlns:a16="http://schemas.microsoft.com/office/drawing/2014/main" xmlns="" id="{A273D378-9AF8-A0E8-E53C-15F52DDF72EA}"/>
              </a:ext>
            </a:extLst>
          </p:cNvPr>
          <p:cNvSpPr>
            <a:spLocks noGrp="1"/>
          </p:cNvSpPr>
          <p:nvPr>
            <p:ph type="body" sz="quarter" idx="61"/>
          </p:nvPr>
        </p:nvSpPr>
        <p:spPr/>
        <p:txBody>
          <a:bodyPr/>
          <a:lstStyle/>
          <a:p>
            <a:r>
              <a:rPr lang="es-CL" dirty="0"/>
              <a:t>Responsabilidad penal</a:t>
            </a:r>
          </a:p>
          <a:p>
            <a:endParaRPr lang="es-CL" dirty="0"/>
          </a:p>
        </p:txBody>
      </p:sp>
      <p:sp>
        <p:nvSpPr>
          <p:cNvPr id="4" name="Marcador de texto 3">
            <a:extLst>
              <a:ext uri="{FF2B5EF4-FFF2-40B4-BE49-F238E27FC236}">
                <a16:creationId xmlns:a16="http://schemas.microsoft.com/office/drawing/2014/main" xmlns="" id="{61244543-A3BA-D7C9-602D-9341B0661F92}"/>
              </a:ext>
            </a:extLst>
          </p:cNvPr>
          <p:cNvSpPr>
            <a:spLocks noGrp="1"/>
          </p:cNvSpPr>
          <p:nvPr>
            <p:ph type="body" sz="quarter" idx="62"/>
          </p:nvPr>
        </p:nvSpPr>
        <p:spPr/>
        <p:txBody>
          <a:bodyPr/>
          <a:lstStyle/>
          <a:p>
            <a:r>
              <a:rPr lang="es-CL" dirty="0"/>
              <a:t>Hipótesis de sanción de los tipos penales señalados</a:t>
            </a:r>
          </a:p>
          <a:p>
            <a:endParaRPr lang="es-CL" dirty="0"/>
          </a:p>
        </p:txBody>
      </p:sp>
      <p:pic>
        <p:nvPicPr>
          <p:cNvPr id="5" name="Imagen 4">
            <a:extLst>
              <a:ext uri="{FF2B5EF4-FFF2-40B4-BE49-F238E27FC236}">
                <a16:creationId xmlns:a16="http://schemas.microsoft.com/office/drawing/2014/main" xmlns="" id="{A993A45E-2A80-E97D-E498-B3E9751C0F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7" y="1603738"/>
            <a:ext cx="6983413" cy="5254261"/>
          </a:xfrm>
          <a:prstGeom prst="rect">
            <a:avLst/>
          </a:prstGeom>
        </p:spPr>
      </p:pic>
    </p:spTree>
    <p:custDataLst>
      <p:tags r:id="rId1"/>
    </p:custDataLst>
    <p:extLst>
      <p:ext uri="{BB962C8B-B14F-4D97-AF65-F5344CB8AC3E}">
        <p14:creationId xmlns:p14="http://schemas.microsoft.com/office/powerpoint/2010/main" val="23238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67408" y="1598403"/>
            <a:ext cx="4163831" cy="2997615"/>
          </a:xfrm>
          <a:prstGeom prst="rect">
            <a:avLst/>
          </a:prstGeom>
        </p:spPr>
        <p:txBody>
          <a:bodyPr wrap="square">
            <a:spAutoFit/>
          </a:bodyPr>
          <a:lstStyle/>
          <a:p>
            <a:pPr marL="217713" indent="-217713">
              <a:lnSpc>
                <a:spcPts val="1700"/>
              </a:lnSpc>
              <a:spcBef>
                <a:spcPts val="600"/>
              </a:spcBef>
              <a:buClr>
                <a:srgbClr val="13C045"/>
              </a:buClr>
              <a:buFont typeface="Arial" panose="020B0604020202020204" pitchFamily="34" charset="0"/>
              <a:buChar char="•"/>
            </a:pPr>
            <a:r>
              <a:rPr lang="es-CL" sz="1400" b="1" dirty="0">
                <a:solidFill>
                  <a:schemeClr val="accent1"/>
                </a:solidFill>
                <a:latin typeface="ACHS Nueva Sans" pitchFamily="2" charset="0"/>
                <a:cs typeface="Arial" panose="020B0604020202020204" pitchFamily="34" charset="0"/>
              </a:rPr>
              <a:t>Multas</a:t>
            </a:r>
            <a:r>
              <a:rPr lang="es-CL" sz="1400" dirty="0">
                <a:solidFill>
                  <a:schemeClr val="accent3">
                    <a:lumMod val="75000"/>
                    <a:lumOff val="25000"/>
                  </a:schemeClr>
                </a:solidFill>
                <a:latin typeface="ACHS Nueva Sans" pitchFamily="2" charset="0"/>
                <a:cs typeface="Arial" panose="020B0604020202020204" pitchFamily="34" charset="0"/>
              </a:rPr>
              <a:t> desde 200 UTM ($</a:t>
            </a:r>
            <a:r>
              <a:rPr lang="" sz="1400" dirty="0">
                <a:solidFill>
                  <a:schemeClr val="accent3">
                    <a:lumMod val="75000"/>
                    <a:lumOff val="25000"/>
                  </a:schemeClr>
                </a:solidFill>
                <a:latin typeface="ACHS Nueva Sans" pitchFamily="2" charset="0"/>
                <a:cs typeface="Arial" panose="020B0604020202020204" pitchFamily="34" charset="0"/>
              </a:rPr>
              <a:t>9.661.000</a:t>
            </a:r>
            <a:r>
              <a:rPr lang="es-CL" sz="1400" dirty="0">
                <a:solidFill>
                  <a:schemeClr val="accent3">
                    <a:lumMod val="75000"/>
                    <a:lumOff val="25000"/>
                  </a:schemeClr>
                </a:solidFill>
                <a:latin typeface="ACHS Nueva Sans" pitchFamily="2" charset="0"/>
                <a:cs typeface="Arial" panose="020B0604020202020204" pitchFamily="34" charset="0"/>
              </a:rPr>
              <a:t>) a 20.000 UTM   ($966.140.000);</a:t>
            </a:r>
          </a:p>
          <a:p>
            <a:pPr marL="217713" indent="-217713">
              <a:lnSpc>
                <a:spcPts val="1700"/>
              </a:lnSpc>
              <a:spcBef>
                <a:spcPts val="600"/>
              </a:spcBef>
              <a:buClr>
                <a:srgbClr val="13C045"/>
              </a:buClr>
              <a:buFont typeface="Arial" panose="020B0604020202020204" pitchFamily="34" charset="0"/>
              <a:buChar char="•"/>
              <a:tabLst>
                <a:tab pos="204284" algn="l"/>
              </a:tabLst>
            </a:pPr>
            <a:r>
              <a:rPr lang="es-CL" sz="1400" b="1" dirty="0">
                <a:solidFill>
                  <a:schemeClr val="accent1"/>
                </a:solidFill>
                <a:latin typeface="ACHS Nueva Sans" pitchFamily="2" charset="0"/>
                <a:cs typeface="Arial" panose="020B0604020202020204" pitchFamily="34" charset="0"/>
              </a:rPr>
              <a:t>Prohibiciones</a:t>
            </a:r>
            <a:r>
              <a:rPr lang="es-CL" sz="1400" dirty="0">
                <a:solidFill>
                  <a:schemeClr val="accent3">
                    <a:lumMod val="75000"/>
                    <a:lumOff val="25000"/>
                  </a:schemeClr>
                </a:solidFill>
                <a:latin typeface="ACHS Nueva Sans" pitchFamily="2" charset="0"/>
                <a:cs typeface="Arial" panose="020B0604020202020204" pitchFamily="34" charset="0"/>
              </a:rPr>
              <a:t> temporales o permanentes de celebrar contratos con el</a:t>
            </a:r>
            <a:r>
              <a:rPr lang="x-none" sz="1400" dirty="0">
                <a:solidFill>
                  <a:schemeClr val="accent3">
                    <a:lumMod val="75000"/>
                    <a:lumOff val="25000"/>
                  </a:schemeClr>
                </a:solidFill>
                <a:latin typeface="ACHS Nueva Sans" pitchFamily="2" charset="0"/>
                <a:cs typeface="Arial" panose="020B0604020202020204" pitchFamily="34" charset="0"/>
              </a:rPr>
              <a:t> </a:t>
            </a:r>
            <a:r>
              <a:rPr lang="es-CL" sz="1400" dirty="0">
                <a:solidFill>
                  <a:schemeClr val="accent3">
                    <a:lumMod val="75000"/>
                    <a:lumOff val="25000"/>
                  </a:schemeClr>
                </a:solidFill>
                <a:latin typeface="ACHS Nueva Sans" pitchFamily="2" charset="0"/>
                <a:cs typeface="Arial" panose="020B0604020202020204" pitchFamily="34" charset="0"/>
              </a:rPr>
              <a:t>Estado;</a:t>
            </a:r>
          </a:p>
          <a:p>
            <a:pPr marL="217713" indent="-217713">
              <a:lnSpc>
                <a:spcPts val="1700"/>
              </a:lnSpc>
              <a:spcBef>
                <a:spcPts val="600"/>
              </a:spcBef>
              <a:buClr>
                <a:srgbClr val="13C045"/>
              </a:buClr>
              <a:buFont typeface="Arial" panose="020B0604020202020204" pitchFamily="34" charset="0"/>
              <a:buChar char="•"/>
            </a:pPr>
            <a:r>
              <a:rPr lang="es-CL" sz="1400" b="1" dirty="0">
                <a:solidFill>
                  <a:schemeClr val="accent1"/>
                </a:solidFill>
                <a:latin typeface="ACHS Nueva Sans" pitchFamily="2" charset="0"/>
                <a:cs typeface="Arial" panose="020B0604020202020204" pitchFamily="34" charset="0"/>
              </a:rPr>
              <a:t>Pérdida total o parcial </a:t>
            </a:r>
            <a:r>
              <a:rPr lang="es-CL" sz="1400" dirty="0">
                <a:solidFill>
                  <a:schemeClr val="accent3">
                    <a:lumMod val="75000"/>
                    <a:lumOff val="25000"/>
                  </a:schemeClr>
                </a:solidFill>
                <a:latin typeface="ACHS Nueva Sans" pitchFamily="2" charset="0"/>
                <a:cs typeface="Arial" panose="020B0604020202020204" pitchFamily="34" charset="0"/>
              </a:rPr>
              <a:t>de beneficios fiscales, prohibición absoluta de recepción de los mismos por un período de tiempo;</a:t>
            </a:r>
          </a:p>
          <a:p>
            <a:pPr marL="217713" indent="-217713">
              <a:lnSpc>
                <a:spcPts val="1700"/>
              </a:lnSpc>
              <a:spcBef>
                <a:spcPts val="600"/>
              </a:spcBef>
              <a:buClr>
                <a:srgbClr val="13C045"/>
              </a:buClr>
              <a:buFont typeface="Arial" panose="020B0604020202020204" pitchFamily="34" charset="0"/>
              <a:buChar char="•"/>
            </a:pPr>
            <a:r>
              <a:rPr lang="es-CL" sz="1400" b="1" dirty="0">
                <a:solidFill>
                  <a:schemeClr val="accent1"/>
                </a:solidFill>
                <a:latin typeface="ACHS Nueva Sans" pitchFamily="2" charset="0"/>
                <a:cs typeface="Arial" panose="020B0604020202020204" pitchFamily="34" charset="0"/>
              </a:rPr>
              <a:t>Inclusión en una lista </a:t>
            </a:r>
            <a:r>
              <a:rPr lang="es-CL" sz="1400" dirty="0">
                <a:solidFill>
                  <a:schemeClr val="accent3">
                    <a:lumMod val="75000"/>
                    <a:lumOff val="25000"/>
                  </a:schemeClr>
                </a:solidFill>
                <a:latin typeface="ACHS Nueva Sans" pitchFamily="2" charset="0"/>
                <a:cs typeface="Arial" panose="020B0604020202020204" pitchFamily="34" charset="0"/>
              </a:rPr>
              <a:t>de Entidades sancionadas;</a:t>
            </a:r>
          </a:p>
          <a:p>
            <a:pPr marL="217713" indent="-217713">
              <a:lnSpc>
                <a:spcPts val="1700"/>
              </a:lnSpc>
              <a:spcBef>
                <a:spcPts val="600"/>
              </a:spcBef>
              <a:buClr>
                <a:srgbClr val="13C045"/>
              </a:buClr>
              <a:buFont typeface="Arial" panose="020B0604020202020204" pitchFamily="34" charset="0"/>
              <a:buChar char="•"/>
            </a:pPr>
            <a:r>
              <a:rPr lang="es-CL" sz="1400" b="1" dirty="0">
                <a:solidFill>
                  <a:schemeClr val="accent1"/>
                </a:solidFill>
                <a:latin typeface="ACHS Nueva Sans" pitchFamily="2" charset="0"/>
                <a:cs typeface="Arial" panose="020B0604020202020204" pitchFamily="34" charset="0"/>
              </a:rPr>
              <a:t>Disolución</a:t>
            </a:r>
            <a:r>
              <a:rPr lang="es-CL" sz="1400" dirty="0">
                <a:solidFill>
                  <a:schemeClr val="accent3">
                    <a:lumMod val="75000"/>
                    <a:lumOff val="25000"/>
                  </a:schemeClr>
                </a:solidFill>
                <a:latin typeface="ACHS Nueva Sans" pitchFamily="2" charset="0"/>
                <a:cs typeface="Arial" panose="020B0604020202020204" pitchFamily="34" charset="0"/>
              </a:rPr>
              <a:t> de la personalidad jurídica, (esto último en determinados casos respecto al delito de lavado de activos).</a:t>
            </a:r>
          </a:p>
        </p:txBody>
      </p:sp>
      <p:sp>
        <p:nvSpPr>
          <p:cNvPr id="5" name="Marcador de texto 4">
            <a:extLst>
              <a:ext uri="{FF2B5EF4-FFF2-40B4-BE49-F238E27FC236}">
                <a16:creationId xmlns:a16="http://schemas.microsoft.com/office/drawing/2014/main" xmlns="" id="{15A9B96A-1079-D04D-218D-ABAE810FAED6}"/>
              </a:ext>
            </a:extLst>
          </p:cNvPr>
          <p:cNvSpPr>
            <a:spLocks noGrp="1"/>
          </p:cNvSpPr>
          <p:nvPr>
            <p:ph type="body" sz="quarter" idx="62"/>
          </p:nvPr>
        </p:nvSpPr>
        <p:spPr/>
        <p:txBody>
          <a:bodyPr/>
          <a:lstStyle/>
          <a:p>
            <a:r>
              <a:rPr lang="es-CL" dirty="0"/>
              <a:t>Sanciones</a:t>
            </a:r>
          </a:p>
        </p:txBody>
      </p:sp>
      <p:sp>
        <p:nvSpPr>
          <p:cNvPr id="6" name="Marcador de texto 2">
            <a:extLst>
              <a:ext uri="{FF2B5EF4-FFF2-40B4-BE49-F238E27FC236}">
                <a16:creationId xmlns:a16="http://schemas.microsoft.com/office/drawing/2014/main" xmlns="" id="{B4C6BD0F-E6F5-9FC8-3E7C-BEC0E82487E3}"/>
              </a:ext>
            </a:extLst>
          </p:cNvPr>
          <p:cNvSpPr>
            <a:spLocks noGrp="1"/>
          </p:cNvSpPr>
          <p:nvPr>
            <p:ph type="body" sz="quarter" idx="61"/>
          </p:nvPr>
        </p:nvSpPr>
        <p:spPr>
          <a:xfrm>
            <a:off x="449262" y="496571"/>
            <a:ext cx="9865812" cy="523874"/>
          </a:xfrm>
        </p:spPr>
        <p:txBody>
          <a:bodyPr/>
          <a:lstStyle/>
          <a:p>
            <a:r>
              <a:rPr lang="es-CL" dirty="0"/>
              <a:t>Responsabilidad penal</a:t>
            </a:r>
          </a:p>
          <a:p>
            <a:endParaRPr lang="es-CL" dirty="0"/>
          </a:p>
        </p:txBody>
      </p:sp>
      <p:grpSp>
        <p:nvGrpSpPr>
          <p:cNvPr id="7" name="Group 76">
            <a:extLst>
              <a:ext uri="{FF2B5EF4-FFF2-40B4-BE49-F238E27FC236}">
                <a16:creationId xmlns:a16="http://schemas.microsoft.com/office/drawing/2014/main" xmlns="" id="{0C1C99D5-1B1D-DE1B-7FC8-30702943C552}"/>
              </a:ext>
            </a:extLst>
          </p:cNvPr>
          <p:cNvGrpSpPr>
            <a:grpSpLocks noChangeAspect="1"/>
          </p:cNvGrpSpPr>
          <p:nvPr/>
        </p:nvGrpSpPr>
        <p:grpSpPr bwMode="auto">
          <a:xfrm>
            <a:off x="7106784" y="2331384"/>
            <a:ext cx="2704306" cy="2997615"/>
            <a:chOff x="5315" y="1133"/>
            <a:chExt cx="461" cy="511"/>
          </a:xfrm>
          <a:solidFill>
            <a:schemeClr val="accent1"/>
          </a:solidFill>
        </p:grpSpPr>
        <p:sp>
          <p:nvSpPr>
            <p:cNvPr id="8" name="Freeform 77">
              <a:extLst>
                <a:ext uri="{FF2B5EF4-FFF2-40B4-BE49-F238E27FC236}">
                  <a16:creationId xmlns:a16="http://schemas.microsoft.com/office/drawing/2014/main" xmlns="" id="{C7D94ADA-548A-8632-6A2A-882BC0C1D313}"/>
                </a:ext>
              </a:extLst>
            </p:cNvPr>
            <p:cNvSpPr>
              <a:spLocks noEditPoints="1"/>
            </p:cNvSpPr>
            <p:nvPr/>
          </p:nvSpPr>
          <p:spPr bwMode="auto">
            <a:xfrm>
              <a:off x="5315" y="1133"/>
              <a:ext cx="461" cy="511"/>
            </a:xfrm>
            <a:custGeom>
              <a:avLst/>
              <a:gdLst>
                <a:gd name="T0" fmla="*/ 598 w 756"/>
                <a:gd name="T1" fmla="*/ 810 h 846"/>
                <a:gd name="T2" fmla="*/ 598 w 756"/>
                <a:gd name="T3" fmla="*/ 810 h 846"/>
                <a:gd name="T4" fmla="*/ 87 w 756"/>
                <a:gd name="T5" fmla="*/ 810 h 846"/>
                <a:gd name="T6" fmla="*/ 36 w 756"/>
                <a:gd name="T7" fmla="*/ 759 h 846"/>
                <a:gd name="T8" fmla="*/ 36 w 756"/>
                <a:gd name="T9" fmla="*/ 64 h 846"/>
                <a:gd name="T10" fmla="*/ 63 w 756"/>
                <a:gd name="T11" fmla="*/ 91 h 846"/>
                <a:gd name="T12" fmla="*/ 89 w 756"/>
                <a:gd name="T13" fmla="*/ 91 h 846"/>
                <a:gd name="T14" fmla="*/ 134 w 756"/>
                <a:gd name="T15" fmla="*/ 45 h 846"/>
                <a:gd name="T16" fmla="*/ 179 w 756"/>
                <a:gd name="T17" fmla="*/ 91 h 846"/>
                <a:gd name="T18" fmla="*/ 205 w 756"/>
                <a:gd name="T19" fmla="*/ 91 h 846"/>
                <a:gd name="T20" fmla="*/ 251 w 756"/>
                <a:gd name="T21" fmla="*/ 45 h 846"/>
                <a:gd name="T22" fmla="*/ 296 w 756"/>
                <a:gd name="T23" fmla="*/ 91 h 846"/>
                <a:gd name="T24" fmla="*/ 322 w 756"/>
                <a:gd name="T25" fmla="*/ 91 h 846"/>
                <a:gd name="T26" fmla="*/ 367 w 756"/>
                <a:gd name="T27" fmla="*/ 45 h 846"/>
                <a:gd name="T28" fmla="*/ 412 w 756"/>
                <a:gd name="T29" fmla="*/ 91 h 846"/>
                <a:gd name="T30" fmla="*/ 425 w 756"/>
                <a:gd name="T31" fmla="*/ 96 h 846"/>
                <a:gd name="T32" fmla="*/ 438 w 756"/>
                <a:gd name="T33" fmla="*/ 91 h 846"/>
                <a:gd name="T34" fmla="*/ 483 w 756"/>
                <a:gd name="T35" fmla="*/ 45 h 846"/>
                <a:gd name="T36" fmla="*/ 529 w 756"/>
                <a:gd name="T37" fmla="*/ 91 h 846"/>
                <a:gd name="T38" fmla="*/ 555 w 756"/>
                <a:gd name="T39" fmla="*/ 91 h 846"/>
                <a:gd name="T40" fmla="*/ 581 w 756"/>
                <a:gd name="T41" fmla="*/ 64 h 846"/>
                <a:gd name="T42" fmla="*/ 581 w 756"/>
                <a:gd name="T43" fmla="*/ 759 h 846"/>
                <a:gd name="T44" fmla="*/ 598 w 756"/>
                <a:gd name="T45" fmla="*/ 810 h 846"/>
                <a:gd name="T46" fmla="*/ 719 w 756"/>
                <a:gd name="T47" fmla="*/ 442 h 846"/>
                <a:gd name="T48" fmla="*/ 719 w 756"/>
                <a:gd name="T49" fmla="*/ 442 h 846"/>
                <a:gd name="T50" fmla="*/ 719 w 756"/>
                <a:gd name="T51" fmla="*/ 759 h 846"/>
                <a:gd name="T52" fmla="*/ 669 w 756"/>
                <a:gd name="T53" fmla="*/ 810 h 846"/>
                <a:gd name="T54" fmla="*/ 618 w 756"/>
                <a:gd name="T55" fmla="*/ 759 h 846"/>
                <a:gd name="T56" fmla="*/ 618 w 756"/>
                <a:gd name="T57" fmla="*/ 442 h 846"/>
                <a:gd name="T58" fmla="*/ 719 w 756"/>
                <a:gd name="T59" fmla="*/ 442 h 846"/>
                <a:gd name="T60" fmla="*/ 738 w 756"/>
                <a:gd name="T61" fmla="*/ 405 h 846"/>
                <a:gd name="T62" fmla="*/ 738 w 756"/>
                <a:gd name="T63" fmla="*/ 405 h 846"/>
                <a:gd name="T64" fmla="*/ 618 w 756"/>
                <a:gd name="T65" fmla="*/ 405 h 846"/>
                <a:gd name="T66" fmla="*/ 618 w 756"/>
                <a:gd name="T67" fmla="*/ 19 h 846"/>
                <a:gd name="T68" fmla="*/ 607 w 756"/>
                <a:gd name="T69" fmla="*/ 3 h 846"/>
                <a:gd name="T70" fmla="*/ 587 w 756"/>
                <a:gd name="T71" fmla="*/ 6 h 846"/>
                <a:gd name="T72" fmla="*/ 542 w 756"/>
                <a:gd name="T73" fmla="*/ 52 h 846"/>
                <a:gd name="T74" fmla="*/ 496 w 756"/>
                <a:gd name="T75" fmla="*/ 6 h 846"/>
                <a:gd name="T76" fmla="*/ 470 w 756"/>
                <a:gd name="T77" fmla="*/ 6 h 846"/>
                <a:gd name="T78" fmla="*/ 425 w 756"/>
                <a:gd name="T79" fmla="*/ 52 h 846"/>
                <a:gd name="T80" fmla="*/ 380 w 756"/>
                <a:gd name="T81" fmla="*/ 6 h 846"/>
                <a:gd name="T82" fmla="*/ 354 w 756"/>
                <a:gd name="T83" fmla="*/ 6 h 846"/>
                <a:gd name="T84" fmla="*/ 309 w 756"/>
                <a:gd name="T85" fmla="*/ 52 h 846"/>
                <a:gd name="T86" fmla="*/ 264 w 756"/>
                <a:gd name="T87" fmla="*/ 6 h 846"/>
                <a:gd name="T88" fmla="*/ 238 w 756"/>
                <a:gd name="T89" fmla="*/ 6 h 846"/>
                <a:gd name="T90" fmla="*/ 192 w 756"/>
                <a:gd name="T91" fmla="*/ 52 h 846"/>
                <a:gd name="T92" fmla="*/ 147 w 756"/>
                <a:gd name="T93" fmla="*/ 6 h 846"/>
                <a:gd name="T94" fmla="*/ 121 w 756"/>
                <a:gd name="T95" fmla="*/ 6 h 846"/>
                <a:gd name="T96" fmla="*/ 76 w 756"/>
                <a:gd name="T97" fmla="*/ 52 h 846"/>
                <a:gd name="T98" fmla="*/ 31 w 756"/>
                <a:gd name="T99" fmla="*/ 6 h 846"/>
                <a:gd name="T100" fmla="*/ 5 w 756"/>
                <a:gd name="T101" fmla="*/ 6 h 846"/>
                <a:gd name="T102" fmla="*/ 0 w 756"/>
                <a:gd name="T103" fmla="*/ 20 h 846"/>
                <a:gd name="T104" fmla="*/ 0 w 756"/>
                <a:gd name="T105" fmla="*/ 759 h 846"/>
                <a:gd name="T106" fmla="*/ 87 w 756"/>
                <a:gd name="T107" fmla="*/ 846 h 846"/>
                <a:gd name="T108" fmla="*/ 669 w 756"/>
                <a:gd name="T109" fmla="*/ 846 h 846"/>
                <a:gd name="T110" fmla="*/ 756 w 756"/>
                <a:gd name="T111" fmla="*/ 759 h 846"/>
                <a:gd name="T112" fmla="*/ 756 w 756"/>
                <a:gd name="T113" fmla="*/ 424 h 846"/>
                <a:gd name="T114" fmla="*/ 738 w 756"/>
                <a:gd name="T115" fmla="*/ 40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6" h="846">
                  <a:moveTo>
                    <a:pt x="598" y="810"/>
                  </a:moveTo>
                  <a:lnTo>
                    <a:pt x="598" y="810"/>
                  </a:lnTo>
                  <a:lnTo>
                    <a:pt x="87" y="810"/>
                  </a:lnTo>
                  <a:cubicBezTo>
                    <a:pt x="59" y="810"/>
                    <a:pt x="36" y="787"/>
                    <a:pt x="36" y="759"/>
                  </a:cubicBezTo>
                  <a:lnTo>
                    <a:pt x="36" y="64"/>
                  </a:lnTo>
                  <a:lnTo>
                    <a:pt x="63" y="91"/>
                  </a:lnTo>
                  <a:cubicBezTo>
                    <a:pt x="70" y="98"/>
                    <a:pt x="82" y="98"/>
                    <a:pt x="89" y="91"/>
                  </a:cubicBezTo>
                  <a:lnTo>
                    <a:pt x="134" y="45"/>
                  </a:lnTo>
                  <a:lnTo>
                    <a:pt x="179" y="91"/>
                  </a:lnTo>
                  <a:cubicBezTo>
                    <a:pt x="187" y="98"/>
                    <a:pt x="198" y="98"/>
                    <a:pt x="205" y="91"/>
                  </a:cubicBezTo>
                  <a:lnTo>
                    <a:pt x="251" y="45"/>
                  </a:lnTo>
                  <a:lnTo>
                    <a:pt x="296" y="91"/>
                  </a:lnTo>
                  <a:cubicBezTo>
                    <a:pt x="303" y="98"/>
                    <a:pt x="315" y="98"/>
                    <a:pt x="322" y="91"/>
                  </a:cubicBezTo>
                  <a:lnTo>
                    <a:pt x="367" y="45"/>
                  </a:lnTo>
                  <a:lnTo>
                    <a:pt x="412" y="91"/>
                  </a:lnTo>
                  <a:cubicBezTo>
                    <a:pt x="416" y="94"/>
                    <a:pt x="420" y="96"/>
                    <a:pt x="425" y="96"/>
                  </a:cubicBezTo>
                  <a:cubicBezTo>
                    <a:pt x="430" y="96"/>
                    <a:pt x="435" y="94"/>
                    <a:pt x="438" y="91"/>
                  </a:cubicBezTo>
                  <a:lnTo>
                    <a:pt x="483" y="45"/>
                  </a:lnTo>
                  <a:lnTo>
                    <a:pt x="529" y="91"/>
                  </a:lnTo>
                  <a:cubicBezTo>
                    <a:pt x="535" y="97"/>
                    <a:pt x="548" y="97"/>
                    <a:pt x="555" y="91"/>
                  </a:cubicBezTo>
                  <a:lnTo>
                    <a:pt x="581" y="64"/>
                  </a:lnTo>
                  <a:lnTo>
                    <a:pt x="581" y="759"/>
                  </a:lnTo>
                  <a:cubicBezTo>
                    <a:pt x="581" y="777"/>
                    <a:pt x="587" y="795"/>
                    <a:pt x="598" y="810"/>
                  </a:cubicBezTo>
                  <a:close/>
                  <a:moveTo>
                    <a:pt x="719" y="442"/>
                  </a:moveTo>
                  <a:lnTo>
                    <a:pt x="719" y="442"/>
                  </a:lnTo>
                  <a:lnTo>
                    <a:pt x="719" y="759"/>
                  </a:lnTo>
                  <a:cubicBezTo>
                    <a:pt x="719" y="787"/>
                    <a:pt x="697" y="810"/>
                    <a:pt x="669" y="810"/>
                  </a:cubicBezTo>
                  <a:cubicBezTo>
                    <a:pt x="641" y="810"/>
                    <a:pt x="618" y="787"/>
                    <a:pt x="618" y="759"/>
                  </a:cubicBezTo>
                  <a:lnTo>
                    <a:pt x="618" y="442"/>
                  </a:lnTo>
                  <a:lnTo>
                    <a:pt x="719" y="442"/>
                  </a:lnTo>
                  <a:close/>
                  <a:moveTo>
                    <a:pt x="738" y="405"/>
                  </a:moveTo>
                  <a:lnTo>
                    <a:pt x="738" y="405"/>
                  </a:lnTo>
                  <a:lnTo>
                    <a:pt x="618" y="405"/>
                  </a:lnTo>
                  <a:lnTo>
                    <a:pt x="618" y="19"/>
                  </a:lnTo>
                  <a:cubicBezTo>
                    <a:pt x="618" y="12"/>
                    <a:pt x="614" y="5"/>
                    <a:pt x="607" y="3"/>
                  </a:cubicBezTo>
                  <a:cubicBezTo>
                    <a:pt x="600" y="1"/>
                    <a:pt x="592" y="2"/>
                    <a:pt x="587" y="6"/>
                  </a:cubicBezTo>
                  <a:lnTo>
                    <a:pt x="542" y="52"/>
                  </a:lnTo>
                  <a:lnTo>
                    <a:pt x="496" y="6"/>
                  </a:lnTo>
                  <a:cubicBezTo>
                    <a:pt x="489" y="0"/>
                    <a:pt x="478" y="0"/>
                    <a:pt x="470" y="6"/>
                  </a:cubicBezTo>
                  <a:lnTo>
                    <a:pt x="425" y="52"/>
                  </a:lnTo>
                  <a:lnTo>
                    <a:pt x="380" y="6"/>
                  </a:lnTo>
                  <a:cubicBezTo>
                    <a:pt x="373" y="0"/>
                    <a:pt x="361" y="0"/>
                    <a:pt x="354" y="6"/>
                  </a:cubicBezTo>
                  <a:lnTo>
                    <a:pt x="309" y="52"/>
                  </a:lnTo>
                  <a:lnTo>
                    <a:pt x="264" y="6"/>
                  </a:lnTo>
                  <a:cubicBezTo>
                    <a:pt x="256" y="0"/>
                    <a:pt x="245" y="0"/>
                    <a:pt x="238" y="6"/>
                  </a:cubicBezTo>
                  <a:lnTo>
                    <a:pt x="192" y="52"/>
                  </a:lnTo>
                  <a:lnTo>
                    <a:pt x="147" y="6"/>
                  </a:lnTo>
                  <a:cubicBezTo>
                    <a:pt x="140" y="0"/>
                    <a:pt x="128" y="0"/>
                    <a:pt x="121" y="6"/>
                  </a:cubicBezTo>
                  <a:lnTo>
                    <a:pt x="76" y="52"/>
                  </a:lnTo>
                  <a:lnTo>
                    <a:pt x="31" y="6"/>
                  </a:lnTo>
                  <a:cubicBezTo>
                    <a:pt x="24" y="0"/>
                    <a:pt x="12" y="0"/>
                    <a:pt x="5" y="6"/>
                  </a:cubicBezTo>
                  <a:cubicBezTo>
                    <a:pt x="1" y="10"/>
                    <a:pt x="0" y="15"/>
                    <a:pt x="0" y="20"/>
                  </a:cubicBezTo>
                  <a:lnTo>
                    <a:pt x="0" y="759"/>
                  </a:lnTo>
                  <a:cubicBezTo>
                    <a:pt x="0" y="807"/>
                    <a:pt x="39" y="846"/>
                    <a:pt x="87" y="846"/>
                  </a:cubicBezTo>
                  <a:lnTo>
                    <a:pt x="669" y="846"/>
                  </a:lnTo>
                  <a:cubicBezTo>
                    <a:pt x="717" y="846"/>
                    <a:pt x="756" y="807"/>
                    <a:pt x="756" y="759"/>
                  </a:cubicBezTo>
                  <a:lnTo>
                    <a:pt x="756" y="424"/>
                  </a:lnTo>
                  <a:cubicBezTo>
                    <a:pt x="756" y="414"/>
                    <a:pt x="748" y="405"/>
                    <a:pt x="738" y="4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78">
              <a:extLst>
                <a:ext uri="{FF2B5EF4-FFF2-40B4-BE49-F238E27FC236}">
                  <a16:creationId xmlns:a16="http://schemas.microsoft.com/office/drawing/2014/main" xmlns="" id="{BF7AB09B-8E94-1374-61AC-AA2DB740C059}"/>
                </a:ext>
              </a:extLst>
            </p:cNvPr>
            <p:cNvSpPr>
              <a:spLocks/>
            </p:cNvSpPr>
            <p:nvPr/>
          </p:nvSpPr>
          <p:spPr bwMode="auto">
            <a:xfrm>
              <a:off x="5386" y="1421"/>
              <a:ext cx="250" cy="22"/>
            </a:xfrm>
            <a:custGeom>
              <a:avLst/>
              <a:gdLst>
                <a:gd name="T0" fmla="*/ 392 w 410"/>
                <a:gd name="T1" fmla="*/ 0 h 37"/>
                <a:gd name="T2" fmla="*/ 392 w 410"/>
                <a:gd name="T3" fmla="*/ 0 h 37"/>
                <a:gd name="T4" fmla="*/ 18 w 410"/>
                <a:gd name="T5" fmla="*/ 0 h 37"/>
                <a:gd name="T6" fmla="*/ 0 w 410"/>
                <a:gd name="T7" fmla="*/ 19 h 37"/>
                <a:gd name="T8" fmla="*/ 18 w 410"/>
                <a:gd name="T9" fmla="*/ 37 h 37"/>
                <a:gd name="T10" fmla="*/ 392 w 410"/>
                <a:gd name="T11" fmla="*/ 37 h 37"/>
                <a:gd name="T12" fmla="*/ 410 w 410"/>
                <a:gd name="T13" fmla="*/ 19 h 37"/>
                <a:gd name="T14" fmla="*/ 392 w 410"/>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37">
                  <a:moveTo>
                    <a:pt x="392" y="0"/>
                  </a:moveTo>
                  <a:lnTo>
                    <a:pt x="392" y="0"/>
                  </a:lnTo>
                  <a:lnTo>
                    <a:pt x="18" y="0"/>
                  </a:lnTo>
                  <a:cubicBezTo>
                    <a:pt x="8" y="0"/>
                    <a:pt x="0" y="9"/>
                    <a:pt x="0" y="19"/>
                  </a:cubicBezTo>
                  <a:cubicBezTo>
                    <a:pt x="0" y="29"/>
                    <a:pt x="8" y="37"/>
                    <a:pt x="18" y="37"/>
                  </a:cubicBezTo>
                  <a:lnTo>
                    <a:pt x="392" y="37"/>
                  </a:lnTo>
                  <a:cubicBezTo>
                    <a:pt x="402" y="37"/>
                    <a:pt x="410" y="29"/>
                    <a:pt x="410" y="19"/>
                  </a:cubicBezTo>
                  <a:cubicBezTo>
                    <a:pt x="410" y="9"/>
                    <a:pt x="402" y="0"/>
                    <a:pt x="39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79">
              <a:extLst>
                <a:ext uri="{FF2B5EF4-FFF2-40B4-BE49-F238E27FC236}">
                  <a16:creationId xmlns:a16="http://schemas.microsoft.com/office/drawing/2014/main" xmlns="" id="{33F1DE89-36F4-EF67-0702-DE13EC60DCE0}"/>
                </a:ext>
              </a:extLst>
            </p:cNvPr>
            <p:cNvSpPr>
              <a:spLocks/>
            </p:cNvSpPr>
            <p:nvPr/>
          </p:nvSpPr>
          <p:spPr bwMode="auto">
            <a:xfrm>
              <a:off x="5386" y="1487"/>
              <a:ext cx="250" cy="22"/>
            </a:xfrm>
            <a:custGeom>
              <a:avLst/>
              <a:gdLst>
                <a:gd name="T0" fmla="*/ 392 w 410"/>
                <a:gd name="T1" fmla="*/ 0 h 37"/>
                <a:gd name="T2" fmla="*/ 392 w 410"/>
                <a:gd name="T3" fmla="*/ 0 h 37"/>
                <a:gd name="T4" fmla="*/ 18 w 410"/>
                <a:gd name="T5" fmla="*/ 0 h 37"/>
                <a:gd name="T6" fmla="*/ 0 w 410"/>
                <a:gd name="T7" fmla="*/ 18 h 37"/>
                <a:gd name="T8" fmla="*/ 18 w 410"/>
                <a:gd name="T9" fmla="*/ 37 h 37"/>
                <a:gd name="T10" fmla="*/ 392 w 410"/>
                <a:gd name="T11" fmla="*/ 37 h 37"/>
                <a:gd name="T12" fmla="*/ 410 w 410"/>
                <a:gd name="T13" fmla="*/ 18 h 37"/>
                <a:gd name="T14" fmla="*/ 392 w 410"/>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37">
                  <a:moveTo>
                    <a:pt x="392" y="0"/>
                  </a:moveTo>
                  <a:lnTo>
                    <a:pt x="392" y="0"/>
                  </a:lnTo>
                  <a:lnTo>
                    <a:pt x="18" y="0"/>
                  </a:lnTo>
                  <a:cubicBezTo>
                    <a:pt x="8" y="0"/>
                    <a:pt x="0" y="8"/>
                    <a:pt x="0" y="18"/>
                  </a:cubicBezTo>
                  <a:cubicBezTo>
                    <a:pt x="0" y="28"/>
                    <a:pt x="8" y="37"/>
                    <a:pt x="18" y="37"/>
                  </a:cubicBezTo>
                  <a:lnTo>
                    <a:pt x="392" y="37"/>
                  </a:lnTo>
                  <a:cubicBezTo>
                    <a:pt x="402" y="37"/>
                    <a:pt x="410" y="28"/>
                    <a:pt x="410" y="18"/>
                  </a:cubicBezTo>
                  <a:cubicBezTo>
                    <a:pt x="410" y="8"/>
                    <a:pt x="402" y="0"/>
                    <a:pt x="39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80">
              <a:extLst>
                <a:ext uri="{FF2B5EF4-FFF2-40B4-BE49-F238E27FC236}">
                  <a16:creationId xmlns:a16="http://schemas.microsoft.com/office/drawing/2014/main" xmlns="" id="{1F48B6B4-D359-4985-80BA-950983F46884}"/>
                </a:ext>
              </a:extLst>
            </p:cNvPr>
            <p:cNvSpPr>
              <a:spLocks/>
            </p:cNvSpPr>
            <p:nvPr/>
          </p:nvSpPr>
          <p:spPr bwMode="auto">
            <a:xfrm>
              <a:off x="5386" y="1552"/>
              <a:ext cx="250" cy="22"/>
            </a:xfrm>
            <a:custGeom>
              <a:avLst/>
              <a:gdLst>
                <a:gd name="T0" fmla="*/ 392 w 410"/>
                <a:gd name="T1" fmla="*/ 0 h 37"/>
                <a:gd name="T2" fmla="*/ 392 w 410"/>
                <a:gd name="T3" fmla="*/ 0 h 37"/>
                <a:gd name="T4" fmla="*/ 18 w 410"/>
                <a:gd name="T5" fmla="*/ 0 h 37"/>
                <a:gd name="T6" fmla="*/ 0 w 410"/>
                <a:gd name="T7" fmla="*/ 19 h 37"/>
                <a:gd name="T8" fmla="*/ 18 w 410"/>
                <a:gd name="T9" fmla="*/ 37 h 37"/>
                <a:gd name="T10" fmla="*/ 392 w 410"/>
                <a:gd name="T11" fmla="*/ 37 h 37"/>
                <a:gd name="T12" fmla="*/ 410 w 410"/>
                <a:gd name="T13" fmla="*/ 19 h 37"/>
                <a:gd name="T14" fmla="*/ 392 w 410"/>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37">
                  <a:moveTo>
                    <a:pt x="392" y="0"/>
                  </a:moveTo>
                  <a:lnTo>
                    <a:pt x="392" y="0"/>
                  </a:lnTo>
                  <a:lnTo>
                    <a:pt x="18" y="0"/>
                  </a:lnTo>
                  <a:cubicBezTo>
                    <a:pt x="8" y="0"/>
                    <a:pt x="0" y="9"/>
                    <a:pt x="0" y="19"/>
                  </a:cubicBezTo>
                  <a:cubicBezTo>
                    <a:pt x="0" y="29"/>
                    <a:pt x="8" y="37"/>
                    <a:pt x="18" y="37"/>
                  </a:cubicBezTo>
                  <a:lnTo>
                    <a:pt x="392" y="37"/>
                  </a:lnTo>
                  <a:cubicBezTo>
                    <a:pt x="402" y="37"/>
                    <a:pt x="410" y="29"/>
                    <a:pt x="410" y="19"/>
                  </a:cubicBezTo>
                  <a:cubicBezTo>
                    <a:pt x="410" y="9"/>
                    <a:pt x="402" y="0"/>
                    <a:pt x="39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81">
              <a:extLst>
                <a:ext uri="{FF2B5EF4-FFF2-40B4-BE49-F238E27FC236}">
                  <a16:creationId xmlns:a16="http://schemas.microsoft.com/office/drawing/2014/main" xmlns="" id="{B857DF6A-C38A-612D-ABFC-1237EADA7549}"/>
                </a:ext>
              </a:extLst>
            </p:cNvPr>
            <p:cNvSpPr>
              <a:spLocks/>
            </p:cNvSpPr>
            <p:nvPr/>
          </p:nvSpPr>
          <p:spPr bwMode="auto">
            <a:xfrm>
              <a:off x="5391" y="1226"/>
              <a:ext cx="87" cy="148"/>
            </a:xfrm>
            <a:custGeom>
              <a:avLst/>
              <a:gdLst>
                <a:gd name="T0" fmla="*/ 139 w 143"/>
                <a:gd name="T1" fmla="*/ 139 h 245"/>
                <a:gd name="T2" fmla="*/ 139 w 143"/>
                <a:gd name="T3" fmla="*/ 139 h 245"/>
                <a:gd name="T4" fmla="*/ 127 w 143"/>
                <a:gd name="T5" fmla="*/ 124 h 245"/>
                <a:gd name="T6" fmla="*/ 108 w 143"/>
                <a:gd name="T7" fmla="*/ 114 h 245"/>
                <a:gd name="T8" fmla="*/ 85 w 143"/>
                <a:gd name="T9" fmla="*/ 106 h 245"/>
                <a:gd name="T10" fmla="*/ 67 w 143"/>
                <a:gd name="T11" fmla="*/ 101 h 245"/>
                <a:gd name="T12" fmla="*/ 55 w 143"/>
                <a:gd name="T13" fmla="*/ 97 h 245"/>
                <a:gd name="T14" fmla="*/ 48 w 143"/>
                <a:gd name="T15" fmla="*/ 91 h 245"/>
                <a:gd name="T16" fmla="*/ 46 w 143"/>
                <a:gd name="T17" fmla="*/ 83 h 245"/>
                <a:gd name="T18" fmla="*/ 52 w 143"/>
                <a:gd name="T19" fmla="*/ 70 h 245"/>
                <a:gd name="T20" fmla="*/ 68 w 143"/>
                <a:gd name="T21" fmla="*/ 65 h 245"/>
                <a:gd name="T22" fmla="*/ 94 w 143"/>
                <a:gd name="T23" fmla="*/ 69 h 245"/>
                <a:gd name="T24" fmla="*/ 101 w 143"/>
                <a:gd name="T25" fmla="*/ 72 h 245"/>
                <a:gd name="T26" fmla="*/ 112 w 143"/>
                <a:gd name="T27" fmla="*/ 78 h 245"/>
                <a:gd name="T28" fmla="*/ 118 w 143"/>
                <a:gd name="T29" fmla="*/ 82 h 245"/>
                <a:gd name="T30" fmla="*/ 120 w 143"/>
                <a:gd name="T31" fmla="*/ 84 h 245"/>
                <a:gd name="T32" fmla="*/ 136 w 143"/>
                <a:gd name="T33" fmla="*/ 55 h 245"/>
                <a:gd name="T34" fmla="*/ 135 w 143"/>
                <a:gd name="T35" fmla="*/ 50 h 245"/>
                <a:gd name="T36" fmla="*/ 108 w 143"/>
                <a:gd name="T37" fmla="*/ 37 h 245"/>
                <a:gd name="T38" fmla="*/ 89 w 143"/>
                <a:gd name="T39" fmla="*/ 32 h 245"/>
                <a:gd name="T40" fmla="*/ 89 w 143"/>
                <a:gd name="T41" fmla="*/ 4 h 245"/>
                <a:gd name="T42" fmla="*/ 86 w 143"/>
                <a:gd name="T43" fmla="*/ 0 h 245"/>
                <a:gd name="T44" fmla="*/ 60 w 143"/>
                <a:gd name="T45" fmla="*/ 0 h 245"/>
                <a:gd name="T46" fmla="*/ 57 w 143"/>
                <a:gd name="T47" fmla="*/ 4 h 245"/>
                <a:gd name="T48" fmla="*/ 57 w 143"/>
                <a:gd name="T49" fmla="*/ 33 h 245"/>
                <a:gd name="T50" fmla="*/ 47 w 143"/>
                <a:gd name="T51" fmla="*/ 35 h 245"/>
                <a:gd name="T52" fmla="*/ 26 w 143"/>
                <a:gd name="T53" fmla="*/ 46 h 245"/>
                <a:gd name="T54" fmla="*/ 12 w 143"/>
                <a:gd name="T55" fmla="*/ 64 h 245"/>
                <a:gd name="T56" fmla="*/ 7 w 143"/>
                <a:gd name="T57" fmla="*/ 88 h 245"/>
                <a:gd name="T58" fmla="*/ 10 w 143"/>
                <a:gd name="T59" fmla="*/ 107 h 245"/>
                <a:gd name="T60" fmla="*/ 20 w 143"/>
                <a:gd name="T61" fmla="*/ 121 h 245"/>
                <a:gd name="T62" fmla="*/ 36 w 143"/>
                <a:gd name="T63" fmla="*/ 130 h 245"/>
                <a:gd name="T64" fmla="*/ 58 w 143"/>
                <a:gd name="T65" fmla="*/ 138 h 245"/>
                <a:gd name="T66" fmla="*/ 77 w 143"/>
                <a:gd name="T67" fmla="*/ 143 h 245"/>
                <a:gd name="T68" fmla="*/ 91 w 143"/>
                <a:gd name="T69" fmla="*/ 149 h 245"/>
                <a:gd name="T70" fmla="*/ 100 w 143"/>
                <a:gd name="T71" fmla="*/ 155 h 245"/>
                <a:gd name="T72" fmla="*/ 102 w 143"/>
                <a:gd name="T73" fmla="*/ 164 h 245"/>
                <a:gd name="T74" fmla="*/ 76 w 143"/>
                <a:gd name="T75" fmla="*/ 180 h 245"/>
                <a:gd name="T76" fmla="*/ 57 w 143"/>
                <a:gd name="T77" fmla="*/ 177 h 245"/>
                <a:gd name="T78" fmla="*/ 39 w 143"/>
                <a:gd name="T79" fmla="*/ 171 h 245"/>
                <a:gd name="T80" fmla="*/ 26 w 143"/>
                <a:gd name="T81" fmla="*/ 164 h 245"/>
                <a:gd name="T82" fmla="*/ 19 w 143"/>
                <a:gd name="T83" fmla="*/ 160 h 245"/>
                <a:gd name="T84" fmla="*/ 16 w 143"/>
                <a:gd name="T85" fmla="*/ 159 h 245"/>
                <a:gd name="T86" fmla="*/ 14 w 143"/>
                <a:gd name="T87" fmla="*/ 161 h 245"/>
                <a:gd name="T88" fmla="*/ 0 w 143"/>
                <a:gd name="T89" fmla="*/ 188 h 245"/>
                <a:gd name="T90" fmla="*/ 2 w 143"/>
                <a:gd name="T91" fmla="*/ 192 h 245"/>
                <a:gd name="T92" fmla="*/ 36 w 143"/>
                <a:gd name="T93" fmla="*/ 209 h 245"/>
                <a:gd name="T94" fmla="*/ 57 w 143"/>
                <a:gd name="T95" fmla="*/ 213 h 245"/>
                <a:gd name="T96" fmla="*/ 57 w 143"/>
                <a:gd name="T97" fmla="*/ 241 h 245"/>
                <a:gd name="T98" fmla="*/ 60 w 143"/>
                <a:gd name="T99" fmla="*/ 245 h 245"/>
                <a:gd name="T100" fmla="*/ 86 w 143"/>
                <a:gd name="T101" fmla="*/ 245 h 245"/>
                <a:gd name="T102" fmla="*/ 89 w 143"/>
                <a:gd name="T103" fmla="*/ 241 h 245"/>
                <a:gd name="T104" fmla="*/ 89 w 143"/>
                <a:gd name="T105" fmla="*/ 214 h 245"/>
                <a:gd name="T106" fmla="*/ 101 w 143"/>
                <a:gd name="T107" fmla="*/ 212 h 245"/>
                <a:gd name="T108" fmla="*/ 122 w 143"/>
                <a:gd name="T109" fmla="*/ 202 h 245"/>
                <a:gd name="T110" fmla="*/ 137 w 143"/>
                <a:gd name="T111" fmla="*/ 185 h 245"/>
                <a:gd name="T112" fmla="*/ 143 w 143"/>
                <a:gd name="T113" fmla="*/ 160 h 245"/>
                <a:gd name="T114" fmla="*/ 139 w 143"/>
                <a:gd name="T115" fmla="*/ 1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245">
                  <a:moveTo>
                    <a:pt x="139" y="139"/>
                  </a:moveTo>
                  <a:lnTo>
                    <a:pt x="139" y="139"/>
                  </a:lnTo>
                  <a:cubicBezTo>
                    <a:pt x="136" y="133"/>
                    <a:pt x="132" y="128"/>
                    <a:pt x="127" y="124"/>
                  </a:cubicBezTo>
                  <a:cubicBezTo>
                    <a:pt x="122" y="120"/>
                    <a:pt x="116" y="116"/>
                    <a:pt x="108" y="114"/>
                  </a:cubicBezTo>
                  <a:cubicBezTo>
                    <a:pt x="101" y="111"/>
                    <a:pt x="93" y="109"/>
                    <a:pt x="85" y="106"/>
                  </a:cubicBezTo>
                  <a:cubicBezTo>
                    <a:pt x="78" y="105"/>
                    <a:pt x="72" y="103"/>
                    <a:pt x="67" y="101"/>
                  </a:cubicBezTo>
                  <a:cubicBezTo>
                    <a:pt x="62" y="100"/>
                    <a:pt x="58" y="98"/>
                    <a:pt x="55" y="97"/>
                  </a:cubicBezTo>
                  <a:cubicBezTo>
                    <a:pt x="52" y="95"/>
                    <a:pt x="50" y="93"/>
                    <a:pt x="48" y="91"/>
                  </a:cubicBezTo>
                  <a:cubicBezTo>
                    <a:pt x="47" y="89"/>
                    <a:pt x="46" y="86"/>
                    <a:pt x="46" y="83"/>
                  </a:cubicBezTo>
                  <a:cubicBezTo>
                    <a:pt x="46" y="77"/>
                    <a:pt x="48" y="73"/>
                    <a:pt x="52" y="70"/>
                  </a:cubicBezTo>
                  <a:cubicBezTo>
                    <a:pt x="56" y="67"/>
                    <a:pt x="61" y="66"/>
                    <a:pt x="68" y="65"/>
                  </a:cubicBezTo>
                  <a:cubicBezTo>
                    <a:pt x="76" y="65"/>
                    <a:pt x="87" y="67"/>
                    <a:pt x="94" y="69"/>
                  </a:cubicBezTo>
                  <a:cubicBezTo>
                    <a:pt x="96" y="70"/>
                    <a:pt x="99" y="71"/>
                    <a:pt x="101" y="72"/>
                  </a:cubicBezTo>
                  <a:cubicBezTo>
                    <a:pt x="105" y="74"/>
                    <a:pt x="109" y="76"/>
                    <a:pt x="112" y="78"/>
                  </a:cubicBezTo>
                  <a:cubicBezTo>
                    <a:pt x="116" y="80"/>
                    <a:pt x="117" y="81"/>
                    <a:pt x="118" y="82"/>
                  </a:cubicBezTo>
                  <a:lnTo>
                    <a:pt x="120" y="84"/>
                  </a:lnTo>
                  <a:lnTo>
                    <a:pt x="136" y="55"/>
                  </a:lnTo>
                  <a:cubicBezTo>
                    <a:pt x="137" y="53"/>
                    <a:pt x="136" y="51"/>
                    <a:pt x="135" y="50"/>
                  </a:cubicBezTo>
                  <a:cubicBezTo>
                    <a:pt x="127" y="45"/>
                    <a:pt x="118" y="41"/>
                    <a:pt x="108" y="37"/>
                  </a:cubicBezTo>
                  <a:cubicBezTo>
                    <a:pt x="102" y="35"/>
                    <a:pt x="96" y="33"/>
                    <a:pt x="89" y="32"/>
                  </a:cubicBezTo>
                  <a:lnTo>
                    <a:pt x="89" y="4"/>
                  </a:lnTo>
                  <a:cubicBezTo>
                    <a:pt x="89" y="2"/>
                    <a:pt x="88" y="0"/>
                    <a:pt x="86" y="0"/>
                  </a:cubicBezTo>
                  <a:lnTo>
                    <a:pt x="60" y="0"/>
                  </a:lnTo>
                  <a:cubicBezTo>
                    <a:pt x="58" y="0"/>
                    <a:pt x="57" y="2"/>
                    <a:pt x="57" y="4"/>
                  </a:cubicBezTo>
                  <a:lnTo>
                    <a:pt x="57" y="33"/>
                  </a:lnTo>
                  <a:cubicBezTo>
                    <a:pt x="53" y="33"/>
                    <a:pt x="50" y="34"/>
                    <a:pt x="47" y="35"/>
                  </a:cubicBezTo>
                  <a:cubicBezTo>
                    <a:pt x="39" y="37"/>
                    <a:pt x="32" y="41"/>
                    <a:pt x="26" y="46"/>
                  </a:cubicBezTo>
                  <a:cubicBezTo>
                    <a:pt x="20" y="51"/>
                    <a:pt x="15" y="57"/>
                    <a:pt x="12" y="64"/>
                  </a:cubicBezTo>
                  <a:cubicBezTo>
                    <a:pt x="9" y="71"/>
                    <a:pt x="7" y="79"/>
                    <a:pt x="7" y="88"/>
                  </a:cubicBezTo>
                  <a:cubicBezTo>
                    <a:pt x="7" y="96"/>
                    <a:pt x="8" y="102"/>
                    <a:pt x="10" y="107"/>
                  </a:cubicBezTo>
                  <a:cubicBezTo>
                    <a:pt x="12" y="112"/>
                    <a:pt x="16" y="117"/>
                    <a:pt x="20" y="121"/>
                  </a:cubicBezTo>
                  <a:cubicBezTo>
                    <a:pt x="24" y="124"/>
                    <a:pt x="30" y="128"/>
                    <a:pt x="36" y="130"/>
                  </a:cubicBezTo>
                  <a:cubicBezTo>
                    <a:pt x="42" y="133"/>
                    <a:pt x="50" y="136"/>
                    <a:pt x="58" y="138"/>
                  </a:cubicBezTo>
                  <a:cubicBezTo>
                    <a:pt x="65" y="140"/>
                    <a:pt x="71" y="142"/>
                    <a:pt x="77" y="143"/>
                  </a:cubicBezTo>
                  <a:cubicBezTo>
                    <a:pt x="83" y="145"/>
                    <a:pt x="87" y="147"/>
                    <a:pt x="91" y="149"/>
                  </a:cubicBezTo>
                  <a:cubicBezTo>
                    <a:pt x="95" y="150"/>
                    <a:pt x="98" y="153"/>
                    <a:pt x="100" y="155"/>
                  </a:cubicBezTo>
                  <a:cubicBezTo>
                    <a:pt x="101" y="157"/>
                    <a:pt x="102" y="160"/>
                    <a:pt x="102" y="164"/>
                  </a:cubicBezTo>
                  <a:cubicBezTo>
                    <a:pt x="102" y="175"/>
                    <a:pt x="94" y="180"/>
                    <a:pt x="76" y="180"/>
                  </a:cubicBezTo>
                  <a:cubicBezTo>
                    <a:pt x="69" y="180"/>
                    <a:pt x="63" y="179"/>
                    <a:pt x="57" y="177"/>
                  </a:cubicBezTo>
                  <a:cubicBezTo>
                    <a:pt x="50" y="176"/>
                    <a:pt x="45" y="174"/>
                    <a:pt x="39" y="171"/>
                  </a:cubicBezTo>
                  <a:cubicBezTo>
                    <a:pt x="34" y="169"/>
                    <a:pt x="30" y="167"/>
                    <a:pt x="26" y="164"/>
                  </a:cubicBezTo>
                  <a:cubicBezTo>
                    <a:pt x="23" y="163"/>
                    <a:pt x="21" y="161"/>
                    <a:pt x="19" y="160"/>
                  </a:cubicBezTo>
                  <a:cubicBezTo>
                    <a:pt x="19" y="159"/>
                    <a:pt x="18" y="159"/>
                    <a:pt x="16" y="159"/>
                  </a:cubicBezTo>
                  <a:cubicBezTo>
                    <a:pt x="15" y="159"/>
                    <a:pt x="15" y="160"/>
                    <a:pt x="14" y="161"/>
                  </a:cubicBezTo>
                  <a:lnTo>
                    <a:pt x="0" y="188"/>
                  </a:lnTo>
                  <a:cubicBezTo>
                    <a:pt x="0" y="189"/>
                    <a:pt x="0" y="191"/>
                    <a:pt x="2" y="192"/>
                  </a:cubicBezTo>
                  <a:cubicBezTo>
                    <a:pt x="12" y="199"/>
                    <a:pt x="23" y="205"/>
                    <a:pt x="36" y="209"/>
                  </a:cubicBezTo>
                  <a:cubicBezTo>
                    <a:pt x="43" y="211"/>
                    <a:pt x="49" y="212"/>
                    <a:pt x="57" y="213"/>
                  </a:cubicBezTo>
                  <a:lnTo>
                    <a:pt x="57" y="241"/>
                  </a:lnTo>
                  <a:cubicBezTo>
                    <a:pt x="57" y="243"/>
                    <a:pt x="58" y="245"/>
                    <a:pt x="60" y="245"/>
                  </a:cubicBezTo>
                  <a:lnTo>
                    <a:pt x="86" y="245"/>
                  </a:lnTo>
                  <a:cubicBezTo>
                    <a:pt x="88" y="245"/>
                    <a:pt x="89" y="243"/>
                    <a:pt x="89" y="241"/>
                  </a:cubicBezTo>
                  <a:lnTo>
                    <a:pt x="89" y="214"/>
                  </a:lnTo>
                  <a:cubicBezTo>
                    <a:pt x="93" y="213"/>
                    <a:pt x="97" y="213"/>
                    <a:pt x="101" y="212"/>
                  </a:cubicBezTo>
                  <a:cubicBezTo>
                    <a:pt x="109" y="210"/>
                    <a:pt x="116" y="207"/>
                    <a:pt x="122" y="202"/>
                  </a:cubicBezTo>
                  <a:cubicBezTo>
                    <a:pt x="129" y="198"/>
                    <a:pt x="134" y="192"/>
                    <a:pt x="137" y="185"/>
                  </a:cubicBezTo>
                  <a:cubicBezTo>
                    <a:pt x="141" y="178"/>
                    <a:pt x="143" y="170"/>
                    <a:pt x="143" y="160"/>
                  </a:cubicBezTo>
                  <a:cubicBezTo>
                    <a:pt x="143" y="152"/>
                    <a:pt x="141" y="145"/>
                    <a:pt x="139"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263294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ED063DD-B1EC-7547-9DC4-9E50F8FE3246}"/>
              </a:ext>
            </a:extLst>
          </p:cNvPr>
          <p:cNvSpPr/>
          <p:nvPr/>
        </p:nvSpPr>
        <p:spPr>
          <a:xfrm>
            <a:off x="471104" y="1607253"/>
            <a:ext cx="4112009" cy="3292568"/>
          </a:xfrm>
          <a:prstGeom prst="rect">
            <a:avLst/>
          </a:prstGeom>
        </p:spPr>
        <p:txBody>
          <a:bodyPr wrap="square">
            <a:spAutoFit/>
          </a:bodyPr>
          <a:lstStyle/>
          <a:p>
            <a:pPr>
              <a:lnSpc>
                <a:spcPts val="1700"/>
              </a:lnSpc>
              <a:spcBef>
                <a:spcPts val="600"/>
              </a:spcBef>
            </a:pPr>
            <a:r>
              <a:rPr lang="es-CL" sz="1400" b="1" dirty="0">
                <a:solidFill>
                  <a:schemeClr val="accent1"/>
                </a:solidFill>
                <a:latin typeface="ACHS Nueva Sans" pitchFamily="2" charset="0"/>
                <a:cs typeface="Arial" panose="020B0604020202020204" pitchFamily="34" charset="0"/>
              </a:rPr>
              <a:t>Hipótesis concurrente respecto a Jefaturas / Ejecutivos Superiores / </a:t>
            </a:r>
            <a:r>
              <a:rPr lang="es-CL" sz="1400" b="1" dirty="0" err="1">
                <a:solidFill>
                  <a:schemeClr val="accent1"/>
                </a:solidFill>
                <a:latin typeface="ACHS Nueva Sans" pitchFamily="2" charset="0"/>
                <a:cs typeface="Arial" panose="020B0604020202020204" pitchFamily="34" charset="0"/>
              </a:rPr>
              <a:t>Prevencionitas</a:t>
            </a:r>
            <a:endParaRPr lang="es-CL" sz="1400" b="1" dirty="0">
              <a:solidFill>
                <a:schemeClr val="accent1"/>
              </a:solidFill>
              <a:latin typeface="ACHS Nueva Sans" pitchFamily="2" charset="0"/>
              <a:cs typeface="Arial" panose="020B0604020202020204" pitchFamily="34" charset="0"/>
            </a:endParaRPr>
          </a:p>
          <a:p>
            <a:pPr>
              <a:lnSpc>
                <a:spcPts val="1700"/>
              </a:lnSpc>
              <a:spcBef>
                <a:spcPts val="600"/>
              </a:spcBef>
            </a:pPr>
            <a:endParaRPr lang="es-CL" sz="1400" b="1"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CL" sz="1400" b="1" dirty="0">
                <a:solidFill>
                  <a:schemeClr val="accent3">
                    <a:lumMod val="75000"/>
                    <a:lumOff val="25000"/>
                  </a:schemeClr>
                </a:solidFill>
                <a:latin typeface="ACHS Nueva Sans" pitchFamily="2" charset="0"/>
                <a:cs typeface="Arial" panose="020B0604020202020204" pitchFamily="34" charset="0"/>
              </a:rPr>
              <a:t>¿Cuasidelito Penal?</a:t>
            </a:r>
            <a:endParaRPr lang="es-CL"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Las acciones u omisiones que cometidas con dolo o malicia importan un delito, constituyen cuasidelito, si sólo hay culpa en el que la comete. El cuasidelito consiste en ejecutar un hecho, con imprudencia temeraria el mismo que si habiendo malicia sería constitutivo de delito o de simple delito.</a:t>
            </a:r>
          </a:p>
          <a:p>
            <a:pPr>
              <a:lnSpc>
                <a:spcPts val="1700"/>
              </a:lnSpc>
              <a:spcBef>
                <a:spcPts val="600"/>
              </a:spcBef>
            </a:pPr>
            <a:endParaRPr lang="es-CL"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tabLst>
                <a:tab pos="875671" algn="l"/>
              </a:tabLst>
            </a:pPr>
            <a:r>
              <a:rPr lang="es-CL" sz="1400" b="1" dirty="0">
                <a:solidFill>
                  <a:schemeClr val="accent3">
                    <a:lumMod val="75000"/>
                    <a:lumOff val="25000"/>
                  </a:schemeClr>
                </a:solidFill>
                <a:latin typeface="ACHS Nueva Sans" pitchFamily="2" charset="0"/>
                <a:cs typeface="Arial" panose="020B0604020202020204" pitchFamily="34" charset="0"/>
              </a:rPr>
              <a:t>¿Sobre qué se proyecta la culpa?</a:t>
            </a:r>
          </a:p>
        </p:txBody>
      </p:sp>
      <p:sp>
        <p:nvSpPr>
          <p:cNvPr id="5" name="Marcador de texto 4">
            <a:extLst>
              <a:ext uri="{FF2B5EF4-FFF2-40B4-BE49-F238E27FC236}">
                <a16:creationId xmlns:a16="http://schemas.microsoft.com/office/drawing/2014/main" xmlns="" id="{1DE272F3-EC96-83CE-D730-A4E2C28B6CAC}"/>
              </a:ext>
            </a:extLst>
          </p:cNvPr>
          <p:cNvSpPr>
            <a:spLocks noGrp="1"/>
          </p:cNvSpPr>
          <p:nvPr>
            <p:ph type="body" sz="quarter" idx="62"/>
          </p:nvPr>
        </p:nvSpPr>
        <p:spPr/>
        <p:txBody>
          <a:bodyPr/>
          <a:lstStyle/>
          <a:p>
            <a:r>
              <a:rPr lang="es-CL" dirty="0"/>
              <a:t>Respecto a los encargados de las personas jurídicas</a:t>
            </a:r>
          </a:p>
          <a:p>
            <a:endParaRPr lang="es-CL" dirty="0"/>
          </a:p>
        </p:txBody>
      </p:sp>
      <p:sp>
        <p:nvSpPr>
          <p:cNvPr id="6" name="Marcador de texto 2">
            <a:extLst>
              <a:ext uri="{FF2B5EF4-FFF2-40B4-BE49-F238E27FC236}">
                <a16:creationId xmlns:a16="http://schemas.microsoft.com/office/drawing/2014/main" xmlns="" id="{FC3B9AFF-DD31-1C92-AEF5-FE01F7E2C9BE}"/>
              </a:ext>
            </a:extLst>
          </p:cNvPr>
          <p:cNvSpPr>
            <a:spLocks noGrp="1"/>
          </p:cNvSpPr>
          <p:nvPr>
            <p:ph type="body" sz="quarter" idx="61"/>
          </p:nvPr>
        </p:nvSpPr>
        <p:spPr>
          <a:xfrm>
            <a:off x="449262" y="496571"/>
            <a:ext cx="9865812" cy="523874"/>
          </a:xfrm>
        </p:spPr>
        <p:txBody>
          <a:bodyPr/>
          <a:lstStyle/>
          <a:p>
            <a:r>
              <a:rPr lang="es-CL" dirty="0"/>
              <a:t>Responsabilidad penal</a:t>
            </a:r>
          </a:p>
          <a:p>
            <a:endParaRPr lang="es-CL" dirty="0"/>
          </a:p>
        </p:txBody>
      </p:sp>
      <p:pic>
        <p:nvPicPr>
          <p:cNvPr id="3" name="Gráfico 2">
            <a:extLst>
              <a:ext uri="{FF2B5EF4-FFF2-40B4-BE49-F238E27FC236}">
                <a16:creationId xmlns:a16="http://schemas.microsoft.com/office/drawing/2014/main" xmlns="" id="{7484F2B8-D5DB-84E8-D9CC-22B235991B8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234585" y="2457450"/>
            <a:ext cx="2482156" cy="2868529"/>
          </a:xfrm>
          <a:prstGeom prst="rect">
            <a:avLst/>
          </a:prstGeom>
        </p:spPr>
      </p:pic>
    </p:spTree>
    <p:custDataLst>
      <p:tags r:id="rId1"/>
    </p:custDataLst>
    <p:extLst>
      <p:ext uri="{BB962C8B-B14F-4D97-AF65-F5344CB8AC3E}">
        <p14:creationId xmlns:p14="http://schemas.microsoft.com/office/powerpoint/2010/main" val="2948661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11">
            <a:extLst>
              <a:ext uri="{FF2B5EF4-FFF2-40B4-BE49-F238E27FC236}">
                <a16:creationId xmlns:a16="http://schemas.microsoft.com/office/drawing/2014/main" xmlns="" id="{F07FED83-B5F2-82B8-C593-B74FE4E366CD}"/>
              </a:ext>
            </a:extLst>
          </p:cNvPr>
          <p:cNvSpPr>
            <a:spLocks noChangeAspect="1"/>
          </p:cNvSpPr>
          <p:nvPr/>
        </p:nvSpPr>
        <p:spPr>
          <a:xfrm rot="600000">
            <a:off x="6372566" y="1596517"/>
            <a:ext cx="4227980" cy="4227980"/>
          </a:xfrm>
          <a:prstGeom prst="round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11" name="Picture 2" descr="http://www.pedroquintanilha.com.br/wp-content/uploads/2014/09/franquia.jpg">
            <a:extLst>
              <a:ext uri="{FF2B5EF4-FFF2-40B4-BE49-F238E27FC236}">
                <a16:creationId xmlns:a16="http://schemas.microsoft.com/office/drawing/2014/main" xmlns="" id="{B600BDB8-2228-2643-A225-B02F59B8DE6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85325" y="1609276"/>
            <a:ext cx="4202463" cy="4202463"/>
          </a:xfrm>
          <a:prstGeom prst="roundRect">
            <a:avLst>
              <a:gd name="adj" fmla="val 8594"/>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42913" y="1607252"/>
            <a:ext cx="4140200" cy="1817805"/>
          </a:xfrm>
          <a:prstGeom prst="rect">
            <a:avLst/>
          </a:prstGeom>
        </p:spPr>
        <p:txBody>
          <a:bodyPr wrap="square">
            <a:spAutoFit/>
          </a:bodyPr>
          <a:lstStyle/>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Aquella que proviene del</a:t>
            </a:r>
            <a:r>
              <a:rPr lang="es-ES" sz="1400" dirty="0">
                <a:solidFill>
                  <a:schemeClr val="accent1"/>
                </a:solidFill>
                <a:latin typeface="ACHS Nueva Sans" pitchFamily="2" charset="0"/>
                <a:cs typeface="Arial" panose="020B0604020202020204" pitchFamily="34" charset="0"/>
              </a:rPr>
              <a:t> </a:t>
            </a:r>
            <a:r>
              <a:rPr lang="es-ES" sz="1400" b="1" dirty="0">
                <a:solidFill>
                  <a:schemeClr val="accent1"/>
                </a:solidFill>
                <a:latin typeface="ACHS Nueva Sans" pitchFamily="2" charset="0"/>
                <a:cs typeface="Arial" panose="020B0604020202020204" pitchFamily="34" charset="0"/>
              </a:rPr>
              <a:t>incumplimiento</a:t>
            </a:r>
            <a:r>
              <a:rPr lang="es-ES" sz="1400" dirty="0">
                <a:solidFill>
                  <a:schemeClr val="accent3">
                    <a:lumMod val="75000"/>
                    <a:lumOff val="25000"/>
                  </a:schemeClr>
                </a:solidFill>
                <a:latin typeface="ACHS Nueva Sans" pitchFamily="2" charset="0"/>
                <a:cs typeface="Arial" panose="020B0604020202020204" pitchFamily="34" charset="0"/>
              </a:rPr>
              <a:t>, del </a:t>
            </a:r>
            <a:r>
              <a:rPr lang="es-ES" sz="1400" b="1" dirty="0">
                <a:solidFill>
                  <a:schemeClr val="accent1"/>
                </a:solidFill>
                <a:latin typeface="ACHS Nueva Sans" pitchFamily="2" charset="0"/>
                <a:cs typeface="Arial" panose="020B0604020202020204" pitchFamily="34" charset="0"/>
              </a:rPr>
              <a:t>cumplimiento imperfecto</a:t>
            </a:r>
            <a:r>
              <a:rPr lang="es-ES" sz="1400" dirty="0">
                <a:solidFill>
                  <a:schemeClr val="accent1"/>
                </a:solidFill>
                <a:latin typeface="ACHS Nueva Sans" pitchFamily="2" charset="0"/>
                <a:cs typeface="Arial" panose="020B0604020202020204" pitchFamily="34" charset="0"/>
              </a:rPr>
              <a:t> </a:t>
            </a:r>
            <a:r>
              <a:rPr lang="es-ES" sz="1400" dirty="0">
                <a:solidFill>
                  <a:schemeClr val="accent3">
                    <a:lumMod val="75000"/>
                    <a:lumOff val="25000"/>
                  </a:schemeClr>
                </a:solidFill>
                <a:latin typeface="ACHS Nueva Sans" pitchFamily="2" charset="0"/>
                <a:cs typeface="Arial" panose="020B0604020202020204" pitchFamily="34" charset="0"/>
              </a:rPr>
              <a:t>o del </a:t>
            </a:r>
            <a:r>
              <a:rPr lang="es-ES" sz="1400" b="1" dirty="0">
                <a:solidFill>
                  <a:schemeClr val="accent1"/>
                </a:solidFill>
                <a:latin typeface="ACHS Nueva Sans" pitchFamily="2" charset="0"/>
                <a:cs typeface="Arial" panose="020B0604020202020204" pitchFamily="34" charset="0"/>
              </a:rPr>
              <a:t>retardo en el cumplimiento</a:t>
            </a:r>
            <a:r>
              <a:rPr lang="es-ES" sz="1400" dirty="0">
                <a:solidFill>
                  <a:schemeClr val="accent1"/>
                </a:solidFill>
                <a:latin typeface="ACHS Nueva Sans" pitchFamily="2" charset="0"/>
                <a:cs typeface="Arial" panose="020B0604020202020204" pitchFamily="34" charset="0"/>
              </a:rPr>
              <a:t> </a:t>
            </a:r>
            <a:r>
              <a:rPr lang="es-ES" sz="1400" dirty="0">
                <a:solidFill>
                  <a:schemeClr val="accent3">
                    <a:lumMod val="75000"/>
                    <a:lumOff val="25000"/>
                  </a:schemeClr>
                </a:solidFill>
                <a:latin typeface="ACHS Nueva Sans" pitchFamily="2" charset="0"/>
                <a:cs typeface="Arial" panose="020B0604020202020204" pitchFamily="34" charset="0"/>
              </a:rPr>
              <a:t>de una obligación, obligación que ha sido previamente contraída y que emana de la suscripción de un contrato. En términos simples, es la que nace como consecuencia de la violación de un vínculo obligatorio preexistente.</a:t>
            </a:r>
          </a:p>
        </p:txBody>
      </p:sp>
      <p:sp>
        <p:nvSpPr>
          <p:cNvPr id="3" name="Marcador de texto 2">
            <a:extLst>
              <a:ext uri="{FF2B5EF4-FFF2-40B4-BE49-F238E27FC236}">
                <a16:creationId xmlns:a16="http://schemas.microsoft.com/office/drawing/2014/main" xmlns="" id="{51B99B0E-AC1A-D817-739A-5B96BD2A8754}"/>
              </a:ext>
            </a:extLst>
          </p:cNvPr>
          <p:cNvSpPr>
            <a:spLocks noGrp="1"/>
          </p:cNvSpPr>
          <p:nvPr>
            <p:ph type="body" sz="quarter" idx="61"/>
          </p:nvPr>
        </p:nvSpPr>
        <p:spPr/>
        <p:txBody>
          <a:bodyPr/>
          <a:lstStyle/>
          <a:p>
            <a:r>
              <a:rPr lang="es-CL" dirty="0"/>
              <a:t>Responsabilidad contractual</a:t>
            </a:r>
          </a:p>
          <a:p>
            <a:endParaRPr lang="es-CL" dirty="0"/>
          </a:p>
        </p:txBody>
      </p:sp>
      <p:sp>
        <p:nvSpPr>
          <p:cNvPr id="4" name="Marcador de texto 3">
            <a:extLst>
              <a:ext uri="{FF2B5EF4-FFF2-40B4-BE49-F238E27FC236}">
                <a16:creationId xmlns:a16="http://schemas.microsoft.com/office/drawing/2014/main" xmlns="" id="{30A9A925-5C16-DEA1-93EA-DD8B41B05088}"/>
              </a:ext>
            </a:extLst>
          </p:cNvPr>
          <p:cNvSpPr>
            <a:spLocks noGrp="1"/>
          </p:cNvSpPr>
          <p:nvPr>
            <p:ph type="body" sz="quarter" idx="62"/>
          </p:nvPr>
        </p:nvSpPr>
        <p:spPr/>
        <p:txBody>
          <a:bodyPr/>
          <a:lstStyle/>
          <a:p>
            <a:r>
              <a:rPr lang="es-CL" dirty="0"/>
              <a:t>Se entiende por responsabilidad contractual</a:t>
            </a:r>
          </a:p>
          <a:p>
            <a:endParaRPr lang="es-CL" dirty="0"/>
          </a:p>
        </p:txBody>
      </p:sp>
    </p:spTree>
    <p:custDataLst>
      <p:tags r:id="rId1"/>
    </p:custDataLst>
    <p:extLst>
      <p:ext uri="{BB962C8B-B14F-4D97-AF65-F5344CB8AC3E}">
        <p14:creationId xmlns:p14="http://schemas.microsoft.com/office/powerpoint/2010/main" val="413669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A57EF7D-EA6D-4042-96D2-49325231B3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54443" y="1540240"/>
            <a:ext cx="4042439" cy="4547744"/>
          </a:xfrm>
          <a:prstGeom prst="roundRect">
            <a:avLst>
              <a:gd name="adj" fmla="val 8594"/>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71104" y="1600201"/>
            <a:ext cx="4112009" cy="2843727"/>
          </a:xfrm>
          <a:prstGeom prst="rect">
            <a:avLst/>
          </a:prstGeom>
        </p:spPr>
        <p:txBody>
          <a:bodyPr wrap="square">
            <a:spAutoFit/>
          </a:bodyPr>
          <a:lstStyle/>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Aquella que proviene </a:t>
            </a:r>
            <a:r>
              <a:rPr lang="es-ES" sz="1400" b="1" dirty="0">
                <a:solidFill>
                  <a:schemeClr val="accent1"/>
                </a:solidFill>
                <a:latin typeface="ACHS Nueva Sans" pitchFamily="2" charset="0"/>
                <a:cs typeface="Arial" panose="020B0604020202020204" pitchFamily="34" charset="0"/>
              </a:rPr>
              <a:t>de un hecho ilícito perpetrado por una persona en perjuicio de otra</a:t>
            </a:r>
            <a:r>
              <a:rPr lang="es-ES" sz="1400" dirty="0">
                <a:solidFill>
                  <a:schemeClr val="accent1"/>
                </a:solidFill>
                <a:latin typeface="ACHS Nueva Sans" pitchFamily="2" charset="0"/>
                <a:cs typeface="Arial" panose="020B0604020202020204" pitchFamily="34" charset="0"/>
              </a:rPr>
              <a:t>, s</a:t>
            </a:r>
            <a:r>
              <a:rPr lang="es-ES" sz="1400" dirty="0">
                <a:solidFill>
                  <a:schemeClr val="accent3">
                    <a:lumMod val="75000"/>
                    <a:lumOff val="25000"/>
                  </a:schemeClr>
                </a:solidFill>
                <a:latin typeface="ACHS Nueva Sans" pitchFamily="2" charset="0"/>
                <a:cs typeface="Arial" panose="020B0604020202020204" pitchFamily="34" charset="0"/>
              </a:rPr>
              <a:t>in que medie entre ambas </a:t>
            </a:r>
            <a:r>
              <a:rPr lang="es-ES" sz="1400" b="1" dirty="0">
                <a:solidFill>
                  <a:schemeClr val="accent1"/>
                </a:solidFill>
                <a:latin typeface="ACHS Nueva Sans" pitchFamily="2" charset="0"/>
                <a:cs typeface="Arial" panose="020B0604020202020204" pitchFamily="34" charset="0"/>
              </a:rPr>
              <a:t>ningún vínculo contractual</a:t>
            </a:r>
            <a:r>
              <a:rPr lang="es-ES" sz="1400" dirty="0">
                <a:solidFill>
                  <a:schemeClr val="accent1"/>
                </a:solidFill>
                <a:latin typeface="ACHS Nueva Sans" pitchFamily="2" charset="0"/>
                <a:cs typeface="Arial" panose="020B0604020202020204" pitchFamily="34" charset="0"/>
              </a:rPr>
              <a:t>. </a:t>
            </a:r>
          </a:p>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Esta responsabilidad se origina en </a:t>
            </a:r>
            <a:r>
              <a:rPr lang="es-ES" sz="1400" dirty="0">
                <a:solidFill>
                  <a:schemeClr val="accent1"/>
                </a:solidFill>
                <a:latin typeface="ACHS Nueva Sans" pitchFamily="2" charset="0"/>
                <a:cs typeface="Arial" panose="020B0604020202020204" pitchFamily="34" charset="0"/>
              </a:rPr>
              <a:t>el </a:t>
            </a:r>
            <a:r>
              <a:rPr lang="es-ES" sz="1400" b="1" dirty="0">
                <a:solidFill>
                  <a:schemeClr val="accent1"/>
                </a:solidFill>
                <a:latin typeface="ACHS Nueva Sans" pitchFamily="2" charset="0"/>
                <a:cs typeface="Arial" panose="020B0604020202020204" pitchFamily="34" charset="0"/>
              </a:rPr>
              <a:t>deber genérico de no dañar a otro con el propio actuar</a:t>
            </a:r>
            <a:r>
              <a:rPr lang="es-ES" sz="1400" dirty="0">
                <a:solidFill>
                  <a:schemeClr val="accent1"/>
                </a:solidFill>
                <a:latin typeface="ACHS Nueva Sans" pitchFamily="2" charset="0"/>
                <a:cs typeface="Arial" panose="020B0604020202020204" pitchFamily="34" charset="0"/>
              </a:rPr>
              <a:t>, </a:t>
            </a:r>
            <a:r>
              <a:rPr lang="es-ES" sz="1400" dirty="0">
                <a:solidFill>
                  <a:schemeClr val="accent3">
                    <a:lumMod val="75000"/>
                    <a:lumOff val="25000"/>
                  </a:schemeClr>
                </a:solidFill>
                <a:latin typeface="ACHS Nueva Sans" pitchFamily="2" charset="0"/>
                <a:cs typeface="Arial" panose="020B0604020202020204" pitchFamily="34" charset="0"/>
              </a:rPr>
              <a:t>deber que constituye un principio general del Derecho. </a:t>
            </a:r>
          </a:p>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En términos simples, “</a:t>
            </a:r>
            <a:r>
              <a:rPr lang="es-ES" sz="1400" i="1" dirty="0">
                <a:solidFill>
                  <a:schemeClr val="accent3">
                    <a:lumMod val="75000"/>
                    <a:lumOff val="25000"/>
                  </a:schemeClr>
                </a:solidFill>
                <a:latin typeface="ACHS Nueva Sans" pitchFamily="2" charset="0"/>
                <a:cs typeface="Arial" panose="020B0604020202020204" pitchFamily="34" charset="0"/>
              </a:rPr>
              <a:t>es la que nace como consecuencia de la comisión de un delito o cuasidelito civil, e independiente de todo vínculo obligatorio preexistente”.</a:t>
            </a:r>
          </a:p>
        </p:txBody>
      </p:sp>
      <p:sp>
        <p:nvSpPr>
          <p:cNvPr id="3" name="Marcador de texto 2">
            <a:extLst>
              <a:ext uri="{FF2B5EF4-FFF2-40B4-BE49-F238E27FC236}">
                <a16:creationId xmlns:a16="http://schemas.microsoft.com/office/drawing/2014/main" xmlns="" id="{453B158F-75EA-2F48-0924-72F64C6B7833}"/>
              </a:ext>
            </a:extLst>
          </p:cNvPr>
          <p:cNvSpPr>
            <a:spLocks noGrp="1"/>
          </p:cNvSpPr>
          <p:nvPr>
            <p:ph type="body" sz="quarter" idx="61"/>
          </p:nvPr>
        </p:nvSpPr>
        <p:spPr/>
        <p:txBody>
          <a:bodyPr/>
          <a:lstStyle/>
          <a:p>
            <a:r>
              <a:rPr lang="es-CL" dirty="0"/>
              <a:t>Responsabilidad extracontractual</a:t>
            </a:r>
          </a:p>
          <a:p>
            <a:endParaRPr lang="es-CL" dirty="0"/>
          </a:p>
        </p:txBody>
      </p:sp>
      <p:sp>
        <p:nvSpPr>
          <p:cNvPr id="5" name="Marcador de texto 4">
            <a:extLst>
              <a:ext uri="{FF2B5EF4-FFF2-40B4-BE49-F238E27FC236}">
                <a16:creationId xmlns:a16="http://schemas.microsoft.com/office/drawing/2014/main" xmlns="" id="{E881B251-4FF3-3D5C-9358-950C3D8C442F}"/>
              </a:ext>
            </a:extLst>
          </p:cNvPr>
          <p:cNvSpPr>
            <a:spLocks noGrp="1"/>
          </p:cNvSpPr>
          <p:nvPr>
            <p:ph type="body" sz="quarter" idx="62"/>
          </p:nvPr>
        </p:nvSpPr>
        <p:spPr/>
        <p:txBody>
          <a:bodyPr/>
          <a:lstStyle/>
          <a:p>
            <a:r>
              <a:rPr lang="es-CL" dirty="0"/>
              <a:t>Se entiende por responsabilidad extracontractual</a:t>
            </a:r>
          </a:p>
          <a:p>
            <a:endParaRPr lang="es-CL" dirty="0"/>
          </a:p>
        </p:txBody>
      </p:sp>
      <p:pic>
        <p:nvPicPr>
          <p:cNvPr id="6" name="Picture 8">
            <a:extLst>
              <a:ext uri="{FF2B5EF4-FFF2-40B4-BE49-F238E27FC236}">
                <a16:creationId xmlns:a16="http://schemas.microsoft.com/office/drawing/2014/main" xmlns="" id="{CFE4792C-1795-9333-AF0B-BA80570398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89841" y="4609322"/>
            <a:ext cx="1523083" cy="1523083"/>
          </a:xfrm>
          <a:prstGeom prst="rect">
            <a:avLst/>
          </a:prstGeom>
        </p:spPr>
      </p:pic>
    </p:spTree>
    <p:custDataLst>
      <p:tags r:id="rId1"/>
    </p:custDataLst>
    <p:extLst>
      <p:ext uri="{BB962C8B-B14F-4D97-AF65-F5344CB8AC3E}">
        <p14:creationId xmlns:p14="http://schemas.microsoft.com/office/powerpoint/2010/main" val="334402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3EE7C87-EA4D-064E-A48F-AE0812809F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94217" y="1599647"/>
            <a:ext cx="3962892" cy="4458253"/>
          </a:xfrm>
          <a:prstGeom prst="roundRect">
            <a:avLst>
              <a:gd name="adj" fmla="val 8594"/>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71104" y="1607253"/>
            <a:ext cx="4737484" cy="3690113"/>
          </a:xfrm>
          <a:prstGeom prst="rect">
            <a:avLst/>
          </a:prstGeom>
        </p:spPr>
        <p:txBody>
          <a:bodyPr wrap="square">
            <a:spAutoFit/>
          </a:bodyPr>
          <a:lstStyle/>
          <a:p>
            <a:pPr>
              <a:lnSpc>
                <a:spcPts val="2000"/>
              </a:lnSpc>
              <a:spcBef>
                <a:spcPts val="600"/>
              </a:spcBef>
              <a:defRPr/>
            </a:pPr>
            <a:r>
              <a:rPr lang="es-CL" sz="1500" b="1" dirty="0">
                <a:solidFill>
                  <a:schemeClr val="accent1"/>
                </a:solidFill>
                <a:latin typeface="ACHS Nueva Sans" pitchFamily="2" charset="0"/>
                <a:cs typeface="Arial" panose="020B0604020202020204" pitchFamily="34" charset="0"/>
              </a:rPr>
              <a:t>Capitulo III, Art. 19. Asegura a todas las personas</a:t>
            </a:r>
            <a:endParaRPr lang="es-MX" sz="15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MX" sz="1400" dirty="0">
                <a:solidFill>
                  <a:schemeClr val="accent3">
                    <a:lumMod val="75000"/>
                    <a:lumOff val="25000"/>
                  </a:schemeClr>
                </a:solidFill>
                <a:latin typeface="ACHS Nueva Sans" pitchFamily="2" charset="0"/>
                <a:cs typeface="Arial" panose="020B0604020202020204" pitchFamily="34" charset="0"/>
              </a:rPr>
              <a:t>1º. El derecho a la vida y a la integridad física y psíquica…”. </a:t>
            </a:r>
          </a:p>
          <a:p>
            <a:pPr>
              <a:lnSpc>
                <a:spcPts val="1700"/>
              </a:lnSpc>
              <a:spcBef>
                <a:spcPts val="600"/>
              </a:spcBef>
              <a:buFontTx/>
              <a:buChar char="•"/>
              <a:defRPr/>
            </a:pPr>
            <a:endParaRPr 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MX" sz="1400" dirty="0">
                <a:solidFill>
                  <a:schemeClr val="accent3">
                    <a:lumMod val="75000"/>
                    <a:lumOff val="25000"/>
                  </a:schemeClr>
                </a:solidFill>
                <a:latin typeface="ACHS Nueva Sans" pitchFamily="2" charset="0"/>
                <a:cs typeface="Arial" panose="020B0604020202020204" pitchFamily="34" charset="0"/>
              </a:rPr>
              <a:t>Ciudadanía en la Empresa.</a:t>
            </a:r>
          </a:p>
          <a:p>
            <a:pPr marL="217713" indent="-217713">
              <a:lnSpc>
                <a:spcPts val="1700"/>
              </a:lnSpc>
              <a:spcBef>
                <a:spcPts val="600"/>
              </a:spcBef>
              <a:buClr>
                <a:srgbClr val="13C045"/>
              </a:buClr>
              <a:buFont typeface="Arial" panose="020B0604020202020204" pitchFamily="34" charset="0"/>
              <a:buChar char="•"/>
              <a:defRPr/>
            </a:pPr>
            <a:r>
              <a:rPr lang="es-MX" sz="1400" b="1" dirty="0">
                <a:solidFill>
                  <a:schemeClr val="accent1"/>
                </a:solidFill>
                <a:latin typeface="ACHS Nueva Sans" pitchFamily="2" charset="0"/>
                <a:cs typeface="Arial" panose="020B0604020202020204" pitchFamily="34" charset="0"/>
              </a:rPr>
              <a:t>Procedimiento de Tutela Laboral </a:t>
            </a:r>
            <a:r>
              <a:rPr lang="es-MX" sz="1400" dirty="0">
                <a:solidFill>
                  <a:schemeClr val="accent3">
                    <a:lumMod val="75000"/>
                    <a:lumOff val="25000"/>
                  </a:schemeClr>
                </a:solidFill>
                <a:latin typeface="ACHS Nueva Sans" pitchFamily="2" charset="0"/>
                <a:cs typeface="Arial" panose="020B0604020202020204" pitchFamily="34" charset="0"/>
              </a:rPr>
              <a:t>por vulneración de garantías constitucionales, en el marco de la relación laboral (Art. 485 del CT.: “El procedimiento contenido en este Párrafo se aplicará respecto de las cuestiones suscitadas en la relación laboral por aplicación de las normas laborales, que afecten los derechos fundamentales de los trabajadores, entendiéndose por éstos los consagrados en la Constitución Política de la República en su artículo 19, números 1</a:t>
            </a:r>
            <a:r>
              <a:rPr lang="x-none" sz="1400" dirty="0">
                <a:solidFill>
                  <a:schemeClr val="accent3">
                    <a:lumMod val="75000"/>
                    <a:lumOff val="25000"/>
                  </a:schemeClr>
                </a:solidFill>
                <a:latin typeface="ACHS Nueva Sans" pitchFamily="2" charset="0"/>
                <a:cs typeface="Arial" panose="020B0604020202020204" pitchFamily="34" charset="0"/>
              </a:rPr>
              <a:t>..</a:t>
            </a:r>
            <a:r>
              <a:rPr lang="es-MX" sz="1400" dirty="0">
                <a:solidFill>
                  <a:schemeClr val="accent3">
                    <a:lumMod val="75000"/>
                    <a:lumOff val="25000"/>
                  </a:schemeClr>
                </a:solidFill>
                <a:latin typeface="ACHS Nueva Sans" pitchFamily="2" charset="0"/>
                <a:cs typeface="Arial" panose="020B0604020202020204" pitchFamily="34" charset="0"/>
              </a:rPr>
              <a:t>. </a:t>
            </a:r>
            <a:r>
              <a:rPr lang="x-none" sz="1400" dirty="0">
                <a:solidFill>
                  <a:schemeClr val="accent3">
                    <a:lumMod val="75000"/>
                    <a:lumOff val="25000"/>
                  </a:schemeClr>
                </a:solidFill>
                <a:latin typeface="ACHS Nueva Sans" pitchFamily="2" charset="0"/>
                <a:cs typeface="Arial" panose="020B0604020202020204" pitchFamily="34" charset="0"/>
              </a:rPr>
              <a:t>“</a:t>
            </a:r>
            <a:r>
              <a:rPr lang="es-MX" sz="1400" dirty="0">
                <a:solidFill>
                  <a:schemeClr val="accent3">
                    <a:lumMod val="75000"/>
                    <a:lumOff val="25000"/>
                  </a:schemeClr>
                </a:solidFill>
                <a:latin typeface="ACHS Nueva Sans" pitchFamily="2" charset="0"/>
                <a:cs typeface="Arial" panose="020B0604020202020204" pitchFamily="34" charset="0"/>
              </a:rPr>
              <a:t>).</a:t>
            </a:r>
          </a:p>
        </p:txBody>
      </p:sp>
      <p:sp>
        <p:nvSpPr>
          <p:cNvPr id="3" name="Marcador de texto 2">
            <a:extLst>
              <a:ext uri="{FF2B5EF4-FFF2-40B4-BE49-F238E27FC236}">
                <a16:creationId xmlns:a16="http://schemas.microsoft.com/office/drawing/2014/main" xmlns="" id="{EAF953B0-E4FE-4B3C-6A4B-E22D57D7EB67}"/>
              </a:ext>
            </a:extLst>
          </p:cNvPr>
          <p:cNvSpPr>
            <a:spLocks noGrp="1"/>
          </p:cNvSpPr>
          <p:nvPr>
            <p:ph type="body" sz="quarter" idx="61"/>
          </p:nvPr>
        </p:nvSpPr>
        <p:spPr/>
        <p:txBody>
          <a:bodyPr/>
          <a:lstStyle/>
          <a:p>
            <a:r>
              <a:rPr lang="es-CL" dirty="0"/>
              <a:t>Constitución Política de la Republica de Chile</a:t>
            </a:r>
          </a:p>
          <a:p>
            <a:endParaRPr lang="es-CL" dirty="0"/>
          </a:p>
        </p:txBody>
      </p:sp>
      <p:pic>
        <p:nvPicPr>
          <p:cNvPr id="8" name="Picture 8">
            <a:extLst>
              <a:ext uri="{FF2B5EF4-FFF2-40B4-BE49-F238E27FC236}">
                <a16:creationId xmlns:a16="http://schemas.microsoft.com/office/drawing/2014/main" xmlns="" id="{45882ED6-7B68-725C-D6B0-452483A7A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50068" y="4566901"/>
            <a:ext cx="1523083" cy="1523083"/>
          </a:xfrm>
          <a:prstGeom prst="rect">
            <a:avLst/>
          </a:prstGeom>
        </p:spPr>
      </p:pic>
    </p:spTree>
    <p:custDataLst>
      <p:tags r:id="rId1"/>
    </p:custDataLst>
    <p:extLst>
      <p:ext uri="{BB962C8B-B14F-4D97-AF65-F5344CB8AC3E}">
        <p14:creationId xmlns:p14="http://schemas.microsoft.com/office/powerpoint/2010/main" val="367154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CEDD3009-AE35-ED4E-B786-4E99ADFAA3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208587" y="1607253"/>
            <a:ext cx="6983411" cy="5250747"/>
          </a:xfrm>
          <a:prstGeom prst="rect">
            <a:avLst/>
          </a:prstGeom>
        </p:spPr>
      </p:pic>
      <p:sp>
        <p:nvSpPr>
          <p:cNvPr id="2" name="Rectángulo 1">
            <a:extLst>
              <a:ext uri="{FF2B5EF4-FFF2-40B4-BE49-F238E27FC236}">
                <a16:creationId xmlns:a16="http://schemas.microsoft.com/office/drawing/2014/main" xmlns="" id="{E292538E-AC08-7D4E-ADA7-A8BF9EC5130E}"/>
              </a:ext>
            </a:extLst>
          </p:cNvPr>
          <p:cNvSpPr/>
          <p:nvPr/>
        </p:nvSpPr>
        <p:spPr>
          <a:xfrm>
            <a:off x="469408" y="1608305"/>
            <a:ext cx="4113705" cy="4664739"/>
          </a:xfrm>
          <a:prstGeom prst="rect">
            <a:avLst/>
          </a:prstGeom>
        </p:spPr>
        <p:txBody>
          <a:bodyPr wrap="square">
            <a:spAutoFit/>
          </a:bodyPr>
          <a:lstStyle/>
          <a:p>
            <a:pPr>
              <a:lnSpc>
                <a:spcPts val="2000"/>
              </a:lnSpc>
              <a:spcBef>
                <a:spcPts val="600"/>
              </a:spcBef>
              <a:buSzPct val="80000"/>
            </a:pPr>
            <a:r>
              <a:rPr lang="es-MX" altLang="es-MX" sz="1500" b="1" dirty="0">
                <a:solidFill>
                  <a:schemeClr val="accent1"/>
                </a:solidFill>
                <a:latin typeface="ACHS Nueva Sans" pitchFamily="2" charset="0"/>
                <a:ea typeface="Arial Unicode MS" panose="020B0604020202020204" pitchFamily="34" charset="-128"/>
                <a:cs typeface="Arial" panose="020B0604020202020204" pitchFamily="34" charset="0"/>
              </a:rPr>
              <a:t>Libro II: “De la protección a los trabajadores”.</a:t>
            </a:r>
          </a:p>
          <a:p>
            <a:pPr>
              <a:lnSpc>
                <a:spcPts val="2000"/>
              </a:lnSpc>
              <a:spcBef>
                <a:spcPts val="600"/>
              </a:spcBef>
              <a:buSzPct val="80000"/>
            </a:pPr>
            <a:endParaRPr lang="es-MX" altLang="es-MX" sz="1500" b="1" dirty="0">
              <a:solidFill>
                <a:schemeClr val="accent1"/>
              </a:solidFill>
              <a:latin typeface="ACHS Nueva Sans" pitchFamily="2" charset="0"/>
              <a:ea typeface="Arial Unicode MS" panose="020B0604020202020204" pitchFamily="34" charset="-128"/>
              <a:cs typeface="Arial" panose="020B0604020202020204" pitchFamily="34" charset="0"/>
            </a:endParaRPr>
          </a:p>
          <a:p>
            <a:pPr>
              <a:lnSpc>
                <a:spcPts val="2000"/>
              </a:lnSpc>
              <a:spcBef>
                <a:spcPts val="600"/>
              </a:spcBef>
              <a:buSzPct val="80000"/>
            </a:pPr>
            <a:r>
              <a:rPr lang="es-MX" altLang="es-MX" sz="1500" b="1" dirty="0">
                <a:solidFill>
                  <a:schemeClr val="accent1"/>
                </a:solidFill>
                <a:latin typeface="ACHS Nueva Sans" pitchFamily="2" charset="0"/>
                <a:ea typeface="Arial Unicode MS" panose="020B0604020202020204" pitchFamily="34" charset="-128"/>
                <a:cs typeface="Arial" panose="020B0604020202020204" pitchFamily="34" charset="0"/>
              </a:rPr>
              <a:t>Art. </a:t>
            </a:r>
            <a:r>
              <a:rPr lang="es-MX" altLang="es-MX" sz="1500" b="1" dirty="0" err="1">
                <a:solidFill>
                  <a:schemeClr val="accent1"/>
                </a:solidFill>
                <a:latin typeface="ACHS Nueva Sans" pitchFamily="2" charset="0"/>
                <a:ea typeface="Arial Unicode MS" panose="020B0604020202020204" pitchFamily="34" charset="-128"/>
                <a:cs typeface="Arial" panose="020B0604020202020204" pitchFamily="34" charset="0"/>
              </a:rPr>
              <a:t>N°</a:t>
            </a:r>
            <a:r>
              <a:rPr lang="es-MX" altLang="es-MX" sz="1500" b="1" dirty="0">
                <a:solidFill>
                  <a:schemeClr val="accent1"/>
                </a:solidFill>
                <a:latin typeface="ACHS Nueva Sans" pitchFamily="2" charset="0"/>
                <a:ea typeface="Arial Unicode MS" panose="020B0604020202020204" pitchFamily="34" charset="-128"/>
                <a:cs typeface="Arial" panose="020B0604020202020204" pitchFamily="34" charset="0"/>
              </a:rPr>
              <a:t> 184: Empleador como dueño del proceso productivo</a:t>
            </a:r>
          </a:p>
          <a:p>
            <a:pPr>
              <a:lnSpc>
                <a:spcPts val="1700"/>
              </a:lnSpc>
              <a:spcBef>
                <a:spcPts val="600"/>
              </a:spcBef>
              <a:buSzPct val="80000"/>
            </a:pPr>
            <a:endPar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a:p>
            <a:pPr>
              <a:lnSpc>
                <a:spcPts val="1700"/>
              </a:lnSpc>
              <a:spcBef>
                <a:spcPts val="600"/>
              </a:spcBef>
              <a:buSzPct val="80000"/>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Estará OBLIGADO a:</a:t>
            </a:r>
          </a:p>
          <a:p>
            <a:pPr>
              <a:lnSpc>
                <a:spcPts val="1700"/>
              </a:lnSpc>
              <a:spcBef>
                <a:spcPts val="600"/>
              </a:spcBef>
              <a:buSzPct val="80000"/>
            </a:pP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 </a:t>
            </a:r>
          </a:p>
          <a:p>
            <a:pPr marL="261256" indent="-261256">
              <a:lnSpc>
                <a:spcPts val="1700"/>
              </a:lnSpc>
              <a:spcBef>
                <a:spcPts val="600"/>
              </a:spcBef>
              <a:buClr>
                <a:srgbClr val="13C045"/>
              </a:buClr>
              <a:buSzPct val="100000"/>
              <a:buFont typeface="+mj-lt"/>
              <a:buAutoNum type="arabicPeriod"/>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Tomar todas las medidas</a:t>
            </a: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 necesarias para proteger eficazmente la vida y salud de los trabajadores, </a:t>
            </a:r>
            <a:endPar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a:p>
            <a:pPr marL="261256" indent="-261256">
              <a:lnSpc>
                <a:spcPts val="1700"/>
              </a:lnSpc>
              <a:spcBef>
                <a:spcPts val="600"/>
              </a:spcBef>
              <a:buClr>
                <a:srgbClr val="13C045"/>
              </a:buClr>
              <a:buSzPct val="100000"/>
              <a:buFont typeface="+mj-lt"/>
              <a:buAutoNum type="arabicPeriod"/>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Informar de los riesgos laborales</a:t>
            </a: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 </a:t>
            </a:r>
            <a:endPar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a:p>
            <a:pPr marL="261256" indent="-261256">
              <a:lnSpc>
                <a:spcPts val="1700"/>
              </a:lnSpc>
              <a:spcBef>
                <a:spcPts val="600"/>
              </a:spcBef>
              <a:buClr>
                <a:srgbClr val="13C045"/>
              </a:buClr>
              <a:buSzPct val="100000"/>
              <a:buFont typeface="+mj-lt"/>
              <a:buAutoNum type="arabicPeriod"/>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Mantener las condiciones adecuadas de higiene y seguridad en las faenas</a:t>
            </a: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 </a:t>
            </a:r>
            <a:endPar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a:p>
            <a:pPr marL="261256" indent="-261256">
              <a:lnSpc>
                <a:spcPts val="1700"/>
              </a:lnSpc>
              <a:spcBef>
                <a:spcPts val="600"/>
              </a:spcBef>
              <a:buClr>
                <a:srgbClr val="13C045"/>
              </a:buClr>
              <a:buSzPct val="100000"/>
              <a:buFont typeface="+mj-lt"/>
              <a:buAutoNum type="arabicPeriod"/>
            </a:pPr>
            <a:r>
              <a:rPr lang="es-MX" altLang="es-MX" sz="1400" b="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Proporcionar y mantener los implementos necesarios </a:t>
            </a:r>
            <a:r>
              <a:rPr lang="es-MX" altLang="es-MX" sz="1400"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rPr>
              <a:t>para prevenir accidentes y enfermedades profesionales”. </a:t>
            </a:r>
            <a:endParaRPr lang="es-MX" altLang="es-MX" sz="1400" i="1" dirty="0">
              <a:solidFill>
                <a:schemeClr val="accent3">
                  <a:lumMod val="75000"/>
                  <a:lumOff val="25000"/>
                </a:schemeClr>
              </a:solidFill>
              <a:latin typeface="ACHS Nueva Sans" pitchFamily="2" charset="0"/>
              <a:ea typeface="Arial Unicode MS" panose="020B0604020202020204" pitchFamily="34" charset="-128"/>
              <a:cs typeface="Arial" panose="020B0604020202020204" pitchFamily="34" charset="0"/>
            </a:endParaRPr>
          </a:p>
        </p:txBody>
      </p:sp>
      <p:sp>
        <p:nvSpPr>
          <p:cNvPr id="3" name="Marcador de texto 2">
            <a:extLst>
              <a:ext uri="{FF2B5EF4-FFF2-40B4-BE49-F238E27FC236}">
                <a16:creationId xmlns:a16="http://schemas.microsoft.com/office/drawing/2014/main" xmlns="" id="{AAEA6135-9D19-572F-E573-8A70935B8F25}"/>
              </a:ext>
            </a:extLst>
          </p:cNvPr>
          <p:cNvSpPr>
            <a:spLocks noGrp="1"/>
          </p:cNvSpPr>
          <p:nvPr>
            <p:ph type="body" sz="quarter" idx="61"/>
          </p:nvPr>
        </p:nvSpPr>
        <p:spPr/>
        <p:txBody>
          <a:bodyPr/>
          <a:lstStyle/>
          <a:p>
            <a:r>
              <a:rPr lang="es-CL" dirty="0"/>
              <a:t>Código del trabajo</a:t>
            </a:r>
          </a:p>
          <a:p>
            <a:endParaRPr lang="es-CL" dirty="0"/>
          </a:p>
        </p:txBody>
      </p:sp>
    </p:spTree>
    <p:custDataLst>
      <p:tags r:id="rId1"/>
    </p:custDataLst>
    <p:extLst>
      <p:ext uri="{BB962C8B-B14F-4D97-AF65-F5344CB8AC3E}">
        <p14:creationId xmlns:p14="http://schemas.microsoft.com/office/powerpoint/2010/main" val="3686232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67408" y="1601657"/>
            <a:ext cx="6318403" cy="4908395"/>
          </a:xfrm>
          <a:prstGeom prst="rect">
            <a:avLst/>
          </a:prstGeom>
        </p:spPr>
        <p:txBody>
          <a:bodyPr wrap="square">
            <a:spAutoFit/>
          </a:bodyPr>
          <a:lstStyle/>
          <a:p>
            <a:pPr>
              <a:lnSpc>
                <a:spcPts val="1700"/>
              </a:lnSpc>
              <a:spcBef>
                <a:spcPts val="600"/>
              </a:spcBef>
              <a:defRPr/>
            </a:pPr>
            <a:r>
              <a:rPr lang="es-MX" altLang="es-MX" sz="1400" b="1" dirty="0">
                <a:solidFill>
                  <a:schemeClr val="accent1"/>
                </a:solidFill>
                <a:latin typeface="ACHS Nueva Sans" pitchFamily="2" charset="0"/>
                <a:cs typeface="Arial" panose="020B0604020202020204" pitchFamily="34" charset="0"/>
              </a:rPr>
              <a:t>Art. </a:t>
            </a:r>
            <a:r>
              <a:rPr lang="es-MX" altLang="es-MX" sz="1400" b="1" dirty="0" err="1">
                <a:solidFill>
                  <a:schemeClr val="accent1"/>
                </a:solidFill>
                <a:latin typeface="ACHS Nueva Sans" pitchFamily="2" charset="0"/>
                <a:cs typeface="Arial" panose="020B0604020202020204" pitchFamily="34" charset="0"/>
              </a:rPr>
              <a:t>N°</a:t>
            </a:r>
            <a:r>
              <a:rPr lang="es-MX" altLang="es-MX" sz="1400" b="1" dirty="0">
                <a:solidFill>
                  <a:schemeClr val="accent1"/>
                </a:solidFill>
                <a:latin typeface="ACHS Nueva Sans" pitchFamily="2" charset="0"/>
                <a:cs typeface="Arial" panose="020B0604020202020204" pitchFamily="34" charset="0"/>
              </a:rPr>
              <a:t> 210. “Las empresas o entidades a que se refiere la ley </a:t>
            </a:r>
            <a:r>
              <a:rPr lang="es-MX" altLang="es-MX" sz="1400" b="1" dirty="0" err="1">
                <a:solidFill>
                  <a:schemeClr val="accent1"/>
                </a:solidFill>
                <a:latin typeface="ACHS Nueva Sans" pitchFamily="2" charset="0"/>
                <a:cs typeface="Arial" panose="020B0604020202020204" pitchFamily="34" charset="0"/>
              </a:rPr>
              <a:t>N°</a:t>
            </a:r>
            <a:r>
              <a:rPr lang="es-MX" altLang="es-MX" sz="1400" b="1" dirty="0">
                <a:solidFill>
                  <a:schemeClr val="accent1"/>
                </a:solidFill>
                <a:latin typeface="ACHS Nueva Sans" pitchFamily="2" charset="0"/>
                <a:cs typeface="Arial" panose="020B0604020202020204" pitchFamily="34" charset="0"/>
              </a:rPr>
              <a:t> 16.744… </a:t>
            </a:r>
          </a:p>
          <a:p>
            <a:pPr>
              <a:lnSpc>
                <a:spcPts val="1700"/>
              </a:lnSpc>
              <a:spcBef>
                <a:spcPts val="600"/>
              </a:spcBef>
              <a:defRPr/>
            </a:pPr>
            <a:endParaRPr lang="es-MX" altLang="es-MX" sz="1400" b="1"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MX" altLang="es-MX" sz="1400" b="1" dirty="0">
                <a:solidFill>
                  <a:schemeClr val="accent3">
                    <a:lumMod val="75000"/>
                    <a:lumOff val="25000"/>
                  </a:schemeClr>
                </a:solidFill>
                <a:latin typeface="ACHS Nueva Sans" pitchFamily="2" charset="0"/>
                <a:cs typeface="Arial" panose="020B0604020202020204" pitchFamily="34" charset="0"/>
              </a:rPr>
              <a:t>Están obligadas </a:t>
            </a:r>
            <a:r>
              <a:rPr lang="es-MX" altLang="es-MX" sz="1400" dirty="0">
                <a:solidFill>
                  <a:schemeClr val="accent3">
                    <a:lumMod val="75000"/>
                    <a:lumOff val="25000"/>
                  </a:schemeClr>
                </a:solidFill>
                <a:latin typeface="ACHS Nueva Sans" pitchFamily="2" charset="0"/>
                <a:cs typeface="Arial" panose="020B0604020202020204" pitchFamily="34" charset="0"/>
              </a:rPr>
              <a:t>a adoptar y mantener medidas de higiene y seguridad en la forma, dentro de los términos y </a:t>
            </a:r>
            <a:r>
              <a:rPr lang="es-MX" altLang="es-MX" sz="1400" b="1" dirty="0">
                <a:solidFill>
                  <a:schemeClr val="accent3">
                    <a:lumMod val="75000"/>
                    <a:lumOff val="25000"/>
                  </a:schemeClr>
                </a:solidFill>
                <a:latin typeface="ACHS Nueva Sans" pitchFamily="2" charset="0"/>
                <a:cs typeface="Arial" panose="020B0604020202020204" pitchFamily="34" charset="0"/>
              </a:rPr>
              <a:t>con las sanciones </a:t>
            </a:r>
            <a:r>
              <a:rPr lang="es-MX" altLang="es-MX" sz="1400" dirty="0">
                <a:solidFill>
                  <a:schemeClr val="accent3">
                    <a:lumMod val="75000"/>
                    <a:lumOff val="25000"/>
                  </a:schemeClr>
                </a:solidFill>
                <a:latin typeface="ACHS Nueva Sans" pitchFamily="2" charset="0"/>
                <a:cs typeface="Arial" panose="020B0604020202020204" pitchFamily="34" charset="0"/>
              </a:rPr>
              <a:t>que señala esa ley”.</a:t>
            </a:r>
          </a:p>
          <a:p>
            <a:pPr>
              <a:lnSpc>
                <a:spcPts val="1700"/>
              </a:lnSpc>
              <a:spcBef>
                <a:spcPts val="600"/>
              </a:spcBef>
              <a:defRPr/>
            </a:pP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MX" altLang="es-MX" sz="1400" b="1" dirty="0">
                <a:solidFill>
                  <a:schemeClr val="accent1"/>
                </a:solidFill>
                <a:latin typeface="ACHS Nueva Sans" pitchFamily="2" charset="0"/>
                <a:cs typeface="Arial" panose="020B0604020202020204" pitchFamily="34" charset="0"/>
              </a:rPr>
              <a:t>Alcance de la referencia a la Ley N° 16.744:</a:t>
            </a:r>
            <a:endParaRPr lang="es-CL" sz="1400" dirty="0">
              <a:solidFill>
                <a:schemeClr val="accent1"/>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Artículo 25. </a:t>
            </a:r>
            <a:r>
              <a:rPr lang="es-CL" sz="1400" dirty="0">
                <a:solidFill>
                  <a:schemeClr val="accent3">
                    <a:lumMod val="75000"/>
                    <a:lumOff val="25000"/>
                  </a:schemeClr>
                </a:solidFill>
                <a:latin typeface="ACHS Nueva Sans" pitchFamily="2" charset="0"/>
                <a:cs typeface="Arial" panose="020B0604020202020204" pitchFamily="34" charset="0"/>
              </a:rPr>
              <a:t>Para los efectos de esta ley se entenderá por “</a:t>
            </a:r>
            <a:r>
              <a:rPr lang="es-CL" sz="1400" b="1" dirty="0">
                <a:solidFill>
                  <a:schemeClr val="accent3">
                    <a:lumMod val="75000"/>
                    <a:lumOff val="25000"/>
                  </a:schemeClr>
                </a:solidFill>
                <a:latin typeface="ACHS Nueva Sans" pitchFamily="2" charset="0"/>
                <a:cs typeface="Arial" panose="020B0604020202020204" pitchFamily="34" charset="0"/>
              </a:rPr>
              <a:t>entidad empleadora</a:t>
            </a:r>
            <a:r>
              <a:rPr lang="es-CL" sz="1400" dirty="0">
                <a:solidFill>
                  <a:schemeClr val="accent3">
                    <a:lumMod val="75000"/>
                    <a:lumOff val="25000"/>
                  </a:schemeClr>
                </a:solidFill>
                <a:latin typeface="ACHS Nueva Sans" pitchFamily="2" charset="0"/>
                <a:cs typeface="Arial" panose="020B0604020202020204" pitchFamily="34" charset="0"/>
              </a:rPr>
              <a:t>” a toda empresa, institución, servicio o persona que proporcione trabajo; y por “</a:t>
            </a:r>
            <a:r>
              <a:rPr lang="es-CL" sz="1400" b="1" dirty="0">
                <a:solidFill>
                  <a:schemeClr val="accent3">
                    <a:lumMod val="75000"/>
                    <a:lumOff val="25000"/>
                  </a:schemeClr>
                </a:solidFill>
                <a:latin typeface="ACHS Nueva Sans" pitchFamily="2" charset="0"/>
                <a:cs typeface="Arial" panose="020B0604020202020204" pitchFamily="34" charset="0"/>
              </a:rPr>
              <a:t>trabajador</a:t>
            </a:r>
            <a:r>
              <a:rPr lang="es-CL" sz="1400" dirty="0">
                <a:solidFill>
                  <a:schemeClr val="accent3">
                    <a:lumMod val="75000"/>
                    <a:lumOff val="25000"/>
                  </a:schemeClr>
                </a:solidFill>
                <a:latin typeface="ACHS Nueva Sans" pitchFamily="2" charset="0"/>
                <a:cs typeface="Arial" panose="020B0604020202020204" pitchFamily="34" charset="0"/>
              </a:rPr>
              <a:t>” a toda persona, empleado u obrero que trabaje para alguna empresa, institución, servicio o persona.</a:t>
            </a: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Artículo 2º: </a:t>
            </a:r>
            <a:r>
              <a:rPr lang="es-CL" sz="1400" dirty="0">
                <a:solidFill>
                  <a:schemeClr val="accent3">
                    <a:lumMod val="75000"/>
                    <a:lumOff val="25000"/>
                  </a:schemeClr>
                </a:solidFill>
                <a:latin typeface="ACHS Nueva Sans" pitchFamily="2" charset="0"/>
                <a:cs typeface="Arial" panose="020B0604020202020204" pitchFamily="34" charset="0"/>
              </a:rPr>
              <a:t>Estarán sujetas, obligatoriamente, a este seguro, las siguientes personas:</a:t>
            </a:r>
            <a:endParaRPr lang="x-none" sz="1400" dirty="0">
              <a:solidFill>
                <a:schemeClr val="accent3">
                  <a:lumMod val="75000"/>
                  <a:lumOff val="25000"/>
                </a:schemeClr>
              </a:solidFill>
              <a:latin typeface="ACHS Nueva Sans" pitchFamily="2" charset="0"/>
              <a:cs typeface="Arial" panose="020B0604020202020204" pitchFamily="34" charset="0"/>
            </a:endParaRPr>
          </a:p>
          <a:p>
            <a:pPr marL="342900" indent="-342900">
              <a:lnSpc>
                <a:spcPts val="1700"/>
              </a:lnSpc>
              <a:spcBef>
                <a:spcPts val="600"/>
              </a:spcBef>
              <a:buClr>
                <a:srgbClr val="13C045"/>
              </a:buClr>
              <a:buFont typeface="+mj-lt"/>
              <a:buAutoNum type="alphaLcParenR"/>
              <a:defRPr/>
            </a:pPr>
            <a:r>
              <a:rPr lang="es-CL" sz="1400" b="1" dirty="0">
                <a:solidFill>
                  <a:schemeClr val="accent3">
                    <a:lumMod val="75000"/>
                    <a:lumOff val="25000"/>
                  </a:schemeClr>
                </a:solidFill>
                <a:latin typeface="ACHS Nueva Sans" pitchFamily="2" charset="0"/>
                <a:cs typeface="Arial" panose="020B0604020202020204" pitchFamily="34" charset="0"/>
              </a:rPr>
              <a:t>Todos los trabajadores por cuenta ajena</a:t>
            </a:r>
            <a:r>
              <a:rPr lang="es-CL" sz="1400" dirty="0">
                <a:solidFill>
                  <a:schemeClr val="accent3">
                    <a:lumMod val="75000"/>
                    <a:lumOff val="25000"/>
                  </a:schemeClr>
                </a:solidFill>
                <a:latin typeface="ACHS Nueva Sans" pitchFamily="2" charset="0"/>
                <a:cs typeface="Arial" panose="020B0604020202020204" pitchFamily="34" charset="0"/>
              </a:rPr>
              <a:t>, cualesquiera que sean las labores que ejecuten, sean ellas manuales o intelectuales, o cualquiera que sea la naturaleza de la empresa, institución, servicio o persona para quien trabajen; incluso los servidores domésticos y los aprendices;</a:t>
            </a:r>
            <a:endParaRPr lang="es-CL" sz="1400" b="1" dirty="0">
              <a:solidFill>
                <a:schemeClr val="accent3">
                  <a:lumMod val="75000"/>
                  <a:lumOff val="25000"/>
                </a:schemeClr>
              </a:solidFill>
              <a:latin typeface="ACHS Nueva Sans" pitchFamily="2" charset="0"/>
              <a:cs typeface="Arial" panose="020B0604020202020204" pitchFamily="34" charset="0"/>
            </a:endParaRPr>
          </a:p>
          <a:p>
            <a:pPr defTabSz="1097273">
              <a:lnSpc>
                <a:spcPts val="1700"/>
              </a:lnSpc>
              <a:spcBef>
                <a:spcPts val="600"/>
              </a:spcBef>
              <a:defRPr/>
            </a:pPr>
            <a:endParaRPr lang="es-MX" sz="1400" dirty="0">
              <a:solidFill>
                <a:schemeClr val="accent3">
                  <a:lumMod val="75000"/>
                  <a:lumOff val="25000"/>
                </a:scheme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62E90318-EBA1-40DE-806C-2A4ED786EF35}"/>
              </a:ext>
            </a:extLst>
          </p:cNvPr>
          <p:cNvSpPr>
            <a:spLocks noGrp="1"/>
          </p:cNvSpPr>
          <p:nvPr>
            <p:ph type="body" sz="quarter" idx="61"/>
          </p:nvPr>
        </p:nvSpPr>
        <p:spPr/>
        <p:txBody>
          <a:bodyPr/>
          <a:lstStyle/>
          <a:p>
            <a:r>
              <a:rPr lang="es-CL" dirty="0"/>
              <a:t>Constitución Política de la Republica de Chile</a:t>
            </a:r>
          </a:p>
        </p:txBody>
      </p:sp>
      <p:grpSp>
        <p:nvGrpSpPr>
          <p:cNvPr id="6" name="Group 224">
            <a:extLst>
              <a:ext uri="{FF2B5EF4-FFF2-40B4-BE49-F238E27FC236}">
                <a16:creationId xmlns:a16="http://schemas.microsoft.com/office/drawing/2014/main" xmlns="" id="{F4931432-3E04-C311-C403-59AA758A8F32}"/>
              </a:ext>
            </a:extLst>
          </p:cNvPr>
          <p:cNvGrpSpPr>
            <a:grpSpLocks noChangeAspect="1"/>
          </p:cNvGrpSpPr>
          <p:nvPr/>
        </p:nvGrpSpPr>
        <p:grpSpPr bwMode="auto">
          <a:xfrm>
            <a:off x="7984623" y="2292012"/>
            <a:ext cx="2330451" cy="2632752"/>
            <a:chOff x="4692" y="2635"/>
            <a:chExt cx="424" cy="479"/>
          </a:xfrm>
          <a:solidFill>
            <a:schemeClr val="accent1"/>
          </a:solidFill>
        </p:grpSpPr>
        <p:sp>
          <p:nvSpPr>
            <p:cNvPr id="7" name="Freeform 225">
              <a:extLst>
                <a:ext uri="{FF2B5EF4-FFF2-40B4-BE49-F238E27FC236}">
                  <a16:creationId xmlns:a16="http://schemas.microsoft.com/office/drawing/2014/main" xmlns="" id="{EF66E7E2-5ED8-4422-9D27-57AF34B6244B}"/>
                </a:ext>
              </a:extLst>
            </p:cNvPr>
            <p:cNvSpPr>
              <a:spLocks/>
            </p:cNvSpPr>
            <p:nvPr/>
          </p:nvSpPr>
          <p:spPr bwMode="auto">
            <a:xfrm>
              <a:off x="4872" y="2851"/>
              <a:ext cx="130" cy="20"/>
            </a:xfrm>
            <a:custGeom>
              <a:avLst/>
              <a:gdLst>
                <a:gd name="T0" fmla="*/ 198 w 213"/>
                <a:gd name="T1" fmla="*/ 0 h 32"/>
                <a:gd name="T2" fmla="*/ 198 w 213"/>
                <a:gd name="T3" fmla="*/ 0 h 32"/>
                <a:gd name="T4" fmla="*/ 16 w 213"/>
                <a:gd name="T5" fmla="*/ 0 h 32"/>
                <a:gd name="T6" fmla="*/ 0 w 213"/>
                <a:gd name="T7" fmla="*/ 16 h 32"/>
                <a:gd name="T8" fmla="*/ 16 w 213"/>
                <a:gd name="T9" fmla="*/ 32 h 32"/>
                <a:gd name="T10" fmla="*/ 198 w 213"/>
                <a:gd name="T11" fmla="*/ 32 h 32"/>
                <a:gd name="T12" fmla="*/ 213 w 213"/>
                <a:gd name="T13" fmla="*/ 16 h 32"/>
                <a:gd name="T14" fmla="*/ 198 w 21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32">
                  <a:moveTo>
                    <a:pt x="198" y="0"/>
                  </a:moveTo>
                  <a:lnTo>
                    <a:pt x="198" y="0"/>
                  </a:lnTo>
                  <a:lnTo>
                    <a:pt x="16" y="0"/>
                  </a:lnTo>
                  <a:cubicBezTo>
                    <a:pt x="7" y="0"/>
                    <a:pt x="0" y="7"/>
                    <a:pt x="0" y="16"/>
                  </a:cubicBezTo>
                  <a:cubicBezTo>
                    <a:pt x="0" y="25"/>
                    <a:pt x="7" y="32"/>
                    <a:pt x="16" y="32"/>
                  </a:cubicBezTo>
                  <a:lnTo>
                    <a:pt x="198" y="32"/>
                  </a:lnTo>
                  <a:cubicBezTo>
                    <a:pt x="206" y="32"/>
                    <a:pt x="213" y="25"/>
                    <a:pt x="213" y="16"/>
                  </a:cubicBezTo>
                  <a:cubicBezTo>
                    <a:pt x="213" y="7"/>
                    <a:pt x="206" y="0"/>
                    <a:pt x="1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8" name="Freeform 226">
              <a:extLst>
                <a:ext uri="{FF2B5EF4-FFF2-40B4-BE49-F238E27FC236}">
                  <a16:creationId xmlns:a16="http://schemas.microsoft.com/office/drawing/2014/main" xmlns="" id="{01598BE2-4507-0109-E7A0-A05178960900}"/>
                </a:ext>
              </a:extLst>
            </p:cNvPr>
            <p:cNvSpPr>
              <a:spLocks/>
            </p:cNvSpPr>
            <p:nvPr/>
          </p:nvSpPr>
          <p:spPr bwMode="auto">
            <a:xfrm>
              <a:off x="4872" y="2890"/>
              <a:ext cx="130" cy="20"/>
            </a:xfrm>
            <a:custGeom>
              <a:avLst/>
              <a:gdLst>
                <a:gd name="T0" fmla="*/ 198 w 213"/>
                <a:gd name="T1" fmla="*/ 0 h 32"/>
                <a:gd name="T2" fmla="*/ 198 w 213"/>
                <a:gd name="T3" fmla="*/ 0 h 32"/>
                <a:gd name="T4" fmla="*/ 16 w 213"/>
                <a:gd name="T5" fmla="*/ 0 h 32"/>
                <a:gd name="T6" fmla="*/ 0 w 213"/>
                <a:gd name="T7" fmla="*/ 16 h 32"/>
                <a:gd name="T8" fmla="*/ 16 w 213"/>
                <a:gd name="T9" fmla="*/ 32 h 32"/>
                <a:gd name="T10" fmla="*/ 198 w 213"/>
                <a:gd name="T11" fmla="*/ 32 h 32"/>
                <a:gd name="T12" fmla="*/ 213 w 213"/>
                <a:gd name="T13" fmla="*/ 16 h 32"/>
                <a:gd name="T14" fmla="*/ 198 w 21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32">
                  <a:moveTo>
                    <a:pt x="198" y="0"/>
                  </a:moveTo>
                  <a:lnTo>
                    <a:pt x="198" y="0"/>
                  </a:lnTo>
                  <a:lnTo>
                    <a:pt x="16" y="0"/>
                  </a:lnTo>
                  <a:cubicBezTo>
                    <a:pt x="7" y="0"/>
                    <a:pt x="0" y="7"/>
                    <a:pt x="0" y="16"/>
                  </a:cubicBezTo>
                  <a:cubicBezTo>
                    <a:pt x="0" y="25"/>
                    <a:pt x="7" y="32"/>
                    <a:pt x="16" y="32"/>
                  </a:cubicBezTo>
                  <a:lnTo>
                    <a:pt x="198" y="32"/>
                  </a:lnTo>
                  <a:cubicBezTo>
                    <a:pt x="206" y="32"/>
                    <a:pt x="213" y="25"/>
                    <a:pt x="213" y="16"/>
                  </a:cubicBezTo>
                  <a:cubicBezTo>
                    <a:pt x="213" y="7"/>
                    <a:pt x="206" y="0"/>
                    <a:pt x="1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227">
              <a:extLst>
                <a:ext uri="{FF2B5EF4-FFF2-40B4-BE49-F238E27FC236}">
                  <a16:creationId xmlns:a16="http://schemas.microsoft.com/office/drawing/2014/main" xmlns="" id="{C450F5C1-9827-B6B1-C969-3653753EAEF6}"/>
                </a:ext>
              </a:extLst>
            </p:cNvPr>
            <p:cNvSpPr>
              <a:spLocks/>
            </p:cNvSpPr>
            <p:nvPr/>
          </p:nvSpPr>
          <p:spPr bwMode="auto">
            <a:xfrm>
              <a:off x="4872" y="2813"/>
              <a:ext cx="64" cy="18"/>
            </a:xfrm>
            <a:custGeom>
              <a:avLst/>
              <a:gdLst>
                <a:gd name="T0" fmla="*/ 89 w 105"/>
                <a:gd name="T1" fmla="*/ 0 h 31"/>
                <a:gd name="T2" fmla="*/ 89 w 105"/>
                <a:gd name="T3" fmla="*/ 0 h 31"/>
                <a:gd name="T4" fmla="*/ 16 w 105"/>
                <a:gd name="T5" fmla="*/ 0 h 31"/>
                <a:gd name="T6" fmla="*/ 0 w 105"/>
                <a:gd name="T7" fmla="*/ 16 h 31"/>
                <a:gd name="T8" fmla="*/ 16 w 105"/>
                <a:gd name="T9" fmla="*/ 31 h 31"/>
                <a:gd name="T10" fmla="*/ 89 w 105"/>
                <a:gd name="T11" fmla="*/ 31 h 31"/>
                <a:gd name="T12" fmla="*/ 105 w 105"/>
                <a:gd name="T13" fmla="*/ 16 h 31"/>
                <a:gd name="T14" fmla="*/ 89 w 105"/>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
                  <a:moveTo>
                    <a:pt x="89" y="0"/>
                  </a:moveTo>
                  <a:lnTo>
                    <a:pt x="89" y="0"/>
                  </a:lnTo>
                  <a:lnTo>
                    <a:pt x="16" y="0"/>
                  </a:lnTo>
                  <a:cubicBezTo>
                    <a:pt x="7" y="0"/>
                    <a:pt x="0" y="7"/>
                    <a:pt x="0" y="16"/>
                  </a:cubicBezTo>
                  <a:cubicBezTo>
                    <a:pt x="0" y="24"/>
                    <a:pt x="7" y="31"/>
                    <a:pt x="16" y="31"/>
                  </a:cubicBezTo>
                  <a:lnTo>
                    <a:pt x="89" y="31"/>
                  </a:lnTo>
                  <a:cubicBezTo>
                    <a:pt x="98" y="31"/>
                    <a:pt x="105" y="24"/>
                    <a:pt x="105" y="16"/>
                  </a:cubicBezTo>
                  <a:cubicBezTo>
                    <a:pt x="105" y="7"/>
                    <a:pt x="98"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228">
              <a:extLst>
                <a:ext uri="{FF2B5EF4-FFF2-40B4-BE49-F238E27FC236}">
                  <a16:creationId xmlns:a16="http://schemas.microsoft.com/office/drawing/2014/main" xmlns="" id="{DF3BC664-A576-D02A-774F-45C25790928F}"/>
                </a:ext>
              </a:extLst>
            </p:cNvPr>
            <p:cNvSpPr>
              <a:spLocks/>
            </p:cNvSpPr>
            <p:nvPr/>
          </p:nvSpPr>
          <p:spPr bwMode="auto">
            <a:xfrm>
              <a:off x="4946" y="2813"/>
              <a:ext cx="25" cy="18"/>
            </a:xfrm>
            <a:custGeom>
              <a:avLst/>
              <a:gdLst>
                <a:gd name="T0" fmla="*/ 25 w 41"/>
                <a:gd name="T1" fmla="*/ 0 h 31"/>
                <a:gd name="T2" fmla="*/ 25 w 41"/>
                <a:gd name="T3" fmla="*/ 0 h 31"/>
                <a:gd name="T4" fmla="*/ 16 w 41"/>
                <a:gd name="T5" fmla="*/ 0 h 31"/>
                <a:gd name="T6" fmla="*/ 0 w 41"/>
                <a:gd name="T7" fmla="*/ 16 h 31"/>
                <a:gd name="T8" fmla="*/ 16 w 41"/>
                <a:gd name="T9" fmla="*/ 31 h 31"/>
                <a:gd name="T10" fmla="*/ 25 w 41"/>
                <a:gd name="T11" fmla="*/ 31 h 31"/>
                <a:gd name="T12" fmla="*/ 41 w 41"/>
                <a:gd name="T13" fmla="*/ 16 h 31"/>
                <a:gd name="T14" fmla="*/ 25 w 41"/>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5" y="0"/>
                  </a:moveTo>
                  <a:lnTo>
                    <a:pt x="25" y="0"/>
                  </a:lnTo>
                  <a:lnTo>
                    <a:pt x="16" y="0"/>
                  </a:lnTo>
                  <a:cubicBezTo>
                    <a:pt x="7" y="0"/>
                    <a:pt x="0" y="7"/>
                    <a:pt x="0" y="16"/>
                  </a:cubicBezTo>
                  <a:cubicBezTo>
                    <a:pt x="0" y="24"/>
                    <a:pt x="7" y="31"/>
                    <a:pt x="16" y="31"/>
                  </a:cubicBezTo>
                  <a:lnTo>
                    <a:pt x="25" y="31"/>
                  </a:lnTo>
                  <a:cubicBezTo>
                    <a:pt x="34" y="31"/>
                    <a:pt x="41" y="24"/>
                    <a:pt x="41" y="16"/>
                  </a:cubicBezTo>
                  <a:cubicBezTo>
                    <a:pt x="41" y="7"/>
                    <a:pt x="34" y="0"/>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229">
              <a:extLst>
                <a:ext uri="{FF2B5EF4-FFF2-40B4-BE49-F238E27FC236}">
                  <a16:creationId xmlns:a16="http://schemas.microsoft.com/office/drawing/2014/main" xmlns="" id="{306DE617-9EF6-4AE4-5DA8-CFC940AE326D}"/>
                </a:ext>
              </a:extLst>
            </p:cNvPr>
            <p:cNvSpPr>
              <a:spLocks noEditPoints="1"/>
            </p:cNvSpPr>
            <p:nvPr/>
          </p:nvSpPr>
          <p:spPr bwMode="auto">
            <a:xfrm>
              <a:off x="4752" y="2635"/>
              <a:ext cx="364" cy="479"/>
            </a:xfrm>
            <a:custGeom>
              <a:avLst/>
              <a:gdLst>
                <a:gd name="T0" fmla="*/ 455 w 596"/>
                <a:gd name="T1" fmla="*/ 737 h 789"/>
                <a:gd name="T2" fmla="*/ 455 w 596"/>
                <a:gd name="T3" fmla="*/ 737 h 789"/>
                <a:gd name="T4" fmla="*/ 452 w 596"/>
                <a:gd name="T5" fmla="*/ 741 h 789"/>
                <a:gd name="T6" fmla="*/ 452 w 596"/>
                <a:gd name="T7" fmla="*/ 660 h 789"/>
                <a:gd name="T8" fmla="*/ 465 w 596"/>
                <a:gd name="T9" fmla="*/ 647 h 789"/>
                <a:gd name="T10" fmla="*/ 547 w 596"/>
                <a:gd name="T11" fmla="*/ 647 h 789"/>
                <a:gd name="T12" fmla="*/ 455 w 596"/>
                <a:gd name="T13" fmla="*/ 737 h 789"/>
                <a:gd name="T14" fmla="*/ 525 w 596"/>
                <a:gd name="T15" fmla="*/ 0 h 789"/>
                <a:gd name="T16" fmla="*/ 525 w 596"/>
                <a:gd name="T17" fmla="*/ 0 h 789"/>
                <a:gd name="T18" fmla="*/ 71 w 596"/>
                <a:gd name="T19" fmla="*/ 0 h 789"/>
                <a:gd name="T20" fmla="*/ 0 w 596"/>
                <a:gd name="T21" fmla="*/ 70 h 789"/>
                <a:gd name="T22" fmla="*/ 0 w 596"/>
                <a:gd name="T23" fmla="*/ 620 h 789"/>
                <a:gd name="T24" fmla="*/ 29 w 596"/>
                <a:gd name="T25" fmla="*/ 592 h 789"/>
                <a:gd name="T26" fmla="*/ 29 w 596"/>
                <a:gd name="T27" fmla="*/ 70 h 789"/>
                <a:gd name="T28" fmla="*/ 71 w 596"/>
                <a:gd name="T29" fmla="*/ 28 h 789"/>
                <a:gd name="T30" fmla="*/ 525 w 596"/>
                <a:gd name="T31" fmla="*/ 28 h 789"/>
                <a:gd name="T32" fmla="*/ 568 w 596"/>
                <a:gd name="T33" fmla="*/ 70 h 789"/>
                <a:gd name="T34" fmla="*/ 568 w 596"/>
                <a:gd name="T35" fmla="*/ 619 h 789"/>
                <a:gd name="T36" fmla="*/ 465 w 596"/>
                <a:gd name="T37" fmla="*/ 619 h 789"/>
                <a:gd name="T38" fmla="*/ 423 w 596"/>
                <a:gd name="T39" fmla="*/ 660 h 789"/>
                <a:gd name="T40" fmla="*/ 423 w 596"/>
                <a:gd name="T41" fmla="*/ 761 h 789"/>
                <a:gd name="T42" fmla="*/ 71 w 596"/>
                <a:gd name="T43" fmla="*/ 761 h 789"/>
                <a:gd name="T44" fmla="*/ 29 w 596"/>
                <a:gd name="T45" fmla="*/ 718 h 789"/>
                <a:gd name="T46" fmla="*/ 29 w 596"/>
                <a:gd name="T47" fmla="*/ 701 h 789"/>
                <a:gd name="T48" fmla="*/ 1 w 596"/>
                <a:gd name="T49" fmla="*/ 730 h 789"/>
                <a:gd name="T50" fmla="*/ 71 w 596"/>
                <a:gd name="T51" fmla="*/ 789 h 789"/>
                <a:gd name="T52" fmla="*/ 437 w 596"/>
                <a:gd name="T53" fmla="*/ 789 h 789"/>
                <a:gd name="T54" fmla="*/ 447 w 596"/>
                <a:gd name="T55" fmla="*/ 786 h 789"/>
                <a:gd name="T56" fmla="*/ 592 w 596"/>
                <a:gd name="T57" fmla="*/ 643 h 789"/>
                <a:gd name="T58" fmla="*/ 596 w 596"/>
                <a:gd name="T59" fmla="*/ 633 h 789"/>
                <a:gd name="T60" fmla="*/ 596 w 596"/>
                <a:gd name="T61" fmla="*/ 70 h 789"/>
                <a:gd name="T62" fmla="*/ 525 w 596"/>
                <a:gd name="T63"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789">
                  <a:moveTo>
                    <a:pt x="455" y="737"/>
                  </a:moveTo>
                  <a:lnTo>
                    <a:pt x="455" y="737"/>
                  </a:lnTo>
                  <a:lnTo>
                    <a:pt x="452" y="741"/>
                  </a:lnTo>
                  <a:lnTo>
                    <a:pt x="452" y="660"/>
                  </a:lnTo>
                  <a:cubicBezTo>
                    <a:pt x="452" y="653"/>
                    <a:pt x="457" y="647"/>
                    <a:pt x="465" y="647"/>
                  </a:cubicBezTo>
                  <a:lnTo>
                    <a:pt x="547" y="647"/>
                  </a:lnTo>
                  <a:lnTo>
                    <a:pt x="455" y="737"/>
                  </a:lnTo>
                  <a:close/>
                  <a:moveTo>
                    <a:pt x="525" y="0"/>
                  </a:moveTo>
                  <a:lnTo>
                    <a:pt x="525" y="0"/>
                  </a:lnTo>
                  <a:lnTo>
                    <a:pt x="71" y="0"/>
                  </a:lnTo>
                  <a:cubicBezTo>
                    <a:pt x="32" y="0"/>
                    <a:pt x="0" y="31"/>
                    <a:pt x="0" y="70"/>
                  </a:cubicBezTo>
                  <a:lnTo>
                    <a:pt x="0" y="620"/>
                  </a:lnTo>
                  <a:lnTo>
                    <a:pt x="29" y="592"/>
                  </a:lnTo>
                  <a:lnTo>
                    <a:pt x="29" y="70"/>
                  </a:lnTo>
                  <a:cubicBezTo>
                    <a:pt x="29" y="47"/>
                    <a:pt x="48" y="28"/>
                    <a:pt x="71" y="28"/>
                  </a:cubicBezTo>
                  <a:lnTo>
                    <a:pt x="525" y="28"/>
                  </a:lnTo>
                  <a:cubicBezTo>
                    <a:pt x="549" y="28"/>
                    <a:pt x="568" y="47"/>
                    <a:pt x="568" y="70"/>
                  </a:cubicBezTo>
                  <a:lnTo>
                    <a:pt x="568" y="619"/>
                  </a:lnTo>
                  <a:lnTo>
                    <a:pt x="465" y="619"/>
                  </a:lnTo>
                  <a:cubicBezTo>
                    <a:pt x="442" y="619"/>
                    <a:pt x="423" y="637"/>
                    <a:pt x="423" y="660"/>
                  </a:cubicBezTo>
                  <a:lnTo>
                    <a:pt x="423" y="761"/>
                  </a:lnTo>
                  <a:lnTo>
                    <a:pt x="71" y="761"/>
                  </a:lnTo>
                  <a:cubicBezTo>
                    <a:pt x="48" y="761"/>
                    <a:pt x="29" y="742"/>
                    <a:pt x="29" y="718"/>
                  </a:cubicBezTo>
                  <a:lnTo>
                    <a:pt x="29" y="701"/>
                  </a:lnTo>
                  <a:lnTo>
                    <a:pt x="1" y="730"/>
                  </a:lnTo>
                  <a:cubicBezTo>
                    <a:pt x="7" y="764"/>
                    <a:pt x="36" y="789"/>
                    <a:pt x="71" y="789"/>
                  </a:cubicBezTo>
                  <a:lnTo>
                    <a:pt x="437" y="789"/>
                  </a:lnTo>
                  <a:cubicBezTo>
                    <a:pt x="441" y="789"/>
                    <a:pt x="444" y="788"/>
                    <a:pt x="447" y="786"/>
                  </a:cubicBezTo>
                  <a:lnTo>
                    <a:pt x="592" y="643"/>
                  </a:lnTo>
                  <a:cubicBezTo>
                    <a:pt x="595" y="641"/>
                    <a:pt x="596" y="637"/>
                    <a:pt x="596" y="633"/>
                  </a:cubicBezTo>
                  <a:lnTo>
                    <a:pt x="596" y="70"/>
                  </a:lnTo>
                  <a:cubicBezTo>
                    <a:pt x="596" y="31"/>
                    <a:pt x="564" y="0"/>
                    <a:pt x="5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230">
              <a:extLst>
                <a:ext uri="{FF2B5EF4-FFF2-40B4-BE49-F238E27FC236}">
                  <a16:creationId xmlns:a16="http://schemas.microsoft.com/office/drawing/2014/main" xmlns="" id="{4F1842B3-D7AD-2848-EC8B-13F4D2C92761}"/>
                </a:ext>
              </a:extLst>
            </p:cNvPr>
            <p:cNvSpPr>
              <a:spLocks noEditPoints="1"/>
            </p:cNvSpPr>
            <p:nvPr/>
          </p:nvSpPr>
          <p:spPr bwMode="auto">
            <a:xfrm>
              <a:off x="4692" y="2745"/>
              <a:ext cx="362" cy="358"/>
            </a:xfrm>
            <a:custGeom>
              <a:avLst/>
              <a:gdLst>
                <a:gd name="T0" fmla="*/ 240 w 592"/>
                <a:gd name="T1" fmla="*/ 192 h 590"/>
                <a:gd name="T2" fmla="*/ 240 w 592"/>
                <a:gd name="T3" fmla="*/ 192 h 590"/>
                <a:gd name="T4" fmla="*/ 400 w 592"/>
                <a:gd name="T5" fmla="*/ 32 h 590"/>
                <a:gd name="T6" fmla="*/ 560 w 592"/>
                <a:gd name="T7" fmla="*/ 192 h 590"/>
                <a:gd name="T8" fmla="*/ 400 w 592"/>
                <a:gd name="T9" fmla="*/ 352 h 590"/>
                <a:gd name="T10" fmla="*/ 240 w 592"/>
                <a:gd name="T11" fmla="*/ 192 h 590"/>
                <a:gd name="T12" fmla="*/ 71 w 592"/>
                <a:gd name="T13" fmla="*/ 553 h 590"/>
                <a:gd name="T14" fmla="*/ 71 w 592"/>
                <a:gd name="T15" fmla="*/ 553 h 590"/>
                <a:gd name="T16" fmla="*/ 57 w 592"/>
                <a:gd name="T17" fmla="*/ 559 h 590"/>
                <a:gd name="T18" fmla="*/ 57 w 592"/>
                <a:gd name="T19" fmla="*/ 559 h 590"/>
                <a:gd name="T20" fmla="*/ 42 w 592"/>
                <a:gd name="T21" fmla="*/ 553 h 590"/>
                <a:gd name="T22" fmla="*/ 42 w 592"/>
                <a:gd name="T23" fmla="*/ 523 h 590"/>
                <a:gd name="T24" fmla="*/ 198 w 592"/>
                <a:gd name="T25" fmla="*/ 367 h 590"/>
                <a:gd name="T26" fmla="*/ 227 w 592"/>
                <a:gd name="T27" fmla="*/ 397 h 590"/>
                <a:gd name="T28" fmla="*/ 71 w 592"/>
                <a:gd name="T29" fmla="*/ 553 h 590"/>
                <a:gd name="T30" fmla="*/ 400 w 592"/>
                <a:gd name="T31" fmla="*/ 384 h 590"/>
                <a:gd name="T32" fmla="*/ 400 w 592"/>
                <a:gd name="T33" fmla="*/ 384 h 590"/>
                <a:gd name="T34" fmla="*/ 592 w 592"/>
                <a:gd name="T35" fmla="*/ 192 h 590"/>
                <a:gd name="T36" fmla="*/ 400 w 592"/>
                <a:gd name="T37" fmla="*/ 0 h 590"/>
                <a:gd name="T38" fmla="*/ 208 w 592"/>
                <a:gd name="T39" fmla="*/ 192 h 590"/>
                <a:gd name="T40" fmla="*/ 254 w 592"/>
                <a:gd name="T41" fmla="*/ 316 h 590"/>
                <a:gd name="T42" fmla="*/ 255 w 592"/>
                <a:gd name="T43" fmla="*/ 317 h 590"/>
                <a:gd name="T44" fmla="*/ 254 w 592"/>
                <a:gd name="T45" fmla="*/ 317 h 590"/>
                <a:gd name="T46" fmla="*/ 223 w 592"/>
                <a:gd name="T47" fmla="*/ 348 h 590"/>
                <a:gd name="T48" fmla="*/ 209 w 592"/>
                <a:gd name="T49" fmla="*/ 334 h 590"/>
                <a:gd name="T50" fmla="*/ 198 w 592"/>
                <a:gd name="T51" fmla="*/ 330 h 590"/>
                <a:gd name="T52" fmla="*/ 187 w 592"/>
                <a:gd name="T53" fmla="*/ 334 h 590"/>
                <a:gd name="T54" fmla="*/ 20 w 592"/>
                <a:gd name="T55" fmla="*/ 501 h 590"/>
                <a:gd name="T56" fmla="*/ 20 w 592"/>
                <a:gd name="T57" fmla="*/ 575 h 590"/>
                <a:gd name="T58" fmla="*/ 57 w 592"/>
                <a:gd name="T59" fmla="*/ 590 h 590"/>
                <a:gd name="T60" fmla="*/ 93 w 592"/>
                <a:gd name="T61" fmla="*/ 575 h 590"/>
                <a:gd name="T62" fmla="*/ 103 w 592"/>
                <a:gd name="T63" fmla="*/ 565 h 590"/>
                <a:gd name="T64" fmla="*/ 103 w 592"/>
                <a:gd name="T65" fmla="*/ 565 h 590"/>
                <a:gd name="T66" fmla="*/ 134 w 592"/>
                <a:gd name="T67" fmla="*/ 534 h 590"/>
                <a:gd name="T68" fmla="*/ 134 w 592"/>
                <a:gd name="T69" fmla="*/ 534 h 590"/>
                <a:gd name="T70" fmla="*/ 260 w 592"/>
                <a:gd name="T71" fmla="*/ 408 h 590"/>
                <a:gd name="T72" fmla="*/ 260 w 592"/>
                <a:gd name="T73" fmla="*/ 386 h 590"/>
                <a:gd name="T74" fmla="*/ 245 w 592"/>
                <a:gd name="T75" fmla="*/ 371 h 590"/>
                <a:gd name="T76" fmla="*/ 277 w 592"/>
                <a:gd name="T77" fmla="*/ 339 h 590"/>
                <a:gd name="T78" fmla="*/ 277 w 592"/>
                <a:gd name="T79" fmla="*/ 339 h 590"/>
                <a:gd name="T80" fmla="*/ 400 w 592"/>
                <a:gd name="T81" fmla="*/ 38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2" h="590">
                  <a:moveTo>
                    <a:pt x="240" y="192"/>
                  </a:moveTo>
                  <a:lnTo>
                    <a:pt x="240" y="192"/>
                  </a:lnTo>
                  <a:cubicBezTo>
                    <a:pt x="240" y="103"/>
                    <a:pt x="312" y="32"/>
                    <a:pt x="400" y="32"/>
                  </a:cubicBezTo>
                  <a:cubicBezTo>
                    <a:pt x="488" y="32"/>
                    <a:pt x="560" y="103"/>
                    <a:pt x="560" y="192"/>
                  </a:cubicBezTo>
                  <a:cubicBezTo>
                    <a:pt x="560" y="280"/>
                    <a:pt x="488" y="352"/>
                    <a:pt x="400" y="352"/>
                  </a:cubicBezTo>
                  <a:cubicBezTo>
                    <a:pt x="312" y="352"/>
                    <a:pt x="240" y="280"/>
                    <a:pt x="240" y="192"/>
                  </a:cubicBezTo>
                  <a:close/>
                  <a:moveTo>
                    <a:pt x="71" y="553"/>
                  </a:moveTo>
                  <a:lnTo>
                    <a:pt x="71" y="553"/>
                  </a:lnTo>
                  <a:cubicBezTo>
                    <a:pt x="67" y="557"/>
                    <a:pt x="62" y="559"/>
                    <a:pt x="57" y="559"/>
                  </a:cubicBezTo>
                  <a:lnTo>
                    <a:pt x="57" y="559"/>
                  </a:lnTo>
                  <a:cubicBezTo>
                    <a:pt x="51" y="559"/>
                    <a:pt x="46" y="557"/>
                    <a:pt x="42" y="553"/>
                  </a:cubicBezTo>
                  <a:cubicBezTo>
                    <a:pt x="34" y="545"/>
                    <a:pt x="34" y="531"/>
                    <a:pt x="42" y="523"/>
                  </a:cubicBezTo>
                  <a:lnTo>
                    <a:pt x="198" y="367"/>
                  </a:lnTo>
                  <a:lnTo>
                    <a:pt x="227" y="397"/>
                  </a:lnTo>
                  <a:lnTo>
                    <a:pt x="71" y="553"/>
                  </a:lnTo>
                  <a:close/>
                  <a:moveTo>
                    <a:pt x="400" y="384"/>
                  </a:moveTo>
                  <a:lnTo>
                    <a:pt x="400" y="384"/>
                  </a:lnTo>
                  <a:cubicBezTo>
                    <a:pt x="506" y="384"/>
                    <a:pt x="592" y="298"/>
                    <a:pt x="592" y="192"/>
                  </a:cubicBezTo>
                  <a:cubicBezTo>
                    <a:pt x="592" y="86"/>
                    <a:pt x="506" y="0"/>
                    <a:pt x="400" y="0"/>
                  </a:cubicBezTo>
                  <a:cubicBezTo>
                    <a:pt x="294" y="0"/>
                    <a:pt x="208" y="86"/>
                    <a:pt x="208" y="192"/>
                  </a:cubicBezTo>
                  <a:cubicBezTo>
                    <a:pt x="208" y="237"/>
                    <a:pt x="225" y="282"/>
                    <a:pt x="254" y="316"/>
                  </a:cubicBezTo>
                  <a:lnTo>
                    <a:pt x="255" y="317"/>
                  </a:lnTo>
                  <a:lnTo>
                    <a:pt x="254" y="317"/>
                  </a:lnTo>
                  <a:lnTo>
                    <a:pt x="223" y="348"/>
                  </a:lnTo>
                  <a:lnTo>
                    <a:pt x="209" y="334"/>
                  </a:lnTo>
                  <a:cubicBezTo>
                    <a:pt x="206" y="331"/>
                    <a:pt x="202" y="330"/>
                    <a:pt x="198" y="330"/>
                  </a:cubicBezTo>
                  <a:cubicBezTo>
                    <a:pt x="194" y="330"/>
                    <a:pt x="190" y="331"/>
                    <a:pt x="187" y="334"/>
                  </a:cubicBezTo>
                  <a:lnTo>
                    <a:pt x="20" y="501"/>
                  </a:lnTo>
                  <a:cubicBezTo>
                    <a:pt x="0" y="521"/>
                    <a:pt x="0" y="554"/>
                    <a:pt x="20" y="575"/>
                  </a:cubicBezTo>
                  <a:cubicBezTo>
                    <a:pt x="30" y="585"/>
                    <a:pt x="43" y="590"/>
                    <a:pt x="57" y="590"/>
                  </a:cubicBezTo>
                  <a:cubicBezTo>
                    <a:pt x="71" y="590"/>
                    <a:pt x="84" y="585"/>
                    <a:pt x="93" y="575"/>
                  </a:cubicBezTo>
                  <a:lnTo>
                    <a:pt x="103" y="565"/>
                  </a:lnTo>
                  <a:lnTo>
                    <a:pt x="103" y="565"/>
                  </a:lnTo>
                  <a:lnTo>
                    <a:pt x="134" y="534"/>
                  </a:lnTo>
                  <a:lnTo>
                    <a:pt x="134" y="534"/>
                  </a:lnTo>
                  <a:lnTo>
                    <a:pt x="260" y="408"/>
                  </a:lnTo>
                  <a:cubicBezTo>
                    <a:pt x="266" y="402"/>
                    <a:pt x="266" y="392"/>
                    <a:pt x="260" y="386"/>
                  </a:cubicBezTo>
                  <a:lnTo>
                    <a:pt x="245" y="371"/>
                  </a:lnTo>
                  <a:lnTo>
                    <a:pt x="277" y="339"/>
                  </a:lnTo>
                  <a:lnTo>
                    <a:pt x="277" y="339"/>
                  </a:lnTo>
                  <a:cubicBezTo>
                    <a:pt x="312" y="368"/>
                    <a:pt x="355" y="384"/>
                    <a:pt x="400" y="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3954622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67408" y="1608305"/>
            <a:ext cx="4115705" cy="4837735"/>
          </a:xfrm>
          <a:prstGeom prst="rect">
            <a:avLst/>
          </a:prstGeom>
        </p:spPr>
        <p:txBody>
          <a:bodyPr wrap="square">
            <a:spAutoFit/>
          </a:bodyPr>
          <a:lstStyle/>
          <a:p>
            <a:pPr marL="137384" indent="-137384" algn="just">
              <a:lnSpc>
                <a:spcPts val="2000"/>
              </a:lnSpc>
              <a:spcBef>
                <a:spcPts val="600"/>
              </a:spcBef>
              <a:buFont typeface="Arial" panose="020B0604020202020204" pitchFamily="34" charset="0"/>
              <a:buChar char="•"/>
              <a:defRPr/>
            </a:pPr>
            <a:r>
              <a:rPr lang="es-CL" sz="1600" b="1" dirty="0">
                <a:solidFill>
                  <a:schemeClr val="accent1"/>
                </a:solidFill>
                <a:latin typeface="ACHS Nueva Sans" pitchFamily="2" charset="0"/>
                <a:cs typeface="Arial" panose="020B0604020202020204" pitchFamily="34" charset="0"/>
              </a:rPr>
              <a:t>Código del Trabajo, Art. N° 184. </a:t>
            </a:r>
          </a:p>
          <a:p>
            <a:pPr marL="137384" indent="-137384" algn="just">
              <a:lnSpc>
                <a:spcPts val="2000"/>
              </a:lnSpc>
              <a:spcBef>
                <a:spcPts val="600"/>
              </a:spcBef>
              <a:buFont typeface="Arial" panose="020B0604020202020204" pitchFamily="34" charset="0"/>
              <a:buChar char="•"/>
              <a:defRPr/>
            </a:pPr>
            <a:r>
              <a:rPr lang="es-CL" sz="1600" b="1" dirty="0">
                <a:solidFill>
                  <a:schemeClr val="accent1"/>
                </a:solidFill>
                <a:latin typeface="ACHS Nueva Sans" pitchFamily="2" charset="0"/>
                <a:cs typeface="Arial" panose="020B0604020202020204" pitchFamily="34" charset="0"/>
              </a:rPr>
              <a:t>Decreto Supremo, N° 44, Art N° 15.</a:t>
            </a:r>
          </a:p>
          <a:p>
            <a:pPr marL="137384" indent="-137384" algn="just">
              <a:spcBef>
                <a:spcPct val="20000"/>
              </a:spcBef>
              <a:buFont typeface="Arial" panose="020B0604020202020204" pitchFamily="34" charset="0"/>
              <a:buChar char="•"/>
              <a:defRPr/>
            </a:pPr>
            <a:endParaRPr lang="es-ES_tradnl" sz="1600" dirty="0">
              <a:solidFill>
                <a:schemeClr val="accent3">
                  <a:lumMod val="75000"/>
                </a:schemeClr>
              </a:solidFill>
              <a:latin typeface="ACHS Nueva Sans" pitchFamily="2" charset="0"/>
              <a:cs typeface="Arial" panose="020B0604020202020204" pitchFamily="34" charset="0"/>
            </a:endParaRPr>
          </a:p>
          <a:p>
            <a:pPr>
              <a:lnSpc>
                <a:spcPts val="1700"/>
              </a:lnSpc>
              <a:spcBef>
                <a:spcPts val="600"/>
              </a:spcBef>
              <a:defRPr/>
            </a:pPr>
            <a:r>
              <a:rPr lang="es-MX" sz="1600" dirty="0">
                <a:solidFill>
                  <a:schemeClr val="accent3">
                    <a:lumMod val="75000"/>
                    <a:lumOff val="25000"/>
                  </a:schemeClr>
                </a:solidFill>
                <a:latin typeface="ACHS Nueva Sans" pitchFamily="2" charset="0"/>
                <a:cs typeface="Arial" panose="020B0604020202020204" pitchFamily="34" charset="0"/>
              </a:rPr>
              <a:t>La entidad empleadora deberá garantizar que cada persona trabajadora, previo al inicio de las labores, </a:t>
            </a:r>
            <a:r>
              <a:rPr lang="es-MX" sz="1600" b="1" dirty="0">
                <a:solidFill>
                  <a:schemeClr val="accent3">
                    <a:lumMod val="75000"/>
                    <a:lumOff val="25000"/>
                  </a:schemeClr>
                </a:solidFill>
                <a:latin typeface="ACHS Nueva Sans" pitchFamily="2" charset="0"/>
                <a:cs typeface="Arial" panose="020B0604020202020204" pitchFamily="34" charset="0"/>
              </a:rPr>
              <a:t>reciba de forma oportuna y adecuada información </a:t>
            </a:r>
            <a:r>
              <a:rPr lang="es-MX" sz="1600" dirty="0">
                <a:solidFill>
                  <a:schemeClr val="accent3">
                    <a:lumMod val="75000"/>
                    <a:lumOff val="25000"/>
                  </a:schemeClr>
                </a:solidFill>
                <a:latin typeface="ACHS Nueva Sans" pitchFamily="2" charset="0"/>
                <a:cs typeface="Arial" panose="020B0604020202020204" pitchFamily="34" charset="0"/>
              </a:rPr>
              <a:t>acerca de los riesgos que entrañan sus labores, de las medidas preventivas y los métodos o procedimientos de trabajo correctos, determinados conforme a la matriz de riesgos y el programa de trabajo preventivo regulados en este reglamento. Mientras se encuentre pendiente la elaboración de la matriz y el programa, la </a:t>
            </a:r>
            <a:r>
              <a:rPr lang="es-MX" sz="1600" b="1" dirty="0">
                <a:solidFill>
                  <a:schemeClr val="accent3">
                    <a:lumMod val="75000"/>
                    <a:lumOff val="25000"/>
                  </a:schemeClr>
                </a:solidFill>
                <a:latin typeface="ACHS Nueva Sans" pitchFamily="2" charset="0"/>
                <a:cs typeface="Arial" panose="020B0604020202020204" pitchFamily="34" charset="0"/>
              </a:rPr>
              <a:t>entidad empleadora deberá informar los riesgos inherentes a la actividad que realiza</a:t>
            </a:r>
            <a:r>
              <a:rPr lang="es-MX" sz="1600" dirty="0">
                <a:solidFill>
                  <a:schemeClr val="accent3">
                    <a:lumMod val="75000"/>
                    <a:lumOff val="25000"/>
                  </a:schemeClr>
                </a:solidFill>
                <a:latin typeface="ACHS Nueva Sans" pitchFamily="2" charset="0"/>
                <a:cs typeface="Arial" panose="020B0604020202020204" pitchFamily="34" charset="0"/>
              </a:rPr>
              <a:t>.</a:t>
            </a:r>
            <a:endParaRPr lang="es-MX" sz="1600" dirty="0">
              <a:solidFill>
                <a:schemeClr val="accent3">
                  <a:lumMod val="75000"/>
                </a:schemeClr>
              </a:solidFill>
              <a:latin typeface="ACHS Nueva Sans" pitchFamily="2" charset="0"/>
              <a:cs typeface="Arial" panose="020B0604020202020204" pitchFamily="34" charset="0"/>
            </a:endParaRPr>
          </a:p>
          <a:p>
            <a:pPr defTabSz="1097273">
              <a:lnSpc>
                <a:spcPts val="1700"/>
              </a:lnSpc>
              <a:spcBef>
                <a:spcPts val="600"/>
              </a:spcBef>
              <a:defRPr/>
            </a:pPr>
            <a:endParaRPr lang="es-MX" sz="1371" dirty="0">
              <a:solidFill>
                <a:schemeClr val="accent3">
                  <a:lumMod val="75000"/>
                </a:scheme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0D2C7767-9175-1ED7-0B4E-DE9E17FA76E4}"/>
              </a:ext>
            </a:extLst>
          </p:cNvPr>
          <p:cNvSpPr>
            <a:spLocks noGrp="1"/>
          </p:cNvSpPr>
          <p:nvPr>
            <p:ph type="body" sz="quarter" idx="61"/>
          </p:nvPr>
        </p:nvSpPr>
        <p:spPr/>
        <p:txBody>
          <a:bodyPr/>
          <a:lstStyle/>
          <a:p>
            <a:r>
              <a:rPr lang="es-CL" dirty="0"/>
              <a:t>Información de los riesgos laborales (IRL)</a:t>
            </a:r>
            <a:endParaRPr lang="es-CL" dirty="0"/>
          </a:p>
        </p:txBody>
      </p:sp>
      <p:grpSp>
        <p:nvGrpSpPr>
          <p:cNvPr id="6" name="Group 51">
            <a:extLst>
              <a:ext uri="{FF2B5EF4-FFF2-40B4-BE49-F238E27FC236}">
                <a16:creationId xmlns:a16="http://schemas.microsoft.com/office/drawing/2014/main" xmlns="" id="{D8969435-B4CC-1DD4-4C3F-04CF2BB77B92}"/>
              </a:ext>
            </a:extLst>
          </p:cNvPr>
          <p:cNvGrpSpPr>
            <a:grpSpLocks noChangeAspect="1"/>
          </p:cNvGrpSpPr>
          <p:nvPr/>
        </p:nvGrpSpPr>
        <p:grpSpPr bwMode="auto">
          <a:xfrm>
            <a:off x="7155017" y="2513484"/>
            <a:ext cx="2641291" cy="2636032"/>
            <a:chOff x="5377" y="1016"/>
            <a:chExt cx="502" cy="501"/>
          </a:xfrm>
          <a:solidFill>
            <a:schemeClr val="accent1"/>
          </a:solidFill>
        </p:grpSpPr>
        <p:sp>
          <p:nvSpPr>
            <p:cNvPr id="7" name="Freeform 52">
              <a:extLst>
                <a:ext uri="{FF2B5EF4-FFF2-40B4-BE49-F238E27FC236}">
                  <a16:creationId xmlns:a16="http://schemas.microsoft.com/office/drawing/2014/main" xmlns="" id="{F5CB5D53-2DBF-DF24-28E2-2782E240B8D5}"/>
                </a:ext>
              </a:extLst>
            </p:cNvPr>
            <p:cNvSpPr>
              <a:spLocks noEditPoints="1"/>
            </p:cNvSpPr>
            <p:nvPr/>
          </p:nvSpPr>
          <p:spPr bwMode="auto">
            <a:xfrm>
              <a:off x="5618" y="1016"/>
              <a:ext cx="261" cy="283"/>
            </a:xfrm>
            <a:custGeom>
              <a:avLst/>
              <a:gdLst>
                <a:gd name="T0" fmla="*/ 277 w 428"/>
                <a:gd name="T1" fmla="*/ 433 h 466"/>
                <a:gd name="T2" fmla="*/ 277 w 428"/>
                <a:gd name="T3" fmla="*/ 433 h 466"/>
                <a:gd name="T4" fmla="*/ 32 w 428"/>
                <a:gd name="T5" fmla="*/ 433 h 466"/>
                <a:gd name="T6" fmla="*/ 32 w 428"/>
                <a:gd name="T7" fmla="*/ 381 h 466"/>
                <a:gd name="T8" fmla="*/ 134 w 428"/>
                <a:gd name="T9" fmla="*/ 264 h 466"/>
                <a:gd name="T10" fmla="*/ 203 w 428"/>
                <a:gd name="T11" fmla="*/ 333 h 466"/>
                <a:gd name="T12" fmla="*/ 214 w 428"/>
                <a:gd name="T13" fmla="*/ 337 h 466"/>
                <a:gd name="T14" fmla="*/ 225 w 428"/>
                <a:gd name="T15" fmla="*/ 333 h 466"/>
                <a:gd name="T16" fmla="*/ 294 w 428"/>
                <a:gd name="T17" fmla="*/ 264 h 466"/>
                <a:gd name="T18" fmla="*/ 396 w 428"/>
                <a:gd name="T19" fmla="*/ 381 h 466"/>
                <a:gd name="T20" fmla="*/ 396 w 428"/>
                <a:gd name="T21" fmla="*/ 433 h 466"/>
                <a:gd name="T22" fmla="*/ 277 w 428"/>
                <a:gd name="T23" fmla="*/ 433 h 466"/>
                <a:gd name="T24" fmla="*/ 249 w 428"/>
                <a:gd name="T25" fmla="*/ 263 h 466"/>
                <a:gd name="T26" fmla="*/ 249 w 428"/>
                <a:gd name="T27" fmla="*/ 263 h 466"/>
                <a:gd name="T28" fmla="*/ 214 w 428"/>
                <a:gd name="T29" fmla="*/ 298 h 466"/>
                <a:gd name="T30" fmla="*/ 179 w 428"/>
                <a:gd name="T31" fmla="*/ 263 h 466"/>
                <a:gd name="T32" fmla="*/ 249 w 428"/>
                <a:gd name="T33" fmla="*/ 263 h 466"/>
                <a:gd name="T34" fmla="*/ 143 w 428"/>
                <a:gd name="T35" fmla="*/ 135 h 466"/>
                <a:gd name="T36" fmla="*/ 143 w 428"/>
                <a:gd name="T37" fmla="*/ 135 h 466"/>
                <a:gd name="T38" fmla="*/ 251 w 428"/>
                <a:gd name="T39" fmla="*/ 135 h 466"/>
                <a:gd name="T40" fmla="*/ 285 w 428"/>
                <a:gd name="T41" fmla="*/ 125 h 466"/>
                <a:gd name="T42" fmla="*/ 285 w 428"/>
                <a:gd name="T43" fmla="*/ 160 h 466"/>
                <a:gd name="T44" fmla="*/ 214 w 428"/>
                <a:gd name="T45" fmla="*/ 231 h 466"/>
                <a:gd name="T46" fmla="*/ 143 w 428"/>
                <a:gd name="T47" fmla="*/ 160 h 466"/>
                <a:gd name="T48" fmla="*/ 143 w 428"/>
                <a:gd name="T49" fmla="*/ 135 h 466"/>
                <a:gd name="T50" fmla="*/ 143 w 428"/>
                <a:gd name="T51" fmla="*/ 102 h 466"/>
                <a:gd name="T52" fmla="*/ 143 w 428"/>
                <a:gd name="T53" fmla="*/ 102 h 466"/>
                <a:gd name="T54" fmla="*/ 143 w 428"/>
                <a:gd name="T55" fmla="*/ 81 h 466"/>
                <a:gd name="T56" fmla="*/ 193 w 428"/>
                <a:gd name="T57" fmla="*/ 31 h 466"/>
                <a:gd name="T58" fmla="*/ 285 w 428"/>
                <a:gd name="T59" fmla="*/ 31 h 466"/>
                <a:gd name="T60" fmla="*/ 285 w 428"/>
                <a:gd name="T61" fmla="*/ 68 h 466"/>
                <a:gd name="T62" fmla="*/ 251 w 428"/>
                <a:gd name="T63" fmla="*/ 103 h 466"/>
                <a:gd name="T64" fmla="*/ 143 w 428"/>
                <a:gd name="T65" fmla="*/ 103 h 466"/>
                <a:gd name="T66" fmla="*/ 143 w 428"/>
                <a:gd name="T67" fmla="*/ 102 h 466"/>
                <a:gd name="T68" fmla="*/ 292 w 428"/>
                <a:gd name="T69" fmla="*/ 232 h 466"/>
                <a:gd name="T70" fmla="*/ 292 w 428"/>
                <a:gd name="T71" fmla="*/ 232 h 466"/>
                <a:gd name="T72" fmla="*/ 289 w 428"/>
                <a:gd name="T73" fmla="*/ 231 h 466"/>
                <a:gd name="T74" fmla="*/ 317 w 428"/>
                <a:gd name="T75" fmla="*/ 160 h 466"/>
                <a:gd name="T76" fmla="*/ 317 w 428"/>
                <a:gd name="T77" fmla="*/ 75 h 466"/>
                <a:gd name="T78" fmla="*/ 317 w 428"/>
                <a:gd name="T79" fmla="*/ 73 h 466"/>
                <a:gd name="T80" fmla="*/ 317 w 428"/>
                <a:gd name="T81" fmla="*/ 68 h 466"/>
                <a:gd name="T82" fmla="*/ 317 w 428"/>
                <a:gd name="T83" fmla="*/ 15 h 466"/>
                <a:gd name="T84" fmla="*/ 301 w 428"/>
                <a:gd name="T85" fmla="*/ 0 h 466"/>
                <a:gd name="T86" fmla="*/ 193 w 428"/>
                <a:gd name="T87" fmla="*/ 0 h 466"/>
                <a:gd name="T88" fmla="*/ 111 w 428"/>
                <a:gd name="T89" fmla="*/ 81 h 466"/>
                <a:gd name="T90" fmla="*/ 111 w 428"/>
                <a:gd name="T91" fmla="*/ 160 h 466"/>
                <a:gd name="T92" fmla="*/ 139 w 428"/>
                <a:gd name="T93" fmla="*/ 231 h 466"/>
                <a:gd name="T94" fmla="*/ 136 w 428"/>
                <a:gd name="T95" fmla="*/ 232 h 466"/>
                <a:gd name="T96" fmla="*/ 0 w 428"/>
                <a:gd name="T97" fmla="*/ 381 h 466"/>
                <a:gd name="T98" fmla="*/ 0 w 428"/>
                <a:gd name="T99" fmla="*/ 450 h 466"/>
                <a:gd name="T100" fmla="*/ 16 w 428"/>
                <a:gd name="T101" fmla="*/ 466 h 466"/>
                <a:gd name="T102" fmla="*/ 277 w 428"/>
                <a:gd name="T103" fmla="*/ 466 h 466"/>
                <a:gd name="T104" fmla="*/ 410 w 428"/>
                <a:gd name="T105" fmla="*/ 466 h 466"/>
                <a:gd name="T106" fmla="*/ 412 w 428"/>
                <a:gd name="T107" fmla="*/ 466 h 466"/>
                <a:gd name="T108" fmla="*/ 428 w 428"/>
                <a:gd name="T109" fmla="*/ 450 h 466"/>
                <a:gd name="T110" fmla="*/ 428 w 428"/>
                <a:gd name="T111" fmla="*/ 381 h 466"/>
                <a:gd name="T112" fmla="*/ 292 w 428"/>
                <a:gd name="T113"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6">
                  <a:moveTo>
                    <a:pt x="277" y="433"/>
                  </a:moveTo>
                  <a:lnTo>
                    <a:pt x="277" y="433"/>
                  </a:lnTo>
                  <a:lnTo>
                    <a:pt x="32" y="433"/>
                  </a:lnTo>
                  <a:lnTo>
                    <a:pt x="32" y="381"/>
                  </a:lnTo>
                  <a:cubicBezTo>
                    <a:pt x="32" y="321"/>
                    <a:pt x="77" y="272"/>
                    <a:pt x="134" y="264"/>
                  </a:cubicBezTo>
                  <a:lnTo>
                    <a:pt x="203" y="333"/>
                  </a:lnTo>
                  <a:cubicBezTo>
                    <a:pt x="206" y="336"/>
                    <a:pt x="210" y="337"/>
                    <a:pt x="214" y="337"/>
                  </a:cubicBezTo>
                  <a:cubicBezTo>
                    <a:pt x="218" y="337"/>
                    <a:pt x="222" y="336"/>
                    <a:pt x="225" y="333"/>
                  </a:cubicBezTo>
                  <a:lnTo>
                    <a:pt x="294" y="264"/>
                  </a:lnTo>
                  <a:cubicBezTo>
                    <a:pt x="351" y="272"/>
                    <a:pt x="396" y="321"/>
                    <a:pt x="396" y="381"/>
                  </a:cubicBezTo>
                  <a:lnTo>
                    <a:pt x="396" y="433"/>
                  </a:lnTo>
                  <a:lnTo>
                    <a:pt x="277" y="433"/>
                  </a:lnTo>
                  <a:close/>
                  <a:moveTo>
                    <a:pt x="249" y="263"/>
                  </a:moveTo>
                  <a:lnTo>
                    <a:pt x="249" y="263"/>
                  </a:lnTo>
                  <a:lnTo>
                    <a:pt x="214" y="298"/>
                  </a:lnTo>
                  <a:lnTo>
                    <a:pt x="179" y="263"/>
                  </a:lnTo>
                  <a:lnTo>
                    <a:pt x="249" y="263"/>
                  </a:lnTo>
                  <a:close/>
                  <a:moveTo>
                    <a:pt x="143" y="135"/>
                  </a:moveTo>
                  <a:lnTo>
                    <a:pt x="143" y="135"/>
                  </a:lnTo>
                  <a:lnTo>
                    <a:pt x="251" y="135"/>
                  </a:lnTo>
                  <a:cubicBezTo>
                    <a:pt x="263" y="135"/>
                    <a:pt x="275" y="131"/>
                    <a:pt x="285" y="125"/>
                  </a:cubicBezTo>
                  <a:lnTo>
                    <a:pt x="285" y="160"/>
                  </a:lnTo>
                  <a:cubicBezTo>
                    <a:pt x="285" y="199"/>
                    <a:pt x="253" y="231"/>
                    <a:pt x="214" y="231"/>
                  </a:cubicBezTo>
                  <a:cubicBezTo>
                    <a:pt x="175" y="231"/>
                    <a:pt x="143" y="199"/>
                    <a:pt x="143" y="160"/>
                  </a:cubicBezTo>
                  <a:lnTo>
                    <a:pt x="143" y="135"/>
                  </a:lnTo>
                  <a:close/>
                  <a:moveTo>
                    <a:pt x="143" y="102"/>
                  </a:moveTo>
                  <a:lnTo>
                    <a:pt x="143" y="102"/>
                  </a:lnTo>
                  <a:lnTo>
                    <a:pt x="143" y="81"/>
                  </a:lnTo>
                  <a:cubicBezTo>
                    <a:pt x="143" y="53"/>
                    <a:pt x="165" y="31"/>
                    <a:pt x="193" y="31"/>
                  </a:cubicBezTo>
                  <a:lnTo>
                    <a:pt x="285" y="31"/>
                  </a:lnTo>
                  <a:lnTo>
                    <a:pt x="285" y="68"/>
                  </a:lnTo>
                  <a:cubicBezTo>
                    <a:pt x="285" y="87"/>
                    <a:pt x="270" y="103"/>
                    <a:pt x="251" y="103"/>
                  </a:cubicBezTo>
                  <a:lnTo>
                    <a:pt x="143" y="103"/>
                  </a:lnTo>
                  <a:lnTo>
                    <a:pt x="143" y="102"/>
                  </a:lnTo>
                  <a:close/>
                  <a:moveTo>
                    <a:pt x="292" y="232"/>
                  </a:moveTo>
                  <a:lnTo>
                    <a:pt x="292" y="232"/>
                  </a:lnTo>
                  <a:cubicBezTo>
                    <a:pt x="291" y="231"/>
                    <a:pt x="290" y="231"/>
                    <a:pt x="289" y="231"/>
                  </a:cubicBezTo>
                  <a:cubicBezTo>
                    <a:pt x="306" y="213"/>
                    <a:pt x="317" y="188"/>
                    <a:pt x="317" y="160"/>
                  </a:cubicBezTo>
                  <a:lnTo>
                    <a:pt x="317" y="75"/>
                  </a:lnTo>
                  <a:cubicBezTo>
                    <a:pt x="317" y="75"/>
                    <a:pt x="317" y="74"/>
                    <a:pt x="317" y="73"/>
                  </a:cubicBezTo>
                  <a:cubicBezTo>
                    <a:pt x="317" y="72"/>
                    <a:pt x="317" y="70"/>
                    <a:pt x="317" y="68"/>
                  </a:cubicBezTo>
                  <a:lnTo>
                    <a:pt x="317" y="15"/>
                  </a:lnTo>
                  <a:cubicBezTo>
                    <a:pt x="317" y="7"/>
                    <a:pt x="310" y="0"/>
                    <a:pt x="301" y="0"/>
                  </a:cubicBezTo>
                  <a:lnTo>
                    <a:pt x="193" y="0"/>
                  </a:lnTo>
                  <a:cubicBezTo>
                    <a:pt x="148" y="0"/>
                    <a:pt x="111" y="36"/>
                    <a:pt x="111" y="81"/>
                  </a:cubicBezTo>
                  <a:lnTo>
                    <a:pt x="111" y="160"/>
                  </a:lnTo>
                  <a:cubicBezTo>
                    <a:pt x="111" y="188"/>
                    <a:pt x="121" y="213"/>
                    <a:pt x="139" y="231"/>
                  </a:cubicBezTo>
                  <a:cubicBezTo>
                    <a:pt x="138" y="231"/>
                    <a:pt x="137" y="231"/>
                    <a:pt x="136" y="232"/>
                  </a:cubicBezTo>
                  <a:cubicBezTo>
                    <a:pt x="59" y="239"/>
                    <a:pt x="0" y="303"/>
                    <a:pt x="0" y="381"/>
                  </a:cubicBezTo>
                  <a:lnTo>
                    <a:pt x="0" y="450"/>
                  </a:lnTo>
                  <a:cubicBezTo>
                    <a:pt x="0" y="458"/>
                    <a:pt x="7" y="466"/>
                    <a:pt x="16" y="466"/>
                  </a:cubicBezTo>
                  <a:lnTo>
                    <a:pt x="277" y="466"/>
                  </a:lnTo>
                  <a:lnTo>
                    <a:pt x="410" y="466"/>
                  </a:lnTo>
                  <a:lnTo>
                    <a:pt x="412" y="466"/>
                  </a:lnTo>
                  <a:cubicBezTo>
                    <a:pt x="421" y="466"/>
                    <a:pt x="428" y="459"/>
                    <a:pt x="428" y="450"/>
                  </a:cubicBezTo>
                  <a:lnTo>
                    <a:pt x="428" y="381"/>
                  </a:lnTo>
                  <a:cubicBezTo>
                    <a:pt x="428" y="303"/>
                    <a:pt x="368" y="239"/>
                    <a:pt x="292"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8" name="Freeform 53">
              <a:extLst>
                <a:ext uri="{FF2B5EF4-FFF2-40B4-BE49-F238E27FC236}">
                  <a16:creationId xmlns:a16="http://schemas.microsoft.com/office/drawing/2014/main" xmlns="" id="{B8978C72-87DA-1D97-528B-4334A721B208}"/>
                </a:ext>
              </a:extLst>
            </p:cNvPr>
            <p:cNvSpPr>
              <a:spLocks noEditPoints="1"/>
            </p:cNvSpPr>
            <p:nvPr/>
          </p:nvSpPr>
          <p:spPr bwMode="auto">
            <a:xfrm>
              <a:off x="5377" y="1016"/>
              <a:ext cx="265" cy="183"/>
            </a:xfrm>
            <a:custGeom>
              <a:avLst/>
              <a:gdLst>
                <a:gd name="T0" fmla="*/ 80 w 436"/>
                <a:gd name="T1" fmla="*/ 302 h 302"/>
                <a:gd name="T2" fmla="*/ 80 w 436"/>
                <a:gd name="T3" fmla="*/ 302 h 302"/>
                <a:gd name="T4" fmla="*/ 282 w 436"/>
                <a:gd name="T5" fmla="*/ 302 h 302"/>
                <a:gd name="T6" fmla="*/ 357 w 436"/>
                <a:gd name="T7" fmla="*/ 252 h 302"/>
                <a:gd name="T8" fmla="*/ 419 w 436"/>
                <a:gd name="T9" fmla="*/ 252 h 302"/>
                <a:gd name="T10" fmla="*/ 434 w 436"/>
                <a:gd name="T11" fmla="*/ 242 h 302"/>
                <a:gd name="T12" fmla="*/ 430 w 436"/>
                <a:gd name="T13" fmla="*/ 224 h 302"/>
                <a:gd name="T14" fmla="*/ 363 w 436"/>
                <a:gd name="T15" fmla="*/ 157 h 302"/>
                <a:gd name="T16" fmla="*/ 363 w 436"/>
                <a:gd name="T17" fmla="*/ 79 h 302"/>
                <a:gd name="T18" fmla="*/ 282 w 436"/>
                <a:gd name="T19" fmla="*/ 0 h 302"/>
                <a:gd name="T20" fmla="*/ 80 w 436"/>
                <a:gd name="T21" fmla="*/ 0 h 302"/>
                <a:gd name="T22" fmla="*/ 0 w 436"/>
                <a:gd name="T23" fmla="*/ 79 h 302"/>
                <a:gd name="T24" fmla="*/ 0 w 436"/>
                <a:gd name="T25" fmla="*/ 221 h 302"/>
                <a:gd name="T26" fmla="*/ 80 w 436"/>
                <a:gd name="T27" fmla="*/ 302 h 302"/>
                <a:gd name="T28" fmla="*/ 32 w 436"/>
                <a:gd name="T29" fmla="*/ 79 h 302"/>
                <a:gd name="T30" fmla="*/ 32 w 436"/>
                <a:gd name="T31" fmla="*/ 79 h 302"/>
                <a:gd name="T32" fmla="*/ 80 w 436"/>
                <a:gd name="T33" fmla="*/ 31 h 302"/>
                <a:gd name="T34" fmla="*/ 282 w 436"/>
                <a:gd name="T35" fmla="*/ 31 h 302"/>
                <a:gd name="T36" fmla="*/ 331 w 436"/>
                <a:gd name="T37" fmla="*/ 79 h 302"/>
                <a:gd name="T38" fmla="*/ 331 w 436"/>
                <a:gd name="T39" fmla="*/ 163 h 302"/>
                <a:gd name="T40" fmla="*/ 335 w 436"/>
                <a:gd name="T41" fmla="*/ 175 h 302"/>
                <a:gd name="T42" fmla="*/ 380 w 436"/>
                <a:gd name="T43" fmla="*/ 219 h 302"/>
                <a:gd name="T44" fmla="*/ 345 w 436"/>
                <a:gd name="T45" fmla="*/ 219 h 302"/>
                <a:gd name="T46" fmla="*/ 329 w 436"/>
                <a:gd name="T47" fmla="*/ 232 h 302"/>
                <a:gd name="T48" fmla="*/ 282 w 436"/>
                <a:gd name="T49" fmla="*/ 269 h 302"/>
                <a:gd name="T50" fmla="*/ 80 w 436"/>
                <a:gd name="T51" fmla="*/ 269 h 302"/>
                <a:gd name="T52" fmla="*/ 32 w 436"/>
                <a:gd name="T53" fmla="*/ 221 h 302"/>
                <a:gd name="T54" fmla="*/ 32 w 436"/>
                <a:gd name="T55" fmla="*/ 7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80" y="302"/>
                  </a:moveTo>
                  <a:lnTo>
                    <a:pt x="80" y="302"/>
                  </a:lnTo>
                  <a:lnTo>
                    <a:pt x="282" y="302"/>
                  </a:lnTo>
                  <a:cubicBezTo>
                    <a:pt x="316" y="302"/>
                    <a:pt x="345" y="282"/>
                    <a:pt x="357" y="252"/>
                  </a:cubicBezTo>
                  <a:lnTo>
                    <a:pt x="419" y="252"/>
                  </a:lnTo>
                  <a:cubicBezTo>
                    <a:pt x="425" y="252"/>
                    <a:pt x="431" y="248"/>
                    <a:pt x="434" y="242"/>
                  </a:cubicBezTo>
                  <a:cubicBezTo>
                    <a:pt x="436" y="236"/>
                    <a:pt x="435" y="229"/>
                    <a:pt x="430" y="224"/>
                  </a:cubicBezTo>
                  <a:lnTo>
                    <a:pt x="363" y="157"/>
                  </a:lnTo>
                  <a:lnTo>
                    <a:pt x="363" y="79"/>
                  </a:lnTo>
                  <a:cubicBezTo>
                    <a:pt x="363" y="35"/>
                    <a:pt x="327" y="0"/>
                    <a:pt x="282" y="0"/>
                  </a:cubicBezTo>
                  <a:lnTo>
                    <a:pt x="80" y="0"/>
                  </a:lnTo>
                  <a:cubicBezTo>
                    <a:pt x="36" y="0"/>
                    <a:pt x="0" y="35"/>
                    <a:pt x="0" y="79"/>
                  </a:cubicBezTo>
                  <a:lnTo>
                    <a:pt x="0" y="221"/>
                  </a:lnTo>
                  <a:cubicBezTo>
                    <a:pt x="0" y="265"/>
                    <a:pt x="36" y="302"/>
                    <a:pt x="80" y="302"/>
                  </a:cubicBezTo>
                  <a:close/>
                  <a:moveTo>
                    <a:pt x="32" y="79"/>
                  </a:moveTo>
                  <a:lnTo>
                    <a:pt x="32" y="79"/>
                  </a:lnTo>
                  <a:cubicBezTo>
                    <a:pt x="32" y="53"/>
                    <a:pt x="53" y="31"/>
                    <a:pt x="80" y="31"/>
                  </a:cubicBezTo>
                  <a:lnTo>
                    <a:pt x="282" y="31"/>
                  </a:lnTo>
                  <a:cubicBezTo>
                    <a:pt x="309" y="31"/>
                    <a:pt x="331" y="53"/>
                    <a:pt x="331" y="79"/>
                  </a:cubicBezTo>
                  <a:lnTo>
                    <a:pt x="331" y="163"/>
                  </a:lnTo>
                  <a:cubicBezTo>
                    <a:pt x="331" y="168"/>
                    <a:pt x="332" y="172"/>
                    <a:pt x="335" y="175"/>
                  </a:cubicBezTo>
                  <a:lnTo>
                    <a:pt x="380" y="219"/>
                  </a:lnTo>
                  <a:lnTo>
                    <a:pt x="345" y="219"/>
                  </a:lnTo>
                  <a:cubicBezTo>
                    <a:pt x="338" y="219"/>
                    <a:pt x="331" y="225"/>
                    <a:pt x="329" y="232"/>
                  </a:cubicBezTo>
                  <a:cubicBezTo>
                    <a:pt x="324" y="254"/>
                    <a:pt x="305" y="269"/>
                    <a:pt x="282" y="269"/>
                  </a:cubicBezTo>
                  <a:lnTo>
                    <a:pt x="80" y="269"/>
                  </a:lnTo>
                  <a:cubicBezTo>
                    <a:pt x="53" y="269"/>
                    <a:pt x="32" y="248"/>
                    <a:pt x="32" y="221"/>
                  </a:cubicBezTo>
                  <a:lnTo>
                    <a:pt x="32"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54">
              <a:extLst>
                <a:ext uri="{FF2B5EF4-FFF2-40B4-BE49-F238E27FC236}">
                  <a16:creationId xmlns:a16="http://schemas.microsoft.com/office/drawing/2014/main" xmlns="" id="{35DC9877-9E25-68A2-CE47-E4DECDB77AED}"/>
                </a:ext>
              </a:extLst>
            </p:cNvPr>
            <p:cNvSpPr>
              <a:spLocks noEditPoints="1"/>
            </p:cNvSpPr>
            <p:nvPr/>
          </p:nvSpPr>
          <p:spPr bwMode="auto">
            <a:xfrm>
              <a:off x="5434" y="1079"/>
              <a:ext cx="106" cy="60"/>
            </a:xfrm>
            <a:custGeom>
              <a:avLst/>
              <a:gdLst>
                <a:gd name="T0" fmla="*/ 158 w 174"/>
                <a:gd name="T1" fmla="*/ 33 h 99"/>
                <a:gd name="T2" fmla="*/ 158 w 174"/>
                <a:gd name="T3" fmla="*/ 33 h 99"/>
                <a:gd name="T4" fmla="*/ 17 w 174"/>
                <a:gd name="T5" fmla="*/ 33 h 99"/>
                <a:gd name="T6" fmla="*/ 0 w 174"/>
                <a:gd name="T7" fmla="*/ 17 h 99"/>
                <a:gd name="T8" fmla="*/ 17 w 174"/>
                <a:gd name="T9" fmla="*/ 0 h 99"/>
                <a:gd name="T10" fmla="*/ 158 w 174"/>
                <a:gd name="T11" fmla="*/ 0 h 99"/>
                <a:gd name="T12" fmla="*/ 174 w 174"/>
                <a:gd name="T13" fmla="*/ 17 h 99"/>
                <a:gd name="T14" fmla="*/ 158 w 174"/>
                <a:gd name="T15" fmla="*/ 33 h 99"/>
                <a:gd name="T16" fmla="*/ 158 w 174"/>
                <a:gd name="T17" fmla="*/ 99 h 99"/>
                <a:gd name="T18" fmla="*/ 158 w 174"/>
                <a:gd name="T19" fmla="*/ 99 h 99"/>
                <a:gd name="T20" fmla="*/ 17 w 174"/>
                <a:gd name="T21" fmla="*/ 99 h 99"/>
                <a:gd name="T22" fmla="*/ 0 w 174"/>
                <a:gd name="T23" fmla="*/ 83 h 99"/>
                <a:gd name="T24" fmla="*/ 17 w 174"/>
                <a:gd name="T25" fmla="*/ 67 h 99"/>
                <a:gd name="T26" fmla="*/ 158 w 174"/>
                <a:gd name="T27" fmla="*/ 67 h 99"/>
                <a:gd name="T28" fmla="*/ 174 w 174"/>
                <a:gd name="T29" fmla="*/ 83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3"/>
                  </a:moveTo>
                  <a:lnTo>
                    <a:pt x="158" y="33"/>
                  </a:lnTo>
                  <a:lnTo>
                    <a:pt x="17" y="33"/>
                  </a:lnTo>
                  <a:cubicBezTo>
                    <a:pt x="8" y="33"/>
                    <a:pt x="0" y="25"/>
                    <a:pt x="0" y="17"/>
                  </a:cubicBezTo>
                  <a:cubicBezTo>
                    <a:pt x="0" y="8"/>
                    <a:pt x="8" y="0"/>
                    <a:pt x="17" y="0"/>
                  </a:cubicBezTo>
                  <a:lnTo>
                    <a:pt x="158" y="0"/>
                  </a:lnTo>
                  <a:cubicBezTo>
                    <a:pt x="167" y="0"/>
                    <a:pt x="174" y="8"/>
                    <a:pt x="174" y="17"/>
                  </a:cubicBezTo>
                  <a:cubicBezTo>
                    <a:pt x="174" y="25"/>
                    <a:pt x="167" y="33"/>
                    <a:pt x="158" y="33"/>
                  </a:cubicBezTo>
                  <a:close/>
                  <a:moveTo>
                    <a:pt x="158" y="99"/>
                  </a:moveTo>
                  <a:lnTo>
                    <a:pt x="158" y="99"/>
                  </a:lnTo>
                  <a:lnTo>
                    <a:pt x="17" y="99"/>
                  </a:lnTo>
                  <a:cubicBezTo>
                    <a:pt x="8" y="99"/>
                    <a:pt x="0" y="92"/>
                    <a:pt x="0" y="83"/>
                  </a:cubicBezTo>
                  <a:cubicBezTo>
                    <a:pt x="0" y="74"/>
                    <a:pt x="8" y="67"/>
                    <a:pt x="17" y="67"/>
                  </a:cubicBezTo>
                  <a:lnTo>
                    <a:pt x="158" y="67"/>
                  </a:lnTo>
                  <a:cubicBezTo>
                    <a:pt x="167" y="67"/>
                    <a:pt x="174" y="74"/>
                    <a:pt x="174" y="83"/>
                  </a:cubicBezTo>
                  <a:cubicBezTo>
                    <a:pt x="174" y="92"/>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55">
              <a:extLst>
                <a:ext uri="{FF2B5EF4-FFF2-40B4-BE49-F238E27FC236}">
                  <a16:creationId xmlns:a16="http://schemas.microsoft.com/office/drawing/2014/main" xmlns="" id="{A64FB01E-AFD2-2B6C-0D3A-482F4610E16D}"/>
                </a:ext>
              </a:extLst>
            </p:cNvPr>
            <p:cNvSpPr>
              <a:spLocks noEditPoints="1"/>
            </p:cNvSpPr>
            <p:nvPr/>
          </p:nvSpPr>
          <p:spPr bwMode="auto">
            <a:xfrm>
              <a:off x="5717" y="1397"/>
              <a:ext cx="106" cy="61"/>
            </a:xfrm>
            <a:custGeom>
              <a:avLst/>
              <a:gdLst>
                <a:gd name="T0" fmla="*/ 158 w 174"/>
                <a:gd name="T1" fmla="*/ 32 h 99"/>
                <a:gd name="T2" fmla="*/ 158 w 174"/>
                <a:gd name="T3" fmla="*/ 32 h 99"/>
                <a:gd name="T4" fmla="*/ 16 w 174"/>
                <a:gd name="T5" fmla="*/ 32 h 99"/>
                <a:gd name="T6" fmla="*/ 0 w 174"/>
                <a:gd name="T7" fmla="*/ 16 h 99"/>
                <a:gd name="T8" fmla="*/ 16 w 174"/>
                <a:gd name="T9" fmla="*/ 0 h 99"/>
                <a:gd name="T10" fmla="*/ 158 w 174"/>
                <a:gd name="T11" fmla="*/ 0 h 99"/>
                <a:gd name="T12" fmla="*/ 174 w 174"/>
                <a:gd name="T13" fmla="*/ 16 h 99"/>
                <a:gd name="T14" fmla="*/ 158 w 174"/>
                <a:gd name="T15" fmla="*/ 32 h 99"/>
                <a:gd name="T16" fmla="*/ 158 w 174"/>
                <a:gd name="T17" fmla="*/ 99 h 99"/>
                <a:gd name="T18" fmla="*/ 158 w 174"/>
                <a:gd name="T19" fmla="*/ 99 h 99"/>
                <a:gd name="T20" fmla="*/ 16 w 174"/>
                <a:gd name="T21" fmla="*/ 99 h 99"/>
                <a:gd name="T22" fmla="*/ 0 w 174"/>
                <a:gd name="T23" fmla="*/ 82 h 99"/>
                <a:gd name="T24" fmla="*/ 16 w 174"/>
                <a:gd name="T25" fmla="*/ 66 h 99"/>
                <a:gd name="T26" fmla="*/ 158 w 174"/>
                <a:gd name="T27" fmla="*/ 66 h 99"/>
                <a:gd name="T28" fmla="*/ 174 w 174"/>
                <a:gd name="T29" fmla="*/ 82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2"/>
                  </a:moveTo>
                  <a:lnTo>
                    <a:pt x="158" y="32"/>
                  </a:lnTo>
                  <a:lnTo>
                    <a:pt x="16" y="32"/>
                  </a:lnTo>
                  <a:cubicBezTo>
                    <a:pt x="7" y="32"/>
                    <a:pt x="0" y="25"/>
                    <a:pt x="0" y="16"/>
                  </a:cubicBezTo>
                  <a:cubicBezTo>
                    <a:pt x="0" y="7"/>
                    <a:pt x="7" y="0"/>
                    <a:pt x="16" y="0"/>
                  </a:cubicBezTo>
                  <a:lnTo>
                    <a:pt x="158" y="0"/>
                  </a:lnTo>
                  <a:cubicBezTo>
                    <a:pt x="167" y="0"/>
                    <a:pt x="174" y="7"/>
                    <a:pt x="174" y="16"/>
                  </a:cubicBezTo>
                  <a:cubicBezTo>
                    <a:pt x="174" y="25"/>
                    <a:pt x="167" y="32"/>
                    <a:pt x="158" y="32"/>
                  </a:cubicBezTo>
                  <a:close/>
                  <a:moveTo>
                    <a:pt x="158" y="99"/>
                  </a:moveTo>
                  <a:lnTo>
                    <a:pt x="158" y="99"/>
                  </a:lnTo>
                  <a:lnTo>
                    <a:pt x="16" y="99"/>
                  </a:lnTo>
                  <a:cubicBezTo>
                    <a:pt x="7" y="99"/>
                    <a:pt x="0" y="91"/>
                    <a:pt x="0" y="82"/>
                  </a:cubicBezTo>
                  <a:cubicBezTo>
                    <a:pt x="0" y="73"/>
                    <a:pt x="7" y="66"/>
                    <a:pt x="16" y="66"/>
                  </a:cubicBezTo>
                  <a:lnTo>
                    <a:pt x="158" y="66"/>
                  </a:lnTo>
                  <a:cubicBezTo>
                    <a:pt x="167" y="66"/>
                    <a:pt x="174" y="73"/>
                    <a:pt x="174" y="82"/>
                  </a:cubicBezTo>
                  <a:cubicBezTo>
                    <a:pt x="174" y="91"/>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56">
              <a:extLst>
                <a:ext uri="{FF2B5EF4-FFF2-40B4-BE49-F238E27FC236}">
                  <a16:creationId xmlns:a16="http://schemas.microsoft.com/office/drawing/2014/main" xmlns="" id="{72B7BD63-1E27-07F5-7ACC-9AEEBFA00FDE}"/>
                </a:ext>
              </a:extLst>
            </p:cNvPr>
            <p:cNvSpPr>
              <a:spLocks noEditPoints="1"/>
            </p:cNvSpPr>
            <p:nvPr/>
          </p:nvSpPr>
          <p:spPr bwMode="auto">
            <a:xfrm>
              <a:off x="5613" y="1333"/>
              <a:ext cx="266" cy="184"/>
            </a:xfrm>
            <a:custGeom>
              <a:avLst/>
              <a:gdLst>
                <a:gd name="T0" fmla="*/ 356 w 436"/>
                <a:gd name="T1" fmla="*/ 0 h 302"/>
                <a:gd name="T2" fmla="*/ 356 w 436"/>
                <a:gd name="T3" fmla="*/ 0 h 302"/>
                <a:gd name="T4" fmla="*/ 153 w 436"/>
                <a:gd name="T5" fmla="*/ 0 h 302"/>
                <a:gd name="T6" fmla="*/ 79 w 436"/>
                <a:gd name="T7" fmla="*/ 50 h 302"/>
                <a:gd name="T8" fmla="*/ 17 w 436"/>
                <a:gd name="T9" fmla="*/ 50 h 302"/>
                <a:gd name="T10" fmla="*/ 2 w 436"/>
                <a:gd name="T11" fmla="*/ 60 h 302"/>
                <a:gd name="T12" fmla="*/ 6 w 436"/>
                <a:gd name="T13" fmla="*/ 77 h 302"/>
                <a:gd name="T14" fmla="*/ 73 w 436"/>
                <a:gd name="T15" fmla="*/ 144 h 302"/>
                <a:gd name="T16" fmla="*/ 73 w 436"/>
                <a:gd name="T17" fmla="*/ 222 h 302"/>
                <a:gd name="T18" fmla="*/ 153 w 436"/>
                <a:gd name="T19" fmla="*/ 302 h 302"/>
                <a:gd name="T20" fmla="*/ 356 w 436"/>
                <a:gd name="T21" fmla="*/ 302 h 302"/>
                <a:gd name="T22" fmla="*/ 436 w 436"/>
                <a:gd name="T23" fmla="*/ 222 h 302"/>
                <a:gd name="T24" fmla="*/ 436 w 436"/>
                <a:gd name="T25" fmla="*/ 80 h 302"/>
                <a:gd name="T26" fmla="*/ 356 w 436"/>
                <a:gd name="T27" fmla="*/ 0 h 302"/>
                <a:gd name="T28" fmla="*/ 404 w 436"/>
                <a:gd name="T29" fmla="*/ 222 h 302"/>
                <a:gd name="T30" fmla="*/ 404 w 436"/>
                <a:gd name="T31" fmla="*/ 222 h 302"/>
                <a:gd name="T32" fmla="*/ 356 w 436"/>
                <a:gd name="T33" fmla="*/ 270 h 302"/>
                <a:gd name="T34" fmla="*/ 153 w 436"/>
                <a:gd name="T35" fmla="*/ 270 h 302"/>
                <a:gd name="T36" fmla="*/ 105 w 436"/>
                <a:gd name="T37" fmla="*/ 222 h 302"/>
                <a:gd name="T38" fmla="*/ 105 w 436"/>
                <a:gd name="T39" fmla="*/ 138 h 302"/>
                <a:gd name="T40" fmla="*/ 100 w 436"/>
                <a:gd name="T41" fmla="*/ 126 h 302"/>
                <a:gd name="T42" fmla="*/ 56 w 436"/>
                <a:gd name="T43" fmla="*/ 82 h 302"/>
                <a:gd name="T44" fmla="*/ 91 w 436"/>
                <a:gd name="T45" fmla="*/ 82 h 302"/>
                <a:gd name="T46" fmla="*/ 106 w 436"/>
                <a:gd name="T47" fmla="*/ 69 h 302"/>
                <a:gd name="T48" fmla="*/ 153 w 436"/>
                <a:gd name="T49" fmla="*/ 32 h 302"/>
                <a:gd name="T50" fmla="*/ 356 w 436"/>
                <a:gd name="T51" fmla="*/ 32 h 302"/>
                <a:gd name="T52" fmla="*/ 404 w 436"/>
                <a:gd name="T53" fmla="*/ 80 h 302"/>
                <a:gd name="T54" fmla="*/ 404 w 436"/>
                <a:gd name="T55" fmla="*/ 22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356" y="0"/>
                  </a:moveTo>
                  <a:lnTo>
                    <a:pt x="356" y="0"/>
                  </a:lnTo>
                  <a:lnTo>
                    <a:pt x="153" y="0"/>
                  </a:lnTo>
                  <a:cubicBezTo>
                    <a:pt x="120" y="0"/>
                    <a:pt x="91" y="20"/>
                    <a:pt x="79" y="50"/>
                  </a:cubicBezTo>
                  <a:lnTo>
                    <a:pt x="17" y="50"/>
                  </a:lnTo>
                  <a:cubicBezTo>
                    <a:pt x="10" y="50"/>
                    <a:pt x="5" y="54"/>
                    <a:pt x="2" y="60"/>
                  </a:cubicBezTo>
                  <a:cubicBezTo>
                    <a:pt x="0" y="66"/>
                    <a:pt x="1" y="72"/>
                    <a:pt x="6" y="77"/>
                  </a:cubicBezTo>
                  <a:lnTo>
                    <a:pt x="73" y="144"/>
                  </a:lnTo>
                  <a:lnTo>
                    <a:pt x="73" y="222"/>
                  </a:lnTo>
                  <a:cubicBezTo>
                    <a:pt x="73" y="266"/>
                    <a:pt x="109" y="302"/>
                    <a:pt x="153" y="302"/>
                  </a:cubicBezTo>
                  <a:lnTo>
                    <a:pt x="356" y="302"/>
                  </a:lnTo>
                  <a:cubicBezTo>
                    <a:pt x="400" y="302"/>
                    <a:pt x="436" y="266"/>
                    <a:pt x="436" y="222"/>
                  </a:cubicBezTo>
                  <a:lnTo>
                    <a:pt x="436" y="80"/>
                  </a:lnTo>
                  <a:cubicBezTo>
                    <a:pt x="436" y="36"/>
                    <a:pt x="400" y="0"/>
                    <a:pt x="356" y="0"/>
                  </a:cubicBezTo>
                  <a:close/>
                  <a:moveTo>
                    <a:pt x="404" y="222"/>
                  </a:moveTo>
                  <a:lnTo>
                    <a:pt x="404" y="222"/>
                  </a:lnTo>
                  <a:cubicBezTo>
                    <a:pt x="404" y="249"/>
                    <a:pt x="382" y="270"/>
                    <a:pt x="356" y="270"/>
                  </a:cubicBezTo>
                  <a:lnTo>
                    <a:pt x="153" y="270"/>
                  </a:lnTo>
                  <a:cubicBezTo>
                    <a:pt x="127" y="270"/>
                    <a:pt x="105" y="249"/>
                    <a:pt x="105" y="222"/>
                  </a:cubicBezTo>
                  <a:lnTo>
                    <a:pt x="105" y="138"/>
                  </a:lnTo>
                  <a:cubicBezTo>
                    <a:pt x="105" y="134"/>
                    <a:pt x="103" y="129"/>
                    <a:pt x="100" y="126"/>
                  </a:cubicBezTo>
                  <a:lnTo>
                    <a:pt x="56" y="82"/>
                  </a:lnTo>
                  <a:lnTo>
                    <a:pt x="91" y="82"/>
                  </a:lnTo>
                  <a:cubicBezTo>
                    <a:pt x="98" y="82"/>
                    <a:pt x="105" y="77"/>
                    <a:pt x="106" y="69"/>
                  </a:cubicBezTo>
                  <a:cubicBezTo>
                    <a:pt x="111" y="47"/>
                    <a:pt x="131" y="32"/>
                    <a:pt x="153" y="32"/>
                  </a:cubicBezTo>
                  <a:lnTo>
                    <a:pt x="356" y="32"/>
                  </a:lnTo>
                  <a:cubicBezTo>
                    <a:pt x="382" y="32"/>
                    <a:pt x="404" y="54"/>
                    <a:pt x="404" y="80"/>
                  </a:cubicBezTo>
                  <a:lnTo>
                    <a:pt x="404" y="2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57">
              <a:extLst>
                <a:ext uri="{FF2B5EF4-FFF2-40B4-BE49-F238E27FC236}">
                  <a16:creationId xmlns:a16="http://schemas.microsoft.com/office/drawing/2014/main" xmlns="" id="{B539C3A9-6DFE-C7B7-F56E-F64F3DB48D57}"/>
                </a:ext>
              </a:extLst>
            </p:cNvPr>
            <p:cNvSpPr>
              <a:spLocks noEditPoints="1"/>
            </p:cNvSpPr>
            <p:nvPr/>
          </p:nvSpPr>
          <p:spPr bwMode="auto">
            <a:xfrm>
              <a:off x="5377" y="1232"/>
              <a:ext cx="261" cy="285"/>
            </a:xfrm>
            <a:custGeom>
              <a:avLst/>
              <a:gdLst>
                <a:gd name="T0" fmla="*/ 292 w 428"/>
                <a:gd name="T1" fmla="*/ 234 h 468"/>
                <a:gd name="T2" fmla="*/ 292 w 428"/>
                <a:gd name="T3" fmla="*/ 234 h 468"/>
                <a:gd name="T4" fmla="*/ 289 w 428"/>
                <a:gd name="T5" fmla="*/ 233 h 468"/>
                <a:gd name="T6" fmla="*/ 317 w 428"/>
                <a:gd name="T7" fmla="*/ 162 h 468"/>
                <a:gd name="T8" fmla="*/ 317 w 428"/>
                <a:gd name="T9" fmla="*/ 77 h 468"/>
                <a:gd name="T10" fmla="*/ 317 w 428"/>
                <a:gd name="T11" fmla="*/ 75 h 468"/>
                <a:gd name="T12" fmla="*/ 317 w 428"/>
                <a:gd name="T13" fmla="*/ 70 h 468"/>
                <a:gd name="T14" fmla="*/ 317 w 428"/>
                <a:gd name="T15" fmla="*/ 17 h 468"/>
                <a:gd name="T16" fmla="*/ 301 w 428"/>
                <a:gd name="T17" fmla="*/ 0 h 468"/>
                <a:gd name="T18" fmla="*/ 193 w 428"/>
                <a:gd name="T19" fmla="*/ 0 h 468"/>
                <a:gd name="T20" fmla="*/ 111 w 428"/>
                <a:gd name="T21" fmla="*/ 83 h 468"/>
                <a:gd name="T22" fmla="*/ 111 w 428"/>
                <a:gd name="T23" fmla="*/ 162 h 468"/>
                <a:gd name="T24" fmla="*/ 139 w 428"/>
                <a:gd name="T25" fmla="*/ 233 h 468"/>
                <a:gd name="T26" fmla="*/ 135 w 428"/>
                <a:gd name="T27" fmla="*/ 234 h 468"/>
                <a:gd name="T28" fmla="*/ 0 w 428"/>
                <a:gd name="T29" fmla="*/ 383 h 468"/>
                <a:gd name="T30" fmla="*/ 0 w 428"/>
                <a:gd name="T31" fmla="*/ 451 h 468"/>
                <a:gd name="T32" fmla="*/ 16 w 428"/>
                <a:gd name="T33" fmla="*/ 468 h 468"/>
                <a:gd name="T34" fmla="*/ 412 w 428"/>
                <a:gd name="T35" fmla="*/ 468 h 468"/>
                <a:gd name="T36" fmla="*/ 428 w 428"/>
                <a:gd name="T37" fmla="*/ 451 h 468"/>
                <a:gd name="T38" fmla="*/ 428 w 428"/>
                <a:gd name="T39" fmla="*/ 383 h 468"/>
                <a:gd name="T40" fmla="*/ 292 w 428"/>
                <a:gd name="T41" fmla="*/ 234 h 468"/>
                <a:gd name="T42" fmla="*/ 143 w 428"/>
                <a:gd name="T43" fmla="*/ 103 h 468"/>
                <a:gd name="T44" fmla="*/ 143 w 428"/>
                <a:gd name="T45" fmla="*/ 103 h 468"/>
                <a:gd name="T46" fmla="*/ 143 w 428"/>
                <a:gd name="T47" fmla="*/ 83 h 468"/>
                <a:gd name="T48" fmla="*/ 193 w 428"/>
                <a:gd name="T49" fmla="*/ 33 h 468"/>
                <a:gd name="T50" fmla="*/ 285 w 428"/>
                <a:gd name="T51" fmla="*/ 33 h 468"/>
                <a:gd name="T52" fmla="*/ 285 w 428"/>
                <a:gd name="T53" fmla="*/ 70 h 468"/>
                <a:gd name="T54" fmla="*/ 251 w 428"/>
                <a:gd name="T55" fmla="*/ 104 h 468"/>
                <a:gd name="T56" fmla="*/ 143 w 428"/>
                <a:gd name="T57" fmla="*/ 104 h 468"/>
                <a:gd name="T58" fmla="*/ 143 w 428"/>
                <a:gd name="T59" fmla="*/ 103 h 468"/>
                <a:gd name="T60" fmla="*/ 143 w 428"/>
                <a:gd name="T61" fmla="*/ 137 h 468"/>
                <a:gd name="T62" fmla="*/ 143 w 428"/>
                <a:gd name="T63" fmla="*/ 137 h 468"/>
                <a:gd name="T64" fmla="*/ 251 w 428"/>
                <a:gd name="T65" fmla="*/ 137 h 468"/>
                <a:gd name="T66" fmla="*/ 285 w 428"/>
                <a:gd name="T67" fmla="*/ 127 h 468"/>
                <a:gd name="T68" fmla="*/ 285 w 428"/>
                <a:gd name="T69" fmla="*/ 162 h 468"/>
                <a:gd name="T70" fmla="*/ 214 w 428"/>
                <a:gd name="T71" fmla="*/ 233 h 468"/>
                <a:gd name="T72" fmla="*/ 143 w 428"/>
                <a:gd name="T73" fmla="*/ 162 h 468"/>
                <a:gd name="T74" fmla="*/ 143 w 428"/>
                <a:gd name="T75" fmla="*/ 137 h 468"/>
                <a:gd name="T76" fmla="*/ 249 w 428"/>
                <a:gd name="T77" fmla="*/ 265 h 468"/>
                <a:gd name="T78" fmla="*/ 249 w 428"/>
                <a:gd name="T79" fmla="*/ 265 h 468"/>
                <a:gd name="T80" fmla="*/ 214 w 428"/>
                <a:gd name="T81" fmla="*/ 300 h 468"/>
                <a:gd name="T82" fmla="*/ 179 w 428"/>
                <a:gd name="T83" fmla="*/ 265 h 468"/>
                <a:gd name="T84" fmla="*/ 249 w 428"/>
                <a:gd name="T85" fmla="*/ 265 h 468"/>
                <a:gd name="T86" fmla="*/ 396 w 428"/>
                <a:gd name="T87" fmla="*/ 435 h 468"/>
                <a:gd name="T88" fmla="*/ 396 w 428"/>
                <a:gd name="T89" fmla="*/ 435 h 468"/>
                <a:gd name="T90" fmla="*/ 396 w 428"/>
                <a:gd name="T91" fmla="*/ 435 h 468"/>
                <a:gd name="T92" fmla="*/ 32 w 428"/>
                <a:gd name="T93" fmla="*/ 435 h 468"/>
                <a:gd name="T94" fmla="*/ 32 w 428"/>
                <a:gd name="T95" fmla="*/ 403 h 468"/>
                <a:gd name="T96" fmla="*/ 32 w 428"/>
                <a:gd name="T97" fmla="*/ 403 h 468"/>
                <a:gd name="T98" fmla="*/ 32 w 428"/>
                <a:gd name="T99" fmla="*/ 371 h 468"/>
                <a:gd name="T100" fmla="*/ 134 w 428"/>
                <a:gd name="T101" fmla="*/ 266 h 468"/>
                <a:gd name="T102" fmla="*/ 202 w 428"/>
                <a:gd name="T103" fmla="*/ 334 h 468"/>
                <a:gd name="T104" fmla="*/ 214 w 428"/>
                <a:gd name="T105" fmla="*/ 339 h 468"/>
                <a:gd name="T106" fmla="*/ 225 w 428"/>
                <a:gd name="T107" fmla="*/ 334 h 468"/>
                <a:gd name="T108" fmla="*/ 294 w 428"/>
                <a:gd name="T109" fmla="*/ 266 h 468"/>
                <a:gd name="T110" fmla="*/ 396 w 428"/>
                <a:gd name="T111" fmla="*/ 383 h 468"/>
                <a:gd name="T112" fmla="*/ 396 w 428"/>
                <a:gd name="T113" fmla="*/ 43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8">
                  <a:moveTo>
                    <a:pt x="292" y="234"/>
                  </a:moveTo>
                  <a:lnTo>
                    <a:pt x="292" y="234"/>
                  </a:lnTo>
                  <a:cubicBezTo>
                    <a:pt x="291" y="233"/>
                    <a:pt x="290" y="233"/>
                    <a:pt x="289" y="233"/>
                  </a:cubicBezTo>
                  <a:cubicBezTo>
                    <a:pt x="306" y="214"/>
                    <a:pt x="317" y="189"/>
                    <a:pt x="317" y="162"/>
                  </a:cubicBezTo>
                  <a:lnTo>
                    <a:pt x="317" y="77"/>
                  </a:lnTo>
                  <a:cubicBezTo>
                    <a:pt x="317" y="76"/>
                    <a:pt x="317" y="76"/>
                    <a:pt x="317" y="75"/>
                  </a:cubicBezTo>
                  <a:cubicBezTo>
                    <a:pt x="317" y="73"/>
                    <a:pt x="317" y="72"/>
                    <a:pt x="317" y="70"/>
                  </a:cubicBezTo>
                  <a:lnTo>
                    <a:pt x="317" y="17"/>
                  </a:lnTo>
                  <a:cubicBezTo>
                    <a:pt x="317" y="8"/>
                    <a:pt x="310" y="0"/>
                    <a:pt x="301" y="0"/>
                  </a:cubicBezTo>
                  <a:lnTo>
                    <a:pt x="193" y="0"/>
                  </a:lnTo>
                  <a:cubicBezTo>
                    <a:pt x="148" y="0"/>
                    <a:pt x="111" y="37"/>
                    <a:pt x="111" y="83"/>
                  </a:cubicBezTo>
                  <a:lnTo>
                    <a:pt x="111" y="162"/>
                  </a:lnTo>
                  <a:cubicBezTo>
                    <a:pt x="111" y="189"/>
                    <a:pt x="121" y="214"/>
                    <a:pt x="139" y="233"/>
                  </a:cubicBezTo>
                  <a:cubicBezTo>
                    <a:pt x="138" y="233"/>
                    <a:pt x="137" y="233"/>
                    <a:pt x="135" y="234"/>
                  </a:cubicBezTo>
                  <a:cubicBezTo>
                    <a:pt x="59" y="241"/>
                    <a:pt x="0" y="305"/>
                    <a:pt x="0" y="383"/>
                  </a:cubicBezTo>
                  <a:lnTo>
                    <a:pt x="0" y="451"/>
                  </a:lnTo>
                  <a:cubicBezTo>
                    <a:pt x="0" y="460"/>
                    <a:pt x="7" y="468"/>
                    <a:pt x="16" y="468"/>
                  </a:cubicBezTo>
                  <a:lnTo>
                    <a:pt x="412" y="468"/>
                  </a:lnTo>
                  <a:cubicBezTo>
                    <a:pt x="421" y="468"/>
                    <a:pt x="428" y="460"/>
                    <a:pt x="428" y="451"/>
                  </a:cubicBezTo>
                  <a:lnTo>
                    <a:pt x="428" y="383"/>
                  </a:lnTo>
                  <a:cubicBezTo>
                    <a:pt x="428" y="305"/>
                    <a:pt x="368" y="241"/>
                    <a:pt x="292" y="234"/>
                  </a:cubicBezTo>
                  <a:close/>
                  <a:moveTo>
                    <a:pt x="143" y="103"/>
                  </a:moveTo>
                  <a:lnTo>
                    <a:pt x="143" y="103"/>
                  </a:lnTo>
                  <a:lnTo>
                    <a:pt x="143" y="83"/>
                  </a:lnTo>
                  <a:cubicBezTo>
                    <a:pt x="143" y="55"/>
                    <a:pt x="165" y="33"/>
                    <a:pt x="193" y="33"/>
                  </a:cubicBezTo>
                  <a:lnTo>
                    <a:pt x="285" y="33"/>
                  </a:lnTo>
                  <a:lnTo>
                    <a:pt x="285" y="70"/>
                  </a:lnTo>
                  <a:cubicBezTo>
                    <a:pt x="285" y="89"/>
                    <a:pt x="270" y="104"/>
                    <a:pt x="251" y="104"/>
                  </a:cubicBezTo>
                  <a:lnTo>
                    <a:pt x="143" y="104"/>
                  </a:lnTo>
                  <a:lnTo>
                    <a:pt x="143" y="103"/>
                  </a:lnTo>
                  <a:close/>
                  <a:moveTo>
                    <a:pt x="143" y="137"/>
                  </a:moveTo>
                  <a:lnTo>
                    <a:pt x="143" y="137"/>
                  </a:lnTo>
                  <a:lnTo>
                    <a:pt x="251" y="137"/>
                  </a:lnTo>
                  <a:cubicBezTo>
                    <a:pt x="263" y="137"/>
                    <a:pt x="275" y="133"/>
                    <a:pt x="285" y="127"/>
                  </a:cubicBezTo>
                  <a:lnTo>
                    <a:pt x="285" y="162"/>
                  </a:lnTo>
                  <a:cubicBezTo>
                    <a:pt x="285" y="201"/>
                    <a:pt x="253" y="233"/>
                    <a:pt x="214" y="233"/>
                  </a:cubicBezTo>
                  <a:cubicBezTo>
                    <a:pt x="175" y="233"/>
                    <a:pt x="143" y="201"/>
                    <a:pt x="143" y="162"/>
                  </a:cubicBezTo>
                  <a:lnTo>
                    <a:pt x="143" y="137"/>
                  </a:lnTo>
                  <a:close/>
                  <a:moveTo>
                    <a:pt x="249" y="265"/>
                  </a:moveTo>
                  <a:lnTo>
                    <a:pt x="249" y="265"/>
                  </a:lnTo>
                  <a:lnTo>
                    <a:pt x="214" y="300"/>
                  </a:lnTo>
                  <a:lnTo>
                    <a:pt x="179" y="265"/>
                  </a:lnTo>
                  <a:lnTo>
                    <a:pt x="249" y="265"/>
                  </a:lnTo>
                  <a:close/>
                  <a:moveTo>
                    <a:pt x="396" y="435"/>
                  </a:moveTo>
                  <a:lnTo>
                    <a:pt x="396" y="435"/>
                  </a:lnTo>
                  <a:lnTo>
                    <a:pt x="396" y="435"/>
                  </a:lnTo>
                  <a:lnTo>
                    <a:pt x="32" y="435"/>
                  </a:lnTo>
                  <a:lnTo>
                    <a:pt x="32" y="403"/>
                  </a:lnTo>
                  <a:lnTo>
                    <a:pt x="32" y="403"/>
                  </a:lnTo>
                  <a:cubicBezTo>
                    <a:pt x="32" y="378"/>
                    <a:pt x="32" y="371"/>
                    <a:pt x="32" y="371"/>
                  </a:cubicBezTo>
                  <a:cubicBezTo>
                    <a:pt x="38" y="317"/>
                    <a:pt x="80" y="273"/>
                    <a:pt x="134" y="266"/>
                  </a:cubicBezTo>
                  <a:lnTo>
                    <a:pt x="202" y="334"/>
                  </a:lnTo>
                  <a:cubicBezTo>
                    <a:pt x="206" y="337"/>
                    <a:pt x="210" y="339"/>
                    <a:pt x="214" y="339"/>
                  </a:cubicBezTo>
                  <a:cubicBezTo>
                    <a:pt x="218" y="339"/>
                    <a:pt x="222" y="337"/>
                    <a:pt x="225" y="334"/>
                  </a:cubicBezTo>
                  <a:lnTo>
                    <a:pt x="294" y="266"/>
                  </a:lnTo>
                  <a:cubicBezTo>
                    <a:pt x="351" y="274"/>
                    <a:pt x="396" y="323"/>
                    <a:pt x="396" y="383"/>
                  </a:cubicBezTo>
                  <a:lnTo>
                    <a:pt x="396" y="4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54109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2">
            <a:extLst>
              <a:ext uri="{FF2B5EF4-FFF2-40B4-BE49-F238E27FC236}">
                <a16:creationId xmlns:a16="http://schemas.microsoft.com/office/drawing/2014/main" xmlns="" id="{36D7302A-FE86-6247-940F-6ED376DEB6E3}"/>
              </a:ext>
            </a:extLst>
          </p:cNvPr>
          <p:cNvSpPr/>
          <p:nvPr/>
        </p:nvSpPr>
        <p:spPr>
          <a:xfrm>
            <a:off x="429590" y="1606316"/>
            <a:ext cx="4474131" cy="613075"/>
          </a:xfrm>
          <a:prstGeom prst="rect">
            <a:avLst/>
          </a:prstGeom>
        </p:spPr>
        <p:txBody>
          <a:bodyPr wrap="square" lIns="69111" tIns="34555" rIns="69111" bIns="34555">
            <a:spAutoFit/>
          </a:bodyPr>
          <a:lstStyle/>
          <a:p>
            <a:pPr marL="137384" indent="-137384" algn="just">
              <a:lnSpc>
                <a:spcPts val="1900"/>
              </a:lnSpc>
              <a:spcBef>
                <a:spcPts val="600"/>
              </a:spcBef>
              <a:buFont typeface="Arial" panose="020B0604020202020204" pitchFamily="34" charset="0"/>
              <a:buChar char="•"/>
              <a:defRPr/>
            </a:pPr>
            <a:r>
              <a:rPr lang="es-CL" sz="1400" b="1" dirty="0">
                <a:solidFill>
                  <a:schemeClr val="accent1"/>
                </a:solidFill>
                <a:latin typeface="ACHS Nueva Sans" pitchFamily="2" charset="0"/>
                <a:cs typeface="Arial" panose="020B0604020202020204" pitchFamily="34" charset="0"/>
              </a:rPr>
              <a:t>Código del Trabajo, Art. N° 184. </a:t>
            </a:r>
          </a:p>
          <a:p>
            <a:pPr marL="137384" indent="-137384" algn="just">
              <a:lnSpc>
                <a:spcPts val="1900"/>
              </a:lnSpc>
              <a:spcBef>
                <a:spcPts val="600"/>
              </a:spcBef>
              <a:buFont typeface="Arial" panose="020B0604020202020204" pitchFamily="34" charset="0"/>
              <a:buChar char="•"/>
              <a:defRPr/>
            </a:pPr>
            <a:r>
              <a:rPr lang="es-CL" sz="1400" b="1" dirty="0">
                <a:solidFill>
                  <a:schemeClr val="accent1"/>
                </a:solidFill>
                <a:latin typeface="ACHS Nueva Sans" pitchFamily="2" charset="0"/>
                <a:cs typeface="Arial" panose="020B0604020202020204" pitchFamily="34" charset="0"/>
              </a:rPr>
              <a:t>Decreto Supremo, N° 594, Art N° 3 y 11.</a:t>
            </a:r>
          </a:p>
        </p:txBody>
      </p:sp>
      <p:sp>
        <p:nvSpPr>
          <p:cNvPr id="2" name="Rectángulo 1">
            <a:extLst>
              <a:ext uri="{FF2B5EF4-FFF2-40B4-BE49-F238E27FC236}">
                <a16:creationId xmlns:a16="http://schemas.microsoft.com/office/drawing/2014/main" xmlns="" id="{E292538E-AC08-7D4E-ADA7-A8BF9EC5130E}"/>
              </a:ext>
            </a:extLst>
          </p:cNvPr>
          <p:cNvSpPr/>
          <p:nvPr/>
        </p:nvSpPr>
        <p:spPr>
          <a:xfrm>
            <a:off x="422978" y="2349394"/>
            <a:ext cx="4020685" cy="3215624"/>
          </a:xfrm>
          <a:prstGeom prst="rect">
            <a:avLst/>
          </a:prstGeom>
        </p:spPr>
        <p:txBody>
          <a:bodyPr wrap="square">
            <a:spAutoFit/>
          </a:bodyPr>
          <a:lstStyle/>
          <a:p>
            <a:pPr>
              <a:lnSpc>
                <a:spcPts val="1700"/>
              </a:lnSpc>
              <a:spcBef>
                <a:spcPts val="600"/>
              </a:spcBef>
            </a:pPr>
            <a:r>
              <a:rPr lang="es-CL" sz="1400" b="1" dirty="0">
                <a:solidFill>
                  <a:srgbClr val="004C14"/>
                </a:solidFill>
                <a:latin typeface="ACHS Nueva Sans" pitchFamily="2" charset="0"/>
                <a:cs typeface="Arial" panose="020B0604020202020204" pitchFamily="34" charset="0"/>
              </a:rPr>
              <a:t>Art. N° 3:</a:t>
            </a:r>
          </a:p>
          <a:p>
            <a:pPr>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“La empresa está obligada a mantener en los lugares de trabajo las condiciones sanitarias y ambientales </a:t>
            </a:r>
            <a:r>
              <a:rPr lang="es-CL" sz="1400" b="1" dirty="0">
                <a:solidFill>
                  <a:schemeClr val="accent3">
                    <a:lumMod val="75000"/>
                    <a:lumOff val="25000"/>
                  </a:schemeClr>
                </a:solidFill>
                <a:latin typeface="ACHS Nueva Sans" pitchFamily="2" charset="0"/>
                <a:cs typeface="Arial" panose="020B0604020202020204" pitchFamily="34" charset="0"/>
              </a:rPr>
              <a:t>necesarias para proteger la vida y la salud de los trabajadores que en ellos se desempeñan, sean éstos dependientes directos suyos o lo sean de terceros contratistas que realizan actividades para ella”.</a:t>
            </a:r>
          </a:p>
          <a:p>
            <a:pPr>
              <a:lnSpc>
                <a:spcPts val="1700"/>
              </a:lnSpc>
              <a:spcBef>
                <a:spcPts val="600"/>
              </a:spcBef>
            </a:pPr>
            <a:endParaRPr lang="es-CL" sz="1400" b="1"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CL" sz="1400" b="1" dirty="0">
                <a:solidFill>
                  <a:srgbClr val="004C14"/>
                </a:solidFill>
                <a:latin typeface="ACHS Nueva Sans" pitchFamily="2" charset="0"/>
                <a:cs typeface="Arial" panose="020B0604020202020204" pitchFamily="34" charset="0"/>
              </a:rPr>
              <a:t>Art. N° 11:</a:t>
            </a:r>
          </a:p>
          <a:p>
            <a:pPr>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“Los lugares de trabajo deben mantenerse en buenas condiciones de orden y limpieza”.</a:t>
            </a:r>
          </a:p>
        </p:txBody>
      </p:sp>
      <p:sp>
        <p:nvSpPr>
          <p:cNvPr id="3" name="Marcador de texto 2">
            <a:extLst>
              <a:ext uri="{FF2B5EF4-FFF2-40B4-BE49-F238E27FC236}">
                <a16:creationId xmlns:a16="http://schemas.microsoft.com/office/drawing/2014/main" xmlns="" id="{4E6788CD-9C02-1C77-8750-5968B7B81F98}"/>
              </a:ext>
            </a:extLst>
          </p:cNvPr>
          <p:cNvSpPr>
            <a:spLocks noGrp="1"/>
          </p:cNvSpPr>
          <p:nvPr>
            <p:ph type="body" sz="quarter" idx="61"/>
          </p:nvPr>
        </p:nvSpPr>
        <p:spPr/>
        <p:txBody>
          <a:bodyPr/>
          <a:lstStyle/>
          <a:p>
            <a:r>
              <a:rPr lang="es-CL" dirty="0"/>
              <a:t>Información de los riesgos laborales (IRL)</a:t>
            </a:r>
          </a:p>
          <a:p>
            <a:endParaRPr lang="es-CL" dirty="0"/>
          </a:p>
        </p:txBody>
      </p:sp>
      <p:sp>
        <p:nvSpPr>
          <p:cNvPr id="7" name="object 5">
            <a:extLst>
              <a:ext uri="{FF2B5EF4-FFF2-40B4-BE49-F238E27FC236}">
                <a16:creationId xmlns:a16="http://schemas.microsoft.com/office/drawing/2014/main" xmlns="" id="{FBEA41E0-197E-6BC5-128B-035FC804B47A}"/>
              </a:ext>
            </a:extLst>
          </p:cNvPr>
          <p:cNvSpPr txBox="1"/>
          <p:nvPr/>
        </p:nvSpPr>
        <p:spPr>
          <a:xfrm>
            <a:off x="422978" y="5745589"/>
            <a:ext cx="4474131" cy="446664"/>
          </a:xfrm>
          <a:prstGeom prst="roundRect">
            <a:avLst/>
          </a:prstGeom>
          <a:solidFill>
            <a:schemeClr val="accent2"/>
          </a:solidFill>
        </p:spPr>
        <p:txBody>
          <a:bodyPr vert="horz" wrap="square" lIns="108000" tIns="108000" rIns="108000" bIns="108000" rtlCol="0" anchor="ctr" anchorCtr="0">
            <a:noAutofit/>
          </a:bodyPr>
          <a:lstStyle/>
          <a:p>
            <a:pPr>
              <a:lnSpc>
                <a:spcPts val="1700"/>
              </a:lnSpc>
              <a:spcBef>
                <a:spcPts val="600"/>
              </a:spcBef>
            </a:pPr>
            <a:r>
              <a:rPr lang="es-CL" sz="1500" b="1" dirty="0">
                <a:solidFill>
                  <a:srgbClr val="004C14"/>
                </a:solidFill>
                <a:latin typeface="ACHS Nueva Sans" pitchFamily="2" charset="0"/>
                <a:cs typeface="Arial" panose="020B0604020202020204" pitchFamily="34" charset="0"/>
              </a:rPr>
              <a:t>Incumplimiento = Denuncia a la DT // SEREMI</a:t>
            </a:r>
            <a:endParaRPr lang="es-MX" sz="1500" b="1" dirty="0">
              <a:solidFill>
                <a:srgbClr val="004C14"/>
              </a:solidFill>
              <a:latin typeface="ACHS Nueva Sans" pitchFamily="2" charset="0"/>
              <a:cs typeface="Arial" panose="020B0604020202020204" pitchFamily="34" charset="0"/>
            </a:endParaRPr>
          </a:p>
        </p:txBody>
      </p:sp>
      <p:pic>
        <p:nvPicPr>
          <p:cNvPr id="8" name="Imagen 7">
            <a:extLst>
              <a:ext uri="{FF2B5EF4-FFF2-40B4-BE49-F238E27FC236}">
                <a16:creationId xmlns:a16="http://schemas.microsoft.com/office/drawing/2014/main" xmlns="" id="{11E72310-E92A-09C4-D9DE-3B04E78AAF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6774" y="1592264"/>
            <a:ext cx="3969231" cy="4465636"/>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xmlns="" id="{3E35ADC4-97E1-2B80-0161-ACF132EEB2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82152" y="4566901"/>
            <a:ext cx="1523083" cy="1523083"/>
          </a:xfrm>
          <a:prstGeom prst="rect">
            <a:avLst/>
          </a:prstGeom>
        </p:spPr>
      </p:pic>
    </p:spTree>
    <p:custDataLst>
      <p:tags r:id="rId1"/>
    </p:custDataLst>
    <p:extLst>
      <p:ext uri="{BB962C8B-B14F-4D97-AF65-F5344CB8AC3E}">
        <p14:creationId xmlns:p14="http://schemas.microsoft.com/office/powerpoint/2010/main" val="1429753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21 Rectángulo">
            <a:extLst>
              <a:ext uri="{FF2B5EF4-FFF2-40B4-BE49-F238E27FC236}">
                <a16:creationId xmlns:a16="http://schemas.microsoft.com/office/drawing/2014/main" xmlns="" id="{F8D7ED05-426F-A14D-BF7B-1C2C7A7B883B}"/>
              </a:ext>
            </a:extLst>
          </p:cNvPr>
          <p:cNvSpPr/>
          <p:nvPr/>
        </p:nvSpPr>
        <p:spPr>
          <a:xfrm>
            <a:off x="1317945" y="3080626"/>
            <a:ext cx="3518843" cy="348374"/>
          </a:xfrm>
          <a:prstGeom prst="rect">
            <a:avLst/>
          </a:prstGeom>
        </p:spPr>
        <p:txBody>
          <a:bodyPr wrap="square" lIns="69660" tIns="35982" rIns="69660" bIns="34830">
            <a:spAutoFit/>
          </a:bodyPr>
          <a:lstStyle/>
          <a:p>
            <a:pPr defTabSz="913911">
              <a:defRPr/>
            </a:pPr>
            <a:r>
              <a:rPr lang="es-ES" sz="1799" b="1" dirty="0">
                <a:solidFill>
                  <a:srgbClr val="004C14"/>
                </a:solidFill>
                <a:latin typeface="ACHS Nueva Sans" pitchFamily="2" charset="0"/>
                <a:cs typeface="Arial" panose="020B0604020202020204" pitchFamily="34" charset="0"/>
                <a:sym typeface="Helvetica Neue"/>
              </a:rPr>
              <a:t>OBJETIVO</a:t>
            </a:r>
          </a:p>
        </p:txBody>
      </p:sp>
      <p:sp>
        <p:nvSpPr>
          <p:cNvPr id="13" name="18 Rectángulo">
            <a:extLst>
              <a:ext uri="{FF2B5EF4-FFF2-40B4-BE49-F238E27FC236}">
                <a16:creationId xmlns:a16="http://schemas.microsoft.com/office/drawing/2014/main" xmlns="" id="{DA8DD53B-1953-3B46-9C38-A405CC6CC90A}"/>
              </a:ext>
            </a:extLst>
          </p:cNvPr>
          <p:cNvSpPr/>
          <p:nvPr/>
        </p:nvSpPr>
        <p:spPr>
          <a:xfrm>
            <a:off x="7355214" y="3625042"/>
            <a:ext cx="3868645" cy="579646"/>
          </a:xfrm>
          <a:prstGeom prst="rect">
            <a:avLst/>
          </a:prstGeom>
        </p:spPr>
        <p:txBody>
          <a:bodyPr wrap="square">
            <a:spAutoFit/>
          </a:bodyPr>
          <a:lstStyle/>
          <a:p>
            <a:pPr>
              <a:lnSpc>
                <a:spcPts val="2000"/>
              </a:lnSpc>
              <a:spcBef>
                <a:spcPts val="600"/>
              </a:spcBef>
            </a:pPr>
            <a:r>
              <a:rPr lang="es-CL" sz="1500" dirty="0">
                <a:solidFill>
                  <a:schemeClr val="accent3">
                    <a:lumMod val="75000"/>
                    <a:lumOff val="25000"/>
                  </a:schemeClr>
                </a:solidFill>
                <a:latin typeface="ACHS Nueva Sans" pitchFamily="2" charset="0"/>
                <a:cs typeface="Arial" panose="020B0604020202020204" pitchFamily="34" charset="0"/>
              </a:rPr>
              <a:t>Ser trabajadores de empresas afiliadas a la Asociación Chilena de Seguridad.</a:t>
            </a:r>
            <a:endParaRPr lang="es-CL" sz="1500" b="1" dirty="0">
              <a:solidFill>
                <a:schemeClr val="accent3">
                  <a:lumMod val="75000"/>
                  <a:lumOff val="25000"/>
                </a:schemeClr>
              </a:solidFill>
              <a:latin typeface="ACHS Nueva Sans" pitchFamily="2" charset="0"/>
              <a:cs typeface="Arial" panose="020B0604020202020204" pitchFamily="34" charset="0"/>
            </a:endParaRPr>
          </a:p>
        </p:txBody>
      </p:sp>
      <p:sp>
        <p:nvSpPr>
          <p:cNvPr id="14" name="21 Rectángulo">
            <a:extLst>
              <a:ext uri="{FF2B5EF4-FFF2-40B4-BE49-F238E27FC236}">
                <a16:creationId xmlns:a16="http://schemas.microsoft.com/office/drawing/2014/main" xmlns="" id="{626DA37E-4F8D-F743-A2F5-4E4949829CA2}"/>
              </a:ext>
            </a:extLst>
          </p:cNvPr>
          <p:cNvSpPr/>
          <p:nvPr/>
        </p:nvSpPr>
        <p:spPr>
          <a:xfrm>
            <a:off x="1317945" y="3625042"/>
            <a:ext cx="3890643" cy="836126"/>
          </a:xfrm>
          <a:prstGeom prst="rect">
            <a:avLst/>
          </a:prstGeom>
          <a:noFill/>
        </p:spPr>
        <p:txBody>
          <a:bodyPr wrap="square">
            <a:spAutoFit/>
          </a:bodyPr>
          <a:lstStyle/>
          <a:p>
            <a:pPr>
              <a:lnSpc>
                <a:spcPts val="2000"/>
              </a:lnSpc>
              <a:spcBef>
                <a:spcPts val="600"/>
              </a:spcBef>
              <a:buClr>
                <a:srgbClr val="8D004C"/>
              </a:buClr>
            </a:pPr>
            <a:r>
              <a:rPr lang="es-CL" sz="1500" dirty="0">
                <a:solidFill>
                  <a:schemeClr val="accent3">
                    <a:lumMod val="75000"/>
                    <a:lumOff val="25000"/>
                  </a:schemeClr>
                </a:solidFill>
                <a:latin typeface="ACHS Nueva Sans" pitchFamily="2" charset="0"/>
                <a:cs typeface="Arial" panose="020B0604020202020204" pitchFamily="34" charset="0"/>
              </a:rPr>
              <a:t>Conocer los ámbitos legales en relación a la responsabilidad en la Seguridad y Salud en Trabajo.</a:t>
            </a:r>
          </a:p>
        </p:txBody>
      </p:sp>
      <p:sp>
        <p:nvSpPr>
          <p:cNvPr id="28" name="21 Rectángulo">
            <a:extLst>
              <a:ext uri="{FF2B5EF4-FFF2-40B4-BE49-F238E27FC236}">
                <a16:creationId xmlns:a16="http://schemas.microsoft.com/office/drawing/2014/main" xmlns="" id="{6A8FF1F3-DFAC-7F4E-AF6E-BB0BB0F3D068}"/>
              </a:ext>
            </a:extLst>
          </p:cNvPr>
          <p:cNvSpPr/>
          <p:nvPr/>
        </p:nvSpPr>
        <p:spPr>
          <a:xfrm>
            <a:off x="7316678" y="3080626"/>
            <a:ext cx="3518843" cy="348374"/>
          </a:xfrm>
          <a:prstGeom prst="rect">
            <a:avLst/>
          </a:prstGeom>
        </p:spPr>
        <p:txBody>
          <a:bodyPr wrap="square" lIns="69660" tIns="35982" rIns="69660" bIns="34830">
            <a:spAutoFit/>
          </a:bodyPr>
          <a:lstStyle/>
          <a:p>
            <a:pPr defTabSz="913911">
              <a:defRPr/>
            </a:pPr>
            <a:r>
              <a:rPr lang="es-ES" sz="1799" b="1" dirty="0">
                <a:solidFill>
                  <a:srgbClr val="004C14"/>
                </a:solidFill>
                <a:latin typeface="ACHS Nueva Sans" pitchFamily="2" charset="0"/>
                <a:cs typeface="Arial" panose="020B0604020202020204" pitchFamily="34" charset="0"/>
                <a:sym typeface="Helvetica Neue"/>
              </a:rPr>
              <a:t>PÚBLICO OBJETIVO</a:t>
            </a:r>
          </a:p>
        </p:txBody>
      </p:sp>
      <p:sp>
        <p:nvSpPr>
          <p:cNvPr id="5" name="Marcador de texto 4">
            <a:extLst>
              <a:ext uri="{FF2B5EF4-FFF2-40B4-BE49-F238E27FC236}">
                <a16:creationId xmlns:a16="http://schemas.microsoft.com/office/drawing/2014/main" xmlns="" id="{CC7DED84-B542-1373-CC9F-1D499541C88A}"/>
              </a:ext>
            </a:extLst>
          </p:cNvPr>
          <p:cNvSpPr>
            <a:spLocks noGrp="1"/>
          </p:cNvSpPr>
          <p:nvPr>
            <p:ph type="body" sz="quarter" idx="61"/>
          </p:nvPr>
        </p:nvSpPr>
        <p:spPr/>
        <p:txBody>
          <a:bodyPr/>
          <a:lstStyle/>
          <a:p>
            <a:r>
              <a:rPr lang="es-CL" dirty="0"/>
              <a:t>Objetivos del curso</a:t>
            </a:r>
          </a:p>
        </p:txBody>
      </p:sp>
      <p:pic>
        <p:nvPicPr>
          <p:cNvPr id="6" name="Picture 38">
            <a:extLst>
              <a:ext uri="{FF2B5EF4-FFF2-40B4-BE49-F238E27FC236}">
                <a16:creationId xmlns:a16="http://schemas.microsoft.com/office/drawing/2014/main" xmlns="" id="{33192A0F-9AD0-B207-83C7-90C49448F944}"/>
              </a:ext>
            </a:extLst>
          </p:cNvPr>
          <p:cNvPicPr>
            <a:picLocks noChangeAspect="1"/>
          </p:cNvPicPr>
          <p:nvPr/>
        </p:nvPicPr>
        <p:blipFill>
          <a:blip r:embed="rId4"/>
          <a:stretch>
            <a:fillRect/>
          </a:stretch>
        </p:blipFill>
        <p:spPr>
          <a:xfrm flipH="1">
            <a:off x="449261" y="1844111"/>
            <a:ext cx="1474389" cy="1519067"/>
          </a:xfrm>
          <a:prstGeom prst="rect">
            <a:avLst/>
          </a:prstGeom>
        </p:spPr>
      </p:pic>
      <p:grpSp>
        <p:nvGrpSpPr>
          <p:cNvPr id="7" name="Group 314">
            <a:extLst>
              <a:ext uri="{FF2B5EF4-FFF2-40B4-BE49-F238E27FC236}">
                <a16:creationId xmlns:a16="http://schemas.microsoft.com/office/drawing/2014/main" xmlns="" id="{F560DFFE-D423-BDD5-960D-6EC5E8CA99D6}"/>
              </a:ext>
            </a:extLst>
          </p:cNvPr>
          <p:cNvGrpSpPr>
            <a:grpSpLocks noChangeAspect="1"/>
          </p:cNvGrpSpPr>
          <p:nvPr/>
        </p:nvGrpSpPr>
        <p:grpSpPr bwMode="auto">
          <a:xfrm flipH="1">
            <a:off x="6491799" y="1860324"/>
            <a:ext cx="1649758" cy="1469272"/>
            <a:chOff x="4615" y="3476"/>
            <a:chExt cx="585" cy="521"/>
          </a:xfrm>
          <a:solidFill>
            <a:srgbClr val="12BF45"/>
          </a:solidFill>
        </p:grpSpPr>
        <p:sp>
          <p:nvSpPr>
            <p:cNvPr id="8" name="Freeform 315">
              <a:extLst>
                <a:ext uri="{FF2B5EF4-FFF2-40B4-BE49-F238E27FC236}">
                  <a16:creationId xmlns:a16="http://schemas.microsoft.com/office/drawing/2014/main" xmlns="" id="{09B9911F-55E3-43C5-A045-9FAF5F9BF9BE}"/>
                </a:ext>
              </a:extLst>
            </p:cNvPr>
            <p:cNvSpPr>
              <a:spLocks noEditPoints="1"/>
            </p:cNvSpPr>
            <p:nvPr/>
          </p:nvSpPr>
          <p:spPr bwMode="auto">
            <a:xfrm>
              <a:off x="4615" y="3476"/>
              <a:ext cx="584" cy="241"/>
            </a:xfrm>
            <a:custGeom>
              <a:avLst/>
              <a:gdLst>
                <a:gd name="T0" fmla="*/ 904 w 963"/>
                <a:gd name="T1" fmla="*/ 185 h 392"/>
                <a:gd name="T2" fmla="*/ 904 w 963"/>
                <a:gd name="T3" fmla="*/ 185 h 392"/>
                <a:gd name="T4" fmla="*/ 483 w 963"/>
                <a:gd name="T5" fmla="*/ 360 h 392"/>
                <a:gd name="T6" fmla="*/ 59 w 963"/>
                <a:gd name="T7" fmla="*/ 185 h 392"/>
                <a:gd name="T8" fmla="*/ 483 w 963"/>
                <a:gd name="T9" fmla="*/ 31 h 392"/>
                <a:gd name="T10" fmla="*/ 904 w 963"/>
                <a:gd name="T11" fmla="*/ 185 h 392"/>
                <a:gd name="T12" fmla="*/ 953 w 963"/>
                <a:gd name="T13" fmla="*/ 169 h 392"/>
                <a:gd name="T14" fmla="*/ 953 w 963"/>
                <a:gd name="T15" fmla="*/ 169 h 392"/>
                <a:gd name="T16" fmla="*/ 488 w 963"/>
                <a:gd name="T17" fmla="*/ 1 h 392"/>
                <a:gd name="T18" fmla="*/ 477 w 963"/>
                <a:gd name="T19" fmla="*/ 1 h 392"/>
                <a:gd name="T20" fmla="*/ 10 w 963"/>
                <a:gd name="T21" fmla="*/ 169 h 392"/>
                <a:gd name="T22" fmla="*/ 0 w 963"/>
                <a:gd name="T23" fmla="*/ 183 h 392"/>
                <a:gd name="T24" fmla="*/ 9 w 963"/>
                <a:gd name="T25" fmla="*/ 198 h 392"/>
                <a:gd name="T26" fmla="*/ 476 w 963"/>
                <a:gd name="T27" fmla="*/ 391 h 392"/>
                <a:gd name="T28" fmla="*/ 483 w 963"/>
                <a:gd name="T29" fmla="*/ 392 h 392"/>
                <a:gd name="T30" fmla="*/ 489 w 963"/>
                <a:gd name="T31" fmla="*/ 391 h 392"/>
                <a:gd name="T32" fmla="*/ 953 w 963"/>
                <a:gd name="T33" fmla="*/ 198 h 392"/>
                <a:gd name="T34" fmla="*/ 963 w 963"/>
                <a:gd name="T35" fmla="*/ 183 h 392"/>
                <a:gd name="T36" fmla="*/ 953 w 963"/>
                <a:gd name="T37" fmla="*/ 1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3" h="392">
                  <a:moveTo>
                    <a:pt x="904" y="185"/>
                  </a:moveTo>
                  <a:lnTo>
                    <a:pt x="904" y="185"/>
                  </a:lnTo>
                  <a:lnTo>
                    <a:pt x="483" y="360"/>
                  </a:lnTo>
                  <a:lnTo>
                    <a:pt x="59" y="185"/>
                  </a:lnTo>
                  <a:lnTo>
                    <a:pt x="483" y="31"/>
                  </a:lnTo>
                  <a:lnTo>
                    <a:pt x="904" y="185"/>
                  </a:lnTo>
                  <a:close/>
                  <a:moveTo>
                    <a:pt x="953" y="169"/>
                  </a:moveTo>
                  <a:lnTo>
                    <a:pt x="953" y="169"/>
                  </a:lnTo>
                  <a:lnTo>
                    <a:pt x="488" y="1"/>
                  </a:lnTo>
                  <a:cubicBezTo>
                    <a:pt x="485" y="0"/>
                    <a:pt x="481" y="0"/>
                    <a:pt x="477" y="1"/>
                  </a:cubicBezTo>
                  <a:lnTo>
                    <a:pt x="10" y="169"/>
                  </a:lnTo>
                  <a:cubicBezTo>
                    <a:pt x="4" y="171"/>
                    <a:pt x="0" y="177"/>
                    <a:pt x="0" y="183"/>
                  </a:cubicBezTo>
                  <a:cubicBezTo>
                    <a:pt x="0" y="190"/>
                    <a:pt x="3" y="195"/>
                    <a:pt x="9" y="198"/>
                  </a:cubicBezTo>
                  <a:lnTo>
                    <a:pt x="476" y="391"/>
                  </a:lnTo>
                  <a:cubicBezTo>
                    <a:pt x="478" y="392"/>
                    <a:pt x="480" y="392"/>
                    <a:pt x="483" y="392"/>
                  </a:cubicBezTo>
                  <a:cubicBezTo>
                    <a:pt x="485" y="392"/>
                    <a:pt x="487" y="392"/>
                    <a:pt x="489" y="391"/>
                  </a:cubicBezTo>
                  <a:lnTo>
                    <a:pt x="953" y="198"/>
                  </a:lnTo>
                  <a:cubicBezTo>
                    <a:pt x="960" y="195"/>
                    <a:pt x="963" y="190"/>
                    <a:pt x="963" y="183"/>
                  </a:cubicBezTo>
                  <a:cubicBezTo>
                    <a:pt x="963" y="177"/>
                    <a:pt x="959" y="171"/>
                    <a:pt x="953" y="1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316">
              <a:extLst>
                <a:ext uri="{FF2B5EF4-FFF2-40B4-BE49-F238E27FC236}">
                  <a16:creationId xmlns:a16="http://schemas.microsoft.com/office/drawing/2014/main" xmlns="" id="{78FD45BD-54D1-7652-CD7A-EB093785323C}"/>
                </a:ext>
              </a:extLst>
            </p:cNvPr>
            <p:cNvSpPr>
              <a:spLocks/>
            </p:cNvSpPr>
            <p:nvPr/>
          </p:nvSpPr>
          <p:spPr bwMode="auto">
            <a:xfrm>
              <a:off x="4615" y="3617"/>
              <a:ext cx="585" cy="138"/>
            </a:xfrm>
            <a:custGeom>
              <a:avLst/>
              <a:gdLst>
                <a:gd name="T0" fmla="*/ 962 w 964"/>
                <a:gd name="T1" fmla="*/ 12 h 226"/>
                <a:gd name="T2" fmla="*/ 962 w 964"/>
                <a:gd name="T3" fmla="*/ 12 h 226"/>
                <a:gd name="T4" fmla="*/ 941 w 964"/>
                <a:gd name="T5" fmla="*/ 4 h 226"/>
                <a:gd name="T6" fmla="*/ 483 w 964"/>
                <a:gd name="T7" fmla="*/ 194 h 226"/>
                <a:gd name="T8" fmla="*/ 22 w 964"/>
                <a:gd name="T9" fmla="*/ 4 h 226"/>
                <a:gd name="T10" fmla="*/ 1 w 964"/>
                <a:gd name="T11" fmla="*/ 12 h 226"/>
                <a:gd name="T12" fmla="*/ 1 w 964"/>
                <a:gd name="T13" fmla="*/ 23 h 226"/>
                <a:gd name="T14" fmla="*/ 9 w 964"/>
                <a:gd name="T15" fmla="*/ 32 h 226"/>
                <a:gd name="T16" fmla="*/ 476 w 964"/>
                <a:gd name="T17" fmla="*/ 225 h 226"/>
                <a:gd name="T18" fmla="*/ 483 w 964"/>
                <a:gd name="T19" fmla="*/ 226 h 226"/>
                <a:gd name="T20" fmla="*/ 489 w 964"/>
                <a:gd name="T21" fmla="*/ 225 h 226"/>
                <a:gd name="T22" fmla="*/ 953 w 964"/>
                <a:gd name="T23" fmla="*/ 32 h 226"/>
                <a:gd name="T24" fmla="*/ 962 w 964"/>
                <a:gd name="T25" fmla="*/ 23 h 226"/>
                <a:gd name="T26" fmla="*/ 962 w 964"/>
                <a:gd name="T27" fmla="*/ 1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4" h="226">
                  <a:moveTo>
                    <a:pt x="962" y="12"/>
                  </a:moveTo>
                  <a:lnTo>
                    <a:pt x="962" y="12"/>
                  </a:lnTo>
                  <a:cubicBezTo>
                    <a:pt x="958" y="4"/>
                    <a:pt x="949" y="0"/>
                    <a:pt x="941" y="4"/>
                  </a:cubicBezTo>
                  <a:lnTo>
                    <a:pt x="483" y="194"/>
                  </a:lnTo>
                  <a:lnTo>
                    <a:pt x="22" y="4"/>
                  </a:lnTo>
                  <a:cubicBezTo>
                    <a:pt x="14" y="0"/>
                    <a:pt x="4" y="4"/>
                    <a:pt x="1" y="12"/>
                  </a:cubicBezTo>
                  <a:cubicBezTo>
                    <a:pt x="0" y="15"/>
                    <a:pt x="0" y="20"/>
                    <a:pt x="1" y="23"/>
                  </a:cubicBezTo>
                  <a:cubicBezTo>
                    <a:pt x="2" y="27"/>
                    <a:pt x="5" y="30"/>
                    <a:pt x="9" y="32"/>
                  </a:cubicBezTo>
                  <a:lnTo>
                    <a:pt x="476" y="225"/>
                  </a:lnTo>
                  <a:cubicBezTo>
                    <a:pt x="478" y="226"/>
                    <a:pt x="480" y="226"/>
                    <a:pt x="483" y="226"/>
                  </a:cubicBezTo>
                  <a:cubicBezTo>
                    <a:pt x="485" y="226"/>
                    <a:pt x="487" y="226"/>
                    <a:pt x="489" y="225"/>
                  </a:cubicBezTo>
                  <a:lnTo>
                    <a:pt x="953" y="32"/>
                  </a:lnTo>
                  <a:cubicBezTo>
                    <a:pt x="957" y="30"/>
                    <a:pt x="961" y="27"/>
                    <a:pt x="962" y="23"/>
                  </a:cubicBezTo>
                  <a:cubicBezTo>
                    <a:pt x="964" y="20"/>
                    <a:pt x="964" y="15"/>
                    <a:pt x="962"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317">
              <a:extLst>
                <a:ext uri="{FF2B5EF4-FFF2-40B4-BE49-F238E27FC236}">
                  <a16:creationId xmlns:a16="http://schemas.microsoft.com/office/drawing/2014/main" xmlns="" id="{7D4412E4-2FB8-5EF1-3F6D-F241CD2348C4}"/>
                </a:ext>
              </a:extLst>
            </p:cNvPr>
            <p:cNvSpPr>
              <a:spLocks/>
            </p:cNvSpPr>
            <p:nvPr/>
          </p:nvSpPr>
          <p:spPr bwMode="auto">
            <a:xfrm>
              <a:off x="5042" y="3707"/>
              <a:ext cx="58" cy="137"/>
            </a:xfrm>
            <a:custGeom>
              <a:avLst/>
              <a:gdLst>
                <a:gd name="T0" fmla="*/ 79 w 95"/>
                <a:gd name="T1" fmla="*/ 0 h 223"/>
                <a:gd name="T2" fmla="*/ 79 w 95"/>
                <a:gd name="T3" fmla="*/ 0 h 223"/>
                <a:gd name="T4" fmla="*/ 63 w 95"/>
                <a:gd name="T5" fmla="*/ 15 h 223"/>
                <a:gd name="T6" fmla="*/ 63 w 95"/>
                <a:gd name="T7" fmla="*/ 106 h 223"/>
                <a:gd name="T8" fmla="*/ 7 w 95"/>
                <a:gd name="T9" fmla="*/ 195 h 223"/>
                <a:gd name="T10" fmla="*/ 1 w 95"/>
                <a:gd name="T11" fmla="*/ 206 h 223"/>
                <a:gd name="T12" fmla="*/ 4 w 95"/>
                <a:gd name="T13" fmla="*/ 217 h 223"/>
                <a:gd name="T14" fmla="*/ 17 w 95"/>
                <a:gd name="T15" fmla="*/ 223 h 223"/>
                <a:gd name="T16" fmla="*/ 26 w 95"/>
                <a:gd name="T17" fmla="*/ 220 h 223"/>
                <a:gd name="T18" fmla="*/ 95 w 95"/>
                <a:gd name="T19" fmla="*/ 106 h 223"/>
                <a:gd name="T20" fmla="*/ 95 w 95"/>
                <a:gd name="T21" fmla="*/ 15 h 223"/>
                <a:gd name="T22" fmla="*/ 79 w 95"/>
                <a:gd name="T2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23">
                  <a:moveTo>
                    <a:pt x="79" y="0"/>
                  </a:moveTo>
                  <a:lnTo>
                    <a:pt x="79" y="0"/>
                  </a:lnTo>
                  <a:cubicBezTo>
                    <a:pt x="70" y="0"/>
                    <a:pt x="63" y="7"/>
                    <a:pt x="63" y="15"/>
                  </a:cubicBezTo>
                  <a:lnTo>
                    <a:pt x="63" y="106"/>
                  </a:lnTo>
                  <a:cubicBezTo>
                    <a:pt x="63" y="138"/>
                    <a:pt x="44" y="169"/>
                    <a:pt x="7" y="195"/>
                  </a:cubicBezTo>
                  <a:cubicBezTo>
                    <a:pt x="4" y="198"/>
                    <a:pt x="1" y="201"/>
                    <a:pt x="1" y="206"/>
                  </a:cubicBezTo>
                  <a:cubicBezTo>
                    <a:pt x="0" y="210"/>
                    <a:pt x="1" y="214"/>
                    <a:pt x="4" y="217"/>
                  </a:cubicBezTo>
                  <a:cubicBezTo>
                    <a:pt x="7" y="221"/>
                    <a:pt x="12" y="223"/>
                    <a:pt x="17" y="223"/>
                  </a:cubicBezTo>
                  <a:cubicBezTo>
                    <a:pt x="20" y="223"/>
                    <a:pt x="24" y="222"/>
                    <a:pt x="26" y="220"/>
                  </a:cubicBezTo>
                  <a:cubicBezTo>
                    <a:pt x="71" y="188"/>
                    <a:pt x="95" y="148"/>
                    <a:pt x="95" y="106"/>
                  </a:cubicBezTo>
                  <a:lnTo>
                    <a:pt x="95" y="15"/>
                  </a:lnTo>
                  <a:cubicBezTo>
                    <a:pt x="95" y="7"/>
                    <a:pt x="88" y="0"/>
                    <a:pt x="7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318">
              <a:extLst>
                <a:ext uri="{FF2B5EF4-FFF2-40B4-BE49-F238E27FC236}">
                  <a16:creationId xmlns:a16="http://schemas.microsoft.com/office/drawing/2014/main" xmlns="" id="{7B63C43D-E86C-A5A0-7EC7-181E6CA2966E}"/>
                </a:ext>
              </a:extLst>
            </p:cNvPr>
            <p:cNvSpPr>
              <a:spLocks/>
            </p:cNvSpPr>
            <p:nvPr/>
          </p:nvSpPr>
          <p:spPr bwMode="auto">
            <a:xfrm>
              <a:off x="4713" y="3688"/>
              <a:ext cx="310" cy="197"/>
            </a:xfrm>
            <a:custGeom>
              <a:avLst/>
              <a:gdLst>
                <a:gd name="T0" fmla="*/ 511 w 512"/>
                <a:gd name="T1" fmla="*/ 267 h 320"/>
                <a:gd name="T2" fmla="*/ 511 w 512"/>
                <a:gd name="T3" fmla="*/ 267 h 320"/>
                <a:gd name="T4" fmla="*/ 490 w 512"/>
                <a:gd name="T5" fmla="*/ 259 h 320"/>
                <a:gd name="T6" fmla="*/ 338 w 512"/>
                <a:gd name="T7" fmla="*/ 288 h 320"/>
                <a:gd name="T8" fmla="*/ 338 w 512"/>
                <a:gd name="T9" fmla="*/ 154 h 320"/>
                <a:gd name="T10" fmla="*/ 322 w 512"/>
                <a:gd name="T11" fmla="*/ 138 h 320"/>
                <a:gd name="T12" fmla="*/ 305 w 512"/>
                <a:gd name="T13" fmla="*/ 154 h 320"/>
                <a:gd name="T14" fmla="*/ 305 w 512"/>
                <a:gd name="T15" fmla="*/ 289 h 320"/>
                <a:gd name="T16" fmla="*/ 32 w 512"/>
                <a:gd name="T17" fmla="*/ 137 h 320"/>
                <a:gd name="T18" fmla="*/ 32 w 512"/>
                <a:gd name="T19" fmla="*/ 16 h 320"/>
                <a:gd name="T20" fmla="*/ 16 w 512"/>
                <a:gd name="T21" fmla="*/ 0 h 320"/>
                <a:gd name="T22" fmla="*/ 0 w 512"/>
                <a:gd name="T23" fmla="*/ 16 h 320"/>
                <a:gd name="T24" fmla="*/ 0 w 512"/>
                <a:gd name="T25" fmla="*/ 137 h 320"/>
                <a:gd name="T26" fmla="*/ 319 w 512"/>
                <a:gd name="T27" fmla="*/ 320 h 320"/>
                <a:gd name="T28" fmla="*/ 322 w 512"/>
                <a:gd name="T29" fmla="*/ 320 h 320"/>
                <a:gd name="T30" fmla="*/ 502 w 512"/>
                <a:gd name="T31" fmla="*/ 287 h 320"/>
                <a:gd name="T32" fmla="*/ 511 w 512"/>
                <a:gd name="T33" fmla="*/ 279 h 320"/>
                <a:gd name="T34" fmla="*/ 511 w 512"/>
                <a:gd name="T35" fmla="*/ 267 h 320"/>
                <a:gd name="T36" fmla="*/ 511 w 512"/>
                <a:gd name="T37" fmla="*/ 26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2" h="320">
                  <a:moveTo>
                    <a:pt x="511" y="267"/>
                  </a:moveTo>
                  <a:lnTo>
                    <a:pt x="511" y="267"/>
                  </a:lnTo>
                  <a:cubicBezTo>
                    <a:pt x="507" y="259"/>
                    <a:pt x="498" y="255"/>
                    <a:pt x="490" y="259"/>
                  </a:cubicBezTo>
                  <a:cubicBezTo>
                    <a:pt x="445" y="276"/>
                    <a:pt x="393" y="287"/>
                    <a:pt x="338" y="288"/>
                  </a:cubicBezTo>
                  <a:lnTo>
                    <a:pt x="338" y="154"/>
                  </a:lnTo>
                  <a:cubicBezTo>
                    <a:pt x="338" y="145"/>
                    <a:pt x="330" y="138"/>
                    <a:pt x="322" y="138"/>
                  </a:cubicBezTo>
                  <a:cubicBezTo>
                    <a:pt x="313" y="138"/>
                    <a:pt x="305" y="145"/>
                    <a:pt x="305" y="154"/>
                  </a:cubicBezTo>
                  <a:lnTo>
                    <a:pt x="305" y="289"/>
                  </a:lnTo>
                  <a:cubicBezTo>
                    <a:pt x="154" y="285"/>
                    <a:pt x="32" y="217"/>
                    <a:pt x="32" y="137"/>
                  </a:cubicBezTo>
                  <a:lnTo>
                    <a:pt x="32" y="16"/>
                  </a:lnTo>
                  <a:cubicBezTo>
                    <a:pt x="32" y="7"/>
                    <a:pt x="25" y="0"/>
                    <a:pt x="16" y="0"/>
                  </a:cubicBezTo>
                  <a:cubicBezTo>
                    <a:pt x="7" y="0"/>
                    <a:pt x="0" y="7"/>
                    <a:pt x="0" y="16"/>
                  </a:cubicBezTo>
                  <a:lnTo>
                    <a:pt x="0" y="137"/>
                  </a:lnTo>
                  <a:cubicBezTo>
                    <a:pt x="0" y="238"/>
                    <a:pt x="143" y="320"/>
                    <a:pt x="319" y="320"/>
                  </a:cubicBezTo>
                  <a:lnTo>
                    <a:pt x="322" y="320"/>
                  </a:lnTo>
                  <a:cubicBezTo>
                    <a:pt x="387" y="320"/>
                    <a:pt x="449" y="308"/>
                    <a:pt x="502" y="287"/>
                  </a:cubicBezTo>
                  <a:cubicBezTo>
                    <a:pt x="506" y="286"/>
                    <a:pt x="509" y="283"/>
                    <a:pt x="511" y="279"/>
                  </a:cubicBezTo>
                  <a:cubicBezTo>
                    <a:pt x="512" y="275"/>
                    <a:pt x="512" y="271"/>
                    <a:pt x="511" y="267"/>
                  </a:cubicBezTo>
                  <a:lnTo>
                    <a:pt x="511" y="2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319">
              <a:extLst>
                <a:ext uri="{FF2B5EF4-FFF2-40B4-BE49-F238E27FC236}">
                  <a16:creationId xmlns:a16="http://schemas.microsoft.com/office/drawing/2014/main" xmlns="" id="{8507F010-0673-27C9-9B04-C514329A719F}"/>
                </a:ext>
              </a:extLst>
            </p:cNvPr>
            <p:cNvSpPr>
              <a:spLocks noEditPoints="1"/>
            </p:cNvSpPr>
            <p:nvPr/>
          </p:nvSpPr>
          <p:spPr bwMode="auto">
            <a:xfrm>
              <a:off x="4869" y="3569"/>
              <a:ext cx="213" cy="371"/>
            </a:xfrm>
            <a:custGeom>
              <a:avLst/>
              <a:gdLst>
                <a:gd name="T0" fmla="*/ 62 w 350"/>
                <a:gd name="T1" fmla="*/ 31 h 604"/>
                <a:gd name="T2" fmla="*/ 62 w 350"/>
                <a:gd name="T3" fmla="*/ 31 h 604"/>
                <a:gd name="T4" fmla="*/ 92 w 350"/>
                <a:gd name="T5" fmla="*/ 44 h 604"/>
                <a:gd name="T6" fmla="*/ 62 w 350"/>
                <a:gd name="T7" fmla="*/ 57 h 604"/>
                <a:gd name="T8" fmla="*/ 32 w 350"/>
                <a:gd name="T9" fmla="*/ 44 h 604"/>
                <a:gd name="T10" fmla="*/ 62 w 350"/>
                <a:gd name="T11" fmla="*/ 31 h 604"/>
                <a:gd name="T12" fmla="*/ 286 w 350"/>
                <a:gd name="T13" fmla="*/ 558 h 604"/>
                <a:gd name="T14" fmla="*/ 286 w 350"/>
                <a:gd name="T15" fmla="*/ 558 h 604"/>
                <a:gd name="T16" fmla="*/ 302 w 350"/>
                <a:gd name="T17" fmla="*/ 543 h 604"/>
                <a:gd name="T18" fmla="*/ 317 w 350"/>
                <a:gd name="T19" fmla="*/ 558 h 604"/>
                <a:gd name="T20" fmla="*/ 302 w 350"/>
                <a:gd name="T21" fmla="*/ 573 h 604"/>
                <a:gd name="T22" fmla="*/ 286 w 350"/>
                <a:gd name="T23" fmla="*/ 558 h 604"/>
                <a:gd name="T24" fmla="*/ 286 w 350"/>
                <a:gd name="T25" fmla="*/ 515 h 604"/>
                <a:gd name="T26" fmla="*/ 286 w 350"/>
                <a:gd name="T27" fmla="*/ 515 h 604"/>
                <a:gd name="T28" fmla="*/ 254 w 350"/>
                <a:gd name="T29" fmla="*/ 558 h 604"/>
                <a:gd name="T30" fmla="*/ 302 w 350"/>
                <a:gd name="T31" fmla="*/ 604 h 604"/>
                <a:gd name="T32" fmla="*/ 350 w 350"/>
                <a:gd name="T33" fmla="*/ 558 h 604"/>
                <a:gd name="T34" fmla="*/ 318 w 350"/>
                <a:gd name="T35" fmla="*/ 515 h 604"/>
                <a:gd name="T36" fmla="*/ 318 w 350"/>
                <a:gd name="T37" fmla="*/ 126 h 604"/>
                <a:gd name="T38" fmla="*/ 307 w 350"/>
                <a:gd name="T39" fmla="*/ 111 h 604"/>
                <a:gd name="T40" fmla="*/ 123 w 350"/>
                <a:gd name="T41" fmla="*/ 52 h 604"/>
                <a:gd name="T42" fmla="*/ 125 w 350"/>
                <a:gd name="T43" fmla="*/ 44 h 604"/>
                <a:gd name="T44" fmla="*/ 62 w 350"/>
                <a:gd name="T45" fmla="*/ 0 h 604"/>
                <a:gd name="T46" fmla="*/ 0 w 350"/>
                <a:gd name="T47" fmla="*/ 44 h 604"/>
                <a:gd name="T48" fmla="*/ 62 w 350"/>
                <a:gd name="T49" fmla="*/ 88 h 604"/>
                <a:gd name="T50" fmla="*/ 102 w 350"/>
                <a:gd name="T51" fmla="*/ 78 h 604"/>
                <a:gd name="T52" fmla="*/ 104 w 350"/>
                <a:gd name="T53" fmla="*/ 79 h 604"/>
                <a:gd name="T54" fmla="*/ 286 w 350"/>
                <a:gd name="T55" fmla="*/ 137 h 604"/>
                <a:gd name="T56" fmla="*/ 286 w 350"/>
                <a:gd name="T57" fmla="*/ 51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0" h="604">
                  <a:moveTo>
                    <a:pt x="62" y="31"/>
                  </a:moveTo>
                  <a:lnTo>
                    <a:pt x="62" y="31"/>
                  </a:lnTo>
                  <a:cubicBezTo>
                    <a:pt x="81" y="31"/>
                    <a:pt x="92" y="39"/>
                    <a:pt x="92" y="44"/>
                  </a:cubicBezTo>
                  <a:cubicBezTo>
                    <a:pt x="92" y="48"/>
                    <a:pt x="81" y="57"/>
                    <a:pt x="62" y="57"/>
                  </a:cubicBezTo>
                  <a:cubicBezTo>
                    <a:pt x="44" y="57"/>
                    <a:pt x="32" y="48"/>
                    <a:pt x="32" y="44"/>
                  </a:cubicBezTo>
                  <a:cubicBezTo>
                    <a:pt x="32" y="39"/>
                    <a:pt x="44" y="31"/>
                    <a:pt x="62" y="31"/>
                  </a:cubicBezTo>
                  <a:close/>
                  <a:moveTo>
                    <a:pt x="286" y="558"/>
                  </a:moveTo>
                  <a:lnTo>
                    <a:pt x="286" y="558"/>
                  </a:lnTo>
                  <a:cubicBezTo>
                    <a:pt x="286" y="550"/>
                    <a:pt x="293" y="543"/>
                    <a:pt x="302" y="543"/>
                  </a:cubicBezTo>
                  <a:cubicBezTo>
                    <a:pt x="310" y="543"/>
                    <a:pt x="317" y="550"/>
                    <a:pt x="317" y="558"/>
                  </a:cubicBezTo>
                  <a:cubicBezTo>
                    <a:pt x="317" y="566"/>
                    <a:pt x="310" y="573"/>
                    <a:pt x="302" y="573"/>
                  </a:cubicBezTo>
                  <a:cubicBezTo>
                    <a:pt x="293" y="573"/>
                    <a:pt x="286" y="566"/>
                    <a:pt x="286" y="558"/>
                  </a:cubicBezTo>
                  <a:close/>
                  <a:moveTo>
                    <a:pt x="286" y="515"/>
                  </a:moveTo>
                  <a:lnTo>
                    <a:pt x="286" y="515"/>
                  </a:lnTo>
                  <a:cubicBezTo>
                    <a:pt x="267" y="521"/>
                    <a:pt x="254" y="539"/>
                    <a:pt x="254" y="558"/>
                  </a:cubicBezTo>
                  <a:cubicBezTo>
                    <a:pt x="254" y="584"/>
                    <a:pt x="275" y="604"/>
                    <a:pt x="302" y="604"/>
                  </a:cubicBezTo>
                  <a:cubicBezTo>
                    <a:pt x="328" y="604"/>
                    <a:pt x="350" y="584"/>
                    <a:pt x="350" y="558"/>
                  </a:cubicBezTo>
                  <a:cubicBezTo>
                    <a:pt x="350" y="539"/>
                    <a:pt x="337" y="522"/>
                    <a:pt x="318" y="515"/>
                  </a:cubicBezTo>
                  <a:lnTo>
                    <a:pt x="318" y="126"/>
                  </a:lnTo>
                  <a:cubicBezTo>
                    <a:pt x="318" y="119"/>
                    <a:pt x="314" y="113"/>
                    <a:pt x="307" y="111"/>
                  </a:cubicBezTo>
                  <a:lnTo>
                    <a:pt x="123" y="52"/>
                  </a:lnTo>
                  <a:cubicBezTo>
                    <a:pt x="124" y="49"/>
                    <a:pt x="125" y="46"/>
                    <a:pt x="125" y="44"/>
                  </a:cubicBezTo>
                  <a:cubicBezTo>
                    <a:pt x="125" y="19"/>
                    <a:pt x="97" y="0"/>
                    <a:pt x="62" y="0"/>
                  </a:cubicBezTo>
                  <a:cubicBezTo>
                    <a:pt x="27" y="0"/>
                    <a:pt x="0" y="19"/>
                    <a:pt x="0" y="44"/>
                  </a:cubicBezTo>
                  <a:cubicBezTo>
                    <a:pt x="0" y="68"/>
                    <a:pt x="27" y="88"/>
                    <a:pt x="62" y="88"/>
                  </a:cubicBezTo>
                  <a:cubicBezTo>
                    <a:pt x="77" y="88"/>
                    <a:pt x="91" y="84"/>
                    <a:pt x="102" y="78"/>
                  </a:cubicBezTo>
                  <a:cubicBezTo>
                    <a:pt x="102" y="78"/>
                    <a:pt x="103" y="78"/>
                    <a:pt x="104" y="79"/>
                  </a:cubicBezTo>
                  <a:lnTo>
                    <a:pt x="286" y="137"/>
                  </a:lnTo>
                  <a:lnTo>
                    <a:pt x="286" y="5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5" name="Freeform 320">
              <a:extLst>
                <a:ext uri="{FF2B5EF4-FFF2-40B4-BE49-F238E27FC236}">
                  <a16:creationId xmlns:a16="http://schemas.microsoft.com/office/drawing/2014/main" xmlns="" id="{A3939578-3281-47B4-A27E-DB8C2C20444E}"/>
                </a:ext>
              </a:extLst>
            </p:cNvPr>
            <p:cNvSpPr>
              <a:spLocks/>
            </p:cNvSpPr>
            <p:nvPr/>
          </p:nvSpPr>
          <p:spPr bwMode="auto">
            <a:xfrm>
              <a:off x="5043" y="3950"/>
              <a:ext cx="19" cy="46"/>
            </a:xfrm>
            <a:custGeom>
              <a:avLst/>
              <a:gdLst>
                <a:gd name="T0" fmla="*/ 16 w 32"/>
                <a:gd name="T1" fmla="*/ 0 h 76"/>
                <a:gd name="T2" fmla="*/ 16 w 32"/>
                <a:gd name="T3" fmla="*/ 0 h 76"/>
                <a:gd name="T4" fmla="*/ 0 w 32"/>
                <a:gd name="T5" fmla="*/ 16 h 76"/>
                <a:gd name="T6" fmla="*/ 0 w 32"/>
                <a:gd name="T7" fmla="*/ 61 h 76"/>
                <a:gd name="T8" fmla="*/ 16 w 32"/>
                <a:gd name="T9" fmla="*/ 76 h 76"/>
                <a:gd name="T10" fmla="*/ 32 w 32"/>
                <a:gd name="T11" fmla="*/ 61 h 76"/>
                <a:gd name="T12" fmla="*/ 32 w 32"/>
                <a:gd name="T13" fmla="*/ 16 h 76"/>
                <a:gd name="T14" fmla="*/ 16 w 32"/>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6">
                  <a:moveTo>
                    <a:pt x="16" y="0"/>
                  </a:moveTo>
                  <a:lnTo>
                    <a:pt x="16" y="0"/>
                  </a:lnTo>
                  <a:cubicBezTo>
                    <a:pt x="7" y="0"/>
                    <a:pt x="0" y="7"/>
                    <a:pt x="0" y="16"/>
                  </a:cubicBezTo>
                  <a:lnTo>
                    <a:pt x="0" y="61"/>
                  </a:lnTo>
                  <a:cubicBezTo>
                    <a:pt x="0" y="70"/>
                    <a:pt x="7" y="76"/>
                    <a:pt x="16" y="76"/>
                  </a:cubicBezTo>
                  <a:cubicBezTo>
                    <a:pt x="25" y="76"/>
                    <a:pt x="32" y="70"/>
                    <a:pt x="32" y="61"/>
                  </a:cubicBezTo>
                  <a:lnTo>
                    <a:pt x="32" y="16"/>
                  </a:lnTo>
                  <a:cubicBezTo>
                    <a:pt x="32" y="7"/>
                    <a:pt x="25" y="0"/>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8" name="Freeform 321">
              <a:extLst>
                <a:ext uri="{FF2B5EF4-FFF2-40B4-BE49-F238E27FC236}">
                  <a16:creationId xmlns:a16="http://schemas.microsoft.com/office/drawing/2014/main" xmlns="" id="{B264B70A-1E98-22FA-5C3A-C84DA68F9E2D}"/>
                </a:ext>
              </a:extLst>
            </p:cNvPr>
            <p:cNvSpPr>
              <a:spLocks/>
            </p:cNvSpPr>
            <p:nvPr/>
          </p:nvSpPr>
          <p:spPr bwMode="auto">
            <a:xfrm>
              <a:off x="5003" y="3940"/>
              <a:ext cx="31" cy="57"/>
            </a:xfrm>
            <a:custGeom>
              <a:avLst/>
              <a:gdLst>
                <a:gd name="T0" fmla="*/ 39 w 51"/>
                <a:gd name="T1" fmla="*/ 2 h 93"/>
                <a:gd name="T2" fmla="*/ 39 w 51"/>
                <a:gd name="T3" fmla="*/ 2 h 93"/>
                <a:gd name="T4" fmla="*/ 19 w 51"/>
                <a:gd name="T5" fmla="*/ 13 h 93"/>
                <a:gd name="T6" fmla="*/ 1 w 51"/>
                <a:gd name="T7" fmla="*/ 73 h 93"/>
                <a:gd name="T8" fmla="*/ 3 w 51"/>
                <a:gd name="T9" fmla="*/ 84 h 93"/>
                <a:gd name="T10" fmla="*/ 12 w 51"/>
                <a:gd name="T11" fmla="*/ 92 h 93"/>
                <a:gd name="T12" fmla="*/ 17 w 51"/>
                <a:gd name="T13" fmla="*/ 93 h 93"/>
                <a:gd name="T14" fmla="*/ 32 w 51"/>
                <a:gd name="T15" fmla="*/ 81 h 93"/>
                <a:gd name="T16" fmla="*/ 50 w 51"/>
                <a:gd name="T17" fmla="*/ 21 h 93"/>
                <a:gd name="T18" fmla="*/ 49 w 51"/>
                <a:gd name="T19" fmla="*/ 10 h 93"/>
                <a:gd name="T20" fmla="*/ 39 w 51"/>
                <a:gd name="T21"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93">
                  <a:moveTo>
                    <a:pt x="39" y="2"/>
                  </a:moveTo>
                  <a:lnTo>
                    <a:pt x="39" y="2"/>
                  </a:lnTo>
                  <a:cubicBezTo>
                    <a:pt x="30" y="0"/>
                    <a:pt x="22" y="5"/>
                    <a:pt x="19" y="13"/>
                  </a:cubicBezTo>
                  <a:lnTo>
                    <a:pt x="1" y="73"/>
                  </a:lnTo>
                  <a:cubicBezTo>
                    <a:pt x="0" y="77"/>
                    <a:pt x="1" y="81"/>
                    <a:pt x="3" y="84"/>
                  </a:cubicBezTo>
                  <a:cubicBezTo>
                    <a:pt x="5" y="88"/>
                    <a:pt x="8" y="91"/>
                    <a:pt x="12" y="92"/>
                  </a:cubicBezTo>
                  <a:cubicBezTo>
                    <a:pt x="14" y="92"/>
                    <a:pt x="15" y="93"/>
                    <a:pt x="17" y="93"/>
                  </a:cubicBezTo>
                  <a:cubicBezTo>
                    <a:pt x="24" y="93"/>
                    <a:pt x="30" y="88"/>
                    <a:pt x="32" y="81"/>
                  </a:cubicBezTo>
                  <a:lnTo>
                    <a:pt x="50" y="21"/>
                  </a:lnTo>
                  <a:cubicBezTo>
                    <a:pt x="51" y="18"/>
                    <a:pt x="51" y="13"/>
                    <a:pt x="49" y="10"/>
                  </a:cubicBezTo>
                  <a:cubicBezTo>
                    <a:pt x="46" y="6"/>
                    <a:pt x="43" y="3"/>
                    <a:pt x="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9" name="Freeform 322">
              <a:extLst>
                <a:ext uri="{FF2B5EF4-FFF2-40B4-BE49-F238E27FC236}">
                  <a16:creationId xmlns:a16="http://schemas.microsoft.com/office/drawing/2014/main" xmlns="" id="{C5994A48-AE8B-E31A-E5CD-F01F52CE6118}"/>
                </a:ext>
              </a:extLst>
            </p:cNvPr>
            <p:cNvSpPr>
              <a:spLocks/>
            </p:cNvSpPr>
            <p:nvPr/>
          </p:nvSpPr>
          <p:spPr bwMode="auto">
            <a:xfrm>
              <a:off x="5071" y="3940"/>
              <a:ext cx="31" cy="56"/>
            </a:xfrm>
            <a:custGeom>
              <a:avLst/>
              <a:gdLst>
                <a:gd name="T0" fmla="*/ 50 w 51"/>
                <a:gd name="T1" fmla="*/ 73 h 92"/>
                <a:gd name="T2" fmla="*/ 50 w 51"/>
                <a:gd name="T3" fmla="*/ 73 h 92"/>
                <a:gd name="T4" fmla="*/ 32 w 51"/>
                <a:gd name="T5" fmla="*/ 13 h 92"/>
                <a:gd name="T6" fmla="*/ 13 w 51"/>
                <a:gd name="T7" fmla="*/ 2 h 92"/>
                <a:gd name="T8" fmla="*/ 3 w 51"/>
                <a:gd name="T9" fmla="*/ 10 h 92"/>
                <a:gd name="T10" fmla="*/ 1 w 51"/>
                <a:gd name="T11" fmla="*/ 21 h 92"/>
                <a:gd name="T12" fmla="*/ 19 w 51"/>
                <a:gd name="T13" fmla="*/ 81 h 92"/>
                <a:gd name="T14" fmla="*/ 35 w 51"/>
                <a:gd name="T15" fmla="*/ 92 h 92"/>
                <a:gd name="T16" fmla="*/ 39 w 51"/>
                <a:gd name="T17" fmla="*/ 92 h 92"/>
                <a:gd name="T18" fmla="*/ 49 w 51"/>
                <a:gd name="T19" fmla="*/ 84 h 92"/>
                <a:gd name="T20" fmla="*/ 50 w 51"/>
                <a:gd name="T21"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92">
                  <a:moveTo>
                    <a:pt x="50" y="73"/>
                  </a:moveTo>
                  <a:lnTo>
                    <a:pt x="50" y="73"/>
                  </a:lnTo>
                  <a:lnTo>
                    <a:pt x="32" y="13"/>
                  </a:lnTo>
                  <a:cubicBezTo>
                    <a:pt x="30" y="5"/>
                    <a:pt x="21" y="0"/>
                    <a:pt x="13" y="2"/>
                  </a:cubicBezTo>
                  <a:cubicBezTo>
                    <a:pt x="8" y="3"/>
                    <a:pt x="5" y="6"/>
                    <a:pt x="3" y="10"/>
                  </a:cubicBezTo>
                  <a:cubicBezTo>
                    <a:pt x="1" y="13"/>
                    <a:pt x="0" y="18"/>
                    <a:pt x="1" y="21"/>
                  </a:cubicBezTo>
                  <a:lnTo>
                    <a:pt x="19" y="81"/>
                  </a:lnTo>
                  <a:cubicBezTo>
                    <a:pt x="21" y="88"/>
                    <a:pt x="27" y="92"/>
                    <a:pt x="35" y="92"/>
                  </a:cubicBezTo>
                  <a:cubicBezTo>
                    <a:pt x="36" y="92"/>
                    <a:pt x="37" y="92"/>
                    <a:pt x="39" y="92"/>
                  </a:cubicBezTo>
                  <a:cubicBezTo>
                    <a:pt x="43" y="91"/>
                    <a:pt x="47" y="88"/>
                    <a:pt x="49" y="84"/>
                  </a:cubicBezTo>
                  <a:cubicBezTo>
                    <a:pt x="51" y="81"/>
                    <a:pt x="51" y="77"/>
                    <a:pt x="50"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556638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71104" y="1608305"/>
            <a:ext cx="4737484" cy="4720075"/>
          </a:xfrm>
          <a:prstGeom prst="rect">
            <a:avLst/>
          </a:prstGeom>
        </p:spPr>
        <p:txBody>
          <a:bodyPr wrap="square">
            <a:spAutoFit/>
          </a:bodyPr>
          <a:lstStyle/>
          <a:p>
            <a:pPr marL="137384" indent="-137384">
              <a:lnSpc>
                <a:spcPts val="2000"/>
              </a:lnSpc>
              <a:spcBef>
                <a:spcPts val="600"/>
              </a:spcBef>
              <a:buFont typeface="Arial" panose="020B0604020202020204" pitchFamily="34" charset="0"/>
              <a:buChar char="•"/>
              <a:defRPr/>
            </a:pPr>
            <a:r>
              <a:rPr lang="es-CL" sz="1500" b="1" dirty="0">
                <a:solidFill>
                  <a:schemeClr val="accent1"/>
                </a:solidFill>
                <a:latin typeface="ACHS Nueva Sans" pitchFamily="2" charset="0"/>
                <a:cs typeface="Arial" panose="020B0604020202020204" pitchFamily="34" charset="0"/>
              </a:rPr>
              <a:t>Código del Trabajo, Art.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184. </a:t>
            </a:r>
            <a:r>
              <a:rPr lang="es-MX" sz="1500" b="1" dirty="0">
                <a:solidFill>
                  <a:schemeClr val="accent1"/>
                </a:solidFill>
                <a:latin typeface="ACHS Nueva Sans" pitchFamily="2" charset="0"/>
                <a:cs typeface="Arial" panose="020B0604020202020204" pitchFamily="34" charset="0"/>
              </a:rPr>
              <a:t>Proporcionar implementos necesarios para prevenir AT y EP. </a:t>
            </a:r>
            <a:endParaRPr lang="es-CL" sz="1500" b="1" dirty="0">
              <a:solidFill>
                <a:schemeClr val="accent1"/>
              </a:solidFill>
              <a:latin typeface="ACHS Nueva Sans" pitchFamily="2" charset="0"/>
              <a:cs typeface="Arial" panose="020B0604020202020204" pitchFamily="34" charset="0"/>
            </a:endParaRPr>
          </a:p>
          <a:p>
            <a:pPr marL="137384" indent="-137384">
              <a:lnSpc>
                <a:spcPts val="2000"/>
              </a:lnSpc>
              <a:spcBef>
                <a:spcPts val="600"/>
              </a:spcBef>
              <a:buFont typeface="Arial" panose="020B0604020202020204" pitchFamily="34" charset="0"/>
              <a:buChar char="•"/>
              <a:defRPr/>
            </a:pPr>
            <a:r>
              <a:rPr lang="es-CL" sz="1500" b="1" dirty="0">
                <a:solidFill>
                  <a:schemeClr val="accent1"/>
                </a:solidFill>
                <a:latin typeface="ACHS Nueva Sans" pitchFamily="2" charset="0"/>
                <a:cs typeface="Arial" panose="020B0604020202020204" pitchFamily="34" charset="0"/>
              </a:rPr>
              <a:t>Decreto Supremo,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594, Art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53 y 54.</a:t>
            </a:r>
          </a:p>
          <a:p>
            <a:pPr>
              <a:lnSpc>
                <a:spcPts val="1700"/>
              </a:lnSpc>
              <a:spcBef>
                <a:spcPts val="600"/>
              </a:spcBef>
              <a:defRPr/>
            </a:pPr>
            <a:endParaRPr lang="es-CL" sz="1400" b="1" dirty="0">
              <a:solidFill>
                <a:srgbClr val="004C14"/>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 N° 53: </a:t>
            </a:r>
            <a:r>
              <a:rPr lang="es-CL" sz="1400" dirty="0">
                <a:solidFill>
                  <a:schemeClr val="accent3">
                    <a:lumMod val="75000"/>
                    <a:lumOff val="25000"/>
                  </a:schemeClr>
                </a:solidFill>
                <a:latin typeface="ACHS Nueva Sans" pitchFamily="2" charset="0"/>
                <a:cs typeface="Arial" panose="020B0604020202020204" pitchFamily="34" charset="0"/>
              </a:rPr>
              <a:t>“El empleador </a:t>
            </a:r>
            <a:r>
              <a:rPr lang="es-CL" sz="1400" b="1" dirty="0">
                <a:solidFill>
                  <a:schemeClr val="accent3">
                    <a:lumMod val="75000"/>
                    <a:lumOff val="25000"/>
                  </a:schemeClr>
                </a:solidFill>
                <a:latin typeface="ACHS Nueva Sans" pitchFamily="2" charset="0"/>
                <a:cs typeface="Arial" panose="020B0604020202020204" pitchFamily="34" charset="0"/>
              </a:rPr>
              <a:t>deberá</a:t>
            </a:r>
            <a:r>
              <a:rPr lang="es-CL" sz="1400" dirty="0">
                <a:solidFill>
                  <a:schemeClr val="accent3">
                    <a:lumMod val="75000"/>
                    <a:lumOff val="25000"/>
                  </a:schemeClr>
                </a:solidFill>
                <a:latin typeface="ACHS Nueva Sans" pitchFamily="2" charset="0"/>
                <a:cs typeface="Arial" panose="020B0604020202020204" pitchFamily="34" charset="0"/>
              </a:rPr>
              <a:t> proporcionar a sus trabajadores, </a:t>
            </a:r>
            <a:r>
              <a:rPr lang="es-CL" sz="1400" b="1" dirty="0">
                <a:solidFill>
                  <a:schemeClr val="accent3">
                    <a:lumMod val="75000"/>
                    <a:lumOff val="25000"/>
                  </a:schemeClr>
                </a:solidFill>
                <a:latin typeface="ACHS Nueva Sans" pitchFamily="2" charset="0"/>
                <a:cs typeface="Arial" panose="020B0604020202020204" pitchFamily="34" charset="0"/>
              </a:rPr>
              <a:t>libres de costo</a:t>
            </a:r>
            <a:r>
              <a:rPr lang="es-CL" sz="1400" dirty="0">
                <a:solidFill>
                  <a:schemeClr val="accent3">
                    <a:lumMod val="75000"/>
                    <a:lumOff val="25000"/>
                  </a:schemeClr>
                </a:solidFill>
                <a:latin typeface="ACHS Nueva Sans" pitchFamily="2" charset="0"/>
                <a:cs typeface="Arial" panose="020B0604020202020204" pitchFamily="34" charset="0"/>
              </a:rPr>
              <a:t>, los elementos de protección personal </a:t>
            </a:r>
            <a:r>
              <a:rPr lang="es-CL" sz="1400" b="1" dirty="0">
                <a:solidFill>
                  <a:schemeClr val="accent3">
                    <a:lumMod val="75000"/>
                    <a:lumOff val="25000"/>
                  </a:schemeClr>
                </a:solidFill>
                <a:latin typeface="ACHS Nueva Sans" pitchFamily="2" charset="0"/>
                <a:cs typeface="Arial" panose="020B0604020202020204" pitchFamily="34" charset="0"/>
              </a:rPr>
              <a:t>adecuados al riesgo a cubrir </a:t>
            </a:r>
            <a:r>
              <a:rPr lang="es-CL" sz="1400" dirty="0">
                <a:solidFill>
                  <a:schemeClr val="accent3">
                    <a:lumMod val="75000"/>
                    <a:lumOff val="25000"/>
                  </a:schemeClr>
                </a:solidFill>
                <a:latin typeface="ACHS Nueva Sans" pitchFamily="2" charset="0"/>
                <a:cs typeface="Arial" panose="020B0604020202020204" pitchFamily="34" charset="0"/>
              </a:rPr>
              <a:t>y el adiestramiento necesario para su correcto empleo, debiendo, además, </a:t>
            </a:r>
            <a:r>
              <a:rPr lang="es-CL" sz="1400" b="1" dirty="0">
                <a:solidFill>
                  <a:schemeClr val="accent3">
                    <a:lumMod val="75000"/>
                    <a:lumOff val="25000"/>
                  </a:schemeClr>
                </a:solidFill>
                <a:latin typeface="ACHS Nueva Sans" pitchFamily="2" charset="0"/>
                <a:cs typeface="Arial" panose="020B0604020202020204" pitchFamily="34" charset="0"/>
              </a:rPr>
              <a:t>mantenerlos en perfecto estado de funcionamiento</a:t>
            </a:r>
            <a:r>
              <a:rPr lang="es-CL" sz="1400" dirty="0">
                <a:solidFill>
                  <a:schemeClr val="accent3">
                    <a:lumMod val="75000"/>
                    <a:lumOff val="25000"/>
                  </a:schemeClr>
                </a:solidFill>
                <a:latin typeface="ACHS Nueva Sans" pitchFamily="2" charset="0"/>
                <a:cs typeface="Arial" panose="020B0604020202020204" pitchFamily="34" charset="0"/>
              </a:rPr>
              <a:t>. Por su parte, el trabajador deberá usarlos en forma permanente mientras se encuentre expuesto al riesgo.</a:t>
            </a:r>
          </a:p>
          <a:p>
            <a:pPr>
              <a:lnSpc>
                <a:spcPts val="1700"/>
              </a:lnSpc>
              <a:spcBef>
                <a:spcPts val="600"/>
              </a:spcBef>
              <a:defRPr/>
            </a:pPr>
            <a:endParaRPr lang="es-CL"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 N° 54: </a:t>
            </a:r>
            <a:r>
              <a:rPr lang="es-CL" sz="1400" dirty="0">
                <a:solidFill>
                  <a:schemeClr val="accent3">
                    <a:lumMod val="75000"/>
                    <a:lumOff val="25000"/>
                  </a:schemeClr>
                </a:solidFill>
                <a:latin typeface="ACHS Nueva Sans" pitchFamily="2" charset="0"/>
                <a:cs typeface="Arial" panose="020B0604020202020204" pitchFamily="34" charset="0"/>
              </a:rPr>
              <a:t>Agrega que los elementos de protección personal usados en  los lugares de trabajo, sean éstos de procedencia nacional o extranjera, deberán cumplir con las normas y exigencias de calidad que rijan a tales artículos según su naturaleza, de conformidad a lo establecido en el Decreto N°18, de 1982,  del MINSAL”</a:t>
            </a:r>
            <a:endParaRPr lang="es-CL" sz="1400" b="1" i="1" dirty="0">
              <a:solidFill>
                <a:schemeClr val="accent3">
                  <a:lumMod val="75000"/>
                  <a:lumOff val="25000"/>
                </a:schemeClr>
              </a:solidFill>
              <a:latin typeface="ACHS Nueva Sans" pitchFamily="2" charset="0"/>
              <a:cs typeface="Arial" panose="020B0604020202020204" pitchFamily="34" charset="0"/>
            </a:endParaRPr>
          </a:p>
        </p:txBody>
      </p:sp>
      <p:sp>
        <p:nvSpPr>
          <p:cNvPr id="5" name="Marcador de texto 4">
            <a:extLst>
              <a:ext uri="{FF2B5EF4-FFF2-40B4-BE49-F238E27FC236}">
                <a16:creationId xmlns:a16="http://schemas.microsoft.com/office/drawing/2014/main" xmlns="" id="{DB8E3083-A8EA-DB12-37ED-9CD5B514EC85}"/>
              </a:ext>
            </a:extLst>
          </p:cNvPr>
          <p:cNvSpPr>
            <a:spLocks noGrp="1"/>
          </p:cNvSpPr>
          <p:nvPr>
            <p:ph type="body" sz="quarter" idx="61"/>
          </p:nvPr>
        </p:nvSpPr>
        <p:spPr/>
        <p:txBody>
          <a:bodyPr/>
          <a:lstStyle/>
          <a:p>
            <a:r>
              <a:rPr lang="es-CL" dirty="0"/>
              <a:t>Información de los riesgos laborales (IRL)</a:t>
            </a:r>
            <a:endParaRPr lang="es-CL" dirty="0"/>
          </a:p>
        </p:txBody>
      </p:sp>
      <p:pic>
        <p:nvPicPr>
          <p:cNvPr id="3" name="Imagen 2">
            <a:extLst>
              <a:ext uri="{FF2B5EF4-FFF2-40B4-BE49-F238E27FC236}">
                <a16:creationId xmlns:a16="http://schemas.microsoft.com/office/drawing/2014/main" xmlns="" id="{68CDB96D-F5B8-6DAE-9F06-E3E4D2A9E9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6774" y="1592264"/>
            <a:ext cx="3969231" cy="4465636"/>
          </a:xfrm>
          <a:prstGeom prst="roundRect">
            <a:avLst>
              <a:gd name="adj" fmla="val 8594"/>
            </a:avLst>
          </a:prstGeom>
          <a:solidFill>
            <a:srgbClr val="FFFFFF">
              <a:shade val="85000"/>
            </a:srgbClr>
          </a:solidFill>
          <a:ln>
            <a:noFill/>
          </a:ln>
          <a:effectLst/>
        </p:spPr>
      </p:pic>
      <p:pic>
        <p:nvPicPr>
          <p:cNvPr id="4" name="Picture 8">
            <a:extLst>
              <a:ext uri="{FF2B5EF4-FFF2-40B4-BE49-F238E27FC236}">
                <a16:creationId xmlns:a16="http://schemas.microsoft.com/office/drawing/2014/main" xmlns="" id="{AE0A6A7B-810B-6797-5F5B-C1FC36D20C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82152" y="4566901"/>
            <a:ext cx="1523083" cy="1523083"/>
          </a:xfrm>
          <a:prstGeom prst="rect">
            <a:avLst/>
          </a:prstGeom>
        </p:spPr>
      </p:pic>
    </p:spTree>
    <p:custDataLst>
      <p:tags r:id="rId1"/>
    </p:custDataLst>
    <p:extLst>
      <p:ext uri="{BB962C8B-B14F-4D97-AF65-F5344CB8AC3E}">
        <p14:creationId xmlns:p14="http://schemas.microsoft.com/office/powerpoint/2010/main" val="191468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64492" y="1599519"/>
            <a:ext cx="4118621" cy="3715761"/>
          </a:xfrm>
          <a:prstGeom prst="rect">
            <a:avLst/>
          </a:prstGeom>
        </p:spPr>
        <p:txBody>
          <a:bodyPr wrap="square">
            <a:spAutoFit/>
          </a:bodyPr>
          <a:lstStyle/>
          <a:p>
            <a:pPr>
              <a:lnSpc>
                <a:spcPts val="1700"/>
              </a:lnSpc>
              <a:spcBef>
                <a:spcPts val="600"/>
              </a:spcBef>
              <a:defRPr/>
            </a:pPr>
            <a:r>
              <a:rPr lang="es-CL" sz="1500" b="1" dirty="0">
                <a:solidFill>
                  <a:schemeClr val="accent1"/>
                </a:solidFill>
                <a:latin typeface="ACHS Nueva Sans" pitchFamily="2" charset="0"/>
                <a:cs typeface="Arial" panose="020B0604020202020204" pitchFamily="34" charset="0"/>
              </a:rPr>
              <a:t>Código del Trabajo, Art.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153. Reglamento Interno</a:t>
            </a:r>
          </a:p>
          <a:p>
            <a:pPr>
              <a:lnSpc>
                <a:spcPts val="1700"/>
              </a:lnSpc>
              <a:spcBef>
                <a:spcPts val="600"/>
              </a:spcBef>
              <a:defRPr/>
            </a:pPr>
            <a:endParaRPr lang="es-ES_tradnl"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defRPr/>
            </a:pPr>
            <a:r>
              <a:rPr lang="es-ES_tradnl" sz="1400" dirty="0">
                <a:solidFill>
                  <a:schemeClr val="accent3">
                    <a:lumMod val="75000"/>
                    <a:lumOff val="25000"/>
                  </a:schemeClr>
                </a:solidFill>
                <a:latin typeface="ACHS Nueva Sans" pitchFamily="2" charset="0"/>
                <a:cs typeface="Arial" panose="020B0604020202020204" pitchFamily="34" charset="0"/>
              </a:rPr>
              <a:t>Las empresas, establecimientos, faenas o unidades económicas </a:t>
            </a:r>
            <a:r>
              <a:rPr lang="es-ES_tradnl" sz="1400" b="1" dirty="0">
                <a:solidFill>
                  <a:schemeClr val="accent3">
                    <a:lumMod val="75000"/>
                    <a:lumOff val="25000"/>
                  </a:schemeClr>
                </a:solidFill>
                <a:latin typeface="ACHS Nueva Sans" pitchFamily="2" charset="0"/>
                <a:cs typeface="Arial" panose="020B0604020202020204" pitchFamily="34" charset="0"/>
              </a:rPr>
              <a:t>que ocupen normalmente diez o más trabajadores permanentes, contados todos los que presten servicios en las distintas fábricas o secciones, aunque estén situadas en localidades diferentes,</a:t>
            </a:r>
            <a:r>
              <a:rPr lang="es-ES_tradnl" sz="1400" dirty="0">
                <a:solidFill>
                  <a:schemeClr val="accent3">
                    <a:lumMod val="75000"/>
                    <a:lumOff val="25000"/>
                  </a:schemeClr>
                </a:solidFill>
                <a:latin typeface="ACHS Nueva Sans" pitchFamily="2" charset="0"/>
                <a:cs typeface="Arial" panose="020B0604020202020204" pitchFamily="34" charset="0"/>
              </a:rPr>
              <a:t> estarán obligadas a confeccionar un reglamento interno de orden, higiene y seguridad que contenga las obligaciones y prohibiciones a que deben sujetarse los trabajadores, en relación con sus labores, permanencia y vida en las dependencias de la respectiva empresa o establecimiento.</a:t>
            </a:r>
          </a:p>
        </p:txBody>
      </p:sp>
      <p:sp>
        <p:nvSpPr>
          <p:cNvPr id="3" name="Marcador de texto 2">
            <a:extLst>
              <a:ext uri="{FF2B5EF4-FFF2-40B4-BE49-F238E27FC236}">
                <a16:creationId xmlns:a16="http://schemas.microsoft.com/office/drawing/2014/main" xmlns="" id="{D51CEC16-1A68-DD75-F667-CEA8E510CC3C}"/>
              </a:ext>
            </a:extLst>
          </p:cNvPr>
          <p:cNvSpPr>
            <a:spLocks noGrp="1"/>
          </p:cNvSpPr>
          <p:nvPr>
            <p:ph type="body" sz="quarter" idx="61"/>
          </p:nvPr>
        </p:nvSpPr>
        <p:spPr/>
        <p:txBody>
          <a:bodyPr/>
          <a:lstStyle/>
          <a:p>
            <a:r>
              <a:rPr lang="es-CL" dirty="0"/>
              <a:t>Información de los riesgos laborales (IRL)</a:t>
            </a:r>
          </a:p>
          <a:p>
            <a:endParaRPr lang="es-CL" dirty="0"/>
          </a:p>
        </p:txBody>
      </p:sp>
      <p:pic>
        <p:nvPicPr>
          <p:cNvPr id="6" name="Gráfico 5">
            <a:extLst>
              <a:ext uri="{FF2B5EF4-FFF2-40B4-BE49-F238E27FC236}">
                <a16:creationId xmlns:a16="http://schemas.microsoft.com/office/drawing/2014/main" xmlns="" id="{4C2457C6-373A-8BC7-60FF-96DA2209589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153693" y="2457449"/>
            <a:ext cx="2643939" cy="2643939"/>
          </a:xfrm>
          <a:prstGeom prst="rect">
            <a:avLst/>
          </a:prstGeom>
        </p:spPr>
      </p:pic>
    </p:spTree>
    <p:custDataLst>
      <p:tags r:id="rId1"/>
    </p:custDataLst>
    <p:extLst>
      <p:ext uri="{BB962C8B-B14F-4D97-AF65-F5344CB8AC3E}">
        <p14:creationId xmlns:p14="http://schemas.microsoft.com/office/powerpoint/2010/main" val="142576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11">
            <a:extLst>
              <a:ext uri="{FF2B5EF4-FFF2-40B4-BE49-F238E27FC236}">
                <a16:creationId xmlns:a16="http://schemas.microsoft.com/office/drawing/2014/main" xmlns="" id="{9D752078-3219-FEB2-F01D-61559A206ED9}"/>
              </a:ext>
            </a:extLst>
          </p:cNvPr>
          <p:cNvSpPr>
            <a:spLocks noChangeAspect="1"/>
          </p:cNvSpPr>
          <p:nvPr/>
        </p:nvSpPr>
        <p:spPr>
          <a:xfrm rot="600000">
            <a:off x="6383006" y="1798475"/>
            <a:ext cx="4227980" cy="4227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4" name="Imagen 3">
            <a:extLst>
              <a:ext uri="{FF2B5EF4-FFF2-40B4-BE49-F238E27FC236}">
                <a16:creationId xmlns:a16="http://schemas.microsoft.com/office/drawing/2014/main" xmlns="" id="{C00EA63E-A24E-BD4B-8352-AA38B434C8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90163" y="1805632"/>
            <a:ext cx="4213667" cy="4213667"/>
          </a:xfrm>
          <a:prstGeom prst="roundRect">
            <a:avLst>
              <a:gd name="adj" fmla="val 12782"/>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5304" y="1608305"/>
            <a:ext cx="4117809" cy="5267468"/>
          </a:xfrm>
          <a:prstGeom prst="rect">
            <a:avLst/>
          </a:prstGeom>
        </p:spPr>
        <p:txBody>
          <a:bodyPr wrap="square">
            <a:spAutoFit/>
          </a:bodyPr>
          <a:lstStyle/>
          <a:p>
            <a:pPr>
              <a:lnSpc>
                <a:spcPts val="2000"/>
              </a:lnSpc>
              <a:spcBef>
                <a:spcPts val="600"/>
              </a:spcBef>
              <a:defRPr/>
            </a:pPr>
            <a:r>
              <a:rPr lang="es-CL" sz="1500" b="1" dirty="0">
                <a:solidFill>
                  <a:schemeClr val="accent1"/>
                </a:solidFill>
                <a:latin typeface="ACHS Nueva Sans" pitchFamily="2" charset="0"/>
                <a:cs typeface="Arial" panose="020B0604020202020204" pitchFamily="34" charset="0"/>
              </a:rPr>
              <a:t>Ley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16.744,: “Establece normas sobre AT y EP”.  Art.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66</a:t>
            </a:r>
          </a:p>
          <a:p>
            <a:pPr>
              <a:lnSpc>
                <a:spcPts val="1700"/>
              </a:lnSpc>
              <a:spcBef>
                <a:spcPts val="600"/>
              </a:spcBef>
              <a:defRPr/>
            </a:pPr>
            <a:endParaRPr lang="es-CL" sz="1400" b="1" dirty="0">
              <a:solidFill>
                <a:srgbClr val="004C14"/>
              </a:solidFill>
              <a:latin typeface="ACHS Nueva Sans" pitchFamily="2" charset="0"/>
              <a:cs typeface="Arial" panose="020B0604020202020204" pitchFamily="34" charset="0"/>
            </a:endParaRPr>
          </a:p>
          <a:p>
            <a:pPr>
              <a:lnSpc>
                <a:spcPts val="1700"/>
              </a:lnSpc>
              <a:spcBef>
                <a:spcPts val="600"/>
              </a:spcBef>
              <a:defRPr/>
            </a:pPr>
            <a:r>
              <a:rPr lang="es-CL" sz="1400" b="1" dirty="0">
                <a:solidFill>
                  <a:srgbClr val="004C14"/>
                </a:solidFill>
                <a:latin typeface="ACHS Nueva Sans" pitchFamily="2" charset="0"/>
                <a:cs typeface="Arial" panose="020B0604020202020204" pitchFamily="34" charset="0"/>
              </a:rPr>
              <a:t>Art. N° 66: </a:t>
            </a:r>
          </a:p>
          <a:p>
            <a:pPr marL="217713" indent="-217713">
              <a:lnSpc>
                <a:spcPts val="1700"/>
              </a:lnSpc>
              <a:spcBef>
                <a:spcPts val="600"/>
              </a:spcBef>
              <a:buClr>
                <a:srgbClr val="13C045"/>
              </a:buClr>
              <a:buFont typeface="Arial" panose="020B0604020202020204" pitchFamily="34" charset="0"/>
              <a:buChar char="•"/>
              <a:defRPr/>
            </a:pPr>
            <a:r>
              <a:rPr lang="es-MX" altLang="es-MX" sz="1400" dirty="0">
                <a:solidFill>
                  <a:schemeClr val="accent3">
                    <a:lumMod val="75000"/>
                    <a:lumOff val="25000"/>
                  </a:schemeClr>
                </a:solidFill>
                <a:latin typeface="ACHS Nueva Sans" pitchFamily="2" charset="0"/>
                <a:cs typeface="Arial" panose="020B0604020202020204" pitchFamily="34" charset="0"/>
              </a:rPr>
              <a:t>En toda industria o faena que trabajen </a:t>
            </a:r>
            <a:r>
              <a:rPr lang="es-MX" altLang="es-MX" sz="1400" b="1" dirty="0">
                <a:solidFill>
                  <a:schemeClr val="accent3">
                    <a:lumMod val="75000"/>
                    <a:lumOff val="25000"/>
                  </a:schemeClr>
                </a:solidFill>
                <a:latin typeface="ACHS Nueva Sans" pitchFamily="2" charset="0"/>
                <a:cs typeface="Arial" panose="020B0604020202020204" pitchFamily="34" charset="0"/>
              </a:rPr>
              <a:t>más de 25 personas deberán funcionar uno o más Comités Paritarios de Higiene y Seguridad</a:t>
            </a:r>
            <a:r>
              <a:rPr lang="es-MX" altLang="es-MX" sz="1400" dirty="0">
                <a:solidFill>
                  <a:schemeClr val="accent3">
                    <a:lumMod val="75000"/>
                    <a:lumOff val="25000"/>
                  </a:schemeClr>
                </a:solidFill>
                <a:latin typeface="ACHS Nueva Sans" pitchFamily="2" charset="0"/>
                <a:cs typeface="Arial" panose="020B0604020202020204" pitchFamily="34" charset="0"/>
              </a:rPr>
              <a:t>. </a:t>
            </a:r>
            <a:r>
              <a:rPr lang="es-MX" altLang="es-MX" sz="1400" i="1" dirty="0">
                <a:solidFill>
                  <a:schemeClr val="accent3">
                    <a:lumMod val="75000"/>
                    <a:lumOff val="25000"/>
                  </a:schemeClr>
                </a:solidFill>
                <a:latin typeface="ACHS Nueva Sans" pitchFamily="2" charset="0"/>
                <a:cs typeface="Arial" panose="020B0604020202020204" pitchFamily="34" charset="0"/>
              </a:rPr>
              <a:t>(</a:t>
            </a:r>
            <a:r>
              <a:rPr lang="es-MX" altLang="es-MX" sz="1400" dirty="0">
                <a:solidFill>
                  <a:schemeClr val="accent3">
                    <a:lumMod val="75000"/>
                    <a:lumOff val="25000"/>
                  </a:schemeClr>
                </a:solidFill>
                <a:latin typeface="ACHS Nueva Sans" pitchFamily="2" charset="0"/>
                <a:cs typeface="Arial" panose="020B0604020202020204" pitchFamily="34" charset="0"/>
              </a:rPr>
              <a:t>Reglamentado en D.S. N°54, 1969, M del T. y P.S.). ***</a:t>
            </a:r>
            <a:endParaRPr lang="" altLang="es-MX" sz="1400" i="1"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MX" altLang="es-MX" sz="1400" dirty="0">
                <a:solidFill>
                  <a:schemeClr val="accent3">
                    <a:lumMod val="75000"/>
                    <a:lumOff val="25000"/>
                  </a:schemeClr>
                </a:solidFill>
                <a:latin typeface="ACHS Nueva Sans" pitchFamily="2" charset="0"/>
                <a:cs typeface="Arial" panose="020B0604020202020204" pitchFamily="34" charset="0"/>
              </a:rPr>
              <a:t>En empresas mineras, industriales o comerciales que ocupen a </a:t>
            </a:r>
            <a:r>
              <a:rPr lang="es-MX" altLang="es-MX" sz="1400" b="1" dirty="0">
                <a:solidFill>
                  <a:schemeClr val="accent3">
                    <a:lumMod val="75000"/>
                    <a:lumOff val="25000"/>
                  </a:schemeClr>
                </a:solidFill>
                <a:latin typeface="ACHS Nueva Sans" pitchFamily="2" charset="0"/>
                <a:cs typeface="Arial" panose="020B0604020202020204" pitchFamily="34" charset="0"/>
              </a:rPr>
              <a:t>más de 100 trabajadores será obligatoria la existencia de un Departamento de Prevención de Riesgos Profesionales</a:t>
            </a:r>
            <a:r>
              <a:rPr lang="es-MX" altLang="es-MX" sz="1400" dirty="0">
                <a:solidFill>
                  <a:schemeClr val="accent3">
                    <a:lumMod val="75000"/>
                    <a:lumOff val="25000"/>
                  </a:schemeClr>
                </a:solidFill>
                <a:latin typeface="ACHS Nueva Sans" pitchFamily="2" charset="0"/>
                <a:cs typeface="Arial" panose="020B0604020202020204" pitchFamily="34" charset="0"/>
              </a:rPr>
              <a:t>, el que será dirigido por un experto en prevención, el cual formará parte, por derecho propio, de los Comités Paritarios. </a:t>
            </a:r>
            <a:r>
              <a:rPr lang="es-MX" altLang="es-MX" sz="1400" i="1" dirty="0">
                <a:solidFill>
                  <a:schemeClr val="accent3">
                    <a:lumMod val="75000"/>
                    <a:lumOff val="25000"/>
                  </a:schemeClr>
                </a:solidFill>
                <a:latin typeface="ACHS Nueva Sans" pitchFamily="2" charset="0"/>
                <a:cs typeface="Arial" panose="020B0604020202020204" pitchFamily="34" charset="0"/>
              </a:rPr>
              <a:t>(requiere de un contrato) (DS  N°40, 1969, M. del T. y P.S.).***</a:t>
            </a:r>
          </a:p>
          <a:p>
            <a:pPr marL="206434" indent="-206434">
              <a:lnSpc>
                <a:spcPts val="1700"/>
              </a:lnSpc>
              <a:spcBef>
                <a:spcPts val="600"/>
              </a:spcBef>
              <a:buClr>
                <a:schemeClr val="accent3"/>
              </a:buClr>
              <a:buFont typeface="Wingdings" panose="05000000000000000000" pitchFamily="2" charset="2"/>
              <a:buChar char="ü"/>
              <a:defRPr/>
            </a:pPr>
            <a:endParaRPr lang="es-MX" altLang="es-MX" sz="1400" i="1"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buClr>
                <a:schemeClr val="accent3"/>
              </a:buClr>
              <a:defRPr/>
            </a:pPr>
            <a:r>
              <a:rPr lang="es-MX" altLang="es-MX" sz="1400" i="1" dirty="0">
                <a:solidFill>
                  <a:schemeClr val="accent3">
                    <a:lumMod val="75000"/>
                    <a:lumOff val="25000"/>
                  </a:schemeClr>
                </a:solidFill>
                <a:latin typeface="ACHS Nueva Sans" pitchFamily="2" charset="0"/>
                <a:cs typeface="Arial" panose="020B0604020202020204" pitchFamily="34" charset="0"/>
              </a:rPr>
              <a:t>*** Obligatorias / Apelables.</a:t>
            </a:r>
          </a:p>
          <a:p>
            <a:pPr>
              <a:lnSpc>
                <a:spcPts val="1700"/>
              </a:lnSpc>
              <a:spcBef>
                <a:spcPts val="600"/>
              </a:spcBef>
              <a:buClr>
                <a:schemeClr val="accent3"/>
              </a:buClr>
              <a:defRPr/>
            </a:pPr>
            <a:endParaRPr lang="es-MX" altLang="es-MX" sz="1400" i="1" dirty="0">
              <a:solidFill>
                <a:schemeClr val="accent3">
                  <a:lumMod val="75000"/>
                  <a:lumOff val="25000"/>
                </a:scheme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7060B5B5-8B35-42AA-3E51-100861448A9F}"/>
              </a:ext>
            </a:extLst>
          </p:cNvPr>
          <p:cNvSpPr>
            <a:spLocks noGrp="1"/>
          </p:cNvSpPr>
          <p:nvPr>
            <p:ph type="body" sz="quarter" idx="61"/>
          </p:nvPr>
        </p:nvSpPr>
        <p:spPr/>
        <p:txBody>
          <a:bodyPr/>
          <a:lstStyle/>
          <a:p>
            <a:r>
              <a:rPr lang="es-CL" dirty="0"/>
              <a:t>Información de los riesgos laborales (IRL)</a:t>
            </a:r>
          </a:p>
          <a:p>
            <a:endParaRPr lang="es-CL" dirty="0"/>
          </a:p>
        </p:txBody>
      </p:sp>
    </p:spTree>
    <p:custDataLst>
      <p:tags r:id="rId1"/>
    </p:custDataLst>
    <p:extLst>
      <p:ext uri="{BB962C8B-B14F-4D97-AF65-F5344CB8AC3E}">
        <p14:creationId xmlns:p14="http://schemas.microsoft.com/office/powerpoint/2010/main" val="103776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22AD738E-6262-F54F-B860-C75F829853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90419" y="1592263"/>
            <a:ext cx="3970488" cy="4465637"/>
          </a:xfrm>
          <a:prstGeom prst="roundRect">
            <a:avLst>
              <a:gd name="adj" fmla="val 8594"/>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0999" y="1608305"/>
            <a:ext cx="4747589" cy="4690387"/>
          </a:xfrm>
          <a:prstGeom prst="rect">
            <a:avLst/>
          </a:prstGeom>
        </p:spPr>
        <p:txBody>
          <a:bodyPr wrap="square">
            <a:spAutoFit/>
          </a:bodyPr>
          <a:lstStyle/>
          <a:p>
            <a:pPr marL="206434" indent="-206434">
              <a:lnSpc>
                <a:spcPts val="2000"/>
              </a:lnSpc>
              <a:spcBef>
                <a:spcPts val="600"/>
              </a:spcBef>
              <a:buClr>
                <a:schemeClr val="accent3"/>
              </a:buClr>
              <a:defRPr/>
            </a:pPr>
            <a:r>
              <a:rPr lang="es-CL" sz="1500" b="1" dirty="0">
                <a:solidFill>
                  <a:schemeClr val="accent1"/>
                </a:solidFill>
                <a:latin typeface="ACHS Nueva Sans" pitchFamily="2" charset="0"/>
                <a:cs typeface="Arial" panose="020B0604020202020204" pitchFamily="34" charset="0"/>
              </a:rPr>
              <a:t>Ley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16.744,: “Establece normas sobre AT y EP”.</a:t>
            </a:r>
          </a:p>
          <a:p>
            <a:pPr marL="206434" indent="-206434">
              <a:lnSpc>
                <a:spcPts val="2000"/>
              </a:lnSpc>
              <a:spcBef>
                <a:spcPts val="600"/>
              </a:spcBef>
              <a:buClr>
                <a:schemeClr val="accent3"/>
              </a:buClr>
              <a:defRPr/>
            </a:pPr>
            <a:r>
              <a:rPr lang="es-CL" sz="1500" b="1" dirty="0">
                <a:solidFill>
                  <a:schemeClr val="accent1"/>
                </a:solidFill>
                <a:latin typeface="ACHS Nueva Sans" pitchFamily="2" charset="0"/>
                <a:cs typeface="Arial" panose="020B0604020202020204" pitchFamily="34" charset="0"/>
              </a:rPr>
              <a:t>Art.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67</a:t>
            </a:r>
          </a:p>
          <a:p>
            <a:pPr marL="206434" indent="-206434">
              <a:lnSpc>
                <a:spcPts val="1700"/>
              </a:lnSpc>
              <a:spcBef>
                <a:spcPts val="600"/>
              </a:spcBef>
              <a:buClr>
                <a:schemeClr val="accent3"/>
              </a:buClr>
              <a:defRPr/>
            </a:pPr>
            <a:endParaRPr lang="es-MX" altLang="es-MX" sz="1400" b="1" dirty="0">
              <a:solidFill>
                <a:schemeClr val="accent3">
                  <a:lumMod val="75000"/>
                  <a:lumOff val="25000"/>
                </a:schemeClr>
              </a:solidFill>
              <a:latin typeface="ACHS Nueva Sans" pitchFamily="2" charset="0"/>
              <a:cs typeface="Arial" panose="020B0604020202020204" pitchFamily="34" charset="0"/>
            </a:endParaRPr>
          </a:p>
          <a:p>
            <a:pPr marL="206434" indent="-206434">
              <a:lnSpc>
                <a:spcPts val="1700"/>
              </a:lnSpc>
              <a:spcBef>
                <a:spcPts val="600"/>
              </a:spcBef>
              <a:buClr>
                <a:schemeClr val="accent3"/>
              </a:buClr>
              <a:defRPr/>
            </a:pPr>
            <a:r>
              <a:rPr lang="es-MX" altLang="es-MX" sz="1400" b="1" dirty="0">
                <a:solidFill>
                  <a:schemeClr val="accent3">
                    <a:lumMod val="75000"/>
                    <a:lumOff val="25000"/>
                  </a:schemeClr>
                </a:solidFill>
                <a:latin typeface="ACHS Nueva Sans" pitchFamily="2" charset="0"/>
                <a:cs typeface="Arial" panose="020B0604020202020204" pitchFamily="34" charset="0"/>
              </a:rPr>
              <a:t>Los empleadores estarán obligados a :</a:t>
            </a:r>
          </a:p>
          <a:p>
            <a:pPr marL="217713" indent="-217713">
              <a:lnSpc>
                <a:spcPts val="1700"/>
              </a:lnSpc>
              <a:spcBef>
                <a:spcPts val="600"/>
              </a:spcBef>
              <a:buClr>
                <a:srgbClr val="13C045"/>
              </a:buClr>
              <a:buFont typeface="Arial" panose="020B0604020202020204" pitchFamily="34" charset="0"/>
              <a:buChar char="•"/>
              <a:defRPr/>
            </a:pPr>
            <a:r>
              <a:rPr lang="es-MX" altLang="es-MX" sz="1400" b="1" dirty="0">
                <a:solidFill>
                  <a:schemeClr val="accent3">
                    <a:lumMod val="75000"/>
                    <a:lumOff val="25000"/>
                  </a:schemeClr>
                </a:solidFill>
                <a:latin typeface="ACHS Nueva Sans" pitchFamily="2" charset="0"/>
                <a:cs typeface="Arial" panose="020B0604020202020204" pitchFamily="34" charset="0"/>
              </a:rPr>
              <a:t>Mantener al día</a:t>
            </a:r>
            <a:r>
              <a:rPr lang="es-MX" altLang="es-MX" sz="1400" dirty="0">
                <a:solidFill>
                  <a:schemeClr val="accent3">
                    <a:lumMod val="75000"/>
                    <a:lumOff val="25000"/>
                  </a:schemeClr>
                </a:solidFill>
                <a:latin typeface="ACHS Nueva Sans" pitchFamily="2" charset="0"/>
                <a:cs typeface="Arial" panose="020B0604020202020204" pitchFamily="34" charset="0"/>
              </a:rPr>
              <a:t> los reglamentos internos de higiene y seguridad en el trabajo y los trabajadores a cumplir con las exigencias que dichos reglamentos les impongan. (reciprocidad). (** ¿desvinculación?).</a:t>
            </a:r>
          </a:p>
          <a:p>
            <a:pPr marL="217713" indent="-217713">
              <a:lnSpc>
                <a:spcPts val="1700"/>
              </a:lnSpc>
              <a:spcBef>
                <a:spcPts val="600"/>
              </a:spcBef>
              <a:buClr>
                <a:srgbClr val="13C045"/>
              </a:buClr>
              <a:buFont typeface="Arial" panose="020B0604020202020204" pitchFamily="34" charset="0"/>
              <a:buChar char="•"/>
              <a:defRPr/>
            </a:pPr>
            <a:r>
              <a:rPr lang="es-MX" altLang="es-MX" sz="1400" dirty="0">
                <a:solidFill>
                  <a:schemeClr val="accent3">
                    <a:lumMod val="75000"/>
                    <a:lumOff val="25000"/>
                  </a:schemeClr>
                </a:solidFill>
                <a:latin typeface="ACHS Nueva Sans" pitchFamily="2" charset="0"/>
                <a:cs typeface="Arial" panose="020B0604020202020204" pitchFamily="34" charset="0"/>
              </a:rPr>
              <a:t>Los reglamentos deberán contemplar la aplicación de </a:t>
            </a:r>
            <a:r>
              <a:rPr lang="es-MX" altLang="es-MX" sz="1400" b="1" dirty="0">
                <a:solidFill>
                  <a:schemeClr val="accent3">
                    <a:lumMod val="75000"/>
                    <a:lumOff val="25000"/>
                  </a:schemeClr>
                </a:solidFill>
                <a:latin typeface="ACHS Nueva Sans" pitchFamily="2" charset="0"/>
                <a:cs typeface="Arial" panose="020B0604020202020204" pitchFamily="34" charset="0"/>
              </a:rPr>
              <a:t>multas</a:t>
            </a:r>
            <a:r>
              <a:rPr lang="es-MX" altLang="es-MX" sz="1400" dirty="0">
                <a:solidFill>
                  <a:schemeClr val="accent3">
                    <a:lumMod val="75000"/>
                    <a:lumOff val="25000"/>
                  </a:schemeClr>
                </a:solidFill>
                <a:latin typeface="ACHS Nueva Sans" pitchFamily="2" charset="0"/>
                <a:cs typeface="Arial" panose="020B0604020202020204" pitchFamily="34" charset="0"/>
              </a:rPr>
              <a:t> a los trabajadores que </a:t>
            </a:r>
            <a:r>
              <a:rPr lang="es-MX" altLang="es-MX" sz="1400" b="1" dirty="0">
                <a:solidFill>
                  <a:schemeClr val="accent3">
                    <a:lumMod val="75000"/>
                    <a:lumOff val="25000"/>
                  </a:schemeClr>
                </a:solidFill>
                <a:latin typeface="ACHS Nueva Sans" pitchFamily="2" charset="0"/>
                <a:cs typeface="Arial" panose="020B0604020202020204" pitchFamily="34" charset="0"/>
              </a:rPr>
              <a:t>no utilicen</a:t>
            </a:r>
            <a:r>
              <a:rPr lang="es-MX" altLang="es-MX" sz="1400" dirty="0">
                <a:solidFill>
                  <a:schemeClr val="accent3">
                    <a:lumMod val="75000"/>
                    <a:lumOff val="25000"/>
                  </a:schemeClr>
                </a:solidFill>
                <a:latin typeface="ACHS Nueva Sans" pitchFamily="2" charset="0"/>
                <a:cs typeface="Arial" panose="020B0604020202020204" pitchFamily="34" charset="0"/>
              </a:rPr>
              <a:t> los elementos de protección personal que se les haya proporcionado o que </a:t>
            </a:r>
            <a:r>
              <a:rPr lang="es-MX" altLang="es-MX" sz="1400" b="1" dirty="0">
                <a:solidFill>
                  <a:schemeClr val="accent3">
                    <a:lumMod val="75000"/>
                    <a:lumOff val="25000"/>
                  </a:schemeClr>
                </a:solidFill>
                <a:latin typeface="ACHS Nueva Sans" pitchFamily="2" charset="0"/>
                <a:cs typeface="Arial" panose="020B0604020202020204" pitchFamily="34" charset="0"/>
              </a:rPr>
              <a:t>no cumplan </a:t>
            </a:r>
            <a:r>
              <a:rPr lang="es-MX" altLang="es-MX" sz="1400" dirty="0">
                <a:solidFill>
                  <a:schemeClr val="accent3">
                    <a:lumMod val="75000"/>
                    <a:lumOff val="25000"/>
                  </a:schemeClr>
                </a:solidFill>
                <a:latin typeface="ACHS Nueva Sans" pitchFamily="2" charset="0"/>
                <a:cs typeface="Arial" panose="020B0604020202020204" pitchFamily="34" charset="0"/>
              </a:rPr>
              <a:t>las obligaciones que les impongan las normas, reglamentaciones o instrucciones sobre higiene y seguridad en el trabajo. (** ¿desvinculación?).</a:t>
            </a:r>
            <a:endParaRPr lang="" altLang="es-MX" sz="1400" dirty="0">
              <a:solidFill>
                <a:schemeClr val="accent3">
                  <a:lumMod val="75000"/>
                  <a:lumOff val="25000"/>
                </a:schemeClr>
              </a:solidFill>
              <a:latin typeface="ACHS Nueva Sans" pitchFamily="2" charset="0"/>
              <a:cs typeface="Arial" panose="020B0604020202020204" pitchFamily="34" charset="0"/>
            </a:endParaRPr>
          </a:p>
          <a:p>
            <a:pPr marL="200700" indent="-200700">
              <a:lnSpc>
                <a:spcPts val="1700"/>
              </a:lnSpc>
              <a:spcBef>
                <a:spcPts val="600"/>
              </a:spcBef>
              <a:defRPr/>
            </a:pPr>
            <a:endParaRPr lang="" altLang="es-MX" sz="1400" dirty="0">
              <a:solidFill>
                <a:schemeClr val="accent3">
                  <a:lumMod val="75000"/>
                  <a:lumOff val="25000"/>
                </a:schemeClr>
              </a:solidFill>
              <a:latin typeface="ACHS Nueva Sans" pitchFamily="2" charset="0"/>
              <a:cs typeface="Arial" panose="020B0604020202020204" pitchFamily="34" charset="0"/>
            </a:endParaRPr>
          </a:p>
          <a:p>
            <a:pPr marL="200700" indent="-200700">
              <a:lnSpc>
                <a:spcPts val="1700"/>
              </a:lnSpc>
              <a:spcBef>
                <a:spcPts val="600"/>
              </a:spcBef>
              <a:defRPr/>
            </a:pPr>
            <a:r>
              <a:rPr lang="" altLang="es-MX" sz="1400" b="1" dirty="0">
                <a:solidFill>
                  <a:schemeClr val="accent3">
                    <a:lumMod val="75000"/>
                    <a:lumOff val="25000"/>
                  </a:schemeClr>
                </a:solidFill>
                <a:latin typeface="ACHS Nueva Sans" pitchFamily="2" charset="0"/>
                <a:cs typeface="Arial" panose="020B0604020202020204" pitchFamily="34" charset="0"/>
              </a:rPr>
              <a:t>     </a:t>
            </a:r>
            <a:r>
              <a:rPr lang="" altLang="es-MX" sz="1400" b="1" dirty="0">
                <a:solidFill>
                  <a:schemeClr val="accent1"/>
                </a:solidFill>
                <a:latin typeface="ACHS Nueva Sans" pitchFamily="2" charset="0"/>
                <a:cs typeface="Arial" panose="020B0604020202020204" pitchFamily="34" charset="0"/>
              </a:rPr>
              <a:t>25% remuneración diaria</a:t>
            </a:r>
            <a:r>
              <a:rPr lang="" altLang="es-MX" sz="1400" b="1" dirty="0">
                <a:solidFill>
                  <a:schemeClr val="accent3">
                    <a:lumMod val="75000"/>
                    <a:lumOff val="25000"/>
                  </a:schemeClr>
                </a:solidFill>
                <a:latin typeface="ACHS Nueva Sans" pitchFamily="2" charset="0"/>
                <a:cs typeface="Arial" panose="020B0604020202020204" pitchFamily="34" charset="0"/>
              </a:rPr>
              <a:t>.  </a:t>
            </a:r>
          </a:p>
          <a:p>
            <a:pPr defTabSz="1097273">
              <a:lnSpc>
                <a:spcPts val="1700"/>
              </a:lnSpc>
              <a:spcBef>
                <a:spcPts val="600"/>
              </a:spcBef>
              <a:buClr>
                <a:srgbClr val="A5A5A5"/>
              </a:buClr>
              <a:defRPr/>
            </a:pPr>
            <a:endParaRPr lang="es-MX" altLang="es-MX" sz="1400" i="1" dirty="0">
              <a:solidFill>
                <a:schemeClr val="accent3">
                  <a:lumMod val="75000"/>
                  <a:lumOff val="25000"/>
                </a:scheme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F14B1277-F8FE-9863-A7C6-5C5D42D6A6C0}"/>
              </a:ext>
            </a:extLst>
          </p:cNvPr>
          <p:cNvSpPr>
            <a:spLocks noGrp="1"/>
          </p:cNvSpPr>
          <p:nvPr>
            <p:ph type="body" sz="quarter" idx="61"/>
          </p:nvPr>
        </p:nvSpPr>
        <p:spPr/>
        <p:txBody>
          <a:bodyPr/>
          <a:lstStyle/>
          <a:p>
            <a:r>
              <a:rPr lang="es-CL" dirty="0"/>
              <a:t>Información de los riesgos laborales (IRL)</a:t>
            </a:r>
          </a:p>
          <a:p>
            <a:endParaRPr lang="es-CL" dirty="0"/>
          </a:p>
        </p:txBody>
      </p:sp>
      <p:pic>
        <p:nvPicPr>
          <p:cNvPr id="5" name="Picture 8">
            <a:extLst>
              <a:ext uri="{FF2B5EF4-FFF2-40B4-BE49-F238E27FC236}">
                <a16:creationId xmlns:a16="http://schemas.microsoft.com/office/drawing/2014/main" xmlns="" id="{1B9053FF-AC06-7FB0-484C-C7C6792AB7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50068" y="4566901"/>
            <a:ext cx="1523083" cy="1523083"/>
          </a:xfrm>
          <a:prstGeom prst="rect">
            <a:avLst/>
          </a:prstGeom>
        </p:spPr>
      </p:pic>
    </p:spTree>
    <p:custDataLst>
      <p:tags r:id="rId1"/>
    </p:custDataLst>
    <p:extLst>
      <p:ext uri="{BB962C8B-B14F-4D97-AF65-F5344CB8AC3E}">
        <p14:creationId xmlns:p14="http://schemas.microsoft.com/office/powerpoint/2010/main" val="3972054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a16="http://schemas.microsoft.com/office/drawing/2014/main" xmlns="" id="{83357B69-E3BB-69DA-985A-89C62790D802}"/>
              </a:ext>
            </a:extLst>
          </p:cNvPr>
          <p:cNvSpPr>
            <a:spLocks noChangeAspect="1"/>
          </p:cNvSpPr>
          <p:nvPr/>
        </p:nvSpPr>
        <p:spPr>
          <a:xfrm rot="600000">
            <a:off x="6383006" y="1798475"/>
            <a:ext cx="4227980" cy="4227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4" name="Imagen 3">
            <a:extLst>
              <a:ext uri="{FF2B5EF4-FFF2-40B4-BE49-F238E27FC236}">
                <a16:creationId xmlns:a16="http://schemas.microsoft.com/office/drawing/2014/main" xmlns="" id="{F7596105-F01D-B848-88A2-06DEC7416C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4116" y="1819585"/>
            <a:ext cx="4185761" cy="4185761"/>
          </a:xfrm>
          <a:prstGeom prst="roundRect">
            <a:avLst>
              <a:gd name="adj" fmla="val 14726"/>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6081" y="1608305"/>
            <a:ext cx="4742507" cy="5039841"/>
          </a:xfrm>
          <a:prstGeom prst="rect">
            <a:avLst/>
          </a:prstGeom>
        </p:spPr>
        <p:txBody>
          <a:bodyPr wrap="square">
            <a:spAutoFit/>
          </a:bodyPr>
          <a:lstStyle/>
          <a:p>
            <a:pPr>
              <a:lnSpc>
                <a:spcPts val="2000"/>
              </a:lnSpc>
              <a:buClr>
                <a:schemeClr val="accent3"/>
              </a:buClr>
              <a:defRPr/>
            </a:pPr>
            <a:r>
              <a:rPr lang="es-CL" sz="1500" b="1" dirty="0">
                <a:solidFill>
                  <a:schemeClr val="accent1"/>
                </a:solidFill>
                <a:latin typeface="ACHS Nueva Sans" pitchFamily="2" charset="0"/>
                <a:cs typeface="Arial" panose="020B0604020202020204" pitchFamily="34" charset="0"/>
              </a:rPr>
              <a:t>Ley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16.744,: “Establece normas sobre AT  </a:t>
            </a:r>
          </a:p>
          <a:p>
            <a:pPr>
              <a:lnSpc>
                <a:spcPts val="2000"/>
              </a:lnSpc>
              <a:buClr>
                <a:schemeClr val="accent3"/>
              </a:buClr>
              <a:defRPr/>
            </a:pPr>
            <a:r>
              <a:rPr lang="es-CL" sz="1500" b="1" dirty="0">
                <a:solidFill>
                  <a:schemeClr val="accent1"/>
                </a:solidFill>
                <a:latin typeface="ACHS Nueva Sans" pitchFamily="2" charset="0"/>
                <a:cs typeface="Arial" panose="020B0604020202020204" pitchFamily="34" charset="0"/>
              </a:rPr>
              <a:t>y EP”. Art.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68</a:t>
            </a:r>
            <a:endParaRPr lang="es-MX" altLang="es-MX" sz="1500" dirty="0">
              <a:solidFill>
                <a:schemeClr val="accent3">
                  <a:lumMod val="75000"/>
                  <a:lumOff val="25000"/>
                </a:schemeClr>
              </a:solidFill>
              <a:latin typeface="ACHS Nueva Sans" pitchFamily="2" charset="0"/>
              <a:cs typeface="Arial" panose="020B0604020202020204" pitchFamily="34" charset="0"/>
            </a:endParaRPr>
          </a:p>
          <a:p>
            <a:pPr marL="206434" indent="-206434">
              <a:lnSpc>
                <a:spcPts val="2000"/>
              </a:lnSpc>
              <a:buClr>
                <a:schemeClr val="accent3"/>
              </a:buClr>
              <a:defRPr/>
            </a:pP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marL="206434" indent="-206434">
              <a:lnSpc>
                <a:spcPts val="1700"/>
              </a:lnSpc>
              <a:spcBef>
                <a:spcPts val="600"/>
              </a:spcBef>
              <a:buClr>
                <a:schemeClr val="accent3"/>
              </a:buClr>
              <a:defRPr/>
            </a:pPr>
            <a:r>
              <a:rPr lang="es-MX" altLang="es-MX" sz="1400" dirty="0">
                <a:solidFill>
                  <a:schemeClr val="accent3">
                    <a:lumMod val="75000"/>
                    <a:lumOff val="25000"/>
                  </a:schemeClr>
                </a:solidFill>
                <a:latin typeface="ACHS Nueva Sans" pitchFamily="2" charset="0"/>
                <a:cs typeface="Arial" panose="020B0604020202020204" pitchFamily="34" charset="0"/>
              </a:rPr>
              <a:t>Los empleadores </a:t>
            </a:r>
            <a:r>
              <a:rPr lang="es-MX" altLang="es-MX" sz="1400" b="1" dirty="0">
                <a:solidFill>
                  <a:schemeClr val="accent3">
                    <a:lumMod val="75000"/>
                    <a:lumOff val="25000"/>
                  </a:schemeClr>
                </a:solidFill>
                <a:latin typeface="ACHS Nueva Sans" pitchFamily="2" charset="0"/>
                <a:cs typeface="Arial" panose="020B0604020202020204" pitchFamily="34" charset="0"/>
              </a:rPr>
              <a:t>deberán</a:t>
            </a:r>
            <a:r>
              <a:rPr lang="es-MX" altLang="es-MX" sz="1400" dirty="0">
                <a:solidFill>
                  <a:schemeClr val="accent3">
                    <a:lumMod val="75000"/>
                    <a:lumOff val="25000"/>
                  </a:schemeClr>
                </a:solidFill>
                <a:latin typeface="ACHS Nueva Sans" pitchFamily="2" charset="0"/>
                <a:cs typeface="Arial" panose="020B0604020202020204" pitchFamily="34" charset="0"/>
              </a:rPr>
              <a:t> :</a:t>
            </a:r>
          </a:p>
          <a:p>
            <a:pPr marL="217713" indent="-217713">
              <a:lnSpc>
                <a:spcPts val="1700"/>
              </a:lnSpc>
              <a:spcBef>
                <a:spcPts val="600"/>
              </a:spcBef>
              <a:buClr>
                <a:srgbClr val="13C045"/>
              </a:buClr>
              <a:buFont typeface="Arial" panose="020B0604020202020204" pitchFamily="34" charset="0"/>
              <a:buChar char="•"/>
              <a:defRPr/>
            </a:pPr>
            <a:r>
              <a:rPr lang="es-MX" altLang="es-MX" sz="1400" b="1" dirty="0">
                <a:solidFill>
                  <a:schemeClr val="accent3">
                    <a:lumMod val="75000"/>
                    <a:lumOff val="25000"/>
                  </a:schemeClr>
                </a:solidFill>
                <a:latin typeface="ACHS Nueva Sans" pitchFamily="2" charset="0"/>
                <a:cs typeface="Arial" panose="020B0604020202020204" pitchFamily="34" charset="0"/>
              </a:rPr>
              <a:t>Implementar todas las medidas </a:t>
            </a:r>
            <a:r>
              <a:rPr lang="es-MX" altLang="es-MX" sz="1400" dirty="0">
                <a:solidFill>
                  <a:schemeClr val="accent3">
                    <a:lumMod val="75000"/>
                    <a:lumOff val="25000"/>
                  </a:schemeClr>
                </a:solidFill>
                <a:latin typeface="ACHS Nueva Sans" pitchFamily="2" charset="0"/>
                <a:cs typeface="Arial" panose="020B0604020202020204" pitchFamily="34" charset="0"/>
              </a:rPr>
              <a:t>de higiene y seguridad en el trabajo que les prescriban directamente:</a:t>
            </a:r>
          </a:p>
          <a:p>
            <a:pPr marL="553391" indent="-261256">
              <a:lnSpc>
                <a:spcPts val="1700"/>
              </a:lnSpc>
              <a:spcBef>
                <a:spcPts val="600"/>
              </a:spcBef>
              <a:buClr>
                <a:srgbClr val="13C045"/>
              </a:buClr>
              <a:buFont typeface="+mj-lt"/>
              <a:buAutoNum type="alphaLcPeriod"/>
              <a:defRPr/>
            </a:pPr>
            <a:r>
              <a:rPr lang="es-MX" altLang="es-MX" sz="1400" dirty="0">
                <a:solidFill>
                  <a:schemeClr val="accent3">
                    <a:lumMod val="75000"/>
                    <a:lumOff val="25000"/>
                  </a:schemeClr>
                </a:solidFill>
                <a:latin typeface="ACHS Nueva Sans" pitchFamily="2" charset="0"/>
                <a:cs typeface="Arial" panose="020B0604020202020204" pitchFamily="34" charset="0"/>
              </a:rPr>
              <a:t>Las SEREMI de Salud;</a:t>
            </a:r>
          </a:p>
          <a:p>
            <a:pPr marL="553391" indent="-261256">
              <a:lnSpc>
                <a:spcPts val="1700"/>
              </a:lnSpc>
              <a:spcBef>
                <a:spcPts val="600"/>
              </a:spcBef>
              <a:buClr>
                <a:srgbClr val="13C045"/>
              </a:buClr>
              <a:buFont typeface="+mj-lt"/>
              <a:buAutoNum type="alphaLcPeriod"/>
              <a:defRPr/>
            </a:pPr>
            <a:r>
              <a:rPr lang="es-MX" altLang="es-MX" sz="1400" dirty="0">
                <a:solidFill>
                  <a:schemeClr val="accent3">
                    <a:lumMod val="75000"/>
                    <a:lumOff val="25000"/>
                  </a:schemeClr>
                </a:solidFill>
                <a:latin typeface="ACHS Nueva Sans" pitchFamily="2" charset="0"/>
                <a:cs typeface="Arial" panose="020B0604020202020204" pitchFamily="34" charset="0"/>
              </a:rPr>
              <a:t>El respectivo Organismo Administrador a que se encuentren afiliadas.</a:t>
            </a:r>
          </a:p>
          <a:p>
            <a:pPr marL="553391" indent="-261256">
              <a:lnSpc>
                <a:spcPts val="1700"/>
              </a:lnSpc>
              <a:spcBef>
                <a:spcPts val="600"/>
              </a:spcBef>
              <a:buClr>
                <a:srgbClr val="13C045"/>
              </a:buClr>
              <a:buFont typeface="+mj-lt"/>
              <a:buAutoNum type="alphaLcPeriod"/>
              <a:tabLst>
                <a:tab pos="0" algn="r"/>
              </a:tabLst>
              <a:defRPr/>
            </a:pPr>
            <a:r>
              <a:rPr lang="es-MX" altLang="es-MX" sz="1400" dirty="0">
                <a:solidFill>
                  <a:schemeClr val="accent3">
                    <a:lumMod val="75000"/>
                    <a:lumOff val="25000"/>
                  </a:schemeClr>
                </a:solidFill>
                <a:latin typeface="ACHS Nueva Sans" pitchFamily="2" charset="0"/>
                <a:cs typeface="Arial" panose="020B0604020202020204" pitchFamily="34" charset="0"/>
              </a:rPr>
              <a:t>Los CPHS (arts. 1 y 24, DS 54/1969, </a:t>
            </a:r>
            <a:r>
              <a:rPr lang="es-MX" altLang="es-MX" sz="1400" dirty="0" err="1">
                <a:solidFill>
                  <a:schemeClr val="accent3">
                    <a:lumMod val="75000"/>
                    <a:lumOff val="25000"/>
                  </a:schemeClr>
                </a:solidFill>
                <a:latin typeface="ACHS Nueva Sans" pitchFamily="2" charset="0"/>
                <a:cs typeface="Arial" panose="020B0604020202020204" pitchFamily="34" charset="0"/>
              </a:rPr>
              <a:t>M.T.y.P.S</a:t>
            </a:r>
            <a:r>
              <a:rPr lang="es-MX" altLang="es-MX" sz="1400" dirty="0">
                <a:solidFill>
                  <a:schemeClr val="accent3">
                    <a:lumMod val="75000"/>
                    <a:lumOff val="25000"/>
                  </a:schemeClr>
                </a:solidFill>
                <a:latin typeface="ACHS Nueva Sans" pitchFamily="2" charset="0"/>
                <a:cs typeface="Arial" panose="020B0604020202020204" pitchFamily="34" charset="0"/>
              </a:rPr>
              <a:t>.)</a:t>
            </a:r>
          </a:p>
          <a:p>
            <a:pPr marL="553391" indent="-261256">
              <a:lnSpc>
                <a:spcPts val="1700"/>
              </a:lnSpc>
              <a:spcBef>
                <a:spcPts val="600"/>
              </a:spcBef>
              <a:buClr>
                <a:srgbClr val="13C045"/>
              </a:buClr>
              <a:buFont typeface="+mj-lt"/>
              <a:buAutoNum type="alphaLcPeriod"/>
              <a:tabLst>
                <a:tab pos="0" algn="r"/>
              </a:tabLst>
              <a:defRPr/>
            </a:pP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marL="285750" indent="-285750">
              <a:lnSpc>
                <a:spcPts val="1700"/>
              </a:lnSpc>
              <a:spcBef>
                <a:spcPts val="600"/>
              </a:spcBef>
              <a:buClr>
                <a:srgbClr val="13C045"/>
              </a:buClr>
              <a:buFont typeface="Arial" panose="020B0604020202020204" pitchFamily="34" charset="0"/>
              <a:buChar char="•"/>
              <a:defRPr/>
            </a:pPr>
            <a:r>
              <a:rPr lang="es-MX" altLang="es-MX" sz="1400" dirty="0">
                <a:solidFill>
                  <a:schemeClr val="accent3">
                    <a:lumMod val="75000"/>
                    <a:lumOff val="25000"/>
                  </a:schemeClr>
                </a:solidFill>
                <a:latin typeface="ACHS Nueva Sans" pitchFamily="2" charset="0"/>
                <a:cs typeface="Arial" panose="020B0604020202020204" pitchFamily="34" charset="0"/>
              </a:rPr>
              <a:t>El </a:t>
            </a:r>
            <a:r>
              <a:rPr lang="es-MX" altLang="es-MX" sz="1400" b="1" dirty="0">
                <a:solidFill>
                  <a:schemeClr val="accent3">
                    <a:lumMod val="75000"/>
                    <a:lumOff val="25000"/>
                  </a:schemeClr>
                </a:solidFill>
                <a:latin typeface="ACHS Nueva Sans" pitchFamily="2" charset="0"/>
                <a:cs typeface="Arial" panose="020B0604020202020204" pitchFamily="34" charset="0"/>
              </a:rPr>
              <a:t>incumplimiento de tales obligaciones será sancionado</a:t>
            </a:r>
            <a:r>
              <a:rPr lang="es-MX" altLang="es-MX" sz="1400" dirty="0">
                <a:solidFill>
                  <a:schemeClr val="accent3">
                    <a:lumMod val="75000"/>
                    <a:lumOff val="25000"/>
                  </a:schemeClr>
                </a:solidFill>
                <a:latin typeface="ACHS Nueva Sans" pitchFamily="2" charset="0"/>
                <a:cs typeface="Arial" panose="020B0604020202020204" pitchFamily="34" charset="0"/>
              </a:rPr>
              <a:t>:</a:t>
            </a:r>
          </a:p>
          <a:p>
            <a:pPr marL="553391" indent="-261256">
              <a:lnSpc>
                <a:spcPts val="1700"/>
              </a:lnSpc>
              <a:spcBef>
                <a:spcPts val="600"/>
              </a:spcBef>
              <a:buClr>
                <a:srgbClr val="13C045"/>
              </a:buClr>
              <a:buFont typeface="+mj-lt"/>
              <a:buAutoNum type="alphaLcPeriod"/>
              <a:defRPr/>
            </a:pPr>
            <a:r>
              <a:rPr lang="es-MX" altLang="es-MX" sz="1400" dirty="0">
                <a:solidFill>
                  <a:schemeClr val="accent3">
                    <a:lumMod val="75000"/>
                    <a:lumOff val="25000"/>
                  </a:schemeClr>
                </a:solidFill>
                <a:latin typeface="ACHS Nueva Sans" pitchFamily="2" charset="0"/>
                <a:cs typeface="Arial" panose="020B0604020202020204" pitchFamily="34" charset="0"/>
              </a:rPr>
              <a:t>Por las SEREMI de Salud, de acuerdo el Código Sanitario (multas).</a:t>
            </a:r>
          </a:p>
          <a:p>
            <a:pPr marL="553391" indent="-261256">
              <a:lnSpc>
                <a:spcPts val="1700"/>
              </a:lnSpc>
              <a:spcBef>
                <a:spcPts val="600"/>
              </a:spcBef>
              <a:buClr>
                <a:srgbClr val="13C045"/>
              </a:buClr>
              <a:buFont typeface="+mj-lt"/>
              <a:buAutoNum type="alphaLcPeriod"/>
              <a:defRPr/>
            </a:pPr>
            <a:r>
              <a:rPr lang="es-MX" altLang="es-MX" sz="1400" dirty="0">
                <a:solidFill>
                  <a:schemeClr val="accent3">
                    <a:lumMod val="75000"/>
                    <a:lumOff val="25000"/>
                  </a:schemeClr>
                </a:solidFill>
                <a:latin typeface="ACHS Nueva Sans" pitchFamily="2" charset="0"/>
                <a:cs typeface="Arial" panose="020B0604020202020204" pitchFamily="34" charset="0"/>
              </a:rPr>
              <a:t>Por el Organismo Administrador respectivo mediante un recargo en la cotización adicional.</a:t>
            </a:r>
          </a:p>
          <a:p>
            <a:pPr defTabSz="1097273">
              <a:buClr>
                <a:srgbClr val="A5A5A5"/>
              </a:buClr>
              <a:defRPr/>
            </a:pPr>
            <a:endParaRPr lang="es-MX" altLang="es-MX" sz="1400" i="1" dirty="0">
              <a:solidFill>
                <a:schemeClr val="accent3">
                  <a:lumMod val="75000"/>
                  <a:lumOff val="25000"/>
                </a:scheme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E2E84A63-A474-4E45-7555-93CBF831DB66}"/>
              </a:ext>
            </a:extLst>
          </p:cNvPr>
          <p:cNvSpPr>
            <a:spLocks noGrp="1"/>
          </p:cNvSpPr>
          <p:nvPr>
            <p:ph type="body" sz="quarter" idx="61"/>
          </p:nvPr>
        </p:nvSpPr>
        <p:spPr/>
        <p:txBody>
          <a:bodyPr/>
          <a:lstStyle/>
          <a:p>
            <a:r>
              <a:rPr lang="es-CL" dirty="0"/>
              <a:t>Información de los riesgos laborales (IRL)</a:t>
            </a:r>
            <a:endParaRPr lang="es-CL" dirty="0"/>
          </a:p>
        </p:txBody>
      </p:sp>
    </p:spTree>
    <p:custDataLst>
      <p:tags r:id="rId1"/>
    </p:custDataLst>
    <p:extLst>
      <p:ext uri="{BB962C8B-B14F-4D97-AF65-F5344CB8AC3E}">
        <p14:creationId xmlns:p14="http://schemas.microsoft.com/office/powerpoint/2010/main" val="379325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11">
            <a:extLst>
              <a:ext uri="{FF2B5EF4-FFF2-40B4-BE49-F238E27FC236}">
                <a16:creationId xmlns:a16="http://schemas.microsoft.com/office/drawing/2014/main" xmlns="" id="{23233C2A-D352-1107-948E-8F7476F74E0C}"/>
              </a:ext>
            </a:extLst>
          </p:cNvPr>
          <p:cNvSpPr>
            <a:spLocks noChangeAspect="1"/>
          </p:cNvSpPr>
          <p:nvPr/>
        </p:nvSpPr>
        <p:spPr>
          <a:xfrm rot="600000">
            <a:off x="6370814" y="1798475"/>
            <a:ext cx="4227980" cy="4227980"/>
          </a:xfrm>
          <a:prstGeom prst="round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8" name="Picture Placeholder 2">
            <a:extLst>
              <a:ext uri="{FF2B5EF4-FFF2-40B4-BE49-F238E27FC236}">
                <a16:creationId xmlns:a16="http://schemas.microsoft.com/office/drawing/2014/main" xmlns="" id="{EF5C1BCE-06E5-4A4C-9AE8-4D2E1BE087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8192" y="1805853"/>
            <a:ext cx="4213225" cy="4213225"/>
          </a:xfrm>
          <a:prstGeom prst="roundRect">
            <a:avLst>
              <a:gd name="adj" fmla="val 13163"/>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0293" y="1611808"/>
            <a:ext cx="4122820" cy="3356688"/>
          </a:xfrm>
          <a:prstGeom prst="rect">
            <a:avLst/>
          </a:prstGeom>
        </p:spPr>
        <p:txBody>
          <a:bodyPr wrap="square">
            <a:spAutoFit/>
          </a:bodyPr>
          <a:lstStyle/>
          <a:p>
            <a:pPr>
              <a:lnSpc>
                <a:spcPts val="1700"/>
              </a:lnSpc>
              <a:spcBef>
                <a:spcPts val="600"/>
              </a:spcBef>
              <a:buClr>
                <a:srgbClr val="13C045"/>
              </a:buClr>
              <a:defRPr/>
            </a:pPr>
            <a:r>
              <a:rPr lang="es-CL" sz="1500" b="1" dirty="0">
                <a:solidFill>
                  <a:schemeClr val="accent1"/>
                </a:solidFill>
                <a:latin typeface="ACHS Nueva Sans" pitchFamily="2" charset="0"/>
                <a:cs typeface="Arial" panose="020B0604020202020204" pitchFamily="34" charset="0"/>
              </a:rPr>
              <a:t>Ley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16.744,: “Establece normas sobre AT y EP”.  Art. 68. Incisos 3ro y 4to</a:t>
            </a:r>
          </a:p>
          <a:p>
            <a:pPr marL="217713" indent="-217713">
              <a:lnSpc>
                <a:spcPts val="1700"/>
              </a:lnSpc>
              <a:spcBef>
                <a:spcPts val="600"/>
              </a:spcBef>
              <a:buClr>
                <a:srgbClr val="13C045"/>
              </a:buClr>
              <a:buFont typeface="Arial" panose="020B0604020202020204" pitchFamily="34" charset="0"/>
              <a:buChar char="•"/>
              <a:defRPr/>
            </a:pPr>
            <a:endParaRPr lang="es-MX" altLang="es-MX" sz="1400" b="1"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MX" altLang="es-MX" sz="1400" b="1" dirty="0">
                <a:solidFill>
                  <a:schemeClr val="accent3">
                    <a:lumMod val="75000"/>
                    <a:lumOff val="25000"/>
                  </a:schemeClr>
                </a:solidFill>
                <a:latin typeface="ACHS Nueva Sans" pitchFamily="2" charset="0"/>
                <a:cs typeface="Arial" panose="020B0604020202020204" pitchFamily="34" charset="0"/>
              </a:rPr>
              <a:t>Obligación de las empresas en orden a proporcionar </a:t>
            </a:r>
            <a:r>
              <a:rPr lang="es-MX" altLang="es-MX" sz="1400" dirty="0">
                <a:solidFill>
                  <a:schemeClr val="accent3">
                    <a:lumMod val="75000"/>
                    <a:lumOff val="25000"/>
                  </a:schemeClr>
                </a:solidFill>
                <a:latin typeface="ACHS Nueva Sans" pitchFamily="2" charset="0"/>
                <a:cs typeface="Arial" panose="020B0604020202020204" pitchFamily="34" charset="0"/>
              </a:rPr>
              <a:t>a sus trabajadores, los equipos e implementos de protección necesarios, </a:t>
            </a:r>
            <a:r>
              <a:rPr lang="es-MX" altLang="es-MX" sz="1400" b="1" dirty="0">
                <a:solidFill>
                  <a:schemeClr val="accent3">
                    <a:lumMod val="75000"/>
                    <a:lumOff val="25000"/>
                  </a:schemeClr>
                </a:solidFill>
                <a:latin typeface="ACHS Nueva Sans" pitchFamily="2" charset="0"/>
                <a:cs typeface="Arial" panose="020B0604020202020204" pitchFamily="34" charset="0"/>
              </a:rPr>
              <a:t>no mediando cobro alguno al efecto.</a:t>
            </a:r>
            <a:r>
              <a:rPr lang="es-MX" altLang="es-MX" sz="1400" dirty="0">
                <a:solidFill>
                  <a:schemeClr val="accent3">
                    <a:lumMod val="75000"/>
                    <a:lumOff val="25000"/>
                  </a:schemeClr>
                </a:solidFill>
                <a:latin typeface="ACHS Nueva Sans" pitchFamily="2" charset="0"/>
                <a:cs typeface="Arial" panose="020B0604020202020204" pitchFamily="34" charset="0"/>
              </a:rPr>
              <a:t> (No hay excepción). (Creación del riesgo).</a:t>
            </a:r>
          </a:p>
          <a:p>
            <a:pPr marL="217713" indent="-217713">
              <a:lnSpc>
                <a:spcPts val="1700"/>
              </a:lnSpc>
              <a:spcBef>
                <a:spcPts val="600"/>
              </a:spcBef>
              <a:buClr>
                <a:srgbClr val="13C045"/>
              </a:buClr>
              <a:buFont typeface="Arial" panose="020B0604020202020204" pitchFamily="34" charset="0"/>
              <a:buChar char="•"/>
              <a:defRPr/>
            </a:pPr>
            <a:r>
              <a:rPr lang="es-MX" altLang="es-MX" sz="1400" dirty="0">
                <a:solidFill>
                  <a:schemeClr val="accent3">
                    <a:lumMod val="75000"/>
                    <a:lumOff val="25000"/>
                  </a:schemeClr>
                </a:solidFill>
                <a:latin typeface="ACHS Nueva Sans" pitchFamily="2" charset="0"/>
                <a:cs typeface="Arial" panose="020B0604020202020204" pitchFamily="34" charset="0"/>
              </a:rPr>
              <a:t>Las SEREMI de Salud están facultadas para </a:t>
            </a:r>
            <a:r>
              <a:rPr lang="es-MX" altLang="es-MX" sz="1400" b="1" dirty="0">
                <a:solidFill>
                  <a:schemeClr val="accent3">
                    <a:lumMod val="75000"/>
                    <a:lumOff val="25000"/>
                  </a:schemeClr>
                </a:solidFill>
                <a:latin typeface="ACHS Nueva Sans" pitchFamily="2" charset="0"/>
                <a:cs typeface="Arial" panose="020B0604020202020204" pitchFamily="34" charset="0"/>
              </a:rPr>
              <a:t>clausurar</a:t>
            </a:r>
            <a:r>
              <a:rPr lang="es-MX" altLang="es-MX" sz="1400" dirty="0">
                <a:solidFill>
                  <a:schemeClr val="accent3">
                    <a:lumMod val="75000"/>
                    <a:lumOff val="25000"/>
                  </a:schemeClr>
                </a:solidFill>
                <a:latin typeface="ACHS Nueva Sans" pitchFamily="2" charset="0"/>
                <a:cs typeface="Arial" panose="020B0604020202020204" pitchFamily="34" charset="0"/>
              </a:rPr>
              <a:t> las fábricas, talleres, minas o cualquier sitio de trabajo que signifique un riesgo inminente para la salud de los trabajadores o de la comunidad. ***</a:t>
            </a:r>
          </a:p>
        </p:txBody>
      </p:sp>
      <p:sp>
        <p:nvSpPr>
          <p:cNvPr id="3" name="Marcador de texto 2">
            <a:extLst>
              <a:ext uri="{FF2B5EF4-FFF2-40B4-BE49-F238E27FC236}">
                <a16:creationId xmlns:a16="http://schemas.microsoft.com/office/drawing/2014/main" xmlns="" id="{D01F293C-1DCE-42AB-3399-A02FFEEC0071}"/>
              </a:ext>
            </a:extLst>
          </p:cNvPr>
          <p:cNvSpPr>
            <a:spLocks noGrp="1"/>
          </p:cNvSpPr>
          <p:nvPr>
            <p:ph type="body" sz="quarter" idx="61"/>
          </p:nvPr>
        </p:nvSpPr>
        <p:spPr/>
        <p:txBody>
          <a:bodyPr/>
          <a:lstStyle/>
          <a:p>
            <a:r>
              <a:rPr lang="es-CL" dirty="0"/>
              <a:t>Información de los riesgos laborales (IRL)</a:t>
            </a:r>
          </a:p>
          <a:p>
            <a:endParaRPr lang="es-CL" dirty="0"/>
          </a:p>
        </p:txBody>
      </p:sp>
    </p:spTree>
    <p:custDataLst>
      <p:tags r:id="rId1"/>
    </p:custDataLst>
    <p:extLst>
      <p:ext uri="{BB962C8B-B14F-4D97-AF65-F5344CB8AC3E}">
        <p14:creationId xmlns:p14="http://schemas.microsoft.com/office/powerpoint/2010/main" val="221985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4A6708A-8335-7B41-B2EF-A133674A11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9" y="1624346"/>
            <a:ext cx="6983412" cy="5249695"/>
          </a:xfrm>
          <a:prstGeom prst="rect">
            <a:avLst/>
          </a:prstGeom>
        </p:spPr>
      </p:pic>
      <p:sp>
        <p:nvSpPr>
          <p:cNvPr id="2" name="Rectángulo 1">
            <a:extLst>
              <a:ext uri="{FF2B5EF4-FFF2-40B4-BE49-F238E27FC236}">
                <a16:creationId xmlns:a16="http://schemas.microsoft.com/office/drawing/2014/main" xmlns="" id="{E292538E-AC08-7D4E-ADA7-A8BF9EC5130E}"/>
              </a:ext>
            </a:extLst>
          </p:cNvPr>
          <p:cNvSpPr/>
          <p:nvPr/>
        </p:nvSpPr>
        <p:spPr>
          <a:xfrm>
            <a:off x="465304" y="1608305"/>
            <a:ext cx="4117809" cy="3355919"/>
          </a:xfrm>
          <a:prstGeom prst="rect">
            <a:avLst/>
          </a:prstGeom>
        </p:spPr>
        <p:txBody>
          <a:bodyPr wrap="square">
            <a:spAutoFit/>
          </a:bodyPr>
          <a:lstStyle/>
          <a:p>
            <a:pPr>
              <a:lnSpc>
                <a:spcPts val="1700"/>
              </a:lnSpc>
              <a:spcBef>
                <a:spcPts val="600"/>
              </a:spcBef>
              <a:buClr>
                <a:srgbClr val="004F59"/>
              </a:buClr>
              <a:defRPr/>
            </a:pPr>
            <a:r>
              <a:rPr lang="es-CL" sz="1500" b="1" dirty="0">
                <a:solidFill>
                  <a:schemeClr val="accent1"/>
                </a:solidFill>
                <a:latin typeface="ACHS Nueva Sans" pitchFamily="2" charset="0"/>
                <a:cs typeface="Arial" panose="020B0604020202020204" pitchFamily="34" charset="0"/>
              </a:rPr>
              <a:t>Ley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16.744,: “Establece normas sobre AT y EP”.  Art.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71</a:t>
            </a:r>
          </a:p>
          <a:p>
            <a:pPr marL="217713" indent="-217713">
              <a:lnSpc>
                <a:spcPts val="1700"/>
              </a:lnSpc>
              <a:spcBef>
                <a:spcPts val="600"/>
              </a:spcBef>
              <a:buClr>
                <a:srgbClr val="004F59"/>
              </a:buClr>
              <a:buFont typeface="Arial" panose="020B0604020202020204" pitchFamily="34" charset="0"/>
              <a:buChar char="•"/>
              <a:defRPr/>
            </a:pPr>
            <a:endParaRPr lang="es-MX" altLang="es-MX" sz="1371"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MX" altLang="es-MX" sz="1371" dirty="0">
                <a:solidFill>
                  <a:schemeClr val="accent3">
                    <a:lumMod val="75000"/>
                    <a:lumOff val="25000"/>
                  </a:schemeClr>
                </a:solidFill>
                <a:latin typeface="ACHS Nueva Sans" pitchFamily="2" charset="0"/>
                <a:cs typeface="Arial" panose="020B0604020202020204" pitchFamily="34" charset="0"/>
              </a:rPr>
              <a:t>Los trabajadores afectados de alguna enfermedad profesional </a:t>
            </a:r>
            <a:r>
              <a:rPr lang="es-MX" altLang="es-MX" sz="1371" b="1" dirty="0">
                <a:solidFill>
                  <a:schemeClr val="accent3">
                    <a:lumMod val="75000"/>
                    <a:lumOff val="25000"/>
                  </a:schemeClr>
                </a:solidFill>
                <a:latin typeface="ACHS Nueva Sans" pitchFamily="2" charset="0"/>
                <a:cs typeface="Arial" panose="020B0604020202020204" pitchFamily="34" charset="0"/>
              </a:rPr>
              <a:t>deberán ser trasladados</a:t>
            </a:r>
            <a:r>
              <a:rPr lang="es-MX" altLang="es-MX" sz="1371" dirty="0">
                <a:solidFill>
                  <a:schemeClr val="accent3">
                    <a:lumMod val="75000"/>
                    <a:lumOff val="25000"/>
                  </a:schemeClr>
                </a:solidFill>
                <a:latin typeface="ACHS Nueva Sans" pitchFamily="2" charset="0"/>
                <a:cs typeface="Arial" panose="020B0604020202020204" pitchFamily="34" charset="0"/>
              </a:rPr>
              <a:t>, por la empresa donde presten sus servicios, </a:t>
            </a:r>
            <a:r>
              <a:rPr lang="es-MX" altLang="es-MX" sz="1371" b="1" dirty="0">
                <a:solidFill>
                  <a:schemeClr val="accent3">
                    <a:lumMod val="75000"/>
                    <a:lumOff val="25000"/>
                  </a:schemeClr>
                </a:solidFill>
                <a:latin typeface="ACHS Nueva Sans" pitchFamily="2" charset="0"/>
                <a:cs typeface="Arial" panose="020B0604020202020204" pitchFamily="34" charset="0"/>
              </a:rPr>
              <a:t>a otras faenas donde no estén expuestos al agente causante de la enfermedad. </a:t>
            </a:r>
            <a:r>
              <a:rPr lang="es-MX" altLang="es-MX" sz="1371" dirty="0">
                <a:solidFill>
                  <a:schemeClr val="accent3">
                    <a:lumMod val="75000"/>
                    <a:lumOff val="25000"/>
                  </a:schemeClr>
                </a:solidFill>
                <a:latin typeface="ACHS Nueva Sans" pitchFamily="2" charset="0"/>
                <a:cs typeface="Arial" panose="020B0604020202020204" pitchFamily="34" charset="0"/>
              </a:rPr>
              <a:t>(art. 72, letra a) D.S. N°  101, 1968, M. del T. y P.S.).</a:t>
            </a:r>
          </a:p>
          <a:p>
            <a:pPr marL="217713" indent="-217713">
              <a:lnSpc>
                <a:spcPts val="1700"/>
              </a:lnSpc>
              <a:spcBef>
                <a:spcPts val="600"/>
              </a:spcBef>
              <a:buClr>
                <a:srgbClr val="13C045"/>
              </a:buClr>
              <a:buFont typeface="Arial" panose="020B0604020202020204" pitchFamily="34" charset="0"/>
              <a:buChar char="•"/>
              <a:defRPr/>
            </a:pPr>
            <a:r>
              <a:rPr lang="es-MX" altLang="es-MX" sz="1371" dirty="0">
                <a:solidFill>
                  <a:schemeClr val="accent3">
                    <a:lumMod val="75000"/>
                    <a:lumOff val="25000"/>
                  </a:schemeClr>
                </a:solidFill>
                <a:latin typeface="ACHS Nueva Sans" pitchFamily="2" charset="0"/>
                <a:cs typeface="Arial" panose="020B0604020202020204" pitchFamily="34" charset="0"/>
              </a:rPr>
              <a:t>Obligación para el empleador en orden a </a:t>
            </a:r>
            <a:r>
              <a:rPr lang="es-ES" altLang="es-MX" sz="1371" b="1" dirty="0">
                <a:solidFill>
                  <a:schemeClr val="accent3">
                    <a:lumMod val="75000"/>
                    <a:lumOff val="25000"/>
                  </a:schemeClr>
                </a:solidFill>
                <a:latin typeface="ACHS Nueva Sans" pitchFamily="2" charset="0"/>
                <a:cs typeface="Arial" panose="020B0604020202020204" pitchFamily="34" charset="0"/>
              </a:rPr>
              <a:t>autorizar asistencia a controles, tiempo que se entiende trabajado </a:t>
            </a:r>
            <a:r>
              <a:rPr lang="es-ES" altLang="es-MX" sz="1371" dirty="0">
                <a:solidFill>
                  <a:schemeClr val="accent3">
                    <a:lumMod val="75000"/>
                    <a:lumOff val="25000"/>
                  </a:schemeClr>
                </a:solidFill>
                <a:latin typeface="ACHS Nueva Sans" pitchFamily="2" charset="0"/>
                <a:cs typeface="Arial" panose="020B0604020202020204" pitchFamily="34" charset="0"/>
              </a:rPr>
              <a:t>para todo los efectos legales. </a:t>
            </a:r>
            <a:r>
              <a:rPr lang="es-ES" altLang="es-MX" sz="1371" i="1" dirty="0">
                <a:solidFill>
                  <a:schemeClr val="accent3">
                    <a:lumMod val="75000"/>
                    <a:lumOff val="25000"/>
                  </a:schemeClr>
                </a:solidFill>
                <a:latin typeface="ACHS Nueva Sans" pitchFamily="2" charset="0"/>
                <a:cs typeface="Arial" panose="020B0604020202020204" pitchFamily="34" charset="0"/>
              </a:rPr>
              <a:t>(no hay descuento).</a:t>
            </a:r>
          </a:p>
        </p:txBody>
      </p:sp>
      <p:sp>
        <p:nvSpPr>
          <p:cNvPr id="3" name="Marcador de texto 2">
            <a:extLst>
              <a:ext uri="{FF2B5EF4-FFF2-40B4-BE49-F238E27FC236}">
                <a16:creationId xmlns:a16="http://schemas.microsoft.com/office/drawing/2014/main" xmlns="" id="{F96E062E-23F0-47DF-A3B9-AF23D9FA25BE}"/>
              </a:ext>
            </a:extLst>
          </p:cNvPr>
          <p:cNvSpPr>
            <a:spLocks noGrp="1"/>
          </p:cNvSpPr>
          <p:nvPr>
            <p:ph type="body" sz="quarter" idx="61"/>
          </p:nvPr>
        </p:nvSpPr>
        <p:spPr/>
        <p:txBody>
          <a:bodyPr/>
          <a:lstStyle/>
          <a:p>
            <a:r>
              <a:rPr lang="es-CL" dirty="0"/>
              <a:t>Información de los riesgos laborales (IRL)</a:t>
            </a:r>
          </a:p>
          <a:p>
            <a:endParaRPr lang="es-CL" dirty="0"/>
          </a:p>
        </p:txBody>
      </p:sp>
    </p:spTree>
    <p:custDataLst>
      <p:tags r:id="rId1"/>
    </p:custDataLst>
    <p:extLst>
      <p:ext uri="{BB962C8B-B14F-4D97-AF65-F5344CB8AC3E}">
        <p14:creationId xmlns:p14="http://schemas.microsoft.com/office/powerpoint/2010/main" val="558759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xmlns="" id="{37B4E4A2-08F8-9FA4-C960-EE2F9A832707}"/>
              </a:ext>
            </a:extLst>
          </p:cNvPr>
          <p:cNvSpPr/>
          <p:nvPr/>
        </p:nvSpPr>
        <p:spPr>
          <a:xfrm>
            <a:off x="6946232" y="1268413"/>
            <a:ext cx="3208421" cy="4752975"/>
          </a:xfrm>
          <a:prstGeom prst="roundRect">
            <a:avLst>
              <a:gd name="adj" fmla="val 11167"/>
            </a:avLst>
          </a:prstGeom>
          <a:noFill/>
          <a:ln w="19050">
            <a:solidFill>
              <a:srgbClr val="7EF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xmlns="" id="{E292538E-AC08-7D4E-ADA7-A8BF9EC5130E}"/>
              </a:ext>
            </a:extLst>
          </p:cNvPr>
          <p:cNvSpPr/>
          <p:nvPr/>
        </p:nvSpPr>
        <p:spPr>
          <a:xfrm>
            <a:off x="465304" y="1602689"/>
            <a:ext cx="4117809" cy="2792431"/>
          </a:xfrm>
          <a:prstGeom prst="rect">
            <a:avLst/>
          </a:prstGeom>
        </p:spPr>
        <p:txBody>
          <a:bodyPr wrap="square">
            <a:spAutoFit/>
          </a:bodyPr>
          <a:lstStyle/>
          <a:p>
            <a:pPr>
              <a:lnSpc>
                <a:spcPts val="1700"/>
              </a:lnSpc>
              <a:spcBef>
                <a:spcPts val="600"/>
              </a:spcBef>
              <a:buClr>
                <a:schemeClr val="accent3"/>
              </a:buClr>
              <a:defRPr/>
            </a:pPr>
            <a:r>
              <a:rPr lang="es-CL" sz="1500" b="1" dirty="0">
                <a:solidFill>
                  <a:schemeClr val="accent1"/>
                </a:solidFill>
                <a:latin typeface="ACHS Nueva Sans" pitchFamily="2" charset="0"/>
                <a:cs typeface="Arial" panose="020B0604020202020204" pitchFamily="34" charset="0"/>
              </a:rPr>
              <a:t>Ley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16.744,: “Establece normas sobre AT y EP”. Art. </a:t>
            </a:r>
            <a:r>
              <a:rPr lang="es-CL" sz="1500" b="1" dirty="0" err="1">
                <a:solidFill>
                  <a:schemeClr val="accent1"/>
                </a:solidFill>
                <a:latin typeface="ACHS Nueva Sans" pitchFamily="2" charset="0"/>
                <a:cs typeface="Arial" panose="020B0604020202020204" pitchFamily="34" charset="0"/>
              </a:rPr>
              <a:t>N°</a:t>
            </a:r>
            <a:r>
              <a:rPr lang="es-CL" sz="1500" b="1" dirty="0">
                <a:solidFill>
                  <a:schemeClr val="accent1"/>
                </a:solidFill>
                <a:latin typeface="ACHS Nueva Sans" pitchFamily="2" charset="0"/>
                <a:cs typeface="Arial" panose="020B0604020202020204" pitchFamily="34" charset="0"/>
              </a:rPr>
              <a:t> 76</a:t>
            </a:r>
          </a:p>
          <a:p>
            <a:pPr>
              <a:lnSpc>
                <a:spcPts val="1700"/>
              </a:lnSpc>
              <a:spcBef>
                <a:spcPts val="600"/>
              </a:spcBef>
              <a:buClr>
                <a:schemeClr val="accent3"/>
              </a:buClr>
              <a:defRPr/>
            </a:pPr>
            <a:endParaRPr lang="es-ES" altLang="es-MX" sz="1400" b="1"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buClr>
                <a:schemeClr val="accent3"/>
              </a:buClr>
              <a:defRPr/>
            </a:pPr>
            <a:r>
              <a:rPr lang="es-ES" altLang="es-MX" sz="1400" b="1" dirty="0">
                <a:solidFill>
                  <a:schemeClr val="accent3">
                    <a:lumMod val="75000"/>
                    <a:lumOff val="25000"/>
                  </a:schemeClr>
                </a:solidFill>
                <a:latin typeface="ACHS Nueva Sans" pitchFamily="2" charset="0"/>
                <a:cs typeface="Arial" panose="020B0604020202020204" pitchFamily="34" charset="0"/>
              </a:rPr>
              <a:t>Denunciar</a:t>
            </a:r>
            <a:r>
              <a:rPr lang="es-ES" altLang="es-MX" sz="1400" dirty="0">
                <a:solidFill>
                  <a:schemeClr val="accent3">
                    <a:lumMod val="75000"/>
                    <a:lumOff val="25000"/>
                  </a:schemeClr>
                </a:solidFill>
                <a:latin typeface="ACHS Nueva Sans" pitchFamily="2" charset="0"/>
                <a:cs typeface="Arial" panose="020B0604020202020204" pitchFamily="34" charset="0"/>
              </a:rPr>
              <a:t> accidentes laborales y enfermedades profesionales, “DIAT” y “DIEP”: </a:t>
            </a:r>
            <a:endParaRPr lang="x-none" altLang="es-MX"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buClr>
                <a:schemeClr val="accent3"/>
              </a:buClr>
              <a:defRPr/>
            </a:pPr>
            <a:endParaRPr lang="x-none"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ES" altLang="es-MX" sz="1400" dirty="0">
                <a:solidFill>
                  <a:schemeClr val="accent3">
                    <a:lumMod val="75000"/>
                    <a:lumOff val="25000"/>
                  </a:schemeClr>
                </a:solidFill>
                <a:latin typeface="ACHS Nueva Sans" pitchFamily="2" charset="0"/>
                <a:cs typeface="Arial" panose="020B0604020202020204" pitchFamily="34" charset="0"/>
              </a:rPr>
              <a:t>Plazo</a:t>
            </a:r>
            <a:endParaRPr lang="x-none"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ES" altLang="es-MX" sz="1400" dirty="0">
                <a:solidFill>
                  <a:schemeClr val="accent3">
                    <a:lumMod val="75000"/>
                    <a:lumOff val="25000"/>
                  </a:schemeClr>
                </a:solidFill>
                <a:latin typeface="ACHS Nueva Sans" pitchFamily="2" charset="0"/>
                <a:cs typeface="Arial" panose="020B0604020202020204" pitchFamily="34" charset="0"/>
              </a:rPr>
              <a:t>Sanción</a:t>
            </a:r>
          </a:p>
          <a:p>
            <a:pPr marL="217713" indent="-217713">
              <a:lnSpc>
                <a:spcPts val="1700"/>
              </a:lnSpc>
              <a:spcBef>
                <a:spcPts val="600"/>
              </a:spcBef>
              <a:buClr>
                <a:srgbClr val="13C045"/>
              </a:buClr>
              <a:buFont typeface="Arial" panose="020B0604020202020204" pitchFamily="34" charset="0"/>
              <a:buChar char="•"/>
              <a:defRPr/>
            </a:pPr>
            <a:r>
              <a:rPr lang="es-ES" altLang="es-MX" sz="1400" dirty="0">
                <a:solidFill>
                  <a:schemeClr val="accent3">
                    <a:lumMod val="75000"/>
                    <a:lumOff val="25000"/>
                  </a:schemeClr>
                </a:solidFill>
                <a:latin typeface="ACHS Nueva Sans" pitchFamily="2" charset="0"/>
                <a:cs typeface="Arial" panose="020B0604020202020204" pitchFamily="34" charset="0"/>
              </a:rPr>
              <a:t>Fuente de responsabilidad </a:t>
            </a:r>
            <a:endParaRPr lang=""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 altLang="es-MX" sz="1400" dirty="0">
                <a:solidFill>
                  <a:schemeClr val="accent3">
                    <a:lumMod val="75000"/>
                    <a:lumOff val="25000"/>
                  </a:schemeClr>
                </a:solidFill>
                <a:latin typeface="ACHS Nueva Sans" pitchFamily="2" charset="0"/>
                <a:cs typeface="Arial" panose="020B0604020202020204" pitchFamily="34" charset="0"/>
              </a:rPr>
              <a:t>¿</a:t>
            </a:r>
            <a:r>
              <a:rPr lang="es-ES" altLang="es-MX" sz="1400" dirty="0">
                <a:solidFill>
                  <a:schemeClr val="accent3">
                    <a:lumMod val="75000"/>
                    <a:lumOff val="25000"/>
                  </a:schemeClr>
                </a:solidFill>
                <a:latin typeface="ACHS Nueva Sans" pitchFamily="2" charset="0"/>
                <a:cs typeface="Arial" panose="020B0604020202020204" pitchFamily="34" charset="0"/>
              </a:rPr>
              <a:t>Quién efectúa el diagnóstico?</a:t>
            </a:r>
          </a:p>
        </p:txBody>
      </p:sp>
      <p:pic>
        <p:nvPicPr>
          <p:cNvPr id="4" name="Imagen 3">
            <a:extLst>
              <a:ext uri="{FF2B5EF4-FFF2-40B4-BE49-F238E27FC236}">
                <a16:creationId xmlns:a16="http://schemas.microsoft.com/office/drawing/2014/main" xmlns="" id="{2A104D99-3379-624C-8D1E-5EBB3C327D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5179" y="1439680"/>
            <a:ext cx="2930526" cy="4410440"/>
          </a:xfrm>
          <a:prstGeom prst="rect">
            <a:avLst/>
          </a:prstGeom>
          <a:ln>
            <a:noFill/>
          </a:ln>
        </p:spPr>
      </p:pic>
      <p:sp>
        <p:nvSpPr>
          <p:cNvPr id="3" name="Marcador de texto 2">
            <a:extLst>
              <a:ext uri="{FF2B5EF4-FFF2-40B4-BE49-F238E27FC236}">
                <a16:creationId xmlns:a16="http://schemas.microsoft.com/office/drawing/2014/main" xmlns="" id="{0016B238-85BB-69F0-57DB-CA7F3FA535F4}"/>
              </a:ext>
            </a:extLst>
          </p:cNvPr>
          <p:cNvSpPr>
            <a:spLocks noGrp="1"/>
          </p:cNvSpPr>
          <p:nvPr>
            <p:ph type="body" sz="quarter" idx="61"/>
          </p:nvPr>
        </p:nvSpPr>
        <p:spPr/>
        <p:txBody>
          <a:bodyPr/>
          <a:lstStyle/>
          <a:p>
            <a:r>
              <a:rPr lang="es-CL" dirty="0"/>
              <a:t>Información de los riesgos laborales (IRL)</a:t>
            </a:r>
          </a:p>
          <a:p>
            <a:endParaRPr lang="es-CL" dirty="0"/>
          </a:p>
        </p:txBody>
      </p:sp>
    </p:spTree>
    <p:custDataLst>
      <p:tags r:id="rId1"/>
    </p:custDataLst>
    <p:extLst>
      <p:ext uri="{BB962C8B-B14F-4D97-AF65-F5344CB8AC3E}">
        <p14:creationId xmlns:p14="http://schemas.microsoft.com/office/powerpoint/2010/main" val="367656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a16="http://schemas.microsoft.com/office/drawing/2014/main" xmlns="" id="{566028F7-48F9-D729-2428-2D0F939C46BE}"/>
              </a:ext>
            </a:extLst>
          </p:cNvPr>
          <p:cNvSpPr>
            <a:spLocks noChangeAspect="1"/>
          </p:cNvSpPr>
          <p:nvPr/>
        </p:nvSpPr>
        <p:spPr>
          <a:xfrm rot="600000">
            <a:off x="6351005" y="1599989"/>
            <a:ext cx="4227980" cy="4227980"/>
          </a:xfrm>
          <a:prstGeom prst="round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4" name="Imagen 3">
            <a:extLst>
              <a:ext uri="{FF2B5EF4-FFF2-40B4-BE49-F238E27FC236}">
                <a16:creationId xmlns:a16="http://schemas.microsoft.com/office/drawing/2014/main" xmlns="" id="{1E0FD5DD-42D8-FE4A-B653-A9927838CB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1006" y="1599990"/>
            <a:ext cx="4227979" cy="4227979"/>
          </a:xfrm>
          <a:prstGeom prst="roundRect">
            <a:avLst>
              <a:gd name="adj" fmla="val 9353"/>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E292538E-AC08-7D4E-ADA7-A8BF9EC5130E}"/>
              </a:ext>
            </a:extLst>
          </p:cNvPr>
          <p:cNvSpPr/>
          <p:nvPr/>
        </p:nvSpPr>
        <p:spPr>
          <a:xfrm>
            <a:off x="465780" y="1599990"/>
            <a:ext cx="4165459" cy="3651641"/>
          </a:xfrm>
          <a:prstGeom prst="rect">
            <a:avLst/>
          </a:prstGeom>
        </p:spPr>
        <p:txBody>
          <a:bodyPr wrap="square">
            <a:spAutoFit/>
          </a:bodyPr>
          <a:lstStyle/>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La </a:t>
            </a:r>
            <a:r>
              <a:rPr lang="es-ES" sz="1400" b="1" dirty="0">
                <a:solidFill>
                  <a:schemeClr val="accent1"/>
                </a:solidFill>
                <a:latin typeface="ACHS Nueva Sans" pitchFamily="2" charset="0"/>
                <a:cs typeface="Arial" panose="020B0604020202020204" pitchFamily="34" charset="0"/>
              </a:rPr>
              <a:t>Empresa </a:t>
            </a:r>
            <a:r>
              <a:rPr lang="es-MX" sz="1400" b="1" dirty="0">
                <a:solidFill>
                  <a:schemeClr val="accent1"/>
                </a:solidFill>
                <a:latin typeface="ACHS Nueva Sans" pitchFamily="2" charset="0"/>
                <a:cs typeface="Arial" panose="020B0604020202020204" pitchFamily="34" charset="0"/>
              </a:rPr>
              <a:t>de Servicios Transitorios (EST)</a:t>
            </a:r>
            <a:r>
              <a:rPr lang="" sz="1400" b="1" dirty="0">
                <a:solidFill>
                  <a:schemeClr val="accent1"/>
                </a:solidFill>
                <a:latin typeface="ACHS Nueva Sans" pitchFamily="2" charset="0"/>
                <a:cs typeface="Arial" panose="020B0604020202020204" pitchFamily="34" charset="0"/>
              </a:rPr>
              <a:t>,</a:t>
            </a:r>
            <a:r>
              <a:rPr lang="es-MX" sz="1400" dirty="0">
                <a:solidFill>
                  <a:schemeClr val="accent1"/>
                </a:solidFill>
                <a:latin typeface="ACHS Nueva Sans" pitchFamily="2" charset="0"/>
                <a:cs typeface="Arial" panose="020B0604020202020204" pitchFamily="34" charset="0"/>
              </a:rPr>
              <a:t> </a:t>
            </a:r>
            <a:r>
              <a:rPr lang="es-MX" sz="1400" dirty="0">
                <a:solidFill>
                  <a:schemeClr val="accent3">
                    <a:lumMod val="75000"/>
                    <a:lumOff val="25000"/>
                  </a:schemeClr>
                </a:solidFill>
                <a:latin typeface="ACHS Nueva Sans" pitchFamily="2" charset="0"/>
                <a:cs typeface="Arial" panose="020B0604020202020204" pitchFamily="34" charset="0"/>
              </a:rPr>
              <a:t>es aquella, inscrita en el registro respectivo (Dirección del Trabajo), que tiene por objeto exclusivo:</a:t>
            </a:r>
          </a:p>
          <a:p>
            <a:pPr>
              <a:lnSpc>
                <a:spcPts val="1700"/>
              </a:lnSpc>
              <a:spcBef>
                <a:spcPts val="600"/>
              </a:spcBef>
            </a:pPr>
            <a:endParaRPr lang="x-none"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pPr>
            <a:r>
              <a:rPr lang="es-MX" sz="1400" dirty="0">
                <a:solidFill>
                  <a:schemeClr val="accent3">
                    <a:lumMod val="75000"/>
                    <a:lumOff val="25000"/>
                  </a:schemeClr>
                </a:solidFill>
                <a:latin typeface="ACHS Nueva Sans" pitchFamily="2" charset="0"/>
                <a:cs typeface="Arial" panose="020B0604020202020204" pitchFamily="34" charset="0"/>
              </a:rPr>
              <a:t>Poner a disposición de terceros (empresa usuaria) </a:t>
            </a:r>
            <a:r>
              <a:rPr lang="es-ES" sz="1400" dirty="0">
                <a:solidFill>
                  <a:schemeClr val="accent3">
                    <a:lumMod val="75000"/>
                    <a:lumOff val="25000"/>
                  </a:schemeClr>
                </a:solidFill>
                <a:latin typeface="ACHS Nueva Sans" pitchFamily="2" charset="0"/>
                <a:cs typeface="Arial" panose="020B0604020202020204" pitchFamily="34" charset="0"/>
              </a:rPr>
              <a:t>trabajadores para cumplir en ellas </a:t>
            </a:r>
            <a:r>
              <a:rPr lang="es-ES" sz="1400" b="1" dirty="0">
                <a:solidFill>
                  <a:schemeClr val="accent1"/>
                </a:solidFill>
                <a:latin typeface="ACHS Nueva Sans" pitchFamily="2" charset="0"/>
                <a:cs typeface="Arial" panose="020B0604020202020204" pitchFamily="34" charset="0"/>
              </a:rPr>
              <a:t>tareas de carácter transitorio u ocasional </a:t>
            </a:r>
            <a:r>
              <a:rPr lang="es-ES" sz="1400" dirty="0">
                <a:solidFill>
                  <a:schemeClr val="accent3">
                    <a:lumMod val="75000"/>
                    <a:lumOff val="25000"/>
                  </a:schemeClr>
                </a:solidFill>
                <a:latin typeface="ACHS Nueva Sans" pitchFamily="2" charset="0"/>
                <a:cs typeface="Arial" panose="020B0604020202020204" pitchFamily="34" charset="0"/>
              </a:rPr>
              <a:t>(actividad comercial, vendedores/personal de reemplazo por vacaciones/campañas promocionales, etc.)</a:t>
            </a:r>
            <a:endParaRPr lang="es-ES" sz="1400" b="1"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pPr>
            <a:r>
              <a:rPr lang="es-ES" sz="1400" dirty="0">
                <a:solidFill>
                  <a:schemeClr val="accent3">
                    <a:lumMod val="75000"/>
                    <a:lumOff val="25000"/>
                  </a:schemeClr>
                </a:solidFill>
                <a:latin typeface="ACHS Nueva Sans" pitchFamily="2" charset="0"/>
                <a:cs typeface="Arial" panose="020B0604020202020204" pitchFamily="34" charset="0"/>
              </a:rPr>
              <a:t>La selección, capacitación y formación de trabajadores.</a:t>
            </a:r>
          </a:p>
          <a:p>
            <a:pPr marL="217713" indent="-217713">
              <a:lnSpc>
                <a:spcPts val="1700"/>
              </a:lnSpc>
              <a:spcBef>
                <a:spcPts val="600"/>
              </a:spcBef>
              <a:buClr>
                <a:srgbClr val="13C045"/>
              </a:buClr>
              <a:buFont typeface="Arial" panose="020B0604020202020204" pitchFamily="34" charset="0"/>
              <a:buChar char="•"/>
            </a:pPr>
            <a:r>
              <a:rPr lang="es-ES" sz="1400" dirty="0">
                <a:solidFill>
                  <a:schemeClr val="accent3">
                    <a:lumMod val="75000"/>
                    <a:lumOff val="25000"/>
                  </a:schemeClr>
                </a:solidFill>
                <a:latin typeface="ACHS Nueva Sans" pitchFamily="2" charset="0"/>
                <a:cs typeface="Arial" panose="020B0604020202020204" pitchFamily="34" charset="0"/>
              </a:rPr>
              <a:t>Actividades afines en el  ámbito de recursos humanos. </a:t>
            </a:r>
            <a:endParaRPr lang="es-MX" sz="1400" b="1" dirty="0">
              <a:solidFill>
                <a:schemeClr val="accent3">
                  <a:lumMod val="75000"/>
                  <a:lumOff val="25000"/>
                </a:scheme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45C340A1-E1F9-1A21-0BE4-55CA6E6436E6}"/>
              </a:ext>
            </a:extLst>
          </p:cNvPr>
          <p:cNvSpPr>
            <a:spLocks noGrp="1"/>
          </p:cNvSpPr>
          <p:nvPr>
            <p:ph type="body" sz="quarter" idx="61"/>
          </p:nvPr>
        </p:nvSpPr>
        <p:spPr/>
        <p:txBody>
          <a:bodyPr/>
          <a:lstStyle/>
          <a:p>
            <a:r>
              <a:rPr lang="es-CL" dirty="0"/>
              <a:t>Empresas de servicios transitorios</a:t>
            </a:r>
          </a:p>
          <a:p>
            <a:endParaRPr lang="es-CL" dirty="0"/>
          </a:p>
        </p:txBody>
      </p:sp>
    </p:spTree>
    <p:custDataLst>
      <p:tags r:id="rId1"/>
    </p:custDataLst>
    <p:extLst>
      <p:ext uri="{BB962C8B-B14F-4D97-AF65-F5344CB8AC3E}">
        <p14:creationId xmlns:p14="http://schemas.microsoft.com/office/powerpoint/2010/main" val="384920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292538E-AC08-7D4E-ADA7-A8BF9EC5130E}"/>
              </a:ext>
            </a:extLst>
          </p:cNvPr>
          <p:cNvSpPr/>
          <p:nvPr/>
        </p:nvSpPr>
        <p:spPr>
          <a:xfrm>
            <a:off x="466901" y="1608319"/>
            <a:ext cx="4116212" cy="4753110"/>
          </a:xfrm>
          <a:prstGeom prst="rect">
            <a:avLst/>
          </a:prstGeom>
        </p:spPr>
        <p:txBody>
          <a:bodyPr wrap="square">
            <a:noAutofit/>
          </a:bodyPr>
          <a:lstStyle/>
          <a:p>
            <a:pPr>
              <a:lnSpc>
                <a:spcPts val="1700"/>
              </a:lnSpc>
              <a:spcBef>
                <a:spcPts val="600"/>
              </a:spcBef>
              <a:defRPr/>
            </a:pPr>
            <a:r>
              <a:rPr lang="es-ES" sz="1400" dirty="0">
                <a:solidFill>
                  <a:schemeClr val="accent3">
                    <a:lumMod val="75000"/>
                    <a:lumOff val="25000"/>
                  </a:schemeClr>
                </a:solidFill>
                <a:latin typeface="ACHS Nueva Sans" pitchFamily="2" charset="0"/>
                <a:cs typeface="Arial" panose="020B0604020202020204" pitchFamily="34" charset="0"/>
              </a:rPr>
              <a:t>Es trabajo en régimen de subcontratación, aquel trabajo realizado en virtud de un contrato de trabajo por un trabajador para un empleador, denominado </a:t>
            </a:r>
            <a:r>
              <a:rPr lang="es-ES" sz="1400" b="1" dirty="0">
                <a:solidFill>
                  <a:schemeClr val="accent1"/>
                </a:solidFill>
                <a:latin typeface="ACHS Nueva Sans" pitchFamily="2" charset="0"/>
                <a:cs typeface="Arial" panose="020B0604020202020204" pitchFamily="34" charset="0"/>
              </a:rPr>
              <a:t>contratista o subcontratista</a:t>
            </a:r>
            <a:r>
              <a:rPr lang="es-ES" sz="1400" dirty="0">
                <a:solidFill>
                  <a:srgbClr val="0C693C"/>
                </a:solidFill>
                <a:latin typeface="ACHS Nueva Sans" pitchFamily="2" charset="0"/>
                <a:cs typeface="Arial" panose="020B0604020202020204" pitchFamily="34" charset="0"/>
              </a:rPr>
              <a:t>,</a:t>
            </a:r>
            <a:r>
              <a:rPr lang="es-ES" sz="1400" dirty="0">
                <a:solidFill>
                  <a:schemeClr val="accent3">
                    <a:lumMod val="75000"/>
                  </a:schemeClr>
                </a:solidFill>
                <a:latin typeface="ACHS Nueva Sans" pitchFamily="2" charset="0"/>
                <a:cs typeface="Arial" panose="020B0604020202020204" pitchFamily="34" charset="0"/>
              </a:rPr>
              <a:t> </a:t>
            </a:r>
            <a:r>
              <a:rPr lang="es-ES" sz="1400" dirty="0">
                <a:solidFill>
                  <a:schemeClr val="accent3">
                    <a:lumMod val="75000"/>
                    <a:lumOff val="25000"/>
                  </a:schemeClr>
                </a:solidFill>
                <a:latin typeface="ACHS Nueva Sans" pitchFamily="2" charset="0"/>
                <a:cs typeface="Arial" panose="020B0604020202020204" pitchFamily="34" charset="0"/>
              </a:rPr>
              <a:t>cuando éste, en razón de un acuerdo contractual, se encargue de ejecutar obras o servicios, por su cuenta y riesgo y </a:t>
            </a:r>
            <a:r>
              <a:rPr lang="es-ES" sz="1400" b="1" dirty="0">
                <a:solidFill>
                  <a:schemeClr val="accent1"/>
                </a:solidFill>
                <a:latin typeface="ACHS Nueva Sans" pitchFamily="2" charset="0"/>
                <a:cs typeface="Arial" panose="020B0604020202020204" pitchFamily="34" charset="0"/>
              </a:rPr>
              <a:t>con trabajadores bajo su dependencia</a:t>
            </a:r>
            <a:r>
              <a:rPr lang="es-ES" sz="1400" dirty="0">
                <a:solidFill>
                  <a:schemeClr val="accent3">
                    <a:lumMod val="75000"/>
                    <a:lumOff val="25000"/>
                  </a:schemeClr>
                </a:solidFill>
                <a:latin typeface="ACHS Nueva Sans" pitchFamily="2" charset="0"/>
                <a:cs typeface="Arial" panose="020B0604020202020204" pitchFamily="34" charset="0"/>
              </a:rPr>
              <a:t>, para una tercera persona natural o jurídica dueña de la obra, empresa o faena, denominada la empresa principal, en la que se desarrollan los servicios o ejecutan las obras contratadas.</a:t>
            </a:r>
          </a:p>
          <a:p>
            <a:pPr>
              <a:lnSpc>
                <a:spcPts val="1700"/>
              </a:lnSpc>
              <a:spcBef>
                <a:spcPts val="600"/>
              </a:spcBef>
              <a:defRPr/>
            </a:pPr>
            <a:endParaRPr lang="es-ES" sz="1400" dirty="0">
              <a:solidFill>
                <a:schemeClr val="accent3">
                  <a:lumMod val="75000"/>
                </a:schemeClr>
              </a:solidFill>
              <a:latin typeface="ACHS Nueva Sans" pitchFamily="2" charset="0"/>
              <a:cs typeface="Arial" panose="020B0604020202020204" pitchFamily="34" charset="0"/>
            </a:endParaRPr>
          </a:p>
          <a:p>
            <a:pPr>
              <a:lnSpc>
                <a:spcPts val="1700"/>
              </a:lnSpc>
              <a:spcBef>
                <a:spcPts val="600"/>
              </a:spcBef>
              <a:defRPr/>
            </a:pPr>
            <a:r>
              <a:rPr lang="es-MX" sz="1400" b="1" dirty="0">
                <a:solidFill>
                  <a:srgbClr val="004C14"/>
                </a:solidFill>
                <a:latin typeface="ACHS Nueva Sans" pitchFamily="2" charset="0"/>
                <a:cs typeface="Arial" panose="020B0604020202020204" pitchFamily="34" charset="0"/>
              </a:rPr>
              <a:t>Trilogía de responsabilidad</a:t>
            </a:r>
          </a:p>
          <a:p>
            <a:pPr marL="217713" indent="-217713">
              <a:lnSpc>
                <a:spcPts val="1700"/>
              </a:lnSpc>
              <a:spcBef>
                <a:spcPts val="600"/>
              </a:spcBef>
              <a:buClr>
                <a:srgbClr val="13C045"/>
              </a:buClr>
              <a:buFont typeface="Arial" panose="020B0604020202020204" pitchFamily="34" charset="0"/>
              <a:buChar char="•"/>
            </a:pPr>
            <a:r>
              <a:rPr lang="es-MX" sz="1400" dirty="0">
                <a:solidFill>
                  <a:schemeClr val="accent3">
                    <a:lumMod val="75000"/>
                  </a:schemeClr>
                </a:solidFill>
                <a:latin typeface="ACHS Nueva Sans" pitchFamily="2" charset="0"/>
                <a:cs typeface="Arial" panose="020B0604020202020204" pitchFamily="34" charset="0"/>
              </a:rPr>
              <a:t>Código del trabajo</a:t>
            </a:r>
          </a:p>
          <a:p>
            <a:pPr marL="217713" indent="-217713">
              <a:lnSpc>
                <a:spcPts val="1700"/>
              </a:lnSpc>
              <a:spcBef>
                <a:spcPts val="600"/>
              </a:spcBef>
              <a:buClr>
                <a:srgbClr val="13C045"/>
              </a:buClr>
              <a:buFont typeface="Arial" panose="020B0604020202020204" pitchFamily="34" charset="0"/>
              <a:buChar char="•"/>
            </a:pPr>
            <a:r>
              <a:rPr lang="es-MX" sz="1400" dirty="0">
                <a:solidFill>
                  <a:schemeClr val="accent3">
                    <a:lumMod val="75000"/>
                  </a:schemeClr>
                </a:solidFill>
                <a:latin typeface="ACHS Nueva Sans" pitchFamily="2" charset="0"/>
                <a:cs typeface="Arial" panose="020B0604020202020204" pitchFamily="34" charset="0"/>
              </a:rPr>
              <a:t>Ley N° 16.744</a:t>
            </a:r>
          </a:p>
          <a:p>
            <a:pPr marL="217713" indent="-217713">
              <a:lnSpc>
                <a:spcPts val="1700"/>
              </a:lnSpc>
              <a:spcBef>
                <a:spcPts val="600"/>
              </a:spcBef>
              <a:buClr>
                <a:srgbClr val="13C045"/>
              </a:buClr>
              <a:buFont typeface="Arial" panose="020B0604020202020204" pitchFamily="34" charset="0"/>
              <a:buChar char="•"/>
            </a:pPr>
            <a:r>
              <a:rPr lang="es-MX" sz="1400" dirty="0">
                <a:solidFill>
                  <a:schemeClr val="accent3">
                    <a:lumMod val="75000"/>
                  </a:schemeClr>
                </a:solidFill>
                <a:latin typeface="ACHS Nueva Sans" pitchFamily="2" charset="0"/>
                <a:cs typeface="Arial" panose="020B0604020202020204" pitchFamily="34" charset="0"/>
              </a:rPr>
              <a:t>Decreto supremo N° 594, actualizado en 2015</a:t>
            </a:r>
          </a:p>
          <a:p>
            <a:pPr>
              <a:lnSpc>
                <a:spcPts val="1700"/>
              </a:lnSpc>
              <a:spcBef>
                <a:spcPts val="600"/>
              </a:spcBef>
              <a:defRPr/>
            </a:pPr>
            <a:endParaRPr lang="es-CL" sz="1400" dirty="0">
              <a:solidFill>
                <a:srgbClr val="0C693C"/>
              </a:solidFill>
              <a:latin typeface="ACHS Nueva Sans" pitchFamily="2" charset="0"/>
              <a:cs typeface="Arial" panose="020B0604020202020204" pitchFamily="34" charset="0"/>
            </a:endParaRPr>
          </a:p>
          <a:p>
            <a:pPr>
              <a:lnSpc>
                <a:spcPts val="1700"/>
              </a:lnSpc>
              <a:spcBef>
                <a:spcPts val="600"/>
              </a:spcBef>
              <a:defRPr/>
            </a:pPr>
            <a:endParaRPr lang="es-ES" sz="1400" dirty="0">
              <a:solidFill>
                <a:schemeClr val="accent3">
                  <a:lumMod val="75000"/>
                </a:schemeClr>
              </a:solidFill>
              <a:latin typeface="ACHS Nueva Sans" pitchFamily="2" charset="0"/>
              <a:cs typeface="Arial" panose="020B0604020202020204" pitchFamily="34" charset="0"/>
            </a:endParaRPr>
          </a:p>
        </p:txBody>
      </p:sp>
      <p:sp>
        <p:nvSpPr>
          <p:cNvPr id="5" name="Marcador de texto 4">
            <a:extLst>
              <a:ext uri="{FF2B5EF4-FFF2-40B4-BE49-F238E27FC236}">
                <a16:creationId xmlns:a16="http://schemas.microsoft.com/office/drawing/2014/main" xmlns="" id="{76198927-6477-8893-18D2-55731F3917C4}"/>
              </a:ext>
            </a:extLst>
          </p:cNvPr>
          <p:cNvSpPr>
            <a:spLocks noGrp="1"/>
          </p:cNvSpPr>
          <p:nvPr>
            <p:ph type="body" sz="quarter" idx="61"/>
          </p:nvPr>
        </p:nvSpPr>
        <p:spPr/>
        <p:txBody>
          <a:bodyPr/>
          <a:lstStyle/>
          <a:p>
            <a:r>
              <a:rPr lang="es-CL" dirty="0"/>
              <a:t>Subcontratación</a:t>
            </a:r>
          </a:p>
          <a:p>
            <a:endParaRPr lang="es-CL" dirty="0"/>
          </a:p>
        </p:txBody>
      </p:sp>
      <p:sp>
        <p:nvSpPr>
          <p:cNvPr id="6" name="Rectángulo redondeado 11">
            <a:extLst>
              <a:ext uri="{FF2B5EF4-FFF2-40B4-BE49-F238E27FC236}">
                <a16:creationId xmlns:a16="http://schemas.microsoft.com/office/drawing/2014/main" xmlns="" id="{15183AAC-FB4F-1794-7ED9-4B0ECF38DCD4}"/>
              </a:ext>
            </a:extLst>
          </p:cNvPr>
          <p:cNvSpPr>
            <a:spLocks noChangeAspect="1"/>
          </p:cNvSpPr>
          <p:nvPr/>
        </p:nvSpPr>
        <p:spPr>
          <a:xfrm rot="600000">
            <a:off x="6351005" y="1599989"/>
            <a:ext cx="4227980" cy="4227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7" name="Imagen 6">
            <a:extLst>
              <a:ext uri="{FF2B5EF4-FFF2-40B4-BE49-F238E27FC236}">
                <a16:creationId xmlns:a16="http://schemas.microsoft.com/office/drawing/2014/main" xmlns="" id="{81996AF5-1E59-1C1F-3277-949FDD78EF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1006" y="1599990"/>
            <a:ext cx="4227979" cy="4227979"/>
          </a:xfrm>
          <a:prstGeom prst="roundRect">
            <a:avLst>
              <a:gd name="adj" fmla="val 9353"/>
            </a:avLst>
          </a:prstGeom>
          <a:solidFill>
            <a:srgbClr val="FFFFFF">
              <a:shade val="85000"/>
            </a:srgbClr>
          </a:solidFill>
          <a:ln>
            <a:noFill/>
          </a:ln>
          <a:effectLst/>
        </p:spPr>
      </p:pic>
    </p:spTree>
    <p:custDataLst>
      <p:tags r:id="rId1"/>
    </p:custDataLst>
    <p:extLst>
      <p:ext uri="{BB962C8B-B14F-4D97-AF65-F5344CB8AC3E}">
        <p14:creationId xmlns:p14="http://schemas.microsoft.com/office/powerpoint/2010/main" val="4272099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1C53F3C2-547B-B84C-BAE6-93AF3F93E2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8" y="1592263"/>
            <a:ext cx="6983412" cy="5265737"/>
          </a:xfrm>
          <a:prstGeom prst="rect">
            <a:avLst/>
          </a:prstGeom>
        </p:spPr>
      </p:pic>
      <p:sp>
        <p:nvSpPr>
          <p:cNvPr id="18" name="Rectangle 29">
            <a:extLst>
              <a:ext uri="{FF2B5EF4-FFF2-40B4-BE49-F238E27FC236}">
                <a16:creationId xmlns:a16="http://schemas.microsoft.com/office/drawing/2014/main" xmlns="" id="{ACAB6DAB-06E4-1547-A4D9-7A6C8FE845D4}"/>
              </a:ext>
            </a:extLst>
          </p:cNvPr>
          <p:cNvSpPr/>
          <p:nvPr/>
        </p:nvSpPr>
        <p:spPr>
          <a:xfrm>
            <a:off x="470006" y="1607253"/>
            <a:ext cx="4012053" cy="3341299"/>
          </a:xfrm>
          <a:prstGeom prst="rect">
            <a:avLst/>
          </a:prstGeom>
        </p:spPr>
        <p:txBody>
          <a:bodyPr wrap="square" lIns="0" tIns="0" rIns="0" bIns="0">
            <a:spAutoFit/>
          </a:bodyPr>
          <a:lstStyle/>
          <a:p>
            <a:pPr>
              <a:lnSpc>
                <a:spcPts val="1700"/>
              </a:lnSpc>
              <a:spcBef>
                <a:spcPts val="600"/>
              </a:spcBef>
            </a:pPr>
            <a:r>
              <a:rPr lang="es-ES" sz="1400" b="1" dirty="0">
                <a:solidFill>
                  <a:schemeClr val="accent1"/>
                </a:solidFill>
                <a:latin typeface="ACHS Nueva Sans" pitchFamily="2" charset="0"/>
              </a:rPr>
              <a:t>La Corte Suprema de Justicia ha señalado que: </a:t>
            </a:r>
            <a:endParaRPr lang="x-none" sz="1400" b="1" dirty="0">
              <a:solidFill>
                <a:schemeClr val="accent1"/>
              </a:solidFill>
              <a:latin typeface="ACHS Nueva Sans" pitchFamily="2" charset="0"/>
            </a:endParaRPr>
          </a:p>
          <a:p>
            <a:pPr>
              <a:lnSpc>
                <a:spcPts val="1700"/>
              </a:lnSpc>
              <a:spcBef>
                <a:spcPts val="600"/>
              </a:spcBef>
            </a:pPr>
            <a:endParaRPr lang="es-ES"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ES" sz="1400" dirty="0">
                <a:solidFill>
                  <a:schemeClr val="accent3">
                    <a:lumMod val="75000"/>
                    <a:lumOff val="25000"/>
                  </a:schemeClr>
                </a:solidFill>
                <a:latin typeface="ACHS Nueva Sans" pitchFamily="2" charset="0"/>
                <a:cs typeface="Arial" panose="020B0604020202020204" pitchFamily="34" charset="0"/>
              </a:rPr>
              <a:t>“Por responsabilidad debe entenderse, en general, </a:t>
            </a:r>
            <a:r>
              <a:rPr lang="es-ES" sz="1400" b="1" dirty="0">
                <a:solidFill>
                  <a:schemeClr val="accent3">
                    <a:lumMod val="75000"/>
                    <a:lumOff val="25000"/>
                  </a:schemeClr>
                </a:solidFill>
                <a:latin typeface="ACHS Nueva Sans" pitchFamily="2" charset="0"/>
                <a:cs typeface="Arial" panose="020B0604020202020204" pitchFamily="34" charset="0"/>
              </a:rPr>
              <a:t>la obligación en que se coloca una persona para reparar adecuadamente todo daño o perjuicio causado; </a:t>
            </a:r>
            <a:r>
              <a:rPr lang="es-ES" sz="1400" dirty="0">
                <a:solidFill>
                  <a:schemeClr val="accent3">
                    <a:lumMod val="75000"/>
                    <a:lumOff val="25000"/>
                  </a:schemeClr>
                </a:solidFill>
                <a:latin typeface="ACHS Nueva Sans" pitchFamily="2" charset="0"/>
                <a:cs typeface="Arial" panose="020B0604020202020204" pitchFamily="34" charset="0"/>
              </a:rPr>
              <a:t>la que resulta ser </a:t>
            </a:r>
            <a:r>
              <a:rPr lang="es-ES" sz="1400" b="1" dirty="0">
                <a:solidFill>
                  <a:schemeClr val="accent3">
                    <a:lumMod val="75000"/>
                    <a:lumOff val="25000"/>
                  </a:schemeClr>
                </a:solidFill>
                <a:latin typeface="ACHS Nueva Sans" pitchFamily="2" charset="0"/>
                <a:cs typeface="Arial" panose="020B0604020202020204" pitchFamily="34" charset="0"/>
              </a:rPr>
              <a:t>civil </a:t>
            </a:r>
            <a:r>
              <a:rPr lang="es-ES" sz="1400" dirty="0">
                <a:solidFill>
                  <a:schemeClr val="accent3">
                    <a:lumMod val="75000"/>
                    <a:lumOff val="25000"/>
                  </a:schemeClr>
                </a:solidFill>
                <a:latin typeface="ACHS Nueva Sans" pitchFamily="2" charset="0"/>
                <a:cs typeface="Arial" panose="020B0604020202020204" pitchFamily="34" charset="0"/>
              </a:rPr>
              <a:t>si se origina en la trasgresión de una norma jurídica que afecte el interés de una determinada persona,</a:t>
            </a:r>
            <a:r>
              <a:rPr lang="es-ES" sz="1400" b="1" dirty="0">
                <a:solidFill>
                  <a:schemeClr val="accent3">
                    <a:lumMod val="75000"/>
                    <a:lumOff val="25000"/>
                  </a:schemeClr>
                </a:solidFill>
                <a:latin typeface="ACHS Nueva Sans" pitchFamily="2" charset="0"/>
                <a:cs typeface="Arial" panose="020B0604020202020204" pitchFamily="34" charset="0"/>
              </a:rPr>
              <a:t> o penal </a:t>
            </a:r>
            <a:r>
              <a:rPr lang="es-ES" sz="1400" dirty="0">
                <a:solidFill>
                  <a:schemeClr val="accent3">
                    <a:lumMod val="75000"/>
                    <a:lumOff val="25000"/>
                  </a:schemeClr>
                </a:solidFill>
                <a:latin typeface="ACHS Nueva Sans" pitchFamily="2" charset="0"/>
                <a:cs typeface="Arial" panose="020B0604020202020204" pitchFamily="34" charset="0"/>
              </a:rPr>
              <a:t>si es el resultado de un hecho ofensivo que tiene señalada una sanción punitiva por el perjuicio que agravia al afectado y a la sociedad en que actúa”</a:t>
            </a:r>
            <a:r>
              <a:rPr lang="x-none" sz="1400" dirty="0">
                <a:solidFill>
                  <a:schemeClr val="accent3">
                    <a:lumMod val="75000"/>
                    <a:lumOff val="25000"/>
                  </a:schemeClr>
                </a:solidFill>
                <a:latin typeface="ACHS Nueva Sans" pitchFamily="2" charset="0"/>
                <a:cs typeface="Arial" panose="020B0604020202020204" pitchFamily="34" charset="0"/>
              </a:rPr>
              <a:t>.</a:t>
            </a:r>
            <a:r>
              <a:rPr lang="es-ES" sz="1400" dirty="0">
                <a:solidFill>
                  <a:schemeClr val="accent3">
                    <a:lumMod val="75000"/>
                    <a:lumOff val="25000"/>
                  </a:schemeClr>
                </a:solidFill>
                <a:latin typeface="ACHS Nueva Sans" pitchFamily="2" charset="0"/>
                <a:cs typeface="Arial" panose="020B0604020202020204" pitchFamily="34" charset="0"/>
              </a:rPr>
              <a:t> </a:t>
            </a:r>
            <a:endParaRPr lang="x-none"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endParaRPr lang="x-none" sz="1400" dirty="0">
              <a:solidFill>
                <a:schemeClr val="accent3">
                  <a:lumMod val="75000"/>
                  <a:lumOff val="25000"/>
                </a:schemeClr>
              </a:solidFill>
              <a:latin typeface="ACHS Nueva Sans" pitchFamily="2" charset="0"/>
              <a:cs typeface="Arial" panose="020B0604020202020204" pitchFamily="34" charset="0"/>
            </a:endParaRPr>
          </a:p>
          <a:p>
            <a:pPr>
              <a:lnSpc>
                <a:spcPts val="1700"/>
              </a:lnSpc>
              <a:spcBef>
                <a:spcPts val="600"/>
              </a:spcBef>
            </a:pPr>
            <a:r>
              <a:rPr lang="es-ES" sz="1400" i="1" dirty="0">
                <a:solidFill>
                  <a:schemeClr val="accent3">
                    <a:lumMod val="75000"/>
                    <a:lumOff val="25000"/>
                  </a:schemeClr>
                </a:solidFill>
                <a:latin typeface="ACHS Nueva Sans" pitchFamily="2" charset="0"/>
                <a:cs typeface="Arial" panose="020B0604020202020204" pitchFamily="34" charset="0"/>
              </a:rPr>
              <a:t>(6 de Nov. de 1972)</a:t>
            </a:r>
            <a:r>
              <a:rPr lang="es-CL" sz="1400" dirty="0">
                <a:solidFill>
                  <a:schemeClr val="accent3">
                    <a:lumMod val="75000"/>
                    <a:lumOff val="25000"/>
                  </a:schemeClr>
                </a:solidFill>
                <a:latin typeface="ACHS Nueva Sans" pitchFamily="2" charset="0"/>
                <a:cs typeface="Arial" panose="020B0604020202020204" pitchFamily="34" charset="0"/>
              </a:rPr>
              <a:t> </a:t>
            </a:r>
          </a:p>
        </p:txBody>
      </p:sp>
      <p:sp>
        <p:nvSpPr>
          <p:cNvPr id="5" name="Marcador de texto 4">
            <a:extLst>
              <a:ext uri="{FF2B5EF4-FFF2-40B4-BE49-F238E27FC236}">
                <a16:creationId xmlns:a16="http://schemas.microsoft.com/office/drawing/2014/main" xmlns="" id="{3A6A49FD-1193-C58D-3782-1658A1195B9E}"/>
              </a:ext>
            </a:extLst>
          </p:cNvPr>
          <p:cNvSpPr>
            <a:spLocks noGrp="1"/>
          </p:cNvSpPr>
          <p:nvPr>
            <p:ph type="body" sz="quarter" idx="61"/>
          </p:nvPr>
        </p:nvSpPr>
        <p:spPr/>
        <p:txBody>
          <a:bodyPr/>
          <a:lstStyle/>
          <a:p>
            <a:r>
              <a:rPr lang="es-CL" dirty="0"/>
              <a:t>Introducción</a:t>
            </a:r>
          </a:p>
        </p:txBody>
      </p:sp>
      <p:sp>
        <p:nvSpPr>
          <p:cNvPr id="6" name="Marcador de texto 5">
            <a:extLst>
              <a:ext uri="{FF2B5EF4-FFF2-40B4-BE49-F238E27FC236}">
                <a16:creationId xmlns:a16="http://schemas.microsoft.com/office/drawing/2014/main" xmlns="" id="{90E701C9-D3F2-B839-7220-7916493C968B}"/>
              </a:ext>
            </a:extLst>
          </p:cNvPr>
          <p:cNvSpPr>
            <a:spLocks noGrp="1"/>
          </p:cNvSpPr>
          <p:nvPr>
            <p:ph type="body" sz="quarter" idx="62"/>
          </p:nvPr>
        </p:nvSpPr>
        <p:spPr/>
        <p:txBody>
          <a:bodyPr/>
          <a:lstStyle/>
          <a:p>
            <a:r>
              <a:rPr lang="es-CL" dirty="0"/>
              <a:t>Publicada el 01 de febrero de 1968</a:t>
            </a:r>
          </a:p>
          <a:p>
            <a:endParaRPr lang="es-CL" dirty="0"/>
          </a:p>
        </p:txBody>
      </p:sp>
    </p:spTree>
    <p:custDataLst>
      <p:tags r:id="rId1"/>
    </p:custDataLst>
    <p:extLst>
      <p:ext uri="{BB962C8B-B14F-4D97-AF65-F5344CB8AC3E}">
        <p14:creationId xmlns:p14="http://schemas.microsoft.com/office/powerpoint/2010/main" val="397017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C6A3A717-F8B7-9043-BEE5-20ECB44FEE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8" y="1610049"/>
            <a:ext cx="6983412" cy="5247951"/>
          </a:xfrm>
          <a:prstGeom prst="rect">
            <a:avLst/>
          </a:prstGeom>
        </p:spPr>
      </p:pic>
      <p:sp>
        <p:nvSpPr>
          <p:cNvPr id="18" name="Rectangle 27">
            <a:extLst>
              <a:ext uri="{FF2B5EF4-FFF2-40B4-BE49-F238E27FC236}">
                <a16:creationId xmlns:a16="http://schemas.microsoft.com/office/drawing/2014/main" xmlns="" id="{28A42BB9-7670-B643-8230-8DFB54FAE9B6}"/>
              </a:ext>
            </a:extLst>
          </p:cNvPr>
          <p:cNvSpPr/>
          <p:nvPr/>
        </p:nvSpPr>
        <p:spPr>
          <a:xfrm>
            <a:off x="471104" y="1610049"/>
            <a:ext cx="4112009" cy="3039188"/>
          </a:xfrm>
          <a:prstGeom prst="rect">
            <a:avLst/>
          </a:prstGeom>
        </p:spPr>
        <p:txBody>
          <a:bodyPr wrap="square" lIns="69111" tIns="34555" rIns="69111" bIns="34555">
            <a:spAutoFit/>
          </a:bodyPr>
          <a:lstStyle/>
          <a:p>
            <a:pPr defTabSz="914186">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Sin perjuicio de las obligaciones de la empresa principal, contratista y subcontratista respecto de sus propios trabajadores en virtud de los dispuesto en Art. 184, la empresa principal deberá adoptar las medidas necesarias para </a:t>
            </a:r>
            <a:r>
              <a:rPr lang="es-CL" sz="1400" b="1" dirty="0">
                <a:solidFill>
                  <a:schemeClr val="accent1"/>
                </a:solidFill>
                <a:latin typeface="ACHS Nueva Sans" pitchFamily="2" charset="0"/>
                <a:cs typeface="Arial" panose="020B0604020202020204" pitchFamily="34" charset="0"/>
              </a:rPr>
              <a:t>proteger eficazmente la vida y salud de todos los trabajadores que laboran en su obra, empresa o faena</a:t>
            </a:r>
            <a:r>
              <a:rPr lang="es-CL" sz="1400" dirty="0">
                <a:solidFill>
                  <a:schemeClr val="accent1"/>
                </a:solidFill>
                <a:latin typeface="ACHS Nueva Sans" pitchFamily="2" charset="0"/>
                <a:cs typeface="Arial" panose="020B0604020202020204" pitchFamily="34" charset="0"/>
              </a:rPr>
              <a:t>, </a:t>
            </a:r>
            <a:r>
              <a:rPr lang="es-CL" sz="1400" dirty="0">
                <a:solidFill>
                  <a:schemeClr val="accent3">
                    <a:lumMod val="75000"/>
                    <a:lumOff val="25000"/>
                  </a:schemeClr>
                </a:solidFill>
                <a:latin typeface="ACHS Nueva Sans" pitchFamily="2" charset="0"/>
                <a:cs typeface="Arial" panose="020B0604020202020204" pitchFamily="34" charset="0"/>
              </a:rPr>
              <a:t>cualquiera sea su dependencia, en conformidad a lo dispuesto en el Art. 66 Bis de la ley  N° 16.744 y el Art. 3° del DS N° 594 de 1999, del Ministerio de Salud.</a:t>
            </a:r>
          </a:p>
          <a:p>
            <a:pPr defTabSz="914186">
              <a:lnSpc>
                <a:spcPts val="1700"/>
              </a:lnSpc>
              <a:spcBef>
                <a:spcPts val="600"/>
              </a:spcBef>
            </a:pPr>
            <a:endParaRPr lang="es-CL" sz="1400" b="1" dirty="0">
              <a:solidFill>
                <a:schemeClr val="accent3">
                  <a:lumMod val="75000"/>
                  <a:lumOff val="25000"/>
                </a:schemeClr>
              </a:solidFill>
              <a:latin typeface="ACHS Nueva Sans" pitchFamily="2" charset="0"/>
              <a:cs typeface="Arial" panose="020B0604020202020204" pitchFamily="34" charset="0"/>
            </a:endParaRPr>
          </a:p>
          <a:p>
            <a:pPr defTabSz="914186">
              <a:lnSpc>
                <a:spcPts val="1700"/>
              </a:lnSpc>
              <a:spcBef>
                <a:spcPts val="600"/>
              </a:spcBef>
            </a:pPr>
            <a:r>
              <a:rPr lang="es-CL" sz="1400" b="1" i="1" dirty="0">
                <a:solidFill>
                  <a:schemeClr val="accent1"/>
                </a:solidFill>
                <a:latin typeface="ACHS Nueva Sans" pitchFamily="2" charset="0"/>
                <a:cs typeface="Arial" panose="020B0604020202020204" pitchFamily="34" charset="0"/>
              </a:rPr>
              <a:t>Todas // Protección eficaz</a:t>
            </a:r>
          </a:p>
        </p:txBody>
      </p:sp>
      <p:sp>
        <p:nvSpPr>
          <p:cNvPr id="2" name="Marcador de texto 1">
            <a:extLst>
              <a:ext uri="{FF2B5EF4-FFF2-40B4-BE49-F238E27FC236}">
                <a16:creationId xmlns:a16="http://schemas.microsoft.com/office/drawing/2014/main" xmlns="" id="{14AD125C-C246-1A3C-391A-88553E8696B8}"/>
              </a:ext>
            </a:extLst>
          </p:cNvPr>
          <p:cNvSpPr>
            <a:spLocks noGrp="1"/>
          </p:cNvSpPr>
          <p:nvPr>
            <p:ph type="body" sz="quarter" idx="61"/>
          </p:nvPr>
        </p:nvSpPr>
        <p:spPr/>
        <p:txBody>
          <a:bodyPr/>
          <a:lstStyle/>
          <a:p>
            <a:r>
              <a:rPr lang="es-CL" dirty="0"/>
              <a:t>Código del trabajo</a:t>
            </a:r>
          </a:p>
          <a:p>
            <a:endParaRPr lang="es-CL" dirty="0"/>
          </a:p>
        </p:txBody>
      </p:sp>
      <p:sp>
        <p:nvSpPr>
          <p:cNvPr id="4" name="Marcador de texto 3">
            <a:extLst>
              <a:ext uri="{FF2B5EF4-FFF2-40B4-BE49-F238E27FC236}">
                <a16:creationId xmlns:a16="http://schemas.microsoft.com/office/drawing/2014/main" xmlns="" id="{90B9ABF0-F535-CF16-653E-D7DFF975CD20}"/>
              </a:ext>
            </a:extLst>
          </p:cNvPr>
          <p:cNvSpPr>
            <a:spLocks noGrp="1"/>
          </p:cNvSpPr>
          <p:nvPr>
            <p:ph type="body" sz="quarter" idx="62"/>
          </p:nvPr>
        </p:nvSpPr>
        <p:spPr/>
        <p:txBody>
          <a:bodyPr/>
          <a:lstStyle/>
          <a:p>
            <a:r>
              <a:rPr lang="es-CL" dirty="0"/>
              <a:t>Art. </a:t>
            </a:r>
            <a:r>
              <a:rPr lang="es-CL" dirty="0" err="1"/>
              <a:t>N°</a:t>
            </a:r>
            <a:r>
              <a:rPr lang="es-CL" dirty="0"/>
              <a:t> 183 - E</a:t>
            </a:r>
          </a:p>
          <a:p>
            <a:endParaRPr lang="es-CL" dirty="0"/>
          </a:p>
        </p:txBody>
      </p:sp>
    </p:spTree>
    <p:custDataLst>
      <p:tags r:id="rId1"/>
    </p:custDataLst>
    <p:extLst>
      <p:ext uri="{BB962C8B-B14F-4D97-AF65-F5344CB8AC3E}">
        <p14:creationId xmlns:p14="http://schemas.microsoft.com/office/powerpoint/2010/main" val="267647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1905815-21B9-2142-BA87-83E706D270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8" y="1598403"/>
            <a:ext cx="6983412" cy="5259597"/>
          </a:xfrm>
          <a:prstGeom prst="rect">
            <a:avLst/>
          </a:prstGeom>
        </p:spPr>
      </p:pic>
      <p:sp>
        <p:nvSpPr>
          <p:cNvPr id="18" name="Rectangle 27">
            <a:extLst>
              <a:ext uri="{FF2B5EF4-FFF2-40B4-BE49-F238E27FC236}">
                <a16:creationId xmlns:a16="http://schemas.microsoft.com/office/drawing/2014/main" xmlns="" id="{28A42BB9-7670-B643-8230-8DFB54FAE9B6}"/>
              </a:ext>
            </a:extLst>
          </p:cNvPr>
          <p:cNvSpPr/>
          <p:nvPr/>
        </p:nvSpPr>
        <p:spPr>
          <a:xfrm>
            <a:off x="467408" y="1598403"/>
            <a:ext cx="4115705" cy="3411084"/>
          </a:xfrm>
          <a:prstGeom prst="rect">
            <a:avLst/>
          </a:prstGeom>
        </p:spPr>
        <p:txBody>
          <a:bodyPr wrap="square" lIns="69111" tIns="34555" rIns="69111" bIns="34555">
            <a:spAutoFit/>
          </a:bodyPr>
          <a:lstStyle/>
          <a:p>
            <a:pPr>
              <a:lnSpc>
                <a:spcPts val="1700"/>
              </a:lnSpc>
              <a:spcBef>
                <a:spcPts val="600"/>
              </a:spcBef>
            </a:pPr>
            <a:r>
              <a:rPr lang="es-MX" altLang="es-MX" sz="1400" dirty="0">
                <a:solidFill>
                  <a:schemeClr val="accent3">
                    <a:lumMod val="75000"/>
                    <a:lumOff val="25000"/>
                  </a:schemeClr>
                </a:solidFill>
                <a:latin typeface="ACHS Nueva Sans" pitchFamily="2" charset="0"/>
                <a:cs typeface="Arial" panose="020B0604020202020204" pitchFamily="34" charset="0"/>
              </a:rPr>
              <a:t>Los empleadores que contraten o subcontraten con otros la realización de una obra, faena o servicios </a:t>
            </a:r>
            <a:r>
              <a:rPr lang="es-MX" altLang="es-MX" sz="1400" b="1" dirty="0">
                <a:solidFill>
                  <a:schemeClr val="accent1"/>
                </a:solidFill>
                <a:latin typeface="ACHS Nueva Sans" pitchFamily="2" charset="0"/>
                <a:cs typeface="Arial" panose="020B0604020202020204" pitchFamily="34" charset="0"/>
              </a:rPr>
              <a:t>propios de su giro</a:t>
            </a:r>
            <a:r>
              <a:rPr lang="es-MX" altLang="es-MX" sz="1400" dirty="0">
                <a:solidFill>
                  <a:schemeClr val="accent1"/>
                </a:solidFill>
                <a:latin typeface="ACHS Nueva Sans" pitchFamily="2" charset="0"/>
                <a:cs typeface="Arial" panose="020B0604020202020204" pitchFamily="34" charset="0"/>
              </a:rPr>
              <a:t>, </a:t>
            </a:r>
            <a:r>
              <a:rPr lang="es-MX" altLang="es-MX" sz="1400" dirty="0">
                <a:solidFill>
                  <a:schemeClr val="accent3">
                    <a:lumMod val="75000"/>
                    <a:lumOff val="25000"/>
                  </a:schemeClr>
                </a:solidFill>
                <a:latin typeface="ACHS Nueva Sans" pitchFamily="2" charset="0"/>
                <a:cs typeface="Arial" panose="020B0604020202020204" pitchFamily="34" charset="0"/>
              </a:rPr>
              <a:t>deberán:</a:t>
            </a:r>
          </a:p>
          <a:p>
            <a:pPr>
              <a:lnSpc>
                <a:spcPts val="1700"/>
              </a:lnSpc>
              <a:spcBef>
                <a:spcPts val="600"/>
              </a:spcBef>
            </a:pPr>
            <a:endParaRPr lang="es-MX"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pPr>
            <a:r>
              <a:rPr lang="es-MX" altLang="es-MX" sz="1400" b="1" dirty="0">
                <a:solidFill>
                  <a:schemeClr val="accent3">
                    <a:lumMod val="75000"/>
                    <a:lumOff val="25000"/>
                  </a:schemeClr>
                </a:solidFill>
                <a:latin typeface="ACHS Nueva Sans" pitchFamily="2" charset="0"/>
                <a:cs typeface="Arial" panose="020B0604020202020204" pitchFamily="34" charset="0"/>
              </a:rPr>
              <a:t>Vigilar</a:t>
            </a:r>
            <a:r>
              <a:rPr lang="es-MX" altLang="es-MX" sz="1400" dirty="0">
                <a:solidFill>
                  <a:schemeClr val="accent3">
                    <a:lumMod val="75000"/>
                    <a:lumOff val="25000"/>
                  </a:schemeClr>
                </a:solidFill>
                <a:latin typeface="ACHS Nueva Sans" pitchFamily="2" charset="0"/>
                <a:cs typeface="Arial" panose="020B0604020202020204" pitchFamily="34" charset="0"/>
              </a:rPr>
              <a:t> el cumplimiento por parte de los contratistas o subcontratistas respecto a la normativa relativa a higiene y seguridad.</a:t>
            </a:r>
            <a:endParaRPr lang=""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004F59"/>
              </a:buClr>
              <a:buFont typeface="Arial" panose="020B0604020202020204" pitchFamily="34" charset="0"/>
              <a:buChar char="•"/>
            </a:pPr>
            <a:endParaRPr lang="" alt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pPr>
            <a:r>
              <a:rPr lang="es-MX" altLang="es-MX" sz="1400" dirty="0">
                <a:solidFill>
                  <a:schemeClr val="accent3">
                    <a:lumMod val="75000"/>
                    <a:lumOff val="25000"/>
                  </a:schemeClr>
                </a:solidFill>
                <a:latin typeface="ACHS Nueva Sans" pitchFamily="2" charset="0"/>
                <a:cs typeface="Arial" panose="020B0604020202020204" pitchFamily="34" charset="0"/>
              </a:rPr>
              <a:t>Para lo anterior deben </a:t>
            </a:r>
            <a:r>
              <a:rPr lang="es-MX" altLang="es-MX" sz="1400" b="1" dirty="0">
                <a:solidFill>
                  <a:schemeClr val="accent3">
                    <a:lumMod val="75000"/>
                    <a:lumOff val="25000"/>
                  </a:schemeClr>
                </a:solidFill>
                <a:latin typeface="ACHS Nueva Sans" pitchFamily="2" charset="0"/>
                <a:cs typeface="Arial" panose="020B0604020202020204" pitchFamily="34" charset="0"/>
              </a:rPr>
              <a:t>implementar un sistema de gestión de la seguridad y salud en el trabajo </a:t>
            </a:r>
            <a:r>
              <a:rPr lang="es-MX" altLang="es-MX" sz="1400" dirty="0">
                <a:solidFill>
                  <a:schemeClr val="accent3">
                    <a:lumMod val="75000"/>
                    <a:lumOff val="25000"/>
                  </a:schemeClr>
                </a:solidFill>
                <a:latin typeface="ACHS Nueva Sans" pitchFamily="2" charset="0"/>
                <a:cs typeface="Arial" panose="020B0604020202020204" pitchFamily="34" charset="0"/>
              </a:rPr>
              <a:t>para todos los trabajadores involucrados, cualquiera que sea su dependencia, cuando en su conjunto agrupen a más de 50 trabajadores.</a:t>
            </a:r>
          </a:p>
        </p:txBody>
      </p:sp>
      <p:sp>
        <p:nvSpPr>
          <p:cNvPr id="2" name="Marcador de texto 1">
            <a:extLst>
              <a:ext uri="{FF2B5EF4-FFF2-40B4-BE49-F238E27FC236}">
                <a16:creationId xmlns:a16="http://schemas.microsoft.com/office/drawing/2014/main" xmlns="" id="{6E71A632-F0B0-869F-0831-E60F1B47C2AF}"/>
              </a:ext>
            </a:extLst>
          </p:cNvPr>
          <p:cNvSpPr>
            <a:spLocks noGrp="1"/>
          </p:cNvSpPr>
          <p:nvPr>
            <p:ph type="body" sz="quarter" idx="61"/>
          </p:nvPr>
        </p:nvSpPr>
        <p:spPr/>
        <p:txBody>
          <a:bodyPr/>
          <a:lstStyle/>
          <a:p>
            <a:r>
              <a:rPr lang="es-CL" dirty="0"/>
              <a:t>Ley N°16.744, “Establece normas sobre AT y EP” </a:t>
            </a:r>
          </a:p>
          <a:p>
            <a:endParaRPr lang="es-CL" dirty="0"/>
          </a:p>
        </p:txBody>
      </p:sp>
      <p:sp>
        <p:nvSpPr>
          <p:cNvPr id="3" name="Marcador de texto 2">
            <a:extLst>
              <a:ext uri="{FF2B5EF4-FFF2-40B4-BE49-F238E27FC236}">
                <a16:creationId xmlns:a16="http://schemas.microsoft.com/office/drawing/2014/main" xmlns="" id="{8C2325D9-1832-8C3F-7E18-A6504CF1825A}"/>
              </a:ext>
            </a:extLst>
          </p:cNvPr>
          <p:cNvSpPr>
            <a:spLocks noGrp="1"/>
          </p:cNvSpPr>
          <p:nvPr>
            <p:ph type="body" sz="quarter" idx="62"/>
          </p:nvPr>
        </p:nvSpPr>
        <p:spPr/>
        <p:txBody>
          <a:bodyPr/>
          <a:lstStyle/>
          <a:p>
            <a:r>
              <a:rPr lang="es-CL" dirty="0"/>
              <a:t>Art. </a:t>
            </a:r>
            <a:r>
              <a:rPr lang="es-CL" dirty="0" err="1"/>
              <a:t>N°</a:t>
            </a:r>
            <a:r>
              <a:rPr lang="es-CL" dirty="0"/>
              <a:t> 66 - Bis</a:t>
            </a:r>
          </a:p>
          <a:p>
            <a:endParaRPr lang="es-CL" dirty="0"/>
          </a:p>
        </p:txBody>
      </p:sp>
    </p:spTree>
    <p:custDataLst>
      <p:tags r:id="rId1"/>
    </p:custDataLst>
    <p:extLst>
      <p:ext uri="{BB962C8B-B14F-4D97-AF65-F5344CB8AC3E}">
        <p14:creationId xmlns:p14="http://schemas.microsoft.com/office/powerpoint/2010/main" val="257144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a:extLst>
              <a:ext uri="{FF2B5EF4-FFF2-40B4-BE49-F238E27FC236}">
                <a16:creationId xmlns:a16="http://schemas.microsoft.com/office/drawing/2014/main" xmlns="" id="{28A42BB9-7670-B643-8230-8DFB54FAE9B6}"/>
              </a:ext>
            </a:extLst>
          </p:cNvPr>
          <p:cNvSpPr/>
          <p:nvPr/>
        </p:nvSpPr>
        <p:spPr>
          <a:xfrm>
            <a:off x="467408" y="1608205"/>
            <a:ext cx="3414781" cy="1808081"/>
          </a:xfrm>
          <a:prstGeom prst="rect">
            <a:avLst/>
          </a:prstGeom>
        </p:spPr>
        <p:txBody>
          <a:bodyPr wrap="square" lIns="69111" tIns="34555" rIns="69111" bIns="34555">
            <a:spAutoFit/>
          </a:bodyPr>
          <a:lstStyle/>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Registro de antecedentes en faena/obra/servicio</a:t>
            </a:r>
          </a:p>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Reglamento Especial para empresas contratistas   y subcontratistas </a:t>
            </a:r>
          </a:p>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Comité Paritario de Faena</a:t>
            </a:r>
          </a:p>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Departamento de Prevención de Riesgos de Faena</a:t>
            </a:r>
          </a:p>
        </p:txBody>
      </p:sp>
      <p:sp>
        <p:nvSpPr>
          <p:cNvPr id="2" name="Marcador de texto 1">
            <a:extLst>
              <a:ext uri="{FF2B5EF4-FFF2-40B4-BE49-F238E27FC236}">
                <a16:creationId xmlns:a16="http://schemas.microsoft.com/office/drawing/2014/main" xmlns="" id="{135C5B8C-3B18-2773-FF26-E56706C4F194}"/>
              </a:ext>
            </a:extLst>
          </p:cNvPr>
          <p:cNvSpPr>
            <a:spLocks noGrp="1"/>
          </p:cNvSpPr>
          <p:nvPr>
            <p:ph type="body" sz="quarter" idx="61"/>
          </p:nvPr>
        </p:nvSpPr>
        <p:spPr/>
        <p:txBody>
          <a:bodyPr/>
          <a:lstStyle/>
          <a:p>
            <a:r>
              <a:rPr lang="es-CL" dirty="0"/>
              <a:t>Ley N°16.744, “Establece normas sobre AT y EP” </a:t>
            </a:r>
          </a:p>
          <a:p>
            <a:endParaRPr lang="es-CL" dirty="0"/>
          </a:p>
        </p:txBody>
      </p:sp>
      <p:sp>
        <p:nvSpPr>
          <p:cNvPr id="4" name="Marcador de texto 3">
            <a:extLst>
              <a:ext uri="{FF2B5EF4-FFF2-40B4-BE49-F238E27FC236}">
                <a16:creationId xmlns:a16="http://schemas.microsoft.com/office/drawing/2014/main" xmlns="" id="{F185BEE0-33C1-0458-CC69-5DA4A9B3B509}"/>
              </a:ext>
            </a:extLst>
          </p:cNvPr>
          <p:cNvSpPr>
            <a:spLocks noGrp="1"/>
          </p:cNvSpPr>
          <p:nvPr>
            <p:ph type="body" sz="quarter" idx="62"/>
          </p:nvPr>
        </p:nvSpPr>
        <p:spPr/>
        <p:txBody>
          <a:bodyPr/>
          <a:lstStyle/>
          <a:p>
            <a:r>
              <a:rPr lang="es-CL" dirty="0"/>
              <a:t>Contenidos fundamentales</a:t>
            </a:r>
          </a:p>
          <a:p>
            <a:endParaRPr lang="es-CL" dirty="0"/>
          </a:p>
        </p:txBody>
      </p:sp>
      <p:grpSp>
        <p:nvGrpSpPr>
          <p:cNvPr id="5" name="Group 183">
            <a:extLst>
              <a:ext uri="{FF2B5EF4-FFF2-40B4-BE49-F238E27FC236}">
                <a16:creationId xmlns:a16="http://schemas.microsoft.com/office/drawing/2014/main" xmlns="" id="{5E22DDD0-C1D1-27F7-72F3-90BCBE7737F4}"/>
              </a:ext>
            </a:extLst>
          </p:cNvPr>
          <p:cNvGrpSpPr>
            <a:grpSpLocks noChangeAspect="1"/>
          </p:cNvGrpSpPr>
          <p:nvPr/>
        </p:nvGrpSpPr>
        <p:grpSpPr bwMode="auto">
          <a:xfrm>
            <a:off x="7525251" y="2481005"/>
            <a:ext cx="2574591" cy="2254766"/>
            <a:chOff x="278" y="3191"/>
            <a:chExt cx="483" cy="423"/>
          </a:xfrm>
          <a:solidFill>
            <a:schemeClr val="accent1"/>
          </a:solidFill>
        </p:grpSpPr>
        <p:sp>
          <p:nvSpPr>
            <p:cNvPr id="6" name="Freeform 184">
              <a:extLst>
                <a:ext uri="{FF2B5EF4-FFF2-40B4-BE49-F238E27FC236}">
                  <a16:creationId xmlns:a16="http://schemas.microsoft.com/office/drawing/2014/main" xmlns="" id="{880E84D0-C181-1B02-7F36-C9FC56CCC1E8}"/>
                </a:ext>
              </a:extLst>
            </p:cNvPr>
            <p:cNvSpPr>
              <a:spLocks/>
            </p:cNvSpPr>
            <p:nvPr/>
          </p:nvSpPr>
          <p:spPr bwMode="auto">
            <a:xfrm>
              <a:off x="339" y="3315"/>
              <a:ext cx="181" cy="17"/>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 name="Freeform 185">
              <a:extLst>
                <a:ext uri="{FF2B5EF4-FFF2-40B4-BE49-F238E27FC236}">
                  <a16:creationId xmlns:a16="http://schemas.microsoft.com/office/drawing/2014/main" xmlns="" id="{E242E2BD-F305-E82B-AE1D-06BE5D874B72}"/>
                </a:ext>
              </a:extLst>
            </p:cNvPr>
            <p:cNvSpPr>
              <a:spLocks/>
            </p:cNvSpPr>
            <p:nvPr/>
          </p:nvSpPr>
          <p:spPr bwMode="auto">
            <a:xfrm>
              <a:off x="339" y="3391"/>
              <a:ext cx="181" cy="18"/>
            </a:xfrm>
            <a:custGeom>
              <a:avLst/>
              <a:gdLst>
                <a:gd name="T0" fmla="*/ 286 w 300"/>
                <a:gd name="T1" fmla="*/ 0 h 28"/>
                <a:gd name="T2" fmla="*/ 286 w 300"/>
                <a:gd name="T3" fmla="*/ 0 h 28"/>
                <a:gd name="T4" fmla="*/ 14 w 300"/>
                <a:gd name="T5" fmla="*/ 0 h 28"/>
                <a:gd name="T6" fmla="*/ 0 w 300"/>
                <a:gd name="T7" fmla="*/ 14 h 28"/>
                <a:gd name="T8" fmla="*/ 14 w 300"/>
                <a:gd name="T9" fmla="*/ 28 h 28"/>
                <a:gd name="T10" fmla="*/ 286 w 300"/>
                <a:gd name="T11" fmla="*/ 28 h 28"/>
                <a:gd name="T12" fmla="*/ 300 w 300"/>
                <a:gd name="T13" fmla="*/ 14 h 28"/>
                <a:gd name="T14" fmla="*/ 286 w 30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8">
                  <a:moveTo>
                    <a:pt x="286" y="0"/>
                  </a:moveTo>
                  <a:lnTo>
                    <a:pt x="286" y="0"/>
                  </a:lnTo>
                  <a:lnTo>
                    <a:pt x="14" y="0"/>
                  </a:lnTo>
                  <a:cubicBezTo>
                    <a:pt x="6" y="0"/>
                    <a:pt x="0" y="6"/>
                    <a:pt x="0" y="14"/>
                  </a:cubicBezTo>
                  <a:cubicBezTo>
                    <a:pt x="0" y="22"/>
                    <a:pt x="6" y="28"/>
                    <a:pt x="14" y="28"/>
                  </a:cubicBezTo>
                  <a:lnTo>
                    <a:pt x="286" y="28"/>
                  </a:lnTo>
                  <a:cubicBezTo>
                    <a:pt x="294" y="28"/>
                    <a:pt x="300" y="22"/>
                    <a:pt x="300" y="14"/>
                  </a:cubicBezTo>
                  <a:cubicBezTo>
                    <a:pt x="300" y="6"/>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8" name="Freeform 186">
              <a:extLst>
                <a:ext uri="{FF2B5EF4-FFF2-40B4-BE49-F238E27FC236}">
                  <a16:creationId xmlns:a16="http://schemas.microsoft.com/office/drawing/2014/main" xmlns="" id="{7A90E2B9-9655-BBFB-1760-B0C577DD1398}"/>
                </a:ext>
              </a:extLst>
            </p:cNvPr>
            <p:cNvSpPr>
              <a:spLocks/>
            </p:cNvSpPr>
            <p:nvPr/>
          </p:nvSpPr>
          <p:spPr bwMode="auto">
            <a:xfrm>
              <a:off x="339" y="3468"/>
              <a:ext cx="181" cy="17"/>
            </a:xfrm>
            <a:custGeom>
              <a:avLst/>
              <a:gdLst>
                <a:gd name="T0" fmla="*/ 286 w 300"/>
                <a:gd name="T1" fmla="*/ 0 h 29"/>
                <a:gd name="T2" fmla="*/ 286 w 300"/>
                <a:gd name="T3" fmla="*/ 0 h 29"/>
                <a:gd name="T4" fmla="*/ 14 w 300"/>
                <a:gd name="T5" fmla="*/ 0 h 29"/>
                <a:gd name="T6" fmla="*/ 0 w 300"/>
                <a:gd name="T7" fmla="*/ 15 h 29"/>
                <a:gd name="T8" fmla="*/ 14 w 300"/>
                <a:gd name="T9" fmla="*/ 29 h 29"/>
                <a:gd name="T10" fmla="*/ 286 w 300"/>
                <a:gd name="T11" fmla="*/ 29 h 29"/>
                <a:gd name="T12" fmla="*/ 300 w 300"/>
                <a:gd name="T13" fmla="*/ 15 h 29"/>
                <a:gd name="T14" fmla="*/ 286 w 30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9">
                  <a:moveTo>
                    <a:pt x="286" y="0"/>
                  </a:moveTo>
                  <a:lnTo>
                    <a:pt x="286" y="0"/>
                  </a:lnTo>
                  <a:lnTo>
                    <a:pt x="14" y="0"/>
                  </a:lnTo>
                  <a:cubicBezTo>
                    <a:pt x="6" y="0"/>
                    <a:pt x="0" y="7"/>
                    <a:pt x="0" y="15"/>
                  </a:cubicBezTo>
                  <a:cubicBezTo>
                    <a:pt x="0" y="23"/>
                    <a:pt x="6" y="29"/>
                    <a:pt x="14" y="29"/>
                  </a:cubicBezTo>
                  <a:lnTo>
                    <a:pt x="286" y="29"/>
                  </a:lnTo>
                  <a:cubicBezTo>
                    <a:pt x="294" y="29"/>
                    <a:pt x="300" y="23"/>
                    <a:pt x="300" y="15"/>
                  </a:cubicBezTo>
                  <a:cubicBezTo>
                    <a:pt x="300" y="7"/>
                    <a:pt x="294" y="0"/>
                    <a:pt x="2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187">
              <a:extLst>
                <a:ext uri="{FF2B5EF4-FFF2-40B4-BE49-F238E27FC236}">
                  <a16:creationId xmlns:a16="http://schemas.microsoft.com/office/drawing/2014/main" xmlns="" id="{FF4C5CC3-3365-5015-66A4-93AFE740BB63}"/>
                </a:ext>
              </a:extLst>
            </p:cNvPr>
            <p:cNvSpPr>
              <a:spLocks/>
            </p:cNvSpPr>
            <p:nvPr/>
          </p:nvSpPr>
          <p:spPr bwMode="auto">
            <a:xfrm>
              <a:off x="427" y="3542"/>
              <a:ext cx="93" cy="18"/>
            </a:xfrm>
            <a:custGeom>
              <a:avLst/>
              <a:gdLst>
                <a:gd name="T0" fmla="*/ 140 w 154"/>
                <a:gd name="T1" fmla="*/ 0 h 29"/>
                <a:gd name="T2" fmla="*/ 140 w 154"/>
                <a:gd name="T3" fmla="*/ 0 h 29"/>
                <a:gd name="T4" fmla="*/ 15 w 154"/>
                <a:gd name="T5" fmla="*/ 0 h 29"/>
                <a:gd name="T6" fmla="*/ 0 w 154"/>
                <a:gd name="T7" fmla="*/ 14 h 29"/>
                <a:gd name="T8" fmla="*/ 15 w 154"/>
                <a:gd name="T9" fmla="*/ 29 h 29"/>
                <a:gd name="T10" fmla="*/ 140 w 154"/>
                <a:gd name="T11" fmla="*/ 29 h 29"/>
                <a:gd name="T12" fmla="*/ 154 w 154"/>
                <a:gd name="T13" fmla="*/ 14 h 29"/>
                <a:gd name="T14" fmla="*/ 140 w 154"/>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9">
                  <a:moveTo>
                    <a:pt x="140" y="0"/>
                  </a:moveTo>
                  <a:lnTo>
                    <a:pt x="140" y="0"/>
                  </a:lnTo>
                  <a:lnTo>
                    <a:pt x="15" y="0"/>
                  </a:lnTo>
                  <a:cubicBezTo>
                    <a:pt x="7" y="0"/>
                    <a:pt x="0" y="7"/>
                    <a:pt x="0" y="14"/>
                  </a:cubicBezTo>
                  <a:cubicBezTo>
                    <a:pt x="0" y="22"/>
                    <a:pt x="7" y="29"/>
                    <a:pt x="15" y="29"/>
                  </a:cubicBezTo>
                  <a:lnTo>
                    <a:pt x="140" y="29"/>
                  </a:lnTo>
                  <a:cubicBezTo>
                    <a:pt x="148" y="29"/>
                    <a:pt x="154" y="22"/>
                    <a:pt x="154" y="14"/>
                  </a:cubicBezTo>
                  <a:cubicBezTo>
                    <a:pt x="154" y="7"/>
                    <a:pt x="148" y="0"/>
                    <a:pt x="14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188">
              <a:extLst>
                <a:ext uri="{FF2B5EF4-FFF2-40B4-BE49-F238E27FC236}">
                  <a16:creationId xmlns:a16="http://schemas.microsoft.com/office/drawing/2014/main" xmlns="" id="{AFC342F0-6D93-00E1-F4AE-53C8A405DBE0}"/>
                </a:ext>
              </a:extLst>
            </p:cNvPr>
            <p:cNvSpPr>
              <a:spLocks noEditPoints="1"/>
            </p:cNvSpPr>
            <p:nvPr/>
          </p:nvSpPr>
          <p:spPr bwMode="auto">
            <a:xfrm>
              <a:off x="521" y="3290"/>
              <a:ext cx="240" cy="243"/>
            </a:xfrm>
            <a:custGeom>
              <a:avLst/>
              <a:gdLst>
                <a:gd name="T0" fmla="*/ 339 w 398"/>
                <a:gd name="T1" fmla="*/ 125 h 397"/>
                <a:gd name="T2" fmla="*/ 339 w 398"/>
                <a:gd name="T3" fmla="*/ 125 h 397"/>
                <a:gd name="T4" fmla="*/ 273 w 398"/>
                <a:gd name="T5" fmla="*/ 59 h 397"/>
                <a:gd name="T6" fmla="*/ 289 w 398"/>
                <a:gd name="T7" fmla="*/ 43 h 397"/>
                <a:gd name="T8" fmla="*/ 321 w 398"/>
                <a:gd name="T9" fmla="*/ 29 h 397"/>
                <a:gd name="T10" fmla="*/ 368 w 398"/>
                <a:gd name="T11" fmla="*/ 76 h 397"/>
                <a:gd name="T12" fmla="*/ 354 w 398"/>
                <a:gd name="T13" fmla="*/ 109 h 397"/>
                <a:gd name="T14" fmla="*/ 339 w 398"/>
                <a:gd name="T15" fmla="*/ 125 h 397"/>
                <a:gd name="T16" fmla="*/ 129 w 398"/>
                <a:gd name="T17" fmla="*/ 254 h 397"/>
                <a:gd name="T18" fmla="*/ 129 w 398"/>
                <a:gd name="T19" fmla="*/ 254 h 397"/>
                <a:gd name="T20" fmla="*/ 78 w 398"/>
                <a:gd name="T21" fmla="*/ 254 h 397"/>
                <a:gd name="T22" fmla="*/ 252 w 398"/>
                <a:gd name="T23" fmla="*/ 80 h 397"/>
                <a:gd name="T24" fmla="*/ 318 w 398"/>
                <a:gd name="T25" fmla="*/ 146 h 397"/>
                <a:gd name="T26" fmla="*/ 143 w 398"/>
                <a:gd name="T27" fmla="*/ 320 h 397"/>
                <a:gd name="T28" fmla="*/ 143 w 398"/>
                <a:gd name="T29" fmla="*/ 269 h 397"/>
                <a:gd name="T30" fmla="*/ 129 w 398"/>
                <a:gd name="T31" fmla="*/ 254 h 397"/>
                <a:gd name="T32" fmla="*/ 58 w 398"/>
                <a:gd name="T33" fmla="*/ 333 h 397"/>
                <a:gd name="T34" fmla="*/ 58 w 398"/>
                <a:gd name="T35" fmla="*/ 333 h 397"/>
                <a:gd name="T36" fmla="*/ 45 w 398"/>
                <a:gd name="T37" fmla="*/ 333 h 397"/>
                <a:gd name="T38" fmla="*/ 56 w 398"/>
                <a:gd name="T39" fmla="*/ 283 h 397"/>
                <a:gd name="T40" fmla="*/ 114 w 398"/>
                <a:gd name="T41" fmla="*/ 283 h 397"/>
                <a:gd name="T42" fmla="*/ 114 w 398"/>
                <a:gd name="T43" fmla="*/ 341 h 397"/>
                <a:gd name="T44" fmla="*/ 65 w 398"/>
                <a:gd name="T45" fmla="*/ 352 h 397"/>
                <a:gd name="T46" fmla="*/ 65 w 398"/>
                <a:gd name="T47" fmla="*/ 339 h 397"/>
                <a:gd name="T48" fmla="*/ 58 w 398"/>
                <a:gd name="T49" fmla="*/ 333 h 397"/>
                <a:gd name="T50" fmla="*/ 321 w 398"/>
                <a:gd name="T51" fmla="*/ 0 h 397"/>
                <a:gd name="T52" fmla="*/ 321 w 398"/>
                <a:gd name="T53" fmla="*/ 0 h 397"/>
                <a:gd name="T54" fmla="*/ 268 w 398"/>
                <a:gd name="T55" fmla="*/ 22 h 397"/>
                <a:gd name="T56" fmla="*/ 31 w 398"/>
                <a:gd name="T57" fmla="*/ 259 h 397"/>
                <a:gd name="T58" fmla="*/ 29 w 398"/>
                <a:gd name="T59" fmla="*/ 262 h 397"/>
                <a:gd name="T60" fmla="*/ 0 w 398"/>
                <a:gd name="T61" fmla="*/ 389 h 397"/>
                <a:gd name="T62" fmla="*/ 2 w 398"/>
                <a:gd name="T63" fmla="*/ 395 h 397"/>
                <a:gd name="T64" fmla="*/ 7 w 398"/>
                <a:gd name="T65" fmla="*/ 397 h 397"/>
                <a:gd name="T66" fmla="*/ 8 w 398"/>
                <a:gd name="T67" fmla="*/ 397 h 397"/>
                <a:gd name="T68" fmla="*/ 136 w 398"/>
                <a:gd name="T69" fmla="*/ 368 h 397"/>
                <a:gd name="T70" fmla="*/ 139 w 398"/>
                <a:gd name="T71" fmla="*/ 366 h 397"/>
                <a:gd name="T72" fmla="*/ 375 w 398"/>
                <a:gd name="T73" fmla="*/ 130 h 397"/>
                <a:gd name="T74" fmla="*/ 398 w 398"/>
                <a:gd name="T75" fmla="*/ 76 h 397"/>
                <a:gd name="T76" fmla="*/ 321 w 398"/>
                <a:gd name="T7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8" h="397">
                  <a:moveTo>
                    <a:pt x="339" y="125"/>
                  </a:moveTo>
                  <a:lnTo>
                    <a:pt x="339" y="125"/>
                  </a:lnTo>
                  <a:lnTo>
                    <a:pt x="273" y="59"/>
                  </a:lnTo>
                  <a:lnTo>
                    <a:pt x="289" y="43"/>
                  </a:lnTo>
                  <a:cubicBezTo>
                    <a:pt x="289" y="43"/>
                    <a:pt x="302" y="29"/>
                    <a:pt x="321" y="29"/>
                  </a:cubicBezTo>
                  <a:cubicBezTo>
                    <a:pt x="347" y="29"/>
                    <a:pt x="368" y="50"/>
                    <a:pt x="368" y="76"/>
                  </a:cubicBezTo>
                  <a:cubicBezTo>
                    <a:pt x="368" y="88"/>
                    <a:pt x="363" y="100"/>
                    <a:pt x="354" y="109"/>
                  </a:cubicBezTo>
                  <a:lnTo>
                    <a:pt x="339" y="125"/>
                  </a:lnTo>
                  <a:close/>
                  <a:moveTo>
                    <a:pt x="129" y="254"/>
                  </a:moveTo>
                  <a:lnTo>
                    <a:pt x="129" y="254"/>
                  </a:lnTo>
                  <a:lnTo>
                    <a:pt x="78" y="254"/>
                  </a:lnTo>
                  <a:lnTo>
                    <a:pt x="252" y="80"/>
                  </a:lnTo>
                  <a:lnTo>
                    <a:pt x="318" y="146"/>
                  </a:lnTo>
                  <a:lnTo>
                    <a:pt x="143" y="320"/>
                  </a:lnTo>
                  <a:lnTo>
                    <a:pt x="143" y="269"/>
                  </a:lnTo>
                  <a:cubicBezTo>
                    <a:pt x="143" y="260"/>
                    <a:pt x="137" y="254"/>
                    <a:pt x="129" y="254"/>
                  </a:cubicBezTo>
                  <a:close/>
                  <a:moveTo>
                    <a:pt x="58" y="333"/>
                  </a:moveTo>
                  <a:lnTo>
                    <a:pt x="58" y="333"/>
                  </a:lnTo>
                  <a:lnTo>
                    <a:pt x="45" y="333"/>
                  </a:lnTo>
                  <a:lnTo>
                    <a:pt x="56" y="283"/>
                  </a:lnTo>
                  <a:lnTo>
                    <a:pt x="114" y="283"/>
                  </a:lnTo>
                  <a:lnTo>
                    <a:pt x="114" y="341"/>
                  </a:lnTo>
                  <a:lnTo>
                    <a:pt x="65" y="352"/>
                  </a:lnTo>
                  <a:lnTo>
                    <a:pt x="65" y="339"/>
                  </a:lnTo>
                  <a:cubicBezTo>
                    <a:pt x="65" y="336"/>
                    <a:pt x="62" y="333"/>
                    <a:pt x="58" y="333"/>
                  </a:cubicBezTo>
                  <a:close/>
                  <a:moveTo>
                    <a:pt x="321" y="0"/>
                  </a:moveTo>
                  <a:lnTo>
                    <a:pt x="321" y="0"/>
                  </a:lnTo>
                  <a:cubicBezTo>
                    <a:pt x="301" y="0"/>
                    <a:pt x="282" y="8"/>
                    <a:pt x="268" y="22"/>
                  </a:cubicBezTo>
                  <a:lnTo>
                    <a:pt x="31" y="259"/>
                  </a:lnTo>
                  <a:cubicBezTo>
                    <a:pt x="30" y="259"/>
                    <a:pt x="30" y="261"/>
                    <a:pt x="29" y="262"/>
                  </a:cubicBezTo>
                  <a:lnTo>
                    <a:pt x="0" y="389"/>
                  </a:lnTo>
                  <a:cubicBezTo>
                    <a:pt x="0" y="391"/>
                    <a:pt x="0" y="394"/>
                    <a:pt x="2" y="395"/>
                  </a:cubicBezTo>
                  <a:cubicBezTo>
                    <a:pt x="3" y="397"/>
                    <a:pt x="5" y="397"/>
                    <a:pt x="7" y="397"/>
                  </a:cubicBezTo>
                  <a:cubicBezTo>
                    <a:pt x="7" y="397"/>
                    <a:pt x="8" y="397"/>
                    <a:pt x="8" y="397"/>
                  </a:cubicBezTo>
                  <a:lnTo>
                    <a:pt x="136" y="368"/>
                  </a:lnTo>
                  <a:cubicBezTo>
                    <a:pt x="137" y="368"/>
                    <a:pt x="138" y="367"/>
                    <a:pt x="139" y="366"/>
                  </a:cubicBezTo>
                  <a:lnTo>
                    <a:pt x="375" y="130"/>
                  </a:lnTo>
                  <a:cubicBezTo>
                    <a:pt x="390" y="115"/>
                    <a:pt x="398" y="96"/>
                    <a:pt x="398" y="76"/>
                  </a:cubicBezTo>
                  <a:cubicBezTo>
                    <a:pt x="398" y="34"/>
                    <a:pt x="363" y="0"/>
                    <a:pt x="3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189">
              <a:extLst>
                <a:ext uri="{FF2B5EF4-FFF2-40B4-BE49-F238E27FC236}">
                  <a16:creationId xmlns:a16="http://schemas.microsoft.com/office/drawing/2014/main" xmlns="" id="{7642C124-7D39-1944-CA68-3D722896F72D}"/>
                </a:ext>
              </a:extLst>
            </p:cNvPr>
            <p:cNvSpPr>
              <a:spLocks/>
            </p:cNvSpPr>
            <p:nvPr/>
          </p:nvSpPr>
          <p:spPr bwMode="auto">
            <a:xfrm>
              <a:off x="544" y="3489"/>
              <a:ext cx="18" cy="21"/>
            </a:xfrm>
            <a:custGeom>
              <a:avLst/>
              <a:gdLst>
                <a:gd name="T0" fmla="*/ 9 w 30"/>
                <a:gd name="T1" fmla="*/ 0 h 34"/>
                <a:gd name="T2" fmla="*/ 9 w 30"/>
                <a:gd name="T3" fmla="*/ 0 h 34"/>
                <a:gd name="T4" fmla="*/ 0 w 30"/>
                <a:gd name="T5" fmla="*/ 34 h 34"/>
                <a:gd name="T6" fmla="*/ 30 w 30"/>
                <a:gd name="T7" fmla="*/ 26 h 34"/>
                <a:gd name="T8" fmla="*/ 26 w 30"/>
                <a:gd name="T9" fmla="*/ 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lnTo>
                    <a:pt x="0" y="34"/>
                  </a:lnTo>
                  <a:lnTo>
                    <a:pt x="30" y="26"/>
                  </a:lnTo>
                  <a:lnTo>
                    <a:pt x="26"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2" name="Freeform 191">
              <a:extLst>
                <a:ext uri="{FF2B5EF4-FFF2-40B4-BE49-F238E27FC236}">
                  <a16:creationId xmlns:a16="http://schemas.microsoft.com/office/drawing/2014/main" xmlns="" id="{19B2564B-2997-044F-6738-390165A9066E}"/>
                </a:ext>
              </a:extLst>
            </p:cNvPr>
            <p:cNvSpPr>
              <a:spLocks noEditPoints="1"/>
            </p:cNvSpPr>
            <p:nvPr/>
          </p:nvSpPr>
          <p:spPr bwMode="auto">
            <a:xfrm>
              <a:off x="278" y="3191"/>
              <a:ext cx="360" cy="423"/>
            </a:xfrm>
            <a:custGeom>
              <a:avLst/>
              <a:gdLst>
                <a:gd name="T0" fmla="*/ 451 w 596"/>
                <a:gd name="T1" fmla="*/ 47 h 694"/>
                <a:gd name="T2" fmla="*/ 451 w 596"/>
                <a:gd name="T3" fmla="*/ 47 h 694"/>
                <a:gd name="T4" fmla="*/ 455 w 596"/>
                <a:gd name="T5" fmla="*/ 51 h 694"/>
                <a:gd name="T6" fmla="*/ 546 w 596"/>
                <a:gd name="T7" fmla="*/ 141 h 694"/>
                <a:gd name="T8" fmla="*/ 464 w 596"/>
                <a:gd name="T9" fmla="*/ 141 h 694"/>
                <a:gd name="T10" fmla="*/ 451 w 596"/>
                <a:gd name="T11" fmla="*/ 128 h 694"/>
                <a:gd name="T12" fmla="*/ 451 w 596"/>
                <a:gd name="T13" fmla="*/ 47 h 694"/>
                <a:gd name="T14" fmla="*/ 567 w 596"/>
                <a:gd name="T15" fmla="*/ 485 h 694"/>
                <a:gd name="T16" fmla="*/ 567 w 596"/>
                <a:gd name="T17" fmla="*/ 485 h 694"/>
                <a:gd name="T18" fmla="*/ 567 w 596"/>
                <a:gd name="T19" fmla="*/ 623 h 694"/>
                <a:gd name="T20" fmla="*/ 525 w 596"/>
                <a:gd name="T21" fmla="*/ 666 h 694"/>
                <a:gd name="T22" fmla="*/ 71 w 596"/>
                <a:gd name="T23" fmla="*/ 666 h 694"/>
                <a:gd name="T24" fmla="*/ 28 w 596"/>
                <a:gd name="T25" fmla="*/ 623 h 694"/>
                <a:gd name="T26" fmla="*/ 28 w 596"/>
                <a:gd name="T27" fmla="*/ 70 h 694"/>
                <a:gd name="T28" fmla="*/ 71 w 596"/>
                <a:gd name="T29" fmla="*/ 27 h 694"/>
                <a:gd name="T30" fmla="*/ 422 w 596"/>
                <a:gd name="T31" fmla="*/ 27 h 694"/>
                <a:gd name="T32" fmla="*/ 422 w 596"/>
                <a:gd name="T33" fmla="*/ 128 h 694"/>
                <a:gd name="T34" fmla="*/ 464 w 596"/>
                <a:gd name="T35" fmla="*/ 170 h 694"/>
                <a:gd name="T36" fmla="*/ 567 w 596"/>
                <a:gd name="T37" fmla="*/ 170 h 694"/>
                <a:gd name="T38" fmla="*/ 567 w 596"/>
                <a:gd name="T39" fmla="*/ 310 h 694"/>
                <a:gd name="T40" fmla="*/ 596 w 596"/>
                <a:gd name="T41" fmla="*/ 280 h 694"/>
                <a:gd name="T42" fmla="*/ 596 w 596"/>
                <a:gd name="T43" fmla="*/ 155 h 694"/>
                <a:gd name="T44" fmla="*/ 591 w 596"/>
                <a:gd name="T45" fmla="*/ 145 h 694"/>
                <a:gd name="T46" fmla="*/ 446 w 596"/>
                <a:gd name="T47" fmla="*/ 4 h 694"/>
                <a:gd name="T48" fmla="*/ 437 w 596"/>
                <a:gd name="T49" fmla="*/ 0 h 694"/>
                <a:gd name="T50" fmla="*/ 71 w 596"/>
                <a:gd name="T51" fmla="*/ 0 h 694"/>
                <a:gd name="T52" fmla="*/ 0 w 596"/>
                <a:gd name="T53" fmla="*/ 70 h 694"/>
                <a:gd name="T54" fmla="*/ 0 w 596"/>
                <a:gd name="T55" fmla="*/ 623 h 694"/>
                <a:gd name="T56" fmla="*/ 71 w 596"/>
                <a:gd name="T57" fmla="*/ 694 h 694"/>
                <a:gd name="T58" fmla="*/ 525 w 596"/>
                <a:gd name="T59" fmla="*/ 694 h 694"/>
                <a:gd name="T60" fmla="*/ 596 w 596"/>
                <a:gd name="T61" fmla="*/ 623 h 694"/>
                <a:gd name="T62" fmla="*/ 596 w 596"/>
                <a:gd name="T63" fmla="*/ 460 h 694"/>
                <a:gd name="T64" fmla="*/ 567 w 596"/>
                <a:gd name="T65" fmla="*/ 48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694">
                  <a:moveTo>
                    <a:pt x="451" y="47"/>
                  </a:moveTo>
                  <a:lnTo>
                    <a:pt x="451" y="47"/>
                  </a:lnTo>
                  <a:lnTo>
                    <a:pt x="455" y="51"/>
                  </a:lnTo>
                  <a:lnTo>
                    <a:pt x="546" y="141"/>
                  </a:lnTo>
                  <a:lnTo>
                    <a:pt x="464" y="141"/>
                  </a:lnTo>
                  <a:cubicBezTo>
                    <a:pt x="457" y="141"/>
                    <a:pt x="451" y="135"/>
                    <a:pt x="451" y="128"/>
                  </a:cubicBezTo>
                  <a:lnTo>
                    <a:pt x="451" y="47"/>
                  </a:lnTo>
                  <a:close/>
                  <a:moveTo>
                    <a:pt x="567" y="485"/>
                  </a:moveTo>
                  <a:lnTo>
                    <a:pt x="567" y="485"/>
                  </a:lnTo>
                  <a:lnTo>
                    <a:pt x="567" y="623"/>
                  </a:lnTo>
                  <a:cubicBezTo>
                    <a:pt x="567" y="647"/>
                    <a:pt x="548" y="666"/>
                    <a:pt x="525" y="666"/>
                  </a:cubicBezTo>
                  <a:lnTo>
                    <a:pt x="71" y="666"/>
                  </a:lnTo>
                  <a:cubicBezTo>
                    <a:pt x="47" y="666"/>
                    <a:pt x="28" y="647"/>
                    <a:pt x="28" y="623"/>
                  </a:cubicBezTo>
                  <a:lnTo>
                    <a:pt x="28" y="70"/>
                  </a:lnTo>
                  <a:cubicBezTo>
                    <a:pt x="28" y="46"/>
                    <a:pt x="47" y="27"/>
                    <a:pt x="71" y="27"/>
                  </a:cubicBezTo>
                  <a:lnTo>
                    <a:pt x="422" y="27"/>
                  </a:lnTo>
                  <a:lnTo>
                    <a:pt x="422" y="128"/>
                  </a:lnTo>
                  <a:cubicBezTo>
                    <a:pt x="422" y="151"/>
                    <a:pt x="441" y="170"/>
                    <a:pt x="464" y="170"/>
                  </a:cubicBezTo>
                  <a:lnTo>
                    <a:pt x="567" y="170"/>
                  </a:lnTo>
                  <a:lnTo>
                    <a:pt x="567" y="310"/>
                  </a:lnTo>
                  <a:lnTo>
                    <a:pt x="596" y="280"/>
                  </a:lnTo>
                  <a:lnTo>
                    <a:pt x="596" y="155"/>
                  </a:lnTo>
                  <a:cubicBezTo>
                    <a:pt x="596" y="151"/>
                    <a:pt x="594" y="148"/>
                    <a:pt x="591" y="145"/>
                  </a:cubicBezTo>
                  <a:lnTo>
                    <a:pt x="446" y="4"/>
                  </a:lnTo>
                  <a:cubicBezTo>
                    <a:pt x="444" y="1"/>
                    <a:pt x="440" y="0"/>
                    <a:pt x="437" y="0"/>
                  </a:cubicBezTo>
                  <a:lnTo>
                    <a:pt x="71" y="0"/>
                  </a:lnTo>
                  <a:cubicBezTo>
                    <a:pt x="31" y="0"/>
                    <a:pt x="0" y="31"/>
                    <a:pt x="0" y="70"/>
                  </a:cubicBezTo>
                  <a:lnTo>
                    <a:pt x="0" y="623"/>
                  </a:lnTo>
                  <a:cubicBezTo>
                    <a:pt x="0" y="663"/>
                    <a:pt x="31" y="694"/>
                    <a:pt x="71" y="694"/>
                  </a:cubicBezTo>
                  <a:lnTo>
                    <a:pt x="525" y="694"/>
                  </a:lnTo>
                  <a:cubicBezTo>
                    <a:pt x="564" y="694"/>
                    <a:pt x="596" y="663"/>
                    <a:pt x="596" y="623"/>
                  </a:cubicBezTo>
                  <a:lnTo>
                    <a:pt x="596" y="460"/>
                  </a:lnTo>
                  <a:lnTo>
                    <a:pt x="567" y="4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76579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a:extLst>
              <a:ext uri="{FF2B5EF4-FFF2-40B4-BE49-F238E27FC236}">
                <a16:creationId xmlns:a16="http://schemas.microsoft.com/office/drawing/2014/main" xmlns="" id="{28A42BB9-7670-B643-8230-8DFB54FAE9B6}"/>
              </a:ext>
            </a:extLst>
          </p:cNvPr>
          <p:cNvSpPr/>
          <p:nvPr/>
        </p:nvSpPr>
        <p:spPr>
          <a:xfrm>
            <a:off x="465304" y="1608305"/>
            <a:ext cx="3978359" cy="4796079"/>
          </a:xfrm>
          <a:prstGeom prst="rect">
            <a:avLst/>
          </a:prstGeom>
        </p:spPr>
        <p:txBody>
          <a:bodyPr wrap="square" lIns="69111" tIns="34555" rIns="69111" bIns="34555">
            <a:spAutoFit/>
          </a:bodyPr>
          <a:lstStyle/>
          <a:p>
            <a:pPr>
              <a:lnSpc>
                <a:spcPts val="1700"/>
              </a:lnSpc>
              <a:spcBef>
                <a:spcPts val="600"/>
              </a:spcBef>
              <a:buClr>
                <a:srgbClr val="13C045"/>
              </a:buClr>
              <a:defRPr/>
            </a:pPr>
            <a:r>
              <a:rPr lang="es-CL" sz="1400" b="1" dirty="0">
                <a:solidFill>
                  <a:schemeClr val="accent1"/>
                </a:solidFill>
                <a:latin typeface="ACHS Nueva Sans" pitchFamily="2" charset="0"/>
                <a:cs typeface="Arial" panose="020B0604020202020204" pitchFamily="34" charset="0"/>
              </a:rPr>
              <a:t>Control documental del sistema de gestión en SSO, contando con un registro que debe contener lo siguiente:</a:t>
            </a:r>
          </a:p>
          <a:p>
            <a:pPr marL="217713" indent="-217713">
              <a:lnSpc>
                <a:spcPts val="1700"/>
              </a:lnSpc>
              <a:spcBef>
                <a:spcPts val="600"/>
              </a:spcBef>
              <a:buClr>
                <a:srgbClr val="13C045"/>
              </a:buClr>
              <a:buFont typeface="Arial" panose="020B0604020202020204" pitchFamily="34" charset="0"/>
              <a:buChar char="•"/>
              <a:defRPr/>
            </a:pPr>
            <a:endParaRPr lang="es-ES_tradnl"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Copia de los contratos con las empresas contratistas, y de éstas los</a:t>
            </a:r>
            <a:r>
              <a:rPr lang="x-none" sz="1400" dirty="0">
                <a:solidFill>
                  <a:schemeClr val="accent3">
                    <a:lumMod val="75000"/>
                    <a:lumOff val="25000"/>
                  </a:schemeClr>
                </a:solidFill>
                <a:latin typeface="ACHS Nueva Sans" pitchFamily="2" charset="0"/>
                <a:cs typeface="Arial" panose="020B0604020202020204" pitchFamily="34" charset="0"/>
              </a:rPr>
              <a:t> </a:t>
            </a:r>
            <a:r>
              <a:rPr lang="es-ES_tradnl" sz="1400" dirty="0">
                <a:solidFill>
                  <a:schemeClr val="accent3">
                    <a:lumMod val="75000"/>
                    <a:lumOff val="25000"/>
                  </a:schemeClr>
                </a:solidFill>
                <a:latin typeface="ACHS Nueva Sans" pitchFamily="2" charset="0"/>
                <a:cs typeface="Arial" panose="020B0604020202020204" pitchFamily="34" charset="0"/>
              </a:rPr>
              <a:t>subcontratistas y copia de los contratos de trabajo de los servicios</a:t>
            </a:r>
            <a:r>
              <a:rPr lang="x-none" sz="1400" dirty="0">
                <a:solidFill>
                  <a:schemeClr val="accent3">
                    <a:lumMod val="75000"/>
                    <a:lumOff val="25000"/>
                  </a:schemeClr>
                </a:solidFill>
                <a:latin typeface="ACHS Nueva Sans" pitchFamily="2" charset="0"/>
                <a:cs typeface="Arial" panose="020B0604020202020204" pitchFamily="34" charset="0"/>
              </a:rPr>
              <a:t> </a:t>
            </a:r>
            <a:r>
              <a:rPr lang="es-ES_tradnl" sz="1400" dirty="0">
                <a:solidFill>
                  <a:schemeClr val="accent3">
                    <a:lumMod val="75000"/>
                    <a:lumOff val="25000"/>
                  </a:schemeClr>
                </a:solidFill>
                <a:latin typeface="ACHS Nueva Sans" pitchFamily="2" charset="0"/>
                <a:cs typeface="Arial" panose="020B0604020202020204" pitchFamily="34" charset="0"/>
              </a:rPr>
              <a:t>transitorios.</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Cronograma de las actividades o trabajos a ejecutar.</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Registro de antecedentes de todas las empresas, donde se mencionen como mínimo: </a:t>
            </a:r>
            <a:r>
              <a:rPr lang="" sz="1400" dirty="0">
                <a:solidFill>
                  <a:schemeClr val="accent3">
                    <a:lumMod val="75000"/>
                    <a:lumOff val="25000"/>
                  </a:schemeClr>
                </a:solidFill>
                <a:latin typeface="ACHS Nueva Sans" pitchFamily="2" charset="0"/>
                <a:cs typeface="Arial" panose="020B0604020202020204" pitchFamily="34" charset="0"/>
              </a:rPr>
              <a:t>RUT</a:t>
            </a:r>
            <a:r>
              <a:rPr lang="es-ES_tradnl" sz="1400" dirty="0">
                <a:solidFill>
                  <a:schemeClr val="accent3">
                    <a:lumMod val="75000"/>
                    <a:lumOff val="25000"/>
                  </a:schemeClr>
                </a:solidFill>
                <a:latin typeface="ACHS Nueva Sans" pitchFamily="2" charset="0"/>
                <a:cs typeface="Arial" panose="020B0604020202020204" pitchFamily="34" charset="0"/>
              </a:rPr>
              <a:t>, razón social, organismo administrador de la ley 16.744, nombre del encargado, n° de trabajadores, fechas estimadas de inicio y término.</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Historia de accidentes y enfermedades profesionales, incapacidades permanentes y muertes ocurridas, indicando donde y cómo ocurrió.</a:t>
            </a:r>
          </a:p>
        </p:txBody>
      </p:sp>
      <p:sp>
        <p:nvSpPr>
          <p:cNvPr id="2" name="Marcador de texto 1">
            <a:extLst>
              <a:ext uri="{FF2B5EF4-FFF2-40B4-BE49-F238E27FC236}">
                <a16:creationId xmlns:a16="http://schemas.microsoft.com/office/drawing/2014/main" xmlns="" id="{4C8EAD91-62CF-744A-8BF2-69F9B846E8DB}"/>
              </a:ext>
            </a:extLst>
          </p:cNvPr>
          <p:cNvSpPr>
            <a:spLocks noGrp="1"/>
          </p:cNvSpPr>
          <p:nvPr>
            <p:ph type="body" sz="quarter" idx="61"/>
          </p:nvPr>
        </p:nvSpPr>
        <p:spPr/>
        <p:txBody>
          <a:bodyPr/>
          <a:lstStyle/>
          <a:p>
            <a:r>
              <a:rPr lang="es-CL" dirty="0"/>
              <a:t>Ley N°16.744, “Establece normas sobre AT y EP” </a:t>
            </a:r>
          </a:p>
          <a:p>
            <a:endParaRPr lang="es-CL" dirty="0"/>
          </a:p>
        </p:txBody>
      </p:sp>
      <p:grpSp>
        <p:nvGrpSpPr>
          <p:cNvPr id="4" name="Group 118">
            <a:extLst>
              <a:ext uri="{FF2B5EF4-FFF2-40B4-BE49-F238E27FC236}">
                <a16:creationId xmlns:a16="http://schemas.microsoft.com/office/drawing/2014/main" xmlns="" id="{C78191F7-EFC6-6F57-87F4-46BC955BA4D3}"/>
              </a:ext>
            </a:extLst>
          </p:cNvPr>
          <p:cNvGrpSpPr>
            <a:grpSpLocks noChangeAspect="1"/>
          </p:cNvGrpSpPr>
          <p:nvPr/>
        </p:nvGrpSpPr>
        <p:grpSpPr bwMode="auto">
          <a:xfrm>
            <a:off x="7310896" y="2505159"/>
            <a:ext cx="2329534" cy="2530438"/>
            <a:chOff x="3244" y="1803"/>
            <a:chExt cx="487" cy="529"/>
          </a:xfrm>
          <a:solidFill>
            <a:schemeClr val="accent1"/>
          </a:solidFill>
        </p:grpSpPr>
        <p:sp>
          <p:nvSpPr>
            <p:cNvPr id="5" name="Freeform 119">
              <a:extLst>
                <a:ext uri="{FF2B5EF4-FFF2-40B4-BE49-F238E27FC236}">
                  <a16:creationId xmlns:a16="http://schemas.microsoft.com/office/drawing/2014/main" xmlns="" id="{4CA429F9-99CD-35AF-D9BA-C189C67B9A68}"/>
                </a:ext>
              </a:extLst>
            </p:cNvPr>
            <p:cNvSpPr>
              <a:spLocks noEditPoints="1"/>
            </p:cNvSpPr>
            <p:nvPr/>
          </p:nvSpPr>
          <p:spPr bwMode="auto">
            <a:xfrm>
              <a:off x="3244" y="1909"/>
              <a:ext cx="364" cy="423"/>
            </a:xfrm>
            <a:custGeom>
              <a:avLst/>
              <a:gdLst>
                <a:gd name="T0" fmla="*/ 567 w 596"/>
                <a:gd name="T1" fmla="*/ 624 h 695"/>
                <a:gd name="T2" fmla="*/ 567 w 596"/>
                <a:gd name="T3" fmla="*/ 624 h 695"/>
                <a:gd name="T4" fmla="*/ 525 w 596"/>
                <a:gd name="T5" fmla="*/ 667 h 695"/>
                <a:gd name="T6" fmla="*/ 71 w 596"/>
                <a:gd name="T7" fmla="*/ 667 h 695"/>
                <a:gd name="T8" fmla="*/ 28 w 596"/>
                <a:gd name="T9" fmla="*/ 624 h 695"/>
                <a:gd name="T10" fmla="*/ 28 w 596"/>
                <a:gd name="T11" fmla="*/ 71 h 695"/>
                <a:gd name="T12" fmla="*/ 71 w 596"/>
                <a:gd name="T13" fmla="*/ 28 h 695"/>
                <a:gd name="T14" fmla="*/ 422 w 596"/>
                <a:gd name="T15" fmla="*/ 28 h 695"/>
                <a:gd name="T16" fmla="*/ 422 w 596"/>
                <a:gd name="T17" fmla="*/ 129 h 695"/>
                <a:gd name="T18" fmla="*/ 464 w 596"/>
                <a:gd name="T19" fmla="*/ 171 h 695"/>
                <a:gd name="T20" fmla="*/ 567 w 596"/>
                <a:gd name="T21" fmla="*/ 171 h 695"/>
                <a:gd name="T22" fmla="*/ 567 w 596"/>
                <a:gd name="T23" fmla="*/ 624 h 695"/>
                <a:gd name="T24" fmla="*/ 451 w 596"/>
                <a:gd name="T25" fmla="*/ 48 h 695"/>
                <a:gd name="T26" fmla="*/ 451 w 596"/>
                <a:gd name="T27" fmla="*/ 48 h 695"/>
                <a:gd name="T28" fmla="*/ 455 w 596"/>
                <a:gd name="T29" fmla="*/ 52 h 695"/>
                <a:gd name="T30" fmla="*/ 546 w 596"/>
                <a:gd name="T31" fmla="*/ 142 h 695"/>
                <a:gd name="T32" fmla="*/ 464 w 596"/>
                <a:gd name="T33" fmla="*/ 142 h 695"/>
                <a:gd name="T34" fmla="*/ 451 w 596"/>
                <a:gd name="T35" fmla="*/ 129 h 695"/>
                <a:gd name="T36" fmla="*/ 451 w 596"/>
                <a:gd name="T37" fmla="*/ 48 h 695"/>
                <a:gd name="T38" fmla="*/ 596 w 596"/>
                <a:gd name="T39" fmla="*/ 156 h 695"/>
                <a:gd name="T40" fmla="*/ 596 w 596"/>
                <a:gd name="T41" fmla="*/ 156 h 695"/>
                <a:gd name="T42" fmla="*/ 591 w 596"/>
                <a:gd name="T43" fmla="*/ 146 h 695"/>
                <a:gd name="T44" fmla="*/ 446 w 596"/>
                <a:gd name="T45" fmla="*/ 4 h 695"/>
                <a:gd name="T46" fmla="*/ 437 w 596"/>
                <a:gd name="T47" fmla="*/ 0 h 695"/>
                <a:gd name="T48" fmla="*/ 71 w 596"/>
                <a:gd name="T49" fmla="*/ 0 h 695"/>
                <a:gd name="T50" fmla="*/ 0 w 596"/>
                <a:gd name="T51" fmla="*/ 71 h 695"/>
                <a:gd name="T52" fmla="*/ 0 w 596"/>
                <a:gd name="T53" fmla="*/ 624 h 695"/>
                <a:gd name="T54" fmla="*/ 71 w 596"/>
                <a:gd name="T55" fmla="*/ 695 h 695"/>
                <a:gd name="T56" fmla="*/ 525 w 596"/>
                <a:gd name="T57" fmla="*/ 695 h 695"/>
                <a:gd name="T58" fmla="*/ 596 w 596"/>
                <a:gd name="T59" fmla="*/ 624 h 695"/>
                <a:gd name="T60" fmla="*/ 596 w 596"/>
                <a:gd name="T61" fmla="*/ 15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695">
                  <a:moveTo>
                    <a:pt x="567" y="624"/>
                  </a:moveTo>
                  <a:lnTo>
                    <a:pt x="567" y="624"/>
                  </a:lnTo>
                  <a:cubicBezTo>
                    <a:pt x="567" y="648"/>
                    <a:pt x="548" y="667"/>
                    <a:pt x="525" y="667"/>
                  </a:cubicBezTo>
                  <a:lnTo>
                    <a:pt x="71" y="667"/>
                  </a:lnTo>
                  <a:cubicBezTo>
                    <a:pt x="47" y="667"/>
                    <a:pt x="28" y="648"/>
                    <a:pt x="28" y="624"/>
                  </a:cubicBezTo>
                  <a:lnTo>
                    <a:pt x="28" y="71"/>
                  </a:lnTo>
                  <a:cubicBezTo>
                    <a:pt x="28" y="47"/>
                    <a:pt x="47" y="28"/>
                    <a:pt x="71" y="28"/>
                  </a:cubicBezTo>
                  <a:lnTo>
                    <a:pt x="422" y="28"/>
                  </a:lnTo>
                  <a:lnTo>
                    <a:pt x="422" y="129"/>
                  </a:lnTo>
                  <a:cubicBezTo>
                    <a:pt x="422" y="152"/>
                    <a:pt x="441" y="171"/>
                    <a:pt x="464" y="171"/>
                  </a:cubicBezTo>
                  <a:lnTo>
                    <a:pt x="567" y="171"/>
                  </a:lnTo>
                  <a:lnTo>
                    <a:pt x="567" y="624"/>
                  </a:lnTo>
                  <a:close/>
                  <a:moveTo>
                    <a:pt x="451" y="48"/>
                  </a:moveTo>
                  <a:lnTo>
                    <a:pt x="451" y="48"/>
                  </a:lnTo>
                  <a:lnTo>
                    <a:pt x="455" y="52"/>
                  </a:lnTo>
                  <a:lnTo>
                    <a:pt x="546" y="142"/>
                  </a:lnTo>
                  <a:lnTo>
                    <a:pt x="464" y="142"/>
                  </a:lnTo>
                  <a:cubicBezTo>
                    <a:pt x="457" y="142"/>
                    <a:pt x="451" y="136"/>
                    <a:pt x="451" y="129"/>
                  </a:cubicBezTo>
                  <a:lnTo>
                    <a:pt x="451" y="48"/>
                  </a:lnTo>
                  <a:close/>
                  <a:moveTo>
                    <a:pt x="596" y="156"/>
                  </a:moveTo>
                  <a:lnTo>
                    <a:pt x="596" y="156"/>
                  </a:lnTo>
                  <a:cubicBezTo>
                    <a:pt x="596" y="152"/>
                    <a:pt x="594" y="149"/>
                    <a:pt x="591" y="146"/>
                  </a:cubicBezTo>
                  <a:lnTo>
                    <a:pt x="446" y="4"/>
                  </a:lnTo>
                  <a:cubicBezTo>
                    <a:pt x="444" y="1"/>
                    <a:pt x="440" y="0"/>
                    <a:pt x="437" y="0"/>
                  </a:cubicBezTo>
                  <a:lnTo>
                    <a:pt x="71" y="0"/>
                  </a:lnTo>
                  <a:cubicBezTo>
                    <a:pt x="31" y="0"/>
                    <a:pt x="0" y="32"/>
                    <a:pt x="0" y="71"/>
                  </a:cubicBezTo>
                  <a:lnTo>
                    <a:pt x="0" y="624"/>
                  </a:lnTo>
                  <a:cubicBezTo>
                    <a:pt x="0" y="664"/>
                    <a:pt x="31" y="695"/>
                    <a:pt x="71" y="695"/>
                  </a:cubicBezTo>
                  <a:lnTo>
                    <a:pt x="525" y="695"/>
                  </a:lnTo>
                  <a:cubicBezTo>
                    <a:pt x="564" y="695"/>
                    <a:pt x="596" y="664"/>
                    <a:pt x="596" y="624"/>
                  </a:cubicBezTo>
                  <a:lnTo>
                    <a:pt x="596" y="1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 name="Freeform 120">
              <a:extLst>
                <a:ext uri="{FF2B5EF4-FFF2-40B4-BE49-F238E27FC236}">
                  <a16:creationId xmlns:a16="http://schemas.microsoft.com/office/drawing/2014/main" xmlns="" id="{3387B9DB-83A3-8E8E-30D9-FCA7EAC1524D}"/>
                </a:ext>
              </a:extLst>
            </p:cNvPr>
            <p:cNvSpPr>
              <a:spLocks/>
            </p:cNvSpPr>
            <p:nvPr/>
          </p:nvSpPr>
          <p:spPr bwMode="auto">
            <a:xfrm>
              <a:off x="3322" y="2041"/>
              <a:ext cx="208" cy="18"/>
            </a:xfrm>
            <a:custGeom>
              <a:avLst/>
              <a:gdLst>
                <a:gd name="T0" fmla="*/ 327 w 341"/>
                <a:gd name="T1" fmla="*/ 0 h 29"/>
                <a:gd name="T2" fmla="*/ 327 w 341"/>
                <a:gd name="T3" fmla="*/ 0 h 29"/>
                <a:gd name="T4" fmla="*/ 15 w 341"/>
                <a:gd name="T5" fmla="*/ 0 h 29"/>
                <a:gd name="T6" fmla="*/ 0 w 341"/>
                <a:gd name="T7" fmla="*/ 14 h 29"/>
                <a:gd name="T8" fmla="*/ 15 w 341"/>
                <a:gd name="T9" fmla="*/ 29 h 29"/>
                <a:gd name="T10" fmla="*/ 327 w 341"/>
                <a:gd name="T11" fmla="*/ 29 h 29"/>
                <a:gd name="T12" fmla="*/ 341 w 341"/>
                <a:gd name="T13" fmla="*/ 14 h 29"/>
                <a:gd name="T14" fmla="*/ 327 w 34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
                  <a:moveTo>
                    <a:pt x="327" y="0"/>
                  </a:moveTo>
                  <a:lnTo>
                    <a:pt x="327" y="0"/>
                  </a:lnTo>
                  <a:lnTo>
                    <a:pt x="15" y="0"/>
                  </a:lnTo>
                  <a:cubicBezTo>
                    <a:pt x="7" y="0"/>
                    <a:pt x="0" y="6"/>
                    <a:pt x="0" y="14"/>
                  </a:cubicBezTo>
                  <a:cubicBezTo>
                    <a:pt x="0" y="22"/>
                    <a:pt x="7" y="29"/>
                    <a:pt x="15" y="29"/>
                  </a:cubicBezTo>
                  <a:lnTo>
                    <a:pt x="327" y="29"/>
                  </a:lnTo>
                  <a:cubicBezTo>
                    <a:pt x="335" y="29"/>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 name="Freeform 121">
              <a:extLst>
                <a:ext uri="{FF2B5EF4-FFF2-40B4-BE49-F238E27FC236}">
                  <a16:creationId xmlns:a16="http://schemas.microsoft.com/office/drawing/2014/main" xmlns="" id="{6B692C88-3651-5FC4-0635-7294303DBF19}"/>
                </a:ext>
              </a:extLst>
            </p:cNvPr>
            <p:cNvSpPr>
              <a:spLocks/>
            </p:cNvSpPr>
            <p:nvPr/>
          </p:nvSpPr>
          <p:spPr bwMode="auto">
            <a:xfrm>
              <a:off x="3322" y="2118"/>
              <a:ext cx="208" cy="18"/>
            </a:xfrm>
            <a:custGeom>
              <a:avLst/>
              <a:gdLst>
                <a:gd name="T0" fmla="*/ 327 w 341"/>
                <a:gd name="T1" fmla="*/ 0 h 29"/>
                <a:gd name="T2" fmla="*/ 327 w 341"/>
                <a:gd name="T3" fmla="*/ 0 h 29"/>
                <a:gd name="T4" fmla="*/ 15 w 341"/>
                <a:gd name="T5" fmla="*/ 0 h 29"/>
                <a:gd name="T6" fmla="*/ 0 w 341"/>
                <a:gd name="T7" fmla="*/ 14 h 29"/>
                <a:gd name="T8" fmla="*/ 15 w 341"/>
                <a:gd name="T9" fmla="*/ 29 h 29"/>
                <a:gd name="T10" fmla="*/ 327 w 341"/>
                <a:gd name="T11" fmla="*/ 29 h 29"/>
                <a:gd name="T12" fmla="*/ 341 w 341"/>
                <a:gd name="T13" fmla="*/ 14 h 29"/>
                <a:gd name="T14" fmla="*/ 327 w 34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
                  <a:moveTo>
                    <a:pt x="327" y="0"/>
                  </a:moveTo>
                  <a:lnTo>
                    <a:pt x="327" y="0"/>
                  </a:lnTo>
                  <a:lnTo>
                    <a:pt x="15" y="0"/>
                  </a:lnTo>
                  <a:cubicBezTo>
                    <a:pt x="7" y="0"/>
                    <a:pt x="0" y="6"/>
                    <a:pt x="0" y="14"/>
                  </a:cubicBezTo>
                  <a:cubicBezTo>
                    <a:pt x="0" y="22"/>
                    <a:pt x="7" y="29"/>
                    <a:pt x="15" y="29"/>
                  </a:cubicBezTo>
                  <a:lnTo>
                    <a:pt x="327" y="29"/>
                  </a:lnTo>
                  <a:cubicBezTo>
                    <a:pt x="335" y="29"/>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122">
              <a:extLst>
                <a:ext uri="{FF2B5EF4-FFF2-40B4-BE49-F238E27FC236}">
                  <a16:creationId xmlns:a16="http://schemas.microsoft.com/office/drawing/2014/main" xmlns="" id="{A102E514-16B6-5B27-DF9C-DC9D57DCFBAC}"/>
                </a:ext>
              </a:extLst>
            </p:cNvPr>
            <p:cNvSpPr>
              <a:spLocks/>
            </p:cNvSpPr>
            <p:nvPr/>
          </p:nvSpPr>
          <p:spPr bwMode="auto">
            <a:xfrm>
              <a:off x="3322" y="2195"/>
              <a:ext cx="208" cy="17"/>
            </a:xfrm>
            <a:custGeom>
              <a:avLst/>
              <a:gdLst>
                <a:gd name="T0" fmla="*/ 327 w 341"/>
                <a:gd name="T1" fmla="*/ 0 h 28"/>
                <a:gd name="T2" fmla="*/ 327 w 341"/>
                <a:gd name="T3" fmla="*/ 0 h 28"/>
                <a:gd name="T4" fmla="*/ 15 w 341"/>
                <a:gd name="T5" fmla="*/ 0 h 28"/>
                <a:gd name="T6" fmla="*/ 0 w 341"/>
                <a:gd name="T7" fmla="*/ 14 h 28"/>
                <a:gd name="T8" fmla="*/ 15 w 341"/>
                <a:gd name="T9" fmla="*/ 28 h 28"/>
                <a:gd name="T10" fmla="*/ 327 w 341"/>
                <a:gd name="T11" fmla="*/ 28 h 28"/>
                <a:gd name="T12" fmla="*/ 341 w 341"/>
                <a:gd name="T13" fmla="*/ 14 h 28"/>
                <a:gd name="T14" fmla="*/ 327 w 34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8">
                  <a:moveTo>
                    <a:pt x="327" y="0"/>
                  </a:moveTo>
                  <a:lnTo>
                    <a:pt x="327" y="0"/>
                  </a:lnTo>
                  <a:lnTo>
                    <a:pt x="15" y="0"/>
                  </a:lnTo>
                  <a:cubicBezTo>
                    <a:pt x="7" y="0"/>
                    <a:pt x="0" y="6"/>
                    <a:pt x="0" y="14"/>
                  </a:cubicBezTo>
                  <a:cubicBezTo>
                    <a:pt x="0" y="22"/>
                    <a:pt x="7" y="28"/>
                    <a:pt x="15" y="28"/>
                  </a:cubicBezTo>
                  <a:lnTo>
                    <a:pt x="327" y="28"/>
                  </a:lnTo>
                  <a:cubicBezTo>
                    <a:pt x="335" y="28"/>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123">
              <a:extLst>
                <a:ext uri="{FF2B5EF4-FFF2-40B4-BE49-F238E27FC236}">
                  <a16:creationId xmlns:a16="http://schemas.microsoft.com/office/drawing/2014/main" xmlns="" id="{9F2FBFD4-0F74-2DC4-631B-62474D38EE24}"/>
                </a:ext>
              </a:extLst>
            </p:cNvPr>
            <p:cNvSpPr>
              <a:spLocks noEditPoints="1"/>
            </p:cNvSpPr>
            <p:nvPr/>
          </p:nvSpPr>
          <p:spPr bwMode="auto">
            <a:xfrm>
              <a:off x="3366" y="1803"/>
              <a:ext cx="365" cy="423"/>
            </a:xfrm>
            <a:custGeom>
              <a:avLst/>
              <a:gdLst>
                <a:gd name="T0" fmla="*/ 465 w 597"/>
                <a:gd name="T1" fmla="*/ 141 h 694"/>
                <a:gd name="T2" fmla="*/ 465 w 597"/>
                <a:gd name="T3" fmla="*/ 141 h 694"/>
                <a:gd name="T4" fmla="*/ 452 w 597"/>
                <a:gd name="T5" fmla="*/ 128 h 694"/>
                <a:gd name="T6" fmla="*/ 452 w 597"/>
                <a:gd name="T7" fmla="*/ 47 h 694"/>
                <a:gd name="T8" fmla="*/ 456 w 597"/>
                <a:gd name="T9" fmla="*/ 51 h 694"/>
                <a:gd name="T10" fmla="*/ 547 w 597"/>
                <a:gd name="T11" fmla="*/ 141 h 694"/>
                <a:gd name="T12" fmla="*/ 465 w 597"/>
                <a:gd name="T13" fmla="*/ 141 h 694"/>
                <a:gd name="T14" fmla="*/ 592 w 597"/>
                <a:gd name="T15" fmla="*/ 145 h 694"/>
                <a:gd name="T16" fmla="*/ 592 w 597"/>
                <a:gd name="T17" fmla="*/ 145 h 694"/>
                <a:gd name="T18" fmla="*/ 447 w 597"/>
                <a:gd name="T19" fmla="*/ 3 h 694"/>
                <a:gd name="T20" fmla="*/ 437 w 597"/>
                <a:gd name="T21" fmla="*/ 0 h 694"/>
                <a:gd name="T22" fmla="*/ 72 w 597"/>
                <a:gd name="T23" fmla="*/ 0 h 694"/>
                <a:gd name="T24" fmla="*/ 0 w 597"/>
                <a:gd name="T25" fmla="*/ 70 h 694"/>
                <a:gd name="T26" fmla="*/ 0 w 597"/>
                <a:gd name="T27" fmla="*/ 184 h 694"/>
                <a:gd name="T28" fmla="*/ 29 w 597"/>
                <a:gd name="T29" fmla="*/ 184 h 694"/>
                <a:gd name="T30" fmla="*/ 29 w 597"/>
                <a:gd name="T31" fmla="*/ 70 h 694"/>
                <a:gd name="T32" fmla="*/ 72 w 597"/>
                <a:gd name="T33" fmla="*/ 27 h 694"/>
                <a:gd name="T34" fmla="*/ 423 w 597"/>
                <a:gd name="T35" fmla="*/ 27 h 694"/>
                <a:gd name="T36" fmla="*/ 423 w 597"/>
                <a:gd name="T37" fmla="*/ 128 h 694"/>
                <a:gd name="T38" fmla="*/ 465 w 597"/>
                <a:gd name="T39" fmla="*/ 170 h 694"/>
                <a:gd name="T40" fmla="*/ 568 w 597"/>
                <a:gd name="T41" fmla="*/ 170 h 694"/>
                <a:gd name="T42" fmla="*/ 568 w 597"/>
                <a:gd name="T43" fmla="*/ 623 h 694"/>
                <a:gd name="T44" fmla="*/ 526 w 597"/>
                <a:gd name="T45" fmla="*/ 666 h 694"/>
                <a:gd name="T46" fmla="*/ 382 w 597"/>
                <a:gd name="T47" fmla="*/ 666 h 694"/>
                <a:gd name="T48" fmla="*/ 382 w 597"/>
                <a:gd name="T49" fmla="*/ 694 h 694"/>
                <a:gd name="T50" fmla="*/ 526 w 597"/>
                <a:gd name="T51" fmla="*/ 694 h 694"/>
                <a:gd name="T52" fmla="*/ 597 w 597"/>
                <a:gd name="T53" fmla="*/ 623 h 694"/>
                <a:gd name="T54" fmla="*/ 597 w 597"/>
                <a:gd name="T55" fmla="*/ 155 h 694"/>
                <a:gd name="T56" fmla="*/ 592 w 597"/>
                <a:gd name="T57" fmla="*/ 14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7" h="694">
                  <a:moveTo>
                    <a:pt x="465" y="141"/>
                  </a:moveTo>
                  <a:lnTo>
                    <a:pt x="465" y="141"/>
                  </a:lnTo>
                  <a:cubicBezTo>
                    <a:pt x="458" y="141"/>
                    <a:pt x="452" y="135"/>
                    <a:pt x="452" y="128"/>
                  </a:cubicBezTo>
                  <a:lnTo>
                    <a:pt x="452" y="47"/>
                  </a:lnTo>
                  <a:lnTo>
                    <a:pt x="456" y="51"/>
                  </a:lnTo>
                  <a:lnTo>
                    <a:pt x="547" y="141"/>
                  </a:lnTo>
                  <a:lnTo>
                    <a:pt x="465" y="141"/>
                  </a:lnTo>
                  <a:close/>
                  <a:moveTo>
                    <a:pt x="592" y="145"/>
                  </a:moveTo>
                  <a:lnTo>
                    <a:pt x="592" y="145"/>
                  </a:lnTo>
                  <a:lnTo>
                    <a:pt x="447" y="3"/>
                  </a:lnTo>
                  <a:cubicBezTo>
                    <a:pt x="445" y="1"/>
                    <a:pt x="441" y="0"/>
                    <a:pt x="437" y="0"/>
                  </a:cubicBezTo>
                  <a:lnTo>
                    <a:pt x="72" y="0"/>
                  </a:lnTo>
                  <a:cubicBezTo>
                    <a:pt x="32" y="0"/>
                    <a:pt x="0" y="31"/>
                    <a:pt x="0" y="70"/>
                  </a:cubicBezTo>
                  <a:lnTo>
                    <a:pt x="0" y="184"/>
                  </a:lnTo>
                  <a:lnTo>
                    <a:pt x="29" y="184"/>
                  </a:lnTo>
                  <a:lnTo>
                    <a:pt x="29" y="70"/>
                  </a:lnTo>
                  <a:cubicBezTo>
                    <a:pt x="29" y="46"/>
                    <a:pt x="48" y="27"/>
                    <a:pt x="72" y="27"/>
                  </a:cubicBezTo>
                  <a:lnTo>
                    <a:pt x="423" y="27"/>
                  </a:lnTo>
                  <a:lnTo>
                    <a:pt x="423" y="128"/>
                  </a:lnTo>
                  <a:cubicBezTo>
                    <a:pt x="423" y="151"/>
                    <a:pt x="442" y="170"/>
                    <a:pt x="465" y="170"/>
                  </a:cubicBezTo>
                  <a:lnTo>
                    <a:pt x="568" y="170"/>
                  </a:lnTo>
                  <a:lnTo>
                    <a:pt x="568" y="623"/>
                  </a:lnTo>
                  <a:cubicBezTo>
                    <a:pt x="568" y="647"/>
                    <a:pt x="549" y="666"/>
                    <a:pt x="526" y="666"/>
                  </a:cubicBezTo>
                  <a:lnTo>
                    <a:pt x="382" y="666"/>
                  </a:lnTo>
                  <a:lnTo>
                    <a:pt x="382" y="694"/>
                  </a:lnTo>
                  <a:lnTo>
                    <a:pt x="526" y="694"/>
                  </a:lnTo>
                  <a:cubicBezTo>
                    <a:pt x="565" y="694"/>
                    <a:pt x="597" y="663"/>
                    <a:pt x="597" y="623"/>
                  </a:cubicBezTo>
                  <a:lnTo>
                    <a:pt x="597" y="155"/>
                  </a:lnTo>
                  <a:cubicBezTo>
                    <a:pt x="597" y="151"/>
                    <a:pt x="595" y="148"/>
                    <a:pt x="59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115788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a:extLst>
              <a:ext uri="{FF2B5EF4-FFF2-40B4-BE49-F238E27FC236}">
                <a16:creationId xmlns:a16="http://schemas.microsoft.com/office/drawing/2014/main" xmlns="" id="{28A42BB9-7670-B643-8230-8DFB54FAE9B6}"/>
              </a:ext>
            </a:extLst>
          </p:cNvPr>
          <p:cNvSpPr/>
          <p:nvPr/>
        </p:nvSpPr>
        <p:spPr>
          <a:xfrm>
            <a:off x="458955" y="1598262"/>
            <a:ext cx="4124158" cy="4808903"/>
          </a:xfrm>
          <a:prstGeom prst="rect">
            <a:avLst/>
          </a:prstGeom>
        </p:spPr>
        <p:txBody>
          <a:bodyPr wrap="square" lIns="69111" tIns="34555" rIns="69111" bIns="34555">
            <a:spAutoFit/>
          </a:bodyPr>
          <a:lstStyle/>
          <a:p>
            <a:pPr defTabSz="1097273">
              <a:lnSpc>
                <a:spcPts val="1700"/>
              </a:lnSpc>
              <a:spcBef>
                <a:spcPts val="600"/>
              </a:spcBef>
              <a:buClr>
                <a:srgbClr val="13C045"/>
              </a:buClr>
              <a:defRPr/>
            </a:pPr>
            <a:r>
              <a:rPr lang="es-CL" sz="1400" b="1" dirty="0">
                <a:solidFill>
                  <a:schemeClr val="accent1"/>
                </a:solidFill>
                <a:latin typeface="ACHS Nueva Sans" pitchFamily="2" charset="0"/>
                <a:cs typeface="Arial" panose="020B0604020202020204" pitchFamily="34" charset="0"/>
              </a:rPr>
              <a:t>Control documental del sistema de gestión en SSO, contando con un registro que debe contener lo siguiente:</a:t>
            </a:r>
          </a:p>
          <a:p>
            <a:pPr marL="217713" indent="-217713" defTabSz="1097273">
              <a:lnSpc>
                <a:spcPts val="1700"/>
              </a:lnSpc>
              <a:spcBef>
                <a:spcPts val="600"/>
              </a:spcBef>
              <a:buClr>
                <a:srgbClr val="13C045"/>
              </a:buClr>
              <a:buFont typeface="Arial" panose="020B0604020202020204" pitchFamily="34" charset="0"/>
              <a:buChar char="•"/>
              <a:defRPr/>
            </a:pPr>
            <a:endParaRPr lang="es-ES_tradnl" sz="1400" dirty="0">
              <a:solidFill>
                <a:schemeClr val="accent3">
                  <a:lumMod val="75000"/>
                  <a:lumOff val="25000"/>
                </a:schemeClr>
              </a:solidFill>
              <a:latin typeface="ACHS Nueva Sans" pitchFamily="2" charset="0"/>
              <a:cs typeface="Arial" panose="020B0604020202020204" pitchFamily="34" charset="0"/>
            </a:endParaRPr>
          </a:p>
          <a:p>
            <a:pPr marL="217713" indent="-217713" defTabSz="109727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Informe de evaluaciones de riesgos</a:t>
            </a:r>
          </a:p>
          <a:p>
            <a:pPr marL="217713" indent="-217713" defTabSz="109727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Informe de medidas emitidas por el organismo administrador</a:t>
            </a:r>
          </a:p>
          <a:p>
            <a:pPr marL="217713" indent="-217713" defTabSz="109727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Informe de inspecciones de entidades fiscalizadoras</a:t>
            </a:r>
          </a:p>
          <a:p>
            <a:pPr marL="217713" indent="-21771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Reglamento Especial para empresas contratistas y subcontratistas</a:t>
            </a:r>
            <a:endParaRPr lang="es-MX" sz="1400" dirty="0">
              <a:solidFill>
                <a:schemeClr val="accent3">
                  <a:lumMod val="75000"/>
                  <a:lumOff val="25000"/>
                </a:schemeClr>
              </a:solidFill>
              <a:latin typeface="ACHS Nueva Sans" pitchFamily="2" charset="0"/>
              <a:cs typeface="Arial" panose="020B0604020202020204" pitchFamily="34" charset="0"/>
            </a:endParaRP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Descripción de las acciones de coordinación de las actividades preventivas entre los distintos empleadores y sus responsables</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Prohibiciones a las empresas contratistas y subcontratistas con la finalidad de evitar la ocurrencia de accidentes del trabajo y enfermedades profesionales</a:t>
            </a:r>
          </a:p>
          <a:p>
            <a:pPr marL="217713" indent="-217713">
              <a:lnSpc>
                <a:spcPts val="1700"/>
              </a:lnSpc>
              <a:spcBef>
                <a:spcPts val="600"/>
              </a:spcBef>
              <a:buClr>
                <a:srgbClr val="13C045"/>
              </a:buClr>
              <a:buFont typeface="Arial" panose="020B0604020202020204" pitchFamily="34" charset="0"/>
              <a:buChar char="•"/>
              <a:defRPr/>
            </a:pPr>
            <a:r>
              <a:rPr lang="es-ES_tradnl" sz="1400" dirty="0">
                <a:solidFill>
                  <a:schemeClr val="accent3">
                    <a:lumMod val="75000"/>
                    <a:lumOff val="25000"/>
                  </a:schemeClr>
                </a:solidFill>
                <a:latin typeface="ACHS Nueva Sans" pitchFamily="2" charset="0"/>
                <a:cs typeface="Arial" panose="020B0604020202020204" pitchFamily="34" charset="0"/>
              </a:rPr>
              <a:t> Sanciones</a:t>
            </a:r>
          </a:p>
        </p:txBody>
      </p:sp>
      <p:sp>
        <p:nvSpPr>
          <p:cNvPr id="2" name="Marcador de texto 1">
            <a:extLst>
              <a:ext uri="{FF2B5EF4-FFF2-40B4-BE49-F238E27FC236}">
                <a16:creationId xmlns:a16="http://schemas.microsoft.com/office/drawing/2014/main" xmlns="" id="{E97219E2-1EE4-D2D9-2AA3-C3255162939B}"/>
              </a:ext>
            </a:extLst>
          </p:cNvPr>
          <p:cNvSpPr>
            <a:spLocks noGrp="1"/>
          </p:cNvSpPr>
          <p:nvPr>
            <p:ph type="body" sz="quarter" idx="61"/>
          </p:nvPr>
        </p:nvSpPr>
        <p:spPr/>
        <p:txBody>
          <a:bodyPr/>
          <a:lstStyle/>
          <a:p>
            <a:r>
              <a:rPr lang="es-CL" dirty="0"/>
              <a:t>Ley N°16.744, “Establece normas sobre AT y EP” </a:t>
            </a:r>
          </a:p>
          <a:p>
            <a:endParaRPr lang="es-CL" dirty="0"/>
          </a:p>
        </p:txBody>
      </p:sp>
      <p:grpSp>
        <p:nvGrpSpPr>
          <p:cNvPr id="3" name="Group 118">
            <a:extLst>
              <a:ext uri="{FF2B5EF4-FFF2-40B4-BE49-F238E27FC236}">
                <a16:creationId xmlns:a16="http://schemas.microsoft.com/office/drawing/2014/main" xmlns="" id="{F645C8DD-06ED-A17E-B018-ABAC048AC9E0}"/>
              </a:ext>
            </a:extLst>
          </p:cNvPr>
          <p:cNvGrpSpPr>
            <a:grpSpLocks noChangeAspect="1"/>
          </p:cNvGrpSpPr>
          <p:nvPr/>
        </p:nvGrpSpPr>
        <p:grpSpPr bwMode="auto">
          <a:xfrm>
            <a:off x="7310896" y="2505159"/>
            <a:ext cx="2329534" cy="2530438"/>
            <a:chOff x="3244" y="1803"/>
            <a:chExt cx="487" cy="529"/>
          </a:xfrm>
          <a:solidFill>
            <a:schemeClr val="accent1"/>
          </a:solidFill>
        </p:grpSpPr>
        <p:sp>
          <p:nvSpPr>
            <p:cNvPr id="4" name="Freeform 119">
              <a:extLst>
                <a:ext uri="{FF2B5EF4-FFF2-40B4-BE49-F238E27FC236}">
                  <a16:creationId xmlns:a16="http://schemas.microsoft.com/office/drawing/2014/main" xmlns="" id="{5160B70E-3E00-82C9-48C4-9EEFE2DCB96A}"/>
                </a:ext>
              </a:extLst>
            </p:cNvPr>
            <p:cNvSpPr>
              <a:spLocks noEditPoints="1"/>
            </p:cNvSpPr>
            <p:nvPr/>
          </p:nvSpPr>
          <p:spPr bwMode="auto">
            <a:xfrm>
              <a:off x="3244" y="1909"/>
              <a:ext cx="364" cy="423"/>
            </a:xfrm>
            <a:custGeom>
              <a:avLst/>
              <a:gdLst>
                <a:gd name="T0" fmla="*/ 567 w 596"/>
                <a:gd name="T1" fmla="*/ 624 h 695"/>
                <a:gd name="T2" fmla="*/ 567 w 596"/>
                <a:gd name="T3" fmla="*/ 624 h 695"/>
                <a:gd name="T4" fmla="*/ 525 w 596"/>
                <a:gd name="T5" fmla="*/ 667 h 695"/>
                <a:gd name="T6" fmla="*/ 71 w 596"/>
                <a:gd name="T7" fmla="*/ 667 h 695"/>
                <a:gd name="T8" fmla="*/ 28 w 596"/>
                <a:gd name="T9" fmla="*/ 624 h 695"/>
                <a:gd name="T10" fmla="*/ 28 w 596"/>
                <a:gd name="T11" fmla="*/ 71 h 695"/>
                <a:gd name="T12" fmla="*/ 71 w 596"/>
                <a:gd name="T13" fmla="*/ 28 h 695"/>
                <a:gd name="T14" fmla="*/ 422 w 596"/>
                <a:gd name="T15" fmla="*/ 28 h 695"/>
                <a:gd name="T16" fmla="*/ 422 w 596"/>
                <a:gd name="T17" fmla="*/ 129 h 695"/>
                <a:gd name="T18" fmla="*/ 464 w 596"/>
                <a:gd name="T19" fmla="*/ 171 h 695"/>
                <a:gd name="T20" fmla="*/ 567 w 596"/>
                <a:gd name="T21" fmla="*/ 171 h 695"/>
                <a:gd name="T22" fmla="*/ 567 w 596"/>
                <a:gd name="T23" fmla="*/ 624 h 695"/>
                <a:gd name="T24" fmla="*/ 451 w 596"/>
                <a:gd name="T25" fmla="*/ 48 h 695"/>
                <a:gd name="T26" fmla="*/ 451 w 596"/>
                <a:gd name="T27" fmla="*/ 48 h 695"/>
                <a:gd name="T28" fmla="*/ 455 w 596"/>
                <a:gd name="T29" fmla="*/ 52 h 695"/>
                <a:gd name="T30" fmla="*/ 546 w 596"/>
                <a:gd name="T31" fmla="*/ 142 h 695"/>
                <a:gd name="T32" fmla="*/ 464 w 596"/>
                <a:gd name="T33" fmla="*/ 142 h 695"/>
                <a:gd name="T34" fmla="*/ 451 w 596"/>
                <a:gd name="T35" fmla="*/ 129 h 695"/>
                <a:gd name="T36" fmla="*/ 451 w 596"/>
                <a:gd name="T37" fmla="*/ 48 h 695"/>
                <a:gd name="T38" fmla="*/ 596 w 596"/>
                <a:gd name="T39" fmla="*/ 156 h 695"/>
                <a:gd name="T40" fmla="*/ 596 w 596"/>
                <a:gd name="T41" fmla="*/ 156 h 695"/>
                <a:gd name="T42" fmla="*/ 591 w 596"/>
                <a:gd name="T43" fmla="*/ 146 h 695"/>
                <a:gd name="T44" fmla="*/ 446 w 596"/>
                <a:gd name="T45" fmla="*/ 4 h 695"/>
                <a:gd name="T46" fmla="*/ 437 w 596"/>
                <a:gd name="T47" fmla="*/ 0 h 695"/>
                <a:gd name="T48" fmla="*/ 71 w 596"/>
                <a:gd name="T49" fmla="*/ 0 h 695"/>
                <a:gd name="T50" fmla="*/ 0 w 596"/>
                <a:gd name="T51" fmla="*/ 71 h 695"/>
                <a:gd name="T52" fmla="*/ 0 w 596"/>
                <a:gd name="T53" fmla="*/ 624 h 695"/>
                <a:gd name="T54" fmla="*/ 71 w 596"/>
                <a:gd name="T55" fmla="*/ 695 h 695"/>
                <a:gd name="T56" fmla="*/ 525 w 596"/>
                <a:gd name="T57" fmla="*/ 695 h 695"/>
                <a:gd name="T58" fmla="*/ 596 w 596"/>
                <a:gd name="T59" fmla="*/ 624 h 695"/>
                <a:gd name="T60" fmla="*/ 596 w 596"/>
                <a:gd name="T61" fmla="*/ 15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695">
                  <a:moveTo>
                    <a:pt x="567" y="624"/>
                  </a:moveTo>
                  <a:lnTo>
                    <a:pt x="567" y="624"/>
                  </a:lnTo>
                  <a:cubicBezTo>
                    <a:pt x="567" y="648"/>
                    <a:pt x="548" y="667"/>
                    <a:pt x="525" y="667"/>
                  </a:cubicBezTo>
                  <a:lnTo>
                    <a:pt x="71" y="667"/>
                  </a:lnTo>
                  <a:cubicBezTo>
                    <a:pt x="47" y="667"/>
                    <a:pt x="28" y="648"/>
                    <a:pt x="28" y="624"/>
                  </a:cubicBezTo>
                  <a:lnTo>
                    <a:pt x="28" y="71"/>
                  </a:lnTo>
                  <a:cubicBezTo>
                    <a:pt x="28" y="47"/>
                    <a:pt x="47" y="28"/>
                    <a:pt x="71" y="28"/>
                  </a:cubicBezTo>
                  <a:lnTo>
                    <a:pt x="422" y="28"/>
                  </a:lnTo>
                  <a:lnTo>
                    <a:pt x="422" y="129"/>
                  </a:lnTo>
                  <a:cubicBezTo>
                    <a:pt x="422" y="152"/>
                    <a:pt x="441" y="171"/>
                    <a:pt x="464" y="171"/>
                  </a:cubicBezTo>
                  <a:lnTo>
                    <a:pt x="567" y="171"/>
                  </a:lnTo>
                  <a:lnTo>
                    <a:pt x="567" y="624"/>
                  </a:lnTo>
                  <a:close/>
                  <a:moveTo>
                    <a:pt x="451" y="48"/>
                  </a:moveTo>
                  <a:lnTo>
                    <a:pt x="451" y="48"/>
                  </a:lnTo>
                  <a:lnTo>
                    <a:pt x="455" y="52"/>
                  </a:lnTo>
                  <a:lnTo>
                    <a:pt x="546" y="142"/>
                  </a:lnTo>
                  <a:lnTo>
                    <a:pt x="464" y="142"/>
                  </a:lnTo>
                  <a:cubicBezTo>
                    <a:pt x="457" y="142"/>
                    <a:pt x="451" y="136"/>
                    <a:pt x="451" y="129"/>
                  </a:cubicBezTo>
                  <a:lnTo>
                    <a:pt x="451" y="48"/>
                  </a:lnTo>
                  <a:close/>
                  <a:moveTo>
                    <a:pt x="596" y="156"/>
                  </a:moveTo>
                  <a:lnTo>
                    <a:pt x="596" y="156"/>
                  </a:lnTo>
                  <a:cubicBezTo>
                    <a:pt x="596" y="152"/>
                    <a:pt x="594" y="149"/>
                    <a:pt x="591" y="146"/>
                  </a:cubicBezTo>
                  <a:lnTo>
                    <a:pt x="446" y="4"/>
                  </a:lnTo>
                  <a:cubicBezTo>
                    <a:pt x="444" y="1"/>
                    <a:pt x="440" y="0"/>
                    <a:pt x="437" y="0"/>
                  </a:cubicBezTo>
                  <a:lnTo>
                    <a:pt x="71" y="0"/>
                  </a:lnTo>
                  <a:cubicBezTo>
                    <a:pt x="31" y="0"/>
                    <a:pt x="0" y="32"/>
                    <a:pt x="0" y="71"/>
                  </a:cubicBezTo>
                  <a:lnTo>
                    <a:pt x="0" y="624"/>
                  </a:lnTo>
                  <a:cubicBezTo>
                    <a:pt x="0" y="664"/>
                    <a:pt x="31" y="695"/>
                    <a:pt x="71" y="695"/>
                  </a:cubicBezTo>
                  <a:lnTo>
                    <a:pt x="525" y="695"/>
                  </a:lnTo>
                  <a:cubicBezTo>
                    <a:pt x="564" y="695"/>
                    <a:pt x="596" y="664"/>
                    <a:pt x="596" y="624"/>
                  </a:cubicBezTo>
                  <a:lnTo>
                    <a:pt x="596" y="1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5" name="Freeform 120">
              <a:extLst>
                <a:ext uri="{FF2B5EF4-FFF2-40B4-BE49-F238E27FC236}">
                  <a16:creationId xmlns:a16="http://schemas.microsoft.com/office/drawing/2014/main" xmlns="" id="{5EAB120F-D38F-BD83-0E3B-6F555FD2DBC1}"/>
                </a:ext>
              </a:extLst>
            </p:cNvPr>
            <p:cNvSpPr>
              <a:spLocks/>
            </p:cNvSpPr>
            <p:nvPr/>
          </p:nvSpPr>
          <p:spPr bwMode="auto">
            <a:xfrm>
              <a:off x="3322" y="2041"/>
              <a:ext cx="208" cy="18"/>
            </a:xfrm>
            <a:custGeom>
              <a:avLst/>
              <a:gdLst>
                <a:gd name="T0" fmla="*/ 327 w 341"/>
                <a:gd name="T1" fmla="*/ 0 h 29"/>
                <a:gd name="T2" fmla="*/ 327 w 341"/>
                <a:gd name="T3" fmla="*/ 0 h 29"/>
                <a:gd name="T4" fmla="*/ 15 w 341"/>
                <a:gd name="T5" fmla="*/ 0 h 29"/>
                <a:gd name="T6" fmla="*/ 0 w 341"/>
                <a:gd name="T7" fmla="*/ 14 h 29"/>
                <a:gd name="T8" fmla="*/ 15 w 341"/>
                <a:gd name="T9" fmla="*/ 29 h 29"/>
                <a:gd name="T10" fmla="*/ 327 w 341"/>
                <a:gd name="T11" fmla="*/ 29 h 29"/>
                <a:gd name="T12" fmla="*/ 341 w 341"/>
                <a:gd name="T13" fmla="*/ 14 h 29"/>
                <a:gd name="T14" fmla="*/ 327 w 34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
                  <a:moveTo>
                    <a:pt x="327" y="0"/>
                  </a:moveTo>
                  <a:lnTo>
                    <a:pt x="327" y="0"/>
                  </a:lnTo>
                  <a:lnTo>
                    <a:pt x="15" y="0"/>
                  </a:lnTo>
                  <a:cubicBezTo>
                    <a:pt x="7" y="0"/>
                    <a:pt x="0" y="6"/>
                    <a:pt x="0" y="14"/>
                  </a:cubicBezTo>
                  <a:cubicBezTo>
                    <a:pt x="0" y="22"/>
                    <a:pt x="7" y="29"/>
                    <a:pt x="15" y="29"/>
                  </a:cubicBezTo>
                  <a:lnTo>
                    <a:pt x="327" y="29"/>
                  </a:lnTo>
                  <a:cubicBezTo>
                    <a:pt x="335" y="29"/>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 name="Freeform 121">
              <a:extLst>
                <a:ext uri="{FF2B5EF4-FFF2-40B4-BE49-F238E27FC236}">
                  <a16:creationId xmlns:a16="http://schemas.microsoft.com/office/drawing/2014/main" xmlns="" id="{BB0EE8F1-55C0-F857-CAF5-DBDAF31C5F78}"/>
                </a:ext>
              </a:extLst>
            </p:cNvPr>
            <p:cNvSpPr>
              <a:spLocks/>
            </p:cNvSpPr>
            <p:nvPr/>
          </p:nvSpPr>
          <p:spPr bwMode="auto">
            <a:xfrm>
              <a:off x="3322" y="2118"/>
              <a:ext cx="208" cy="18"/>
            </a:xfrm>
            <a:custGeom>
              <a:avLst/>
              <a:gdLst>
                <a:gd name="T0" fmla="*/ 327 w 341"/>
                <a:gd name="T1" fmla="*/ 0 h 29"/>
                <a:gd name="T2" fmla="*/ 327 w 341"/>
                <a:gd name="T3" fmla="*/ 0 h 29"/>
                <a:gd name="T4" fmla="*/ 15 w 341"/>
                <a:gd name="T5" fmla="*/ 0 h 29"/>
                <a:gd name="T6" fmla="*/ 0 w 341"/>
                <a:gd name="T7" fmla="*/ 14 h 29"/>
                <a:gd name="T8" fmla="*/ 15 w 341"/>
                <a:gd name="T9" fmla="*/ 29 h 29"/>
                <a:gd name="T10" fmla="*/ 327 w 341"/>
                <a:gd name="T11" fmla="*/ 29 h 29"/>
                <a:gd name="T12" fmla="*/ 341 w 341"/>
                <a:gd name="T13" fmla="*/ 14 h 29"/>
                <a:gd name="T14" fmla="*/ 327 w 34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
                  <a:moveTo>
                    <a:pt x="327" y="0"/>
                  </a:moveTo>
                  <a:lnTo>
                    <a:pt x="327" y="0"/>
                  </a:lnTo>
                  <a:lnTo>
                    <a:pt x="15" y="0"/>
                  </a:lnTo>
                  <a:cubicBezTo>
                    <a:pt x="7" y="0"/>
                    <a:pt x="0" y="6"/>
                    <a:pt x="0" y="14"/>
                  </a:cubicBezTo>
                  <a:cubicBezTo>
                    <a:pt x="0" y="22"/>
                    <a:pt x="7" y="29"/>
                    <a:pt x="15" y="29"/>
                  </a:cubicBezTo>
                  <a:lnTo>
                    <a:pt x="327" y="29"/>
                  </a:lnTo>
                  <a:cubicBezTo>
                    <a:pt x="335" y="29"/>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 name="Freeform 122">
              <a:extLst>
                <a:ext uri="{FF2B5EF4-FFF2-40B4-BE49-F238E27FC236}">
                  <a16:creationId xmlns:a16="http://schemas.microsoft.com/office/drawing/2014/main" xmlns="" id="{E936075B-1081-C913-193B-98BAAF71C53C}"/>
                </a:ext>
              </a:extLst>
            </p:cNvPr>
            <p:cNvSpPr>
              <a:spLocks/>
            </p:cNvSpPr>
            <p:nvPr/>
          </p:nvSpPr>
          <p:spPr bwMode="auto">
            <a:xfrm>
              <a:off x="3322" y="2195"/>
              <a:ext cx="208" cy="17"/>
            </a:xfrm>
            <a:custGeom>
              <a:avLst/>
              <a:gdLst>
                <a:gd name="T0" fmla="*/ 327 w 341"/>
                <a:gd name="T1" fmla="*/ 0 h 28"/>
                <a:gd name="T2" fmla="*/ 327 w 341"/>
                <a:gd name="T3" fmla="*/ 0 h 28"/>
                <a:gd name="T4" fmla="*/ 15 w 341"/>
                <a:gd name="T5" fmla="*/ 0 h 28"/>
                <a:gd name="T6" fmla="*/ 0 w 341"/>
                <a:gd name="T7" fmla="*/ 14 h 28"/>
                <a:gd name="T8" fmla="*/ 15 w 341"/>
                <a:gd name="T9" fmla="*/ 28 h 28"/>
                <a:gd name="T10" fmla="*/ 327 w 341"/>
                <a:gd name="T11" fmla="*/ 28 h 28"/>
                <a:gd name="T12" fmla="*/ 341 w 341"/>
                <a:gd name="T13" fmla="*/ 14 h 28"/>
                <a:gd name="T14" fmla="*/ 327 w 34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8">
                  <a:moveTo>
                    <a:pt x="327" y="0"/>
                  </a:moveTo>
                  <a:lnTo>
                    <a:pt x="327" y="0"/>
                  </a:lnTo>
                  <a:lnTo>
                    <a:pt x="15" y="0"/>
                  </a:lnTo>
                  <a:cubicBezTo>
                    <a:pt x="7" y="0"/>
                    <a:pt x="0" y="6"/>
                    <a:pt x="0" y="14"/>
                  </a:cubicBezTo>
                  <a:cubicBezTo>
                    <a:pt x="0" y="22"/>
                    <a:pt x="7" y="28"/>
                    <a:pt x="15" y="28"/>
                  </a:cubicBezTo>
                  <a:lnTo>
                    <a:pt x="327" y="28"/>
                  </a:lnTo>
                  <a:cubicBezTo>
                    <a:pt x="335" y="28"/>
                    <a:pt x="341" y="22"/>
                    <a:pt x="341" y="14"/>
                  </a:cubicBezTo>
                  <a:cubicBezTo>
                    <a:pt x="341" y="6"/>
                    <a:pt x="335" y="0"/>
                    <a:pt x="3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123">
              <a:extLst>
                <a:ext uri="{FF2B5EF4-FFF2-40B4-BE49-F238E27FC236}">
                  <a16:creationId xmlns:a16="http://schemas.microsoft.com/office/drawing/2014/main" xmlns="" id="{48C3DCCD-CE3E-FD11-44F3-3FDBDB490946}"/>
                </a:ext>
              </a:extLst>
            </p:cNvPr>
            <p:cNvSpPr>
              <a:spLocks noEditPoints="1"/>
            </p:cNvSpPr>
            <p:nvPr/>
          </p:nvSpPr>
          <p:spPr bwMode="auto">
            <a:xfrm>
              <a:off x="3366" y="1803"/>
              <a:ext cx="365" cy="423"/>
            </a:xfrm>
            <a:custGeom>
              <a:avLst/>
              <a:gdLst>
                <a:gd name="T0" fmla="*/ 465 w 597"/>
                <a:gd name="T1" fmla="*/ 141 h 694"/>
                <a:gd name="T2" fmla="*/ 465 w 597"/>
                <a:gd name="T3" fmla="*/ 141 h 694"/>
                <a:gd name="T4" fmla="*/ 452 w 597"/>
                <a:gd name="T5" fmla="*/ 128 h 694"/>
                <a:gd name="T6" fmla="*/ 452 w 597"/>
                <a:gd name="T7" fmla="*/ 47 h 694"/>
                <a:gd name="T8" fmla="*/ 456 w 597"/>
                <a:gd name="T9" fmla="*/ 51 h 694"/>
                <a:gd name="T10" fmla="*/ 547 w 597"/>
                <a:gd name="T11" fmla="*/ 141 h 694"/>
                <a:gd name="T12" fmla="*/ 465 w 597"/>
                <a:gd name="T13" fmla="*/ 141 h 694"/>
                <a:gd name="T14" fmla="*/ 592 w 597"/>
                <a:gd name="T15" fmla="*/ 145 h 694"/>
                <a:gd name="T16" fmla="*/ 592 w 597"/>
                <a:gd name="T17" fmla="*/ 145 h 694"/>
                <a:gd name="T18" fmla="*/ 447 w 597"/>
                <a:gd name="T19" fmla="*/ 3 h 694"/>
                <a:gd name="T20" fmla="*/ 437 w 597"/>
                <a:gd name="T21" fmla="*/ 0 h 694"/>
                <a:gd name="T22" fmla="*/ 72 w 597"/>
                <a:gd name="T23" fmla="*/ 0 h 694"/>
                <a:gd name="T24" fmla="*/ 0 w 597"/>
                <a:gd name="T25" fmla="*/ 70 h 694"/>
                <a:gd name="T26" fmla="*/ 0 w 597"/>
                <a:gd name="T27" fmla="*/ 184 h 694"/>
                <a:gd name="T28" fmla="*/ 29 w 597"/>
                <a:gd name="T29" fmla="*/ 184 h 694"/>
                <a:gd name="T30" fmla="*/ 29 w 597"/>
                <a:gd name="T31" fmla="*/ 70 h 694"/>
                <a:gd name="T32" fmla="*/ 72 w 597"/>
                <a:gd name="T33" fmla="*/ 27 h 694"/>
                <a:gd name="T34" fmla="*/ 423 w 597"/>
                <a:gd name="T35" fmla="*/ 27 h 694"/>
                <a:gd name="T36" fmla="*/ 423 w 597"/>
                <a:gd name="T37" fmla="*/ 128 h 694"/>
                <a:gd name="T38" fmla="*/ 465 w 597"/>
                <a:gd name="T39" fmla="*/ 170 h 694"/>
                <a:gd name="T40" fmla="*/ 568 w 597"/>
                <a:gd name="T41" fmla="*/ 170 h 694"/>
                <a:gd name="T42" fmla="*/ 568 w 597"/>
                <a:gd name="T43" fmla="*/ 623 h 694"/>
                <a:gd name="T44" fmla="*/ 526 w 597"/>
                <a:gd name="T45" fmla="*/ 666 h 694"/>
                <a:gd name="T46" fmla="*/ 382 w 597"/>
                <a:gd name="T47" fmla="*/ 666 h 694"/>
                <a:gd name="T48" fmla="*/ 382 w 597"/>
                <a:gd name="T49" fmla="*/ 694 h 694"/>
                <a:gd name="T50" fmla="*/ 526 w 597"/>
                <a:gd name="T51" fmla="*/ 694 h 694"/>
                <a:gd name="T52" fmla="*/ 597 w 597"/>
                <a:gd name="T53" fmla="*/ 623 h 694"/>
                <a:gd name="T54" fmla="*/ 597 w 597"/>
                <a:gd name="T55" fmla="*/ 155 h 694"/>
                <a:gd name="T56" fmla="*/ 592 w 597"/>
                <a:gd name="T57" fmla="*/ 14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7" h="694">
                  <a:moveTo>
                    <a:pt x="465" y="141"/>
                  </a:moveTo>
                  <a:lnTo>
                    <a:pt x="465" y="141"/>
                  </a:lnTo>
                  <a:cubicBezTo>
                    <a:pt x="458" y="141"/>
                    <a:pt x="452" y="135"/>
                    <a:pt x="452" y="128"/>
                  </a:cubicBezTo>
                  <a:lnTo>
                    <a:pt x="452" y="47"/>
                  </a:lnTo>
                  <a:lnTo>
                    <a:pt x="456" y="51"/>
                  </a:lnTo>
                  <a:lnTo>
                    <a:pt x="547" y="141"/>
                  </a:lnTo>
                  <a:lnTo>
                    <a:pt x="465" y="141"/>
                  </a:lnTo>
                  <a:close/>
                  <a:moveTo>
                    <a:pt x="592" y="145"/>
                  </a:moveTo>
                  <a:lnTo>
                    <a:pt x="592" y="145"/>
                  </a:lnTo>
                  <a:lnTo>
                    <a:pt x="447" y="3"/>
                  </a:lnTo>
                  <a:cubicBezTo>
                    <a:pt x="445" y="1"/>
                    <a:pt x="441" y="0"/>
                    <a:pt x="437" y="0"/>
                  </a:cubicBezTo>
                  <a:lnTo>
                    <a:pt x="72" y="0"/>
                  </a:lnTo>
                  <a:cubicBezTo>
                    <a:pt x="32" y="0"/>
                    <a:pt x="0" y="31"/>
                    <a:pt x="0" y="70"/>
                  </a:cubicBezTo>
                  <a:lnTo>
                    <a:pt x="0" y="184"/>
                  </a:lnTo>
                  <a:lnTo>
                    <a:pt x="29" y="184"/>
                  </a:lnTo>
                  <a:lnTo>
                    <a:pt x="29" y="70"/>
                  </a:lnTo>
                  <a:cubicBezTo>
                    <a:pt x="29" y="46"/>
                    <a:pt x="48" y="27"/>
                    <a:pt x="72" y="27"/>
                  </a:cubicBezTo>
                  <a:lnTo>
                    <a:pt x="423" y="27"/>
                  </a:lnTo>
                  <a:lnTo>
                    <a:pt x="423" y="128"/>
                  </a:lnTo>
                  <a:cubicBezTo>
                    <a:pt x="423" y="151"/>
                    <a:pt x="442" y="170"/>
                    <a:pt x="465" y="170"/>
                  </a:cubicBezTo>
                  <a:lnTo>
                    <a:pt x="568" y="170"/>
                  </a:lnTo>
                  <a:lnTo>
                    <a:pt x="568" y="623"/>
                  </a:lnTo>
                  <a:cubicBezTo>
                    <a:pt x="568" y="647"/>
                    <a:pt x="549" y="666"/>
                    <a:pt x="526" y="666"/>
                  </a:cubicBezTo>
                  <a:lnTo>
                    <a:pt x="382" y="666"/>
                  </a:lnTo>
                  <a:lnTo>
                    <a:pt x="382" y="694"/>
                  </a:lnTo>
                  <a:lnTo>
                    <a:pt x="526" y="694"/>
                  </a:lnTo>
                  <a:cubicBezTo>
                    <a:pt x="565" y="694"/>
                    <a:pt x="597" y="663"/>
                    <a:pt x="597" y="623"/>
                  </a:cubicBezTo>
                  <a:lnTo>
                    <a:pt x="597" y="155"/>
                  </a:lnTo>
                  <a:cubicBezTo>
                    <a:pt x="597" y="151"/>
                    <a:pt x="595" y="148"/>
                    <a:pt x="592"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1807656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B5CA665-6E90-6C4C-B92F-C3B8C7CEAC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9033" y="1607253"/>
            <a:ext cx="3913259" cy="4414135"/>
          </a:xfrm>
          <a:prstGeom prst="roundRect">
            <a:avLst>
              <a:gd name="adj" fmla="val 8594"/>
            </a:avLst>
          </a:prstGeom>
          <a:solidFill>
            <a:srgbClr val="FFFFFF">
              <a:shade val="85000"/>
            </a:srgbClr>
          </a:solidFill>
          <a:ln>
            <a:noFill/>
          </a:ln>
          <a:effectLst/>
        </p:spPr>
      </p:pic>
      <p:sp>
        <p:nvSpPr>
          <p:cNvPr id="18" name="Rectangle 27">
            <a:extLst>
              <a:ext uri="{FF2B5EF4-FFF2-40B4-BE49-F238E27FC236}">
                <a16:creationId xmlns:a16="http://schemas.microsoft.com/office/drawing/2014/main" xmlns="" id="{28A42BB9-7670-B643-8230-8DFB54FAE9B6}"/>
              </a:ext>
            </a:extLst>
          </p:cNvPr>
          <p:cNvSpPr/>
          <p:nvPr/>
        </p:nvSpPr>
        <p:spPr>
          <a:xfrm>
            <a:off x="471026" y="1607253"/>
            <a:ext cx="3879277" cy="1359240"/>
          </a:xfrm>
          <a:prstGeom prst="rect">
            <a:avLst/>
          </a:prstGeom>
        </p:spPr>
        <p:txBody>
          <a:bodyPr wrap="square" lIns="69111" tIns="34555" rIns="69111" bIns="34555">
            <a:spAutoFit/>
          </a:bodyPr>
          <a:lstStyle/>
          <a:p>
            <a:pPr indent="-206434">
              <a:lnSpc>
                <a:spcPts val="1700"/>
              </a:lnSpc>
              <a:spcBef>
                <a:spcPts val="600"/>
              </a:spcBef>
              <a:buClr>
                <a:schemeClr val="accent3"/>
              </a:buClr>
              <a:defRPr/>
            </a:pPr>
            <a:r>
              <a:rPr lang="es-CL" sz="1400" dirty="0">
                <a:solidFill>
                  <a:schemeClr val="accent3">
                    <a:lumMod val="75000"/>
                    <a:lumOff val="25000"/>
                  </a:schemeClr>
                </a:solidFill>
                <a:latin typeface="ACHS Nueva Sans" pitchFamily="2" charset="0"/>
                <a:cs typeface="Arial" panose="020B0604020202020204" pitchFamily="34" charset="0"/>
              </a:rPr>
              <a:t>Cuando el total de trabajadores que prestan servicios en la obra, faena o servicio propio del giro, cualquiera sea su dependencia, </a:t>
            </a:r>
            <a:r>
              <a:rPr lang="es-CL" sz="1400" b="1" dirty="0">
                <a:solidFill>
                  <a:schemeClr val="accent1"/>
                </a:solidFill>
                <a:latin typeface="ACHS Nueva Sans" pitchFamily="2" charset="0"/>
                <a:cs typeface="Arial" panose="020B0604020202020204" pitchFamily="34" charset="0"/>
              </a:rPr>
              <a:t>sean más de 25</a:t>
            </a:r>
            <a:r>
              <a:rPr lang="es-CL" sz="1400" dirty="0">
                <a:solidFill>
                  <a:schemeClr val="accent1"/>
                </a:solidFill>
                <a:latin typeface="ACHS Nueva Sans" pitchFamily="2" charset="0"/>
                <a:cs typeface="Arial" panose="020B0604020202020204" pitchFamily="34" charset="0"/>
              </a:rPr>
              <a:t>,</a:t>
            </a:r>
            <a:r>
              <a:rPr lang="es-CL" sz="1400" dirty="0">
                <a:solidFill>
                  <a:schemeClr val="accent3">
                    <a:lumMod val="75000"/>
                    <a:lumOff val="25000"/>
                  </a:schemeClr>
                </a:solidFill>
                <a:latin typeface="ACHS Nueva Sans" pitchFamily="2" charset="0"/>
                <a:cs typeface="Arial" panose="020B0604020202020204" pitchFamily="34" charset="0"/>
              </a:rPr>
              <a:t> entendiéndose que los hay cuando dicho número se mantenga por más de 30 días corridos.</a:t>
            </a:r>
            <a:endParaRPr lang="es-MX" sz="1400" dirty="0">
              <a:solidFill>
                <a:schemeClr val="accent3">
                  <a:lumMod val="75000"/>
                  <a:lumOff val="25000"/>
                </a:schemeClr>
              </a:solidFill>
              <a:latin typeface="ACHS Nueva Sans" pitchFamily="2" charset="0"/>
              <a:cs typeface="Arial" panose="020B0604020202020204" pitchFamily="34" charset="0"/>
            </a:endParaRPr>
          </a:p>
        </p:txBody>
      </p:sp>
      <p:sp>
        <p:nvSpPr>
          <p:cNvPr id="2" name="Marcador de texto 1">
            <a:extLst>
              <a:ext uri="{FF2B5EF4-FFF2-40B4-BE49-F238E27FC236}">
                <a16:creationId xmlns:a16="http://schemas.microsoft.com/office/drawing/2014/main" xmlns="" id="{449B509D-ED89-4958-AC9D-5785F3A9AA60}"/>
              </a:ext>
            </a:extLst>
          </p:cNvPr>
          <p:cNvSpPr>
            <a:spLocks noGrp="1"/>
          </p:cNvSpPr>
          <p:nvPr>
            <p:ph type="body" sz="quarter" idx="61"/>
          </p:nvPr>
        </p:nvSpPr>
        <p:spPr/>
        <p:txBody>
          <a:bodyPr/>
          <a:lstStyle/>
          <a:p>
            <a:r>
              <a:rPr lang="es-CL" dirty="0"/>
              <a:t>Comités paritarios de faena</a:t>
            </a:r>
          </a:p>
          <a:p>
            <a:endParaRPr lang="es-CL" dirty="0"/>
          </a:p>
        </p:txBody>
      </p:sp>
      <p:pic>
        <p:nvPicPr>
          <p:cNvPr id="4" name="Picture 8">
            <a:extLst>
              <a:ext uri="{FF2B5EF4-FFF2-40B4-BE49-F238E27FC236}">
                <a16:creationId xmlns:a16="http://schemas.microsoft.com/office/drawing/2014/main" xmlns="" id="{122408D7-3519-9AC8-4280-02CBD8E066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17984" y="4529055"/>
            <a:ext cx="1523083" cy="1523083"/>
          </a:xfrm>
          <a:prstGeom prst="rect">
            <a:avLst/>
          </a:prstGeom>
        </p:spPr>
      </p:pic>
    </p:spTree>
    <p:custDataLst>
      <p:tags r:id="rId1"/>
    </p:custDataLst>
    <p:extLst>
      <p:ext uri="{BB962C8B-B14F-4D97-AF65-F5344CB8AC3E}">
        <p14:creationId xmlns:p14="http://schemas.microsoft.com/office/powerpoint/2010/main" val="2839445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7">
            <a:extLst>
              <a:ext uri="{FF2B5EF4-FFF2-40B4-BE49-F238E27FC236}">
                <a16:creationId xmlns:a16="http://schemas.microsoft.com/office/drawing/2014/main" xmlns="" id="{28A42BB9-7670-B643-8230-8DFB54FAE9B6}"/>
              </a:ext>
            </a:extLst>
          </p:cNvPr>
          <p:cNvSpPr/>
          <p:nvPr/>
        </p:nvSpPr>
        <p:spPr>
          <a:xfrm>
            <a:off x="471104" y="1607253"/>
            <a:ext cx="3894189" cy="1359240"/>
          </a:xfrm>
          <a:prstGeom prst="rect">
            <a:avLst/>
          </a:prstGeom>
        </p:spPr>
        <p:txBody>
          <a:bodyPr wrap="square" lIns="69111" tIns="34555" rIns="69111" bIns="34555">
            <a:spAutoFit/>
          </a:bodyPr>
          <a:lstStyle/>
          <a:p>
            <a:pPr indent="-206434">
              <a:lnSpc>
                <a:spcPts val="1700"/>
              </a:lnSpc>
              <a:spcBef>
                <a:spcPts val="600"/>
              </a:spcBef>
              <a:buClr>
                <a:schemeClr val="accent3"/>
              </a:buClr>
              <a:defRPr/>
            </a:pPr>
            <a:r>
              <a:rPr lang="es-CL" sz="1400" dirty="0">
                <a:solidFill>
                  <a:schemeClr val="accent3">
                    <a:lumMod val="75000"/>
                    <a:lumOff val="25000"/>
                  </a:schemeClr>
                </a:solidFill>
                <a:latin typeface="ACHS Nueva Sans" pitchFamily="2" charset="0"/>
                <a:cs typeface="Arial" panose="020B0604020202020204" pitchFamily="34" charset="0"/>
              </a:rPr>
              <a:t>Cuando el total de trabajadores que prestan servicios en la obra, faena o servicio propio del giro, cualquiera sea su dependencia, </a:t>
            </a:r>
            <a:r>
              <a:rPr lang="es-CL" sz="1400" b="1" dirty="0">
                <a:solidFill>
                  <a:schemeClr val="accent1"/>
                </a:solidFill>
                <a:latin typeface="ACHS Nueva Sans" pitchFamily="2" charset="0"/>
                <a:cs typeface="Arial" panose="020B0604020202020204" pitchFamily="34" charset="0"/>
              </a:rPr>
              <a:t>sean más de 100</a:t>
            </a:r>
            <a:r>
              <a:rPr lang="es-CL" sz="1400" dirty="0">
                <a:solidFill>
                  <a:schemeClr val="accent1"/>
                </a:solidFill>
                <a:latin typeface="ACHS Nueva Sans" pitchFamily="2" charset="0"/>
                <a:cs typeface="Arial" panose="020B0604020202020204" pitchFamily="34" charset="0"/>
              </a:rPr>
              <a:t>, </a:t>
            </a:r>
            <a:r>
              <a:rPr lang="es-CL" sz="1400" dirty="0">
                <a:solidFill>
                  <a:schemeClr val="accent3">
                    <a:lumMod val="75000"/>
                    <a:lumOff val="25000"/>
                  </a:schemeClr>
                </a:solidFill>
                <a:latin typeface="ACHS Nueva Sans" pitchFamily="2" charset="0"/>
                <a:cs typeface="Arial" panose="020B0604020202020204" pitchFamily="34" charset="0"/>
              </a:rPr>
              <a:t>entendiéndose que los hay cuando dicho número se mantenga por más de 30 días corridos.</a:t>
            </a:r>
            <a:endParaRPr lang="es-ES_tradnl" sz="1400" dirty="0">
              <a:solidFill>
                <a:schemeClr val="accent3">
                  <a:lumMod val="75000"/>
                  <a:lumOff val="25000"/>
                </a:schemeClr>
              </a:solidFill>
              <a:latin typeface="ACHS Nueva Sans" pitchFamily="2" charset="0"/>
              <a:cs typeface="Arial" panose="020B0604020202020204" pitchFamily="34" charset="0"/>
            </a:endParaRPr>
          </a:p>
        </p:txBody>
      </p:sp>
      <p:sp>
        <p:nvSpPr>
          <p:cNvPr id="2" name="Marcador de texto 1">
            <a:extLst>
              <a:ext uri="{FF2B5EF4-FFF2-40B4-BE49-F238E27FC236}">
                <a16:creationId xmlns:a16="http://schemas.microsoft.com/office/drawing/2014/main" xmlns="" id="{B4994D9B-96B5-4F50-B539-C8003361DE02}"/>
              </a:ext>
            </a:extLst>
          </p:cNvPr>
          <p:cNvSpPr>
            <a:spLocks noGrp="1"/>
          </p:cNvSpPr>
          <p:nvPr>
            <p:ph type="body" sz="quarter" idx="61"/>
          </p:nvPr>
        </p:nvSpPr>
        <p:spPr/>
        <p:txBody>
          <a:bodyPr/>
          <a:lstStyle/>
          <a:p>
            <a:r>
              <a:rPr lang="es-CL" dirty="0"/>
              <a:t>Departamento de prevención de riesgos de faena</a:t>
            </a:r>
          </a:p>
          <a:p>
            <a:endParaRPr lang="es-CL" dirty="0"/>
          </a:p>
        </p:txBody>
      </p:sp>
      <p:pic>
        <p:nvPicPr>
          <p:cNvPr id="3" name="Imagen 2">
            <a:extLst>
              <a:ext uri="{FF2B5EF4-FFF2-40B4-BE49-F238E27FC236}">
                <a16:creationId xmlns:a16="http://schemas.microsoft.com/office/drawing/2014/main" xmlns="" id="{270688AC-7794-CCD1-F1E3-9CC0356345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9033" y="1607253"/>
            <a:ext cx="3913259" cy="4414135"/>
          </a:xfrm>
          <a:prstGeom prst="roundRect">
            <a:avLst>
              <a:gd name="adj" fmla="val 8594"/>
            </a:avLst>
          </a:prstGeom>
          <a:solidFill>
            <a:srgbClr val="FFFFFF">
              <a:shade val="85000"/>
            </a:srgbClr>
          </a:solidFill>
          <a:ln>
            <a:noFill/>
          </a:ln>
          <a:effectLst/>
        </p:spPr>
      </p:pic>
      <p:pic>
        <p:nvPicPr>
          <p:cNvPr id="4" name="Picture 8">
            <a:extLst>
              <a:ext uri="{FF2B5EF4-FFF2-40B4-BE49-F238E27FC236}">
                <a16:creationId xmlns:a16="http://schemas.microsoft.com/office/drawing/2014/main" xmlns="" id="{D101BC0C-FF01-711E-BE31-30AE8C09B2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917984" y="4529055"/>
            <a:ext cx="1523083" cy="1523083"/>
          </a:xfrm>
          <a:prstGeom prst="rect">
            <a:avLst/>
          </a:prstGeom>
        </p:spPr>
      </p:pic>
    </p:spTree>
    <p:custDataLst>
      <p:tags r:id="rId1"/>
    </p:custDataLst>
    <p:extLst>
      <p:ext uri="{BB962C8B-B14F-4D97-AF65-F5344CB8AC3E}">
        <p14:creationId xmlns:p14="http://schemas.microsoft.com/office/powerpoint/2010/main" val="131031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E58ACDDB-3DCD-DD8E-FDBF-75B83672846F}"/>
              </a:ext>
            </a:extLst>
          </p:cNvPr>
          <p:cNvSpPr>
            <a:spLocks noGrp="1"/>
          </p:cNvSpPr>
          <p:nvPr>
            <p:ph type="body" sz="quarter" idx="61"/>
          </p:nvPr>
        </p:nvSpPr>
        <p:spPr/>
        <p:txBody>
          <a:bodyPr/>
          <a:lstStyle/>
          <a:p>
            <a:r>
              <a:rPr lang="es-CL" dirty="0"/>
              <a:t>Departamento de prevención de riesgos de faena</a:t>
            </a:r>
          </a:p>
          <a:p>
            <a:endParaRPr lang="es-CL" dirty="0"/>
          </a:p>
        </p:txBody>
      </p:sp>
      <p:sp>
        <p:nvSpPr>
          <p:cNvPr id="3" name="Marcador de texto 2">
            <a:extLst>
              <a:ext uri="{FF2B5EF4-FFF2-40B4-BE49-F238E27FC236}">
                <a16:creationId xmlns:a16="http://schemas.microsoft.com/office/drawing/2014/main" xmlns="" id="{B99CEB34-A61E-B3EF-8F95-9F64E32743BD}"/>
              </a:ext>
            </a:extLst>
          </p:cNvPr>
          <p:cNvSpPr>
            <a:spLocks noGrp="1"/>
          </p:cNvSpPr>
          <p:nvPr>
            <p:ph type="body" sz="quarter" idx="62"/>
          </p:nvPr>
        </p:nvSpPr>
        <p:spPr/>
        <p:txBody>
          <a:bodyPr/>
          <a:lstStyle/>
          <a:p>
            <a:r>
              <a:rPr lang="es-CL" dirty="0"/>
              <a:t>Trabajo en régimen de subcontratación</a:t>
            </a:r>
          </a:p>
          <a:p>
            <a:endParaRPr lang="es-CL" dirty="0"/>
          </a:p>
        </p:txBody>
      </p:sp>
      <p:grpSp>
        <p:nvGrpSpPr>
          <p:cNvPr id="53" name="Group 17">
            <a:extLst>
              <a:ext uri="{FF2B5EF4-FFF2-40B4-BE49-F238E27FC236}">
                <a16:creationId xmlns:a16="http://schemas.microsoft.com/office/drawing/2014/main" xmlns="" id="{33262092-4239-4640-B2E3-B42054D07A6D}"/>
              </a:ext>
            </a:extLst>
          </p:cNvPr>
          <p:cNvGrpSpPr>
            <a:grpSpLocks/>
          </p:cNvGrpSpPr>
          <p:nvPr/>
        </p:nvGrpSpPr>
        <p:grpSpPr bwMode="auto">
          <a:xfrm>
            <a:off x="4393882" y="3627813"/>
            <a:ext cx="3436306" cy="1981827"/>
            <a:chOff x="1351" y="1979"/>
            <a:chExt cx="2959" cy="1659"/>
          </a:xfrm>
        </p:grpSpPr>
        <p:sp>
          <p:nvSpPr>
            <p:cNvPr id="62" name="Line 9">
              <a:extLst>
                <a:ext uri="{FF2B5EF4-FFF2-40B4-BE49-F238E27FC236}">
                  <a16:creationId xmlns:a16="http://schemas.microsoft.com/office/drawing/2014/main" xmlns="" id="{0D7E5BD9-FBFE-1C4F-BF19-73EE3538794F}"/>
                </a:ext>
              </a:extLst>
            </p:cNvPr>
            <p:cNvSpPr>
              <a:spLocks noChangeShapeType="1"/>
            </p:cNvSpPr>
            <p:nvPr/>
          </p:nvSpPr>
          <p:spPr bwMode="auto">
            <a:xfrm flipH="1">
              <a:off x="1351" y="1979"/>
              <a:ext cx="1028" cy="622"/>
            </a:xfrm>
            <a:prstGeom prst="line">
              <a:avLst/>
            </a:prstGeom>
            <a:noFill/>
            <a:ln w="57150">
              <a:solidFill>
                <a:schemeClr val="accent2"/>
              </a:solidFill>
              <a:round/>
              <a:headEnd/>
              <a:tailEnd type="arrow" w="lg" len="med"/>
            </a:ln>
            <a:extLst>
              <a:ext uri="{909E8E84-426E-40DD-AFC4-6F175D3DCCD1}">
                <a14:hiddenFill xmlns:a14="http://schemas.microsoft.com/office/drawing/2010/main">
                  <a:noFill/>
                </a14:hiddenFill>
              </a:ext>
            </a:extLst>
          </p:spPr>
          <p:txBody>
            <a:bodyPr wrap="square" anchor="ctr">
              <a:spAutoFit/>
            </a:bodyPr>
            <a:lstStyle/>
            <a:p>
              <a:pPr algn="ctr" defTabSz="696681">
                <a:defRPr/>
              </a:pPr>
              <a:endParaRPr lang="es-CL" sz="1204" kern="0" dirty="0">
                <a:solidFill>
                  <a:prstClr val="black"/>
                </a:solidFill>
                <a:latin typeface="ACHS Nueva Sans" pitchFamily="2" charset="0"/>
                <a:cs typeface="Arial" pitchFamily="34" charset="0"/>
              </a:endParaRPr>
            </a:p>
          </p:txBody>
        </p:sp>
        <p:sp>
          <p:nvSpPr>
            <p:cNvPr id="63" name="Line 10">
              <a:extLst>
                <a:ext uri="{FF2B5EF4-FFF2-40B4-BE49-F238E27FC236}">
                  <a16:creationId xmlns:a16="http://schemas.microsoft.com/office/drawing/2014/main" xmlns="" id="{5ABF3D93-56C0-0243-B2AE-E8B86B5F57EA}"/>
                </a:ext>
              </a:extLst>
            </p:cNvPr>
            <p:cNvSpPr>
              <a:spLocks noChangeShapeType="1"/>
            </p:cNvSpPr>
            <p:nvPr/>
          </p:nvSpPr>
          <p:spPr bwMode="auto">
            <a:xfrm flipH="1">
              <a:off x="2159" y="2779"/>
              <a:ext cx="428" cy="859"/>
            </a:xfrm>
            <a:prstGeom prst="line">
              <a:avLst/>
            </a:prstGeom>
            <a:noFill/>
            <a:ln w="57150">
              <a:solidFill>
                <a:schemeClr val="accent2"/>
              </a:solidFill>
              <a:round/>
              <a:headEnd/>
              <a:tailEnd type="arrow" w="lg" len="med"/>
            </a:ln>
            <a:extLst>
              <a:ext uri="{909E8E84-426E-40DD-AFC4-6F175D3DCCD1}">
                <a14:hiddenFill xmlns:a14="http://schemas.microsoft.com/office/drawing/2010/main">
                  <a:noFill/>
                </a14:hiddenFill>
              </a:ext>
            </a:extLst>
          </p:spPr>
          <p:txBody>
            <a:bodyPr wrap="square" anchor="ctr">
              <a:spAutoFit/>
            </a:bodyPr>
            <a:lstStyle/>
            <a:p>
              <a:pPr algn="ctr" defTabSz="696681">
                <a:defRPr/>
              </a:pPr>
              <a:endParaRPr lang="es-CL" sz="1204" kern="0" dirty="0">
                <a:solidFill>
                  <a:prstClr val="black"/>
                </a:solidFill>
                <a:latin typeface="ACHS Nueva Sans" pitchFamily="2" charset="0"/>
                <a:cs typeface="Arial" pitchFamily="34" charset="0"/>
              </a:endParaRPr>
            </a:p>
          </p:txBody>
        </p:sp>
        <p:sp>
          <p:nvSpPr>
            <p:cNvPr id="64" name="Line 11">
              <a:extLst>
                <a:ext uri="{FF2B5EF4-FFF2-40B4-BE49-F238E27FC236}">
                  <a16:creationId xmlns:a16="http://schemas.microsoft.com/office/drawing/2014/main" xmlns="" id="{C8795B35-DF4D-5A4E-BB16-59EB63633F6C}"/>
                </a:ext>
              </a:extLst>
            </p:cNvPr>
            <p:cNvSpPr>
              <a:spLocks noChangeShapeType="1"/>
            </p:cNvSpPr>
            <p:nvPr/>
          </p:nvSpPr>
          <p:spPr bwMode="auto">
            <a:xfrm>
              <a:off x="3121" y="2802"/>
              <a:ext cx="535" cy="821"/>
            </a:xfrm>
            <a:prstGeom prst="line">
              <a:avLst/>
            </a:prstGeom>
            <a:noFill/>
            <a:ln w="57150">
              <a:solidFill>
                <a:schemeClr val="accent2"/>
              </a:solidFill>
              <a:round/>
              <a:headEnd/>
              <a:tailEnd type="arrow" w="lg" len="med"/>
            </a:ln>
            <a:extLst>
              <a:ext uri="{909E8E84-426E-40DD-AFC4-6F175D3DCCD1}">
                <a14:hiddenFill xmlns:a14="http://schemas.microsoft.com/office/drawing/2010/main">
                  <a:noFill/>
                </a14:hiddenFill>
              </a:ext>
            </a:extLst>
          </p:spPr>
          <p:txBody>
            <a:bodyPr wrap="square" anchor="ctr">
              <a:spAutoFit/>
            </a:bodyPr>
            <a:lstStyle/>
            <a:p>
              <a:pPr algn="ctr" defTabSz="696681">
                <a:defRPr/>
              </a:pPr>
              <a:endParaRPr lang="es-CL" sz="1204" kern="0" dirty="0">
                <a:solidFill>
                  <a:prstClr val="black"/>
                </a:solidFill>
                <a:latin typeface="ACHS Nueva Sans" pitchFamily="2" charset="0"/>
                <a:cs typeface="Arial" pitchFamily="34" charset="0"/>
              </a:endParaRPr>
            </a:p>
          </p:txBody>
        </p:sp>
        <p:sp>
          <p:nvSpPr>
            <p:cNvPr id="65" name="Line 12">
              <a:extLst>
                <a:ext uri="{FF2B5EF4-FFF2-40B4-BE49-F238E27FC236}">
                  <a16:creationId xmlns:a16="http://schemas.microsoft.com/office/drawing/2014/main" xmlns="" id="{3F989085-88B3-684E-B81D-4CD7D557391E}"/>
                </a:ext>
              </a:extLst>
            </p:cNvPr>
            <p:cNvSpPr>
              <a:spLocks noChangeShapeType="1"/>
            </p:cNvSpPr>
            <p:nvPr/>
          </p:nvSpPr>
          <p:spPr bwMode="auto">
            <a:xfrm>
              <a:off x="3208" y="1979"/>
              <a:ext cx="1102" cy="536"/>
            </a:xfrm>
            <a:prstGeom prst="line">
              <a:avLst/>
            </a:prstGeom>
            <a:noFill/>
            <a:ln w="57150">
              <a:solidFill>
                <a:schemeClr val="accent2"/>
              </a:solidFill>
              <a:round/>
              <a:headEnd/>
              <a:tailEnd type="arrow" w="lg" len="med"/>
            </a:ln>
            <a:extLst>
              <a:ext uri="{909E8E84-426E-40DD-AFC4-6F175D3DCCD1}">
                <a14:hiddenFill xmlns:a14="http://schemas.microsoft.com/office/drawing/2010/main">
                  <a:noFill/>
                </a14:hiddenFill>
              </a:ext>
            </a:extLst>
          </p:spPr>
          <p:txBody>
            <a:bodyPr wrap="square" anchor="ctr">
              <a:spAutoFit/>
            </a:bodyPr>
            <a:lstStyle/>
            <a:p>
              <a:pPr algn="ctr" defTabSz="696681">
                <a:defRPr/>
              </a:pPr>
              <a:endParaRPr lang="es-CL" sz="1204" kern="0" dirty="0">
                <a:solidFill>
                  <a:prstClr val="black"/>
                </a:solidFill>
                <a:latin typeface="ACHS Nueva Sans" pitchFamily="2" charset="0"/>
                <a:cs typeface="Arial" pitchFamily="34" charset="0"/>
              </a:endParaRPr>
            </a:p>
          </p:txBody>
        </p:sp>
      </p:grpSp>
      <p:sp>
        <p:nvSpPr>
          <p:cNvPr id="61" name="Rectangle 4">
            <a:extLst>
              <a:ext uri="{FF2B5EF4-FFF2-40B4-BE49-F238E27FC236}">
                <a16:creationId xmlns:a16="http://schemas.microsoft.com/office/drawing/2014/main" xmlns="" id="{33324BFD-F480-5347-9BC8-27C7BC2EABA7}"/>
              </a:ext>
            </a:extLst>
          </p:cNvPr>
          <p:cNvSpPr/>
          <p:nvPr/>
        </p:nvSpPr>
        <p:spPr>
          <a:xfrm>
            <a:off x="5365374" y="3844034"/>
            <a:ext cx="1427846" cy="655712"/>
          </a:xfrm>
          <a:prstGeom prst="roundRect">
            <a:avLst/>
          </a:prstGeom>
          <a:solidFill>
            <a:srgbClr val="004C14"/>
          </a:solidFill>
        </p:spPr>
        <p:txBody>
          <a:bodyPr wrap="square">
            <a:spAutoFit/>
          </a:bodyPr>
          <a:lstStyle/>
          <a:p>
            <a:pPr marL="0" lvl="2" algn="ctr" defTabSz="696681">
              <a:lnSpc>
                <a:spcPct val="90000"/>
              </a:lnSpc>
              <a:defRPr/>
            </a:pPr>
            <a:r>
              <a:rPr lang="es-MX" sz="1204" b="1" kern="0" dirty="0">
                <a:solidFill>
                  <a:schemeClr val="bg1"/>
                </a:solidFill>
                <a:latin typeface="ACHS Nueva Sans" pitchFamily="2" charset="0"/>
                <a:cs typeface="Arial" panose="020B0604020202020204" pitchFamily="34" charset="0"/>
              </a:rPr>
              <a:t>Vigilar normativa </a:t>
            </a:r>
          </a:p>
          <a:p>
            <a:pPr marL="0" lvl="2" algn="ctr" defTabSz="696681">
              <a:lnSpc>
                <a:spcPct val="90000"/>
              </a:lnSpc>
              <a:defRPr/>
            </a:pPr>
            <a:r>
              <a:rPr lang="es-MX" sz="1204" b="1" kern="0" dirty="0">
                <a:solidFill>
                  <a:schemeClr val="bg1"/>
                </a:solidFill>
                <a:latin typeface="ACHS Nueva Sans" pitchFamily="2" charset="0"/>
                <a:cs typeface="Arial" panose="020B0604020202020204" pitchFamily="34" charset="0"/>
              </a:rPr>
              <a:t>de H y S</a:t>
            </a:r>
            <a:endParaRPr lang="es-ES" sz="1204" b="1" kern="0" dirty="0">
              <a:solidFill>
                <a:schemeClr val="bg1"/>
              </a:solidFill>
              <a:latin typeface="ACHS Nueva Sans" pitchFamily="2" charset="0"/>
              <a:cs typeface="Arial" panose="020B0604020202020204" pitchFamily="34" charset="0"/>
            </a:endParaRPr>
          </a:p>
        </p:txBody>
      </p:sp>
      <p:grpSp>
        <p:nvGrpSpPr>
          <p:cNvPr id="4" name="Group 102">
            <a:extLst>
              <a:ext uri="{FF2B5EF4-FFF2-40B4-BE49-F238E27FC236}">
                <a16:creationId xmlns:a16="http://schemas.microsoft.com/office/drawing/2014/main" xmlns="" id="{50A03091-85D8-1183-3712-58D0DF9AEBAD}"/>
              </a:ext>
            </a:extLst>
          </p:cNvPr>
          <p:cNvGrpSpPr>
            <a:grpSpLocks noChangeAspect="1"/>
          </p:cNvGrpSpPr>
          <p:nvPr/>
        </p:nvGrpSpPr>
        <p:grpSpPr bwMode="auto">
          <a:xfrm>
            <a:off x="5615747" y="1525040"/>
            <a:ext cx="927100" cy="927100"/>
            <a:chOff x="3213" y="2182"/>
            <a:chExt cx="584" cy="584"/>
          </a:xfrm>
          <a:solidFill>
            <a:srgbClr val="004C14"/>
          </a:solidFill>
        </p:grpSpPr>
        <p:sp>
          <p:nvSpPr>
            <p:cNvPr id="5" name="Freeform 103">
              <a:extLst>
                <a:ext uri="{FF2B5EF4-FFF2-40B4-BE49-F238E27FC236}">
                  <a16:creationId xmlns:a16="http://schemas.microsoft.com/office/drawing/2014/main" xmlns="" id="{FAFE9E79-76DA-0170-F582-F9C7EEF569A8}"/>
                </a:ext>
              </a:extLst>
            </p:cNvPr>
            <p:cNvSpPr>
              <a:spLocks noEditPoints="1"/>
            </p:cNvSpPr>
            <p:nvPr/>
          </p:nvSpPr>
          <p:spPr bwMode="auto">
            <a:xfrm>
              <a:off x="3213" y="2336"/>
              <a:ext cx="584" cy="430"/>
            </a:xfrm>
            <a:custGeom>
              <a:avLst/>
              <a:gdLst>
                <a:gd name="T0" fmla="*/ 180 w 953"/>
                <a:gd name="T1" fmla="*/ 553 h 701"/>
                <a:gd name="T2" fmla="*/ 78 w 953"/>
                <a:gd name="T3" fmla="*/ 667 h 701"/>
                <a:gd name="T4" fmla="*/ 180 w 953"/>
                <a:gd name="T5" fmla="*/ 553 h 701"/>
                <a:gd name="T6" fmla="*/ 182 w 953"/>
                <a:gd name="T7" fmla="*/ 494 h 701"/>
                <a:gd name="T8" fmla="*/ 76 w 953"/>
                <a:gd name="T9" fmla="*/ 519 h 701"/>
                <a:gd name="T10" fmla="*/ 76 w 953"/>
                <a:gd name="T11" fmla="*/ 494 h 701"/>
                <a:gd name="T12" fmla="*/ 859 w 953"/>
                <a:gd name="T13" fmla="*/ 667 h 701"/>
                <a:gd name="T14" fmla="*/ 271 w 953"/>
                <a:gd name="T15" fmla="*/ 667 h 701"/>
                <a:gd name="T16" fmla="*/ 859 w 953"/>
                <a:gd name="T17" fmla="*/ 494 h 701"/>
                <a:gd name="T18" fmla="*/ 222 w 953"/>
                <a:gd name="T19" fmla="*/ 447 h 701"/>
                <a:gd name="T20" fmla="*/ 237 w 953"/>
                <a:gd name="T21" fmla="*/ 481 h 701"/>
                <a:gd name="T22" fmla="*/ 212 w 953"/>
                <a:gd name="T23" fmla="*/ 667 h 701"/>
                <a:gd name="T24" fmla="*/ 281 w 953"/>
                <a:gd name="T25" fmla="*/ 35 h 701"/>
                <a:gd name="T26" fmla="*/ 269 w 953"/>
                <a:gd name="T27" fmla="*/ 400 h 701"/>
                <a:gd name="T28" fmla="*/ 874 w 953"/>
                <a:gd name="T29" fmla="*/ 447 h 701"/>
                <a:gd name="T30" fmla="*/ 862 w 953"/>
                <a:gd name="T31" fmla="*/ 460 h 701"/>
                <a:gd name="T32" fmla="*/ 256 w 953"/>
                <a:gd name="T33" fmla="*/ 447 h 701"/>
                <a:gd name="T34" fmla="*/ 862 w 953"/>
                <a:gd name="T35" fmla="*/ 435 h 701"/>
                <a:gd name="T36" fmla="*/ 687 w 953"/>
                <a:gd name="T37" fmla="*/ 400 h 701"/>
                <a:gd name="T38" fmla="*/ 700 w 953"/>
                <a:gd name="T39" fmla="*/ 198 h 701"/>
                <a:gd name="T40" fmla="*/ 739 w 953"/>
                <a:gd name="T41" fmla="*/ 400 h 701"/>
                <a:gd name="T42" fmla="*/ 539 w 953"/>
                <a:gd name="T43" fmla="*/ 400 h 701"/>
                <a:gd name="T44" fmla="*/ 552 w 953"/>
                <a:gd name="T45" fmla="*/ 198 h 701"/>
                <a:gd name="T46" fmla="*/ 591 w 953"/>
                <a:gd name="T47" fmla="*/ 400 h 701"/>
                <a:gd name="T48" fmla="*/ 391 w 953"/>
                <a:gd name="T49" fmla="*/ 400 h 701"/>
                <a:gd name="T50" fmla="*/ 403 w 953"/>
                <a:gd name="T51" fmla="*/ 198 h 701"/>
                <a:gd name="T52" fmla="*/ 443 w 953"/>
                <a:gd name="T53" fmla="*/ 400 h 701"/>
                <a:gd name="T54" fmla="*/ 936 w 953"/>
                <a:gd name="T55" fmla="*/ 667 h 701"/>
                <a:gd name="T56" fmla="*/ 894 w 953"/>
                <a:gd name="T57" fmla="*/ 667 h 701"/>
                <a:gd name="T58" fmla="*/ 908 w 953"/>
                <a:gd name="T59" fmla="*/ 447 h 701"/>
                <a:gd name="T60" fmla="*/ 774 w 953"/>
                <a:gd name="T61" fmla="*/ 400 h 701"/>
                <a:gd name="T62" fmla="*/ 743 w 953"/>
                <a:gd name="T63" fmla="*/ 163 h 701"/>
                <a:gd name="T64" fmla="*/ 667 w 953"/>
                <a:gd name="T65" fmla="*/ 179 h 701"/>
                <a:gd name="T66" fmla="*/ 626 w 953"/>
                <a:gd name="T67" fmla="*/ 400 h 701"/>
                <a:gd name="T68" fmla="*/ 595 w 953"/>
                <a:gd name="T69" fmla="*/ 163 h 701"/>
                <a:gd name="T70" fmla="*/ 518 w 953"/>
                <a:gd name="T71" fmla="*/ 179 h 701"/>
                <a:gd name="T72" fmla="*/ 478 w 953"/>
                <a:gd name="T73" fmla="*/ 400 h 701"/>
                <a:gd name="T74" fmla="*/ 447 w 953"/>
                <a:gd name="T75" fmla="*/ 163 h 701"/>
                <a:gd name="T76" fmla="*/ 370 w 953"/>
                <a:gd name="T77" fmla="*/ 179 h 701"/>
                <a:gd name="T78" fmla="*/ 324 w 953"/>
                <a:gd name="T79" fmla="*/ 400 h 701"/>
                <a:gd name="T80" fmla="*/ 298 w 953"/>
                <a:gd name="T81" fmla="*/ 0 h 701"/>
                <a:gd name="T82" fmla="*/ 192 w 953"/>
                <a:gd name="T83" fmla="*/ 17 h 701"/>
                <a:gd name="T84" fmla="*/ 76 w 953"/>
                <a:gd name="T85" fmla="*/ 460 h 701"/>
                <a:gd name="T86" fmla="*/ 44 w 953"/>
                <a:gd name="T87" fmla="*/ 541 h 701"/>
                <a:gd name="T88" fmla="*/ 17 w 953"/>
                <a:gd name="T89" fmla="*/ 667 h 701"/>
                <a:gd name="T90" fmla="*/ 17 w 953"/>
                <a:gd name="T91" fmla="*/ 701 h 701"/>
                <a:gd name="T92" fmla="*/ 953 w 953"/>
                <a:gd name="T93" fmla="*/ 68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3" h="701">
                  <a:moveTo>
                    <a:pt x="180" y="553"/>
                  </a:moveTo>
                  <a:lnTo>
                    <a:pt x="180" y="553"/>
                  </a:lnTo>
                  <a:lnTo>
                    <a:pt x="178" y="667"/>
                  </a:lnTo>
                  <a:lnTo>
                    <a:pt x="78" y="667"/>
                  </a:lnTo>
                  <a:lnTo>
                    <a:pt x="78" y="553"/>
                  </a:lnTo>
                  <a:lnTo>
                    <a:pt x="180" y="553"/>
                  </a:lnTo>
                  <a:close/>
                  <a:moveTo>
                    <a:pt x="182" y="494"/>
                  </a:moveTo>
                  <a:lnTo>
                    <a:pt x="182" y="494"/>
                  </a:lnTo>
                  <a:lnTo>
                    <a:pt x="181" y="519"/>
                  </a:lnTo>
                  <a:lnTo>
                    <a:pt x="76" y="519"/>
                  </a:lnTo>
                  <a:cubicBezTo>
                    <a:pt x="69" y="519"/>
                    <a:pt x="64" y="513"/>
                    <a:pt x="64" y="506"/>
                  </a:cubicBezTo>
                  <a:cubicBezTo>
                    <a:pt x="64" y="500"/>
                    <a:pt x="69" y="494"/>
                    <a:pt x="76" y="494"/>
                  </a:cubicBezTo>
                  <a:lnTo>
                    <a:pt x="182" y="494"/>
                  </a:lnTo>
                  <a:close/>
                  <a:moveTo>
                    <a:pt x="859" y="667"/>
                  </a:moveTo>
                  <a:lnTo>
                    <a:pt x="859" y="667"/>
                  </a:lnTo>
                  <a:lnTo>
                    <a:pt x="271" y="667"/>
                  </a:lnTo>
                  <a:lnTo>
                    <a:pt x="271" y="494"/>
                  </a:lnTo>
                  <a:lnTo>
                    <a:pt x="859" y="494"/>
                  </a:lnTo>
                  <a:lnTo>
                    <a:pt x="859" y="667"/>
                  </a:lnTo>
                  <a:close/>
                  <a:moveTo>
                    <a:pt x="222" y="447"/>
                  </a:moveTo>
                  <a:lnTo>
                    <a:pt x="222" y="447"/>
                  </a:lnTo>
                  <a:cubicBezTo>
                    <a:pt x="222" y="460"/>
                    <a:pt x="227" y="472"/>
                    <a:pt x="237" y="481"/>
                  </a:cubicBezTo>
                  <a:lnTo>
                    <a:pt x="237" y="667"/>
                  </a:lnTo>
                  <a:lnTo>
                    <a:pt x="212" y="667"/>
                  </a:lnTo>
                  <a:lnTo>
                    <a:pt x="226" y="35"/>
                  </a:lnTo>
                  <a:lnTo>
                    <a:pt x="281" y="35"/>
                  </a:lnTo>
                  <a:lnTo>
                    <a:pt x="290" y="400"/>
                  </a:lnTo>
                  <a:lnTo>
                    <a:pt x="269" y="400"/>
                  </a:lnTo>
                  <a:cubicBezTo>
                    <a:pt x="243" y="400"/>
                    <a:pt x="222" y="421"/>
                    <a:pt x="222" y="447"/>
                  </a:cubicBezTo>
                  <a:close/>
                  <a:moveTo>
                    <a:pt x="874" y="447"/>
                  </a:moveTo>
                  <a:lnTo>
                    <a:pt x="874" y="447"/>
                  </a:lnTo>
                  <a:cubicBezTo>
                    <a:pt x="874" y="454"/>
                    <a:pt x="868" y="460"/>
                    <a:pt x="862" y="460"/>
                  </a:cubicBezTo>
                  <a:lnTo>
                    <a:pt x="269" y="460"/>
                  </a:lnTo>
                  <a:cubicBezTo>
                    <a:pt x="262" y="460"/>
                    <a:pt x="256" y="454"/>
                    <a:pt x="256" y="447"/>
                  </a:cubicBezTo>
                  <a:cubicBezTo>
                    <a:pt x="256" y="440"/>
                    <a:pt x="262" y="435"/>
                    <a:pt x="269" y="435"/>
                  </a:cubicBezTo>
                  <a:lnTo>
                    <a:pt x="862" y="435"/>
                  </a:lnTo>
                  <a:cubicBezTo>
                    <a:pt x="868" y="435"/>
                    <a:pt x="874" y="440"/>
                    <a:pt x="874" y="447"/>
                  </a:cubicBezTo>
                  <a:close/>
                  <a:moveTo>
                    <a:pt x="687" y="400"/>
                  </a:moveTo>
                  <a:lnTo>
                    <a:pt x="687" y="400"/>
                  </a:lnTo>
                  <a:lnTo>
                    <a:pt x="700" y="198"/>
                  </a:lnTo>
                  <a:lnTo>
                    <a:pt x="727" y="198"/>
                  </a:lnTo>
                  <a:lnTo>
                    <a:pt x="739" y="400"/>
                  </a:lnTo>
                  <a:lnTo>
                    <a:pt x="687" y="400"/>
                  </a:lnTo>
                  <a:close/>
                  <a:moveTo>
                    <a:pt x="539" y="400"/>
                  </a:moveTo>
                  <a:lnTo>
                    <a:pt x="539" y="400"/>
                  </a:lnTo>
                  <a:lnTo>
                    <a:pt x="552" y="198"/>
                  </a:lnTo>
                  <a:lnTo>
                    <a:pt x="579" y="198"/>
                  </a:lnTo>
                  <a:lnTo>
                    <a:pt x="591" y="400"/>
                  </a:lnTo>
                  <a:lnTo>
                    <a:pt x="539" y="400"/>
                  </a:lnTo>
                  <a:close/>
                  <a:moveTo>
                    <a:pt x="391" y="400"/>
                  </a:moveTo>
                  <a:lnTo>
                    <a:pt x="391" y="400"/>
                  </a:lnTo>
                  <a:lnTo>
                    <a:pt x="403" y="198"/>
                  </a:lnTo>
                  <a:lnTo>
                    <a:pt x="430" y="198"/>
                  </a:lnTo>
                  <a:lnTo>
                    <a:pt x="443" y="400"/>
                  </a:lnTo>
                  <a:lnTo>
                    <a:pt x="391" y="400"/>
                  </a:lnTo>
                  <a:close/>
                  <a:moveTo>
                    <a:pt x="936" y="667"/>
                  </a:moveTo>
                  <a:lnTo>
                    <a:pt x="936" y="667"/>
                  </a:lnTo>
                  <a:lnTo>
                    <a:pt x="894" y="667"/>
                  </a:lnTo>
                  <a:lnTo>
                    <a:pt x="894" y="481"/>
                  </a:lnTo>
                  <a:cubicBezTo>
                    <a:pt x="903" y="472"/>
                    <a:pt x="908" y="460"/>
                    <a:pt x="908" y="447"/>
                  </a:cubicBezTo>
                  <a:cubicBezTo>
                    <a:pt x="908" y="421"/>
                    <a:pt x="887" y="400"/>
                    <a:pt x="862" y="400"/>
                  </a:cubicBezTo>
                  <a:lnTo>
                    <a:pt x="774" y="400"/>
                  </a:lnTo>
                  <a:lnTo>
                    <a:pt x="760" y="179"/>
                  </a:lnTo>
                  <a:cubicBezTo>
                    <a:pt x="760" y="170"/>
                    <a:pt x="752" y="163"/>
                    <a:pt x="743" y="163"/>
                  </a:cubicBezTo>
                  <a:lnTo>
                    <a:pt x="684" y="163"/>
                  </a:lnTo>
                  <a:cubicBezTo>
                    <a:pt x="675" y="163"/>
                    <a:pt x="667" y="170"/>
                    <a:pt x="667" y="179"/>
                  </a:cubicBezTo>
                  <a:lnTo>
                    <a:pt x="653" y="400"/>
                  </a:lnTo>
                  <a:lnTo>
                    <a:pt x="626" y="400"/>
                  </a:lnTo>
                  <a:lnTo>
                    <a:pt x="612" y="179"/>
                  </a:lnTo>
                  <a:cubicBezTo>
                    <a:pt x="611" y="170"/>
                    <a:pt x="604" y="163"/>
                    <a:pt x="595" y="163"/>
                  </a:cubicBezTo>
                  <a:lnTo>
                    <a:pt x="535" y="163"/>
                  </a:lnTo>
                  <a:cubicBezTo>
                    <a:pt x="526" y="163"/>
                    <a:pt x="519" y="170"/>
                    <a:pt x="518" y="179"/>
                  </a:cubicBezTo>
                  <a:lnTo>
                    <a:pt x="504" y="400"/>
                  </a:lnTo>
                  <a:lnTo>
                    <a:pt x="478" y="400"/>
                  </a:lnTo>
                  <a:lnTo>
                    <a:pt x="464" y="179"/>
                  </a:lnTo>
                  <a:cubicBezTo>
                    <a:pt x="463" y="170"/>
                    <a:pt x="456" y="163"/>
                    <a:pt x="447" y="163"/>
                  </a:cubicBezTo>
                  <a:lnTo>
                    <a:pt x="387" y="163"/>
                  </a:lnTo>
                  <a:cubicBezTo>
                    <a:pt x="378" y="163"/>
                    <a:pt x="371" y="170"/>
                    <a:pt x="370" y="179"/>
                  </a:cubicBezTo>
                  <a:lnTo>
                    <a:pt x="356" y="400"/>
                  </a:lnTo>
                  <a:lnTo>
                    <a:pt x="324" y="400"/>
                  </a:lnTo>
                  <a:lnTo>
                    <a:pt x="316" y="17"/>
                  </a:lnTo>
                  <a:cubicBezTo>
                    <a:pt x="315" y="8"/>
                    <a:pt x="308" y="0"/>
                    <a:pt x="298" y="0"/>
                  </a:cubicBezTo>
                  <a:lnTo>
                    <a:pt x="209" y="0"/>
                  </a:lnTo>
                  <a:cubicBezTo>
                    <a:pt x="200" y="0"/>
                    <a:pt x="192" y="8"/>
                    <a:pt x="192" y="17"/>
                  </a:cubicBezTo>
                  <a:lnTo>
                    <a:pt x="182" y="460"/>
                  </a:lnTo>
                  <a:lnTo>
                    <a:pt x="76" y="460"/>
                  </a:lnTo>
                  <a:cubicBezTo>
                    <a:pt x="50" y="460"/>
                    <a:pt x="29" y="481"/>
                    <a:pt x="29" y="506"/>
                  </a:cubicBezTo>
                  <a:cubicBezTo>
                    <a:pt x="29" y="519"/>
                    <a:pt x="35" y="532"/>
                    <a:pt x="44" y="541"/>
                  </a:cubicBezTo>
                  <a:lnTo>
                    <a:pt x="44" y="667"/>
                  </a:lnTo>
                  <a:lnTo>
                    <a:pt x="17" y="667"/>
                  </a:lnTo>
                  <a:cubicBezTo>
                    <a:pt x="7" y="667"/>
                    <a:pt x="0" y="675"/>
                    <a:pt x="0" y="684"/>
                  </a:cubicBezTo>
                  <a:cubicBezTo>
                    <a:pt x="0" y="694"/>
                    <a:pt x="7" y="701"/>
                    <a:pt x="17" y="701"/>
                  </a:cubicBezTo>
                  <a:lnTo>
                    <a:pt x="936" y="701"/>
                  </a:lnTo>
                  <a:cubicBezTo>
                    <a:pt x="945" y="701"/>
                    <a:pt x="953" y="694"/>
                    <a:pt x="953" y="684"/>
                  </a:cubicBezTo>
                  <a:cubicBezTo>
                    <a:pt x="953" y="675"/>
                    <a:pt x="945" y="667"/>
                    <a:pt x="936" y="6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 name="Freeform 104">
              <a:extLst>
                <a:ext uri="{FF2B5EF4-FFF2-40B4-BE49-F238E27FC236}">
                  <a16:creationId xmlns:a16="http://schemas.microsoft.com/office/drawing/2014/main" xmlns="" id="{2CA38C7C-CE64-BA89-DB04-B9D270D0F46F}"/>
                </a:ext>
              </a:extLst>
            </p:cNvPr>
            <p:cNvSpPr>
              <a:spLocks/>
            </p:cNvSpPr>
            <p:nvPr/>
          </p:nvSpPr>
          <p:spPr bwMode="auto">
            <a:xfrm>
              <a:off x="3349" y="2182"/>
              <a:ext cx="448" cy="221"/>
            </a:xfrm>
            <a:custGeom>
              <a:avLst/>
              <a:gdLst>
                <a:gd name="T0" fmla="*/ 551 w 731"/>
                <a:gd name="T1" fmla="*/ 0 h 360"/>
                <a:gd name="T2" fmla="*/ 551 w 731"/>
                <a:gd name="T3" fmla="*/ 0 h 360"/>
                <a:gd name="T4" fmla="*/ 437 w 731"/>
                <a:gd name="T5" fmla="*/ 40 h 360"/>
                <a:gd name="T6" fmla="*/ 358 w 731"/>
                <a:gd name="T7" fmla="*/ 14 h 360"/>
                <a:gd name="T8" fmla="*/ 264 w 731"/>
                <a:gd name="T9" fmla="*/ 51 h 360"/>
                <a:gd name="T10" fmla="*/ 225 w 731"/>
                <a:gd name="T11" fmla="*/ 44 h 360"/>
                <a:gd name="T12" fmla="*/ 129 w 731"/>
                <a:gd name="T13" fmla="*/ 105 h 360"/>
                <a:gd name="T14" fmla="*/ 113 w 731"/>
                <a:gd name="T15" fmla="*/ 103 h 360"/>
                <a:gd name="T16" fmla="*/ 49 w 731"/>
                <a:gd name="T17" fmla="*/ 147 h 360"/>
                <a:gd name="T18" fmla="*/ 47 w 731"/>
                <a:gd name="T19" fmla="*/ 147 h 360"/>
                <a:gd name="T20" fmla="*/ 0 w 731"/>
                <a:gd name="T21" fmla="*/ 194 h 360"/>
                <a:gd name="T22" fmla="*/ 17 w 731"/>
                <a:gd name="T23" fmla="*/ 211 h 360"/>
                <a:gd name="T24" fmla="*/ 34 w 731"/>
                <a:gd name="T25" fmla="*/ 194 h 360"/>
                <a:gd name="T26" fmla="*/ 53 w 731"/>
                <a:gd name="T27" fmla="*/ 184 h 360"/>
                <a:gd name="T28" fmla="*/ 70 w 731"/>
                <a:gd name="T29" fmla="*/ 184 h 360"/>
                <a:gd name="T30" fmla="*/ 79 w 731"/>
                <a:gd name="T31" fmla="*/ 170 h 360"/>
                <a:gd name="T32" fmla="*/ 113 w 731"/>
                <a:gd name="T33" fmla="*/ 137 h 360"/>
                <a:gd name="T34" fmla="*/ 130 w 731"/>
                <a:gd name="T35" fmla="*/ 142 h 360"/>
                <a:gd name="T36" fmla="*/ 145 w 731"/>
                <a:gd name="T37" fmla="*/ 143 h 360"/>
                <a:gd name="T38" fmla="*/ 155 w 731"/>
                <a:gd name="T39" fmla="*/ 131 h 360"/>
                <a:gd name="T40" fmla="*/ 225 w 731"/>
                <a:gd name="T41" fmla="*/ 78 h 360"/>
                <a:gd name="T42" fmla="*/ 260 w 731"/>
                <a:gd name="T43" fmla="*/ 87 h 360"/>
                <a:gd name="T44" fmla="*/ 281 w 731"/>
                <a:gd name="T45" fmla="*/ 84 h 360"/>
                <a:gd name="T46" fmla="*/ 358 w 731"/>
                <a:gd name="T47" fmla="*/ 48 h 360"/>
                <a:gd name="T48" fmla="*/ 426 w 731"/>
                <a:gd name="T49" fmla="*/ 75 h 360"/>
                <a:gd name="T50" fmla="*/ 449 w 731"/>
                <a:gd name="T51" fmla="*/ 74 h 360"/>
                <a:gd name="T52" fmla="*/ 551 w 731"/>
                <a:gd name="T53" fmla="*/ 34 h 360"/>
                <a:gd name="T54" fmla="*/ 696 w 731"/>
                <a:gd name="T55" fmla="*/ 179 h 360"/>
                <a:gd name="T56" fmla="*/ 551 w 731"/>
                <a:gd name="T57" fmla="*/ 325 h 360"/>
                <a:gd name="T58" fmla="*/ 423 w 731"/>
                <a:gd name="T59" fmla="*/ 249 h 360"/>
                <a:gd name="T60" fmla="*/ 400 w 731"/>
                <a:gd name="T61" fmla="*/ 242 h 360"/>
                <a:gd name="T62" fmla="*/ 358 w 731"/>
                <a:gd name="T63" fmla="*/ 251 h 360"/>
                <a:gd name="T64" fmla="*/ 281 w 731"/>
                <a:gd name="T65" fmla="*/ 216 h 360"/>
                <a:gd name="T66" fmla="*/ 260 w 731"/>
                <a:gd name="T67" fmla="*/ 212 h 360"/>
                <a:gd name="T68" fmla="*/ 225 w 731"/>
                <a:gd name="T69" fmla="*/ 221 h 360"/>
                <a:gd name="T70" fmla="*/ 168 w 731"/>
                <a:gd name="T71" fmla="*/ 193 h 360"/>
                <a:gd name="T72" fmla="*/ 154 w 731"/>
                <a:gd name="T73" fmla="*/ 187 h 360"/>
                <a:gd name="T74" fmla="*/ 140 w 731"/>
                <a:gd name="T75" fmla="*/ 193 h 360"/>
                <a:gd name="T76" fmla="*/ 113 w 731"/>
                <a:gd name="T77" fmla="*/ 207 h 360"/>
                <a:gd name="T78" fmla="*/ 96 w 731"/>
                <a:gd name="T79" fmla="*/ 224 h 360"/>
                <a:gd name="T80" fmla="*/ 113 w 731"/>
                <a:gd name="T81" fmla="*/ 241 h 360"/>
                <a:gd name="T82" fmla="*/ 153 w 731"/>
                <a:gd name="T83" fmla="*/ 228 h 360"/>
                <a:gd name="T84" fmla="*/ 225 w 731"/>
                <a:gd name="T85" fmla="*/ 256 h 360"/>
                <a:gd name="T86" fmla="*/ 264 w 731"/>
                <a:gd name="T87" fmla="*/ 248 h 360"/>
                <a:gd name="T88" fmla="*/ 358 w 731"/>
                <a:gd name="T89" fmla="*/ 286 h 360"/>
                <a:gd name="T90" fmla="*/ 400 w 731"/>
                <a:gd name="T91" fmla="*/ 279 h 360"/>
                <a:gd name="T92" fmla="*/ 551 w 731"/>
                <a:gd name="T93" fmla="*/ 360 h 360"/>
                <a:gd name="T94" fmla="*/ 731 w 731"/>
                <a:gd name="T95" fmla="*/ 179 h 360"/>
                <a:gd name="T96" fmla="*/ 551 w 731"/>
                <a:gd name="T9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1" h="360">
                  <a:moveTo>
                    <a:pt x="551" y="0"/>
                  </a:moveTo>
                  <a:lnTo>
                    <a:pt x="551" y="0"/>
                  </a:lnTo>
                  <a:cubicBezTo>
                    <a:pt x="509" y="0"/>
                    <a:pt x="469" y="13"/>
                    <a:pt x="437" y="40"/>
                  </a:cubicBezTo>
                  <a:cubicBezTo>
                    <a:pt x="414" y="23"/>
                    <a:pt x="387" y="14"/>
                    <a:pt x="358" y="14"/>
                  </a:cubicBezTo>
                  <a:cubicBezTo>
                    <a:pt x="323" y="14"/>
                    <a:pt x="290" y="27"/>
                    <a:pt x="264" y="51"/>
                  </a:cubicBezTo>
                  <a:cubicBezTo>
                    <a:pt x="252" y="46"/>
                    <a:pt x="238" y="44"/>
                    <a:pt x="225" y="44"/>
                  </a:cubicBezTo>
                  <a:cubicBezTo>
                    <a:pt x="183" y="44"/>
                    <a:pt x="146" y="67"/>
                    <a:pt x="129" y="105"/>
                  </a:cubicBezTo>
                  <a:cubicBezTo>
                    <a:pt x="124" y="103"/>
                    <a:pt x="118" y="103"/>
                    <a:pt x="113" y="103"/>
                  </a:cubicBezTo>
                  <a:cubicBezTo>
                    <a:pt x="85" y="103"/>
                    <a:pt x="59" y="121"/>
                    <a:pt x="49" y="147"/>
                  </a:cubicBezTo>
                  <a:cubicBezTo>
                    <a:pt x="48" y="147"/>
                    <a:pt x="47" y="147"/>
                    <a:pt x="47" y="147"/>
                  </a:cubicBezTo>
                  <a:cubicBezTo>
                    <a:pt x="21" y="147"/>
                    <a:pt x="0" y="168"/>
                    <a:pt x="0" y="194"/>
                  </a:cubicBezTo>
                  <a:cubicBezTo>
                    <a:pt x="0" y="204"/>
                    <a:pt x="8" y="211"/>
                    <a:pt x="17" y="211"/>
                  </a:cubicBezTo>
                  <a:cubicBezTo>
                    <a:pt x="27" y="211"/>
                    <a:pt x="34" y="204"/>
                    <a:pt x="34" y="194"/>
                  </a:cubicBezTo>
                  <a:cubicBezTo>
                    <a:pt x="34" y="185"/>
                    <a:pt x="44" y="179"/>
                    <a:pt x="53" y="184"/>
                  </a:cubicBezTo>
                  <a:cubicBezTo>
                    <a:pt x="58" y="187"/>
                    <a:pt x="65" y="187"/>
                    <a:pt x="70" y="184"/>
                  </a:cubicBezTo>
                  <a:cubicBezTo>
                    <a:pt x="75" y="181"/>
                    <a:pt x="79" y="176"/>
                    <a:pt x="79" y="170"/>
                  </a:cubicBezTo>
                  <a:cubicBezTo>
                    <a:pt x="80" y="152"/>
                    <a:pt x="95" y="137"/>
                    <a:pt x="113" y="137"/>
                  </a:cubicBezTo>
                  <a:cubicBezTo>
                    <a:pt x="119" y="137"/>
                    <a:pt x="125" y="139"/>
                    <a:pt x="130" y="142"/>
                  </a:cubicBezTo>
                  <a:cubicBezTo>
                    <a:pt x="135" y="145"/>
                    <a:pt x="140" y="145"/>
                    <a:pt x="145" y="143"/>
                  </a:cubicBezTo>
                  <a:cubicBezTo>
                    <a:pt x="150" y="141"/>
                    <a:pt x="154" y="136"/>
                    <a:pt x="155" y="131"/>
                  </a:cubicBezTo>
                  <a:cubicBezTo>
                    <a:pt x="164" y="100"/>
                    <a:pt x="192" y="78"/>
                    <a:pt x="225" y="78"/>
                  </a:cubicBezTo>
                  <a:cubicBezTo>
                    <a:pt x="237" y="78"/>
                    <a:pt x="249" y="81"/>
                    <a:pt x="260" y="87"/>
                  </a:cubicBezTo>
                  <a:cubicBezTo>
                    <a:pt x="267" y="91"/>
                    <a:pt x="276" y="90"/>
                    <a:pt x="281" y="84"/>
                  </a:cubicBezTo>
                  <a:cubicBezTo>
                    <a:pt x="301" y="61"/>
                    <a:pt x="329" y="48"/>
                    <a:pt x="358" y="48"/>
                  </a:cubicBezTo>
                  <a:cubicBezTo>
                    <a:pt x="383" y="48"/>
                    <a:pt x="407" y="58"/>
                    <a:pt x="426" y="75"/>
                  </a:cubicBezTo>
                  <a:cubicBezTo>
                    <a:pt x="433" y="81"/>
                    <a:pt x="443" y="81"/>
                    <a:pt x="449" y="74"/>
                  </a:cubicBezTo>
                  <a:cubicBezTo>
                    <a:pt x="477" y="48"/>
                    <a:pt x="513" y="34"/>
                    <a:pt x="551" y="34"/>
                  </a:cubicBezTo>
                  <a:cubicBezTo>
                    <a:pt x="631" y="34"/>
                    <a:pt x="696" y="99"/>
                    <a:pt x="696" y="179"/>
                  </a:cubicBezTo>
                  <a:cubicBezTo>
                    <a:pt x="696" y="260"/>
                    <a:pt x="631" y="325"/>
                    <a:pt x="551" y="325"/>
                  </a:cubicBezTo>
                  <a:cubicBezTo>
                    <a:pt x="497" y="325"/>
                    <a:pt x="448" y="296"/>
                    <a:pt x="423" y="249"/>
                  </a:cubicBezTo>
                  <a:cubicBezTo>
                    <a:pt x="418" y="241"/>
                    <a:pt x="408" y="238"/>
                    <a:pt x="400" y="242"/>
                  </a:cubicBezTo>
                  <a:cubicBezTo>
                    <a:pt x="387" y="248"/>
                    <a:pt x="373" y="251"/>
                    <a:pt x="358" y="251"/>
                  </a:cubicBezTo>
                  <a:cubicBezTo>
                    <a:pt x="329" y="251"/>
                    <a:pt x="301" y="238"/>
                    <a:pt x="281" y="216"/>
                  </a:cubicBezTo>
                  <a:cubicBezTo>
                    <a:pt x="276" y="210"/>
                    <a:pt x="267" y="208"/>
                    <a:pt x="260" y="212"/>
                  </a:cubicBezTo>
                  <a:cubicBezTo>
                    <a:pt x="249" y="218"/>
                    <a:pt x="237" y="221"/>
                    <a:pt x="225" y="221"/>
                  </a:cubicBezTo>
                  <a:cubicBezTo>
                    <a:pt x="202" y="221"/>
                    <a:pt x="181" y="211"/>
                    <a:pt x="168" y="193"/>
                  </a:cubicBezTo>
                  <a:cubicBezTo>
                    <a:pt x="164" y="189"/>
                    <a:pt x="159" y="187"/>
                    <a:pt x="154" y="187"/>
                  </a:cubicBezTo>
                  <a:cubicBezTo>
                    <a:pt x="149" y="187"/>
                    <a:pt x="144" y="189"/>
                    <a:pt x="140" y="193"/>
                  </a:cubicBezTo>
                  <a:cubicBezTo>
                    <a:pt x="134" y="202"/>
                    <a:pt x="124" y="207"/>
                    <a:pt x="113" y="207"/>
                  </a:cubicBezTo>
                  <a:cubicBezTo>
                    <a:pt x="104" y="207"/>
                    <a:pt x="96" y="214"/>
                    <a:pt x="96" y="224"/>
                  </a:cubicBezTo>
                  <a:cubicBezTo>
                    <a:pt x="96" y="233"/>
                    <a:pt x="104" y="241"/>
                    <a:pt x="113" y="241"/>
                  </a:cubicBezTo>
                  <a:cubicBezTo>
                    <a:pt x="128" y="241"/>
                    <a:pt x="141" y="237"/>
                    <a:pt x="153" y="228"/>
                  </a:cubicBezTo>
                  <a:cubicBezTo>
                    <a:pt x="173" y="246"/>
                    <a:pt x="198" y="256"/>
                    <a:pt x="225" y="256"/>
                  </a:cubicBezTo>
                  <a:cubicBezTo>
                    <a:pt x="238" y="256"/>
                    <a:pt x="252" y="253"/>
                    <a:pt x="264" y="248"/>
                  </a:cubicBezTo>
                  <a:cubicBezTo>
                    <a:pt x="290" y="272"/>
                    <a:pt x="323" y="286"/>
                    <a:pt x="358" y="286"/>
                  </a:cubicBezTo>
                  <a:cubicBezTo>
                    <a:pt x="372" y="286"/>
                    <a:pt x="386" y="283"/>
                    <a:pt x="400" y="279"/>
                  </a:cubicBezTo>
                  <a:cubicBezTo>
                    <a:pt x="434" y="329"/>
                    <a:pt x="490" y="360"/>
                    <a:pt x="551" y="360"/>
                  </a:cubicBezTo>
                  <a:cubicBezTo>
                    <a:pt x="650" y="360"/>
                    <a:pt x="731" y="279"/>
                    <a:pt x="731" y="179"/>
                  </a:cubicBezTo>
                  <a:cubicBezTo>
                    <a:pt x="731" y="80"/>
                    <a:pt x="650" y="0"/>
                    <a:pt x="5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 name="Freeform 105">
              <a:extLst>
                <a:ext uri="{FF2B5EF4-FFF2-40B4-BE49-F238E27FC236}">
                  <a16:creationId xmlns:a16="http://schemas.microsoft.com/office/drawing/2014/main" xmlns="" id="{04BCCD54-0595-B885-98E0-12C28D12A672}"/>
                </a:ext>
              </a:extLst>
            </p:cNvPr>
            <p:cNvSpPr>
              <a:spLocks/>
            </p:cNvSpPr>
            <p:nvPr/>
          </p:nvSpPr>
          <p:spPr bwMode="auto">
            <a:xfrm>
              <a:off x="3438"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8" y="0"/>
                    <a:pt x="0" y="8"/>
                    <a:pt x="0" y="17"/>
                  </a:cubicBezTo>
                  <a:lnTo>
                    <a:pt x="0" y="47"/>
                  </a:lnTo>
                  <a:cubicBezTo>
                    <a:pt x="0" y="56"/>
                    <a:pt x="8" y="64"/>
                    <a:pt x="17" y="64"/>
                  </a:cubicBezTo>
                  <a:cubicBezTo>
                    <a:pt x="27" y="64"/>
                    <a:pt x="34" y="56"/>
                    <a:pt x="34" y="47"/>
                  </a:cubicBezTo>
                  <a:lnTo>
                    <a:pt x="34" y="17"/>
                  </a:lnTo>
                  <a:cubicBezTo>
                    <a:pt x="34" y="8"/>
                    <a:pt x="27"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8" name="Freeform 106">
              <a:extLst>
                <a:ext uri="{FF2B5EF4-FFF2-40B4-BE49-F238E27FC236}">
                  <a16:creationId xmlns:a16="http://schemas.microsoft.com/office/drawing/2014/main" xmlns="" id="{682396CA-530B-5E95-3B1C-4A794C342033}"/>
                </a:ext>
              </a:extLst>
            </p:cNvPr>
            <p:cNvSpPr>
              <a:spLocks/>
            </p:cNvSpPr>
            <p:nvPr/>
          </p:nvSpPr>
          <p:spPr bwMode="auto">
            <a:xfrm>
              <a:off x="3492"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8" y="0"/>
                    <a:pt x="0" y="8"/>
                    <a:pt x="0" y="17"/>
                  </a:cubicBezTo>
                  <a:lnTo>
                    <a:pt x="0" y="47"/>
                  </a:lnTo>
                  <a:cubicBezTo>
                    <a:pt x="0" y="56"/>
                    <a:pt x="8" y="64"/>
                    <a:pt x="17" y="64"/>
                  </a:cubicBezTo>
                  <a:cubicBezTo>
                    <a:pt x="27" y="64"/>
                    <a:pt x="34" y="56"/>
                    <a:pt x="34" y="47"/>
                  </a:cubicBezTo>
                  <a:lnTo>
                    <a:pt x="34" y="17"/>
                  </a:lnTo>
                  <a:cubicBezTo>
                    <a:pt x="34" y="8"/>
                    <a:pt x="27"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9" name="Freeform 107">
              <a:extLst>
                <a:ext uri="{FF2B5EF4-FFF2-40B4-BE49-F238E27FC236}">
                  <a16:creationId xmlns:a16="http://schemas.microsoft.com/office/drawing/2014/main" xmlns="" id="{6B937459-7610-4846-2CF9-5465CCC21060}"/>
                </a:ext>
              </a:extLst>
            </p:cNvPr>
            <p:cNvSpPr>
              <a:spLocks/>
            </p:cNvSpPr>
            <p:nvPr/>
          </p:nvSpPr>
          <p:spPr bwMode="auto">
            <a:xfrm>
              <a:off x="3547"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8" y="0"/>
                    <a:pt x="0" y="8"/>
                    <a:pt x="0" y="17"/>
                  </a:cubicBezTo>
                  <a:lnTo>
                    <a:pt x="0" y="47"/>
                  </a:lnTo>
                  <a:cubicBezTo>
                    <a:pt x="0" y="56"/>
                    <a:pt x="8" y="64"/>
                    <a:pt x="17" y="64"/>
                  </a:cubicBezTo>
                  <a:cubicBezTo>
                    <a:pt x="27" y="64"/>
                    <a:pt x="34" y="56"/>
                    <a:pt x="34" y="47"/>
                  </a:cubicBezTo>
                  <a:lnTo>
                    <a:pt x="34" y="17"/>
                  </a:lnTo>
                  <a:cubicBezTo>
                    <a:pt x="34" y="8"/>
                    <a:pt x="27"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0" name="Freeform 108">
              <a:extLst>
                <a:ext uri="{FF2B5EF4-FFF2-40B4-BE49-F238E27FC236}">
                  <a16:creationId xmlns:a16="http://schemas.microsoft.com/office/drawing/2014/main" xmlns="" id="{F66B3360-47B0-F5EF-E884-6AD2B9450569}"/>
                </a:ext>
              </a:extLst>
            </p:cNvPr>
            <p:cNvSpPr>
              <a:spLocks/>
            </p:cNvSpPr>
            <p:nvPr/>
          </p:nvSpPr>
          <p:spPr bwMode="auto">
            <a:xfrm>
              <a:off x="3656"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7" y="0"/>
                    <a:pt x="0" y="8"/>
                    <a:pt x="0" y="17"/>
                  </a:cubicBezTo>
                  <a:lnTo>
                    <a:pt x="0" y="47"/>
                  </a:lnTo>
                  <a:cubicBezTo>
                    <a:pt x="0" y="56"/>
                    <a:pt x="7" y="64"/>
                    <a:pt x="17" y="64"/>
                  </a:cubicBezTo>
                  <a:cubicBezTo>
                    <a:pt x="26" y="64"/>
                    <a:pt x="34" y="56"/>
                    <a:pt x="34" y="47"/>
                  </a:cubicBezTo>
                  <a:lnTo>
                    <a:pt x="34" y="17"/>
                  </a:lnTo>
                  <a:cubicBezTo>
                    <a:pt x="34" y="8"/>
                    <a:pt x="26"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1" name="Freeform 109">
              <a:extLst>
                <a:ext uri="{FF2B5EF4-FFF2-40B4-BE49-F238E27FC236}">
                  <a16:creationId xmlns:a16="http://schemas.microsoft.com/office/drawing/2014/main" xmlns="" id="{97033C6F-5220-A5DA-420A-7D7266768A60}"/>
                </a:ext>
              </a:extLst>
            </p:cNvPr>
            <p:cNvSpPr>
              <a:spLocks/>
            </p:cNvSpPr>
            <p:nvPr/>
          </p:nvSpPr>
          <p:spPr bwMode="auto">
            <a:xfrm>
              <a:off x="3601" y="2654"/>
              <a:ext cx="21" cy="39"/>
            </a:xfrm>
            <a:custGeom>
              <a:avLst/>
              <a:gdLst>
                <a:gd name="T0" fmla="*/ 17 w 34"/>
                <a:gd name="T1" fmla="*/ 0 h 64"/>
                <a:gd name="T2" fmla="*/ 17 w 34"/>
                <a:gd name="T3" fmla="*/ 0 h 64"/>
                <a:gd name="T4" fmla="*/ 0 w 34"/>
                <a:gd name="T5" fmla="*/ 17 h 64"/>
                <a:gd name="T6" fmla="*/ 0 w 34"/>
                <a:gd name="T7" fmla="*/ 47 h 64"/>
                <a:gd name="T8" fmla="*/ 17 w 34"/>
                <a:gd name="T9" fmla="*/ 64 h 64"/>
                <a:gd name="T10" fmla="*/ 34 w 34"/>
                <a:gd name="T11" fmla="*/ 47 h 64"/>
                <a:gd name="T12" fmla="*/ 34 w 34"/>
                <a:gd name="T13" fmla="*/ 17 h 64"/>
                <a:gd name="T14" fmla="*/ 17 w 3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4">
                  <a:moveTo>
                    <a:pt x="17" y="0"/>
                  </a:moveTo>
                  <a:lnTo>
                    <a:pt x="17" y="0"/>
                  </a:lnTo>
                  <a:cubicBezTo>
                    <a:pt x="8" y="0"/>
                    <a:pt x="0" y="8"/>
                    <a:pt x="0" y="17"/>
                  </a:cubicBezTo>
                  <a:lnTo>
                    <a:pt x="0" y="47"/>
                  </a:lnTo>
                  <a:cubicBezTo>
                    <a:pt x="0" y="56"/>
                    <a:pt x="8" y="64"/>
                    <a:pt x="17" y="64"/>
                  </a:cubicBezTo>
                  <a:cubicBezTo>
                    <a:pt x="27" y="64"/>
                    <a:pt x="34" y="56"/>
                    <a:pt x="34" y="47"/>
                  </a:cubicBezTo>
                  <a:lnTo>
                    <a:pt x="34" y="17"/>
                  </a:lnTo>
                  <a:cubicBezTo>
                    <a:pt x="34" y="8"/>
                    <a:pt x="27" y="0"/>
                    <a:pt x="1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12" name="Group 264">
            <a:extLst>
              <a:ext uri="{FF2B5EF4-FFF2-40B4-BE49-F238E27FC236}">
                <a16:creationId xmlns:a16="http://schemas.microsoft.com/office/drawing/2014/main" xmlns="" id="{185A29C0-2473-F9FE-8D1B-AAC4E4FF1943}"/>
              </a:ext>
            </a:extLst>
          </p:cNvPr>
          <p:cNvGrpSpPr>
            <a:grpSpLocks noChangeAspect="1"/>
          </p:cNvGrpSpPr>
          <p:nvPr/>
        </p:nvGrpSpPr>
        <p:grpSpPr bwMode="auto">
          <a:xfrm>
            <a:off x="5666547" y="3217070"/>
            <a:ext cx="825500" cy="515938"/>
            <a:chOff x="3965" y="3562"/>
            <a:chExt cx="520" cy="325"/>
          </a:xfrm>
          <a:solidFill>
            <a:srgbClr val="004C14"/>
          </a:solidFill>
        </p:grpSpPr>
        <p:sp>
          <p:nvSpPr>
            <p:cNvPr id="13" name="Freeform 265">
              <a:extLst>
                <a:ext uri="{FF2B5EF4-FFF2-40B4-BE49-F238E27FC236}">
                  <a16:creationId xmlns:a16="http://schemas.microsoft.com/office/drawing/2014/main" xmlns="" id="{42D0D5D1-8A5D-CA26-5CB6-02ADACCA9065}"/>
                </a:ext>
              </a:extLst>
            </p:cNvPr>
            <p:cNvSpPr>
              <a:spLocks noEditPoints="1"/>
            </p:cNvSpPr>
            <p:nvPr/>
          </p:nvSpPr>
          <p:spPr bwMode="auto">
            <a:xfrm>
              <a:off x="3965" y="3562"/>
              <a:ext cx="520" cy="325"/>
            </a:xfrm>
            <a:custGeom>
              <a:avLst/>
              <a:gdLst>
                <a:gd name="T0" fmla="*/ 423 w 847"/>
                <a:gd name="T1" fmla="*/ 504 h 536"/>
                <a:gd name="T2" fmla="*/ 423 w 847"/>
                <a:gd name="T3" fmla="*/ 504 h 536"/>
                <a:gd name="T4" fmla="*/ 31 w 847"/>
                <a:gd name="T5" fmla="*/ 267 h 536"/>
                <a:gd name="T6" fmla="*/ 423 w 847"/>
                <a:gd name="T7" fmla="*/ 30 h 536"/>
                <a:gd name="T8" fmla="*/ 816 w 847"/>
                <a:gd name="T9" fmla="*/ 267 h 536"/>
                <a:gd name="T10" fmla="*/ 423 w 847"/>
                <a:gd name="T11" fmla="*/ 504 h 536"/>
                <a:gd name="T12" fmla="*/ 423 w 847"/>
                <a:gd name="T13" fmla="*/ 0 h 536"/>
                <a:gd name="T14" fmla="*/ 423 w 847"/>
                <a:gd name="T15" fmla="*/ 0 h 536"/>
                <a:gd name="T16" fmla="*/ 0 w 847"/>
                <a:gd name="T17" fmla="*/ 267 h 536"/>
                <a:gd name="T18" fmla="*/ 423 w 847"/>
                <a:gd name="T19" fmla="*/ 536 h 536"/>
                <a:gd name="T20" fmla="*/ 847 w 847"/>
                <a:gd name="T21" fmla="*/ 267 h 536"/>
                <a:gd name="T22" fmla="*/ 423 w 847"/>
                <a:gd name="T2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7" h="536">
                  <a:moveTo>
                    <a:pt x="423" y="504"/>
                  </a:moveTo>
                  <a:lnTo>
                    <a:pt x="423" y="504"/>
                  </a:lnTo>
                  <a:cubicBezTo>
                    <a:pt x="205" y="504"/>
                    <a:pt x="31" y="334"/>
                    <a:pt x="31" y="267"/>
                  </a:cubicBezTo>
                  <a:cubicBezTo>
                    <a:pt x="31" y="200"/>
                    <a:pt x="205" y="30"/>
                    <a:pt x="423" y="30"/>
                  </a:cubicBezTo>
                  <a:cubicBezTo>
                    <a:pt x="642" y="30"/>
                    <a:pt x="816" y="200"/>
                    <a:pt x="816" y="267"/>
                  </a:cubicBezTo>
                  <a:cubicBezTo>
                    <a:pt x="816" y="334"/>
                    <a:pt x="642" y="504"/>
                    <a:pt x="423" y="504"/>
                  </a:cubicBezTo>
                  <a:close/>
                  <a:moveTo>
                    <a:pt x="423" y="0"/>
                  </a:moveTo>
                  <a:lnTo>
                    <a:pt x="423" y="0"/>
                  </a:lnTo>
                  <a:cubicBezTo>
                    <a:pt x="187" y="0"/>
                    <a:pt x="0" y="191"/>
                    <a:pt x="0" y="267"/>
                  </a:cubicBezTo>
                  <a:cubicBezTo>
                    <a:pt x="0" y="343"/>
                    <a:pt x="187" y="536"/>
                    <a:pt x="423" y="536"/>
                  </a:cubicBezTo>
                  <a:cubicBezTo>
                    <a:pt x="659" y="536"/>
                    <a:pt x="847" y="343"/>
                    <a:pt x="847" y="267"/>
                  </a:cubicBezTo>
                  <a:cubicBezTo>
                    <a:pt x="847" y="191"/>
                    <a:pt x="659" y="0"/>
                    <a:pt x="4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4" name="Freeform 266">
              <a:extLst>
                <a:ext uri="{FF2B5EF4-FFF2-40B4-BE49-F238E27FC236}">
                  <a16:creationId xmlns:a16="http://schemas.microsoft.com/office/drawing/2014/main" xmlns="" id="{5B09C85E-47D0-CE9B-A4E0-000D39AF1247}"/>
                </a:ext>
              </a:extLst>
            </p:cNvPr>
            <p:cNvSpPr>
              <a:spLocks/>
            </p:cNvSpPr>
            <p:nvPr/>
          </p:nvSpPr>
          <p:spPr bwMode="auto">
            <a:xfrm>
              <a:off x="4189" y="3689"/>
              <a:ext cx="72" cy="70"/>
            </a:xfrm>
            <a:custGeom>
              <a:avLst/>
              <a:gdLst>
                <a:gd name="T0" fmla="*/ 58 w 117"/>
                <a:gd name="T1" fmla="*/ 0 h 116"/>
                <a:gd name="T2" fmla="*/ 58 w 117"/>
                <a:gd name="T3" fmla="*/ 0 h 116"/>
                <a:gd name="T4" fmla="*/ 0 w 117"/>
                <a:gd name="T5" fmla="*/ 58 h 116"/>
                <a:gd name="T6" fmla="*/ 58 w 117"/>
                <a:gd name="T7" fmla="*/ 116 h 116"/>
                <a:gd name="T8" fmla="*/ 117 w 117"/>
                <a:gd name="T9" fmla="*/ 58 h 116"/>
                <a:gd name="T10" fmla="*/ 58 w 117"/>
                <a:gd name="T11" fmla="*/ 0 h 116"/>
              </a:gdLst>
              <a:ahLst/>
              <a:cxnLst>
                <a:cxn ang="0">
                  <a:pos x="T0" y="T1"/>
                </a:cxn>
                <a:cxn ang="0">
                  <a:pos x="T2" y="T3"/>
                </a:cxn>
                <a:cxn ang="0">
                  <a:pos x="T4" y="T5"/>
                </a:cxn>
                <a:cxn ang="0">
                  <a:pos x="T6" y="T7"/>
                </a:cxn>
                <a:cxn ang="0">
                  <a:pos x="T8" y="T9"/>
                </a:cxn>
                <a:cxn ang="0">
                  <a:pos x="T10" y="T11"/>
                </a:cxn>
              </a:cxnLst>
              <a:rect l="0" t="0" r="r" b="b"/>
              <a:pathLst>
                <a:path w="117" h="116">
                  <a:moveTo>
                    <a:pt x="58" y="0"/>
                  </a:moveTo>
                  <a:lnTo>
                    <a:pt x="58" y="0"/>
                  </a:lnTo>
                  <a:cubicBezTo>
                    <a:pt x="26" y="0"/>
                    <a:pt x="0" y="26"/>
                    <a:pt x="0" y="58"/>
                  </a:cubicBezTo>
                  <a:cubicBezTo>
                    <a:pt x="0" y="90"/>
                    <a:pt x="26" y="116"/>
                    <a:pt x="58" y="116"/>
                  </a:cubicBezTo>
                  <a:cubicBezTo>
                    <a:pt x="91" y="116"/>
                    <a:pt x="117" y="90"/>
                    <a:pt x="117" y="58"/>
                  </a:cubicBezTo>
                  <a:cubicBezTo>
                    <a:pt x="117" y="26"/>
                    <a:pt x="91" y="0"/>
                    <a:pt x="5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5" name="Freeform 267">
              <a:extLst>
                <a:ext uri="{FF2B5EF4-FFF2-40B4-BE49-F238E27FC236}">
                  <a16:creationId xmlns:a16="http://schemas.microsoft.com/office/drawing/2014/main" xmlns="" id="{B7F36910-1156-C76A-AC4E-F76CE802C4AA}"/>
                </a:ext>
              </a:extLst>
            </p:cNvPr>
            <p:cNvSpPr>
              <a:spLocks noEditPoints="1"/>
            </p:cNvSpPr>
            <p:nvPr/>
          </p:nvSpPr>
          <p:spPr bwMode="auto">
            <a:xfrm>
              <a:off x="4108" y="3608"/>
              <a:ext cx="234" cy="232"/>
            </a:xfrm>
            <a:custGeom>
              <a:avLst/>
              <a:gdLst>
                <a:gd name="T0" fmla="*/ 190 w 381"/>
                <a:gd name="T1" fmla="*/ 350 h 381"/>
                <a:gd name="T2" fmla="*/ 190 w 381"/>
                <a:gd name="T3" fmla="*/ 350 h 381"/>
                <a:gd name="T4" fmla="*/ 31 w 381"/>
                <a:gd name="T5" fmla="*/ 190 h 381"/>
                <a:gd name="T6" fmla="*/ 190 w 381"/>
                <a:gd name="T7" fmla="*/ 31 h 381"/>
                <a:gd name="T8" fmla="*/ 350 w 381"/>
                <a:gd name="T9" fmla="*/ 190 h 381"/>
                <a:gd name="T10" fmla="*/ 190 w 381"/>
                <a:gd name="T11" fmla="*/ 350 h 381"/>
                <a:gd name="T12" fmla="*/ 190 w 381"/>
                <a:gd name="T13" fmla="*/ 0 h 381"/>
                <a:gd name="T14" fmla="*/ 190 w 381"/>
                <a:gd name="T15" fmla="*/ 0 h 381"/>
                <a:gd name="T16" fmla="*/ 0 w 381"/>
                <a:gd name="T17" fmla="*/ 190 h 381"/>
                <a:gd name="T18" fmla="*/ 190 w 381"/>
                <a:gd name="T19" fmla="*/ 381 h 381"/>
                <a:gd name="T20" fmla="*/ 381 w 381"/>
                <a:gd name="T21" fmla="*/ 190 h 381"/>
                <a:gd name="T22" fmla="*/ 190 w 381"/>
                <a:gd name="T2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381">
                  <a:moveTo>
                    <a:pt x="190" y="350"/>
                  </a:moveTo>
                  <a:lnTo>
                    <a:pt x="190" y="350"/>
                  </a:lnTo>
                  <a:cubicBezTo>
                    <a:pt x="103" y="350"/>
                    <a:pt x="31" y="278"/>
                    <a:pt x="31" y="190"/>
                  </a:cubicBezTo>
                  <a:cubicBezTo>
                    <a:pt x="31" y="102"/>
                    <a:pt x="103" y="31"/>
                    <a:pt x="190" y="31"/>
                  </a:cubicBezTo>
                  <a:cubicBezTo>
                    <a:pt x="278" y="31"/>
                    <a:pt x="350" y="102"/>
                    <a:pt x="350" y="190"/>
                  </a:cubicBezTo>
                  <a:cubicBezTo>
                    <a:pt x="350" y="278"/>
                    <a:pt x="278" y="350"/>
                    <a:pt x="190" y="350"/>
                  </a:cubicBezTo>
                  <a:close/>
                  <a:moveTo>
                    <a:pt x="190" y="0"/>
                  </a:moveTo>
                  <a:lnTo>
                    <a:pt x="190" y="0"/>
                  </a:lnTo>
                  <a:cubicBezTo>
                    <a:pt x="85" y="0"/>
                    <a:pt x="0" y="85"/>
                    <a:pt x="0" y="190"/>
                  </a:cubicBezTo>
                  <a:cubicBezTo>
                    <a:pt x="0" y="295"/>
                    <a:pt x="85" y="381"/>
                    <a:pt x="190" y="381"/>
                  </a:cubicBezTo>
                  <a:cubicBezTo>
                    <a:pt x="296" y="381"/>
                    <a:pt x="381" y="295"/>
                    <a:pt x="381" y="190"/>
                  </a:cubicBezTo>
                  <a:cubicBezTo>
                    <a:pt x="381" y="85"/>
                    <a:pt x="296" y="0"/>
                    <a:pt x="19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
        <p:nvSpPr>
          <p:cNvPr id="23" name="Rectangle 4">
            <a:extLst>
              <a:ext uri="{FF2B5EF4-FFF2-40B4-BE49-F238E27FC236}">
                <a16:creationId xmlns:a16="http://schemas.microsoft.com/office/drawing/2014/main" xmlns="" id="{A07D9631-1E6B-870A-601F-8706A37530B4}"/>
              </a:ext>
            </a:extLst>
          </p:cNvPr>
          <p:cNvSpPr/>
          <p:nvPr/>
        </p:nvSpPr>
        <p:spPr>
          <a:xfrm>
            <a:off x="5365374" y="2593043"/>
            <a:ext cx="1427846" cy="469916"/>
          </a:xfrm>
          <a:prstGeom prst="roundRect">
            <a:avLst/>
          </a:prstGeom>
          <a:solidFill>
            <a:schemeClr val="accent2"/>
          </a:solidFill>
        </p:spPr>
        <p:txBody>
          <a:bodyPr wrap="square">
            <a:spAutoFit/>
          </a:bodyPr>
          <a:lstStyle/>
          <a:p>
            <a:pPr marL="0" lvl="2" algn="ctr" defTabSz="696681">
              <a:lnSpc>
                <a:spcPct val="90000"/>
              </a:lnSpc>
              <a:defRPr/>
            </a:pPr>
            <a:r>
              <a:rPr lang="es-MX" sz="1200" b="1" kern="0" dirty="0">
                <a:solidFill>
                  <a:srgbClr val="004C14"/>
                </a:solidFill>
                <a:latin typeface="ACHS Nueva Sans" pitchFamily="2" charset="0"/>
                <a:cs typeface="Arial" panose="020B0604020202020204" pitchFamily="34" charset="0"/>
              </a:rPr>
              <a:t>EMPRESA PRINCIPAL</a:t>
            </a:r>
          </a:p>
        </p:txBody>
      </p:sp>
      <p:sp>
        <p:nvSpPr>
          <p:cNvPr id="24" name="Rectangle 4">
            <a:extLst>
              <a:ext uri="{FF2B5EF4-FFF2-40B4-BE49-F238E27FC236}">
                <a16:creationId xmlns:a16="http://schemas.microsoft.com/office/drawing/2014/main" xmlns="" id="{41A11135-2542-C56E-B9E9-A3E1A7369527}"/>
              </a:ext>
            </a:extLst>
          </p:cNvPr>
          <p:cNvSpPr/>
          <p:nvPr/>
        </p:nvSpPr>
        <p:spPr>
          <a:xfrm>
            <a:off x="2832669" y="4236020"/>
            <a:ext cx="1427846" cy="471193"/>
          </a:xfrm>
          <a:prstGeom prst="roundRect">
            <a:avLst/>
          </a:prstGeom>
          <a:solidFill>
            <a:schemeClr val="tx2"/>
          </a:solidFill>
        </p:spPr>
        <p:txBody>
          <a:bodyPr wrap="square">
            <a:spAutoFit/>
          </a:bodyPr>
          <a:lstStyle/>
          <a:p>
            <a:pPr marL="0" lvl="2" algn="ctr" defTabSz="696681">
              <a:lnSpc>
                <a:spcPct val="90000"/>
              </a:lnSpc>
              <a:defRPr/>
            </a:pPr>
            <a:r>
              <a:rPr lang="es-ES" sz="1204" b="1" kern="0" dirty="0">
                <a:solidFill>
                  <a:srgbClr val="004C14"/>
                </a:solidFill>
                <a:latin typeface="ACHS Nueva Sans" pitchFamily="2" charset="0"/>
                <a:cs typeface="Arial" panose="020B0604020202020204" pitchFamily="34" charset="0"/>
              </a:rPr>
              <a:t>Empresa Contratista 1</a:t>
            </a:r>
          </a:p>
        </p:txBody>
      </p:sp>
      <p:sp>
        <p:nvSpPr>
          <p:cNvPr id="25" name="Rectangle 4">
            <a:extLst>
              <a:ext uri="{FF2B5EF4-FFF2-40B4-BE49-F238E27FC236}">
                <a16:creationId xmlns:a16="http://schemas.microsoft.com/office/drawing/2014/main" xmlns="" id="{AF61C215-9EAC-5218-234F-4D43F4D9AA48}"/>
              </a:ext>
            </a:extLst>
          </p:cNvPr>
          <p:cNvSpPr/>
          <p:nvPr/>
        </p:nvSpPr>
        <p:spPr>
          <a:xfrm>
            <a:off x="3848159" y="5885977"/>
            <a:ext cx="1517130" cy="471193"/>
          </a:xfrm>
          <a:prstGeom prst="roundRect">
            <a:avLst/>
          </a:prstGeom>
          <a:solidFill>
            <a:schemeClr val="tx2"/>
          </a:solidFill>
        </p:spPr>
        <p:txBody>
          <a:bodyPr wrap="square">
            <a:spAutoFit/>
          </a:bodyPr>
          <a:lstStyle/>
          <a:p>
            <a:pPr marL="0" lvl="2" algn="ctr" defTabSz="696681">
              <a:lnSpc>
                <a:spcPct val="90000"/>
              </a:lnSpc>
              <a:defRPr/>
            </a:pPr>
            <a:r>
              <a:rPr lang="es-ES" sz="1204" b="1" kern="0" dirty="0">
                <a:solidFill>
                  <a:srgbClr val="004C14"/>
                </a:solidFill>
                <a:latin typeface="ACHS Nueva Sans" pitchFamily="2" charset="0"/>
                <a:cs typeface="Arial" panose="020B0604020202020204" pitchFamily="34" charset="0"/>
              </a:rPr>
              <a:t>Empresa Subcontratista 1</a:t>
            </a:r>
          </a:p>
        </p:txBody>
      </p:sp>
      <p:sp>
        <p:nvSpPr>
          <p:cNvPr id="26" name="Rectangle 4">
            <a:extLst>
              <a:ext uri="{FF2B5EF4-FFF2-40B4-BE49-F238E27FC236}">
                <a16:creationId xmlns:a16="http://schemas.microsoft.com/office/drawing/2014/main" xmlns="" id="{7494BBFA-1673-245F-8997-AF4B41E87F38}"/>
              </a:ext>
            </a:extLst>
          </p:cNvPr>
          <p:cNvSpPr/>
          <p:nvPr/>
        </p:nvSpPr>
        <p:spPr>
          <a:xfrm>
            <a:off x="7103525" y="5910040"/>
            <a:ext cx="1517130" cy="471193"/>
          </a:xfrm>
          <a:prstGeom prst="roundRect">
            <a:avLst/>
          </a:prstGeom>
          <a:solidFill>
            <a:schemeClr val="tx2"/>
          </a:solidFill>
        </p:spPr>
        <p:txBody>
          <a:bodyPr wrap="square">
            <a:spAutoFit/>
          </a:bodyPr>
          <a:lstStyle/>
          <a:p>
            <a:pPr marL="0" lvl="2" algn="ctr" defTabSz="696681">
              <a:lnSpc>
                <a:spcPct val="90000"/>
              </a:lnSpc>
              <a:defRPr/>
            </a:pPr>
            <a:r>
              <a:rPr lang="es-ES" sz="1204" b="1" kern="0" dirty="0">
                <a:solidFill>
                  <a:srgbClr val="004C14"/>
                </a:solidFill>
                <a:latin typeface="ACHS Nueva Sans" pitchFamily="2" charset="0"/>
                <a:cs typeface="Arial" panose="020B0604020202020204" pitchFamily="34" charset="0"/>
              </a:rPr>
              <a:t>Empresa Subcontratista 2</a:t>
            </a:r>
          </a:p>
        </p:txBody>
      </p:sp>
      <p:sp>
        <p:nvSpPr>
          <p:cNvPr id="27" name="Rectangle 4">
            <a:extLst>
              <a:ext uri="{FF2B5EF4-FFF2-40B4-BE49-F238E27FC236}">
                <a16:creationId xmlns:a16="http://schemas.microsoft.com/office/drawing/2014/main" xmlns="" id="{517CD3DB-A939-CE56-8145-180AD8D59B74}"/>
              </a:ext>
            </a:extLst>
          </p:cNvPr>
          <p:cNvSpPr/>
          <p:nvPr/>
        </p:nvSpPr>
        <p:spPr>
          <a:xfrm>
            <a:off x="7915442" y="4236020"/>
            <a:ext cx="1427846" cy="471193"/>
          </a:xfrm>
          <a:prstGeom prst="roundRect">
            <a:avLst/>
          </a:prstGeom>
          <a:solidFill>
            <a:schemeClr val="tx2"/>
          </a:solidFill>
        </p:spPr>
        <p:txBody>
          <a:bodyPr wrap="square">
            <a:spAutoFit/>
          </a:bodyPr>
          <a:lstStyle/>
          <a:p>
            <a:pPr marL="0" lvl="2" algn="ctr" defTabSz="696681">
              <a:lnSpc>
                <a:spcPct val="90000"/>
              </a:lnSpc>
              <a:defRPr/>
            </a:pPr>
            <a:r>
              <a:rPr lang="es-ES" sz="1204" b="1" kern="0" dirty="0">
                <a:solidFill>
                  <a:srgbClr val="004C14"/>
                </a:solidFill>
                <a:latin typeface="ACHS Nueva Sans" pitchFamily="2" charset="0"/>
                <a:cs typeface="Arial" panose="020B0604020202020204" pitchFamily="34" charset="0"/>
              </a:rPr>
              <a:t>Empresa Contratista 2</a:t>
            </a:r>
          </a:p>
        </p:txBody>
      </p:sp>
      <p:grpSp>
        <p:nvGrpSpPr>
          <p:cNvPr id="28" name="Group 10">
            <a:extLst>
              <a:ext uri="{FF2B5EF4-FFF2-40B4-BE49-F238E27FC236}">
                <a16:creationId xmlns:a16="http://schemas.microsoft.com/office/drawing/2014/main" xmlns="" id="{E946585A-0658-14EF-3BDB-51F259DD0293}"/>
              </a:ext>
            </a:extLst>
          </p:cNvPr>
          <p:cNvGrpSpPr>
            <a:grpSpLocks noChangeAspect="1"/>
          </p:cNvGrpSpPr>
          <p:nvPr/>
        </p:nvGrpSpPr>
        <p:grpSpPr bwMode="auto">
          <a:xfrm>
            <a:off x="3130667" y="3454436"/>
            <a:ext cx="831850" cy="663575"/>
            <a:chOff x="1015" y="1000"/>
            <a:chExt cx="524" cy="418"/>
          </a:xfrm>
          <a:solidFill>
            <a:srgbClr val="004C14"/>
          </a:solidFill>
        </p:grpSpPr>
        <p:sp>
          <p:nvSpPr>
            <p:cNvPr id="29" name="Freeform 11">
              <a:extLst>
                <a:ext uri="{FF2B5EF4-FFF2-40B4-BE49-F238E27FC236}">
                  <a16:creationId xmlns:a16="http://schemas.microsoft.com/office/drawing/2014/main" xmlns="" id="{22CEA5D8-3ED5-F66D-9E81-CBAB2605BD1B}"/>
                </a:ext>
              </a:extLst>
            </p:cNvPr>
            <p:cNvSpPr>
              <a:spLocks noEditPoints="1"/>
            </p:cNvSpPr>
            <p:nvPr/>
          </p:nvSpPr>
          <p:spPr bwMode="auto">
            <a:xfrm>
              <a:off x="1287" y="1019"/>
              <a:ext cx="252" cy="379"/>
            </a:xfrm>
            <a:custGeom>
              <a:avLst/>
              <a:gdLst>
                <a:gd name="T0" fmla="*/ 133 w 414"/>
                <a:gd name="T1" fmla="*/ 313 h 613"/>
                <a:gd name="T2" fmla="*/ 133 w 414"/>
                <a:gd name="T3" fmla="*/ 313 h 613"/>
                <a:gd name="T4" fmla="*/ 30 w 414"/>
                <a:gd name="T5" fmla="*/ 210 h 613"/>
                <a:gd name="T6" fmla="*/ 30 w 414"/>
                <a:gd name="T7" fmla="*/ 168 h 613"/>
                <a:gd name="T8" fmla="*/ 183 w 414"/>
                <a:gd name="T9" fmla="*/ 168 h 613"/>
                <a:gd name="T10" fmla="*/ 225 w 414"/>
                <a:gd name="T11" fmla="*/ 156 h 613"/>
                <a:gd name="T12" fmla="*/ 237 w 414"/>
                <a:gd name="T13" fmla="*/ 150 h 613"/>
                <a:gd name="T14" fmla="*/ 237 w 414"/>
                <a:gd name="T15" fmla="*/ 210 h 613"/>
                <a:gd name="T16" fmla="*/ 133 w 414"/>
                <a:gd name="T17" fmla="*/ 313 h 613"/>
                <a:gd name="T18" fmla="*/ 133 w 414"/>
                <a:gd name="T19" fmla="*/ 406 h 613"/>
                <a:gd name="T20" fmla="*/ 133 w 414"/>
                <a:gd name="T21" fmla="*/ 406 h 613"/>
                <a:gd name="T22" fmla="*/ 68 w 414"/>
                <a:gd name="T23" fmla="*/ 341 h 613"/>
                <a:gd name="T24" fmla="*/ 199 w 414"/>
                <a:gd name="T25" fmla="*/ 341 h 613"/>
                <a:gd name="T26" fmla="*/ 133 w 414"/>
                <a:gd name="T27" fmla="*/ 406 h 613"/>
                <a:gd name="T28" fmla="*/ 30 w 414"/>
                <a:gd name="T29" fmla="*/ 103 h 613"/>
                <a:gd name="T30" fmla="*/ 30 w 414"/>
                <a:gd name="T31" fmla="*/ 103 h 613"/>
                <a:gd name="T32" fmla="*/ 105 w 414"/>
                <a:gd name="T33" fmla="*/ 28 h 613"/>
                <a:gd name="T34" fmla="*/ 206 w 414"/>
                <a:gd name="T35" fmla="*/ 28 h 613"/>
                <a:gd name="T36" fmla="*/ 237 w 414"/>
                <a:gd name="T37" fmla="*/ 59 h 613"/>
                <a:gd name="T38" fmla="*/ 237 w 414"/>
                <a:gd name="T39" fmla="*/ 86 h 613"/>
                <a:gd name="T40" fmla="*/ 183 w 414"/>
                <a:gd name="T41" fmla="*/ 140 h 613"/>
                <a:gd name="T42" fmla="*/ 30 w 414"/>
                <a:gd name="T43" fmla="*/ 140 h 613"/>
                <a:gd name="T44" fmla="*/ 30 w 414"/>
                <a:gd name="T45" fmla="*/ 103 h 613"/>
                <a:gd name="T46" fmla="*/ 414 w 414"/>
                <a:gd name="T47" fmla="*/ 599 h 613"/>
                <a:gd name="T48" fmla="*/ 414 w 414"/>
                <a:gd name="T49" fmla="*/ 599 h 613"/>
                <a:gd name="T50" fmla="*/ 414 w 414"/>
                <a:gd name="T51" fmla="*/ 506 h 613"/>
                <a:gd name="T52" fmla="*/ 238 w 414"/>
                <a:gd name="T53" fmla="*/ 314 h 613"/>
                <a:gd name="T54" fmla="*/ 237 w 414"/>
                <a:gd name="T55" fmla="*/ 313 h 613"/>
                <a:gd name="T56" fmla="*/ 234 w 414"/>
                <a:gd name="T57" fmla="*/ 313 h 613"/>
                <a:gd name="T58" fmla="*/ 217 w 414"/>
                <a:gd name="T59" fmla="*/ 312 h 613"/>
                <a:gd name="T60" fmla="*/ 229 w 414"/>
                <a:gd name="T61" fmla="*/ 300 h 613"/>
                <a:gd name="T62" fmla="*/ 265 w 414"/>
                <a:gd name="T63" fmla="*/ 210 h 613"/>
                <a:gd name="T64" fmla="*/ 265 w 414"/>
                <a:gd name="T65" fmla="*/ 96 h 613"/>
                <a:gd name="T66" fmla="*/ 265 w 414"/>
                <a:gd name="T67" fmla="*/ 94 h 613"/>
                <a:gd name="T68" fmla="*/ 265 w 414"/>
                <a:gd name="T69" fmla="*/ 93 h 613"/>
                <a:gd name="T70" fmla="*/ 265 w 414"/>
                <a:gd name="T71" fmla="*/ 92 h 613"/>
                <a:gd name="T72" fmla="*/ 265 w 414"/>
                <a:gd name="T73" fmla="*/ 86 h 613"/>
                <a:gd name="T74" fmla="*/ 265 w 414"/>
                <a:gd name="T75" fmla="*/ 69 h 613"/>
                <a:gd name="T76" fmla="*/ 196 w 414"/>
                <a:gd name="T77" fmla="*/ 0 h 613"/>
                <a:gd name="T78" fmla="*/ 105 w 414"/>
                <a:gd name="T79" fmla="*/ 0 h 613"/>
                <a:gd name="T80" fmla="*/ 2 w 414"/>
                <a:gd name="T81" fmla="*/ 103 h 613"/>
                <a:gd name="T82" fmla="*/ 2 w 414"/>
                <a:gd name="T83" fmla="*/ 210 h 613"/>
                <a:gd name="T84" fmla="*/ 38 w 414"/>
                <a:gd name="T85" fmla="*/ 300 h 613"/>
                <a:gd name="T86" fmla="*/ 50 w 414"/>
                <a:gd name="T87" fmla="*/ 312 h 613"/>
                <a:gd name="T88" fmla="*/ 33 w 414"/>
                <a:gd name="T89" fmla="*/ 313 h 613"/>
                <a:gd name="T90" fmla="*/ 30 w 414"/>
                <a:gd name="T91" fmla="*/ 313 h 613"/>
                <a:gd name="T92" fmla="*/ 29 w 414"/>
                <a:gd name="T93" fmla="*/ 314 h 613"/>
                <a:gd name="T94" fmla="*/ 0 w 414"/>
                <a:gd name="T95" fmla="*/ 319 h 613"/>
                <a:gd name="T96" fmla="*/ 72 w 414"/>
                <a:gd name="T97" fmla="*/ 353 h 613"/>
                <a:gd name="T98" fmla="*/ 142 w 414"/>
                <a:gd name="T99" fmla="*/ 436 h 613"/>
                <a:gd name="T100" fmla="*/ 143 w 414"/>
                <a:gd name="T101" fmla="*/ 436 h 613"/>
                <a:gd name="T102" fmla="*/ 238 w 414"/>
                <a:gd name="T103" fmla="*/ 342 h 613"/>
                <a:gd name="T104" fmla="*/ 241 w 414"/>
                <a:gd name="T105" fmla="*/ 342 h 613"/>
                <a:gd name="T106" fmla="*/ 386 w 414"/>
                <a:gd name="T107" fmla="*/ 506 h 613"/>
                <a:gd name="T108" fmla="*/ 386 w 414"/>
                <a:gd name="T109" fmla="*/ 585 h 613"/>
                <a:gd name="T110" fmla="*/ 154 w 414"/>
                <a:gd name="T111" fmla="*/ 585 h 613"/>
                <a:gd name="T112" fmla="*/ 154 w 414"/>
                <a:gd name="T113" fmla="*/ 613 h 613"/>
                <a:gd name="T114" fmla="*/ 400 w 414"/>
                <a:gd name="T115" fmla="*/ 613 h 613"/>
                <a:gd name="T116" fmla="*/ 414 w 414"/>
                <a:gd name="T117" fmla="*/ 59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 h="613">
                  <a:moveTo>
                    <a:pt x="133" y="313"/>
                  </a:moveTo>
                  <a:lnTo>
                    <a:pt x="133" y="313"/>
                  </a:lnTo>
                  <a:cubicBezTo>
                    <a:pt x="77" y="313"/>
                    <a:pt x="30" y="266"/>
                    <a:pt x="30" y="210"/>
                  </a:cubicBezTo>
                  <a:lnTo>
                    <a:pt x="30" y="168"/>
                  </a:lnTo>
                  <a:lnTo>
                    <a:pt x="183" y="168"/>
                  </a:lnTo>
                  <a:cubicBezTo>
                    <a:pt x="198" y="168"/>
                    <a:pt x="213" y="164"/>
                    <a:pt x="225" y="156"/>
                  </a:cubicBezTo>
                  <a:lnTo>
                    <a:pt x="237" y="150"/>
                  </a:lnTo>
                  <a:lnTo>
                    <a:pt x="237" y="210"/>
                  </a:lnTo>
                  <a:cubicBezTo>
                    <a:pt x="237" y="266"/>
                    <a:pt x="190" y="313"/>
                    <a:pt x="133" y="313"/>
                  </a:cubicBezTo>
                  <a:close/>
                  <a:moveTo>
                    <a:pt x="133" y="406"/>
                  </a:moveTo>
                  <a:lnTo>
                    <a:pt x="133" y="406"/>
                  </a:lnTo>
                  <a:lnTo>
                    <a:pt x="68" y="341"/>
                  </a:lnTo>
                  <a:lnTo>
                    <a:pt x="199" y="341"/>
                  </a:lnTo>
                  <a:lnTo>
                    <a:pt x="133" y="406"/>
                  </a:lnTo>
                  <a:close/>
                  <a:moveTo>
                    <a:pt x="30" y="103"/>
                  </a:moveTo>
                  <a:lnTo>
                    <a:pt x="30" y="103"/>
                  </a:lnTo>
                  <a:cubicBezTo>
                    <a:pt x="30" y="62"/>
                    <a:pt x="64" y="28"/>
                    <a:pt x="105" y="28"/>
                  </a:cubicBezTo>
                  <a:lnTo>
                    <a:pt x="206" y="28"/>
                  </a:lnTo>
                  <a:cubicBezTo>
                    <a:pt x="223" y="28"/>
                    <a:pt x="237" y="42"/>
                    <a:pt x="237" y="59"/>
                  </a:cubicBezTo>
                  <a:lnTo>
                    <a:pt x="237" y="86"/>
                  </a:lnTo>
                  <a:cubicBezTo>
                    <a:pt x="237" y="116"/>
                    <a:pt x="213" y="140"/>
                    <a:pt x="183" y="140"/>
                  </a:cubicBezTo>
                  <a:lnTo>
                    <a:pt x="30" y="140"/>
                  </a:lnTo>
                  <a:lnTo>
                    <a:pt x="30" y="103"/>
                  </a:lnTo>
                  <a:close/>
                  <a:moveTo>
                    <a:pt x="414" y="599"/>
                  </a:moveTo>
                  <a:lnTo>
                    <a:pt x="414" y="599"/>
                  </a:lnTo>
                  <a:lnTo>
                    <a:pt x="414" y="506"/>
                  </a:lnTo>
                  <a:cubicBezTo>
                    <a:pt x="414" y="407"/>
                    <a:pt x="337" y="322"/>
                    <a:pt x="238" y="314"/>
                  </a:cubicBezTo>
                  <a:lnTo>
                    <a:pt x="237" y="313"/>
                  </a:lnTo>
                  <a:cubicBezTo>
                    <a:pt x="236" y="313"/>
                    <a:pt x="235" y="313"/>
                    <a:pt x="234" y="313"/>
                  </a:cubicBezTo>
                  <a:lnTo>
                    <a:pt x="217" y="312"/>
                  </a:lnTo>
                  <a:lnTo>
                    <a:pt x="229" y="300"/>
                  </a:lnTo>
                  <a:cubicBezTo>
                    <a:pt x="252" y="276"/>
                    <a:pt x="265" y="243"/>
                    <a:pt x="265" y="210"/>
                  </a:cubicBezTo>
                  <a:lnTo>
                    <a:pt x="265" y="96"/>
                  </a:lnTo>
                  <a:cubicBezTo>
                    <a:pt x="265" y="95"/>
                    <a:pt x="265" y="94"/>
                    <a:pt x="265" y="94"/>
                  </a:cubicBezTo>
                  <a:lnTo>
                    <a:pt x="265" y="93"/>
                  </a:lnTo>
                  <a:lnTo>
                    <a:pt x="265" y="92"/>
                  </a:lnTo>
                  <a:cubicBezTo>
                    <a:pt x="265" y="90"/>
                    <a:pt x="265" y="88"/>
                    <a:pt x="265" y="86"/>
                  </a:cubicBezTo>
                  <a:lnTo>
                    <a:pt x="265" y="69"/>
                  </a:lnTo>
                  <a:cubicBezTo>
                    <a:pt x="265" y="31"/>
                    <a:pt x="234" y="0"/>
                    <a:pt x="196" y="0"/>
                  </a:cubicBezTo>
                  <a:lnTo>
                    <a:pt x="105" y="0"/>
                  </a:lnTo>
                  <a:cubicBezTo>
                    <a:pt x="48" y="0"/>
                    <a:pt x="2" y="46"/>
                    <a:pt x="2" y="103"/>
                  </a:cubicBezTo>
                  <a:lnTo>
                    <a:pt x="2" y="210"/>
                  </a:lnTo>
                  <a:cubicBezTo>
                    <a:pt x="2" y="243"/>
                    <a:pt x="15" y="275"/>
                    <a:pt x="38" y="300"/>
                  </a:cubicBezTo>
                  <a:lnTo>
                    <a:pt x="50" y="312"/>
                  </a:lnTo>
                  <a:lnTo>
                    <a:pt x="33" y="313"/>
                  </a:lnTo>
                  <a:cubicBezTo>
                    <a:pt x="32" y="313"/>
                    <a:pt x="31" y="313"/>
                    <a:pt x="30" y="313"/>
                  </a:cubicBezTo>
                  <a:lnTo>
                    <a:pt x="29" y="314"/>
                  </a:lnTo>
                  <a:cubicBezTo>
                    <a:pt x="19" y="314"/>
                    <a:pt x="9" y="316"/>
                    <a:pt x="0" y="319"/>
                  </a:cubicBezTo>
                  <a:cubicBezTo>
                    <a:pt x="24" y="324"/>
                    <a:pt x="54" y="334"/>
                    <a:pt x="72" y="353"/>
                  </a:cubicBezTo>
                  <a:cubicBezTo>
                    <a:pt x="93" y="377"/>
                    <a:pt x="124" y="405"/>
                    <a:pt x="142" y="436"/>
                  </a:cubicBezTo>
                  <a:cubicBezTo>
                    <a:pt x="142" y="436"/>
                    <a:pt x="143" y="436"/>
                    <a:pt x="143" y="436"/>
                  </a:cubicBezTo>
                  <a:lnTo>
                    <a:pt x="238" y="342"/>
                  </a:lnTo>
                  <a:lnTo>
                    <a:pt x="241" y="342"/>
                  </a:lnTo>
                  <a:cubicBezTo>
                    <a:pt x="324" y="353"/>
                    <a:pt x="386" y="423"/>
                    <a:pt x="386" y="506"/>
                  </a:cubicBezTo>
                  <a:lnTo>
                    <a:pt x="386" y="585"/>
                  </a:lnTo>
                  <a:lnTo>
                    <a:pt x="154" y="585"/>
                  </a:lnTo>
                  <a:cubicBezTo>
                    <a:pt x="154" y="596"/>
                    <a:pt x="154" y="605"/>
                    <a:pt x="154" y="613"/>
                  </a:cubicBezTo>
                  <a:lnTo>
                    <a:pt x="400" y="613"/>
                  </a:lnTo>
                  <a:cubicBezTo>
                    <a:pt x="408" y="613"/>
                    <a:pt x="414" y="607"/>
                    <a:pt x="414" y="5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sp>
          <p:nvSpPr>
            <p:cNvPr id="30" name="Freeform 13">
              <a:extLst>
                <a:ext uri="{FF2B5EF4-FFF2-40B4-BE49-F238E27FC236}">
                  <a16:creationId xmlns:a16="http://schemas.microsoft.com/office/drawing/2014/main" xmlns="" id="{86026D85-525E-5819-27E4-979C9337C491}"/>
                </a:ext>
              </a:extLst>
            </p:cNvPr>
            <p:cNvSpPr>
              <a:spLocks noEditPoints="1"/>
            </p:cNvSpPr>
            <p:nvPr/>
          </p:nvSpPr>
          <p:spPr bwMode="auto">
            <a:xfrm>
              <a:off x="1015" y="1000"/>
              <a:ext cx="378" cy="418"/>
            </a:xfrm>
            <a:custGeom>
              <a:avLst/>
              <a:gdLst>
                <a:gd name="T0" fmla="*/ 590 w 621"/>
                <a:gd name="T1" fmla="*/ 646 h 678"/>
                <a:gd name="T2" fmla="*/ 31 w 621"/>
                <a:gd name="T3" fmla="*/ 559 h 678"/>
                <a:gd name="T4" fmla="*/ 195 w 621"/>
                <a:gd name="T5" fmla="*/ 378 h 678"/>
                <a:gd name="T6" fmla="*/ 321 w 621"/>
                <a:gd name="T7" fmla="*/ 482 h 678"/>
                <a:gd name="T8" fmla="*/ 430 w 621"/>
                <a:gd name="T9" fmla="*/ 378 h 678"/>
                <a:gd name="T10" fmla="*/ 590 w 621"/>
                <a:gd name="T11" fmla="*/ 646 h 678"/>
                <a:gd name="T12" fmla="*/ 382 w 621"/>
                <a:gd name="T13" fmla="*/ 376 h 678"/>
                <a:gd name="T14" fmla="*/ 238 w 621"/>
                <a:gd name="T15" fmla="*/ 376 h 678"/>
                <a:gd name="T16" fmla="*/ 196 w 621"/>
                <a:gd name="T17" fmla="*/ 231 h 678"/>
                <a:gd name="T18" fmla="*/ 196 w 621"/>
                <a:gd name="T19" fmla="*/ 185 h 678"/>
                <a:gd name="T20" fmla="*/ 412 w 621"/>
                <a:gd name="T21" fmla="*/ 172 h 678"/>
                <a:gd name="T22" fmla="*/ 424 w 621"/>
                <a:gd name="T23" fmla="*/ 231 h 678"/>
                <a:gd name="T24" fmla="*/ 196 w 621"/>
                <a:gd name="T25" fmla="*/ 231 h 678"/>
                <a:gd name="T26" fmla="*/ 196 w 621"/>
                <a:gd name="T27" fmla="*/ 114 h 678"/>
                <a:gd name="T28" fmla="*/ 396 w 621"/>
                <a:gd name="T29" fmla="*/ 30 h 678"/>
                <a:gd name="T30" fmla="*/ 424 w 621"/>
                <a:gd name="T31" fmla="*/ 95 h 678"/>
                <a:gd name="T32" fmla="*/ 196 w 621"/>
                <a:gd name="T33" fmla="*/ 154 h 678"/>
                <a:gd name="T34" fmla="*/ 426 w 621"/>
                <a:gd name="T35" fmla="*/ 346 h 678"/>
                <a:gd name="T36" fmla="*/ 425 w 621"/>
                <a:gd name="T37" fmla="*/ 346 h 678"/>
                <a:gd name="T38" fmla="*/ 403 w 621"/>
                <a:gd name="T39" fmla="*/ 344 h 678"/>
                <a:gd name="T40" fmla="*/ 456 w 621"/>
                <a:gd name="T41" fmla="*/ 231 h 678"/>
                <a:gd name="T42" fmla="*/ 455 w 621"/>
                <a:gd name="T43" fmla="*/ 103 h 678"/>
                <a:gd name="T44" fmla="*/ 455 w 621"/>
                <a:gd name="T45" fmla="*/ 101 h 678"/>
                <a:gd name="T46" fmla="*/ 456 w 621"/>
                <a:gd name="T47" fmla="*/ 58 h 678"/>
                <a:gd name="T48" fmla="*/ 279 w 621"/>
                <a:gd name="T49" fmla="*/ 0 h 678"/>
                <a:gd name="T50" fmla="*/ 165 w 621"/>
                <a:gd name="T51" fmla="*/ 231 h 678"/>
                <a:gd name="T52" fmla="*/ 217 w 621"/>
                <a:gd name="T53" fmla="*/ 344 h 678"/>
                <a:gd name="T54" fmla="*/ 196 w 621"/>
                <a:gd name="T55" fmla="*/ 346 h 678"/>
                <a:gd name="T56" fmla="*/ 0 w 621"/>
                <a:gd name="T57" fmla="*/ 559 h 678"/>
                <a:gd name="T58" fmla="*/ 15 w 621"/>
                <a:gd name="T59" fmla="*/ 678 h 678"/>
                <a:gd name="T60" fmla="*/ 621 w 621"/>
                <a:gd name="T61" fmla="*/ 662 h 678"/>
                <a:gd name="T62" fmla="*/ 426 w 621"/>
                <a:gd name="T63" fmla="*/ 34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1" h="678">
                  <a:moveTo>
                    <a:pt x="590" y="646"/>
                  </a:moveTo>
                  <a:lnTo>
                    <a:pt x="590" y="646"/>
                  </a:lnTo>
                  <a:lnTo>
                    <a:pt x="31" y="646"/>
                  </a:lnTo>
                  <a:lnTo>
                    <a:pt x="31" y="559"/>
                  </a:lnTo>
                  <a:cubicBezTo>
                    <a:pt x="31" y="468"/>
                    <a:pt x="100" y="390"/>
                    <a:pt x="191" y="378"/>
                  </a:cubicBezTo>
                  <a:lnTo>
                    <a:pt x="195" y="378"/>
                  </a:lnTo>
                  <a:lnTo>
                    <a:pt x="299" y="482"/>
                  </a:lnTo>
                  <a:cubicBezTo>
                    <a:pt x="305" y="488"/>
                    <a:pt x="315" y="488"/>
                    <a:pt x="321" y="482"/>
                  </a:cubicBezTo>
                  <a:lnTo>
                    <a:pt x="426" y="378"/>
                  </a:lnTo>
                  <a:lnTo>
                    <a:pt x="430" y="378"/>
                  </a:lnTo>
                  <a:cubicBezTo>
                    <a:pt x="521" y="390"/>
                    <a:pt x="590" y="468"/>
                    <a:pt x="590" y="559"/>
                  </a:cubicBezTo>
                  <a:lnTo>
                    <a:pt x="590" y="646"/>
                  </a:lnTo>
                  <a:close/>
                  <a:moveTo>
                    <a:pt x="382" y="376"/>
                  </a:moveTo>
                  <a:lnTo>
                    <a:pt x="382" y="376"/>
                  </a:lnTo>
                  <a:lnTo>
                    <a:pt x="310" y="449"/>
                  </a:lnTo>
                  <a:lnTo>
                    <a:pt x="238" y="376"/>
                  </a:lnTo>
                  <a:lnTo>
                    <a:pt x="382" y="376"/>
                  </a:lnTo>
                  <a:close/>
                  <a:moveTo>
                    <a:pt x="196" y="231"/>
                  </a:moveTo>
                  <a:lnTo>
                    <a:pt x="196" y="231"/>
                  </a:lnTo>
                  <a:lnTo>
                    <a:pt x="196" y="185"/>
                  </a:lnTo>
                  <a:lnTo>
                    <a:pt x="365" y="185"/>
                  </a:lnTo>
                  <a:cubicBezTo>
                    <a:pt x="382" y="185"/>
                    <a:pt x="398" y="181"/>
                    <a:pt x="412" y="172"/>
                  </a:cubicBezTo>
                  <a:lnTo>
                    <a:pt x="424" y="165"/>
                  </a:lnTo>
                  <a:lnTo>
                    <a:pt x="424" y="231"/>
                  </a:lnTo>
                  <a:cubicBezTo>
                    <a:pt x="424" y="294"/>
                    <a:pt x="373" y="345"/>
                    <a:pt x="310" y="345"/>
                  </a:cubicBezTo>
                  <a:cubicBezTo>
                    <a:pt x="247" y="345"/>
                    <a:pt x="196" y="294"/>
                    <a:pt x="196" y="231"/>
                  </a:cubicBezTo>
                  <a:close/>
                  <a:moveTo>
                    <a:pt x="196" y="114"/>
                  </a:moveTo>
                  <a:lnTo>
                    <a:pt x="196" y="114"/>
                  </a:lnTo>
                  <a:cubicBezTo>
                    <a:pt x="196" y="68"/>
                    <a:pt x="233" y="30"/>
                    <a:pt x="279" y="30"/>
                  </a:cubicBezTo>
                  <a:lnTo>
                    <a:pt x="396" y="30"/>
                  </a:lnTo>
                  <a:cubicBezTo>
                    <a:pt x="412" y="30"/>
                    <a:pt x="424" y="43"/>
                    <a:pt x="424" y="58"/>
                  </a:cubicBezTo>
                  <a:lnTo>
                    <a:pt x="424" y="95"/>
                  </a:lnTo>
                  <a:cubicBezTo>
                    <a:pt x="424" y="127"/>
                    <a:pt x="398" y="154"/>
                    <a:pt x="365" y="154"/>
                  </a:cubicBezTo>
                  <a:lnTo>
                    <a:pt x="196" y="154"/>
                  </a:lnTo>
                  <a:lnTo>
                    <a:pt x="196" y="114"/>
                  </a:lnTo>
                  <a:close/>
                  <a:moveTo>
                    <a:pt x="426" y="346"/>
                  </a:moveTo>
                  <a:lnTo>
                    <a:pt x="426" y="346"/>
                  </a:lnTo>
                  <a:lnTo>
                    <a:pt x="425" y="346"/>
                  </a:lnTo>
                  <a:cubicBezTo>
                    <a:pt x="423" y="345"/>
                    <a:pt x="422" y="345"/>
                    <a:pt x="421" y="345"/>
                  </a:cubicBezTo>
                  <a:lnTo>
                    <a:pt x="403" y="344"/>
                  </a:lnTo>
                  <a:lnTo>
                    <a:pt x="416" y="331"/>
                  </a:lnTo>
                  <a:cubicBezTo>
                    <a:pt x="441" y="304"/>
                    <a:pt x="456" y="268"/>
                    <a:pt x="456" y="231"/>
                  </a:cubicBezTo>
                  <a:lnTo>
                    <a:pt x="456" y="105"/>
                  </a:lnTo>
                  <a:cubicBezTo>
                    <a:pt x="456" y="104"/>
                    <a:pt x="456" y="103"/>
                    <a:pt x="455" y="103"/>
                  </a:cubicBezTo>
                  <a:lnTo>
                    <a:pt x="455" y="102"/>
                  </a:lnTo>
                  <a:lnTo>
                    <a:pt x="455" y="101"/>
                  </a:lnTo>
                  <a:cubicBezTo>
                    <a:pt x="456" y="99"/>
                    <a:pt x="456" y="97"/>
                    <a:pt x="456" y="95"/>
                  </a:cubicBezTo>
                  <a:lnTo>
                    <a:pt x="456" y="58"/>
                  </a:lnTo>
                  <a:cubicBezTo>
                    <a:pt x="456" y="26"/>
                    <a:pt x="429" y="0"/>
                    <a:pt x="397" y="0"/>
                  </a:cubicBezTo>
                  <a:lnTo>
                    <a:pt x="279" y="0"/>
                  </a:lnTo>
                  <a:cubicBezTo>
                    <a:pt x="216" y="0"/>
                    <a:pt x="165" y="50"/>
                    <a:pt x="165" y="114"/>
                  </a:cubicBezTo>
                  <a:lnTo>
                    <a:pt x="165" y="231"/>
                  </a:lnTo>
                  <a:cubicBezTo>
                    <a:pt x="165" y="268"/>
                    <a:pt x="179" y="304"/>
                    <a:pt x="205" y="331"/>
                  </a:cubicBezTo>
                  <a:lnTo>
                    <a:pt x="217" y="344"/>
                  </a:lnTo>
                  <a:lnTo>
                    <a:pt x="199" y="345"/>
                  </a:lnTo>
                  <a:cubicBezTo>
                    <a:pt x="198" y="345"/>
                    <a:pt x="197" y="345"/>
                    <a:pt x="196" y="346"/>
                  </a:cubicBezTo>
                  <a:lnTo>
                    <a:pt x="194" y="346"/>
                  </a:lnTo>
                  <a:cubicBezTo>
                    <a:pt x="85" y="356"/>
                    <a:pt x="0" y="450"/>
                    <a:pt x="0" y="559"/>
                  </a:cubicBezTo>
                  <a:lnTo>
                    <a:pt x="0" y="662"/>
                  </a:lnTo>
                  <a:cubicBezTo>
                    <a:pt x="0" y="670"/>
                    <a:pt x="7" y="678"/>
                    <a:pt x="15" y="678"/>
                  </a:cubicBezTo>
                  <a:lnTo>
                    <a:pt x="605" y="678"/>
                  </a:lnTo>
                  <a:cubicBezTo>
                    <a:pt x="614" y="678"/>
                    <a:pt x="621" y="670"/>
                    <a:pt x="621" y="662"/>
                  </a:cubicBezTo>
                  <a:lnTo>
                    <a:pt x="621" y="559"/>
                  </a:lnTo>
                  <a:cubicBezTo>
                    <a:pt x="621" y="450"/>
                    <a:pt x="535" y="356"/>
                    <a:pt x="426" y="3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31" name="Group 51">
            <a:extLst>
              <a:ext uri="{FF2B5EF4-FFF2-40B4-BE49-F238E27FC236}">
                <a16:creationId xmlns:a16="http://schemas.microsoft.com/office/drawing/2014/main" xmlns="" id="{E50A895C-57F6-457A-B650-29D8DA397D04}"/>
              </a:ext>
            </a:extLst>
          </p:cNvPr>
          <p:cNvGrpSpPr>
            <a:grpSpLocks noChangeAspect="1"/>
          </p:cNvGrpSpPr>
          <p:nvPr/>
        </p:nvGrpSpPr>
        <p:grpSpPr bwMode="auto">
          <a:xfrm>
            <a:off x="8230903" y="3352456"/>
            <a:ext cx="796925" cy="795338"/>
            <a:chOff x="5377" y="1016"/>
            <a:chExt cx="502" cy="501"/>
          </a:xfrm>
          <a:solidFill>
            <a:srgbClr val="004C14"/>
          </a:solidFill>
        </p:grpSpPr>
        <p:sp>
          <p:nvSpPr>
            <p:cNvPr id="32" name="Freeform 52">
              <a:extLst>
                <a:ext uri="{FF2B5EF4-FFF2-40B4-BE49-F238E27FC236}">
                  <a16:creationId xmlns:a16="http://schemas.microsoft.com/office/drawing/2014/main" xmlns="" id="{EF4C7D4D-79D3-CEB7-683F-31234361D903}"/>
                </a:ext>
              </a:extLst>
            </p:cNvPr>
            <p:cNvSpPr>
              <a:spLocks noEditPoints="1"/>
            </p:cNvSpPr>
            <p:nvPr/>
          </p:nvSpPr>
          <p:spPr bwMode="auto">
            <a:xfrm>
              <a:off x="5618" y="1016"/>
              <a:ext cx="261" cy="283"/>
            </a:xfrm>
            <a:custGeom>
              <a:avLst/>
              <a:gdLst>
                <a:gd name="T0" fmla="*/ 277 w 428"/>
                <a:gd name="T1" fmla="*/ 433 h 466"/>
                <a:gd name="T2" fmla="*/ 277 w 428"/>
                <a:gd name="T3" fmla="*/ 433 h 466"/>
                <a:gd name="T4" fmla="*/ 32 w 428"/>
                <a:gd name="T5" fmla="*/ 433 h 466"/>
                <a:gd name="T6" fmla="*/ 32 w 428"/>
                <a:gd name="T7" fmla="*/ 381 h 466"/>
                <a:gd name="T8" fmla="*/ 134 w 428"/>
                <a:gd name="T9" fmla="*/ 264 h 466"/>
                <a:gd name="T10" fmla="*/ 203 w 428"/>
                <a:gd name="T11" fmla="*/ 333 h 466"/>
                <a:gd name="T12" fmla="*/ 214 w 428"/>
                <a:gd name="T13" fmla="*/ 337 h 466"/>
                <a:gd name="T14" fmla="*/ 225 w 428"/>
                <a:gd name="T15" fmla="*/ 333 h 466"/>
                <a:gd name="T16" fmla="*/ 294 w 428"/>
                <a:gd name="T17" fmla="*/ 264 h 466"/>
                <a:gd name="T18" fmla="*/ 396 w 428"/>
                <a:gd name="T19" fmla="*/ 381 h 466"/>
                <a:gd name="T20" fmla="*/ 396 w 428"/>
                <a:gd name="T21" fmla="*/ 433 h 466"/>
                <a:gd name="T22" fmla="*/ 277 w 428"/>
                <a:gd name="T23" fmla="*/ 433 h 466"/>
                <a:gd name="T24" fmla="*/ 249 w 428"/>
                <a:gd name="T25" fmla="*/ 263 h 466"/>
                <a:gd name="T26" fmla="*/ 249 w 428"/>
                <a:gd name="T27" fmla="*/ 263 h 466"/>
                <a:gd name="T28" fmla="*/ 214 w 428"/>
                <a:gd name="T29" fmla="*/ 298 h 466"/>
                <a:gd name="T30" fmla="*/ 179 w 428"/>
                <a:gd name="T31" fmla="*/ 263 h 466"/>
                <a:gd name="T32" fmla="*/ 249 w 428"/>
                <a:gd name="T33" fmla="*/ 263 h 466"/>
                <a:gd name="T34" fmla="*/ 143 w 428"/>
                <a:gd name="T35" fmla="*/ 135 h 466"/>
                <a:gd name="T36" fmla="*/ 143 w 428"/>
                <a:gd name="T37" fmla="*/ 135 h 466"/>
                <a:gd name="T38" fmla="*/ 251 w 428"/>
                <a:gd name="T39" fmla="*/ 135 h 466"/>
                <a:gd name="T40" fmla="*/ 285 w 428"/>
                <a:gd name="T41" fmla="*/ 125 h 466"/>
                <a:gd name="T42" fmla="*/ 285 w 428"/>
                <a:gd name="T43" fmla="*/ 160 h 466"/>
                <a:gd name="T44" fmla="*/ 214 w 428"/>
                <a:gd name="T45" fmla="*/ 231 h 466"/>
                <a:gd name="T46" fmla="*/ 143 w 428"/>
                <a:gd name="T47" fmla="*/ 160 h 466"/>
                <a:gd name="T48" fmla="*/ 143 w 428"/>
                <a:gd name="T49" fmla="*/ 135 h 466"/>
                <a:gd name="T50" fmla="*/ 143 w 428"/>
                <a:gd name="T51" fmla="*/ 102 h 466"/>
                <a:gd name="T52" fmla="*/ 143 w 428"/>
                <a:gd name="T53" fmla="*/ 102 h 466"/>
                <a:gd name="T54" fmla="*/ 143 w 428"/>
                <a:gd name="T55" fmla="*/ 81 h 466"/>
                <a:gd name="T56" fmla="*/ 193 w 428"/>
                <a:gd name="T57" fmla="*/ 31 h 466"/>
                <a:gd name="T58" fmla="*/ 285 w 428"/>
                <a:gd name="T59" fmla="*/ 31 h 466"/>
                <a:gd name="T60" fmla="*/ 285 w 428"/>
                <a:gd name="T61" fmla="*/ 68 h 466"/>
                <a:gd name="T62" fmla="*/ 251 w 428"/>
                <a:gd name="T63" fmla="*/ 103 h 466"/>
                <a:gd name="T64" fmla="*/ 143 w 428"/>
                <a:gd name="T65" fmla="*/ 103 h 466"/>
                <a:gd name="T66" fmla="*/ 143 w 428"/>
                <a:gd name="T67" fmla="*/ 102 h 466"/>
                <a:gd name="T68" fmla="*/ 292 w 428"/>
                <a:gd name="T69" fmla="*/ 232 h 466"/>
                <a:gd name="T70" fmla="*/ 292 w 428"/>
                <a:gd name="T71" fmla="*/ 232 h 466"/>
                <a:gd name="T72" fmla="*/ 289 w 428"/>
                <a:gd name="T73" fmla="*/ 231 h 466"/>
                <a:gd name="T74" fmla="*/ 317 w 428"/>
                <a:gd name="T75" fmla="*/ 160 h 466"/>
                <a:gd name="T76" fmla="*/ 317 w 428"/>
                <a:gd name="T77" fmla="*/ 75 h 466"/>
                <a:gd name="T78" fmla="*/ 317 w 428"/>
                <a:gd name="T79" fmla="*/ 73 h 466"/>
                <a:gd name="T80" fmla="*/ 317 w 428"/>
                <a:gd name="T81" fmla="*/ 68 h 466"/>
                <a:gd name="T82" fmla="*/ 317 w 428"/>
                <a:gd name="T83" fmla="*/ 15 h 466"/>
                <a:gd name="T84" fmla="*/ 301 w 428"/>
                <a:gd name="T85" fmla="*/ 0 h 466"/>
                <a:gd name="T86" fmla="*/ 193 w 428"/>
                <a:gd name="T87" fmla="*/ 0 h 466"/>
                <a:gd name="T88" fmla="*/ 111 w 428"/>
                <a:gd name="T89" fmla="*/ 81 h 466"/>
                <a:gd name="T90" fmla="*/ 111 w 428"/>
                <a:gd name="T91" fmla="*/ 160 h 466"/>
                <a:gd name="T92" fmla="*/ 139 w 428"/>
                <a:gd name="T93" fmla="*/ 231 h 466"/>
                <a:gd name="T94" fmla="*/ 136 w 428"/>
                <a:gd name="T95" fmla="*/ 232 h 466"/>
                <a:gd name="T96" fmla="*/ 0 w 428"/>
                <a:gd name="T97" fmla="*/ 381 h 466"/>
                <a:gd name="T98" fmla="*/ 0 w 428"/>
                <a:gd name="T99" fmla="*/ 450 h 466"/>
                <a:gd name="T100" fmla="*/ 16 w 428"/>
                <a:gd name="T101" fmla="*/ 466 h 466"/>
                <a:gd name="T102" fmla="*/ 277 w 428"/>
                <a:gd name="T103" fmla="*/ 466 h 466"/>
                <a:gd name="T104" fmla="*/ 410 w 428"/>
                <a:gd name="T105" fmla="*/ 466 h 466"/>
                <a:gd name="T106" fmla="*/ 412 w 428"/>
                <a:gd name="T107" fmla="*/ 466 h 466"/>
                <a:gd name="T108" fmla="*/ 428 w 428"/>
                <a:gd name="T109" fmla="*/ 450 h 466"/>
                <a:gd name="T110" fmla="*/ 428 w 428"/>
                <a:gd name="T111" fmla="*/ 381 h 466"/>
                <a:gd name="T112" fmla="*/ 292 w 428"/>
                <a:gd name="T113"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6">
                  <a:moveTo>
                    <a:pt x="277" y="433"/>
                  </a:moveTo>
                  <a:lnTo>
                    <a:pt x="277" y="433"/>
                  </a:lnTo>
                  <a:lnTo>
                    <a:pt x="32" y="433"/>
                  </a:lnTo>
                  <a:lnTo>
                    <a:pt x="32" y="381"/>
                  </a:lnTo>
                  <a:cubicBezTo>
                    <a:pt x="32" y="321"/>
                    <a:pt x="77" y="272"/>
                    <a:pt x="134" y="264"/>
                  </a:cubicBezTo>
                  <a:lnTo>
                    <a:pt x="203" y="333"/>
                  </a:lnTo>
                  <a:cubicBezTo>
                    <a:pt x="206" y="336"/>
                    <a:pt x="210" y="337"/>
                    <a:pt x="214" y="337"/>
                  </a:cubicBezTo>
                  <a:cubicBezTo>
                    <a:pt x="218" y="337"/>
                    <a:pt x="222" y="336"/>
                    <a:pt x="225" y="333"/>
                  </a:cubicBezTo>
                  <a:lnTo>
                    <a:pt x="294" y="264"/>
                  </a:lnTo>
                  <a:cubicBezTo>
                    <a:pt x="351" y="272"/>
                    <a:pt x="396" y="321"/>
                    <a:pt x="396" y="381"/>
                  </a:cubicBezTo>
                  <a:lnTo>
                    <a:pt x="396" y="433"/>
                  </a:lnTo>
                  <a:lnTo>
                    <a:pt x="277" y="433"/>
                  </a:lnTo>
                  <a:close/>
                  <a:moveTo>
                    <a:pt x="249" y="263"/>
                  </a:moveTo>
                  <a:lnTo>
                    <a:pt x="249" y="263"/>
                  </a:lnTo>
                  <a:lnTo>
                    <a:pt x="214" y="298"/>
                  </a:lnTo>
                  <a:lnTo>
                    <a:pt x="179" y="263"/>
                  </a:lnTo>
                  <a:lnTo>
                    <a:pt x="249" y="263"/>
                  </a:lnTo>
                  <a:close/>
                  <a:moveTo>
                    <a:pt x="143" y="135"/>
                  </a:moveTo>
                  <a:lnTo>
                    <a:pt x="143" y="135"/>
                  </a:lnTo>
                  <a:lnTo>
                    <a:pt x="251" y="135"/>
                  </a:lnTo>
                  <a:cubicBezTo>
                    <a:pt x="263" y="135"/>
                    <a:pt x="275" y="131"/>
                    <a:pt x="285" y="125"/>
                  </a:cubicBezTo>
                  <a:lnTo>
                    <a:pt x="285" y="160"/>
                  </a:lnTo>
                  <a:cubicBezTo>
                    <a:pt x="285" y="199"/>
                    <a:pt x="253" y="231"/>
                    <a:pt x="214" y="231"/>
                  </a:cubicBezTo>
                  <a:cubicBezTo>
                    <a:pt x="175" y="231"/>
                    <a:pt x="143" y="199"/>
                    <a:pt x="143" y="160"/>
                  </a:cubicBezTo>
                  <a:lnTo>
                    <a:pt x="143" y="135"/>
                  </a:lnTo>
                  <a:close/>
                  <a:moveTo>
                    <a:pt x="143" y="102"/>
                  </a:moveTo>
                  <a:lnTo>
                    <a:pt x="143" y="102"/>
                  </a:lnTo>
                  <a:lnTo>
                    <a:pt x="143" y="81"/>
                  </a:lnTo>
                  <a:cubicBezTo>
                    <a:pt x="143" y="53"/>
                    <a:pt x="165" y="31"/>
                    <a:pt x="193" y="31"/>
                  </a:cubicBezTo>
                  <a:lnTo>
                    <a:pt x="285" y="31"/>
                  </a:lnTo>
                  <a:lnTo>
                    <a:pt x="285" y="68"/>
                  </a:lnTo>
                  <a:cubicBezTo>
                    <a:pt x="285" y="87"/>
                    <a:pt x="270" y="103"/>
                    <a:pt x="251" y="103"/>
                  </a:cubicBezTo>
                  <a:lnTo>
                    <a:pt x="143" y="103"/>
                  </a:lnTo>
                  <a:lnTo>
                    <a:pt x="143" y="102"/>
                  </a:lnTo>
                  <a:close/>
                  <a:moveTo>
                    <a:pt x="292" y="232"/>
                  </a:moveTo>
                  <a:lnTo>
                    <a:pt x="292" y="232"/>
                  </a:lnTo>
                  <a:cubicBezTo>
                    <a:pt x="291" y="231"/>
                    <a:pt x="290" y="231"/>
                    <a:pt x="289" y="231"/>
                  </a:cubicBezTo>
                  <a:cubicBezTo>
                    <a:pt x="306" y="213"/>
                    <a:pt x="317" y="188"/>
                    <a:pt x="317" y="160"/>
                  </a:cubicBezTo>
                  <a:lnTo>
                    <a:pt x="317" y="75"/>
                  </a:lnTo>
                  <a:cubicBezTo>
                    <a:pt x="317" y="75"/>
                    <a:pt x="317" y="74"/>
                    <a:pt x="317" y="73"/>
                  </a:cubicBezTo>
                  <a:cubicBezTo>
                    <a:pt x="317" y="72"/>
                    <a:pt x="317" y="70"/>
                    <a:pt x="317" y="68"/>
                  </a:cubicBezTo>
                  <a:lnTo>
                    <a:pt x="317" y="15"/>
                  </a:lnTo>
                  <a:cubicBezTo>
                    <a:pt x="317" y="7"/>
                    <a:pt x="310" y="0"/>
                    <a:pt x="301" y="0"/>
                  </a:cubicBezTo>
                  <a:lnTo>
                    <a:pt x="193" y="0"/>
                  </a:lnTo>
                  <a:cubicBezTo>
                    <a:pt x="148" y="0"/>
                    <a:pt x="111" y="36"/>
                    <a:pt x="111" y="81"/>
                  </a:cubicBezTo>
                  <a:lnTo>
                    <a:pt x="111" y="160"/>
                  </a:lnTo>
                  <a:cubicBezTo>
                    <a:pt x="111" y="188"/>
                    <a:pt x="121" y="213"/>
                    <a:pt x="139" y="231"/>
                  </a:cubicBezTo>
                  <a:cubicBezTo>
                    <a:pt x="138" y="231"/>
                    <a:pt x="137" y="231"/>
                    <a:pt x="136" y="232"/>
                  </a:cubicBezTo>
                  <a:cubicBezTo>
                    <a:pt x="59" y="239"/>
                    <a:pt x="0" y="303"/>
                    <a:pt x="0" y="381"/>
                  </a:cubicBezTo>
                  <a:lnTo>
                    <a:pt x="0" y="450"/>
                  </a:lnTo>
                  <a:cubicBezTo>
                    <a:pt x="0" y="458"/>
                    <a:pt x="7" y="466"/>
                    <a:pt x="16" y="466"/>
                  </a:cubicBezTo>
                  <a:lnTo>
                    <a:pt x="277" y="466"/>
                  </a:lnTo>
                  <a:lnTo>
                    <a:pt x="410" y="466"/>
                  </a:lnTo>
                  <a:lnTo>
                    <a:pt x="412" y="466"/>
                  </a:lnTo>
                  <a:cubicBezTo>
                    <a:pt x="421" y="466"/>
                    <a:pt x="428" y="459"/>
                    <a:pt x="428" y="450"/>
                  </a:cubicBezTo>
                  <a:lnTo>
                    <a:pt x="428" y="381"/>
                  </a:lnTo>
                  <a:cubicBezTo>
                    <a:pt x="428" y="303"/>
                    <a:pt x="368" y="239"/>
                    <a:pt x="292"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3" name="Freeform 53">
              <a:extLst>
                <a:ext uri="{FF2B5EF4-FFF2-40B4-BE49-F238E27FC236}">
                  <a16:creationId xmlns:a16="http://schemas.microsoft.com/office/drawing/2014/main" xmlns="" id="{66C7E312-0EB6-A775-F59D-5011DEEB0E1B}"/>
                </a:ext>
              </a:extLst>
            </p:cNvPr>
            <p:cNvSpPr>
              <a:spLocks noEditPoints="1"/>
            </p:cNvSpPr>
            <p:nvPr/>
          </p:nvSpPr>
          <p:spPr bwMode="auto">
            <a:xfrm>
              <a:off x="5377" y="1016"/>
              <a:ext cx="265" cy="183"/>
            </a:xfrm>
            <a:custGeom>
              <a:avLst/>
              <a:gdLst>
                <a:gd name="T0" fmla="*/ 80 w 436"/>
                <a:gd name="T1" fmla="*/ 302 h 302"/>
                <a:gd name="T2" fmla="*/ 80 w 436"/>
                <a:gd name="T3" fmla="*/ 302 h 302"/>
                <a:gd name="T4" fmla="*/ 282 w 436"/>
                <a:gd name="T5" fmla="*/ 302 h 302"/>
                <a:gd name="T6" fmla="*/ 357 w 436"/>
                <a:gd name="T7" fmla="*/ 252 h 302"/>
                <a:gd name="T8" fmla="*/ 419 w 436"/>
                <a:gd name="T9" fmla="*/ 252 h 302"/>
                <a:gd name="T10" fmla="*/ 434 w 436"/>
                <a:gd name="T11" fmla="*/ 242 h 302"/>
                <a:gd name="T12" fmla="*/ 430 w 436"/>
                <a:gd name="T13" fmla="*/ 224 h 302"/>
                <a:gd name="T14" fmla="*/ 363 w 436"/>
                <a:gd name="T15" fmla="*/ 157 h 302"/>
                <a:gd name="T16" fmla="*/ 363 w 436"/>
                <a:gd name="T17" fmla="*/ 79 h 302"/>
                <a:gd name="T18" fmla="*/ 282 w 436"/>
                <a:gd name="T19" fmla="*/ 0 h 302"/>
                <a:gd name="T20" fmla="*/ 80 w 436"/>
                <a:gd name="T21" fmla="*/ 0 h 302"/>
                <a:gd name="T22" fmla="*/ 0 w 436"/>
                <a:gd name="T23" fmla="*/ 79 h 302"/>
                <a:gd name="T24" fmla="*/ 0 w 436"/>
                <a:gd name="T25" fmla="*/ 221 h 302"/>
                <a:gd name="T26" fmla="*/ 80 w 436"/>
                <a:gd name="T27" fmla="*/ 302 h 302"/>
                <a:gd name="T28" fmla="*/ 32 w 436"/>
                <a:gd name="T29" fmla="*/ 79 h 302"/>
                <a:gd name="T30" fmla="*/ 32 w 436"/>
                <a:gd name="T31" fmla="*/ 79 h 302"/>
                <a:gd name="T32" fmla="*/ 80 w 436"/>
                <a:gd name="T33" fmla="*/ 31 h 302"/>
                <a:gd name="T34" fmla="*/ 282 w 436"/>
                <a:gd name="T35" fmla="*/ 31 h 302"/>
                <a:gd name="T36" fmla="*/ 331 w 436"/>
                <a:gd name="T37" fmla="*/ 79 h 302"/>
                <a:gd name="T38" fmla="*/ 331 w 436"/>
                <a:gd name="T39" fmla="*/ 163 h 302"/>
                <a:gd name="T40" fmla="*/ 335 w 436"/>
                <a:gd name="T41" fmla="*/ 175 h 302"/>
                <a:gd name="T42" fmla="*/ 380 w 436"/>
                <a:gd name="T43" fmla="*/ 219 h 302"/>
                <a:gd name="T44" fmla="*/ 345 w 436"/>
                <a:gd name="T45" fmla="*/ 219 h 302"/>
                <a:gd name="T46" fmla="*/ 329 w 436"/>
                <a:gd name="T47" fmla="*/ 232 h 302"/>
                <a:gd name="T48" fmla="*/ 282 w 436"/>
                <a:gd name="T49" fmla="*/ 269 h 302"/>
                <a:gd name="T50" fmla="*/ 80 w 436"/>
                <a:gd name="T51" fmla="*/ 269 h 302"/>
                <a:gd name="T52" fmla="*/ 32 w 436"/>
                <a:gd name="T53" fmla="*/ 221 h 302"/>
                <a:gd name="T54" fmla="*/ 32 w 436"/>
                <a:gd name="T55" fmla="*/ 7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80" y="302"/>
                  </a:moveTo>
                  <a:lnTo>
                    <a:pt x="80" y="302"/>
                  </a:lnTo>
                  <a:lnTo>
                    <a:pt x="282" y="302"/>
                  </a:lnTo>
                  <a:cubicBezTo>
                    <a:pt x="316" y="302"/>
                    <a:pt x="345" y="282"/>
                    <a:pt x="357" y="252"/>
                  </a:cubicBezTo>
                  <a:lnTo>
                    <a:pt x="419" y="252"/>
                  </a:lnTo>
                  <a:cubicBezTo>
                    <a:pt x="425" y="252"/>
                    <a:pt x="431" y="248"/>
                    <a:pt x="434" y="242"/>
                  </a:cubicBezTo>
                  <a:cubicBezTo>
                    <a:pt x="436" y="236"/>
                    <a:pt x="435" y="229"/>
                    <a:pt x="430" y="224"/>
                  </a:cubicBezTo>
                  <a:lnTo>
                    <a:pt x="363" y="157"/>
                  </a:lnTo>
                  <a:lnTo>
                    <a:pt x="363" y="79"/>
                  </a:lnTo>
                  <a:cubicBezTo>
                    <a:pt x="363" y="35"/>
                    <a:pt x="327" y="0"/>
                    <a:pt x="282" y="0"/>
                  </a:cubicBezTo>
                  <a:lnTo>
                    <a:pt x="80" y="0"/>
                  </a:lnTo>
                  <a:cubicBezTo>
                    <a:pt x="36" y="0"/>
                    <a:pt x="0" y="35"/>
                    <a:pt x="0" y="79"/>
                  </a:cubicBezTo>
                  <a:lnTo>
                    <a:pt x="0" y="221"/>
                  </a:lnTo>
                  <a:cubicBezTo>
                    <a:pt x="0" y="265"/>
                    <a:pt x="36" y="302"/>
                    <a:pt x="80" y="302"/>
                  </a:cubicBezTo>
                  <a:close/>
                  <a:moveTo>
                    <a:pt x="32" y="79"/>
                  </a:moveTo>
                  <a:lnTo>
                    <a:pt x="32" y="79"/>
                  </a:lnTo>
                  <a:cubicBezTo>
                    <a:pt x="32" y="53"/>
                    <a:pt x="53" y="31"/>
                    <a:pt x="80" y="31"/>
                  </a:cubicBezTo>
                  <a:lnTo>
                    <a:pt x="282" y="31"/>
                  </a:lnTo>
                  <a:cubicBezTo>
                    <a:pt x="309" y="31"/>
                    <a:pt x="331" y="53"/>
                    <a:pt x="331" y="79"/>
                  </a:cubicBezTo>
                  <a:lnTo>
                    <a:pt x="331" y="163"/>
                  </a:lnTo>
                  <a:cubicBezTo>
                    <a:pt x="331" y="168"/>
                    <a:pt x="332" y="172"/>
                    <a:pt x="335" y="175"/>
                  </a:cubicBezTo>
                  <a:lnTo>
                    <a:pt x="380" y="219"/>
                  </a:lnTo>
                  <a:lnTo>
                    <a:pt x="345" y="219"/>
                  </a:lnTo>
                  <a:cubicBezTo>
                    <a:pt x="338" y="219"/>
                    <a:pt x="331" y="225"/>
                    <a:pt x="329" y="232"/>
                  </a:cubicBezTo>
                  <a:cubicBezTo>
                    <a:pt x="324" y="254"/>
                    <a:pt x="305" y="269"/>
                    <a:pt x="282" y="269"/>
                  </a:cubicBezTo>
                  <a:lnTo>
                    <a:pt x="80" y="269"/>
                  </a:lnTo>
                  <a:cubicBezTo>
                    <a:pt x="53" y="269"/>
                    <a:pt x="32" y="248"/>
                    <a:pt x="32" y="221"/>
                  </a:cubicBezTo>
                  <a:lnTo>
                    <a:pt x="32"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4" name="Freeform 54">
              <a:extLst>
                <a:ext uri="{FF2B5EF4-FFF2-40B4-BE49-F238E27FC236}">
                  <a16:creationId xmlns:a16="http://schemas.microsoft.com/office/drawing/2014/main" xmlns="" id="{C588311B-0FD1-6EEB-2662-866ECB23B277}"/>
                </a:ext>
              </a:extLst>
            </p:cNvPr>
            <p:cNvSpPr>
              <a:spLocks noEditPoints="1"/>
            </p:cNvSpPr>
            <p:nvPr/>
          </p:nvSpPr>
          <p:spPr bwMode="auto">
            <a:xfrm>
              <a:off x="5434" y="1079"/>
              <a:ext cx="106" cy="60"/>
            </a:xfrm>
            <a:custGeom>
              <a:avLst/>
              <a:gdLst>
                <a:gd name="T0" fmla="*/ 158 w 174"/>
                <a:gd name="T1" fmla="*/ 33 h 99"/>
                <a:gd name="T2" fmla="*/ 158 w 174"/>
                <a:gd name="T3" fmla="*/ 33 h 99"/>
                <a:gd name="T4" fmla="*/ 17 w 174"/>
                <a:gd name="T5" fmla="*/ 33 h 99"/>
                <a:gd name="T6" fmla="*/ 0 w 174"/>
                <a:gd name="T7" fmla="*/ 17 h 99"/>
                <a:gd name="T8" fmla="*/ 17 w 174"/>
                <a:gd name="T9" fmla="*/ 0 h 99"/>
                <a:gd name="T10" fmla="*/ 158 w 174"/>
                <a:gd name="T11" fmla="*/ 0 h 99"/>
                <a:gd name="T12" fmla="*/ 174 w 174"/>
                <a:gd name="T13" fmla="*/ 17 h 99"/>
                <a:gd name="T14" fmla="*/ 158 w 174"/>
                <a:gd name="T15" fmla="*/ 33 h 99"/>
                <a:gd name="T16" fmla="*/ 158 w 174"/>
                <a:gd name="T17" fmla="*/ 99 h 99"/>
                <a:gd name="T18" fmla="*/ 158 w 174"/>
                <a:gd name="T19" fmla="*/ 99 h 99"/>
                <a:gd name="T20" fmla="*/ 17 w 174"/>
                <a:gd name="T21" fmla="*/ 99 h 99"/>
                <a:gd name="T22" fmla="*/ 0 w 174"/>
                <a:gd name="T23" fmla="*/ 83 h 99"/>
                <a:gd name="T24" fmla="*/ 17 w 174"/>
                <a:gd name="T25" fmla="*/ 67 h 99"/>
                <a:gd name="T26" fmla="*/ 158 w 174"/>
                <a:gd name="T27" fmla="*/ 67 h 99"/>
                <a:gd name="T28" fmla="*/ 174 w 174"/>
                <a:gd name="T29" fmla="*/ 83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3"/>
                  </a:moveTo>
                  <a:lnTo>
                    <a:pt x="158" y="33"/>
                  </a:lnTo>
                  <a:lnTo>
                    <a:pt x="17" y="33"/>
                  </a:lnTo>
                  <a:cubicBezTo>
                    <a:pt x="8" y="33"/>
                    <a:pt x="0" y="25"/>
                    <a:pt x="0" y="17"/>
                  </a:cubicBezTo>
                  <a:cubicBezTo>
                    <a:pt x="0" y="8"/>
                    <a:pt x="8" y="0"/>
                    <a:pt x="17" y="0"/>
                  </a:cubicBezTo>
                  <a:lnTo>
                    <a:pt x="158" y="0"/>
                  </a:lnTo>
                  <a:cubicBezTo>
                    <a:pt x="167" y="0"/>
                    <a:pt x="174" y="8"/>
                    <a:pt x="174" y="17"/>
                  </a:cubicBezTo>
                  <a:cubicBezTo>
                    <a:pt x="174" y="25"/>
                    <a:pt x="167" y="33"/>
                    <a:pt x="158" y="33"/>
                  </a:cubicBezTo>
                  <a:close/>
                  <a:moveTo>
                    <a:pt x="158" y="99"/>
                  </a:moveTo>
                  <a:lnTo>
                    <a:pt x="158" y="99"/>
                  </a:lnTo>
                  <a:lnTo>
                    <a:pt x="17" y="99"/>
                  </a:lnTo>
                  <a:cubicBezTo>
                    <a:pt x="8" y="99"/>
                    <a:pt x="0" y="92"/>
                    <a:pt x="0" y="83"/>
                  </a:cubicBezTo>
                  <a:cubicBezTo>
                    <a:pt x="0" y="74"/>
                    <a:pt x="8" y="67"/>
                    <a:pt x="17" y="67"/>
                  </a:cubicBezTo>
                  <a:lnTo>
                    <a:pt x="158" y="67"/>
                  </a:lnTo>
                  <a:cubicBezTo>
                    <a:pt x="167" y="67"/>
                    <a:pt x="174" y="74"/>
                    <a:pt x="174" y="83"/>
                  </a:cubicBezTo>
                  <a:cubicBezTo>
                    <a:pt x="174" y="92"/>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5" name="Freeform 55">
              <a:extLst>
                <a:ext uri="{FF2B5EF4-FFF2-40B4-BE49-F238E27FC236}">
                  <a16:creationId xmlns:a16="http://schemas.microsoft.com/office/drawing/2014/main" xmlns="" id="{6AC8DF01-3D43-BCDD-8DCF-E6F2384B1F5E}"/>
                </a:ext>
              </a:extLst>
            </p:cNvPr>
            <p:cNvSpPr>
              <a:spLocks noEditPoints="1"/>
            </p:cNvSpPr>
            <p:nvPr/>
          </p:nvSpPr>
          <p:spPr bwMode="auto">
            <a:xfrm>
              <a:off x="5717" y="1397"/>
              <a:ext cx="106" cy="61"/>
            </a:xfrm>
            <a:custGeom>
              <a:avLst/>
              <a:gdLst>
                <a:gd name="T0" fmla="*/ 158 w 174"/>
                <a:gd name="T1" fmla="*/ 32 h 99"/>
                <a:gd name="T2" fmla="*/ 158 w 174"/>
                <a:gd name="T3" fmla="*/ 32 h 99"/>
                <a:gd name="T4" fmla="*/ 16 w 174"/>
                <a:gd name="T5" fmla="*/ 32 h 99"/>
                <a:gd name="T6" fmla="*/ 0 w 174"/>
                <a:gd name="T7" fmla="*/ 16 h 99"/>
                <a:gd name="T8" fmla="*/ 16 w 174"/>
                <a:gd name="T9" fmla="*/ 0 h 99"/>
                <a:gd name="T10" fmla="*/ 158 w 174"/>
                <a:gd name="T11" fmla="*/ 0 h 99"/>
                <a:gd name="T12" fmla="*/ 174 w 174"/>
                <a:gd name="T13" fmla="*/ 16 h 99"/>
                <a:gd name="T14" fmla="*/ 158 w 174"/>
                <a:gd name="T15" fmla="*/ 32 h 99"/>
                <a:gd name="T16" fmla="*/ 158 w 174"/>
                <a:gd name="T17" fmla="*/ 99 h 99"/>
                <a:gd name="T18" fmla="*/ 158 w 174"/>
                <a:gd name="T19" fmla="*/ 99 h 99"/>
                <a:gd name="T20" fmla="*/ 16 w 174"/>
                <a:gd name="T21" fmla="*/ 99 h 99"/>
                <a:gd name="T22" fmla="*/ 0 w 174"/>
                <a:gd name="T23" fmla="*/ 82 h 99"/>
                <a:gd name="T24" fmla="*/ 16 w 174"/>
                <a:gd name="T25" fmla="*/ 66 h 99"/>
                <a:gd name="T26" fmla="*/ 158 w 174"/>
                <a:gd name="T27" fmla="*/ 66 h 99"/>
                <a:gd name="T28" fmla="*/ 174 w 174"/>
                <a:gd name="T29" fmla="*/ 82 h 99"/>
                <a:gd name="T30" fmla="*/ 158 w 174"/>
                <a:gd name="T3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9">
                  <a:moveTo>
                    <a:pt x="158" y="32"/>
                  </a:moveTo>
                  <a:lnTo>
                    <a:pt x="158" y="32"/>
                  </a:lnTo>
                  <a:lnTo>
                    <a:pt x="16" y="32"/>
                  </a:lnTo>
                  <a:cubicBezTo>
                    <a:pt x="7" y="32"/>
                    <a:pt x="0" y="25"/>
                    <a:pt x="0" y="16"/>
                  </a:cubicBezTo>
                  <a:cubicBezTo>
                    <a:pt x="0" y="7"/>
                    <a:pt x="7" y="0"/>
                    <a:pt x="16" y="0"/>
                  </a:cubicBezTo>
                  <a:lnTo>
                    <a:pt x="158" y="0"/>
                  </a:lnTo>
                  <a:cubicBezTo>
                    <a:pt x="167" y="0"/>
                    <a:pt x="174" y="7"/>
                    <a:pt x="174" y="16"/>
                  </a:cubicBezTo>
                  <a:cubicBezTo>
                    <a:pt x="174" y="25"/>
                    <a:pt x="167" y="32"/>
                    <a:pt x="158" y="32"/>
                  </a:cubicBezTo>
                  <a:close/>
                  <a:moveTo>
                    <a:pt x="158" y="99"/>
                  </a:moveTo>
                  <a:lnTo>
                    <a:pt x="158" y="99"/>
                  </a:lnTo>
                  <a:lnTo>
                    <a:pt x="16" y="99"/>
                  </a:lnTo>
                  <a:cubicBezTo>
                    <a:pt x="7" y="99"/>
                    <a:pt x="0" y="91"/>
                    <a:pt x="0" y="82"/>
                  </a:cubicBezTo>
                  <a:cubicBezTo>
                    <a:pt x="0" y="73"/>
                    <a:pt x="7" y="66"/>
                    <a:pt x="16" y="66"/>
                  </a:cubicBezTo>
                  <a:lnTo>
                    <a:pt x="158" y="66"/>
                  </a:lnTo>
                  <a:cubicBezTo>
                    <a:pt x="167" y="66"/>
                    <a:pt x="174" y="73"/>
                    <a:pt x="174" y="82"/>
                  </a:cubicBezTo>
                  <a:cubicBezTo>
                    <a:pt x="174" y="91"/>
                    <a:pt x="167" y="99"/>
                    <a:pt x="158"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6" name="Freeform 56">
              <a:extLst>
                <a:ext uri="{FF2B5EF4-FFF2-40B4-BE49-F238E27FC236}">
                  <a16:creationId xmlns:a16="http://schemas.microsoft.com/office/drawing/2014/main" xmlns="" id="{E65A0984-6EF7-9AE1-8E38-39FC9EDE2536}"/>
                </a:ext>
              </a:extLst>
            </p:cNvPr>
            <p:cNvSpPr>
              <a:spLocks noEditPoints="1"/>
            </p:cNvSpPr>
            <p:nvPr/>
          </p:nvSpPr>
          <p:spPr bwMode="auto">
            <a:xfrm>
              <a:off x="5613" y="1333"/>
              <a:ext cx="266" cy="184"/>
            </a:xfrm>
            <a:custGeom>
              <a:avLst/>
              <a:gdLst>
                <a:gd name="T0" fmla="*/ 356 w 436"/>
                <a:gd name="T1" fmla="*/ 0 h 302"/>
                <a:gd name="T2" fmla="*/ 356 w 436"/>
                <a:gd name="T3" fmla="*/ 0 h 302"/>
                <a:gd name="T4" fmla="*/ 153 w 436"/>
                <a:gd name="T5" fmla="*/ 0 h 302"/>
                <a:gd name="T6" fmla="*/ 79 w 436"/>
                <a:gd name="T7" fmla="*/ 50 h 302"/>
                <a:gd name="T8" fmla="*/ 17 w 436"/>
                <a:gd name="T9" fmla="*/ 50 h 302"/>
                <a:gd name="T10" fmla="*/ 2 w 436"/>
                <a:gd name="T11" fmla="*/ 60 h 302"/>
                <a:gd name="T12" fmla="*/ 6 w 436"/>
                <a:gd name="T13" fmla="*/ 77 h 302"/>
                <a:gd name="T14" fmla="*/ 73 w 436"/>
                <a:gd name="T15" fmla="*/ 144 h 302"/>
                <a:gd name="T16" fmla="*/ 73 w 436"/>
                <a:gd name="T17" fmla="*/ 222 h 302"/>
                <a:gd name="T18" fmla="*/ 153 w 436"/>
                <a:gd name="T19" fmla="*/ 302 h 302"/>
                <a:gd name="T20" fmla="*/ 356 w 436"/>
                <a:gd name="T21" fmla="*/ 302 h 302"/>
                <a:gd name="T22" fmla="*/ 436 w 436"/>
                <a:gd name="T23" fmla="*/ 222 h 302"/>
                <a:gd name="T24" fmla="*/ 436 w 436"/>
                <a:gd name="T25" fmla="*/ 80 h 302"/>
                <a:gd name="T26" fmla="*/ 356 w 436"/>
                <a:gd name="T27" fmla="*/ 0 h 302"/>
                <a:gd name="T28" fmla="*/ 404 w 436"/>
                <a:gd name="T29" fmla="*/ 222 h 302"/>
                <a:gd name="T30" fmla="*/ 404 w 436"/>
                <a:gd name="T31" fmla="*/ 222 h 302"/>
                <a:gd name="T32" fmla="*/ 356 w 436"/>
                <a:gd name="T33" fmla="*/ 270 h 302"/>
                <a:gd name="T34" fmla="*/ 153 w 436"/>
                <a:gd name="T35" fmla="*/ 270 h 302"/>
                <a:gd name="T36" fmla="*/ 105 w 436"/>
                <a:gd name="T37" fmla="*/ 222 h 302"/>
                <a:gd name="T38" fmla="*/ 105 w 436"/>
                <a:gd name="T39" fmla="*/ 138 h 302"/>
                <a:gd name="T40" fmla="*/ 100 w 436"/>
                <a:gd name="T41" fmla="*/ 126 h 302"/>
                <a:gd name="T42" fmla="*/ 56 w 436"/>
                <a:gd name="T43" fmla="*/ 82 h 302"/>
                <a:gd name="T44" fmla="*/ 91 w 436"/>
                <a:gd name="T45" fmla="*/ 82 h 302"/>
                <a:gd name="T46" fmla="*/ 106 w 436"/>
                <a:gd name="T47" fmla="*/ 69 h 302"/>
                <a:gd name="T48" fmla="*/ 153 w 436"/>
                <a:gd name="T49" fmla="*/ 32 h 302"/>
                <a:gd name="T50" fmla="*/ 356 w 436"/>
                <a:gd name="T51" fmla="*/ 32 h 302"/>
                <a:gd name="T52" fmla="*/ 404 w 436"/>
                <a:gd name="T53" fmla="*/ 80 h 302"/>
                <a:gd name="T54" fmla="*/ 404 w 436"/>
                <a:gd name="T55" fmla="*/ 22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02">
                  <a:moveTo>
                    <a:pt x="356" y="0"/>
                  </a:moveTo>
                  <a:lnTo>
                    <a:pt x="356" y="0"/>
                  </a:lnTo>
                  <a:lnTo>
                    <a:pt x="153" y="0"/>
                  </a:lnTo>
                  <a:cubicBezTo>
                    <a:pt x="120" y="0"/>
                    <a:pt x="91" y="20"/>
                    <a:pt x="79" y="50"/>
                  </a:cubicBezTo>
                  <a:lnTo>
                    <a:pt x="17" y="50"/>
                  </a:lnTo>
                  <a:cubicBezTo>
                    <a:pt x="10" y="50"/>
                    <a:pt x="5" y="54"/>
                    <a:pt x="2" y="60"/>
                  </a:cubicBezTo>
                  <a:cubicBezTo>
                    <a:pt x="0" y="66"/>
                    <a:pt x="1" y="72"/>
                    <a:pt x="6" y="77"/>
                  </a:cubicBezTo>
                  <a:lnTo>
                    <a:pt x="73" y="144"/>
                  </a:lnTo>
                  <a:lnTo>
                    <a:pt x="73" y="222"/>
                  </a:lnTo>
                  <a:cubicBezTo>
                    <a:pt x="73" y="266"/>
                    <a:pt x="109" y="302"/>
                    <a:pt x="153" y="302"/>
                  </a:cubicBezTo>
                  <a:lnTo>
                    <a:pt x="356" y="302"/>
                  </a:lnTo>
                  <a:cubicBezTo>
                    <a:pt x="400" y="302"/>
                    <a:pt x="436" y="266"/>
                    <a:pt x="436" y="222"/>
                  </a:cubicBezTo>
                  <a:lnTo>
                    <a:pt x="436" y="80"/>
                  </a:lnTo>
                  <a:cubicBezTo>
                    <a:pt x="436" y="36"/>
                    <a:pt x="400" y="0"/>
                    <a:pt x="356" y="0"/>
                  </a:cubicBezTo>
                  <a:close/>
                  <a:moveTo>
                    <a:pt x="404" y="222"/>
                  </a:moveTo>
                  <a:lnTo>
                    <a:pt x="404" y="222"/>
                  </a:lnTo>
                  <a:cubicBezTo>
                    <a:pt x="404" y="249"/>
                    <a:pt x="382" y="270"/>
                    <a:pt x="356" y="270"/>
                  </a:cubicBezTo>
                  <a:lnTo>
                    <a:pt x="153" y="270"/>
                  </a:lnTo>
                  <a:cubicBezTo>
                    <a:pt x="127" y="270"/>
                    <a:pt x="105" y="249"/>
                    <a:pt x="105" y="222"/>
                  </a:cubicBezTo>
                  <a:lnTo>
                    <a:pt x="105" y="138"/>
                  </a:lnTo>
                  <a:cubicBezTo>
                    <a:pt x="105" y="134"/>
                    <a:pt x="103" y="129"/>
                    <a:pt x="100" y="126"/>
                  </a:cubicBezTo>
                  <a:lnTo>
                    <a:pt x="56" y="82"/>
                  </a:lnTo>
                  <a:lnTo>
                    <a:pt x="91" y="82"/>
                  </a:lnTo>
                  <a:cubicBezTo>
                    <a:pt x="98" y="82"/>
                    <a:pt x="105" y="77"/>
                    <a:pt x="106" y="69"/>
                  </a:cubicBezTo>
                  <a:cubicBezTo>
                    <a:pt x="111" y="47"/>
                    <a:pt x="131" y="32"/>
                    <a:pt x="153" y="32"/>
                  </a:cubicBezTo>
                  <a:lnTo>
                    <a:pt x="356" y="32"/>
                  </a:lnTo>
                  <a:cubicBezTo>
                    <a:pt x="382" y="32"/>
                    <a:pt x="404" y="54"/>
                    <a:pt x="404" y="80"/>
                  </a:cubicBezTo>
                  <a:lnTo>
                    <a:pt x="404" y="2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7" name="Freeform 57">
              <a:extLst>
                <a:ext uri="{FF2B5EF4-FFF2-40B4-BE49-F238E27FC236}">
                  <a16:creationId xmlns:a16="http://schemas.microsoft.com/office/drawing/2014/main" xmlns="" id="{44CE0237-5366-B187-C674-3FE64FB73D5E}"/>
                </a:ext>
              </a:extLst>
            </p:cNvPr>
            <p:cNvSpPr>
              <a:spLocks noEditPoints="1"/>
            </p:cNvSpPr>
            <p:nvPr/>
          </p:nvSpPr>
          <p:spPr bwMode="auto">
            <a:xfrm>
              <a:off x="5377" y="1232"/>
              <a:ext cx="261" cy="285"/>
            </a:xfrm>
            <a:custGeom>
              <a:avLst/>
              <a:gdLst>
                <a:gd name="T0" fmla="*/ 292 w 428"/>
                <a:gd name="T1" fmla="*/ 234 h 468"/>
                <a:gd name="T2" fmla="*/ 292 w 428"/>
                <a:gd name="T3" fmla="*/ 234 h 468"/>
                <a:gd name="T4" fmla="*/ 289 w 428"/>
                <a:gd name="T5" fmla="*/ 233 h 468"/>
                <a:gd name="T6" fmla="*/ 317 w 428"/>
                <a:gd name="T7" fmla="*/ 162 h 468"/>
                <a:gd name="T8" fmla="*/ 317 w 428"/>
                <a:gd name="T9" fmla="*/ 77 h 468"/>
                <a:gd name="T10" fmla="*/ 317 w 428"/>
                <a:gd name="T11" fmla="*/ 75 h 468"/>
                <a:gd name="T12" fmla="*/ 317 w 428"/>
                <a:gd name="T13" fmla="*/ 70 h 468"/>
                <a:gd name="T14" fmla="*/ 317 w 428"/>
                <a:gd name="T15" fmla="*/ 17 h 468"/>
                <a:gd name="T16" fmla="*/ 301 w 428"/>
                <a:gd name="T17" fmla="*/ 0 h 468"/>
                <a:gd name="T18" fmla="*/ 193 w 428"/>
                <a:gd name="T19" fmla="*/ 0 h 468"/>
                <a:gd name="T20" fmla="*/ 111 w 428"/>
                <a:gd name="T21" fmla="*/ 83 h 468"/>
                <a:gd name="T22" fmla="*/ 111 w 428"/>
                <a:gd name="T23" fmla="*/ 162 h 468"/>
                <a:gd name="T24" fmla="*/ 139 w 428"/>
                <a:gd name="T25" fmla="*/ 233 h 468"/>
                <a:gd name="T26" fmla="*/ 135 w 428"/>
                <a:gd name="T27" fmla="*/ 234 h 468"/>
                <a:gd name="T28" fmla="*/ 0 w 428"/>
                <a:gd name="T29" fmla="*/ 383 h 468"/>
                <a:gd name="T30" fmla="*/ 0 w 428"/>
                <a:gd name="T31" fmla="*/ 451 h 468"/>
                <a:gd name="T32" fmla="*/ 16 w 428"/>
                <a:gd name="T33" fmla="*/ 468 h 468"/>
                <a:gd name="T34" fmla="*/ 412 w 428"/>
                <a:gd name="T35" fmla="*/ 468 h 468"/>
                <a:gd name="T36" fmla="*/ 428 w 428"/>
                <a:gd name="T37" fmla="*/ 451 h 468"/>
                <a:gd name="T38" fmla="*/ 428 w 428"/>
                <a:gd name="T39" fmla="*/ 383 h 468"/>
                <a:gd name="T40" fmla="*/ 292 w 428"/>
                <a:gd name="T41" fmla="*/ 234 h 468"/>
                <a:gd name="T42" fmla="*/ 143 w 428"/>
                <a:gd name="T43" fmla="*/ 103 h 468"/>
                <a:gd name="T44" fmla="*/ 143 w 428"/>
                <a:gd name="T45" fmla="*/ 103 h 468"/>
                <a:gd name="T46" fmla="*/ 143 w 428"/>
                <a:gd name="T47" fmla="*/ 83 h 468"/>
                <a:gd name="T48" fmla="*/ 193 w 428"/>
                <a:gd name="T49" fmla="*/ 33 h 468"/>
                <a:gd name="T50" fmla="*/ 285 w 428"/>
                <a:gd name="T51" fmla="*/ 33 h 468"/>
                <a:gd name="T52" fmla="*/ 285 w 428"/>
                <a:gd name="T53" fmla="*/ 70 h 468"/>
                <a:gd name="T54" fmla="*/ 251 w 428"/>
                <a:gd name="T55" fmla="*/ 104 h 468"/>
                <a:gd name="T56" fmla="*/ 143 w 428"/>
                <a:gd name="T57" fmla="*/ 104 h 468"/>
                <a:gd name="T58" fmla="*/ 143 w 428"/>
                <a:gd name="T59" fmla="*/ 103 h 468"/>
                <a:gd name="T60" fmla="*/ 143 w 428"/>
                <a:gd name="T61" fmla="*/ 137 h 468"/>
                <a:gd name="T62" fmla="*/ 143 w 428"/>
                <a:gd name="T63" fmla="*/ 137 h 468"/>
                <a:gd name="T64" fmla="*/ 251 w 428"/>
                <a:gd name="T65" fmla="*/ 137 h 468"/>
                <a:gd name="T66" fmla="*/ 285 w 428"/>
                <a:gd name="T67" fmla="*/ 127 h 468"/>
                <a:gd name="T68" fmla="*/ 285 w 428"/>
                <a:gd name="T69" fmla="*/ 162 h 468"/>
                <a:gd name="T70" fmla="*/ 214 w 428"/>
                <a:gd name="T71" fmla="*/ 233 h 468"/>
                <a:gd name="T72" fmla="*/ 143 w 428"/>
                <a:gd name="T73" fmla="*/ 162 h 468"/>
                <a:gd name="T74" fmla="*/ 143 w 428"/>
                <a:gd name="T75" fmla="*/ 137 h 468"/>
                <a:gd name="T76" fmla="*/ 249 w 428"/>
                <a:gd name="T77" fmla="*/ 265 h 468"/>
                <a:gd name="T78" fmla="*/ 249 w 428"/>
                <a:gd name="T79" fmla="*/ 265 h 468"/>
                <a:gd name="T80" fmla="*/ 214 w 428"/>
                <a:gd name="T81" fmla="*/ 300 h 468"/>
                <a:gd name="T82" fmla="*/ 179 w 428"/>
                <a:gd name="T83" fmla="*/ 265 h 468"/>
                <a:gd name="T84" fmla="*/ 249 w 428"/>
                <a:gd name="T85" fmla="*/ 265 h 468"/>
                <a:gd name="T86" fmla="*/ 396 w 428"/>
                <a:gd name="T87" fmla="*/ 435 h 468"/>
                <a:gd name="T88" fmla="*/ 396 w 428"/>
                <a:gd name="T89" fmla="*/ 435 h 468"/>
                <a:gd name="T90" fmla="*/ 396 w 428"/>
                <a:gd name="T91" fmla="*/ 435 h 468"/>
                <a:gd name="T92" fmla="*/ 32 w 428"/>
                <a:gd name="T93" fmla="*/ 435 h 468"/>
                <a:gd name="T94" fmla="*/ 32 w 428"/>
                <a:gd name="T95" fmla="*/ 403 h 468"/>
                <a:gd name="T96" fmla="*/ 32 w 428"/>
                <a:gd name="T97" fmla="*/ 403 h 468"/>
                <a:gd name="T98" fmla="*/ 32 w 428"/>
                <a:gd name="T99" fmla="*/ 371 h 468"/>
                <a:gd name="T100" fmla="*/ 134 w 428"/>
                <a:gd name="T101" fmla="*/ 266 h 468"/>
                <a:gd name="T102" fmla="*/ 202 w 428"/>
                <a:gd name="T103" fmla="*/ 334 h 468"/>
                <a:gd name="T104" fmla="*/ 214 w 428"/>
                <a:gd name="T105" fmla="*/ 339 h 468"/>
                <a:gd name="T106" fmla="*/ 225 w 428"/>
                <a:gd name="T107" fmla="*/ 334 h 468"/>
                <a:gd name="T108" fmla="*/ 294 w 428"/>
                <a:gd name="T109" fmla="*/ 266 h 468"/>
                <a:gd name="T110" fmla="*/ 396 w 428"/>
                <a:gd name="T111" fmla="*/ 383 h 468"/>
                <a:gd name="T112" fmla="*/ 396 w 428"/>
                <a:gd name="T113" fmla="*/ 43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68">
                  <a:moveTo>
                    <a:pt x="292" y="234"/>
                  </a:moveTo>
                  <a:lnTo>
                    <a:pt x="292" y="234"/>
                  </a:lnTo>
                  <a:cubicBezTo>
                    <a:pt x="291" y="233"/>
                    <a:pt x="290" y="233"/>
                    <a:pt x="289" y="233"/>
                  </a:cubicBezTo>
                  <a:cubicBezTo>
                    <a:pt x="306" y="214"/>
                    <a:pt x="317" y="189"/>
                    <a:pt x="317" y="162"/>
                  </a:cubicBezTo>
                  <a:lnTo>
                    <a:pt x="317" y="77"/>
                  </a:lnTo>
                  <a:cubicBezTo>
                    <a:pt x="317" y="76"/>
                    <a:pt x="317" y="76"/>
                    <a:pt x="317" y="75"/>
                  </a:cubicBezTo>
                  <a:cubicBezTo>
                    <a:pt x="317" y="73"/>
                    <a:pt x="317" y="72"/>
                    <a:pt x="317" y="70"/>
                  </a:cubicBezTo>
                  <a:lnTo>
                    <a:pt x="317" y="17"/>
                  </a:lnTo>
                  <a:cubicBezTo>
                    <a:pt x="317" y="8"/>
                    <a:pt x="310" y="0"/>
                    <a:pt x="301" y="0"/>
                  </a:cubicBezTo>
                  <a:lnTo>
                    <a:pt x="193" y="0"/>
                  </a:lnTo>
                  <a:cubicBezTo>
                    <a:pt x="148" y="0"/>
                    <a:pt x="111" y="37"/>
                    <a:pt x="111" y="83"/>
                  </a:cubicBezTo>
                  <a:lnTo>
                    <a:pt x="111" y="162"/>
                  </a:lnTo>
                  <a:cubicBezTo>
                    <a:pt x="111" y="189"/>
                    <a:pt x="121" y="214"/>
                    <a:pt x="139" y="233"/>
                  </a:cubicBezTo>
                  <a:cubicBezTo>
                    <a:pt x="138" y="233"/>
                    <a:pt x="137" y="233"/>
                    <a:pt x="135" y="234"/>
                  </a:cubicBezTo>
                  <a:cubicBezTo>
                    <a:pt x="59" y="241"/>
                    <a:pt x="0" y="305"/>
                    <a:pt x="0" y="383"/>
                  </a:cubicBezTo>
                  <a:lnTo>
                    <a:pt x="0" y="451"/>
                  </a:lnTo>
                  <a:cubicBezTo>
                    <a:pt x="0" y="460"/>
                    <a:pt x="7" y="468"/>
                    <a:pt x="16" y="468"/>
                  </a:cubicBezTo>
                  <a:lnTo>
                    <a:pt x="412" y="468"/>
                  </a:lnTo>
                  <a:cubicBezTo>
                    <a:pt x="421" y="468"/>
                    <a:pt x="428" y="460"/>
                    <a:pt x="428" y="451"/>
                  </a:cubicBezTo>
                  <a:lnTo>
                    <a:pt x="428" y="383"/>
                  </a:lnTo>
                  <a:cubicBezTo>
                    <a:pt x="428" y="305"/>
                    <a:pt x="368" y="241"/>
                    <a:pt x="292" y="234"/>
                  </a:cubicBezTo>
                  <a:close/>
                  <a:moveTo>
                    <a:pt x="143" y="103"/>
                  </a:moveTo>
                  <a:lnTo>
                    <a:pt x="143" y="103"/>
                  </a:lnTo>
                  <a:lnTo>
                    <a:pt x="143" y="83"/>
                  </a:lnTo>
                  <a:cubicBezTo>
                    <a:pt x="143" y="55"/>
                    <a:pt x="165" y="33"/>
                    <a:pt x="193" y="33"/>
                  </a:cubicBezTo>
                  <a:lnTo>
                    <a:pt x="285" y="33"/>
                  </a:lnTo>
                  <a:lnTo>
                    <a:pt x="285" y="70"/>
                  </a:lnTo>
                  <a:cubicBezTo>
                    <a:pt x="285" y="89"/>
                    <a:pt x="270" y="104"/>
                    <a:pt x="251" y="104"/>
                  </a:cubicBezTo>
                  <a:lnTo>
                    <a:pt x="143" y="104"/>
                  </a:lnTo>
                  <a:lnTo>
                    <a:pt x="143" y="103"/>
                  </a:lnTo>
                  <a:close/>
                  <a:moveTo>
                    <a:pt x="143" y="137"/>
                  </a:moveTo>
                  <a:lnTo>
                    <a:pt x="143" y="137"/>
                  </a:lnTo>
                  <a:lnTo>
                    <a:pt x="251" y="137"/>
                  </a:lnTo>
                  <a:cubicBezTo>
                    <a:pt x="263" y="137"/>
                    <a:pt x="275" y="133"/>
                    <a:pt x="285" y="127"/>
                  </a:cubicBezTo>
                  <a:lnTo>
                    <a:pt x="285" y="162"/>
                  </a:lnTo>
                  <a:cubicBezTo>
                    <a:pt x="285" y="201"/>
                    <a:pt x="253" y="233"/>
                    <a:pt x="214" y="233"/>
                  </a:cubicBezTo>
                  <a:cubicBezTo>
                    <a:pt x="175" y="233"/>
                    <a:pt x="143" y="201"/>
                    <a:pt x="143" y="162"/>
                  </a:cubicBezTo>
                  <a:lnTo>
                    <a:pt x="143" y="137"/>
                  </a:lnTo>
                  <a:close/>
                  <a:moveTo>
                    <a:pt x="249" y="265"/>
                  </a:moveTo>
                  <a:lnTo>
                    <a:pt x="249" y="265"/>
                  </a:lnTo>
                  <a:lnTo>
                    <a:pt x="214" y="300"/>
                  </a:lnTo>
                  <a:lnTo>
                    <a:pt x="179" y="265"/>
                  </a:lnTo>
                  <a:lnTo>
                    <a:pt x="249" y="265"/>
                  </a:lnTo>
                  <a:close/>
                  <a:moveTo>
                    <a:pt x="396" y="435"/>
                  </a:moveTo>
                  <a:lnTo>
                    <a:pt x="396" y="435"/>
                  </a:lnTo>
                  <a:lnTo>
                    <a:pt x="396" y="435"/>
                  </a:lnTo>
                  <a:lnTo>
                    <a:pt x="32" y="435"/>
                  </a:lnTo>
                  <a:lnTo>
                    <a:pt x="32" y="403"/>
                  </a:lnTo>
                  <a:lnTo>
                    <a:pt x="32" y="403"/>
                  </a:lnTo>
                  <a:cubicBezTo>
                    <a:pt x="32" y="378"/>
                    <a:pt x="32" y="371"/>
                    <a:pt x="32" y="371"/>
                  </a:cubicBezTo>
                  <a:cubicBezTo>
                    <a:pt x="38" y="317"/>
                    <a:pt x="80" y="273"/>
                    <a:pt x="134" y="266"/>
                  </a:cubicBezTo>
                  <a:lnTo>
                    <a:pt x="202" y="334"/>
                  </a:lnTo>
                  <a:cubicBezTo>
                    <a:pt x="206" y="337"/>
                    <a:pt x="210" y="339"/>
                    <a:pt x="214" y="339"/>
                  </a:cubicBezTo>
                  <a:cubicBezTo>
                    <a:pt x="218" y="339"/>
                    <a:pt x="222" y="337"/>
                    <a:pt x="225" y="334"/>
                  </a:cubicBezTo>
                  <a:lnTo>
                    <a:pt x="294" y="266"/>
                  </a:lnTo>
                  <a:cubicBezTo>
                    <a:pt x="351" y="274"/>
                    <a:pt x="396" y="323"/>
                    <a:pt x="396" y="383"/>
                  </a:cubicBezTo>
                  <a:lnTo>
                    <a:pt x="396" y="4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45" name="Group 123">
            <a:extLst>
              <a:ext uri="{FF2B5EF4-FFF2-40B4-BE49-F238E27FC236}">
                <a16:creationId xmlns:a16="http://schemas.microsoft.com/office/drawing/2014/main" xmlns="" id="{996F52BB-AE59-0B5B-7D7F-8D01F5B708DB}"/>
              </a:ext>
            </a:extLst>
          </p:cNvPr>
          <p:cNvGrpSpPr>
            <a:grpSpLocks noChangeAspect="1"/>
          </p:cNvGrpSpPr>
          <p:nvPr/>
        </p:nvGrpSpPr>
        <p:grpSpPr bwMode="auto">
          <a:xfrm>
            <a:off x="4173337" y="4957031"/>
            <a:ext cx="866775" cy="881063"/>
            <a:chOff x="3169" y="2704"/>
            <a:chExt cx="546" cy="555"/>
          </a:xfrm>
          <a:solidFill>
            <a:srgbClr val="004C14"/>
          </a:solidFill>
        </p:grpSpPr>
        <p:sp>
          <p:nvSpPr>
            <p:cNvPr id="46" name="Freeform 124">
              <a:extLst>
                <a:ext uri="{FF2B5EF4-FFF2-40B4-BE49-F238E27FC236}">
                  <a16:creationId xmlns:a16="http://schemas.microsoft.com/office/drawing/2014/main" xmlns="" id="{C4BFFC1E-3560-BD68-E6B4-C05366A06D2F}"/>
                </a:ext>
              </a:extLst>
            </p:cNvPr>
            <p:cNvSpPr>
              <a:spLocks/>
            </p:cNvSpPr>
            <p:nvPr/>
          </p:nvSpPr>
          <p:spPr bwMode="auto">
            <a:xfrm>
              <a:off x="3477" y="3179"/>
              <a:ext cx="88" cy="18"/>
            </a:xfrm>
            <a:custGeom>
              <a:avLst/>
              <a:gdLst>
                <a:gd name="T0" fmla="*/ 0 w 143"/>
                <a:gd name="T1" fmla="*/ 0 h 29"/>
                <a:gd name="T2" fmla="*/ 0 w 143"/>
                <a:gd name="T3" fmla="*/ 0 h 29"/>
                <a:gd name="T4" fmla="*/ 143 w 143"/>
                <a:gd name="T5" fmla="*/ 0 h 29"/>
                <a:gd name="T6" fmla="*/ 143 w 143"/>
                <a:gd name="T7" fmla="*/ 29 h 29"/>
                <a:gd name="T8" fmla="*/ 0 w 143"/>
                <a:gd name="T9" fmla="*/ 29 h 29"/>
                <a:gd name="T10" fmla="*/ 0 w 143"/>
                <a:gd name="T11" fmla="*/ 0 h 29"/>
              </a:gdLst>
              <a:ahLst/>
              <a:cxnLst>
                <a:cxn ang="0">
                  <a:pos x="T0" y="T1"/>
                </a:cxn>
                <a:cxn ang="0">
                  <a:pos x="T2" y="T3"/>
                </a:cxn>
                <a:cxn ang="0">
                  <a:pos x="T4" y="T5"/>
                </a:cxn>
                <a:cxn ang="0">
                  <a:pos x="T6" y="T7"/>
                </a:cxn>
                <a:cxn ang="0">
                  <a:pos x="T8" y="T9"/>
                </a:cxn>
                <a:cxn ang="0">
                  <a:pos x="T10" y="T11"/>
                </a:cxn>
              </a:cxnLst>
              <a:rect l="0" t="0" r="r" b="b"/>
              <a:pathLst>
                <a:path w="143" h="29">
                  <a:moveTo>
                    <a:pt x="0" y="0"/>
                  </a:moveTo>
                  <a:lnTo>
                    <a:pt x="0" y="0"/>
                  </a:lnTo>
                  <a:lnTo>
                    <a:pt x="143" y="0"/>
                  </a:lnTo>
                  <a:lnTo>
                    <a:pt x="143" y="29"/>
                  </a:lnTo>
                  <a:lnTo>
                    <a:pt x="0" y="2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47" name="Freeform 125">
              <a:extLst>
                <a:ext uri="{FF2B5EF4-FFF2-40B4-BE49-F238E27FC236}">
                  <a16:creationId xmlns:a16="http://schemas.microsoft.com/office/drawing/2014/main" xmlns="" id="{FF59F298-4370-E5DA-08C3-C53E070A63A3}"/>
                </a:ext>
              </a:extLst>
            </p:cNvPr>
            <p:cNvSpPr>
              <a:spLocks noEditPoints="1"/>
            </p:cNvSpPr>
            <p:nvPr/>
          </p:nvSpPr>
          <p:spPr bwMode="auto">
            <a:xfrm>
              <a:off x="3169" y="2704"/>
              <a:ext cx="546" cy="493"/>
            </a:xfrm>
            <a:custGeom>
              <a:avLst/>
              <a:gdLst>
                <a:gd name="T0" fmla="*/ 286 w 889"/>
                <a:gd name="T1" fmla="*/ 115 h 804"/>
                <a:gd name="T2" fmla="*/ 286 w 889"/>
                <a:gd name="T3" fmla="*/ 589 h 804"/>
                <a:gd name="T4" fmla="*/ 28 w 889"/>
                <a:gd name="T5" fmla="*/ 431 h 804"/>
                <a:gd name="T6" fmla="*/ 258 w 889"/>
                <a:gd name="T7" fmla="*/ 402 h 804"/>
                <a:gd name="T8" fmla="*/ 57 w 889"/>
                <a:gd name="T9" fmla="*/ 388 h 804"/>
                <a:gd name="T10" fmla="*/ 71 w 889"/>
                <a:gd name="T11" fmla="*/ 230 h 804"/>
                <a:gd name="T12" fmla="*/ 200 w 889"/>
                <a:gd name="T13" fmla="*/ 373 h 804"/>
                <a:gd name="T14" fmla="*/ 71 w 889"/>
                <a:gd name="T15" fmla="*/ 402 h 804"/>
                <a:gd name="T16" fmla="*/ 57 w 889"/>
                <a:gd name="T17" fmla="*/ 43 h 804"/>
                <a:gd name="T18" fmla="*/ 200 w 889"/>
                <a:gd name="T19" fmla="*/ 43 h 804"/>
                <a:gd name="T20" fmla="*/ 71 w 889"/>
                <a:gd name="T21" fmla="*/ 201 h 804"/>
                <a:gd name="T22" fmla="*/ 463 w 889"/>
                <a:gd name="T23" fmla="*/ 178 h 804"/>
                <a:gd name="T24" fmla="*/ 760 w 889"/>
                <a:gd name="T25" fmla="*/ 144 h 804"/>
                <a:gd name="T26" fmla="*/ 774 w 889"/>
                <a:gd name="T27" fmla="*/ 574 h 804"/>
                <a:gd name="T28" fmla="*/ 405 w 889"/>
                <a:gd name="T29" fmla="*/ 574 h 804"/>
                <a:gd name="T30" fmla="*/ 631 w 889"/>
                <a:gd name="T31" fmla="*/ 617 h 804"/>
                <a:gd name="T32" fmla="*/ 817 w 889"/>
                <a:gd name="T33" fmla="*/ 603 h 804"/>
                <a:gd name="T34" fmla="*/ 631 w 889"/>
                <a:gd name="T35" fmla="*/ 632 h 804"/>
                <a:gd name="T36" fmla="*/ 585 w 889"/>
                <a:gd name="T37" fmla="*/ 541 h 804"/>
                <a:gd name="T38" fmla="*/ 746 w 889"/>
                <a:gd name="T39" fmla="*/ 574 h 804"/>
                <a:gd name="T40" fmla="*/ 602 w 889"/>
                <a:gd name="T41" fmla="*/ 632 h 804"/>
                <a:gd name="T42" fmla="*/ 460 w 889"/>
                <a:gd name="T43" fmla="*/ 459 h 804"/>
                <a:gd name="T44" fmla="*/ 502 w 889"/>
                <a:gd name="T45" fmla="*/ 474 h 804"/>
                <a:gd name="T46" fmla="*/ 460 w 889"/>
                <a:gd name="T47" fmla="*/ 459 h 804"/>
                <a:gd name="T48" fmla="*/ 688 w 889"/>
                <a:gd name="T49" fmla="*/ 445 h 804"/>
                <a:gd name="T50" fmla="*/ 559 w 889"/>
                <a:gd name="T51" fmla="*/ 528 h 804"/>
                <a:gd name="T52" fmla="*/ 487 w 889"/>
                <a:gd name="T53" fmla="*/ 431 h 804"/>
                <a:gd name="T54" fmla="*/ 746 w 889"/>
                <a:gd name="T55" fmla="*/ 201 h 804"/>
                <a:gd name="T56" fmla="*/ 746 w 889"/>
                <a:gd name="T57" fmla="*/ 488 h 804"/>
                <a:gd name="T58" fmla="*/ 746 w 889"/>
                <a:gd name="T59" fmla="*/ 405 h 804"/>
                <a:gd name="T60" fmla="*/ 860 w 889"/>
                <a:gd name="T61" fmla="*/ 634 h 804"/>
                <a:gd name="T62" fmla="*/ 832 w 889"/>
                <a:gd name="T63" fmla="*/ 187 h 804"/>
                <a:gd name="T64" fmla="*/ 435 w 889"/>
                <a:gd name="T65" fmla="*/ 172 h 804"/>
                <a:gd name="T66" fmla="*/ 344 w 889"/>
                <a:gd name="T67" fmla="*/ 86 h 804"/>
                <a:gd name="T68" fmla="*/ 229 w 889"/>
                <a:gd name="T69" fmla="*/ 373 h 804"/>
                <a:gd name="T70" fmla="*/ 229 w 889"/>
                <a:gd name="T71" fmla="*/ 187 h 804"/>
                <a:gd name="T72" fmla="*/ 71 w 889"/>
                <a:gd name="T73" fmla="*/ 0 h 804"/>
                <a:gd name="T74" fmla="*/ 39 w 889"/>
                <a:gd name="T75" fmla="*/ 216 h 804"/>
                <a:gd name="T76" fmla="*/ 31 w 889"/>
                <a:gd name="T77" fmla="*/ 402 h 804"/>
                <a:gd name="T78" fmla="*/ 258 w 889"/>
                <a:gd name="T79" fmla="*/ 488 h 804"/>
                <a:gd name="T80" fmla="*/ 301 w 889"/>
                <a:gd name="T81" fmla="*/ 804 h 804"/>
                <a:gd name="T82" fmla="*/ 301 w 889"/>
                <a:gd name="T83" fmla="*/ 775 h 804"/>
                <a:gd name="T84" fmla="*/ 329 w 889"/>
                <a:gd name="T85" fmla="*/ 603 h 804"/>
                <a:gd name="T86" fmla="*/ 846 w 889"/>
                <a:gd name="T87" fmla="*/ 660 h 804"/>
                <a:gd name="T88" fmla="*/ 846 w 889"/>
                <a:gd name="T89" fmla="*/ 775 h 804"/>
                <a:gd name="T90" fmla="*/ 846 w 889"/>
                <a:gd name="T91" fmla="*/ 804 h 804"/>
                <a:gd name="T92" fmla="*/ 860 w 889"/>
                <a:gd name="T93" fmla="*/ 63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9" h="804">
                  <a:moveTo>
                    <a:pt x="286" y="589"/>
                  </a:moveTo>
                  <a:lnTo>
                    <a:pt x="286" y="589"/>
                  </a:lnTo>
                  <a:lnTo>
                    <a:pt x="286" y="115"/>
                  </a:lnTo>
                  <a:lnTo>
                    <a:pt x="315" y="115"/>
                  </a:lnTo>
                  <a:lnTo>
                    <a:pt x="315" y="576"/>
                  </a:lnTo>
                  <a:cubicBezTo>
                    <a:pt x="304" y="578"/>
                    <a:pt x="295" y="583"/>
                    <a:pt x="286" y="589"/>
                  </a:cubicBezTo>
                  <a:close/>
                  <a:moveTo>
                    <a:pt x="28" y="459"/>
                  </a:moveTo>
                  <a:lnTo>
                    <a:pt x="28" y="459"/>
                  </a:lnTo>
                  <a:lnTo>
                    <a:pt x="28" y="431"/>
                  </a:lnTo>
                  <a:lnTo>
                    <a:pt x="147" y="431"/>
                  </a:lnTo>
                  <a:lnTo>
                    <a:pt x="190" y="402"/>
                  </a:lnTo>
                  <a:lnTo>
                    <a:pt x="258" y="402"/>
                  </a:lnTo>
                  <a:lnTo>
                    <a:pt x="258" y="459"/>
                  </a:lnTo>
                  <a:lnTo>
                    <a:pt x="28" y="459"/>
                  </a:lnTo>
                  <a:close/>
                  <a:moveTo>
                    <a:pt x="57" y="388"/>
                  </a:moveTo>
                  <a:lnTo>
                    <a:pt x="57" y="388"/>
                  </a:lnTo>
                  <a:lnTo>
                    <a:pt x="57" y="244"/>
                  </a:lnTo>
                  <a:cubicBezTo>
                    <a:pt x="57" y="236"/>
                    <a:pt x="63" y="230"/>
                    <a:pt x="71" y="230"/>
                  </a:cubicBezTo>
                  <a:lnTo>
                    <a:pt x="186" y="230"/>
                  </a:lnTo>
                  <a:cubicBezTo>
                    <a:pt x="194" y="230"/>
                    <a:pt x="200" y="236"/>
                    <a:pt x="200" y="244"/>
                  </a:cubicBezTo>
                  <a:lnTo>
                    <a:pt x="200" y="373"/>
                  </a:lnTo>
                  <a:lnTo>
                    <a:pt x="182" y="373"/>
                  </a:lnTo>
                  <a:lnTo>
                    <a:pt x="139" y="402"/>
                  </a:lnTo>
                  <a:lnTo>
                    <a:pt x="71" y="402"/>
                  </a:lnTo>
                  <a:cubicBezTo>
                    <a:pt x="63" y="402"/>
                    <a:pt x="57" y="396"/>
                    <a:pt x="57" y="388"/>
                  </a:cubicBezTo>
                  <a:close/>
                  <a:moveTo>
                    <a:pt x="57" y="43"/>
                  </a:moveTo>
                  <a:lnTo>
                    <a:pt x="57" y="43"/>
                  </a:lnTo>
                  <a:cubicBezTo>
                    <a:pt x="57" y="35"/>
                    <a:pt x="63" y="29"/>
                    <a:pt x="71" y="29"/>
                  </a:cubicBezTo>
                  <a:lnTo>
                    <a:pt x="186" y="29"/>
                  </a:lnTo>
                  <a:cubicBezTo>
                    <a:pt x="194" y="29"/>
                    <a:pt x="200" y="35"/>
                    <a:pt x="200" y="43"/>
                  </a:cubicBezTo>
                  <a:lnTo>
                    <a:pt x="200" y="187"/>
                  </a:lnTo>
                  <a:cubicBezTo>
                    <a:pt x="200" y="195"/>
                    <a:pt x="194" y="201"/>
                    <a:pt x="186" y="201"/>
                  </a:cubicBezTo>
                  <a:lnTo>
                    <a:pt x="71" y="201"/>
                  </a:lnTo>
                  <a:cubicBezTo>
                    <a:pt x="63" y="201"/>
                    <a:pt x="57" y="195"/>
                    <a:pt x="57" y="187"/>
                  </a:cubicBezTo>
                  <a:lnTo>
                    <a:pt x="57" y="43"/>
                  </a:lnTo>
                  <a:close/>
                  <a:moveTo>
                    <a:pt x="463" y="178"/>
                  </a:moveTo>
                  <a:lnTo>
                    <a:pt x="463" y="178"/>
                  </a:lnTo>
                  <a:cubicBezTo>
                    <a:pt x="467" y="158"/>
                    <a:pt x="485" y="144"/>
                    <a:pt x="505" y="144"/>
                  </a:cubicBezTo>
                  <a:lnTo>
                    <a:pt x="760" y="144"/>
                  </a:lnTo>
                  <a:cubicBezTo>
                    <a:pt x="784" y="144"/>
                    <a:pt x="803" y="163"/>
                    <a:pt x="803" y="187"/>
                  </a:cubicBezTo>
                  <a:lnTo>
                    <a:pt x="803" y="574"/>
                  </a:lnTo>
                  <a:lnTo>
                    <a:pt x="774" y="574"/>
                  </a:lnTo>
                  <a:lnTo>
                    <a:pt x="774" y="172"/>
                  </a:lnTo>
                  <a:lnTo>
                    <a:pt x="493" y="172"/>
                  </a:lnTo>
                  <a:lnTo>
                    <a:pt x="405" y="574"/>
                  </a:lnTo>
                  <a:lnTo>
                    <a:pt x="376" y="574"/>
                  </a:lnTo>
                  <a:lnTo>
                    <a:pt x="463" y="178"/>
                  </a:lnTo>
                  <a:close/>
                  <a:moveTo>
                    <a:pt x="631" y="617"/>
                  </a:moveTo>
                  <a:lnTo>
                    <a:pt x="631" y="617"/>
                  </a:lnTo>
                  <a:cubicBezTo>
                    <a:pt x="631" y="609"/>
                    <a:pt x="637" y="603"/>
                    <a:pt x="645" y="603"/>
                  </a:cubicBezTo>
                  <a:lnTo>
                    <a:pt x="817" y="603"/>
                  </a:lnTo>
                  <a:cubicBezTo>
                    <a:pt x="825" y="603"/>
                    <a:pt x="832" y="609"/>
                    <a:pt x="832" y="617"/>
                  </a:cubicBezTo>
                  <a:lnTo>
                    <a:pt x="832" y="632"/>
                  </a:lnTo>
                  <a:lnTo>
                    <a:pt x="631" y="632"/>
                  </a:lnTo>
                  <a:lnTo>
                    <a:pt x="631" y="617"/>
                  </a:lnTo>
                  <a:close/>
                  <a:moveTo>
                    <a:pt x="585" y="541"/>
                  </a:moveTo>
                  <a:lnTo>
                    <a:pt x="585" y="541"/>
                  </a:lnTo>
                  <a:cubicBezTo>
                    <a:pt x="592" y="526"/>
                    <a:pt x="607" y="517"/>
                    <a:pt x="623" y="517"/>
                  </a:cubicBezTo>
                  <a:lnTo>
                    <a:pt x="746" y="517"/>
                  </a:lnTo>
                  <a:lnTo>
                    <a:pt x="746" y="574"/>
                  </a:lnTo>
                  <a:lnTo>
                    <a:pt x="645" y="574"/>
                  </a:lnTo>
                  <a:cubicBezTo>
                    <a:pt x="621" y="574"/>
                    <a:pt x="602" y="594"/>
                    <a:pt x="602" y="617"/>
                  </a:cubicBezTo>
                  <a:lnTo>
                    <a:pt x="602" y="632"/>
                  </a:lnTo>
                  <a:lnTo>
                    <a:pt x="539" y="632"/>
                  </a:lnTo>
                  <a:lnTo>
                    <a:pt x="585" y="541"/>
                  </a:lnTo>
                  <a:close/>
                  <a:moveTo>
                    <a:pt x="460" y="459"/>
                  </a:moveTo>
                  <a:lnTo>
                    <a:pt x="460" y="459"/>
                  </a:lnTo>
                  <a:lnTo>
                    <a:pt x="487" y="459"/>
                  </a:lnTo>
                  <a:cubicBezTo>
                    <a:pt x="495" y="459"/>
                    <a:pt x="502" y="466"/>
                    <a:pt x="502" y="474"/>
                  </a:cubicBezTo>
                  <a:lnTo>
                    <a:pt x="502" y="619"/>
                  </a:lnTo>
                  <a:lnTo>
                    <a:pt x="435" y="574"/>
                  </a:lnTo>
                  <a:lnTo>
                    <a:pt x="460" y="459"/>
                  </a:lnTo>
                  <a:close/>
                  <a:moveTo>
                    <a:pt x="746" y="375"/>
                  </a:moveTo>
                  <a:lnTo>
                    <a:pt x="746" y="375"/>
                  </a:lnTo>
                  <a:cubicBezTo>
                    <a:pt x="713" y="381"/>
                    <a:pt x="688" y="410"/>
                    <a:pt x="688" y="445"/>
                  </a:cubicBezTo>
                  <a:lnTo>
                    <a:pt x="688" y="488"/>
                  </a:lnTo>
                  <a:lnTo>
                    <a:pt x="623" y="488"/>
                  </a:lnTo>
                  <a:cubicBezTo>
                    <a:pt x="596" y="488"/>
                    <a:pt x="571" y="503"/>
                    <a:pt x="559" y="528"/>
                  </a:cubicBezTo>
                  <a:lnTo>
                    <a:pt x="530" y="585"/>
                  </a:lnTo>
                  <a:lnTo>
                    <a:pt x="530" y="474"/>
                  </a:lnTo>
                  <a:cubicBezTo>
                    <a:pt x="530" y="450"/>
                    <a:pt x="511" y="431"/>
                    <a:pt x="487" y="431"/>
                  </a:cubicBezTo>
                  <a:lnTo>
                    <a:pt x="466" y="431"/>
                  </a:lnTo>
                  <a:lnTo>
                    <a:pt x="516" y="201"/>
                  </a:lnTo>
                  <a:lnTo>
                    <a:pt x="746" y="201"/>
                  </a:lnTo>
                  <a:lnTo>
                    <a:pt x="746" y="375"/>
                  </a:lnTo>
                  <a:close/>
                  <a:moveTo>
                    <a:pt x="746" y="488"/>
                  </a:moveTo>
                  <a:lnTo>
                    <a:pt x="746" y="488"/>
                  </a:lnTo>
                  <a:lnTo>
                    <a:pt x="717" y="488"/>
                  </a:lnTo>
                  <a:lnTo>
                    <a:pt x="717" y="445"/>
                  </a:lnTo>
                  <a:cubicBezTo>
                    <a:pt x="717" y="426"/>
                    <a:pt x="729" y="411"/>
                    <a:pt x="746" y="405"/>
                  </a:cubicBezTo>
                  <a:lnTo>
                    <a:pt x="746" y="488"/>
                  </a:lnTo>
                  <a:close/>
                  <a:moveTo>
                    <a:pt x="860" y="634"/>
                  </a:moveTo>
                  <a:lnTo>
                    <a:pt x="860" y="634"/>
                  </a:lnTo>
                  <a:lnTo>
                    <a:pt x="860" y="617"/>
                  </a:lnTo>
                  <a:cubicBezTo>
                    <a:pt x="860" y="599"/>
                    <a:pt x="848" y="583"/>
                    <a:pt x="832" y="577"/>
                  </a:cubicBezTo>
                  <a:lnTo>
                    <a:pt x="832" y="187"/>
                  </a:lnTo>
                  <a:cubicBezTo>
                    <a:pt x="832" y="147"/>
                    <a:pt x="799" y="115"/>
                    <a:pt x="760" y="115"/>
                  </a:cubicBezTo>
                  <a:lnTo>
                    <a:pt x="505" y="115"/>
                  </a:lnTo>
                  <a:cubicBezTo>
                    <a:pt x="471" y="115"/>
                    <a:pt x="442" y="139"/>
                    <a:pt x="435" y="172"/>
                  </a:cubicBezTo>
                  <a:lnTo>
                    <a:pt x="347" y="574"/>
                  </a:lnTo>
                  <a:lnTo>
                    <a:pt x="344" y="574"/>
                  </a:lnTo>
                  <a:lnTo>
                    <a:pt x="344" y="86"/>
                  </a:lnTo>
                  <a:lnTo>
                    <a:pt x="258" y="86"/>
                  </a:lnTo>
                  <a:lnTo>
                    <a:pt x="258" y="373"/>
                  </a:lnTo>
                  <a:lnTo>
                    <a:pt x="229" y="373"/>
                  </a:lnTo>
                  <a:lnTo>
                    <a:pt x="229" y="244"/>
                  </a:lnTo>
                  <a:cubicBezTo>
                    <a:pt x="229" y="233"/>
                    <a:pt x="225" y="223"/>
                    <a:pt x="218" y="216"/>
                  </a:cubicBezTo>
                  <a:cubicBezTo>
                    <a:pt x="225" y="208"/>
                    <a:pt x="229" y="198"/>
                    <a:pt x="229" y="187"/>
                  </a:cubicBezTo>
                  <a:lnTo>
                    <a:pt x="229" y="43"/>
                  </a:lnTo>
                  <a:cubicBezTo>
                    <a:pt x="229" y="20"/>
                    <a:pt x="210" y="0"/>
                    <a:pt x="186" y="0"/>
                  </a:cubicBezTo>
                  <a:lnTo>
                    <a:pt x="71" y="0"/>
                  </a:lnTo>
                  <a:cubicBezTo>
                    <a:pt x="48" y="0"/>
                    <a:pt x="28" y="20"/>
                    <a:pt x="28" y="43"/>
                  </a:cubicBezTo>
                  <a:lnTo>
                    <a:pt x="28" y="187"/>
                  </a:lnTo>
                  <a:cubicBezTo>
                    <a:pt x="28" y="198"/>
                    <a:pt x="33" y="208"/>
                    <a:pt x="39" y="216"/>
                  </a:cubicBezTo>
                  <a:cubicBezTo>
                    <a:pt x="33" y="223"/>
                    <a:pt x="28" y="233"/>
                    <a:pt x="28" y="244"/>
                  </a:cubicBezTo>
                  <a:lnTo>
                    <a:pt x="28" y="388"/>
                  </a:lnTo>
                  <a:cubicBezTo>
                    <a:pt x="28" y="393"/>
                    <a:pt x="29" y="398"/>
                    <a:pt x="31" y="402"/>
                  </a:cubicBezTo>
                  <a:lnTo>
                    <a:pt x="0" y="402"/>
                  </a:lnTo>
                  <a:lnTo>
                    <a:pt x="0" y="488"/>
                  </a:lnTo>
                  <a:lnTo>
                    <a:pt x="258" y="488"/>
                  </a:lnTo>
                  <a:lnTo>
                    <a:pt x="258" y="646"/>
                  </a:lnTo>
                  <a:lnTo>
                    <a:pt x="258" y="761"/>
                  </a:lnTo>
                  <a:cubicBezTo>
                    <a:pt x="258" y="784"/>
                    <a:pt x="277" y="804"/>
                    <a:pt x="301" y="804"/>
                  </a:cubicBezTo>
                  <a:lnTo>
                    <a:pt x="329" y="804"/>
                  </a:lnTo>
                  <a:lnTo>
                    <a:pt x="329" y="775"/>
                  </a:lnTo>
                  <a:lnTo>
                    <a:pt x="301" y="775"/>
                  </a:lnTo>
                  <a:cubicBezTo>
                    <a:pt x="293" y="775"/>
                    <a:pt x="286" y="769"/>
                    <a:pt x="286" y="761"/>
                  </a:cubicBezTo>
                  <a:lnTo>
                    <a:pt x="286" y="646"/>
                  </a:lnTo>
                  <a:cubicBezTo>
                    <a:pt x="286" y="622"/>
                    <a:pt x="306" y="603"/>
                    <a:pt x="329" y="603"/>
                  </a:cubicBezTo>
                  <a:lnTo>
                    <a:pt x="426" y="603"/>
                  </a:lnTo>
                  <a:lnTo>
                    <a:pt x="512" y="660"/>
                  </a:lnTo>
                  <a:lnTo>
                    <a:pt x="846" y="660"/>
                  </a:lnTo>
                  <a:cubicBezTo>
                    <a:pt x="854" y="660"/>
                    <a:pt x="860" y="667"/>
                    <a:pt x="860" y="675"/>
                  </a:cubicBezTo>
                  <a:lnTo>
                    <a:pt x="860" y="761"/>
                  </a:lnTo>
                  <a:cubicBezTo>
                    <a:pt x="860" y="769"/>
                    <a:pt x="854" y="775"/>
                    <a:pt x="846" y="775"/>
                  </a:cubicBezTo>
                  <a:lnTo>
                    <a:pt x="817" y="775"/>
                  </a:lnTo>
                  <a:lnTo>
                    <a:pt x="817" y="804"/>
                  </a:lnTo>
                  <a:lnTo>
                    <a:pt x="846" y="804"/>
                  </a:lnTo>
                  <a:cubicBezTo>
                    <a:pt x="870" y="804"/>
                    <a:pt x="889" y="784"/>
                    <a:pt x="889" y="761"/>
                  </a:cubicBezTo>
                  <a:lnTo>
                    <a:pt x="889" y="675"/>
                  </a:lnTo>
                  <a:cubicBezTo>
                    <a:pt x="889" y="656"/>
                    <a:pt x="877" y="640"/>
                    <a:pt x="860" y="6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48" name="Freeform 127">
              <a:extLst>
                <a:ext uri="{FF2B5EF4-FFF2-40B4-BE49-F238E27FC236}">
                  <a16:creationId xmlns:a16="http://schemas.microsoft.com/office/drawing/2014/main" xmlns="" id="{10FDAC75-5C4B-A277-8FA7-331973CB74B0}"/>
                </a:ext>
              </a:extLst>
            </p:cNvPr>
            <p:cNvSpPr>
              <a:spLocks noEditPoints="1"/>
            </p:cNvSpPr>
            <p:nvPr/>
          </p:nvSpPr>
          <p:spPr bwMode="auto">
            <a:xfrm>
              <a:off x="3546" y="3116"/>
              <a:ext cx="144" cy="143"/>
            </a:xfrm>
            <a:custGeom>
              <a:avLst/>
              <a:gdLst>
                <a:gd name="T0" fmla="*/ 117 w 235"/>
                <a:gd name="T1" fmla="*/ 34 h 234"/>
                <a:gd name="T2" fmla="*/ 117 w 235"/>
                <a:gd name="T3" fmla="*/ 34 h 234"/>
                <a:gd name="T4" fmla="*/ 116 w 235"/>
                <a:gd name="T5" fmla="*/ 34 h 234"/>
                <a:gd name="T6" fmla="*/ 57 w 235"/>
                <a:gd name="T7" fmla="*/ 59 h 234"/>
                <a:gd name="T8" fmla="*/ 33 w 235"/>
                <a:gd name="T9" fmla="*/ 119 h 234"/>
                <a:gd name="T10" fmla="*/ 118 w 235"/>
                <a:gd name="T11" fmla="*/ 201 h 234"/>
                <a:gd name="T12" fmla="*/ 177 w 235"/>
                <a:gd name="T13" fmla="*/ 176 h 234"/>
                <a:gd name="T14" fmla="*/ 201 w 235"/>
                <a:gd name="T15" fmla="*/ 116 h 234"/>
                <a:gd name="T16" fmla="*/ 175 w 235"/>
                <a:gd name="T17" fmla="*/ 57 h 234"/>
                <a:gd name="T18" fmla="*/ 117 w 235"/>
                <a:gd name="T19" fmla="*/ 34 h 234"/>
                <a:gd name="T20" fmla="*/ 117 w 235"/>
                <a:gd name="T21" fmla="*/ 234 h 234"/>
                <a:gd name="T22" fmla="*/ 117 w 235"/>
                <a:gd name="T23" fmla="*/ 234 h 234"/>
                <a:gd name="T24" fmla="*/ 0 w 235"/>
                <a:gd name="T25" fmla="*/ 119 h 234"/>
                <a:gd name="T26" fmla="*/ 33 w 235"/>
                <a:gd name="T27" fmla="*/ 36 h 234"/>
                <a:gd name="T28" fmla="*/ 115 w 235"/>
                <a:gd name="T29" fmla="*/ 0 h 234"/>
                <a:gd name="T30" fmla="*/ 199 w 235"/>
                <a:gd name="T31" fmla="*/ 33 h 234"/>
                <a:gd name="T32" fmla="*/ 234 w 235"/>
                <a:gd name="T33" fmla="*/ 116 h 234"/>
                <a:gd name="T34" fmla="*/ 201 w 235"/>
                <a:gd name="T35" fmla="*/ 199 h 234"/>
                <a:gd name="T36" fmla="*/ 119 w 235"/>
                <a:gd name="T37" fmla="*/ 234 h 234"/>
                <a:gd name="T38" fmla="*/ 117 w 235"/>
                <a:gd name="T3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34">
                  <a:moveTo>
                    <a:pt x="117" y="34"/>
                  </a:moveTo>
                  <a:lnTo>
                    <a:pt x="117" y="34"/>
                  </a:lnTo>
                  <a:cubicBezTo>
                    <a:pt x="117" y="34"/>
                    <a:pt x="116" y="34"/>
                    <a:pt x="116" y="34"/>
                  </a:cubicBezTo>
                  <a:cubicBezTo>
                    <a:pt x="94" y="34"/>
                    <a:pt x="73" y="43"/>
                    <a:pt x="57" y="59"/>
                  </a:cubicBezTo>
                  <a:cubicBezTo>
                    <a:pt x="41" y="75"/>
                    <a:pt x="33" y="96"/>
                    <a:pt x="33" y="119"/>
                  </a:cubicBezTo>
                  <a:cubicBezTo>
                    <a:pt x="34" y="165"/>
                    <a:pt x="73" y="202"/>
                    <a:pt x="118" y="201"/>
                  </a:cubicBezTo>
                  <a:cubicBezTo>
                    <a:pt x="141" y="201"/>
                    <a:pt x="162" y="192"/>
                    <a:pt x="177" y="176"/>
                  </a:cubicBezTo>
                  <a:cubicBezTo>
                    <a:pt x="193" y="160"/>
                    <a:pt x="201" y="138"/>
                    <a:pt x="201" y="116"/>
                  </a:cubicBezTo>
                  <a:cubicBezTo>
                    <a:pt x="201" y="94"/>
                    <a:pt x="192" y="73"/>
                    <a:pt x="175" y="57"/>
                  </a:cubicBezTo>
                  <a:cubicBezTo>
                    <a:pt x="160" y="42"/>
                    <a:pt x="139" y="34"/>
                    <a:pt x="117" y="34"/>
                  </a:cubicBezTo>
                  <a:close/>
                  <a:moveTo>
                    <a:pt x="117" y="234"/>
                  </a:moveTo>
                  <a:lnTo>
                    <a:pt x="117" y="234"/>
                  </a:lnTo>
                  <a:cubicBezTo>
                    <a:pt x="53" y="234"/>
                    <a:pt x="1" y="183"/>
                    <a:pt x="0" y="119"/>
                  </a:cubicBezTo>
                  <a:cubicBezTo>
                    <a:pt x="0" y="88"/>
                    <a:pt x="11" y="58"/>
                    <a:pt x="33" y="36"/>
                  </a:cubicBezTo>
                  <a:cubicBezTo>
                    <a:pt x="55" y="13"/>
                    <a:pt x="84" y="1"/>
                    <a:pt x="115" y="0"/>
                  </a:cubicBezTo>
                  <a:cubicBezTo>
                    <a:pt x="147" y="0"/>
                    <a:pt x="176" y="12"/>
                    <a:pt x="199" y="33"/>
                  </a:cubicBezTo>
                  <a:cubicBezTo>
                    <a:pt x="221" y="55"/>
                    <a:pt x="234" y="84"/>
                    <a:pt x="234" y="116"/>
                  </a:cubicBezTo>
                  <a:cubicBezTo>
                    <a:pt x="235" y="147"/>
                    <a:pt x="223" y="176"/>
                    <a:pt x="201" y="199"/>
                  </a:cubicBezTo>
                  <a:cubicBezTo>
                    <a:pt x="179" y="221"/>
                    <a:pt x="150" y="234"/>
                    <a:pt x="119" y="234"/>
                  </a:cubicBezTo>
                  <a:cubicBezTo>
                    <a:pt x="118" y="234"/>
                    <a:pt x="118" y="234"/>
                    <a:pt x="117" y="2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6" name="Freeform 128">
              <a:extLst>
                <a:ext uri="{FF2B5EF4-FFF2-40B4-BE49-F238E27FC236}">
                  <a16:creationId xmlns:a16="http://schemas.microsoft.com/office/drawing/2014/main" xmlns="" id="{C5AA6A00-6027-A6C7-F931-73B50136C3F5}"/>
                </a:ext>
              </a:extLst>
            </p:cNvPr>
            <p:cNvSpPr>
              <a:spLocks noEditPoints="1"/>
            </p:cNvSpPr>
            <p:nvPr/>
          </p:nvSpPr>
          <p:spPr bwMode="auto">
            <a:xfrm>
              <a:off x="3591" y="3161"/>
              <a:ext cx="53" cy="53"/>
            </a:xfrm>
            <a:custGeom>
              <a:avLst/>
              <a:gdLst>
                <a:gd name="T0" fmla="*/ 43 w 86"/>
                <a:gd name="T1" fmla="*/ 29 h 86"/>
                <a:gd name="T2" fmla="*/ 43 w 86"/>
                <a:gd name="T3" fmla="*/ 29 h 86"/>
                <a:gd name="T4" fmla="*/ 29 w 86"/>
                <a:gd name="T5" fmla="*/ 43 h 86"/>
                <a:gd name="T6" fmla="*/ 43 w 86"/>
                <a:gd name="T7" fmla="*/ 58 h 86"/>
                <a:gd name="T8" fmla="*/ 58 w 86"/>
                <a:gd name="T9" fmla="*/ 43 h 86"/>
                <a:gd name="T10" fmla="*/ 43 w 86"/>
                <a:gd name="T11" fmla="*/ 29 h 86"/>
                <a:gd name="T12" fmla="*/ 43 w 86"/>
                <a:gd name="T13" fmla="*/ 86 h 86"/>
                <a:gd name="T14" fmla="*/ 43 w 86"/>
                <a:gd name="T15" fmla="*/ 86 h 86"/>
                <a:gd name="T16" fmla="*/ 0 w 86"/>
                <a:gd name="T17" fmla="*/ 43 h 86"/>
                <a:gd name="T18" fmla="*/ 43 w 86"/>
                <a:gd name="T19" fmla="*/ 0 h 86"/>
                <a:gd name="T20" fmla="*/ 86 w 86"/>
                <a:gd name="T21" fmla="*/ 43 h 86"/>
                <a:gd name="T22" fmla="*/ 43 w 86"/>
                <a:gd name="T2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43" y="29"/>
                  </a:moveTo>
                  <a:lnTo>
                    <a:pt x="43" y="29"/>
                  </a:lnTo>
                  <a:cubicBezTo>
                    <a:pt x="35" y="29"/>
                    <a:pt x="29" y="35"/>
                    <a:pt x="29" y="43"/>
                  </a:cubicBezTo>
                  <a:cubicBezTo>
                    <a:pt x="29" y="51"/>
                    <a:pt x="35" y="58"/>
                    <a:pt x="43" y="58"/>
                  </a:cubicBezTo>
                  <a:cubicBezTo>
                    <a:pt x="51" y="58"/>
                    <a:pt x="58" y="51"/>
                    <a:pt x="58" y="43"/>
                  </a:cubicBezTo>
                  <a:cubicBezTo>
                    <a:pt x="58" y="35"/>
                    <a:pt x="51" y="29"/>
                    <a:pt x="43" y="29"/>
                  </a:cubicBezTo>
                  <a:close/>
                  <a:moveTo>
                    <a:pt x="43" y="86"/>
                  </a:moveTo>
                  <a:lnTo>
                    <a:pt x="43" y="86"/>
                  </a:lnTo>
                  <a:cubicBezTo>
                    <a:pt x="19" y="86"/>
                    <a:pt x="0" y="67"/>
                    <a:pt x="0" y="43"/>
                  </a:cubicBezTo>
                  <a:cubicBezTo>
                    <a:pt x="0" y="20"/>
                    <a:pt x="19" y="0"/>
                    <a:pt x="43" y="0"/>
                  </a:cubicBezTo>
                  <a:cubicBezTo>
                    <a:pt x="67" y="0"/>
                    <a:pt x="86" y="20"/>
                    <a:pt x="86" y="43"/>
                  </a:cubicBezTo>
                  <a:cubicBezTo>
                    <a:pt x="86" y="67"/>
                    <a:pt x="67" y="86"/>
                    <a:pt x="43"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7" name="Freeform 129">
              <a:extLst>
                <a:ext uri="{FF2B5EF4-FFF2-40B4-BE49-F238E27FC236}">
                  <a16:creationId xmlns:a16="http://schemas.microsoft.com/office/drawing/2014/main" xmlns="" id="{8D021E0F-4F6F-AEA3-01A6-23EBC2BA6BD8}"/>
                </a:ext>
              </a:extLst>
            </p:cNvPr>
            <p:cNvSpPr>
              <a:spLocks noEditPoints="1"/>
            </p:cNvSpPr>
            <p:nvPr/>
          </p:nvSpPr>
          <p:spPr bwMode="auto">
            <a:xfrm>
              <a:off x="3352" y="3116"/>
              <a:ext cx="144" cy="143"/>
            </a:xfrm>
            <a:custGeom>
              <a:avLst/>
              <a:gdLst>
                <a:gd name="T0" fmla="*/ 118 w 235"/>
                <a:gd name="T1" fmla="*/ 34 h 234"/>
                <a:gd name="T2" fmla="*/ 118 w 235"/>
                <a:gd name="T3" fmla="*/ 34 h 234"/>
                <a:gd name="T4" fmla="*/ 34 w 235"/>
                <a:gd name="T5" fmla="*/ 117 h 234"/>
                <a:gd name="T6" fmla="*/ 118 w 235"/>
                <a:gd name="T7" fmla="*/ 201 h 234"/>
                <a:gd name="T8" fmla="*/ 201 w 235"/>
                <a:gd name="T9" fmla="*/ 117 h 234"/>
                <a:gd name="T10" fmla="*/ 118 w 235"/>
                <a:gd name="T11" fmla="*/ 34 h 234"/>
                <a:gd name="T12" fmla="*/ 118 w 235"/>
                <a:gd name="T13" fmla="*/ 234 h 234"/>
                <a:gd name="T14" fmla="*/ 118 w 235"/>
                <a:gd name="T15" fmla="*/ 234 h 234"/>
                <a:gd name="T16" fmla="*/ 0 w 235"/>
                <a:gd name="T17" fmla="*/ 117 h 234"/>
                <a:gd name="T18" fmla="*/ 118 w 235"/>
                <a:gd name="T19" fmla="*/ 0 h 234"/>
                <a:gd name="T20" fmla="*/ 235 w 235"/>
                <a:gd name="T21" fmla="*/ 117 h 234"/>
                <a:gd name="T22" fmla="*/ 118 w 235"/>
                <a:gd name="T2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4">
                  <a:moveTo>
                    <a:pt x="118" y="34"/>
                  </a:moveTo>
                  <a:lnTo>
                    <a:pt x="118" y="34"/>
                  </a:lnTo>
                  <a:cubicBezTo>
                    <a:pt x="71" y="34"/>
                    <a:pt x="34" y="71"/>
                    <a:pt x="34" y="117"/>
                  </a:cubicBezTo>
                  <a:cubicBezTo>
                    <a:pt x="34" y="164"/>
                    <a:pt x="71" y="201"/>
                    <a:pt x="118" y="201"/>
                  </a:cubicBezTo>
                  <a:cubicBezTo>
                    <a:pt x="164" y="201"/>
                    <a:pt x="201" y="164"/>
                    <a:pt x="201" y="117"/>
                  </a:cubicBezTo>
                  <a:cubicBezTo>
                    <a:pt x="201" y="71"/>
                    <a:pt x="164" y="34"/>
                    <a:pt x="118" y="34"/>
                  </a:cubicBezTo>
                  <a:close/>
                  <a:moveTo>
                    <a:pt x="118" y="234"/>
                  </a:moveTo>
                  <a:lnTo>
                    <a:pt x="118" y="234"/>
                  </a:lnTo>
                  <a:cubicBezTo>
                    <a:pt x="53" y="234"/>
                    <a:pt x="0" y="182"/>
                    <a:pt x="0" y="117"/>
                  </a:cubicBezTo>
                  <a:cubicBezTo>
                    <a:pt x="0" y="53"/>
                    <a:pt x="53" y="0"/>
                    <a:pt x="118" y="0"/>
                  </a:cubicBezTo>
                  <a:cubicBezTo>
                    <a:pt x="182" y="0"/>
                    <a:pt x="235" y="53"/>
                    <a:pt x="235" y="117"/>
                  </a:cubicBezTo>
                  <a:cubicBezTo>
                    <a:pt x="235" y="182"/>
                    <a:pt x="182" y="234"/>
                    <a:pt x="118" y="23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8" name="Freeform 130">
              <a:extLst>
                <a:ext uri="{FF2B5EF4-FFF2-40B4-BE49-F238E27FC236}">
                  <a16:creationId xmlns:a16="http://schemas.microsoft.com/office/drawing/2014/main" xmlns="" id="{CCAAC8B9-4A13-39E4-18CF-2028D1552BAD}"/>
                </a:ext>
              </a:extLst>
            </p:cNvPr>
            <p:cNvSpPr>
              <a:spLocks noEditPoints="1"/>
            </p:cNvSpPr>
            <p:nvPr/>
          </p:nvSpPr>
          <p:spPr bwMode="auto">
            <a:xfrm>
              <a:off x="3398" y="3161"/>
              <a:ext cx="53" cy="53"/>
            </a:xfrm>
            <a:custGeom>
              <a:avLst/>
              <a:gdLst>
                <a:gd name="T0" fmla="*/ 43 w 86"/>
                <a:gd name="T1" fmla="*/ 29 h 86"/>
                <a:gd name="T2" fmla="*/ 43 w 86"/>
                <a:gd name="T3" fmla="*/ 29 h 86"/>
                <a:gd name="T4" fmla="*/ 28 w 86"/>
                <a:gd name="T5" fmla="*/ 43 h 86"/>
                <a:gd name="T6" fmla="*/ 43 w 86"/>
                <a:gd name="T7" fmla="*/ 58 h 86"/>
                <a:gd name="T8" fmla="*/ 57 w 86"/>
                <a:gd name="T9" fmla="*/ 43 h 86"/>
                <a:gd name="T10" fmla="*/ 43 w 86"/>
                <a:gd name="T11" fmla="*/ 29 h 86"/>
                <a:gd name="T12" fmla="*/ 43 w 86"/>
                <a:gd name="T13" fmla="*/ 86 h 86"/>
                <a:gd name="T14" fmla="*/ 43 w 86"/>
                <a:gd name="T15" fmla="*/ 86 h 86"/>
                <a:gd name="T16" fmla="*/ 0 w 86"/>
                <a:gd name="T17" fmla="*/ 43 h 86"/>
                <a:gd name="T18" fmla="*/ 43 w 86"/>
                <a:gd name="T19" fmla="*/ 0 h 86"/>
                <a:gd name="T20" fmla="*/ 86 w 86"/>
                <a:gd name="T21" fmla="*/ 43 h 86"/>
                <a:gd name="T22" fmla="*/ 43 w 86"/>
                <a:gd name="T2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43" y="29"/>
                  </a:moveTo>
                  <a:lnTo>
                    <a:pt x="43" y="29"/>
                  </a:lnTo>
                  <a:cubicBezTo>
                    <a:pt x="35" y="29"/>
                    <a:pt x="28" y="35"/>
                    <a:pt x="28" y="43"/>
                  </a:cubicBezTo>
                  <a:cubicBezTo>
                    <a:pt x="28" y="51"/>
                    <a:pt x="35" y="58"/>
                    <a:pt x="43" y="58"/>
                  </a:cubicBezTo>
                  <a:cubicBezTo>
                    <a:pt x="50" y="58"/>
                    <a:pt x="57" y="51"/>
                    <a:pt x="57" y="43"/>
                  </a:cubicBezTo>
                  <a:cubicBezTo>
                    <a:pt x="57" y="35"/>
                    <a:pt x="50" y="29"/>
                    <a:pt x="43" y="29"/>
                  </a:cubicBezTo>
                  <a:close/>
                  <a:moveTo>
                    <a:pt x="43" y="86"/>
                  </a:moveTo>
                  <a:lnTo>
                    <a:pt x="43" y="86"/>
                  </a:lnTo>
                  <a:cubicBezTo>
                    <a:pt x="19" y="86"/>
                    <a:pt x="0" y="67"/>
                    <a:pt x="0" y="43"/>
                  </a:cubicBezTo>
                  <a:cubicBezTo>
                    <a:pt x="0" y="20"/>
                    <a:pt x="19" y="0"/>
                    <a:pt x="43" y="0"/>
                  </a:cubicBezTo>
                  <a:cubicBezTo>
                    <a:pt x="66" y="0"/>
                    <a:pt x="86" y="20"/>
                    <a:pt x="86" y="43"/>
                  </a:cubicBezTo>
                  <a:cubicBezTo>
                    <a:pt x="86" y="67"/>
                    <a:pt x="66" y="86"/>
                    <a:pt x="43"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69" name="Group 10">
            <a:extLst>
              <a:ext uri="{FF2B5EF4-FFF2-40B4-BE49-F238E27FC236}">
                <a16:creationId xmlns:a16="http://schemas.microsoft.com/office/drawing/2014/main" xmlns="" id="{950E046D-38B3-D769-35CB-BE20DEB1C9C9}"/>
              </a:ext>
            </a:extLst>
          </p:cNvPr>
          <p:cNvGrpSpPr>
            <a:grpSpLocks noChangeAspect="1"/>
          </p:cNvGrpSpPr>
          <p:nvPr/>
        </p:nvGrpSpPr>
        <p:grpSpPr bwMode="auto">
          <a:xfrm>
            <a:off x="7397746" y="5159438"/>
            <a:ext cx="928688" cy="623888"/>
            <a:chOff x="1011" y="1050"/>
            <a:chExt cx="585" cy="393"/>
          </a:xfrm>
          <a:solidFill>
            <a:srgbClr val="004C14"/>
          </a:solidFill>
        </p:grpSpPr>
        <p:sp>
          <p:nvSpPr>
            <p:cNvPr id="70" name="Freeform 11">
              <a:extLst>
                <a:ext uri="{FF2B5EF4-FFF2-40B4-BE49-F238E27FC236}">
                  <a16:creationId xmlns:a16="http://schemas.microsoft.com/office/drawing/2014/main" xmlns="" id="{C82A1A1A-2FEC-98B0-003B-FEB288C7D3CA}"/>
                </a:ext>
              </a:extLst>
            </p:cNvPr>
            <p:cNvSpPr>
              <a:spLocks noEditPoints="1"/>
            </p:cNvSpPr>
            <p:nvPr/>
          </p:nvSpPr>
          <p:spPr bwMode="auto">
            <a:xfrm>
              <a:off x="1011" y="1369"/>
              <a:ext cx="585" cy="74"/>
            </a:xfrm>
            <a:custGeom>
              <a:avLst/>
              <a:gdLst>
                <a:gd name="T0" fmla="*/ 923 w 954"/>
                <a:gd name="T1" fmla="*/ 65 h 119"/>
                <a:gd name="T2" fmla="*/ 923 w 954"/>
                <a:gd name="T3" fmla="*/ 65 h 119"/>
                <a:gd name="T4" fmla="*/ 899 w 954"/>
                <a:gd name="T5" fmla="*/ 89 h 119"/>
                <a:gd name="T6" fmla="*/ 54 w 954"/>
                <a:gd name="T7" fmla="*/ 89 h 119"/>
                <a:gd name="T8" fmla="*/ 30 w 954"/>
                <a:gd name="T9" fmla="*/ 65 h 119"/>
                <a:gd name="T10" fmla="*/ 30 w 954"/>
                <a:gd name="T11" fmla="*/ 30 h 119"/>
                <a:gd name="T12" fmla="*/ 344 w 954"/>
                <a:gd name="T13" fmla="*/ 30 h 119"/>
                <a:gd name="T14" fmla="*/ 365 w 954"/>
                <a:gd name="T15" fmla="*/ 46 h 119"/>
                <a:gd name="T16" fmla="*/ 588 w 954"/>
                <a:gd name="T17" fmla="*/ 46 h 119"/>
                <a:gd name="T18" fmla="*/ 609 w 954"/>
                <a:gd name="T19" fmla="*/ 30 h 119"/>
                <a:gd name="T20" fmla="*/ 923 w 954"/>
                <a:gd name="T21" fmla="*/ 30 h 119"/>
                <a:gd name="T22" fmla="*/ 923 w 954"/>
                <a:gd name="T23" fmla="*/ 65 h 119"/>
                <a:gd name="T24" fmla="*/ 609 w 954"/>
                <a:gd name="T25" fmla="*/ 0 h 119"/>
                <a:gd name="T26" fmla="*/ 609 w 954"/>
                <a:gd name="T27" fmla="*/ 0 h 119"/>
                <a:gd name="T28" fmla="*/ 599 w 954"/>
                <a:gd name="T29" fmla="*/ 0 h 119"/>
                <a:gd name="T30" fmla="*/ 592 w 954"/>
                <a:gd name="T31" fmla="*/ 6 h 119"/>
                <a:gd name="T32" fmla="*/ 579 w 954"/>
                <a:gd name="T33" fmla="*/ 15 h 119"/>
                <a:gd name="T34" fmla="*/ 374 w 954"/>
                <a:gd name="T35" fmla="*/ 15 h 119"/>
                <a:gd name="T36" fmla="*/ 361 w 954"/>
                <a:gd name="T37" fmla="*/ 6 h 119"/>
                <a:gd name="T38" fmla="*/ 354 w 954"/>
                <a:gd name="T39" fmla="*/ 0 h 119"/>
                <a:gd name="T40" fmla="*/ 344 w 954"/>
                <a:gd name="T41" fmla="*/ 0 h 119"/>
                <a:gd name="T42" fmla="*/ 30 w 954"/>
                <a:gd name="T43" fmla="*/ 0 h 119"/>
                <a:gd name="T44" fmla="*/ 0 w 954"/>
                <a:gd name="T45" fmla="*/ 0 h 119"/>
                <a:gd name="T46" fmla="*/ 0 w 954"/>
                <a:gd name="T47" fmla="*/ 30 h 119"/>
                <a:gd name="T48" fmla="*/ 0 w 954"/>
                <a:gd name="T49" fmla="*/ 65 h 119"/>
                <a:gd name="T50" fmla="*/ 54 w 954"/>
                <a:gd name="T51" fmla="*/ 119 h 119"/>
                <a:gd name="T52" fmla="*/ 899 w 954"/>
                <a:gd name="T53" fmla="*/ 119 h 119"/>
                <a:gd name="T54" fmla="*/ 954 w 954"/>
                <a:gd name="T55" fmla="*/ 65 h 119"/>
                <a:gd name="T56" fmla="*/ 954 w 954"/>
                <a:gd name="T57" fmla="*/ 30 h 119"/>
                <a:gd name="T58" fmla="*/ 954 w 954"/>
                <a:gd name="T59" fmla="*/ 0 h 119"/>
                <a:gd name="T60" fmla="*/ 923 w 954"/>
                <a:gd name="T61" fmla="*/ 0 h 119"/>
                <a:gd name="T62" fmla="*/ 609 w 954"/>
                <a:gd name="T6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119">
                  <a:moveTo>
                    <a:pt x="923" y="65"/>
                  </a:moveTo>
                  <a:lnTo>
                    <a:pt x="923" y="65"/>
                  </a:lnTo>
                  <a:cubicBezTo>
                    <a:pt x="923" y="79"/>
                    <a:pt x="913" y="89"/>
                    <a:pt x="899" y="89"/>
                  </a:cubicBezTo>
                  <a:lnTo>
                    <a:pt x="54" y="89"/>
                  </a:lnTo>
                  <a:cubicBezTo>
                    <a:pt x="40" y="89"/>
                    <a:pt x="30" y="79"/>
                    <a:pt x="30" y="65"/>
                  </a:cubicBezTo>
                  <a:lnTo>
                    <a:pt x="30" y="30"/>
                  </a:lnTo>
                  <a:lnTo>
                    <a:pt x="344" y="30"/>
                  </a:lnTo>
                  <a:lnTo>
                    <a:pt x="365" y="46"/>
                  </a:lnTo>
                  <a:lnTo>
                    <a:pt x="588" y="46"/>
                  </a:lnTo>
                  <a:lnTo>
                    <a:pt x="609" y="30"/>
                  </a:lnTo>
                  <a:lnTo>
                    <a:pt x="923" y="30"/>
                  </a:lnTo>
                  <a:lnTo>
                    <a:pt x="923" y="65"/>
                  </a:lnTo>
                  <a:close/>
                  <a:moveTo>
                    <a:pt x="609" y="0"/>
                  </a:moveTo>
                  <a:lnTo>
                    <a:pt x="609" y="0"/>
                  </a:lnTo>
                  <a:lnTo>
                    <a:pt x="599" y="0"/>
                  </a:lnTo>
                  <a:lnTo>
                    <a:pt x="592" y="6"/>
                  </a:lnTo>
                  <a:lnTo>
                    <a:pt x="579" y="15"/>
                  </a:lnTo>
                  <a:lnTo>
                    <a:pt x="374" y="15"/>
                  </a:lnTo>
                  <a:lnTo>
                    <a:pt x="361" y="6"/>
                  </a:lnTo>
                  <a:lnTo>
                    <a:pt x="354" y="0"/>
                  </a:lnTo>
                  <a:lnTo>
                    <a:pt x="344" y="0"/>
                  </a:lnTo>
                  <a:lnTo>
                    <a:pt x="30" y="0"/>
                  </a:lnTo>
                  <a:lnTo>
                    <a:pt x="0" y="0"/>
                  </a:lnTo>
                  <a:lnTo>
                    <a:pt x="0" y="30"/>
                  </a:lnTo>
                  <a:lnTo>
                    <a:pt x="0" y="65"/>
                  </a:lnTo>
                  <a:cubicBezTo>
                    <a:pt x="0" y="95"/>
                    <a:pt x="24" y="119"/>
                    <a:pt x="54" y="119"/>
                  </a:cubicBezTo>
                  <a:lnTo>
                    <a:pt x="899" y="119"/>
                  </a:lnTo>
                  <a:cubicBezTo>
                    <a:pt x="929" y="119"/>
                    <a:pt x="954" y="95"/>
                    <a:pt x="954" y="65"/>
                  </a:cubicBezTo>
                  <a:lnTo>
                    <a:pt x="954" y="30"/>
                  </a:lnTo>
                  <a:lnTo>
                    <a:pt x="954" y="0"/>
                  </a:lnTo>
                  <a:lnTo>
                    <a:pt x="923" y="0"/>
                  </a:lnTo>
                  <a:lnTo>
                    <a:pt x="6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1" name="Freeform 12">
              <a:extLst>
                <a:ext uri="{FF2B5EF4-FFF2-40B4-BE49-F238E27FC236}">
                  <a16:creationId xmlns:a16="http://schemas.microsoft.com/office/drawing/2014/main" xmlns="" id="{1880AE4A-5569-600A-1074-D88B94415E61}"/>
                </a:ext>
              </a:extLst>
            </p:cNvPr>
            <p:cNvSpPr>
              <a:spLocks/>
            </p:cNvSpPr>
            <p:nvPr/>
          </p:nvSpPr>
          <p:spPr bwMode="auto">
            <a:xfrm>
              <a:off x="1075" y="1401"/>
              <a:ext cx="16" cy="10"/>
            </a:xfrm>
            <a:custGeom>
              <a:avLst/>
              <a:gdLst>
                <a:gd name="T0" fmla="*/ 0 w 26"/>
                <a:gd name="T1" fmla="*/ 16 h 16"/>
                <a:gd name="T2" fmla="*/ 0 w 26"/>
                <a:gd name="T3" fmla="*/ 16 h 16"/>
                <a:gd name="T4" fmla="*/ 26 w 26"/>
                <a:gd name="T5" fmla="*/ 16 h 16"/>
                <a:gd name="T6" fmla="*/ 26 w 26"/>
                <a:gd name="T7" fmla="*/ 0 h 16"/>
                <a:gd name="T8" fmla="*/ 0 w 26"/>
                <a:gd name="T9" fmla="*/ 0 h 16"/>
                <a:gd name="T10" fmla="*/ 0 w 26"/>
                <a:gd name="T11" fmla="*/ 16 h 16"/>
              </a:gdLst>
              <a:ahLst/>
              <a:cxnLst>
                <a:cxn ang="0">
                  <a:pos x="T0" y="T1"/>
                </a:cxn>
                <a:cxn ang="0">
                  <a:pos x="T2" y="T3"/>
                </a:cxn>
                <a:cxn ang="0">
                  <a:pos x="T4" y="T5"/>
                </a:cxn>
                <a:cxn ang="0">
                  <a:pos x="T6" y="T7"/>
                </a:cxn>
                <a:cxn ang="0">
                  <a:pos x="T8" y="T9"/>
                </a:cxn>
                <a:cxn ang="0">
                  <a:pos x="T10" y="T11"/>
                </a:cxn>
              </a:cxnLst>
              <a:rect l="0" t="0" r="r" b="b"/>
              <a:pathLst>
                <a:path w="26" h="16">
                  <a:moveTo>
                    <a:pt x="0" y="16"/>
                  </a:moveTo>
                  <a:lnTo>
                    <a:pt x="0" y="16"/>
                  </a:lnTo>
                  <a:lnTo>
                    <a:pt x="26" y="16"/>
                  </a:lnTo>
                  <a:lnTo>
                    <a:pt x="26" y="0"/>
                  </a:lnTo>
                  <a:lnTo>
                    <a:pt x="0" y="0"/>
                  </a:lnTo>
                  <a:lnTo>
                    <a:pt x="0"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2" name="Freeform 13">
              <a:extLst>
                <a:ext uri="{FF2B5EF4-FFF2-40B4-BE49-F238E27FC236}">
                  <a16:creationId xmlns:a16="http://schemas.microsoft.com/office/drawing/2014/main" xmlns="" id="{C93D0B13-92B6-BAC1-88A9-4DE9341B8FAB}"/>
                </a:ext>
              </a:extLst>
            </p:cNvPr>
            <p:cNvSpPr>
              <a:spLocks/>
            </p:cNvSpPr>
            <p:nvPr/>
          </p:nvSpPr>
          <p:spPr bwMode="auto">
            <a:xfrm>
              <a:off x="1113" y="1401"/>
              <a:ext cx="16" cy="10"/>
            </a:xfrm>
            <a:custGeom>
              <a:avLst/>
              <a:gdLst>
                <a:gd name="T0" fmla="*/ 0 w 27"/>
                <a:gd name="T1" fmla="*/ 16 h 16"/>
                <a:gd name="T2" fmla="*/ 0 w 27"/>
                <a:gd name="T3" fmla="*/ 16 h 16"/>
                <a:gd name="T4" fmla="*/ 27 w 27"/>
                <a:gd name="T5" fmla="*/ 16 h 16"/>
                <a:gd name="T6" fmla="*/ 27 w 27"/>
                <a:gd name="T7" fmla="*/ 0 h 16"/>
                <a:gd name="T8" fmla="*/ 0 w 27"/>
                <a:gd name="T9" fmla="*/ 0 h 16"/>
                <a:gd name="T10" fmla="*/ 0 w 27"/>
                <a:gd name="T11" fmla="*/ 16 h 16"/>
              </a:gdLst>
              <a:ahLst/>
              <a:cxnLst>
                <a:cxn ang="0">
                  <a:pos x="T0" y="T1"/>
                </a:cxn>
                <a:cxn ang="0">
                  <a:pos x="T2" y="T3"/>
                </a:cxn>
                <a:cxn ang="0">
                  <a:pos x="T4" y="T5"/>
                </a:cxn>
                <a:cxn ang="0">
                  <a:pos x="T6" y="T7"/>
                </a:cxn>
                <a:cxn ang="0">
                  <a:pos x="T8" y="T9"/>
                </a:cxn>
                <a:cxn ang="0">
                  <a:pos x="T10" y="T11"/>
                </a:cxn>
              </a:cxnLst>
              <a:rect l="0" t="0" r="r" b="b"/>
              <a:pathLst>
                <a:path w="27" h="16">
                  <a:moveTo>
                    <a:pt x="0" y="16"/>
                  </a:moveTo>
                  <a:lnTo>
                    <a:pt x="0" y="16"/>
                  </a:lnTo>
                  <a:lnTo>
                    <a:pt x="27" y="16"/>
                  </a:lnTo>
                  <a:lnTo>
                    <a:pt x="27" y="0"/>
                  </a:lnTo>
                  <a:lnTo>
                    <a:pt x="0" y="0"/>
                  </a:lnTo>
                  <a:lnTo>
                    <a:pt x="0"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3" name="Freeform 14">
              <a:extLst>
                <a:ext uri="{FF2B5EF4-FFF2-40B4-BE49-F238E27FC236}">
                  <a16:creationId xmlns:a16="http://schemas.microsoft.com/office/drawing/2014/main" xmlns="" id="{728EDE72-A595-45D0-106E-BDE866270ABC}"/>
                </a:ext>
              </a:extLst>
            </p:cNvPr>
            <p:cNvSpPr>
              <a:spLocks/>
            </p:cNvSpPr>
            <p:nvPr/>
          </p:nvSpPr>
          <p:spPr bwMode="auto">
            <a:xfrm>
              <a:off x="1056" y="1050"/>
              <a:ext cx="494" cy="322"/>
            </a:xfrm>
            <a:custGeom>
              <a:avLst/>
              <a:gdLst>
                <a:gd name="T0" fmla="*/ 775 w 805"/>
                <a:gd name="T1" fmla="*/ 112 h 522"/>
                <a:gd name="T2" fmla="*/ 775 w 805"/>
                <a:gd name="T3" fmla="*/ 112 h 522"/>
                <a:gd name="T4" fmla="*/ 775 w 805"/>
                <a:gd name="T5" fmla="*/ 166 h 522"/>
                <a:gd name="T6" fmla="*/ 775 w 805"/>
                <a:gd name="T7" fmla="*/ 522 h 522"/>
                <a:gd name="T8" fmla="*/ 805 w 805"/>
                <a:gd name="T9" fmla="*/ 522 h 522"/>
                <a:gd name="T10" fmla="*/ 805 w 805"/>
                <a:gd name="T11" fmla="*/ 49 h 522"/>
                <a:gd name="T12" fmla="*/ 755 w 805"/>
                <a:gd name="T13" fmla="*/ 0 h 522"/>
                <a:gd name="T14" fmla="*/ 50 w 805"/>
                <a:gd name="T15" fmla="*/ 0 h 522"/>
                <a:gd name="T16" fmla="*/ 0 w 805"/>
                <a:gd name="T17" fmla="*/ 49 h 522"/>
                <a:gd name="T18" fmla="*/ 0 w 805"/>
                <a:gd name="T19" fmla="*/ 522 h 522"/>
                <a:gd name="T20" fmla="*/ 30 w 805"/>
                <a:gd name="T21" fmla="*/ 522 h 522"/>
                <a:gd name="T22" fmla="*/ 30 w 805"/>
                <a:gd name="T23" fmla="*/ 198 h 522"/>
                <a:gd name="T24" fmla="*/ 30 w 805"/>
                <a:gd name="T25" fmla="*/ 112 h 522"/>
                <a:gd name="T26" fmla="*/ 30 w 805"/>
                <a:gd name="T27" fmla="*/ 82 h 522"/>
                <a:gd name="T28" fmla="*/ 30 w 805"/>
                <a:gd name="T29" fmla="*/ 49 h 522"/>
                <a:gd name="T30" fmla="*/ 50 w 805"/>
                <a:gd name="T31" fmla="*/ 29 h 522"/>
                <a:gd name="T32" fmla="*/ 755 w 805"/>
                <a:gd name="T33" fmla="*/ 29 h 522"/>
                <a:gd name="T34" fmla="*/ 775 w 805"/>
                <a:gd name="T35" fmla="*/ 49 h 522"/>
                <a:gd name="T36" fmla="*/ 775 w 805"/>
                <a:gd name="T37" fmla="*/ 82 h 522"/>
                <a:gd name="T38" fmla="*/ 775 w 805"/>
                <a:gd name="T39" fmla="*/ 1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5" h="522">
                  <a:moveTo>
                    <a:pt x="775" y="112"/>
                  </a:moveTo>
                  <a:lnTo>
                    <a:pt x="775" y="112"/>
                  </a:lnTo>
                  <a:lnTo>
                    <a:pt x="775" y="166"/>
                  </a:lnTo>
                  <a:lnTo>
                    <a:pt x="775" y="522"/>
                  </a:lnTo>
                  <a:lnTo>
                    <a:pt x="805" y="522"/>
                  </a:lnTo>
                  <a:lnTo>
                    <a:pt x="805" y="49"/>
                  </a:lnTo>
                  <a:cubicBezTo>
                    <a:pt x="805" y="22"/>
                    <a:pt x="783" y="0"/>
                    <a:pt x="755" y="0"/>
                  </a:cubicBezTo>
                  <a:lnTo>
                    <a:pt x="50" y="0"/>
                  </a:lnTo>
                  <a:cubicBezTo>
                    <a:pt x="22" y="0"/>
                    <a:pt x="0" y="22"/>
                    <a:pt x="0" y="49"/>
                  </a:cubicBezTo>
                  <a:lnTo>
                    <a:pt x="0" y="522"/>
                  </a:lnTo>
                  <a:lnTo>
                    <a:pt x="30" y="522"/>
                  </a:lnTo>
                  <a:lnTo>
                    <a:pt x="30" y="198"/>
                  </a:lnTo>
                  <a:lnTo>
                    <a:pt x="30" y="112"/>
                  </a:lnTo>
                  <a:lnTo>
                    <a:pt x="30" y="82"/>
                  </a:lnTo>
                  <a:lnTo>
                    <a:pt x="30" y="49"/>
                  </a:lnTo>
                  <a:cubicBezTo>
                    <a:pt x="30" y="38"/>
                    <a:pt x="39" y="29"/>
                    <a:pt x="50" y="29"/>
                  </a:cubicBezTo>
                  <a:lnTo>
                    <a:pt x="755" y="29"/>
                  </a:lnTo>
                  <a:cubicBezTo>
                    <a:pt x="766" y="29"/>
                    <a:pt x="775" y="38"/>
                    <a:pt x="775" y="49"/>
                  </a:cubicBezTo>
                  <a:lnTo>
                    <a:pt x="775" y="82"/>
                  </a:lnTo>
                  <a:lnTo>
                    <a:pt x="775"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4" name="Freeform 15">
              <a:extLst>
                <a:ext uri="{FF2B5EF4-FFF2-40B4-BE49-F238E27FC236}">
                  <a16:creationId xmlns:a16="http://schemas.microsoft.com/office/drawing/2014/main" xmlns="" id="{D4005DC4-C3AB-0A76-9EFD-3D7062E6000E}"/>
                </a:ext>
              </a:extLst>
            </p:cNvPr>
            <p:cNvSpPr>
              <a:spLocks noEditPoints="1"/>
            </p:cNvSpPr>
            <p:nvPr/>
          </p:nvSpPr>
          <p:spPr bwMode="auto">
            <a:xfrm>
              <a:off x="1105" y="1132"/>
              <a:ext cx="154" cy="164"/>
            </a:xfrm>
            <a:custGeom>
              <a:avLst/>
              <a:gdLst>
                <a:gd name="T0" fmla="*/ 222 w 252"/>
                <a:gd name="T1" fmla="*/ 31 h 267"/>
                <a:gd name="T2" fmla="*/ 222 w 252"/>
                <a:gd name="T3" fmla="*/ 31 h 267"/>
                <a:gd name="T4" fmla="*/ 222 w 252"/>
                <a:gd name="T5" fmla="*/ 209 h 267"/>
                <a:gd name="T6" fmla="*/ 183 w 252"/>
                <a:gd name="T7" fmla="*/ 172 h 267"/>
                <a:gd name="T8" fmla="*/ 195 w 252"/>
                <a:gd name="T9" fmla="*/ 134 h 267"/>
                <a:gd name="T10" fmla="*/ 126 w 252"/>
                <a:gd name="T11" fmla="*/ 65 h 267"/>
                <a:gd name="T12" fmla="*/ 58 w 252"/>
                <a:gd name="T13" fmla="*/ 134 h 267"/>
                <a:gd name="T14" fmla="*/ 69 w 252"/>
                <a:gd name="T15" fmla="*/ 172 h 267"/>
                <a:gd name="T16" fmla="*/ 30 w 252"/>
                <a:gd name="T17" fmla="*/ 209 h 267"/>
                <a:gd name="T18" fmla="*/ 30 w 252"/>
                <a:gd name="T19" fmla="*/ 31 h 267"/>
                <a:gd name="T20" fmla="*/ 222 w 252"/>
                <a:gd name="T21" fmla="*/ 31 h 267"/>
                <a:gd name="T22" fmla="*/ 51 w 252"/>
                <a:gd name="T23" fmla="*/ 237 h 267"/>
                <a:gd name="T24" fmla="*/ 51 w 252"/>
                <a:gd name="T25" fmla="*/ 237 h 267"/>
                <a:gd name="T26" fmla="*/ 100 w 252"/>
                <a:gd name="T27" fmla="*/ 192 h 267"/>
                <a:gd name="T28" fmla="*/ 110 w 252"/>
                <a:gd name="T29" fmla="*/ 180 h 267"/>
                <a:gd name="T30" fmla="*/ 104 w 252"/>
                <a:gd name="T31" fmla="*/ 165 h 267"/>
                <a:gd name="T32" fmla="*/ 88 w 252"/>
                <a:gd name="T33" fmla="*/ 134 h 267"/>
                <a:gd name="T34" fmla="*/ 126 w 252"/>
                <a:gd name="T35" fmla="*/ 96 h 267"/>
                <a:gd name="T36" fmla="*/ 165 w 252"/>
                <a:gd name="T37" fmla="*/ 134 h 267"/>
                <a:gd name="T38" fmla="*/ 149 w 252"/>
                <a:gd name="T39" fmla="*/ 165 h 267"/>
                <a:gd name="T40" fmla="*/ 143 w 252"/>
                <a:gd name="T41" fmla="*/ 180 h 267"/>
                <a:gd name="T42" fmla="*/ 153 w 252"/>
                <a:gd name="T43" fmla="*/ 192 h 267"/>
                <a:gd name="T44" fmla="*/ 202 w 252"/>
                <a:gd name="T45" fmla="*/ 237 h 267"/>
                <a:gd name="T46" fmla="*/ 51 w 252"/>
                <a:gd name="T47" fmla="*/ 237 h 267"/>
                <a:gd name="T48" fmla="*/ 33 w 252"/>
                <a:gd name="T49" fmla="*/ 267 h 267"/>
                <a:gd name="T50" fmla="*/ 33 w 252"/>
                <a:gd name="T51" fmla="*/ 267 h 267"/>
                <a:gd name="T52" fmla="*/ 219 w 252"/>
                <a:gd name="T53" fmla="*/ 267 h 267"/>
                <a:gd name="T54" fmla="*/ 252 w 252"/>
                <a:gd name="T55" fmla="*/ 267 h 267"/>
                <a:gd name="T56" fmla="*/ 252 w 252"/>
                <a:gd name="T57" fmla="*/ 0 h 267"/>
                <a:gd name="T58" fmla="*/ 0 w 252"/>
                <a:gd name="T59" fmla="*/ 0 h 267"/>
                <a:gd name="T60" fmla="*/ 0 w 252"/>
                <a:gd name="T61" fmla="*/ 267 h 267"/>
                <a:gd name="T62" fmla="*/ 33 w 252"/>
                <a:gd name="T63"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 h="267">
                  <a:moveTo>
                    <a:pt x="222" y="31"/>
                  </a:moveTo>
                  <a:lnTo>
                    <a:pt x="222" y="31"/>
                  </a:lnTo>
                  <a:lnTo>
                    <a:pt x="222" y="209"/>
                  </a:lnTo>
                  <a:cubicBezTo>
                    <a:pt x="213" y="194"/>
                    <a:pt x="200" y="181"/>
                    <a:pt x="183" y="172"/>
                  </a:cubicBezTo>
                  <a:cubicBezTo>
                    <a:pt x="191" y="161"/>
                    <a:pt x="195" y="148"/>
                    <a:pt x="195" y="134"/>
                  </a:cubicBezTo>
                  <a:cubicBezTo>
                    <a:pt x="195" y="96"/>
                    <a:pt x="164" y="65"/>
                    <a:pt x="126" y="65"/>
                  </a:cubicBezTo>
                  <a:cubicBezTo>
                    <a:pt x="89" y="65"/>
                    <a:pt x="58" y="96"/>
                    <a:pt x="58" y="134"/>
                  </a:cubicBezTo>
                  <a:cubicBezTo>
                    <a:pt x="58" y="148"/>
                    <a:pt x="62" y="161"/>
                    <a:pt x="69" y="172"/>
                  </a:cubicBezTo>
                  <a:cubicBezTo>
                    <a:pt x="53" y="181"/>
                    <a:pt x="39" y="194"/>
                    <a:pt x="30" y="209"/>
                  </a:cubicBezTo>
                  <a:lnTo>
                    <a:pt x="30" y="31"/>
                  </a:lnTo>
                  <a:lnTo>
                    <a:pt x="222" y="31"/>
                  </a:lnTo>
                  <a:close/>
                  <a:moveTo>
                    <a:pt x="51" y="237"/>
                  </a:moveTo>
                  <a:lnTo>
                    <a:pt x="51" y="237"/>
                  </a:lnTo>
                  <a:cubicBezTo>
                    <a:pt x="57" y="217"/>
                    <a:pt x="75" y="199"/>
                    <a:pt x="100" y="192"/>
                  </a:cubicBezTo>
                  <a:cubicBezTo>
                    <a:pt x="105" y="190"/>
                    <a:pt x="109" y="185"/>
                    <a:pt x="110" y="180"/>
                  </a:cubicBezTo>
                  <a:cubicBezTo>
                    <a:pt x="111" y="174"/>
                    <a:pt x="109" y="168"/>
                    <a:pt x="104" y="165"/>
                  </a:cubicBezTo>
                  <a:cubicBezTo>
                    <a:pt x="94" y="158"/>
                    <a:pt x="88" y="146"/>
                    <a:pt x="88" y="134"/>
                  </a:cubicBezTo>
                  <a:cubicBezTo>
                    <a:pt x="88" y="113"/>
                    <a:pt x="105" y="96"/>
                    <a:pt x="126" y="96"/>
                  </a:cubicBezTo>
                  <a:cubicBezTo>
                    <a:pt x="147" y="96"/>
                    <a:pt x="165" y="113"/>
                    <a:pt x="165" y="134"/>
                  </a:cubicBezTo>
                  <a:cubicBezTo>
                    <a:pt x="165" y="146"/>
                    <a:pt x="159" y="158"/>
                    <a:pt x="149" y="165"/>
                  </a:cubicBezTo>
                  <a:cubicBezTo>
                    <a:pt x="144" y="168"/>
                    <a:pt x="142" y="174"/>
                    <a:pt x="143" y="180"/>
                  </a:cubicBezTo>
                  <a:cubicBezTo>
                    <a:pt x="144" y="185"/>
                    <a:pt x="148" y="190"/>
                    <a:pt x="153" y="192"/>
                  </a:cubicBezTo>
                  <a:cubicBezTo>
                    <a:pt x="178" y="199"/>
                    <a:pt x="196" y="217"/>
                    <a:pt x="202" y="237"/>
                  </a:cubicBezTo>
                  <a:lnTo>
                    <a:pt x="51" y="237"/>
                  </a:lnTo>
                  <a:close/>
                  <a:moveTo>
                    <a:pt x="33" y="267"/>
                  </a:moveTo>
                  <a:lnTo>
                    <a:pt x="33" y="267"/>
                  </a:lnTo>
                  <a:lnTo>
                    <a:pt x="219" y="267"/>
                  </a:lnTo>
                  <a:lnTo>
                    <a:pt x="252" y="267"/>
                  </a:lnTo>
                  <a:lnTo>
                    <a:pt x="252" y="0"/>
                  </a:lnTo>
                  <a:lnTo>
                    <a:pt x="0" y="0"/>
                  </a:lnTo>
                  <a:lnTo>
                    <a:pt x="0" y="267"/>
                  </a:lnTo>
                  <a:lnTo>
                    <a:pt x="33" y="2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5" name="Freeform 16">
              <a:extLst>
                <a:ext uri="{FF2B5EF4-FFF2-40B4-BE49-F238E27FC236}">
                  <a16:creationId xmlns:a16="http://schemas.microsoft.com/office/drawing/2014/main" xmlns="" id="{82A97216-4BFA-7A79-C652-E018FA8FBD81}"/>
                </a:ext>
              </a:extLst>
            </p:cNvPr>
            <p:cNvSpPr>
              <a:spLocks/>
            </p:cNvSpPr>
            <p:nvPr/>
          </p:nvSpPr>
          <p:spPr bwMode="auto">
            <a:xfrm>
              <a:off x="1295" y="1145"/>
              <a:ext cx="201" cy="19"/>
            </a:xfrm>
            <a:custGeom>
              <a:avLst/>
              <a:gdLst>
                <a:gd name="T0" fmla="*/ 329 w 329"/>
                <a:gd name="T1" fmla="*/ 0 h 30"/>
                <a:gd name="T2" fmla="*/ 329 w 329"/>
                <a:gd name="T3" fmla="*/ 0 h 30"/>
                <a:gd name="T4" fmla="*/ 0 w 329"/>
                <a:gd name="T5" fmla="*/ 0 h 30"/>
                <a:gd name="T6" fmla="*/ 0 w 329"/>
                <a:gd name="T7" fmla="*/ 30 h 30"/>
                <a:gd name="T8" fmla="*/ 329 w 329"/>
                <a:gd name="T9" fmla="*/ 30 h 30"/>
                <a:gd name="T10" fmla="*/ 329 w 329"/>
                <a:gd name="T11" fmla="*/ 0 h 30"/>
              </a:gdLst>
              <a:ahLst/>
              <a:cxnLst>
                <a:cxn ang="0">
                  <a:pos x="T0" y="T1"/>
                </a:cxn>
                <a:cxn ang="0">
                  <a:pos x="T2" y="T3"/>
                </a:cxn>
                <a:cxn ang="0">
                  <a:pos x="T4" y="T5"/>
                </a:cxn>
                <a:cxn ang="0">
                  <a:pos x="T6" y="T7"/>
                </a:cxn>
                <a:cxn ang="0">
                  <a:pos x="T8" y="T9"/>
                </a:cxn>
                <a:cxn ang="0">
                  <a:pos x="T10" y="T11"/>
                </a:cxn>
              </a:cxnLst>
              <a:rect l="0" t="0" r="r" b="b"/>
              <a:pathLst>
                <a:path w="329" h="30">
                  <a:moveTo>
                    <a:pt x="329" y="0"/>
                  </a:moveTo>
                  <a:lnTo>
                    <a:pt x="329" y="0"/>
                  </a:lnTo>
                  <a:lnTo>
                    <a:pt x="0" y="0"/>
                  </a:lnTo>
                  <a:lnTo>
                    <a:pt x="0" y="30"/>
                  </a:lnTo>
                  <a:lnTo>
                    <a:pt x="329" y="30"/>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6" name="Freeform 17">
              <a:extLst>
                <a:ext uri="{FF2B5EF4-FFF2-40B4-BE49-F238E27FC236}">
                  <a16:creationId xmlns:a16="http://schemas.microsoft.com/office/drawing/2014/main" xmlns="" id="{1518869B-3C92-2DD7-67DE-762A6EBBD4A8}"/>
                </a:ext>
              </a:extLst>
            </p:cNvPr>
            <p:cNvSpPr>
              <a:spLocks/>
            </p:cNvSpPr>
            <p:nvPr/>
          </p:nvSpPr>
          <p:spPr bwMode="auto">
            <a:xfrm>
              <a:off x="1295" y="1200"/>
              <a:ext cx="201" cy="19"/>
            </a:xfrm>
            <a:custGeom>
              <a:avLst/>
              <a:gdLst>
                <a:gd name="T0" fmla="*/ 329 w 329"/>
                <a:gd name="T1" fmla="*/ 0 h 30"/>
                <a:gd name="T2" fmla="*/ 329 w 329"/>
                <a:gd name="T3" fmla="*/ 0 h 30"/>
                <a:gd name="T4" fmla="*/ 0 w 329"/>
                <a:gd name="T5" fmla="*/ 0 h 30"/>
                <a:gd name="T6" fmla="*/ 0 w 329"/>
                <a:gd name="T7" fmla="*/ 30 h 30"/>
                <a:gd name="T8" fmla="*/ 329 w 329"/>
                <a:gd name="T9" fmla="*/ 30 h 30"/>
                <a:gd name="T10" fmla="*/ 329 w 329"/>
                <a:gd name="T11" fmla="*/ 0 h 30"/>
              </a:gdLst>
              <a:ahLst/>
              <a:cxnLst>
                <a:cxn ang="0">
                  <a:pos x="T0" y="T1"/>
                </a:cxn>
                <a:cxn ang="0">
                  <a:pos x="T2" y="T3"/>
                </a:cxn>
                <a:cxn ang="0">
                  <a:pos x="T4" y="T5"/>
                </a:cxn>
                <a:cxn ang="0">
                  <a:pos x="T6" y="T7"/>
                </a:cxn>
                <a:cxn ang="0">
                  <a:pos x="T8" y="T9"/>
                </a:cxn>
                <a:cxn ang="0">
                  <a:pos x="T10" y="T11"/>
                </a:cxn>
              </a:cxnLst>
              <a:rect l="0" t="0" r="r" b="b"/>
              <a:pathLst>
                <a:path w="329" h="30">
                  <a:moveTo>
                    <a:pt x="329" y="0"/>
                  </a:moveTo>
                  <a:lnTo>
                    <a:pt x="329" y="0"/>
                  </a:lnTo>
                  <a:lnTo>
                    <a:pt x="0" y="0"/>
                  </a:lnTo>
                  <a:lnTo>
                    <a:pt x="0" y="30"/>
                  </a:lnTo>
                  <a:lnTo>
                    <a:pt x="329" y="30"/>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7" name="Freeform 18">
              <a:extLst>
                <a:ext uri="{FF2B5EF4-FFF2-40B4-BE49-F238E27FC236}">
                  <a16:creationId xmlns:a16="http://schemas.microsoft.com/office/drawing/2014/main" xmlns="" id="{E8F77B03-6F44-7AB0-F69B-9903BDBD72D0}"/>
                </a:ext>
              </a:extLst>
            </p:cNvPr>
            <p:cNvSpPr>
              <a:spLocks/>
            </p:cNvSpPr>
            <p:nvPr/>
          </p:nvSpPr>
          <p:spPr bwMode="auto">
            <a:xfrm>
              <a:off x="1295" y="1256"/>
              <a:ext cx="109" cy="18"/>
            </a:xfrm>
            <a:custGeom>
              <a:avLst/>
              <a:gdLst>
                <a:gd name="T0" fmla="*/ 0 w 179"/>
                <a:gd name="T1" fmla="*/ 30 h 30"/>
                <a:gd name="T2" fmla="*/ 0 w 179"/>
                <a:gd name="T3" fmla="*/ 30 h 30"/>
                <a:gd name="T4" fmla="*/ 179 w 179"/>
                <a:gd name="T5" fmla="*/ 30 h 30"/>
                <a:gd name="T6" fmla="*/ 179 w 179"/>
                <a:gd name="T7" fmla="*/ 0 h 30"/>
                <a:gd name="T8" fmla="*/ 0 w 179"/>
                <a:gd name="T9" fmla="*/ 0 h 30"/>
                <a:gd name="T10" fmla="*/ 0 w 179"/>
                <a:gd name="T11" fmla="*/ 30 h 30"/>
              </a:gdLst>
              <a:ahLst/>
              <a:cxnLst>
                <a:cxn ang="0">
                  <a:pos x="T0" y="T1"/>
                </a:cxn>
                <a:cxn ang="0">
                  <a:pos x="T2" y="T3"/>
                </a:cxn>
                <a:cxn ang="0">
                  <a:pos x="T4" y="T5"/>
                </a:cxn>
                <a:cxn ang="0">
                  <a:pos x="T6" y="T7"/>
                </a:cxn>
                <a:cxn ang="0">
                  <a:pos x="T8" y="T9"/>
                </a:cxn>
                <a:cxn ang="0">
                  <a:pos x="T10" y="T11"/>
                </a:cxn>
              </a:cxnLst>
              <a:rect l="0" t="0" r="r" b="b"/>
              <a:pathLst>
                <a:path w="179" h="30">
                  <a:moveTo>
                    <a:pt x="0" y="30"/>
                  </a:moveTo>
                  <a:lnTo>
                    <a:pt x="0" y="30"/>
                  </a:lnTo>
                  <a:lnTo>
                    <a:pt x="179" y="30"/>
                  </a:lnTo>
                  <a:lnTo>
                    <a:pt x="179" y="0"/>
                  </a:lnTo>
                  <a:lnTo>
                    <a:pt x="0" y="0"/>
                  </a:lnTo>
                  <a:lnTo>
                    <a:pt x="0" y="3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custDataLst>
      <p:tags r:id="rId1"/>
    </p:custDataLst>
    <p:extLst>
      <p:ext uri="{BB962C8B-B14F-4D97-AF65-F5344CB8AC3E}">
        <p14:creationId xmlns:p14="http://schemas.microsoft.com/office/powerpoint/2010/main" val="3675847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7">
            <a:extLst>
              <a:ext uri="{FF2B5EF4-FFF2-40B4-BE49-F238E27FC236}">
                <a16:creationId xmlns:a16="http://schemas.microsoft.com/office/drawing/2014/main" xmlns="" id="{3C122C0F-FAF2-F745-BB26-8C9BD0561B76}"/>
              </a:ext>
            </a:extLst>
          </p:cNvPr>
          <p:cNvSpPr/>
          <p:nvPr/>
        </p:nvSpPr>
        <p:spPr>
          <a:xfrm>
            <a:off x="449262" y="1871477"/>
            <a:ext cx="4133851" cy="1577249"/>
          </a:xfrm>
          <a:prstGeom prst="rect">
            <a:avLst/>
          </a:prstGeom>
        </p:spPr>
        <p:txBody>
          <a:bodyPr wrap="square" lIns="69111" tIns="34555" rIns="69111" bIns="34555">
            <a:spAutoFit/>
          </a:bodyPr>
          <a:lstStyle/>
          <a:p>
            <a:pPr>
              <a:lnSpc>
                <a:spcPts val="1700"/>
              </a:lnSpc>
              <a:spcBef>
                <a:spcPts val="600"/>
              </a:spcBef>
              <a:buClr>
                <a:schemeClr val="accent3"/>
              </a:buClr>
              <a:defRPr/>
            </a:pPr>
            <a:r>
              <a:rPr lang="es-ES_tradnl" sz="1400" dirty="0">
                <a:solidFill>
                  <a:schemeClr val="accent3">
                    <a:lumMod val="75000"/>
                    <a:lumOff val="25000"/>
                  </a:schemeClr>
                </a:solidFill>
                <a:latin typeface="ACHS Nueva Sans" pitchFamily="2" charset="0"/>
                <a:cs typeface="Arial" panose="020B0604020202020204" pitchFamily="34" charset="0"/>
              </a:rPr>
              <a:t>La empresa está obligada a mantener en los lugares de trabajo las condiciones sanitarias y ambientales necesarias para proteger la vida y la salud de los trabajadores que en ellos se desempeñan, </a:t>
            </a:r>
            <a:r>
              <a:rPr lang="es-ES_tradnl" sz="1400" b="1" dirty="0">
                <a:solidFill>
                  <a:schemeClr val="accent1"/>
                </a:solidFill>
                <a:latin typeface="ACHS Nueva Sans" pitchFamily="2" charset="0"/>
                <a:cs typeface="Arial" panose="020B0604020202020204" pitchFamily="34" charset="0"/>
              </a:rPr>
              <a:t>sean éstos dependientes directos suyos o lo sean de terceros contratistas</a:t>
            </a:r>
            <a:r>
              <a:rPr lang="es-ES_tradnl" sz="1400" dirty="0">
                <a:solidFill>
                  <a:schemeClr val="accent1"/>
                </a:solidFill>
                <a:latin typeface="ACHS Nueva Sans" pitchFamily="2" charset="0"/>
                <a:cs typeface="Arial" panose="020B0604020202020204" pitchFamily="34" charset="0"/>
              </a:rPr>
              <a:t> </a:t>
            </a:r>
            <a:r>
              <a:rPr lang="es-ES_tradnl" sz="1400" dirty="0">
                <a:solidFill>
                  <a:schemeClr val="accent3">
                    <a:lumMod val="75000"/>
                    <a:lumOff val="25000"/>
                  </a:schemeClr>
                </a:solidFill>
                <a:latin typeface="ACHS Nueva Sans" pitchFamily="2" charset="0"/>
                <a:cs typeface="Arial" panose="020B0604020202020204" pitchFamily="34" charset="0"/>
              </a:rPr>
              <a:t>que realizan actividades para ella.</a:t>
            </a:r>
            <a:endParaRPr lang="es-CL" sz="1400" dirty="0">
              <a:solidFill>
                <a:schemeClr val="accent3">
                  <a:lumMod val="75000"/>
                  <a:lumOff val="25000"/>
                </a:schemeClr>
              </a:solidFill>
              <a:latin typeface="ACHS Nueva Sans" pitchFamily="2" charset="0"/>
              <a:cs typeface="Arial" panose="020B0604020202020204" pitchFamily="34" charset="0"/>
            </a:endParaRPr>
          </a:p>
        </p:txBody>
      </p:sp>
      <p:sp>
        <p:nvSpPr>
          <p:cNvPr id="2" name="Marcador de texto 1">
            <a:extLst>
              <a:ext uri="{FF2B5EF4-FFF2-40B4-BE49-F238E27FC236}">
                <a16:creationId xmlns:a16="http://schemas.microsoft.com/office/drawing/2014/main" xmlns="" id="{A019B3C4-4A16-8F3B-9A8E-FAAF1B18DA93}"/>
              </a:ext>
            </a:extLst>
          </p:cNvPr>
          <p:cNvSpPr>
            <a:spLocks noGrp="1"/>
          </p:cNvSpPr>
          <p:nvPr>
            <p:ph type="body" sz="quarter" idx="61"/>
          </p:nvPr>
        </p:nvSpPr>
        <p:spPr/>
        <p:txBody>
          <a:bodyPr/>
          <a:lstStyle/>
          <a:p>
            <a:r>
              <a:rPr lang="es-CL" dirty="0"/>
              <a:t>D.S. </a:t>
            </a:r>
            <a:r>
              <a:rPr lang="es-CL" dirty="0" err="1"/>
              <a:t>N°</a:t>
            </a:r>
            <a:r>
              <a:rPr lang="es-CL" dirty="0"/>
              <a:t> 594</a:t>
            </a:r>
          </a:p>
          <a:p>
            <a:endParaRPr lang="es-CL" dirty="0"/>
          </a:p>
        </p:txBody>
      </p:sp>
      <p:sp>
        <p:nvSpPr>
          <p:cNvPr id="4" name="Marcador de texto 3">
            <a:extLst>
              <a:ext uri="{FF2B5EF4-FFF2-40B4-BE49-F238E27FC236}">
                <a16:creationId xmlns:a16="http://schemas.microsoft.com/office/drawing/2014/main" xmlns="" id="{41ED8D5D-815A-E4BC-02D5-AD0CFF1CC53C}"/>
              </a:ext>
            </a:extLst>
          </p:cNvPr>
          <p:cNvSpPr>
            <a:spLocks noGrp="1"/>
          </p:cNvSpPr>
          <p:nvPr>
            <p:ph type="body" sz="quarter" idx="62"/>
          </p:nvPr>
        </p:nvSpPr>
        <p:spPr/>
        <p:txBody>
          <a:bodyPr/>
          <a:lstStyle/>
          <a:p>
            <a:r>
              <a:rPr lang="es-CL" dirty="0"/>
              <a:t>Art. </a:t>
            </a:r>
            <a:r>
              <a:rPr lang="es-CL" dirty="0" err="1"/>
              <a:t>N°</a:t>
            </a:r>
            <a:r>
              <a:rPr lang="es-CL" dirty="0"/>
              <a:t> 3. Establece que…</a:t>
            </a:r>
          </a:p>
          <a:p>
            <a:endParaRPr lang="es-CL" dirty="0"/>
          </a:p>
        </p:txBody>
      </p:sp>
      <p:sp>
        <p:nvSpPr>
          <p:cNvPr id="5" name="Freeform 166">
            <a:extLst>
              <a:ext uri="{FF2B5EF4-FFF2-40B4-BE49-F238E27FC236}">
                <a16:creationId xmlns:a16="http://schemas.microsoft.com/office/drawing/2014/main" xmlns="" id="{FADFF17A-7915-9AB2-7CAB-1B5B6E876EAB}"/>
              </a:ext>
            </a:extLst>
          </p:cNvPr>
          <p:cNvSpPr>
            <a:spLocks noEditPoints="1"/>
          </p:cNvSpPr>
          <p:nvPr/>
        </p:nvSpPr>
        <p:spPr bwMode="auto">
          <a:xfrm>
            <a:off x="6986588" y="2167348"/>
            <a:ext cx="2978149" cy="2882080"/>
          </a:xfrm>
          <a:custGeom>
            <a:avLst/>
            <a:gdLst>
              <a:gd name="T0" fmla="*/ 532 w 809"/>
              <a:gd name="T1" fmla="*/ 747 h 781"/>
              <a:gd name="T2" fmla="*/ 642 w 809"/>
              <a:gd name="T3" fmla="*/ 686 h 781"/>
              <a:gd name="T4" fmla="*/ 776 w 809"/>
              <a:gd name="T5" fmla="*/ 716 h 781"/>
              <a:gd name="T6" fmla="*/ 404 w 809"/>
              <a:gd name="T7" fmla="*/ 566 h 781"/>
              <a:gd name="T8" fmla="*/ 475 w 809"/>
              <a:gd name="T9" fmla="*/ 496 h 781"/>
              <a:gd name="T10" fmla="*/ 283 w 809"/>
              <a:gd name="T11" fmla="*/ 271 h 781"/>
              <a:gd name="T12" fmla="*/ 416 w 809"/>
              <a:gd name="T13" fmla="*/ 241 h 781"/>
              <a:gd name="T14" fmla="*/ 526 w 809"/>
              <a:gd name="T15" fmla="*/ 303 h 781"/>
              <a:gd name="T16" fmla="*/ 416 w 809"/>
              <a:gd name="T17" fmla="*/ 195 h 781"/>
              <a:gd name="T18" fmla="*/ 393 w 809"/>
              <a:gd name="T19" fmla="*/ 195 h 781"/>
              <a:gd name="T20" fmla="*/ 360 w 809"/>
              <a:gd name="T21" fmla="*/ 105 h 781"/>
              <a:gd name="T22" fmla="*/ 449 w 809"/>
              <a:gd name="T23" fmla="*/ 117 h 781"/>
              <a:gd name="T24" fmla="*/ 360 w 809"/>
              <a:gd name="T25" fmla="*/ 105 h 781"/>
              <a:gd name="T26" fmla="*/ 390 w 809"/>
              <a:gd name="T27" fmla="*/ 32 h 781"/>
              <a:gd name="T28" fmla="*/ 430 w 809"/>
              <a:gd name="T29" fmla="*/ 72 h 781"/>
              <a:gd name="T30" fmla="*/ 666 w 809"/>
              <a:gd name="T31" fmla="*/ 639 h 781"/>
              <a:gd name="T32" fmla="*/ 643 w 809"/>
              <a:gd name="T33" fmla="*/ 639 h 781"/>
              <a:gd name="T34" fmla="*/ 610 w 809"/>
              <a:gd name="T35" fmla="*/ 550 h 781"/>
              <a:gd name="T36" fmla="*/ 698 w 809"/>
              <a:gd name="T37" fmla="*/ 562 h 781"/>
              <a:gd name="T38" fmla="*/ 610 w 809"/>
              <a:gd name="T39" fmla="*/ 550 h 781"/>
              <a:gd name="T40" fmla="*/ 640 w 809"/>
              <a:gd name="T41" fmla="*/ 477 h 781"/>
              <a:gd name="T42" fmla="*/ 680 w 809"/>
              <a:gd name="T43" fmla="*/ 516 h 781"/>
              <a:gd name="T44" fmla="*/ 199 w 809"/>
              <a:gd name="T45" fmla="*/ 562 h 781"/>
              <a:gd name="T46" fmla="*/ 110 w 809"/>
              <a:gd name="T47" fmla="*/ 562 h 781"/>
              <a:gd name="T48" fmla="*/ 199 w 809"/>
              <a:gd name="T49" fmla="*/ 546 h 781"/>
              <a:gd name="T50" fmla="*/ 143 w 809"/>
              <a:gd name="T51" fmla="*/ 639 h 781"/>
              <a:gd name="T52" fmla="*/ 155 w 809"/>
              <a:gd name="T53" fmla="*/ 651 h 781"/>
              <a:gd name="T54" fmla="*/ 276 w 809"/>
              <a:gd name="T55" fmla="*/ 716 h 781"/>
              <a:gd name="T56" fmla="*/ 33 w 809"/>
              <a:gd name="T57" fmla="*/ 716 h 781"/>
              <a:gd name="T58" fmla="*/ 166 w 809"/>
              <a:gd name="T59" fmla="*/ 686 h 781"/>
              <a:gd name="T60" fmla="*/ 110 w 809"/>
              <a:gd name="T61" fmla="*/ 507 h 781"/>
              <a:gd name="T62" fmla="*/ 199 w 809"/>
              <a:gd name="T63" fmla="*/ 477 h 781"/>
              <a:gd name="T64" fmla="*/ 110 w 809"/>
              <a:gd name="T65" fmla="*/ 516 h 781"/>
              <a:gd name="T66" fmla="*/ 717 w 809"/>
              <a:gd name="T67" fmla="*/ 607 h 781"/>
              <a:gd name="T68" fmla="*/ 732 w 809"/>
              <a:gd name="T69" fmla="*/ 501 h 781"/>
              <a:gd name="T70" fmla="*/ 715 w 809"/>
              <a:gd name="T71" fmla="*/ 444 h 781"/>
              <a:gd name="T72" fmla="*/ 577 w 809"/>
              <a:gd name="T73" fmla="*/ 515 h 781"/>
              <a:gd name="T74" fmla="*/ 422 w 809"/>
              <a:gd name="T75" fmla="*/ 394 h 781"/>
              <a:gd name="T76" fmla="*/ 559 w 809"/>
              <a:gd name="T77" fmla="*/ 319 h 781"/>
              <a:gd name="T78" fmla="*/ 482 w 809"/>
              <a:gd name="T79" fmla="*/ 117 h 781"/>
              <a:gd name="T80" fmla="*/ 482 w 809"/>
              <a:gd name="T81" fmla="*/ 53 h 781"/>
              <a:gd name="T82" fmla="*/ 390 w 809"/>
              <a:gd name="T83" fmla="*/ 0 h 781"/>
              <a:gd name="T84" fmla="*/ 342 w 809"/>
              <a:gd name="T85" fmla="*/ 163 h 781"/>
              <a:gd name="T86" fmla="*/ 266 w 809"/>
              <a:gd name="T87" fmla="*/ 336 h 781"/>
              <a:gd name="T88" fmla="*/ 301 w 809"/>
              <a:gd name="T89" fmla="*/ 496 h 781"/>
              <a:gd name="T90" fmla="*/ 232 w 809"/>
              <a:gd name="T91" fmla="*/ 503 h 781"/>
              <a:gd name="T92" fmla="*/ 232 w 809"/>
              <a:gd name="T93" fmla="*/ 460 h 781"/>
              <a:gd name="T94" fmla="*/ 77 w 809"/>
              <a:gd name="T95" fmla="*/ 507 h 781"/>
              <a:gd name="T96" fmla="*/ 0 w 809"/>
              <a:gd name="T97" fmla="*/ 716 h 781"/>
              <a:gd name="T98" fmla="*/ 293 w 809"/>
              <a:gd name="T99" fmla="*/ 781 h 781"/>
              <a:gd name="T100" fmla="*/ 217 w 809"/>
              <a:gd name="T101" fmla="*/ 607 h 781"/>
              <a:gd name="T102" fmla="*/ 315 w 809"/>
              <a:gd name="T103" fmla="*/ 549 h 781"/>
              <a:gd name="T104" fmla="*/ 577 w 809"/>
              <a:gd name="T105" fmla="*/ 549 h 781"/>
              <a:gd name="T106" fmla="*/ 499 w 809"/>
              <a:gd name="T107" fmla="*/ 716 h 781"/>
              <a:gd name="T108" fmla="*/ 793 w 809"/>
              <a:gd name="T109" fmla="*/ 781 h 781"/>
              <a:gd name="T110" fmla="*/ 717 w 809"/>
              <a:gd name="T111" fmla="*/ 60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9" h="781">
                <a:moveTo>
                  <a:pt x="776" y="747"/>
                </a:moveTo>
                <a:lnTo>
                  <a:pt x="776" y="747"/>
                </a:lnTo>
                <a:lnTo>
                  <a:pt x="532" y="747"/>
                </a:lnTo>
                <a:lnTo>
                  <a:pt x="532" y="716"/>
                </a:lnTo>
                <a:cubicBezTo>
                  <a:pt x="532" y="678"/>
                  <a:pt x="560" y="646"/>
                  <a:pt x="597" y="640"/>
                </a:cubicBezTo>
                <a:lnTo>
                  <a:pt x="642" y="686"/>
                </a:lnTo>
                <a:cubicBezTo>
                  <a:pt x="649" y="692"/>
                  <a:pt x="660" y="692"/>
                  <a:pt x="666" y="686"/>
                </a:cubicBezTo>
                <a:lnTo>
                  <a:pt x="712" y="640"/>
                </a:lnTo>
                <a:cubicBezTo>
                  <a:pt x="748" y="646"/>
                  <a:pt x="776" y="678"/>
                  <a:pt x="776" y="716"/>
                </a:cubicBezTo>
                <a:lnTo>
                  <a:pt x="776" y="747"/>
                </a:lnTo>
                <a:close/>
                <a:moveTo>
                  <a:pt x="404" y="566"/>
                </a:moveTo>
                <a:lnTo>
                  <a:pt x="404" y="566"/>
                </a:lnTo>
                <a:cubicBezTo>
                  <a:pt x="366" y="566"/>
                  <a:pt x="334" y="535"/>
                  <a:pt x="334" y="496"/>
                </a:cubicBezTo>
                <a:cubicBezTo>
                  <a:pt x="334" y="457"/>
                  <a:pt x="366" y="425"/>
                  <a:pt x="404" y="425"/>
                </a:cubicBezTo>
                <a:cubicBezTo>
                  <a:pt x="443" y="425"/>
                  <a:pt x="475" y="457"/>
                  <a:pt x="475" y="496"/>
                </a:cubicBezTo>
                <a:cubicBezTo>
                  <a:pt x="475" y="535"/>
                  <a:pt x="443" y="566"/>
                  <a:pt x="404" y="566"/>
                </a:cubicBezTo>
                <a:close/>
                <a:moveTo>
                  <a:pt x="283" y="271"/>
                </a:moveTo>
                <a:lnTo>
                  <a:pt x="283" y="271"/>
                </a:lnTo>
                <a:cubicBezTo>
                  <a:pt x="283" y="234"/>
                  <a:pt x="310" y="202"/>
                  <a:pt x="347" y="196"/>
                </a:cubicBezTo>
                <a:lnTo>
                  <a:pt x="393" y="241"/>
                </a:lnTo>
                <a:cubicBezTo>
                  <a:pt x="399" y="248"/>
                  <a:pt x="410" y="248"/>
                  <a:pt x="416" y="241"/>
                </a:cubicBezTo>
                <a:lnTo>
                  <a:pt x="462" y="196"/>
                </a:lnTo>
                <a:cubicBezTo>
                  <a:pt x="499" y="202"/>
                  <a:pt x="526" y="234"/>
                  <a:pt x="526" y="271"/>
                </a:cubicBezTo>
                <a:lnTo>
                  <a:pt x="526" y="303"/>
                </a:lnTo>
                <a:lnTo>
                  <a:pt x="283" y="303"/>
                </a:lnTo>
                <a:lnTo>
                  <a:pt x="283" y="271"/>
                </a:lnTo>
                <a:close/>
                <a:moveTo>
                  <a:pt x="416" y="195"/>
                </a:moveTo>
                <a:lnTo>
                  <a:pt x="416" y="195"/>
                </a:lnTo>
                <a:lnTo>
                  <a:pt x="404" y="206"/>
                </a:lnTo>
                <a:lnTo>
                  <a:pt x="393" y="195"/>
                </a:lnTo>
                <a:lnTo>
                  <a:pt x="416" y="195"/>
                </a:lnTo>
                <a:close/>
                <a:moveTo>
                  <a:pt x="360" y="105"/>
                </a:moveTo>
                <a:lnTo>
                  <a:pt x="360" y="105"/>
                </a:lnTo>
                <a:lnTo>
                  <a:pt x="430" y="105"/>
                </a:lnTo>
                <a:cubicBezTo>
                  <a:pt x="436" y="105"/>
                  <a:pt x="443" y="104"/>
                  <a:pt x="449" y="102"/>
                </a:cubicBezTo>
                <a:lnTo>
                  <a:pt x="449" y="117"/>
                </a:lnTo>
                <a:cubicBezTo>
                  <a:pt x="449" y="142"/>
                  <a:pt x="429" y="161"/>
                  <a:pt x="404" y="161"/>
                </a:cubicBezTo>
                <a:cubicBezTo>
                  <a:pt x="380" y="161"/>
                  <a:pt x="360" y="142"/>
                  <a:pt x="360" y="117"/>
                </a:cubicBezTo>
                <a:lnTo>
                  <a:pt x="360" y="105"/>
                </a:lnTo>
                <a:close/>
                <a:moveTo>
                  <a:pt x="360" y="62"/>
                </a:moveTo>
                <a:lnTo>
                  <a:pt x="360" y="62"/>
                </a:lnTo>
                <a:cubicBezTo>
                  <a:pt x="360" y="46"/>
                  <a:pt x="373" y="32"/>
                  <a:pt x="390" y="32"/>
                </a:cubicBezTo>
                <a:lnTo>
                  <a:pt x="449" y="32"/>
                </a:lnTo>
                <a:lnTo>
                  <a:pt x="449" y="53"/>
                </a:lnTo>
                <a:cubicBezTo>
                  <a:pt x="449" y="63"/>
                  <a:pt x="440" y="72"/>
                  <a:pt x="430" y="72"/>
                </a:cubicBezTo>
                <a:lnTo>
                  <a:pt x="360" y="72"/>
                </a:lnTo>
                <a:lnTo>
                  <a:pt x="360" y="62"/>
                </a:lnTo>
                <a:close/>
                <a:moveTo>
                  <a:pt x="666" y="639"/>
                </a:moveTo>
                <a:lnTo>
                  <a:pt x="666" y="639"/>
                </a:lnTo>
                <a:lnTo>
                  <a:pt x="654" y="651"/>
                </a:lnTo>
                <a:lnTo>
                  <a:pt x="643" y="639"/>
                </a:lnTo>
                <a:lnTo>
                  <a:pt x="666" y="639"/>
                </a:lnTo>
                <a:close/>
                <a:moveTo>
                  <a:pt x="610" y="550"/>
                </a:moveTo>
                <a:lnTo>
                  <a:pt x="610" y="550"/>
                </a:lnTo>
                <a:lnTo>
                  <a:pt x="680" y="550"/>
                </a:lnTo>
                <a:cubicBezTo>
                  <a:pt x="686" y="550"/>
                  <a:pt x="693" y="548"/>
                  <a:pt x="698" y="546"/>
                </a:cubicBezTo>
                <a:lnTo>
                  <a:pt x="698" y="562"/>
                </a:lnTo>
                <a:cubicBezTo>
                  <a:pt x="698" y="586"/>
                  <a:pt x="679" y="606"/>
                  <a:pt x="654" y="606"/>
                </a:cubicBezTo>
                <a:cubicBezTo>
                  <a:pt x="630" y="606"/>
                  <a:pt x="610" y="586"/>
                  <a:pt x="610" y="562"/>
                </a:cubicBezTo>
                <a:lnTo>
                  <a:pt x="610" y="550"/>
                </a:lnTo>
                <a:close/>
                <a:moveTo>
                  <a:pt x="610" y="507"/>
                </a:moveTo>
                <a:lnTo>
                  <a:pt x="610" y="507"/>
                </a:lnTo>
                <a:cubicBezTo>
                  <a:pt x="610" y="490"/>
                  <a:pt x="623" y="477"/>
                  <a:pt x="640" y="477"/>
                </a:cubicBezTo>
                <a:lnTo>
                  <a:pt x="698" y="477"/>
                </a:lnTo>
                <a:lnTo>
                  <a:pt x="698" y="498"/>
                </a:lnTo>
                <a:cubicBezTo>
                  <a:pt x="698" y="508"/>
                  <a:pt x="690" y="516"/>
                  <a:pt x="680" y="516"/>
                </a:cubicBezTo>
                <a:lnTo>
                  <a:pt x="610" y="516"/>
                </a:lnTo>
                <a:lnTo>
                  <a:pt x="610" y="507"/>
                </a:lnTo>
                <a:close/>
                <a:moveTo>
                  <a:pt x="199" y="562"/>
                </a:moveTo>
                <a:lnTo>
                  <a:pt x="199" y="562"/>
                </a:lnTo>
                <a:cubicBezTo>
                  <a:pt x="199" y="586"/>
                  <a:pt x="179" y="606"/>
                  <a:pt x="155" y="606"/>
                </a:cubicBezTo>
                <a:cubicBezTo>
                  <a:pt x="130" y="606"/>
                  <a:pt x="110" y="586"/>
                  <a:pt x="110" y="562"/>
                </a:cubicBezTo>
                <a:lnTo>
                  <a:pt x="110" y="550"/>
                </a:lnTo>
                <a:lnTo>
                  <a:pt x="180" y="550"/>
                </a:lnTo>
                <a:cubicBezTo>
                  <a:pt x="187" y="550"/>
                  <a:pt x="193" y="548"/>
                  <a:pt x="199" y="546"/>
                </a:cubicBezTo>
                <a:lnTo>
                  <a:pt x="199" y="549"/>
                </a:lnTo>
                <a:lnTo>
                  <a:pt x="199" y="562"/>
                </a:lnTo>
                <a:close/>
                <a:moveTo>
                  <a:pt x="143" y="639"/>
                </a:moveTo>
                <a:lnTo>
                  <a:pt x="143" y="639"/>
                </a:lnTo>
                <a:lnTo>
                  <a:pt x="166" y="639"/>
                </a:lnTo>
                <a:lnTo>
                  <a:pt x="155" y="651"/>
                </a:lnTo>
                <a:lnTo>
                  <a:pt x="143" y="639"/>
                </a:lnTo>
                <a:close/>
                <a:moveTo>
                  <a:pt x="276" y="716"/>
                </a:moveTo>
                <a:lnTo>
                  <a:pt x="276" y="716"/>
                </a:lnTo>
                <a:lnTo>
                  <a:pt x="276" y="747"/>
                </a:lnTo>
                <a:lnTo>
                  <a:pt x="33" y="747"/>
                </a:lnTo>
                <a:lnTo>
                  <a:pt x="33" y="716"/>
                </a:lnTo>
                <a:cubicBezTo>
                  <a:pt x="33" y="678"/>
                  <a:pt x="60" y="646"/>
                  <a:pt x="97" y="640"/>
                </a:cubicBezTo>
                <a:lnTo>
                  <a:pt x="143" y="686"/>
                </a:lnTo>
                <a:cubicBezTo>
                  <a:pt x="149" y="692"/>
                  <a:pt x="160" y="692"/>
                  <a:pt x="166" y="686"/>
                </a:cubicBezTo>
                <a:lnTo>
                  <a:pt x="212" y="640"/>
                </a:lnTo>
                <a:cubicBezTo>
                  <a:pt x="249" y="646"/>
                  <a:pt x="276" y="678"/>
                  <a:pt x="276" y="716"/>
                </a:cubicBezTo>
                <a:close/>
                <a:moveTo>
                  <a:pt x="110" y="507"/>
                </a:moveTo>
                <a:lnTo>
                  <a:pt x="110" y="507"/>
                </a:lnTo>
                <a:cubicBezTo>
                  <a:pt x="110" y="490"/>
                  <a:pt x="124" y="477"/>
                  <a:pt x="140" y="477"/>
                </a:cubicBezTo>
                <a:lnTo>
                  <a:pt x="199" y="477"/>
                </a:lnTo>
                <a:lnTo>
                  <a:pt x="199" y="498"/>
                </a:lnTo>
                <a:cubicBezTo>
                  <a:pt x="199" y="508"/>
                  <a:pt x="190" y="516"/>
                  <a:pt x="180" y="516"/>
                </a:cubicBezTo>
                <a:lnTo>
                  <a:pt x="110" y="516"/>
                </a:lnTo>
                <a:lnTo>
                  <a:pt x="110" y="507"/>
                </a:lnTo>
                <a:close/>
                <a:moveTo>
                  <a:pt x="717" y="607"/>
                </a:moveTo>
                <a:lnTo>
                  <a:pt x="717" y="607"/>
                </a:lnTo>
                <a:cubicBezTo>
                  <a:pt x="726" y="594"/>
                  <a:pt x="732" y="578"/>
                  <a:pt x="732" y="562"/>
                </a:cubicBezTo>
                <a:lnTo>
                  <a:pt x="732" y="503"/>
                </a:lnTo>
                <a:cubicBezTo>
                  <a:pt x="732" y="502"/>
                  <a:pt x="732" y="501"/>
                  <a:pt x="732" y="501"/>
                </a:cubicBezTo>
                <a:cubicBezTo>
                  <a:pt x="732" y="500"/>
                  <a:pt x="732" y="499"/>
                  <a:pt x="732" y="498"/>
                </a:cubicBezTo>
                <a:lnTo>
                  <a:pt x="732" y="460"/>
                </a:lnTo>
                <a:cubicBezTo>
                  <a:pt x="732" y="451"/>
                  <a:pt x="724" y="444"/>
                  <a:pt x="715" y="444"/>
                </a:cubicBezTo>
                <a:lnTo>
                  <a:pt x="640" y="444"/>
                </a:lnTo>
                <a:cubicBezTo>
                  <a:pt x="605" y="444"/>
                  <a:pt x="577" y="472"/>
                  <a:pt x="577" y="507"/>
                </a:cubicBezTo>
                <a:lnTo>
                  <a:pt x="577" y="515"/>
                </a:lnTo>
                <a:lnTo>
                  <a:pt x="506" y="515"/>
                </a:lnTo>
                <a:cubicBezTo>
                  <a:pt x="507" y="509"/>
                  <a:pt x="508" y="503"/>
                  <a:pt x="508" y="496"/>
                </a:cubicBezTo>
                <a:cubicBezTo>
                  <a:pt x="508" y="445"/>
                  <a:pt x="471" y="402"/>
                  <a:pt x="422" y="394"/>
                </a:cubicBezTo>
                <a:lnTo>
                  <a:pt x="422" y="336"/>
                </a:lnTo>
                <a:lnTo>
                  <a:pt x="543" y="336"/>
                </a:lnTo>
                <a:cubicBezTo>
                  <a:pt x="552" y="336"/>
                  <a:pt x="559" y="328"/>
                  <a:pt x="559" y="319"/>
                </a:cubicBezTo>
                <a:lnTo>
                  <a:pt x="559" y="271"/>
                </a:lnTo>
                <a:cubicBezTo>
                  <a:pt x="559" y="218"/>
                  <a:pt x="519" y="171"/>
                  <a:pt x="467" y="163"/>
                </a:cubicBezTo>
                <a:cubicBezTo>
                  <a:pt x="477" y="150"/>
                  <a:pt x="482" y="134"/>
                  <a:pt x="482" y="117"/>
                </a:cubicBezTo>
                <a:lnTo>
                  <a:pt x="482" y="58"/>
                </a:lnTo>
                <a:cubicBezTo>
                  <a:pt x="482" y="57"/>
                  <a:pt x="482" y="56"/>
                  <a:pt x="482" y="57"/>
                </a:cubicBezTo>
                <a:cubicBezTo>
                  <a:pt x="482" y="56"/>
                  <a:pt x="482" y="54"/>
                  <a:pt x="482" y="53"/>
                </a:cubicBezTo>
                <a:lnTo>
                  <a:pt x="482" y="16"/>
                </a:lnTo>
                <a:cubicBezTo>
                  <a:pt x="482" y="7"/>
                  <a:pt x="474" y="0"/>
                  <a:pt x="465" y="0"/>
                </a:cubicBezTo>
                <a:lnTo>
                  <a:pt x="390" y="0"/>
                </a:lnTo>
                <a:cubicBezTo>
                  <a:pt x="355" y="0"/>
                  <a:pt x="327" y="27"/>
                  <a:pt x="327" y="62"/>
                </a:cubicBezTo>
                <a:lnTo>
                  <a:pt x="327" y="117"/>
                </a:lnTo>
                <a:cubicBezTo>
                  <a:pt x="327" y="134"/>
                  <a:pt x="332" y="150"/>
                  <a:pt x="342" y="163"/>
                </a:cubicBezTo>
                <a:cubicBezTo>
                  <a:pt x="289" y="171"/>
                  <a:pt x="249" y="218"/>
                  <a:pt x="249" y="271"/>
                </a:cubicBezTo>
                <a:lnTo>
                  <a:pt x="249" y="319"/>
                </a:lnTo>
                <a:cubicBezTo>
                  <a:pt x="249" y="328"/>
                  <a:pt x="257" y="336"/>
                  <a:pt x="266" y="336"/>
                </a:cubicBezTo>
                <a:lnTo>
                  <a:pt x="388" y="336"/>
                </a:lnTo>
                <a:lnTo>
                  <a:pt x="388" y="394"/>
                </a:lnTo>
                <a:cubicBezTo>
                  <a:pt x="339" y="401"/>
                  <a:pt x="301" y="444"/>
                  <a:pt x="301" y="496"/>
                </a:cubicBezTo>
                <a:cubicBezTo>
                  <a:pt x="301" y="503"/>
                  <a:pt x="301" y="509"/>
                  <a:pt x="303" y="515"/>
                </a:cubicBezTo>
                <a:lnTo>
                  <a:pt x="232" y="515"/>
                </a:lnTo>
                <a:lnTo>
                  <a:pt x="232" y="503"/>
                </a:lnTo>
                <a:cubicBezTo>
                  <a:pt x="232" y="502"/>
                  <a:pt x="232" y="501"/>
                  <a:pt x="232" y="501"/>
                </a:cubicBezTo>
                <a:cubicBezTo>
                  <a:pt x="232" y="500"/>
                  <a:pt x="232" y="499"/>
                  <a:pt x="232" y="498"/>
                </a:cubicBezTo>
                <a:lnTo>
                  <a:pt x="232" y="460"/>
                </a:lnTo>
                <a:cubicBezTo>
                  <a:pt x="232" y="451"/>
                  <a:pt x="225" y="444"/>
                  <a:pt x="215" y="444"/>
                </a:cubicBezTo>
                <a:lnTo>
                  <a:pt x="140" y="444"/>
                </a:lnTo>
                <a:cubicBezTo>
                  <a:pt x="105" y="444"/>
                  <a:pt x="77" y="472"/>
                  <a:pt x="77" y="507"/>
                </a:cubicBezTo>
                <a:lnTo>
                  <a:pt x="77" y="562"/>
                </a:lnTo>
                <a:cubicBezTo>
                  <a:pt x="77" y="578"/>
                  <a:pt x="82" y="594"/>
                  <a:pt x="92" y="607"/>
                </a:cubicBezTo>
                <a:cubicBezTo>
                  <a:pt x="40" y="616"/>
                  <a:pt x="0" y="662"/>
                  <a:pt x="0" y="716"/>
                </a:cubicBezTo>
                <a:lnTo>
                  <a:pt x="0" y="764"/>
                </a:lnTo>
                <a:cubicBezTo>
                  <a:pt x="0" y="773"/>
                  <a:pt x="7" y="781"/>
                  <a:pt x="16" y="781"/>
                </a:cubicBezTo>
                <a:lnTo>
                  <a:pt x="293" y="781"/>
                </a:lnTo>
                <a:cubicBezTo>
                  <a:pt x="302" y="781"/>
                  <a:pt x="309" y="773"/>
                  <a:pt x="309" y="764"/>
                </a:cubicBezTo>
                <a:lnTo>
                  <a:pt x="309" y="716"/>
                </a:lnTo>
                <a:cubicBezTo>
                  <a:pt x="309" y="662"/>
                  <a:pt x="269" y="616"/>
                  <a:pt x="217" y="607"/>
                </a:cubicBezTo>
                <a:cubicBezTo>
                  <a:pt x="227" y="594"/>
                  <a:pt x="232" y="578"/>
                  <a:pt x="232" y="562"/>
                </a:cubicBezTo>
                <a:lnTo>
                  <a:pt x="232" y="549"/>
                </a:lnTo>
                <a:lnTo>
                  <a:pt x="315" y="549"/>
                </a:lnTo>
                <a:cubicBezTo>
                  <a:pt x="333" y="579"/>
                  <a:pt x="366" y="600"/>
                  <a:pt x="404" y="600"/>
                </a:cubicBezTo>
                <a:cubicBezTo>
                  <a:pt x="442" y="600"/>
                  <a:pt x="475" y="579"/>
                  <a:pt x="493" y="549"/>
                </a:cubicBezTo>
                <a:lnTo>
                  <a:pt x="577" y="549"/>
                </a:lnTo>
                <a:lnTo>
                  <a:pt x="577" y="562"/>
                </a:lnTo>
                <a:cubicBezTo>
                  <a:pt x="577" y="578"/>
                  <a:pt x="582" y="594"/>
                  <a:pt x="592" y="607"/>
                </a:cubicBezTo>
                <a:cubicBezTo>
                  <a:pt x="539" y="616"/>
                  <a:pt x="499" y="662"/>
                  <a:pt x="499" y="716"/>
                </a:cubicBezTo>
                <a:lnTo>
                  <a:pt x="499" y="764"/>
                </a:lnTo>
                <a:cubicBezTo>
                  <a:pt x="499" y="773"/>
                  <a:pt x="507" y="781"/>
                  <a:pt x="516" y="781"/>
                </a:cubicBezTo>
                <a:lnTo>
                  <a:pt x="793" y="781"/>
                </a:lnTo>
                <a:cubicBezTo>
                  <a:pt x="802" y="781"/>
                  <a:pt x="809" y="773"/>
                  <a:pt x="809" y="764"/>
                </a:cubicBezTo>
                <a:lnTo>
                  <a:pt x="809" y="716"/>
                </a:lnTo>
                <a:cubicBezTo>
                  <a:pt x="809" y="662"/>
                  <a:pt x="769" y="616"/>
                  <a:pt x="717" y="60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spTree>
    <p:custDataLst>
      <p:tags r:id="rId1"/>
    </p:custDataLst>
    <p:extLst>
      <p:ext uri="{BB962C8B-B14F-4D97-AF65-F5344CB8AC3E}">
        <p14:creationId xmlns:p14="http://schemas.microsoft.com/office/powerpoint/2010/main" val="70992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479B728F-80FA-F644-A741-892712CE0A8A}"/>
              </a:ext>
            </a:extLst>
          </p:cNvPr>
          <p:cNvSpPr txBox="1"/>
          <p:nvPr/>
        </p:nvSpPr>
        <p:spPr>
          <a:xfrm>
            <a:off x="459814" y="1287463"/>
            <a:ext cx="5443681" cy="1772280"/>
          </a:xfrm>
          <a:prstGeom prst="rect">
            <a:avLst/>
          </a:prstGeom>
          <a:noFill/>
        </p:spPr>
        <p:txBody>
          <a:bodyPr wrap="square" rtlCol="0">
            <a:spAutoFit/>
          </a:bodyPr>
          <a:lstStyle/>
          <a:p>
            <a:pPr>
              <a:lnSpc>
                <a:spcPts val="1700"/>
              </a:lnSpc>
              <a:spcBef>
                <a:spcPts val="600"/>
              </a:spcBef>
            </a:pPr>
            <a:r>
              <a:rPr lang="es-ES" sz="1500" b="1" dirty="0">
                <a:solidFill>
                  <a:srgbClr val="004C14"/>
                </a:solidFill>
                <a:latin typeface="ACHS Nueva Sans" pitchFamily="2" charset="0"/>
                <a:cs typeface="Arial" panose="020B0604020202020204" pitchFamily="34" charset="0"/>
              </a:rPr>
              <a:t>La responsabilidad es la obligación de una persona para reparar el daño o perjuicio causado; puede ser civil si se trasgrede una norma jurídica, o penal si es ofensivo que tiene señalada una sanción por el perjuicio que agravia al afectado y a la sociedad en que actúa</a:t>
            </a:r>
            <a:r>
              <a:rPr lang="x-none" sz="1500" b="1" dirty="0">
                <a:solidFill>
                  <a:srgbClr val="004C14"/>
                </a:solidFill>
                <a:latin typeface="ACHS Nueva Sans" pitchFamily="2" charset="0"/>
                <a:cs typeface="Arial" panose="020B0604020202020204" pitchFamily="34" charset="0"/>
              </a:rPr>
              <a:t>.</a:t>
            </a:r>
            <a:r>
              <a:rPr lang="es-ES" sz="1500" b="1" dirty="0">
                <a:solidFill>
                  <a:srgbClr val="004C14"/>
                </a:solidFill>
                <a:latin typeface="ACHS Nueva Sans" pitchFamily="2" charset="0"/>
                <a:cs typeface="Arial" panose="020B0604020202020204" pitchFamily="34" charset="0"/>
              </a:rPr>
              <a:t> </a:t>
            </a:r>
          </a:p>
          <a:p>
            <a:pPr>
              <a:lnSpc>
                <a:spcPts val="1700"/>
              </a:lnSpc>
              <a:spcBef>
                <a:spcPts val="600"/>
              </a:spcBef>
            </a:pPr>
            <a:endParaRPr lang="es-ES" sz="1500" b="1" dirty="0">
              <a:solidFill>
                <a:srgbClr val="004C14"/>
              </a:solidFill>
              <a:latin typeface="ACHS Nueva Sans" pitchFamily="2" charset="0"/>
              <a:cs typeface="Arial" panose="020B0604020202020204" pitchFamily="34" charset="0"/>
            </a:endParaRPr>
          </a:p>
          <a:p>
            <a:pPr>
              <a:lnSpc>
                <a:spcPts val="1700"/>
              </a:lnSpc>
              <a:spcBef>
                <a:spcPts val="600"/>
              </a:spcBef>
            </a:pPr>
            <a:r>
              <a:rPr lang="es-ES" sz="1500" b="1" dirty="0">
                <a:solidFill>
                  <a:schemeClr val="accent3">
                    <a:lumMod val="75000"/>
                    <a:lumOff val="25000"/>
                  </a:schemeClr>
                </a:solidFill>
                <a:latin typeface="ACHS Nueva Sans" pitchFamily="2" charset="0"/>
                <a:cs typeface="Arial" panose="020B0604020202020204" pitchFamily="34" charset="0"/>
              </a:rPr>
              <a:t>Las sanciones pueden ser: </a:t>
            </a:r>
            <a:endParaRPr lang="es-ES" sz="1500" b="1" dirty="0">
              <a:solidFill>
                <a:srgbClr val="004C14"/>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0C698876-862A-7398-1E49-3EDFD031044E}"/>
              </a:ext>
            </a:extLst>
          </p:cNvPr>
          <p:cNvSpPr>
            <a:spLocks noGrp="1"/>
          </p:cNvSpPr>
          <p:nvPr>
            <p:ph type="body" sz="quarter" idx="61"/>
          </p:nvPr>
        </p:nvSpPr>
        <p:spPr/>
        <p:txBody>
          <a:bodyPr/>
          <a:lstStyle/>
          <a:p>
            <a:r>
              <a:rPr lang="es-CL" dirty="0"/>
              <a:t>Conclusiones</a:t>
            </a:r>
          </a:p>
          <a:p>
            <a:endParaRPr lang="es-CL" dirty="0"/>
          </a:p>
        </p:txBody>
      </p:sp>
      <p:sp>
        <p:nvSpPr>
          <p:cNvPr id="5" name="Rectangle 4">
            <a:extLst>
              <a:ext uri="{FF2B5EF4-FFF2-40B4-BE49-F238E27FC236}">
                <a16:creationId xmlns:a16="http://schemas.microsoft.com/office/drawing/2014/main" xmlns="" id="{D26E0295-2590-E144-976E-6E7CA623AAA8}"/>
              </a:ext>
            </a:extLst>
          </p:cNvPr>
          <p:cNvSpPr/>
          <p:nvPr/>
        </p:nvSpPr>
        <p:spPr>
          <a:xfrm>
            <a:off x="1286209" y="3097047"/>
            <a:ext cx="4759326" cy="646153"/>
          </a:xfrm>
          <a:prstGeom prst="roundRect">
            <a:avLst/>
          </a:prstGeom>
          <a:solidFill>
            <a:srgbClr val="7EFF45"/>
          </a:solidFill>
        </p:spPr>
        <p:txBody>
          <a:bodyPr wrap="square" anchor="ctr" anchorCtr="0">
            <a:noAutofit/>
          </a:bodyPr>
          <a:lstStyle/>
          <a:p>
            <a:pPr marL="0" lvl="2" defTabSz="696681">
              <a:lnSpc>
                <a:spcPts val="2000"/>
              </a:lnSpc>
              <a:defRPr/>
            </a:pPr>
            <a:r>
              <a:rPr lang="es-MX" sz="1500" b="1" kern="0" dirty="0">
                <a:solidFill>
                  <a:srgbClr val="004C14"/>
                </a:solidFill>
                <a:latin typeface="ACHS Nueva Sans" pitchFamily="2" charset="0"/>
                <a:cs typeface="Arial" panose="020B0604020202020204" pitchFamily="34" charset="0"/>
              </a:rPr>
              <a:t>Multas </a:t>
            </a:r>
            <a:r>
              <a:rPr lang="es-MX" sz="1500" kern="0" dirty="0">
                <a:solidFill>
                  <a:srgbClr val="004C14"/>
                </a:solidFill>
                <a:latin typeface="ACHS Nueva Sans" pitchFamily="2" charset="0"/>
                <a:cs typeface="Arial" panose="020B0604020202020204" pitchFamily="34" charset="0"/>
              </a:rPr>
              <a:t>desde 200 a 20.000 UTM</a:t>
            </a:r>
          </a:p>
        </p:txBody>
      </p:sp>
      <p:sp>
        <p:nvSpPr>
          <p:cNvPr id="7" name="Rectangle 4">
            <a:extLst>
              <a:ext uri="{FF2B5EF4-FFF2-40B4-BE49-F238E27FC236}">
                <a16:creationId xmlns:a16="http://schemas.microsoft.com/office/drawing/2014/main" xmlns="" id="{54C6846D-6F5C-3518-E8BD-8A953278B977}"/>
              </a:ext>
            </a:extLst>
          </p:cNvPr>
          <p:cNvSpPr/>
          <p:nvPr/>
        </p:nvSpPr>
        <p:spPr>
          <a:xfrm>
            <a:off x="1286209" y="3828132"/>
            <a:ext cx="4759326" cy="646153"/>
          </a:xfrm>
          <a:prstGeom prst="roundRect">
            <a:avLst/>
          </a:prstGeom>
          <a:solidFill>
            <a:srgbClr val="7EFF45"/>
          </a:solidFill>
        </p:spPr>
        <p:txBody>
          <a:bodyPr wrap="square">
            <a:noAutofit/>
          </a:bodyPr>
          <a:lstStyle/>
          <a:p>
            <a:pPr marL="0" lvl="2" defTabSz="696681">
              <a:lnSpc>
                <a:spcPts val="2000"/>
              </a:lnSpc>
              <a:defRPr/>
            </a:pPr>
            <a:r>
              <a:rPr lang="es-CL" sz="1500" b="1" kern="0" dirty="0">
                <a:solidFill>
                  <a:srgbClr val="004C14"/>
                </a:solidFill>
                <a:latin typeface="ACHS Nueva Sans" pitchFamily="2" charset="0"/>
                <a:cs typeface="Arial" panose="020B0604020202020204" pitchFamily="34" charset="0"/>
              </a:rPr>
              <a:t>Prohibiciones </a:t>
            </a:r>
            <a:r>
              <a:rPr lang="es-CL" sz="1500" kern="0" dirty="0">
                <a:solidFill>
                  <a:srgbClr val="004C14"/>
                </a:solidFill>
                <a:latin typeface="ACHS Nueva Sans" pitchFamily="2" charset="0"/>
                <a:cs typeface="Arial" panose="020B0604020202020204" pitchFamily="34" charset="0"/>
              </a:rPr>
              <a:t>temporales o permanentes de celebrar contratos con el Estado</a:t>
            </a:r>
          </a:p>
        </p:txBody>
      </p:sp>
      <p:sp>
        <p:nvSpPr>
          <p:cNvPr id="8" name="Rectangle 4">
            <a:extLst>
              <a:ext uri="{FF2B5EF4-FFF2-40B4-BE49-F238E27FC236}">
                <a16:creationId xmlns:a16="http://schemas.microsoft.com/office/drawing/2014/main" xmlns="" id="{9659EF0A-973D-0E61-CAA2-ECDAC8CBFC50}"/>
              </a:ext>
            </a:extLst>
          </p:cNvPr>
          <p:cNvSpPr/>
          <p:nvPr/>
        </p:nvSpPr>
        <p:spPr>
          <a:xfrm>
            <a:off x="1286209" y="4559217"/>
            <a:ext cx="4759326" cy="646153"/>
          </a:xfrm>
          <a:prstGeom prst="roundRect">
            <a:avLst/>
          </a:prstGeom>
          <a:solidFill>
            <a:srgbClr val="7EFF45"/>
          </a:solidFill>
        </p:spPr>
        <p:txBody>
          <a:bodyPr wrap="square">
            <a:noAutofit/>
          </a:bodyPr>
          <a:lstStyle/>
          <a:p>
            <a:pPr marL="0" lvl="2" defTabSz="696681">
              <a:lnSpc>
                <a:spcPts val="2000"/>
              </a:lnSpc>
              <a:defRPr/>
            </a:pPr>
            <a:r>
              <a:rPr lang="es-CL" sz="1500" b="1" kern="0" dirty="0">
                <a:solidFill>
                  <a:srgbClr val="004C14"/>
                </a:solidFill>
                <a:latin typeface="ACHS Nueva Sans" pitchFamily="2" charset="0"/>
                <a:cs typeface="Arial" panose="020B0604020202020204" pitchFamily="34" charset="0"/>
              </a:rPr>
              <a:t>Pérdida total o parcial </a:t>
            </a:r>
            <a:r>
              <a:rPr lang="es-CL" sz="1500" kern="0" dirty="0">
                <a:solidFill>
                  <a:srgbClr val="004C14"/>
                </a:solidFill>
                <a:latin typeface="ACHS Nueva Sans" pitchFamily="2" charset="0"/>
                <a:cs typeface="Arial" panose="020B0604020202020204" pitchFamily="34" charset="0"/>
              </a:rPr>
              <a:t>de beneficios fiscales por un período de tiempo</a:t>
            </a:r>
          </a:p>
        </p:txBody>
      </p:sp>
      <p:sp>
        <p:nvSpPr>
          <p:cNvPr id="9" name="Rectangle 4">
            <a:extLst>
              <a:ext uri="{FF2B5EF4-FFF2-40B4-BE49-F238E27FC236}">
                <a16:creationId xmlns:a16="http://schemas.microsoft.com/office/drawing/2014/main" xmlns="" id="{80842F15-1541-5280-B577-D162C2CB0D75}"/>
              </a:ext>
            </a:extLst>
          </p:cNvPr>
          <p:cNvSpPr/>
          <p:nvPr/>
        </p:nvSpPr>
        <p:spPr>
          <a:xfrm>
            <a:off x="1286209" y="5290302"/>
            <a:ext cx="4759326" cy="646153"/>
          </a:xfrm>
          <a:prstGeom prst="roundRect">
            <a:avLst/>
          </a:prstGeom>
          <a:solidFill>
            <a:srgbClr val="7EFF45"/>
          </a:solidFill>
        </p:spPr>
        <p:txBody>
          <a:bodyPr wrap="square" anchor="ctr" anchorCtr="0">
            <a:noAutofit/>
          </a:bodyPr>
          <a:lstStyle/>
          <a:p>
            <a:pPr marL="0" lvl="2" defTabSz="696681">
              <a:lnSpc>
                <a:spcPts val="2000"/>
              </a:lnSpc>
              <a:defRPr/>
            </a:pPr>
            <a:r>
              <a:rPr lang="es-CL" sz="1500" b="1" kern="0" dirty="0">
                <a:solidFill>
                  <a:srgbClr val="004C14"/>
                </a:solidFill>
                <a:latin typeface="ACHS Nueva Sans" pitchFamily="2" charset="0"/>
                <a:cs typeface="Arial" panose="020B0604020202020204" pitchFamily="34" charset="0"/>
              </a:rPr>
              <a:t>Inclusión en una lista </a:t>
            </a:r>
            <a:r>
              <a:rPr lang="es-CL" sz="1500" kern="0" dirty="0">
                <a:solidFill>
                  <a:srgbClr val="004C14"/>
                </a:solidFill>
                <a:latin typeface="ACHS Nueva Sans" pitchFamily="2" charset="0"/>
                <a:cs typeface="Arial" panose="020B0604020202020204" pitchFamily="34" charset="0"/>
              </a:rPr>
              <a:t>de Entidades sancionadas</a:t>
            </a:r>
          </a:p>
        </p:txBody>
      </p:sp>
      <p:sp>
        <p:nvSpPr>
          <p:cNvPr id="10" name="Rectangle 4">
            <a:extLst>
              <a:ext uri="{FF2B5EF4-FFF2-40B4-BE49-F238E27FC236}">
                <a16:creationId xmlns:a16="http://schemas.microsoft.com/office/drawing/2014/main" xmlns="" id="{A619BA7A-D6A4-2FE6-3F36-8E6578404F92}"/>
              </a:ext>
            </a:extLst>
          </p:cNvPr>
          <p:cNvSpPr/>
          <p:nvPr/>
        </p:nvSpPr>
        <p:spPr>
          <a:xfrm>
            <a:off x="1286209" y="6021388"/>
            <a:ext cx="4759326" cy="646153"/>
          </a:xfrm>
          <a:prstGeom prst="roundRect">
            <a:avLst/>
          </a:prstGeom>
          <a:solidFill>
            <a:srgbClr val="7EFF45"/>
          </a:solidFill>
        </p:spPr>
        <p:txBody>
          <a:bodyPr wrap="square" anchor="ctr" anchorCtr="0">
            <a:noAutofit/>
          </a:bodyPr>
          <a:lstStyle/>
          <a:p>
            <a:pPr marL="0" lvl="2" defTabSz="696681">
              <a:lnSpc>
                <a:spcPts val="2000"/>
              </a:lnSpc>
              <a:defRPr/>
            </a:pPr>
            <a:r>
              <a:rPr lang="es-CL" sz="1500" b="1" kern="0" dirty="0">
                <a:solidFill>
                  <a:srgbClr val="004C14"/>
                </a:solidFill>
                <a:latin typeface="ACHS Nueva Sans" pitchFamily="2" charset="0"/>
                <a:cs typeface="Arial" panose="020B0604020202020204" pitchFamily="34" charset="0"/>
              </a:rPr>
              <a:t>Disolución </a:t>
            </a:r>
            <a:r>
              <a:rPr lang="es-CL" sz="1500" kern="0" dirty="0">
                <a:solidFill>
                  <a:srgbClr val="004C14"/>
                </a:solidFill>
                <a:latin typeface="ACHS Nueva Sans" pitchFamily="2" charset="0"/>
                <a:cs typeface="Arial" panose="020B0604020202020204" pitchFamily="34" charset="0"/>
              </a:rPr>
              <a:t>de la personalidad jurídica</a:t>
            </a:r>
          </a:p>
        </p:txBody>
      </p:sp>
      <p:pic>
        <p:nvPicPr>
          <p:cNvPr id="13" name="Imagen 12" descr="Una caricatura de una persona&#10;&#10;Descripción generada automáticamente con confianza media">
            <a:extLst>
              <a:ext uri="{FF2B5EF4-FFF2-40B4-BE49-F238E27FC236}">
                <a16:creationId xmlns:a16="http://schemas.microsoft.com/office/drawing/2014/main" xmlns="" id="{03176B9A-114F-1339-C3CB-CC3395DBF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476999" y="921545"/>
            <a:ext cx="4375485" cy="7250076"/>
          </a:xfrm>
          <a:prstGeom prst="rect">
            <a:avLst/>
          </a:prstGeom>
        </p:spPr>
      </p:pic>
    </p:spTree>
    <p:custDataLst>
      <p:tags r:id="rId1"/>
    </p:custDataLst>
    <p:extLst>
      <p:ext uri="{BB962C8B-B14F-4D97-AF65-F5344CB8AC3E}">
        <p14:creationId xmlns:p14="http://schemas.microsoft.com/office/powerpoint/2010/main" val="216070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E2CEFB58-F533-A946-FEB4-61544DBD3D07}"/>
              </a:ext>
            </a:extLst>
          </p:cNvPr>
          <p:cNvSpPr>
            <a:spLocks noGrp="1"/>
          </p:cNvSpPr>
          <p:nvPr>
            <p:ph type="body" sz="quarter" idx="61"/>
          </p:nvPr>
        </p:nvSpPr>
        <p:spPr/>
        <p:txBody>
          <a:bodyPr/>
          <a:lstStyle/>
          <a:p>
            <a:r>
              <a:rPr lang="es-CL" dirty="0"/>
              <a:t>Tipos de responsabilidades</a:t>
            </a:r>
          </a:p>
          <a:p>
            <a:endParaRPr lang="es-CL" dirty="0"/>
          </a:p>
        </p:txBody>
      </p:sp>
      <p:grpSp>
        <p:nvGrpSpPr>
          <p:cNvPr id="33" name="Grupo 32">
            <a:extLst>
              <a:ext uri="{FF2B5EF4-FFF2-40B4-BE49-F238E27FC236}">
                <a16:creationId xmlns:a16="http://schemas.microsoft.com/office/drawing/2014/main" xmlns="" id="{1E7DA619-894F-CD86-6493-42AAD67ABDE2}"/>
              </a:ext>
            </a:extLst>
          </p:cNvPr>
          <p:cNvGrpSpPr/>
          <p:nvPr/>
        </p:nvGrpSpPr>
        <p:grpSpPr>
          <a:xfrm>
            <a:off x="2108430" y="1462836"/>
            <a:ext cx="7911311" cy="4797209"/>
            <a:chOff x="2108430" y="1462836"/>
            <a:chExt cx="7911311" cy="4797209"/>
          </a:xfrm>
        </p:grpSpPr>
        <p:sp>
          <p:nvSpPr>
            <p:cNvPr id="5" name="object 5">
              <a:extLst>
                <a:ext uri="{FF2B5EF4-FFF2-40B4-BE49-F238E27FC236}">
                  <a16:creationId xmlns:a16="http://schemas.microsoft.com/office/drawing/2014/main" xmlns="" id="{A445011F-9DE1-8413-9512-DB0CE26371C5}"/>
                </a:ext>
              </a:extLst>
            </p:cNvPr>
            <p:cNvSpPr txBox="1"/>
            <p:nvPr/>
          </p:nvSpPr>
          <p:spPr>
            <a:xfrm>
              <a:off x="4896179" y="5573259"/>
              <a:ext cx="5123561" cy="686786"/>
            </a:xfrm>
            <a:prstGeom prst="roundRect">
              <a:avLst/>
            </a:prstGeom>
            <a:solidFill>
              <a:srgbClr val="81D877"/>
            </a:solidFill>
          </p:spPr>
          <p:txBody>
            <a:bodyPr vert="horz" wrap="square" lIns="108000" tIns="108000" rIns="108000" bIns="108000" rtlCol="0" anchor="ctr" anchorCtr="0">
              <a:noAutofit/>
            </a:bodyPr>
            <a:lstStyle/>
            <a:p>
              <a:pPr algn="ctr">
                <a:lnSpc>
                  <a:spcPts val="2000"/>
                </a:lnSpc>
              </a:pPr>
              <a:r>
                <a:rPr lang="es-CL" sz="1500" spc="-10" dirty="0">
                  <a:solidFill>
                    <a:srgbClr val="004C14"/>
                  </a:solidFill>
                  <a:latin typeface="ACHS Nueva Sans" pitchFamily="2" charset="0"/>
                  <a:cs typeface="Arial"/>
                </a:rPr>
                <a:t>Tribunales de Justicia</a:t>
              </a:r>
              <a:endParaRPr sz="1500" dirty="0">
                <a:solidFill>
                  <a:srgbClr val="004C14"/>
                </a:solidFill>
                <a:latin typeface="ACHS Nueva Sans" pitchFamily="2" charset="0"/>
                <a:cs typeface="Arial"/>
              </a:endParaRPr>
            </a:p>
          </p:txBody>
        </p:sp>
        <p:sp>
          <p:nvSpPr>
            <p:cNvPr id="6" name="object 5">
              <a:extLst>
                <a:ext uri="{FF2B5EF4-FFF2-40B4-BE49-F238E27FC236}">
                  <a16:creationId xmlns:a16="http://schemas.microsoft.com/office/drawing/2014/main" xmlns="" id="{FB3521A2-7E73-391B-94FB-75C19CF23949}"/>
                </a:ext>
              </a:extLst>
            </p:cNvPr>
            <p:cNvSpPr txBox="1"/>
            <p:nvPr/>
          </p:nvSpPr>
          <p:spPr>
            <a:xfrm>
              <a:off x="2108430" y="5573259"/>
              <a:ext cx="2365398" cy="686786"/>
            </a:xfrm>
            <a:prstGeom prst="roundRect">
              <a:avLst/>
            </a:prstGeom>
            <a:solidFill>
              <a:srgbClr val="81D877"/>
            </a:solidFill>
          </p:spPr>
          <p:txBody>
            <a:bodyPr vert="horz" wrap="square" lIns="108000" tIns="108000" rIns="108000" bIns="108000" rtlCol="0" anchor="ctr" anchorCtr="0">
              <a:noAutofit/>
            </a:bodyPr>
            <a:lstStyle/>
            <a:p>
              <a:pPr algn="ctr">
                <a:lnSpc>
                  <a:spcPts val="2000"/>
                </a:lnSpc>
              </a:pPr>
              <a:r>
                <a:rPr lang="es-CL" sz="1500" spc="-10" dirty="0">
                  <a:solidFill>
                    <a:srgbClr val="004C14"/>
                  </a:solidFill>
                  <a:latin typeface="ACHS Nueva Sans" pitchFamily="2" charset="0"/>
                  <a:cs typeface="Arial"/>
                </a:rPr>
                <a:t>Ministerio de Salud, </a:t>
              </a:r>
            </a:p>
            <a:p>
              <a:pPr algn="ctr">
                <a:lnSpc>
                  <a:spcPts val="2000"/>
                </a:lnSpc>
              </a:pPr>
              <a:r>
                <a:rPr lang="es-CL" sz="1500" spc="-10" dirty="0">
                  <a:solidFill>
                    <a:srgbClr val="004C14"/>
                  </a:solidFill>
                  <a:latin typeface="ACHS Nueva Sans" pitchFamily="2" charset="0"/>
                  <a:cs typeface="Arial"/>
                </a:rPr>
                <a:t>Ministerio del Trabajo</a:t>
              </a:r>
              <a:endParaRPr sz="1500" dirty="0">
                <a:solidFill>
                  <a:srgbClr val="004C14"/>
                </a:solidFill>
                <a:latin typeface="ACHS Nueva Sans" pitchFamily="2" charset="0"/>
                <a:cs typeface="Arial"/>
              </a:endParaRPr>
            </a:p>
          </p:txBody>
        </p:sp>
        <p:sp>
          <p:nvSpPr>
            <p:cNvPr id="7" name="object 5">
              <a:extLst>
                <a:ext uri="{FF2B5EF4-FFF2-40B4-BE49-F238E27FC236}">
                  <a16:creationId xmlns:a16="http://schemas.microsoft.com/office/drawing/2014/main" xmlns="" id="{69ED0050-67C7-A7D0-09D7-9744B3CE2B22}"/>
                </a:ext>
              </a:extLst>
            </p:cNvPr>
            <p:cNvSpPr txBox="1"/>
            <p:nvPr/>
          </p:nvSpPr>
          <p:spPr>
            <a:xfrm>
              <a:off x="2108430" y="4496799"/>
              <a:ext cx="2365398" cy="686786"/>
            </a:xfrm>
            <a:prstGeom prst="roundRect">
              <a:avLst/>
            </a:prstGeom>
            <a:solidFill>
              <a:srgbClr val="27933E"/>
            </a:solidFill>
          </p:spPr>
          <p:txBody>
            <a:bodyPr vert="horz" wrap="square" lIns="108000" tIns="108000" rIns="108000" bIns="108000" rtlCol="0" anchor="ctr" anchorCtr="0">
              <a:noAutofit/>
            </a:bodyPr>
            <a:lstStyle/>
            <a:p>
              <a:pPr algn="ctr">
                <a:lnSpc>
                  <a:spcPts val="2000"/>
                </a:lnSpc>
              </a:pPr>
              <a:r>
                <a:rPr lang="es-MX" sz="1500" dirty="0">
                  <a:solidFill>
                    <a:schemeClr val="bg1"/>
                  </a:solidFill>
                  <a:latin typeface="ACHS Nueva Sans" pitchFamily="2" charset="0"/>
                  <a:cs typeface="Arial"/>
                </a:rPr>
                <a:t>Sumario administrativo</a:t>
              </a:r>
              <a:endParaRPr sz="1500" dirty="0">
                <a:solidFill>
                  <a:schemeClr val="bg1"/>
                </a:solidFill>
                <a:latin typeface="ACHS Nueva Sans" pitchFamily="2" charset="0"/>
                <a:cs typeface="Arial"/>
              </a:endParaRPr>
            </a:p>
          </p:txBody>
        </p:sp>
        <p:sp>
          <p:nvSpPr>
            <p:cNvPr id="8" name="object 5">
              <a:extLst>
                <a:ext uri="{FF2B5EF4-FFF2-40B4-BE49-F238E27FC236}">
                  <a16:creationId xmlns:a16="http://schemas.microsoft.com/office/drawing/2014/main" xmlns="" id="{E38DFBD3-1C39-38F1-51B1-1EDF3B97F34B}"/>
                </a:ext>
              </a:extLst>
            </p:cNvPr>
            <p:cNvSpPr txBox="1"/>
            <p:nvPr/>
          </p:nvSpPr>
          <p:spPr>
            <a:xfrm>
              <a:off x="2108430" y="3420339"/>
              <a:ext cx="2365398" cy="686786"/>
            </a:xfrm>
            <a:prstGeom prst="roundRect">
              <a:avLst/>
            </a:prstGeom>
            <a:solidFill>
              <a:schemeClr val="accent2"/>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Administrativa</a:t>
              </a:r>
              <a:endParaRPr sz="1500" b="1" dirty="0">
                <a:solidFill>
                  <a:srgbClr val="004C14"/>
                </a:solidFill>
                <a:latin typeface="ACHS Nueva Sans" pitchFamily="2" charset="0"/>
                <a:cs typeface="Arial"/>
              </a:endParaRPr>
            </a:p>
          </p:txBody>
        </p:sp>
        <p:sp>
          <p:nvSpPr>
            <p:cNvPr id="9" name="object 5">
              <a:extLst>
                <a:ext uri="{FF2B5EF4-FFF2-40B4-BE49-F238E27FC236}">
                  <a16:creationId xmlns:a16="http://schemas.microsoft.com/office/drawing/2014/main" xmlns="" id="{0CB4426E-9D89-0463-B661-6707B6B1BE1F}"/>
                </a:ext>
              </a:extLst>
            </p:cNvPr>
            <p:cNvSpPr txBox="1"/>
            <p:nvPr/>
          </p:nvSpPr>
          <p:spPr>
            <a:xfrm>
              <a:off x="4896180" y="3420339"/>
              <a:ext cx="2365398"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Civil</a:t>
              </a:r>
              <a:endParaRPr sz="1500" b="1" dirty="0">
                <a:solidFill>
                  <a:srgbClr val="004C14"/>
                </a:solidFill>
                <a:latin typeface="ACHS Nueva Sans" pitchFamily="2" charset="0"/>
                <a:cs typeface="Arial"/>
              </a:endParaRPr>
            </a:p>
          </p:txBody>
        </p:sp>
        <p:sp>
          <p:nvSpPr>
            <p:cNvPr id="10" name="object 5">
              <a:extLst>
                <a:ext uri="{FF2B5EF4-FFF2-40B4-BE49-F238E27FC236}">
                  <a16:creationId xmlns:a16="http://schemas.microsoft.com/office/drawing/2014/main" xmlns="" id="{4482ACA3-0D81-8932-5612-9CCAA0530737}"/>
                </a:ext>
              </a:extLst>
            </p:cNvPr>
            <p:cNvSpPr txBox="1"/>
            <p:nvPr/>
          </p:nvSpPr>
          <p:spPr>
            <a:xfrm>
              <a:off x="4896180" y="4505221"/>
              <a:ext cx="2365398" cy="686786"/>
            </a:xfrm>
            <a:prstGeom prst="roundRect">
              <a:avLst/>
            </a:prstGeom>
            <a:solidFill>
              <a:srgbClr val="27933E"/>
            </a:solidFill>
          </p:spPr>
          <p:txBody>
            <a:bodyPr vert="horz" wrap="square" lIns="108000" tIns="108000" rIns="108000" bIns="108000" rtlCol="0" anchor="ctr" anchorCtr="0">
              <a:noAutofit/>
            </a:bodyPr>
            <a:lstStyle/>
            <a:p>
              <a:pPr algn="ctr">
                <a:lnSpc>
                  <a:spcPts val="2000"/>
                </a:lnSpc>
              </a:pPr>
              <a:r>
                <a:rPr lang="es-MX" sz="1500" dirty="0">
                  <a:solidFill>
                    <a:schemeClr val="bg1"/>
                  </a:solidFill>
                  <a:latin typeface="ACHS Nueva Sans" pitchFamily="2" charset="0"/>
                  <a:cs typeface="Arial"/>
                </a:rPr>
                <a:t>Denuncia o querella en Juzgado Civil</a:t>
              </a:r>
              <a:endParaRPr sz="1500" dirty="0">
                <a:solidFill>
                  <a:schemeClr val="bg1"/>
                </a:solidFill>
                <a:latin typeface="ACHS Nueva Sans" pitchFamily="2" charset="0"/>
                <a:cs typeface="Arial"/>
              </a:endParaRPr>
            </a:p>
          </p:txBody>
        </p:sp>
        <p:sp>
          <p:nvSpPr>
            <p:cNvPr id="11" name="object 5">
              <a:extLst>
                <a:ext uri="{FF2B5EF4-FFF2-40B4-BE49-F238E27FC236}">
                  <a16:creationId xmlns:a16="http://schemas.microsoft.com/office/drawing/2014/main" xmlns="" id="{9E19800D-F345-EAEC-FCA9-00EEE945C00A}"/>
                </a:ext>
              </a:extLst>
            </p:cNvPr>
            <p:cNvSpPr txBox="1"/>
            <p:nvPr/>
          </p:nvSpPr>
          <p:spPr>
            <a:xfrm>
              <a:off x="7654343" y="3420339"/>
              <a:ext cx="2365398" cy="686786"/>
            </a:xfrm>
            <a:prstGeom prst="roundRect">
              <a:avLst/>
            </a:prstGeom>
            <a:solidFill>
              <a:srgbClr val="004C14"/>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Penal</a:t>
              </a:r>
              <a:endParaRPr sz="1500" b="1" dirty="0">
                <a:solidFill>
                  <a:schemeClr val="bg1"/>
                </a:solidFill>
                <a:latin typeface="ACHS Nueva Sans" pitchFamily="2" charset="0"/>
                <a:cs typeface="Arial"/>
              </a:endParaRPr>
            </a:p>
          </p:txBody>
        </p:sp>
        <p:sp>
          <p:nvSpPr>
            <p:cNvPr id="12" name="object 5">
              <a:extLst>
                <a:ext uri="{FF2B5EF4-FFF2-40B4-BE49-F238E27FC236}">
                  <a16:creationId xmlns:a16="http://schemas.microsoft.com/office/drawing/2014/main" xmlns="" id="{541A30FC-06F9-95E6-6D4B-6D32C33CA9FC}"/>
                </a:ext>
              </a:extLst>
            </p:cNvPr>
            <p:cNvSpPr txBox="1"/>
            <p:nvPr/>
          </p:nvSpPr>
          <p:spPr>
            <a:xfrm>
              <a:off x="7654343" y="4480907"/>
              <a:ext cx="2365398" cy="686786"/>
            </a:xfrm>
            <a:prstGeom prst="roundRect">
              <a:avLst/>
            </a:prstGeom>
            <a:solidFill>
              <a:srgbClr val="27933E"/>
            </a:solidFill>
          </p:spPr>
          <p:txBody>
            <a:bodyPr vert="horz" wrap="square" lIns="108000" tIns="108000" rIns="108000" bIns="108000" rtlCol="0" anchor="ctr" anchorCtr="0">
              <a:noAutofit/>
            </a:bodyPr>
            <a:lstStyle/>
            <a:p>
              <a:pPr algn="ctr">
                <a:lnSpc>
                  <a:spcPts val="2000"/>
                </a:lnSpc>
              </a:pPr>
              <a:r>
                <a:rPr lang="es-MX" sz="1500" dirty="0">
                  <a:solidFill>
                    <a:schemeClr val="bg1"/>
                  </a:solidFill>
                  <a:latin typeface="ACHS Nueva Sans" pitchFamily="2" charset="0"/>
                  <a:cs typeface="Arial"/>
                </a:rPr>
                <a:t>Denuncia o querella en Juzgado de Garantía</a:t>
              </a:r>
              <a:endParaRPr sz="1500" dirty="0">
                <a:solidFill>
                  <a:schemeClr val="bg1"/>
                </a:solidFill>
                <a:latin typeface="ACHS Nueva Sans" pitchFamily="2" charset="0"/>
                <a:cs typeface="Arial"/>
              </a:endParaRPr>
            </a:p>
          </p:txBody>
        </p:sp>
        <p:grpSp>
          <p:nvGrpSpPr>
            <p:cNvPr id="31" name="Grupo 30">
              <a:extLst>
                <a:ext uri="{FF2B5EF4-FFF2-40B4-BE49-F238E27FC236}">
                  <a16:creationId xmlns:a16="http://schemas.microsoft.com/office/drawing/2014/main" xmlns="" id="{7BD6F110-3F5C-211C-E2C6-3BC81A55EC64}"/>
                </a:ext>
              </a:extLst>
            </p:cNvPr>
            <p:cNvGrpSpPr/>
            <p:nvPr/>
          </p:nvGrpSpPr>
          <p:grpSpPr>
            <a:xfrm>
              <a:off x="3250371" y="2426244"/>
              <a:ext cx="5578445" cy="865682"/>
              <a:chOff x="3250371" y="1992755"/>
              <a:chExt cx="5578445" cy="865682"/>
            </a:xfrm>
          </p:grpSpPr>
          <p:cxnSp>
            <p:nvCxnSpPr>
              <p:cNvPr id="14" name="Conector recto de flecha 13">
                <a:extLst>
                  <a:ext uri="{FF2B5EF4-FFF2-40B4-BE49-F238E27FC236}">
                    <a16:creationId xmlns:a16="http://schemas.microsoft.com/office/drawing/2014/main" xmlns="" id="{591F7457-57E7-7463-7879-0532CDCAF9D2}"/>
                  </a:ext>
                </a:extLst>
              </p:cNvPr>
              <p:cNvCxnSpPr/>
              <p:nvPr/>
            </p:nvCxnSpPr>
            <p:spPr>
              <a:xfrm>
                <a:off x="6060767" y="1992755"/>
                <a:ext cx="0" cy="865682"/>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xmlns="" id="{BEDE0597-A569-DC37-A0D6-0D0988DB4B74}"/>
                  </a:ext>
                </a:extLst>
              </p:cNvPr>
              <p:cNvCxnSpPr>
                <a:cxnSpLocks/>
              </p:cNvCxnSpPr>
              <p:nvPr/>
            </p:nvCxnSpPr>
            <p:spPr>
              <a:xfrm>
                <a:off x="3265443" y="2457450"/>
                <a:ext cx="0" cy="400987"/>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xmlns="" id="{075E21B4-77FC-A0F7-2A46-35F5669A2ED3}"/>
                  </a:ext>
                </a:extLst>
              </p:cNvPr>
              <p:cNvCxnSpPr>
                <a:cxnSpLocks/>
              </p:cNvCxnSpPr>
              <p:nvPr/>
            </p:nvCxnSpPr>
            <p:spPr>
              <a:xfrm>
                <a:off x="8824008" y="2457450"/>
                <a:ext cx="0" cy="400987"/>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xmlns="" id="{B863AED3-A50B-D746-D3AB-12E39CD1384A}"/>
                  </a:ext>
                </a:extLst>
              </p:cNvPr>
              <p:cNvCxnSpPr>
                <a:cxnSpLocks/>
              </p:cNvCxnSpPr>
              <p:nvPr/>
            </p:nvCxnSpPr>
            <p:spPr>
              <a:xfrm>
                <a:off x="3250371" y="2467498"/>
                <a:ext cx="5578445" cy="0"/>
              </a:xfrm>
              <a:prstGeom prst="line">
                <a:avLst/>
              </a:prstGeom>
              <a:ln w="38100">
                <a:solidFill>
                  <a:srgbClr val="004C14"/>
                </a:solidFill>
              </a:ln>
            </p:spPr>
            <p:style>
              <a:lnRef idx="1">
                <a:schemeClr val="accent1"/>
              </a:lnRef>
              <a:fillRef idx="0">
                <a:schemeClr val="accent1"/>
              </a:fillRef>
              <a:effectRef idx="0">
                <a:schemeClr val="accent1"/>
              </a:effectRef>
              <a:fontRef idx="minor">
                <a:schemeClr val="tx1"/>
              </a:fontRef>
            </p:style>
          </p:cxnSp>
        </p:grpSp>
        <p:sp>
          <p:nvSpPr>
            <p:cNvPr id="30" name="18 Rectángulo">
              <a:extLst>
                <a:ext uri="{FF2B5EF4-FFF2-40B4-BE49-F238E27FC236}">
                  <a16:creationId xmlns:a16="http://schemas.microsoft.com/office/drawing/2014/main" xmlns="" id="{7AEBA671-884C-0FC8-2DED-A799DBB03656}"/>
                </a:ext>
              </a:extLst>
            </p:cNvPr>
            <p:cNvSpPr/>
            <p:nvPr/>
          </p:nvSpPr>
          <p:spPr>
            <a:xfrm>
              <a:off x="3045034" y="1462836"/>
              <a:ext cx="6005680" cy="836126"/>
            </a:xfrm>
            <a:prstGeom prst="rect">
              <a:avLst/>
            </a:prstGeom>
          </p:spPr>
          <p:txBody>
            <a:bodyPr wrap="square">
              <a:spAutoFit/>
            </a:bodyPr>
            <a:lstStyle/>
            <a:p>
              <a:pPr algn="ctr">
                <a:lnSpc>
                  <a:spcPts val="2000"/>
                </a:lnSpc>
                <a:spcBef>
                  <a:spcPts val="600"/>
                </a:spcBef>
              </a:pPr>
              <a:r>
                <a:rPr lang="es-CL" sz="1500" b="1" dirty="0">
                  <a:solidFill>
                    <a:schemeClr val="accent3">
                      <a:lumMod val="75000"/>
                      <a:lumOff val="25000"/>
                    </a:schemeClr>
                  </a:solidFill>
                  <a:latin typeface="ACHS Nueva Sans" pitchFamily="2" charset="0"/>
                  <a:cs typeface="Arial" panose="020B0604020202020204" pitchFamily="34" charset="0"/>
                </a:rPr>
                <a:t>Si la empresa no cumple con sus obligaciones legales y/o reglamentarias en materia de prevención de riesgos: puede originar 3 tipos de responsabilidad:</a:t>
              </a:r>
            </a:p>
          </p:txBody>
        </p:sp>
      </p:grpSp>
    </p:spTree>
    <p:custDataLst>
      <p:tags r:id="rId1"/>
    </p:custDataLst>
    <p:extLst>
      <p:ext uri="{BB962C8B-B14F-4D97-AF65-F5344CB8AC3E}">
        <p14:creationId xmlns:p14="http://schemas.microsoft.com/office/powerpoint/2010/main" val="356407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C5995105-6FBB-804E-B644-95C5DDCCB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275" y="2331645"/>
            <a:ext cx="5281329" cy="3572609"/>
          </a:xfrm>
          <a:prstGeom prst="rect">
            <a:avLst/>
          </a:prstGeom>
        </p:spPr>
      </p:pic>
      <p:sp>
        <p:nvSpPr>
          <p:cNvPr id="12" name="Título 30">
            <a:extLst>
              <a:ext uri="{FF2B5EF4-FFF2-40B4-BE49-F238E27FC236}">
                <a16:creationId xmlns:a16="http://schemas.microsoft.com/office/drawing/2014/main" xmlns="" id="{C767096F-4C15-BC4B-947C-83EC60BA2507}"/>
              </a:ext>
            </a:extLst>
          </p:cNvPr>
          <p:cNvSpPr txBox="1">
            <a:spLocks/>
          </p:cNvSpPr>
          <p:nvPr/>
        </p:nvSpPr>
        <p:spPr>
          <a:xfrm>
            <a:off x="604543" y="532677"/>
            <a:ext cx="9170828" cy="464850"/>
          </a:xfrm>
          <a:prstGeom prst="rect">
            <a:avLst/>
          </a:prstGeom>
        </p:spPr>
        <p:txBody>
          <a:bodyPr/>
          <a:lstStyle>
            <a:lvl1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1pPr>
            <a:lvl2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2pPr>
            <a:lvl3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3pPr>
            <a:lvl4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4pPr>
            <a:lvl5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5pPr>
            <a:lvl6pPr marL="0" marR="0" indent="2286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6pPr>
            <a:lvl7pPr marL="0" marR="0" indent="4572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7pPr>
            <a:lvl8pPr marL="0" marR="0" indent="6858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8pPr>
            <a:lvl9pPr marL="0" marR="0" indent="9144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9pPr>
          </a:lstStyle>
          <a:p>
            <a:pPr marL="0" marR="0" lvl="0" indent="0" algn="l" defTabSz="1218406" rtl="0" eaLnBrk="1" fontAlgn="auto" latinLnBrk="0" hangingPunct="1">
              <a:lnSpc>
                <a:spcPct val="80000"/>
              </a:lnSpc>
              <a:spcBef>
                <a:spcPts val="0"/>
              </a:spcBef>
              <a:spcAft>
                <a:spcPts val="0"/>
              </a:spcAft>
              <a:buClrTx/>
              <a:buSzTx/>
              <a:buFontTx/>
              <a:buNone/>
              <a:tabLst/>
              <a:defRPr/>
            </a:pPr>
            <a:r>
              <a:rPr kumimoji="0" lang="es-CL" sz="2400" b="0" i="0" u="none" strike="noStrike" kern="0" cap="none" spc="0" normalizeH="0" baseline="0" noProof="0" dirty="0">
                <a:ln>
                  <a:noFill/>
                </a:ln>
                <a:solidFill>
                  <a:srgbClr val="13C045"/>
                </a:solidFill>
                <a:effectLst/>
                <a:uLnTx/>
                <a:uFillTx/>
                <a:latin typeface="ACHS Nueva Sans Medium" pitchFamily="2" charset="0"/>
                <a:cs typeface="Arial"/>
                <a:sym typeface="Arial"/>
              </a:rPr>
              <a:t>Encuesta de satisfacción – curso abierto presencial</a:t>
            </a:r>
          </a:p>
        </p:txBody>
      </p:sp>
      <p:sp>
        <p:nvSpPr>
          <p:cNvPr id="17" name="Marcador de texto 11">
            <a:extLst>
              <a:ext uri="{FF2B5EF4-FFF2-40B4-BE49-F238E27FC236}">
                <a16:creationId xmlns:a16="http://schemas.microsoft.com/office/drawing/2014/main" xmlns="" id="{77D4987F-F354-AE46-A3D9-E010222B3A1F}"/>
              </a:ext>
            </a:extLst>
          </p:cNvPr>
          <p:cNvSpPr txBox="1">
            <a:spLocks/>
          </p:cNvSpPr>
          <p:nvPr/>
        </p:nvSpPr>
        <p:spPr>
          <a:xfrm>
            <a:off x="6030035" y="3560036"/>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ctr" defTabSz="1218406" rtl="0" eaLnBrk="1" fontAlgn="auto" latinLnBrk="0" hangingPunct="1">
              <a:lnSpc>
                <a:spcPct val="100000"/>
              </a:lnSpc>
              <a:spcBef>
                <a:spcPts val="400"/>
              </a:spcBef>
              <a:spcAft>
                <a:spcPts val="400"/>
              </a:spcAft>
              <a:buClr>
                <a:srgbClr val="83B727"/>
              </a:buClr>
              <a:buSzPct val="95000"/>
              <a:buFontTx/>
              <a:buNone/>
              <a:tabLst/>
              <a:defRPr/>
            </a:pPr>
            <a:r>
              <a:rPr kumimoji="0" lang="es-CL" sz="2000" b="1" i="0" u="sng" strike="noStrike" kern="0" cap="none" spc="0" normalizeH="0" baseline="0" noProof="0" dirty="0">
                <a:ln>
                  <a:noFill/>
                </a:ln>
                <a:solidFill>
                  <a:srgbClr val="004A1A"/>
                </a:solidFill>
                <a:effectLst/>
                <a:uLnTx/>
                <a:uFillTx/>
                <a:latin typeface="Arial"/>
                <a:cs typeface="Arial"/>
                <a:sym typeface="Arial"/>
              </a:rPr>
              <a:t>http://tinyurl.com/26vbepn4</a:t>
            </a:r>
          </a:p>
        </p:txBody>
      </p:sp>
      <p:pic>
        <p:nvPicPr>
          <p:cNvPr id="10" name="Imagen 9"/>
          <p:cNvPicPr>
            <a:picLocks noChangeAspect="1"/>
          </p:cNvPicPr>
          <p:nvPr/>
        </p:nvPicPr>
        <p:blipFill rotWithShape="1">
          <a:blip r:embed="rId6"/>
          <a:srcRect l="12245" t="11281" r="12375" b="27601"/>
          <a:stretch/>
        </p:blipFill>
        <p:spPr>
          <a:xfrm>
            <a:off x="2212725" y="3163261"/>
            <a:ext cx="1625051" cy="1628874"/>
          </a:xfrm>
          <a:prstGeom prst="rect">
            <a:avLst/>
          </a:prstGeom>
        </p:spPr>
      </p:pic>
      <p:pic>
        <p:nvPicPr>
          <p:cNvPr id="15" name="Imagen 14">
            <a:extLst>
              <a:ext uri="{FF2B5EF4-FFF2-40B4-BE49-F238E27FC236}">
                <a16:creationId xmlns:a16="http://schemas.microsoft.com/office/drawing/2014/main" xmlns="" id="{17F6269A-308F-024A-BA06-0F8D02CB2B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4360" y="2226840"/>
            <a:ext cx="2201464" cy="3714048"/>
          </a:xfrm>
          <a:prstGeom prst="rect">
            <a:avLst/>
          </a:prstGeom>
        </p:spPr>
      </p:pic>
      <p:sp>
        <p:nvSpPr>
          <p:cNvPr id="16" name="Marcador de texto 19">
            <a:extLst>
              <a:ext uri="{FF2B5EF4-FFF2-40B4-BE49-F238E27FC236}">
                <a16:creationId xmlns:a16="http://schemas.microsoft.com/office/drawing/2014/main" xmlns="" id="{CE2B5594-6DF9-BF44-A59F-2FD1A24F54E9}"/>
              </a:ext>
            </a:extLst>
          </p:cNvPr>
          <p:cNvSpPr txBox="1">
            <a:spLocks/>
          </p:cNvSpPr>
          <p:nvPr/>
        </p:nvSpPr>
        <p:spPr>
          <a:xfrm>
            <a:off x="1845103" y="1570179"/>
            <a:ext cx="2359975" cy="645238"/>
          </a:xfrm>
          <a:prstGeom prst="rect">
            <a:avLst/>
          </a:prstGeom>
          <a:ln/>
        </p:spPr>
        <p:txBody>
          <a:bodyPr vert="horz" lIns="91434" tIns="45717" rIns="91434" bIns="45717"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90000"/>
              </a:lnSpc>
              <a:spcBef>
                <a:spcPts val="2250"/>
              </a:spcBef>
              <a:spcAft>
                <a:spcPts val="0"/>
              </a:spcAft>
              <a:buClrTx/>
              <a:buSzTx/>
              <a:buFontTx/>
              <a:buNone/>
              <a:tabLst/>
              <a:defRPr kumimoji="0" sz="9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13" rtl="0" eaLnBrk="1" fontAlgn="auto" latinLnBrk="0" hangingPunct="0">
              <a:lnSpc>
                <a:spcPct val="90000"/>
              </a:lnSpc>
              <a:spcBef>
                <a:spcPts val="2250"/>
              </a:spcBef>
              <a:spcAft>
                <a:spcPts val="0"/>
              </a:spcAft>
              <a:buClrTx/>
              <a:buSzTx/>
              <a:buFontTx/>
              <a:buNone/>
              <a:tabLst/>
              <a:defRPr/>
            </a:pPr>
            <a:r>
              <a:rPr kumimoji="0" lang="es-ES" sz="1700" b="1" i="0" u="none" strike="noStrike" kern="0" cap="none" spc="0" normalizeH="0" baseline="0" noProof="0" dirty="0">
                <a:ln>
                  <a:noFill/>
                </a:ln>
                <a:solidFill>
                  <a:srgbClr val="014B14"/>
                </a:solidFill>
                <a:effectLst/>
                <a:uLnTx/>
                <a:uFillTx/>
                <a:latin typeface="ACHS Nueva Sans Medium"/>
                <a:ea typeface="+mn-ea"/>
                <a:cs typeface="Arial" panose="020B0604020202020204" pitchFamily="34" charset="0"/>
                <a:sym typeface="Helvetica Neue"/>
              </a:rPr>
              <a:t>Escanea este código</a:t>
            </a:r>
            <a:endParaRPr kumimoji="0" lang="es-CL" sz="1700" b="1" i="0" u="none" strike="noStrike" kern="0" cap="none" spc="0" normalizeH="0" baseline="0" noProof="0" dirty="0">
              <a:ln>
                <a:noFill/>
              </a:ln>
              <a:solidFill>
                <a:srgbClr val="014B14"/>
              </a:solidFill>
              <a:effectLst/>
              <a:uLnTx/>
              <a:uFillTx/>
              <a:latin typeface="ACHS Nueva Sans Medium"/>
              <a:ea typeface="+mn-ea"/>
              <a:cs typeface="Arial" panose="020B0604020202020204" pitchFamily="34" charset="0"/>
              <a:sym typeface="Helvetica Neue"/>
            </a:endParaRPr>
          </a:p>
        </p:txBody>
      </p:sp>
      <p:sp>
        <p:nvSpPr>
          <p:cNvPr id="20" name="Marcador de texto 11">
            <a:extLst>
              <a:ext uri="{FF2B5EF4-FFF2-40B4-BE49-F238E27FC236}">
                <a16:creationId xmlns:a16="http://schemas.microsoft.com/office/drawing/2014/main" xmlns="" id="{187B4BAF-24A7-4942-B4FE-5B15C9686A17}"/>
              </a:ext>
            </a:extLst>
          </p:cNvPr>
          <p:cNvSpPr txBox="1">
            <a:spLocks/>
          </p:cNvSpPr>
          <p:nvPr/>
        </p:nvSpPr>
        <p:spPr>
          <a:xfrm>
            <a:off x="7229852" y="1723444"/>
            <a:ext cx="4796951" cy="645238"/>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349" rtl="0" eaLnBrk="1" fontAlgn="auto" latinLnBrk="0" hangingPunct="1">
              <a:lnSpc>
                <a:spcPct val="90000"/>
              </a:lnSpc>
              <a:spcBef>
                <a:spcPts val="2250"/>
              </a:spcBef>
              <a:spcAft>
                <a:spcPts val="0"/>
              </a:spcAft>
              <a:buClrTx/>
              <a:buSzPct val="123000"/>
              <a:buFontTx/>
              <a:buNone/>
              <a:tabLst/>
              <a:defRPr/>
            </a:pPr>
            <a:r>
              <a:rPr kumimoji="0" lang="es-CL" sz="1700" b="1" i="0" u="none" strike="noStrike" kern="0" cap="none" spc="0" normalizeH="0" baseline="0" noProof="0" dirty="0">
                <a:ln>
                  <a:noFill/>
                </a:ln>
                <a:solidFill>
                  <a:srgbClr val="014B14"/>
                </a:solidFill>
                <a:effectLst/>
                <a:uLnTx/>
                <a:uFillTx/>
                <a:latin typeface="ACHS Nueva Sans Medium" pitchFamily="2" charset="0"/>
                <a:cs typeface="Arial" panose="020B0604020202020204" pitchFamily="34" charset="0"/>
                <a:sym typeface="Arial"/>
              </a:rPr>
              <a:t>O ingresa a este link</a:t>
            </a:r>
          </a:p>
        </p:txBody>
      </p:sp>
    </p:spTree>
    <p:custDataLst>
      <p:tags r:id="rId1"/>
    </p:custDataLst>
    <p:extLst>
      <p:ext uri="{BB962C8B-B14F-4D97-AF65-F5344CB8AC3E}">
        <p14:creationId xmlns:p14="http://schemas.microsoft.com/office/powerpoint/2010/main" val="319665402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C5995105-6FBB-804E-B644-95C5DDCCB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275" y="2331645"/>
            <a:ext cx="5281329" cy="3572609"/>
          </a:xfrm>
          <a:prstGeom prst="rect">
            <a:avLst/>
          </a:prstGeom>
        </p:spPr>
      </p:pic>
      <p:sp>
        <p:nvSpPr>
          <p:cNvPr id="12" name="Título 30">
            <a:extLst>
              <a:ext uri="{FF2B5EF4-FFF2-40B4-BE49-F238E27FC236}">
                <a16:creationId xmlns:a16="http://schemas.microsoft.com/office/drawing/2014/main" xmlns="" id="{C767096F-4C15-BC4B-947C-83EC60BA2507}"/>
              </a:ext>
            </a:extLst>
          </p:cNvPr>
          <p:cNvSpPr txBox="1">
            <a:spLocks/>
          </p:cNvSpPr>
          <p:nvPr/>
        </p:nvSpPr>
        <p:spPr>
          <a:xfrm>
            <a:off x="604543" y="532677"/>
            <a:ext cx="9170828" cy="464850"/>
          </a:xfrm>
          <a:prstGeom prst="rect">
            <a:avLst/>
          </a:prstGeom>
        </p:spPr>
        <p:txBody>
          <a:bodyPr/>
          <a:lstStyle>
            <a:lvl1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1pPr>
            <a:lvl2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2pPr>
            <a:lvl3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3pPr>
            <a:lvl4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4pPr>
            <a:lvl5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5pPr>
            <a:lvl6pPr marL="0" marR="0" indent="2286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6pPr>
            <a:lvl7pPr marL="0" marR="0" indent="4572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7pPr>
            <a:lvl8pPr marL="0" marR="0" indent="6858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8pPr>
            <a:lvl9pPr marL="0" marR="0" indent="9144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9pPr>
          </a:lstStyle>
          <a:p>
            <a:pPr marL="0" marR="0" lvl="0" indent="0" algn="l" defTabSz="1218406" rtl="0" eaLnBrk="1" fontAlgn="auto" latinLnBrk="0" hangingPunct="1">
              <a:lnSpc>
                <a:spcPct val="80000"/>
              </a:lnSpc>
              <a:spcBef>
                <a:spcPts val="0"/>
              </a:spcBef>
              <a:spcAft>
                <a:spcPts val="0"/>
              </a:spcAft>
              <a:buClrTx/>
              <a:buSzTx/>
              <a:buFontTx/>
              <a:buNone/>
              <a:tabLst/>
              <a:defRPr/>
            </a:pPr>
            <a:r>
              <a:rPr kumimoji="0" lang="es-CL" sz="2400" b="0" i="0" u="none" strike="noStrike" kern="0" cap="none" spc="0" normalizeH="0" baseline="0" noProof="0" dirty="0">
                <a:ln>
                  <a:noFill/>
                </a:ln>
                <a:solidFill>
                  <a:srgbClr val="13C045"/>
                </a:solidFill>
                <a:effectLst/>
                <a:uLnTx/>
                <a:uFillTx/>
                <a:latin typeface="ACHS Nueva Sans Medium" pitchFamily="2" charset="0"/>
                <a:cs typeface="Arial"/>
                <a:sym typeface="Arial"/>
              </a:rPr>
              <a:t>Encuesta de satisfacción – curso cerrado presencial</a:t>
            </a:r>
          </a:p>
        </p:txBody>
      </p:sp>
      <p:sp>
        <p:nvSpPr>
          <p:cNvPr id="17" name="Marcador de texto 11">
            <a:extLst>
              <a:ext uri="{FF2B5EF4-FFF2-40B4-BE49-F238E27FC236}">
                <a16:creationId xmlns:a16="http://schemas.microsoft.com/office/drawing/2014/main" xmlns="" id="{77D4987F-F354-AE46-A3D9-E010222B3A1F}"/>
              </a:ext>
            </a:extLst>
          </p:cNvPr>
          <p:cNvSpPr txBox="1">
            <a:spLocks/>
          </p:cNvSpPr>
          <p:nvPr/>
        </p:nvSpPr>
        <p:spPr>
          <a:xfrm>
            <a:off x="6030035" y="3560036"/>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ctr" defTabSz="1218406" rtl="0" eaLnBrk="1" fontAlgn="auto" latinLnBrk="0" hangingPunct="1">
              <a:lnSpc>
                <a:spcPct val="100000"/>
              </a:lnSpc>
              <a:spcBef>
                <a:spcPts val="400"/>
              </a:spcBef>
              <a:spcAft>
                <a:spcPts val="400"/>
              </a:spcAft>
              <a:buClr>
                <a:srgbClr val="83B727"/>
              </a:buClr>
              <a:buSzPct val="95000"/>
              <a:buFontTx/>
              <a:buNone/>
              <a:tabLst/>
              <a:defRPr/>
            </a:pPr>
            <a:r>
              <a:rPr kumimoji="0" lang="es-CL" sz="2000" b="1" i="0" u="sng" strike="noStrike" kern="0" cap="none" spc="0" normalizeH="0" baseline="0" noProof="0" dirty="0">
                <a:ln>
                  <a:noFill/>
                </a:ln>
                <a:solidFill>
                  <a:srgbClr val="004A1A"/>
                </a:solidFill>
                <a:effectLst/>
                <a:uLnTx/>
                <a:uFillTx/>
                <a:latin typeface="Arial"/>
                <a:cs typeface="Arial"/>
                <a:sym typeface="Arial"/>
              </a:rPr>
              <a:t>http://tinyurl.com/</a:t>
            </a:r>
            <a:r>
              <a:rPr kumimoji="0" lang="es-CL" sz="2000" b="1" i="0" u="sng" strike="noStrike" kern="0" cap="none" spc="0" normalizeH="0" baseline="0" noProof="0" dirty="0" err="1">
                <a:ln>
                  <a:noFill/>
                </a:ln>
                <a:solidFill>
                  <a:srgbClr val="004A1A"/>
                </a:solidFill>
                <a:effectLst/>
                <a:uLnTx/>
                <a:uFillTx/>
                <a:latin typeface="Arial"/>
                <a:cs typeface="Arial"/>
                <a:sym typeface="Arial"/>
              </a:rPr>
              <a:t>ujnzkjew</a:t>
            </a:r>
            <a:endParaRPr kumimoji="0" lang="es-CL" sz="2000" b="1" i="0" u="sng" strike="noStrike" kern="0" cap="none" spc="0" normalizeH="0" baseline="0" noProof="0" dirty="0">
              <a:ln>
                <a:noFill/>
              </a:ln>
              <a:solidFill>
                <a:srgbClr val="004A1A"/>
              </a:solidFill>
              <a:effectLst/>
              <a:uLnTx/>
              <a:uFillTx/>
              <a:latin typeface="Arial"/>
              <a:cs typeface="Arial"/>
              <a:sym typeface="Arial"/>
            </a:endParaRPr>
          </a:p>
        </p:txBody>
      </p:sp>
      <p:pic>
        <p:nvPicPr>
          <p:cNvPr id="10" name="Imagen 9"/>
          <p:cNvPicPr>
            <a:picLocks noChangeAspect="1"/>
          </p:cNvPicPr>
          <p:nvPr/>
        </p:nvPicPr>
        <p:blipFill rotWithShape="1">
          <a:blip r:embed="rId6"/>
          <a:srcRect l="16481" t="15729" r="16954" b="32193"/>
          <a:stretch/>
        </p:blipFill>
        <p:spPr>
          <a:xfrm>
            <a:off x="2196248" y="3166533"/>
            <a:ext cx="1657927" cy="1676400"/>
          </a:xfrm>
          <a:prstGeom prst="rect">
            <a:avLst/>
          </a:prstGeom>
        </p:spPr>
      </p:pic>
      <p:pic>
        <p:nvPicPr>
          <p:cNvPr id="15" name="Imagen 14">
            <a:extLst>
              <a:ext uri="{FF2B5EF4-FFF2-40B4-BE49-F238E27FC236}">
                <a16:creationId xmlns:a16="http://schemas.microsoft.com/office/drawing/2014/main" xmlns="" id="{17F6269A-308F-024A-BA06-0F8D02CB2B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4360" y="2226840"/>
            <a:ext cx="2201464" cy="3714048"/>
          </a:xfrm>
          <a:prstGeom prst="rect">
            <a:avLst/>
          </a:prstGeom>
        </p:spPr>
      </p:pic>
      <p:sp>
        <p:nvSpPr>
          <p:cNvPr id="16" name="Marcador de texto 19">
            <a:extLst>
              <a:ext uri="{FF2B5EF4-FFF2-40B4-BE49-F238E27FC236}">
                <a16:creationId xmlns:a16="http://schemas.microsoft.com/office/drawing/2014/main" xmlns="" id="{CE2B5594-6DF9-BF44-A59F-2FD1A24F54E9}"/>
              </a:ext>
            </a:extLst>
          </p:cNvPr>
          <p:cNvSpPr txBox="1">
            <a:spLocks/>
          </p:cNvSpPr>
          <p:nvPr/>
        </p:nvSpPr>
        <p:spPr>
          <a:xfrm>
            <a:off x="1845103" y="1570179"/>
            <a:ext cx="2359975" cy="645238"/>
          </a:xfrm>
          <a:prstGeom prst="rect">
            <a:avLst/>
          </a:prstGeom>
          <a:ln/>
        </p:spPr>
        <p:txBody>
          <a:bodyPr vert="horz" lIns="91434" tIns="45717" rIns="91434" bIns="45717"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90000"/>
              </a:lnSpc>
              <a:spcBef>
                <a:spcPts val="2250"/>
              </a:spcBef>
              <a:spcAft>
                <a:spcPts val="0"/>
              </a:spcAft>
              <a:buClrTx/>
              <a:buSzTx/>
              <a:buFontTx/>
              <a:buNone/>
              <a:tabLst/>
              <a:defRPr kumimoji="0" sz="9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13" rtl="0" eaLnBrk="1" fontAlgn="auto" latinLnBrk="0" hangingPunct="0">
              <a:lnSpc>
                <a:spcPct val="90000"/>
              </a:lnSpc>
              <a:spcBef>
                <a:spcPts val="2250"/>
              </a:spcBef>
              <a:spcAft>
                <a:spcPts val="0"/>
              </a:spcAft>
              <a:buClrTx/>
              <a:buSzTx/>
              <a:buFontTx/>
              <a:buNone/>
              <a:tabLst/>
              <a:defRPr/>
            </a:pPr>
            <a:r>
              <a:rPr kumimoji="0" lang="es-ES" sz="1700" b="1" i="0" u="none" strike="noStrike" kern="0" cap="none" spc="0" normalizeH="0" baseline="0" noProof="0" dirty="0">
                <a:ln>
                  <a:noFill/>
                </a:ln>
                <a:solidFill>
                  <a:srgbClr val="014B14"/>
                </a:solidFill>
                <a:effectLst/>
                <a:uLnTx/>
                <a:uFillTx/>
                <a:latin typeface="ACHS Nueva Sans Medium"/>
                <a:ea typeface="+mn-ea"/>
                <a:cs typeface="Arial" panose="020B0604020202020204" pitchFamily="34" charset="0"/>
                <a:sym typeface="Helvetica Neue"/>
              </a:rPr>
              <a:t>Escanea este código</a:t>
            </a:r>
            <a:endParaRPr kumimoji="0" lang="es-CL" sz="1700" b="1" i="0" u="none" strike="noStrike" kern="0" cap="none" spc="0" normalizeH="0" baseline="0" noProof="0" dirty="0">
              <a:ln>
                <a:noFill/>
              </a:ln>
              <a:solidFill>
                <a:srgbClr val="014B14"/>
              </a:solidFill>
              <a:effectLst/>
              <a:uLnTx/>
              <a:uFillTx/>
              <a:latin typeface="ACHS Nueva Sans Medium"/>
              <a:ea typeface="+mn-ea"/>
              <a:cs typeface="Arial" panose="020B0604020202020204" pitchFamily="34" charset="0"/>
              <a:sym typeface="Helvetica Neue"/>
            </a:endParaRPr>
          </a:p>
        </p:txBody>
      </p:sp>
      <p:sp>
        <p:nvSpPr>
          <p:cNvPr id="20" name="Marcador de texto 11">
            <a:extLst>
              <a:ext uri="{FF2B5EF4-FFF2-40B4-BE49-F238E27FC236}">
                <a16:creationId xmlns:a16="http://schemas.microsoft.com/office/drawing/2014/main" xmlns="" id="{187B4BAF-24A7-4942-B4FE-5B15C9686A17}"/>
              </a:ext>
            </a:extLst>
          </p:cNvPr>
          <p:cNvSpPr txBox="1">
            <a:spLocks/>
          </p:cNvSpPr>
          <p:nvPr/>
        </p:nvSpPr>
        <p:spPr>
          <a:xfrm>
            <a:off x="7229852" y="1723444"/>
            <a:ext cx="4796951" cy="645238"/>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349" rtl="0" eaLnBrk="1" fontAlgn="auto" latinLnBrk="0" hangingPunct="1">
              <a:lnSpc>
                <a:spcPct val="90000"/>
              </a:lnSpc>
              <a:spcBef>
                <a:spcPts val="2250"/>
              </a:spcBef>
              <a:spcAft>
                <a:spcPts val="0"/>
              </a:spcAft>
              <a:buClrTx/>
              <a:buSzPct val="123000"/>
              <a:buFontTx/>
              <a:buNone/>
              <a:tabLst/>
              <a:defRPr/>
            </a:pPr>
            <a:r>
              <a:rPr kumimoji="0" lang="es-CL" sz="1700" b="1" i="0" u="none" strike="noStrike" kern="0" cap="none" spc="0" normalizeH="0" baseline="0" noProof="0" dirty="0">
                <a:ln>
                  <a:noFill/>
                </a:ln>
                <a:solidFill>
                  <a:srgbClr val="014B14"/>
                </a:solidFill>
                <a:effectLst/>
                <a:uLnTx/>
                <a:uFillTx/>
                <a:latin typeface="ACHS Nueva Sans Medium" pitchFamily="2" charset="0"/>
                <a:cs typeface="Arial" panose="020B0604020202020204" pitchFamily="34" charset="0"/>
                <a:sym typeface="Arial"/>
              </a:rPr>
              <a:t>O ingresa a este link</a:t>
            </a:r>
          </a:p>
        </p:txBody>
      </p:sp>
    </p:spTree>
    <p:custDataLst>
      <p:tags r:id="rId1"/>
    </p:custDataLst>
    <p:extLst>
      <p:ext uri="{BB962C8B-B14F-4D97-AF65-F5344CB8AC3E}">
        <p14:creationId xmlns:p14="http://schemas.microsoft.com/office/powerpoint/2010/main" val="185851199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2C1985-4E59-9E41-8CD1-9BE0C77A9F69}"/>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72E13418-3A9E-BD4D-A872-AF8D97F8D6ED}"/>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xmlns="" id="{412C4156-5DBF-DD4E-ABDF-42799CD88678}"/>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ans" pitchFamily="2" charset="0"/>
            </a:endParaRPr>
          </a:p>
        </p:txBody>
      </p:sp>
      <p:pic>
        <p:nvPicPr>
          <p:cNvPr id="5" name="Imagen 4">
            <a:extLst>
              <a:ext uri="{FF2B5EF4-FFF2-40B4-BE49-F238E27FC236}">
                <a16:creationId xmlns:a16="http://schemas.microsoft.com/office/drawing/2014/main" xmlns="" id="{56A9A2E5-548C-4C49-96D6-9450232227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a16="http://schemas.microsoft.com/office/drawing/2014/main" xmlns="" id="{D4020CFA-E5FB-FC44-9AED-3060DFFF744F}"/>
              </a:ext>
            </a:extLst>
          </p:cNvPr>
          <p:cNvSpPr txBox="1"/>
          <p:nvPr/>
        </p:nvSpPr>
        <p:spPr>
          <a:xfrm>
            <a:off x="5073650" y="4102100"/>
            <a:ext cx="2044700" cy="369332"/>
          </a:xfrm>
          <a:prstGeom prst="rect">
            <a:avLst/>
          </a:prstGeom>
          <a:noFill/>
        </p:spPr>
        <p:txBody>
          <a:bodyPr wrap="square" rtlCol="0">
            <a:spAutoFit/>
          </a:bodyPr>
          <a:lstStyle/>
          <a:p>
            <a:pPr algn="ctr"/>
            <a:r>
              <a:rPr lang="es-CL" dirty="0">
                <a:solidFill>
                  <a:schemeClr val="bg1"/>
                </a:solidFill>
                <a:latin typeface="ACHS Nueva Sans"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237480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917E6FA3-6A25-5074-EE77-31F3FD05E84A}"/>
              </a:ext>
            </a:extLst>
          </p:cNvPr>
          <p:cNvSpPr>
            <a:spLocks noGrp="1"/>
          </p:cNvSpPr>
          <p:nvPr>
            <p:ph type="body" sz="quarter" idx="61"/>
          </p:nvPr>
        </p:nvSpPr>
        <p:spPr/>
        <p:txBody>
          <a:bodyPr/>
          <a:lstStyle/>
          <a:p>
            <a:r>
              <a:rPr lang="es-CL" dirty="0"/>
              <a:t>Accidente del trabajo o enfermedad profesional</a:t>
            </a:r>
          </a:p>
          <a:p>
            <a:endParaRPr lang="es-CL" dirty="0"/>
          </a:p>
        </p:txBody>
      </p:sp>
      <p:grpSp>
        <p:nvGrpSpPr>
          <p:cNvPr id="30" name="Grupo 29">
            <a:extLst>
              <a:ext uri="{FF2B5EF4-FFF2-40B4-BE49-F238E27FC236}">
                <a16:creationId xmlns:a16="http://schemas.microsoft.com/office/drawing/2014/main" xmlns="" id="{33271F45-D2B2-19F7-D7D3-2575042EA4FD}"/>
              </a:ext>
            </a:extLst>
          </p:cNvPr>
          <p:cNvGrpSpPr/>
          <p:nvPr/>
        </p:nvGrpSpPr>
        <p:grpSpPr>
          <a:xfrm>
            <a:off x="2630905" y="1268413"/>
            <a:ext cx="6866022" cy="5212753"/>
            <a:chOff x="2662989" y="1268413"/>
            <a:chExt cx="6866022" cy="5212753"/>
          </a:xfrm>
        </p:grpSpPr>
        <p:sp>
          <p:nvSpPr>
            <p:cNvPr id="5" name="object 5">
              <a:extLst>
                <a:ext uri="{FF2B5EF4-FFF2-40B4-BE49-F238E27FC236}">
                  <a16:creationId xmlns:a16="http://schemas.microsoft.com/office/drawing/2014/main" xmlns="" id="{8039B67C-7D1C-981B-3005-2A0D8F5DD0AA}"/>
                </a:ext>
              </a:extLst>
            </p:cNvPr>
            <p:cNvSpPr txBox="1"/>
            <p:nvPr/>
          </p:nvSpPr>
          <p:spPr>
            <a:xfrm>
              <a:off x="7743408" y="2399905"/>
              <a:ext cx="1785603" cy="686786"/>
            </a:xfrm>
            <a:prstGeom prst="roundRect">
              <a:avLst/>
            </a:prstGeom>
            <a:solidFill>
              <a:schemeClr val="accent2"/>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Con intención</a:t>
              </a:r>
              <a:endParaRPr sz="1500" b="1" dirty="0">
                <a:solidFill>
                  <a:srgbClr val="004C14"/>
                </a:solidFill>
                <a:latin typeface="ACHS Nueva Sans" pitchFamily="2" charset="0"/>
                <a:cs typeface="Arial"/>
              </a:endParaRPr>
            </a:p>
          </p:txBody>
        </p:sp>
        <p:sp>
          <p:nvSpPr>
            <p:cNvPr id="6" name="object 5">
              <a:extLst>
                <a:ext uri="{FF2B5EF4-FFF2-40B4-BE49-F238E27FC236}">
                  <a16:creationId xmlns:a16="http://schemas.microsoft.com/office/drawing/2014/main" xmlns="" id="{4A4C8225-951E-B5C8-D045-26D0E6E14E78}"/>
                </a:ext>
              </a:extLst>
            </p:cNvPr>
            <p:cNvSpPr txBox="1"/>
            <p:nvPr/>
          </p:nvSpPr>
          <p:spPr>
            <a:xfrm>
              <a:off x="7743408" y="3531397"/>
              <a:ext cx="1785603" cy="686786"/>
            </a:xfrm>
            <a:prstGeom prst="roundRect">
              <a:avLst/>
            </a:prstGeom>
            <a:solidFill>
              <a:schemeClr val="accent2"/>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Delito</a:t>
              </a:r>
              <a:endParaRPr sz="1500" b="1" dirty="0">
                <a:solidFill>
                  <a:srgbClr val="004C14"/>
                </a:solidFill>
                <a:latin typeface="ACHS Nueva Sans" pitchFamily="2" charset="0"/>
                <a:cs typeface="Arial"/>
              </a:endParaRPr>
            </a:p>
          </p:txBody>
        </p:sp>
        <p:sp>
          <p:nvSpPr>
            <p:cNvPr id="7" name="object 5">
              <a:extLst>
                <a:ext uri="{FF2B5EF4-FFF2-40B4-BE49-F238E27FC236}">
                  <a16:creationId xmlns:a16="http://schemas.microsoft.com/office/drawing/2014/main" xmlns="" id="{EB589A85-24A8-9A93-1622-D86378D61D36}"/>
                </a:ext>
              </a:extLst>
            </p:cNvPr>
            <p:cNvSpPr txBox="1"/>
            <p:nvPr/>
          </p:nvSpPr>
          <p:spPr>
            <a:xfrm>
              <a:off x="7743408" y="1268413"/>
              <a:ext cx="1785603" cy="686786"/>
            </a:xfrm>
            <a:prstGeom prst="roundRect">
              <a:avLst/>
            </a:prstGeom>
            <a:solidFill>
              <a:srgbClr val="004C14"/>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Dolo</a:t>
              </a:r>
              <a:endParaRPr sz="1500" b="1" dirty="0">
                <a:solidFill>
                  <a:schemeClr val="bg1"/>
                </a:solidFill>
                <a:latin typeface="ACHS Nueva Sans" pitchFamily="2" charset="0"/>
                <a:cs typeface="Arial"/>
              </a:endParaRPr>
            </a:p>
          </p:txBody>
        </p:sp>
        <p:sp>
          <p:nvSpPr>
            <p:cNvPr id="9" name="object 5">
              <a:extLst>
                <a:ext uri="{FF2B5EF4-FFF2-40B4-BE49-F238E27FC236}">
                  <a16:creationId xmlns:a16="http://schemas.microsoft.com/office/drawing/2014/main" xmlns="" id="{F131DAFC-9ACB-5817-8575-F6599B45B49C}"/>
                </a:ext>
              </a:extLst>
            </p:cNvPr>
            <p:cNvSpPr txBox="1"/>
            <p:nvPr/>
          </p:nvSpPr>
          <p:spPr>
            <a:xfrm>
              <a:off x="7743408" y="4662889"/>
              <a:ext cx="1785603" cy="686786"/>
            </a:xfrm>
            <a:prstGeom prst="roundRect">
              <a:avLst/>
            </a:prstGeom>
            <a:solidFill>
              <a:srgbClr val="004C14"/>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Penal</a:t>
              </a:r>
              <a:endParaRPr sz="1500" b="1" dirty="0">
                <a:solidFill>
                  <a:schemeClr val="bg1"/>
                </a:solidFill>
                <a:latin typeface="ACHS Nueva Sans" pitchFamily="2" charset="0"/>
                <a:cs typeface="Arial"/>
              </a:endParaRPr>
            </a:p>
          </p:txBody>
        </p:sp>
        <p:sp>
          <p:nvSpPr>
            <p:cNvPr id="10" name="object 5">
              <a:extLst>
                <a:ext uri="{FF2B5EF4-FFF2-40B4-BE49-F238E27FC236}">
                  <a16:creationId xmlns:a16="http://schemas.microsoft.com/office/drawing/2014/main" xmlns="" id="{1CE604F6-A09A-BECA-7580-25CCA19458A8}"/>
                </a:ext>
              </a:extLst>
            </p:cNvPr>
            <p:cNvSpPr txBox="1"/>
            <p:nvPr/>
          </p:nvSpPr>
          <p:spPr>
            <a:xfrm>
              <a:off x="7743408" y="5794380"/>
              <a:ext cx="1785603" cy="686786"/>
            </a:xfrm>
            <a:prstGeom prst="roundRect">
              <a:avLst/>
            </a:prstGeom>
            <a:solidFill>
              <a:srgbClr val="004C14"/>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Privación de libertad</a:t>
              </a:r>
              <a:endParaRPr sz="1500" b="1" dirty="0">
                <a:solidFill>
                  <a:schemeClr val="bg1"/>
                </a:solidFill>
                <a:latin typeface="ACHS Nueva Sans" pitchFamily="2" charset="0"/>
                <a:cs typeface="Arial"/>
              </a:endParaRPr>
            </a:p>
          </p:txBody>
        </p:sp>
        <p:sp>
          <p:nvSpPr>
            <p:cNvPr id="11" name="object 5">
              <a:extLst>
                <a:ext uri="{FF2B5EF4-FFF2-40B4-BE49-F238E27FC236}">
                  <a16:creationId xmlns:a16="http://schemas.microsoft.com/office/drawing/2014/main" xmlns="" id="{DE5FBB82-020E-A3AD-8C37-E6A825A4B628}"/>
                </a:ext>
              </a:extLst>
            </p:cNvPr>
            <p:cNvSpPr txBox="1"/>
            <p:nvPr/>
          </p:nvSpPr>
          <p:spPr>
            <a:xfrm>
              <a:off x="2662989" y="2399905"/>
              <a:ext cx="1785603" cy="686786"/>
            </a:xfrm>
            <a:prstGeom prst="roundRect">
              <a:avLst/>
            </a:prstGeom>
            <a:solidFill>
              <a:srgbClr val="81D877"/>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Sin intención</a:t>
              </a:r>
              <a:endParaRPr sz="1500" b="1" dirty="0">
                <a:solidFill>
                  <a:srgbClr val="004C14"/>
                </a:solidFill>
                <a:latin typeface="ACHS Nueva Sans" pitchFamily="2" charset="0"/>
                <a:cs typeface="Arial"/>
              </a:endParaRPr>
            </a:p>
          </p:txBody>
        </p:sp>
        <p:sp>
          <p:nvSpPr>
            <p:cNvPr id="12" name="object 5">
              <a:extLst>
                <a:ext uri="{FF2B5EF4-FFF2-40B4-BE49-F238E27FC236}">
                  <a16:creationId xmlns:a16="http://schemas.microsoft.com/office/drawing/2014/main" xmlns="" id="{715B63C2-456D-E3EC-AD23-DAFFCC4333B8}"/>
                </a:ext>
              </a:extLst>
            </p:cNvPr>
            <p:cNvSpPr txBox="1"/>
            <p:nvPr/>
          </p:nvSpPr>
          <p:spPr>
            <a:xfrm>
              <a:off x="2662989" y="3531397"/>
              <a:ext cx="1785603" cy="686786"/>
            </a:xfrm>
            <a:prstGeom prst="roundRect">
              <a:avLst/>
            </a:prstGeom>
            <a:solidFill>
              <a:srgbClr val="81D877"/>
            </a:solidFill>
          </p:spPr>
          <p:txBody>
            <a:bodyPr vert="horz" wrap="square" lIns="108000" tIns="108000" rIns="108000" bIns="108000" rtlCol="0" anchor="ctr" anchorCtr="0">
              <a:noAutofit/>
            </a:bodyPr>
            <a:lstStyle/>
            <a:p>
              <a:pPr algn="ctr">
                <a:lnSpc>
                  <a:spcPts val="2000"/>
                </a:lnSpc>
              </a:pPr>
              <a:r>
                <a:rPr lang="es-MX" sz="1500" b="1" dirty="0">
                  <a:solidFill>
                    <a:srgbClr val="004C14"/>
                  </a:solidFill>
                  <a:latin typeface="ACHS Nueva Sans" pitchFamily="2" charset="0"/>
                  <a:cs typeface="Arial"/>
                </a:rPr>
                <a:t>Cuasidelito</a:t>
              </a:r>
              <a:endParaRPr sz="1500" b="1" dirty="0">
                <a:solidFill>
                  <a:srgbClr val="004C14"/>
                </a:solidFill>
                <a:latin typeface="ACHS Nueva Sans" pitchFamily="2" charset="0"/>
                <a:cs typeface="Arial"/>
              </a:endParaRPr>
            </a:p>
          </p:txBody>
        </p:sp>
        <p:sp>
          <p:nvSpPr>
            <p:cNvPr id="13" name="object 5">
              <a:extLst>
                <a:ext uri="{FF2B5EF4-FFF2-40B4-BE49-F238E27FC236}">
                  <a16:creationId xmlns:a16="http://schemas.microsoft.com/office/drawing/2014/main" xmlns="" id="{413E52D5-706F-13CC-D644-656654E64AF6}"/>
                </a:ext>
              </a:extLst>
            </p:cNvPr>
            <p:cNvSpPr txBox="1"/>
            <p:nvPr/>
          </p:nvSpPr>
          <p:spPr>
            <a:xfrm>
              <a:off x="2662989" y="1268413"/>
              <a:ext cx="1785603" cy="686786"/>
            </a:xfrm>
            <a:prstGeom prst="roundRect">
              <a:avLst/>
            </a:prstGeom>
            <a:solidFill>
              <a:srgbClr val="27933E"/>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Culpa</a:t>
              </a:r>
              <a:endParaRPr sz="1500" b="1" dirty="0">
                <a:solidFill>
                  <a:schemeClr val="bg1"/>
                </a:solidFill>
                <a:latin typeface="ACHS Nueva Sans" pitchFamily="2" charset="0"/>
                <a:cs typeface="Arial"/>
              </a:endParaRPr>
            </a:p>
          </p:txBody>
        </p:sp>
        <p:sp>
          <p:nvSpPr>
            <p:cNvPr id="14" name="object 5">
              <a:extLst>
                <a:ext uri="{FF2B5EF4-FFF2-40B4-BE49-F238E27FC236}">
                  <a16:creationId xmlns:a16="http://schemas.microsoft.com/office/drawing/2014/main" xmlns="" id="{4AD90316-91EF-795B-2A7B-D4515B4057D2}"/>
                </a:ext>
              </a:extLst>
            </p:cNvPr>
            <p:cNvSpPr txBox="1"/>
            <p:nvPr/>
          </p:nvSpPr>
          <p:spPr>
            <a:xfrm>
              <a:off x="2662989" y="4662889"/>
              <a:ext cx="1785603"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Civil</a:t>
              </a:r>
              <a:endParaRPr sz="1500" b="1" dirty="0">
                <a:solidFill>
                  <a:schemeClr val="bg1"/>
                </a:solidFill>
                <a:latin typeface="ACHS Nueva Sans" pitchFamily="2" charset="0"/>
                <a:cs typeface="Arial"/>
              </a:endParaRPr>
            </a:p>
          </p:txBody>
        </p:sp>
        <p:sp>
          <p:nvSpPr>
            <p:cNvPr id="15" name="object 5">
              <a:extLst>
                <a:ext uri="{FF2B5EF4-FFF2-40B4-BE49-F238E27FC236}">
                  <a16:creationId xmlns:a16="http://schemas.microsoft.com/office/drawing/2014/main" xmlns="" id="{88224023-39F2-A317-AB31-76F73554EA8D}"/>
                </a:ext>
              </a:extLst>
            </p:cNvPr>
            <p:cNvSpPr txBox="1"/>
            <p:nvPr/>
          </p:nvSpPr>
          <p:spPr>
            <a:xfrm>
              <a:off x="2662989" y="5794380"/>
              <a:ext cx="1785603"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Compensación económica</a:t>
              </a:r>
              <a:endParaRPr sz="1500" b="1" dirty="0">
                <a:solidFill>
                  <a:schemeClr val="bg1"/>
                </a:solidFill>
                <a:latin typeface="ACHS Nueva Sans" pitchFamily="2" charset="0"/>
                <a:cs typeface="Arial"/>
              </a:endParaRPr>
            </a:p>
          </p:txBody>
        </p:sp>
        <p:sp>
          <p:nvSpPr>
            <p:cNvPr id="16" name="object 5">
              <a:extLst>
                <a:ext uri="{FF2B5EF4-FFF2-40B4-BE49-F238E27FC236}">
                  <a16:creationId xmlns:a16="http://schemas.microsoft.com/office/drawing/2014/main" xmlns="" id="{6BACA673-A16C-C0BE-3434-96853515873C}"/>
                </a:ext>
              </a:extLst>
            </p:cNvPr>
            <p:cNvSpPr txBox="1"/>
            <p:nvPr/>
          </p:nvSpPr>
          <p:spPr>
            <a:xfrm>
              <a:off x="5166686" y="4620846"/>
              <a:ext cx="1785603"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Sanción</a:t>
              </a:r>
              <a:endParaRPr sz="1500" b="1" dirty="0">
                <a:solidFill>
                  <a:schemeClr val="bg1"/>
                </a:solidFill>
                <a:latin typeface="ACHS Nueva Sans" pitchFamily="2" charset="0"/>
                <a:cs typeface="Arial"/>
              </a:endParaRPr>
            </a:p>
          </p:txBody>
        </p:sp>
        <p:sp>
          <p:nvSpPr>
            <p:cNvPr id="17" name="object 5">
              <a:extLst>
                <a:ext uri="{FF2B5EF4-FFF2-40B4-BE49-F238E27FC236}">
                  <a16:creationId xmlns:a16="http://schemas.microsoft.com/office/drawing/2014/main" xmlns="" id="{37E325AC-767C-0B9C-1E0E-718DAB55AEED}"/>
                </a:ext>
              </a:extLst>
            </p:cNvPr>
            <p:cNvSpPr txBox="1"/>
            <p:nvPr/>
          </p:nvSpPr>
          <p:spPr>
            <a:xfrm>
              <a:off x="5166686" y="3487151"/>
              <a:ext cx="1785603" cy="686786"/>
            </a:xfrm>
            <a:prstGeom prst="roundRect">
              <a:avLst/>
            </a:prstGeom>
            <a:solidFill>
              <a:schemeClr val="accent1"/>
            </a:solidFill>
          </p:spPr>
          <p:txBody>
            <a:bodyPr vert="horz" wrap="square" lIns="108000" tIns="108000" rIns="108000" bIns="108000" rtlCol="0" anchor="ctr" anchorCtr="0">
              <a:noAutofit/>
            </a:bodyPr>
            <a:lstStyle/>
            <a:p>
              <a:pPr algn="ctr">
                <a:lnSpc>
                  <a:spcPts val="2000"/>
                </a:lnSpc>
              </a:pPr>
              <a:r>
                <a:rPr lang="es-MX" sz="1500" b="1" dirty="0">
                  <a:solidFill>
                    <a:schemeClr val="bg1"/>
                  </a:solidFill>
                  <a:latin typeface="ACHS Nueva Sans" pitchFamily="2" charset="0"/>
                  <a:cs typeface="Arial"/>
                </a:rPr>
                <a:t>Daño</a:t>
              </a:r>
              <a:endParaRPr sz="1500" b="1" dirty="0">
                <a:solidFill>
                  <a:schemeClr val="bg1"/>
                </a:solidFill>
                <a:latin typeface="ACHS Nueva Sans" pitchFamily="2" charset="0"/>
                <a:cs typeface="Arial"/>
              </a:endParaRPr>
            </a:p>
          </p:txBody>
        </p:sp>
        <p:cxnSp>
          <p:nvCxnSpPr>
            <p:cNvPr id="18" name="Conector recto de flecha 17">
              <a:extLst>
                <a:ext uri="{FF2B5EF4-FFF2-40B4-BE49-F238E27FC236}">
                  <a16:creationId xmlns:a16="http://schemas.microsoft.com/office/drawing/2014/main" xmlns="" id="{1F500D0D-F386-635C-A1C8-957A242EA925}"/>
                </a:ext>
              </a:extLst>
            </p:cNvPr>
            <p:cNvCxnSpPr>
              <a:cxnSpLocks/>
            </p:cNvCxnSpPr>
            <p:nvPr/>
          </p:nvCxnSpPr>
          <p:spPr>
            <a:xfrm>
              <a:off x="3558199" y="2018781"/>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xmlns="" id="{E7216379-83D2-8C3B-2011-9B2C069DB2D3}"/>
                </a:ext>
              </a:extLst>
            </p:cNvPr>
            <p:cNvCxnSpPr>
              <a:cxnSpLocks/>
            </p:cNvCxnSpPr>
            <p:nvPr/>
          </p:nvCxnSpPr>
          <p:spPr>
            <a:xfrm>
              <a:off x="3558199" y="3106027"/>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xmlns="" id="{E4DEFA7B-D065-5B49-4179-3E0FCF8B9E4A}"/>
                </a:ext>
              </a:extLst>
            </p:cNvPr>
            <p:cNvCxnSpPr>
              <a:cxnSpLocks/>
            </p:cNvCxnSpPr>
            <p:nvPr/>
          </p:nvCxnSpPr>
          <p:spPr>
            <a:xfrm>
              <a:off x="3558199" y="5413256"/>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xmlns="" id="{19ACFC34-EF23-DD1B-1BD9-DFA3D2578226}"/>
                </a:ext>
              </a:extLst>
            </p:cNvPr>
            <p:cNvCxnSpPr>
              <a:cxnSpLocks/>
            </p:cNvCxnSpPr>
            <p:nvPr/>
          </p:nvCxnSpPr>
          <p:spPr>
            <a:xfrm>
              <a:off x="8611462" y="2018781"/>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xmlns="" id="{6A5D5E5C-65B7-B861-89AD-D657738C4D26}"/>
                </a:ext>
              </a:extLst>
            </p:cNvPr>
            <p:cNvCxnSpPr>
              <a:cxnSpLocks/>
            </p:cNvCxnSpPr>
            <p:nvPr/>
          </p:nvCxnSpPr>
          <p:spPr>
            <a:xfrm>
              <a:off x="8611462" y="3106027"/>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xmlns="" id="{00EC56AE-DA6B-F389-E719-7861685CEB23}"/>
                </a:ext>
              </a:extLst>
            </p:cNvPr>
            <p:cNvCxnSpPr>
              <a:cxnSpLocks/>
            </p:cNvCxnSpPr>
            <p:nvPr/>
          </p:nvCxnSpPr>
          <p:spPr>
            <a:xfrm>
              <a:off x="8611462" y="5413256"/>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xmlns="" id="{38E21659-7BEB-10C2-83B8-02E7E887D046}"/>
                </a:ext>
              </a:extLst>
            </p:cNvPr>
            <p:cNvCxnSpPr>
              <a:cxnSpLocks/>
            </p:cNvCxnSpPr>
            <p:nvPr/>
          </p:nvCxnSpPr>
          <p:spPr>
            <a:xfrm rot="16200000">
              <a:off x="4773675" y="3667847"/>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xmlns="" id="{605CA760-B56D-2F6C-0598-19B964F64A33}"/>
                </a:ext>
              </a:extLst>
            </p:cNvPr>
            <p:cNvCxnSpPr>
              <a:cxnSpLocks/>
            </p:cNvCxnSpPr>
            <p:nvPr/>
          </p:nvCxnSpPr>
          <p:spPr>
            <a:xfrm rot="16200000">
              <a:off x="7343812" y="4774752"/>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xmlns="" id="{F97CE335-8AF4-F751-2184-6FEB710D345F}"/>
                </a:ext>
              </a:extLst>
            </p:cNvPr>
            <p:cNvCxnSpPr>
              <a:cxnSpLocks/>
            </p:cNvCxnSpPr>
            <p:nvPr/>
          </p:nvCxnSpPr>
          <p:spPr>
            <a:xfrm rot="5400000" flipH="1">
              <a:off x="4844151" y="4774752"/>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xmlns="" id="{6DC636E7-3628-4829-E417-A66BA793258C}"/>
                </a:ext>
              </a:extLst>
            </p:cNvPr>
            <p:cNvCxnSpPr>
              <a:cxnSpLocks/>
            </p:cNvCxnSpPr>
            <p:nvPr/>
          </p:nvCxnSpPr>
          <p:spPr>
            <a:xfrm rot="5400000" flipH="1">
              <a:off x="7343812" y="3667846"/>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xmlns="" id="{16173421-02D5-9B5A-3D84-22F165C2258E}"/>
                </a:ext>
              </a:extLst>
            </p:cNvPr>
            <p:cNvCxnSpPr>
              <a:cxnSpLocks/>
            </p:cNvCxnSpPr>
            <p:nvPr/>
          </p:nvCxnSpPr>
          <p:spPr>
            <a:xfrm>
              <a:off x="6076810" y="4196473"/>
              <a:ext cx="0" cy="381124"/>
            </a:xfrm>
            <a:prstGeom prst="straightConnector1">
              <a:avLst/>
            </a:prstGeom>
            <a:ln w="38100">
              <a:solidFill>
                <a:srgbClr val="004C14"/>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15182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1">
            <a:extLst>
              <a:ext uri="{FF2B5EF4-FFF2-40B4-BE49-F238E27FC236}">
                <a16:creationId xmlns:a16="http://schemas.microsoft.com/office/drawing/2014/main" xmlns="" id="{6156345D-FBA4-1637-3525-90F49B75D3D7}"/>
              </a:ext>
            </a:extLst>
          </p:cNvPr>
          <p:cNvSpPr>
            <a:spLocks noChangeAspect="1"/>
          </p:cNvSpPr>
          <p:nvPr/>
        </p:nvSpPr>
        <p:spPr>
          <a:xfrm rot="600000">
            <a:off x="6361673" y="1596517"/>
            <a:ext cx="4227980" cy="4227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4" name="Imagen 3">
            <a:extLst>
              <a:ext uri="{FF2B5EF4-FFF2-40B4-BE49-F238E27FC236}">
                <a16:creationId xmlns:a16="http://schemas.microsoft.com/office/drawing/2014/main" xmlns="" id="{06B066D0-5529-AB41-A373-7EA23E10AF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61673" y="1596517"/>
            <a:ext cx="4227980" cy="4227980"/>
          </a:xfrm>
          <a:prstGeom prst="roundRect">
            <a:avLst>
              <a:gd name="adj" fmla="val 12768"/>
            </a:avLst>
          </a:prstGeom>
          <a:solidFill>
            <a:srgbClr val="FFFFFF">
              <a:shade val="85000"/>
            </a:srgbClr>
          </a:solidFill>
          <a:ln>
            <a:noFill/>
          </a:ln>
          <a:effectLst/>
        </p:spPr>
      </p:pic>
      <p:sp>
        <p:nvSpPr>
          <p:cNvPr id="6" name="Rectangle 27">
            <a:extLst>
              <a:ext uri="{FF2B5EF4-FFF2-40B4-BE49-F238E27FC236}">
                <a16:creationId xmlns:a16="http://schemas.microsoft.com/office/drawing/2014/main" xmlns="" id="{EEF846E7-224A-204F-BA2F-AAFB43F30625}"/>
              </a:ext>
            </a:extLst>
          </p:cNvPr>
          <p:cNvSpPr/>
          <p:nvPr/>
        </p:nvSpPr>
        <p:spPr>
          <a:xfrm>
            <a:off x="419282" y="1596517"/>
            <a:ext cx="4163831" cy="3718861"/>
          </a:xfrm>
          <a:prstGeom prst="rect">
            <a:avLst/>
          </a:prstGeom>
        </p:spPr>
        <p:txBody>
          <a:bodyPr wrap="square" lIns="69111" tIns="34555" rIns="69111" bIns="34555">
            <a:spAutoFit/>
          </a:bodyPr>
          <a:lstStyle/>
          <a:p>
            <a:pPr defTabSz="914186">
              <a:lnSpc>
                <a:spcPts val="1700"/>
              </a:lnSpc>
              <a:spcBef>
                <a:spcPts val="600"/>
              </a:spcBef>
              <a:buClr>
                <a:srgbClr val="004F59"/>
              </a:buClr>
            </a:pPr>
            <a:r>
              <a:rPr lang="es-CL" sz="1400" dirty="0">
                <a:solidFill>
                  <a:schemeClr val="accent3">
                    <a:lumMod val="75000"/>
                    <a:lumOff val="25000"/>
                  </a:schemeClr>
                </a:solidFill>
                <a:latin typeface="ACHS Nueva Sans" pitchFamily="2" charset="0"/>
                <a:cs typeface="Arial" panose="020B0604020202020204" pitchFamily="34" charset="0"/>
              </a:rPr>
              <a:t>El incumplimiento de normas relativas a higiene y seguridad en el trabajo, </a:t>
            </a:r>
            <a:r>
              <a:rPr lang="es-CL" sz="1400" b="1" dirty="0">
                <a:solidFill>
                  <a:schemeClr val="accent3">
                    <a:lumMod val="75000"/>
                    <a:lumOff val="25000"/>
                  </a:schemeClr>
                </a:solidFill>
                <a:latin typeface="ACHS Nueva Sans" pitchFamily="2" charset="0"/>
                <a:cs typeface="Arial" panose="020B0604020202020204" pitchFamily="34" charset="0"/>
              </a:rPr>
              <a:t>genera responsabilidad administrativa para el empleador</a:t>
            </a:r>
            <a:r>
              <a:rPr lang="es-CL" sz="1400" dirty="0">
                <a:solidFill>
                  <a:schemeClr val="accent3">
                    <a:lumMod val="75000"/>
                    <a:lumOff val="25000"/>
                  </a:schemeClr>
                </a:solidFill>
                <a:latin typeface="ACHS Nueva Sans" pitchFamily="2" charset="0"/>
                <a:cs typeface="Arial" panose="020B0604020202020204" pitchFamily="34" charset="0"/>
              </a:rPr>
              <a:t>, sin perjuicio de la responsabilidad civil y penal.</a:t>
            </a:r>
          </a:p>
          <a:p>
            <a:pPr defTabSz="914186">
              <a:lnSpc>
                <a:spcPts val="1700"/>
              </a:lnSpc>
              <a:spcBef>
                <a:spcPts val="600"/>
              </a:spcBef>
              <a:buClr>
                <a:srgbClr val="004F59"/>
              </a:buClr>
            </a:pPr>
            <a:endParaRPr lang="es-CL" sz="1400" b="1" dirty="0">
              <a:solidFill>
                <a:schemeClr val="accent3">
                  <a:lumMod val="75000"/>
                  <a:lumOff val="25000"/>
                </a:schemeClr>
              </a:solidFill>
              <a:latin typeface="ACHS Nueva Sans" pitchFamily="2" charset="0"/>
              <a:cs typeface="Arial" panose="020B0604020202020204" pitchFamily="34" charset="0"/>
            </a:endParaRPr>
          </a:p>
          <a:p>
            <a:pPr defTabSz="914186">
              <a:lnSpc>
                <a:spcPts val="1700"/>
              </a:lnSpc>
              <a:spcBef>
                <a:spcPts val="600"/>
              </a:spcBef>
              <a:buClr>
                <a:srgbClr val="004F59"/>
              </a:buClr>
            </a:pPr>
            <a:r>
              <a:rPr lang="es-CL" sz="1400" b="1" dirty="0">
                <a:solidFill>
                  <a:schemeClr val="accent1"/>
                </a:solidFill>
                <a:latin typeface="ACHS Nueva Sans" pitchFamily="2" charset="0"/>
                <a:cs typeface="Arial" panose="020B0604020202020204" pitchFamily="34" charset="0"/>
              </a:rPr>
              <a:t>A.1. Fuentes de responsabilidad administrativa</a:t>
            </a:r>
          </a:p>
          <a:p>
            <a:pPr marL="285683" indent="-285683" defTabSz="914186">
              <a:lnSpc>
                <a:spcPts val="1700"/>
              </a:lnSpc>
              <a:spcBef>
                <a:spcPts val="600"/>
              </a:spcBef>
              <a:buClr>
                <a:srgbClr val="004F59"/>
              </a:buClr>
              <a:buFont typeface="Arial" panose="020B0604020202020204" pitchFamily="34" charset="0"/>
              <a:buChar char="•"/>
            </a:pPr>
            <a:endParaRPr lang="es-CL" sz="1400" dirty="0">
              <a:solidFill>
                <a:schemeClr val="accent3">
                  <a:lumMod val="75000"/>
                  <a:lumOff val="25000"/>
                </a:schemeClr>
              </a:solidFill>
              <a:latin typeface="ACHS Nueva Sans" pitchFamily="2" charset="0"/>
              <a:cs typeface="Arial" panose="020B0604020202020204" pitchFamily="34" charset="0"/>
            </a:endParaRP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Código del Trabajo</a:t>
            </a: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Código Sanitario</a:t>
            </a: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Reglamento de Seguridad Minera.</a:t>
            </a: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Ley N° 16.744</a:t>
            </a:r>
          </a:p>
          <a:p>
            <a:pPr marL="285750" indent="-285750" defTabSz="914186">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Otras Leyes y Reglamentos</a:t>
            </a:r>
          </a:p>
        </p:txBody>
      </p:sp>
      <p:sp>
        <p:nvSpPr>
          <p:cNvPr id="2" name="Marcador de texto 1">
            <a:extLst>
              <a:ext uri="{FF2B5EF4-FFF2-40B4-BE49-F238E27FC236}">
                <a16:creationId xmlns:a16="http://schemas.microsoft.com/office/drawing/2014/main" xmlns="" id="{FFD8BC0A-A011-B523-D256-5A37B40FB112}"/>
              </a:ext>
            </a:extLst>
          </p:cNvPr>
          <p:cNvSpPr>
            <a:spLocks noGrp="1"/>
          </p:cNvSpPr>
          <p:nvPr>
            <p:ph type="body" sz="quarter" idx="61"/>
          </p:nvPr>
        </p:nvSpPr>
        <p:spPr/>
        <p:txBody>
          <a:bodyPr/>
          <a:lstStyle/>
          <a:p>
            <a:r>
              <a:rPr lang="es-CL" dirty="0"/>
              <a:t>Responsabilidad administrativa</a:t>
            </a:r>
          </a:p>
        </p:txBody>
      </p:sp>
    </p:spTree>
    <p:custDataLst>
      <p:tags r:id="rId1"/>
    </p:custDataLst>
    <p:extLst>
      <p:ext uri="{BB962C8B-B14F-4D97-AF65-F5344CB8AC3E}">
        <p14:creationId xmlns:p14="http://schemas.microsoft.com/office/powerpoint/2010/main" val="228089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11">
            <a:extLst>
              <a:ext uri="{FF2B5EF4-FFF2-40B4-BE49-F238E27FC236}">
                <a16:creationId xmlns:a16="http://schemas.microsoft.com/office/drawing/2014/main" xmlns="" id="{0DED7633-F412-504C-469A-8404ED813737}"/>
              </a:ext>
            </a:extLst>
          </p:cNvPr>
          <p:cNvSpPr>
            <a:spLocks noChangeAspect="1"/>
          </p:cNvSpPr>
          <p:nvPr/>
        </p:nvSpPr>
        <p:spPr>
          <a:xfrm rot="600000">
            <a:off x="6348534" y="1596517"/>
            <a:ext cx="4227980" cy="4227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FFFFFF"/>
              </a:solidFill>
              <a:effectLst/>
              <a:uLnTx/>
              <a:uFillTx/>
              <a:latin typeface="ACHS Nueva Sans" pitchFamily="2" charset="0"/>
              <a:ea typeface="+mn-ea"/>
              <a:cs typeface="+mn-cs"/>
            </a:endParaRPr>
          </a:p>
        </p:txBody>
      </p:sp>
      <p:pic>
        <p:nvPicPr>
          <p:cNvPr id="4" name="Imagen 3">
            <a:extLst>
              <a:ext uri="{FF2B5EF4-FFF2-40B4-BE49-F238E27FC236}">
                <a16:creationId xmlns:a16="http://schemas.microsoft.com/office/drawing/2014/main" xmlns="" id="{D8BDFC93-62DC-C44D-BCC4-D10F9260EC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8993" y="1586976"/>
            <a:ext cx="4247063" cy="4247063"/>
          </a:xfrm>
          <a:prstGeom prst="roundRect">
            <a:avLst>
              <a:gd name="adj" fmla="val 13882"/>
            </a:avLst>
          </a:prstGeom>
          <a:solidFill>
            <a:srgbClr val="FFFFFF">
              <a:shade val="85000"/>
            </a:srgbClr>
          </a:solidFill>
          <a:ln>
            <a:noFill/>
          </a:ln>
          <a:effectLst/>
        </p:spPr>
      </p:pic>
      <p:sp>
        <p:nvSpPr>
          <p:cNvPr id="2" name="Rectángulo 1">
            <a:extLst>
              <a:ext uri="{FF2B5EF4-FFF2-40B4-BE49-F238E27FC236}">
                <a16:creationId xmlns:a16="http://schemas.microsoft.com/office/drawing/2014/main" xmlns="" id="{DAAA88E4-38AA-0D4B-BF3E-6AFBFA63CDCF}"/>
              </a:ext>
            </a:extLst>
          </p:cNvPr>
          <p:cNvSpPr/>
          <p:nvPr/>
        </p:nvSpPr>
        <p:spPr>
          <a:xfrm>
            <a:off x="422978" y="1607253"/>
            <a:ext cx="3369533" cy="5388655"/>
          </a:xfrm>
          <a:prstGeom prst="rect">
            <a:avLst/>
          </a:prstGeom>
        </p:spPr>
        <p:txBody>
          <a:bodyPr wrap="square">
            <a:spAutoFit/>
          </a:bodyPr>
          <a:lstStyle/>
          <a:p>
            <a:pPr defTabSz="914186">
              <a:lnSpc>
                <a:spcPts val="1700"/>
              </a:lnSpc>
              <a:spcBef>
                <a:spcPts val="600"/>
              </a:spcBef>
              <a:defRPr/>
            </a:pPr>
            <a:r>
              <a:rPr lang="es-CL" sz="1400" b="1" dirty="0">
                <a:solidFill>
                  <a:schemeClr val="accent1"/>
                </a:solidFill>
                <a:latin typeface="ACHS Nueva Sans" pitchFamily="2" charset="0"/>
                <a:cs typeface="Arial" panose="020B0604020202020204" pitchFamily="34" charset="0"/>
              </a:rPr>
              <a:t>A.2 Sanciones administrativas:</a:t>
            </a:r>
          </a:p>
          <a:p>
            <a:pPr defTabSz="914186">
              <a:lnSpc>
                <a:spcPts val="1700"/>
              </a:lnSpc>
              <a:spcBef>
                <a:spcPts val="600"/>
              </a:spcBef>
              <a:defRPr/>
            </a:pPr>
            <a:r>
              <a:rPr lang="es-CL" sz="1400" b="1" dirty="0">
                <a:solidFill>
                  <a:schemeClr val="accent1"/>
                </a:solidFill>
                <a:latin typeface="ACHS Nueva Sans" pitchFamily="2" charset="0"/>
                <a:cs typeface="Arial" panose="020B0604020202020204" pitchFamily="34" charset="0"/>
              </a:rPr>
              <a:t>I. Dirección del trabajo</a:t>
            </a:r>
          </a:p>
          <a:p>
            <a:pPr marL="400050" indent="-400050" defTabSz="914186">
              <a:lnSpc>
                <a:spcPts val="1700"/>
              </a:lnSpc>
              <a:spcBef>
                <a:spcPts val="600"/>
              </a:spcBef>
              <a:buAutoNum type="romanUcPeriod"/>
              <a:defRPr/>
            </a:pPr>
            <a:endParaRPr lang="es-CL" sz="1400" b="1" dirty="0">
              <a:solidFill>
                <a:schemeClr val="accent3">
                  <a:lumMod val="75000"/>
                  <a:lumOff val="25000"/>
                </a:schemeClr>
              </a:solidFill>
              <a:latin typeface="ACHS Nueva Sans" pitchFamily="2" charset="0"/>
              <a:cs typeface="Arial" panose="020B0604020202020204" pitchFamily="34" charset="0"/>
            </a:endParaRPr>
          </a:p>
          <a:p>
            <a:pPr marL="285683" indent="-285683" defTabSz="914186">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Multas</a:t>
            </a:r>
          </a:p>
          <a:p>
            <a:pPr marL="285683" indent="-285683" defTabSz="914186">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Suspensión de faenas</a:t>
            </a:r>
          </a:p>
          <a:p>
            <a:pPr marL="285683" indent="-285683" defTabSz="914186">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Clausura del establecimiento o faena hasta por 10 días</a:t>
            </a:r>
          </a:p>
          <a:p>
            <a:pPr marL="285683" indent="-285683" defTabSz="914186">
              <a:lnSpc>
                <a:spcPts val="1700"/>
              </a:lnSpc>
              <a:spcBef>
                <a:spcPts val="600"/>
              </a:spcBef>
              <a:buClr>
                <a:srgbClr val="004F59"/>
              </a:buClr>
              <a:buFont typeface="Arial" panose="020B0604020202020204" pitchFamily="34" charset="0"/>
              <a:buChar char="•"/>
              <a:defRPr/>
            </a:pPr>
            <a:endParaRPr lang="es-CL" sz="1400" dirty="0">
              <a:solidFill>
                <a:schemeClr val="accent3">
                  <a:lumMod val="75000"/>
                  <a:lumOff val="25000"/>
                </a:schemeClr>
              </a:solidFill>
              <a:latin typeface="ACHS Nueva Sans" pitchFamily="2" charset="0"/>
              <a:cs typeface="Arial" panose="020B0604020202020204" pitchFamily="34" charset="0"/>
            </a:endParaRPr>
          </a:p>
          <a:p>
            <a:pPr defTabSz="696681">
              <a:lnSpc>
                <a:spcPts val="1700"/>
              </a:lnSpc>
              <a:spcBef>
                <a:spcPts val="600"/>
              </a:spcBef>
              <a:defRPr/>
            </a:pPr>
            <a:r>
              <a:rPr lang="es-CL" sz="1400" b="1" dirty="0">
                <a:solidFill>
                  <a:schemeClr val="accent1"/>
                </a:solidFill>
                <a:latin typeface="ACHS Nueva Sans" pitchFamily="2" charset="0"/>
                <a:cs typeface="Arial" panose="020B0604020202020204" pitchFamily="34" charset="0"/>
              </a:rPr>
              <a:t>A.2 Sanciones administrativas:</a:t>
            </a:r>
          </a:p>
          <a:p>
            <a:pPr defTabSz="1097273">
              <a:lnSpc>
                <a:spcPts val="1700"/>
              </a:lnSpc>
              <a:spcBef>
                <a:spcPts val="600"/>
              </a:spcBef>
              <a:defRPr/>
            </a:pPr>
            <a:r>
              <a:rPr lang="es-CL" sz="1400" b="1" dirty="0">
                <a:solidFill>
                  <a:schemeClr val="accent1"/>
                </a:solidFill>
                <a:latin typeface="ACHS Nueva Sans" pitchFamily="2" charset="0"/>
                <a:cs typeface="Arial" panose="020B0604020202020204" pitchFamily="34" charset="0"/>
              </a:rPr>
              <a:t>II. Autoridad Sanitaria</a:t>
            </a:r>
          </a:p>
          <a:p>
            <a:pPr defTabSz="1097273">
              <a:lnSpc>
                <a:spcPts val="1700"/>
              </a:lnSpc>
              <a:spcBef>
                <a:spcPts val="600"/>
              </a:spcBef>
              <a:defRPr/>
            </a:pPr>
            <a:endParaRPr lang="es-CL" sz="1400" b="1" dirty="0">
              <a:solidFill>
                <a:schemeClr val="accent3">
                  <a:lumMod val="75000"/>
                  <a:lumOff val="25000"/>
                </a:schemeClr>
              </a:solidFill>
              <a:latin typeface="ACHS Nueva Sans" pitchFamily="2" charset="0"/>
              <a:cs typeface="Arial" panose="020B0604020202020204" pitchFamily="34" charset="0"/>
            </a:endParaRPr>
          </a:p>
          <a:p>
            <a:pPr marL="217713" indent="-217713" defTabSz="109727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Multas</a:t>
            </a:r>
          </a:p>
          <a:p>
            <a:pPr marL="217713" indent="-217713" defTabSz="109727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Cancelación de autorización o permiso concedido</a:t>
            </a:r>
          </a:p>
          <a:p>
            <a:pPr marL="217713" indent="-217713" defTabSz="1097273">
              <a:lnSpc>
                <a:spcPts val="1700"/>
              </a:lnSpc>
              <a:spcBef>
                <a:spcPts val="600"/>
              </a:spcBef>
              <a:buClr>
                <a:srgbClr val="13C045"/>
              </a:buClr>
              <a:buFont typeface="Arial" panose="020B0604020202020204" pitchFamily="34" charset="0"/>
              <a:buChar char="•"/>
              <a:defRPr/>
            </a:pPr>
            <a:r>
              <a:rPr lang="es-CL" sz="1400" dirty="0">
                <a:solidFill>
                  <a:schemeClr val="accent3">
                    <a:lumMod val="75000"/>
                    <a:lumOff val="25000"/>
                  </a:schemeClr>
                </a:solidFill>
                <a:latin typeface="ACHS Nueva Sans" pitchFamily="2" charset="0"/>
                <a:cs typeface="Arial" panose="020B0604020202020204" pitchFamily="34" charset="0"/>
              </a:rPr>
              <a:t>Clausura o prohibición de funcionamiento</a:t>
            </a:r>
          </a:p>
          <a:p>
            <a:pPr defTabSz="1097273">
              <a:lnSpc>
                <a:spcPts val="1700"/>
              </a:lnSpc>
              <a:spcBef>
                <a:spcPts val="600"/>
              </a:spcBef>
              <a:defRPr/>
            </a:pPr>
            <a:endParaRPr lang="es-CL" sz="1400" b="1" dirty="0">
              <a:solidFill>
                <a:srgbClr val="A5A5A5">
                  <a:lumMod val="75000"/>
                </a:srgbClr>
              </a:solidFill>
              <a:latin typeface="ACHS Nueva Sans" pitchFamily="2" charset="0"/>
              <a:cs typeface="Arial" panose="020B0604020202020204" pitchFamily="34" charset="0"/>
            </a:endParaRPr>
          </a:p>
          <a:p>
            <a:pPr marL="285683" indent="-285683" defTabSz="914186">
              <a:lnSpc>
                <a:spcPts val="1700"/>
              </a:lnSpc>
              <a:spcBef>
                <a:spcPts val="600"/>
              </a:spcBef>
              <a:buClr>
                <a:srgbClr val="004F59"/>
              </a:buClr>
              <a:buFont typeface="Arial" panose="020B0604020202020204" pitchFamily="34" charset="0"/>
              <a:buChar char="•"/>
              <a:defRPr/>
            </a:pPr>
            <a:endParaRPr lang="es-CL" sz="1400" dirty="0">
              <a:solidFill>
                <a:srgbClr val="A5A5A5">
                  <a:lumMod val="75000"/>
                </a:srgbClr>
              </a:solidFill>
              <a:latin typeface="ACHS Nueva Sans" pitchFamily="2" charset="0"/>
              <a:cs typeface="Arial" panose="020B0604020202020204" pitchFamily="34" charset="0"/>
            </a:endParaRPr>
          </a:p>
          <a:p>
            <a:pPr marL="400050" indent="-400050" defTabSz="914186">
              <a:lnSpc>
                <a:spcPts val="1700"/>
              </a:lnSpc>
              <a:spcBef>
                <a:spcPts val="600"/>
              </a:spcBef>
              <a:buAutoNum type="romanUcPeriod"/>
              <a:defRPr/>
            </a:pPr>
            <a:endParaRPr lang="es-CL" sz="1400" b="1" dirty="0">
              <a:solidFill>
                <a:srgbClr val="A5A5A5">
                  <a:lumMod val="75000"/>
                </a:srgbClr>
              </a:solidFill>
              <a:latin typeface="ACHS Nueva Sans" pitchFamily="2" charset="0"/>
              <a:cs typeface="Arial" panose="020B0604020202020204" pitchFamily="34" charset="0"/>
            </a:endParaRPr>
          </a:p>
        </p:txBody>
      </p:sp>
      <p:sp>
        <p:nvSpPr>
          <p:cNvPr id="3" name="Marcador de texto 2">
            <a:extLst>
              <a:ext uri="{FF2B5EF4-FFF2-40B4-BE49-F238E27FC236}">
                <a16:creationId xmlns:a16="http://schemas.microsoft.com/office/drawing/2014/main" xmlns="" id="{1036BBCB-887B-D0AE-AF6D-92AE0B622236}"/>
              </a:ext>
            </a:extLst>
          </p:cNvPr>
          <p:cNvSpPr>
            <a:spLocks noGrp="1"/>
          </p:cNvSpPr>
          <p:nvPr>
            <p:ph type="body" sz="quarter" idx="61"/>
          </p:nvPr>
        </p:nvSpPr>
        <p:spPr/>
        <p:txBody>
          <a:bodyPr/>
          <a:lstStyle/>
          <a:p>
            <a:r>
              <a:rPr lang="es-CL" dirty="0"/>
              <a:t>Responsabilidad administrativa</a:t>
            </a:r>
          </a:p>
          <a:p>
            <a:endParaRPr lang="es-CL" dirty="0"/>
          </a:p>
        </p:txBody>
      </p:sp>
    </p:spTree>
    <p:custDataLst>
      <p:tags r:id="rId1"/>
    </p:custDataLst>
    <p:extLst>
      <p:ext uri="{BB962C8B-B14F-4D97-AF65-F5344CB8AC3E}">
        <p14:creationId xmlns:p14="http://schemas.microsoft.com/office/powerpoint/2010/main" val="98479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9">
            <a:extLst>
              <a:ext uri="{FF2B5EF4-FFF2-40B4-BE49-F238E27FC236}">
                <a16:creationId xmlns:a16="http://schemas.microsoft.com/office/drawing/2014/main" xmlns="" id="{91EB9D5B-F153-6B4E-95F0-2BBB2D84664E}"/>
              </a:ext>
            </a:extLst>
          </p:cNvPr>
          <p:cNvSpPr/>
          <p:nvPr/>
        </p:nvSpPr>
        <p:spPr>
          <a:xfrm>
            <a:off x="607405" y="3452751"/>
            <a:ext cx="4985384" cy="304336"/>
          </a:xfrm>
          <a:prstGeom prst="rect">
            <a:avLst/>
          </a:prstGeom>
        </p:spPr>
        <p:txBody>
          <a:bodyPr wrap="square" lIns="69111" tIns="34555" rIns="69111" bIns="34555">
            <a:spAutoFit/>
          </a:bodyPr>
          <a:lstStyle/>
          <a:p>
            <a:pPr defTabSz="914186"/>
            <a:r>
              <a:rPr lang="es-CL" sz="1524" b="1" dirty="0">
                <a:solidFill>
                  <a:schemeClr val="accent1"/>
                </a:solidFill>
                <a:latin typeface="ACHS Nueva Sans" pitchFamily="2" charset="0"/>
                <a:cs typeface="Arial" panose="020B0604020202020204" pitchFamily="34" charset="0"/>
              </a:rPr>
              <a:t>Puede ser de dos tipos:</a:t>
            </a:r>
          </a:p>
        </p:txBody>
      </p:sp>
      <p:sp>
        <p:nvSpPr>
          <p:cNvPr id="10" name="Rectangle: Top Corners Rounded 11">
            <a:extLst>
              <a:ext uri="{FF2B5EF4-FFF2-40B4-BE49-F238E27FC236}">
                <a16:creationId xmlns:a16="http://schemas.microsoft.com/office/drawing/2014/main" xmlns="" id="{BD58D5C3-635C-A54D-9EC0-1C3F3B712CF7}"/>
              </a:ext>
            </a:extLst>
          </p:cNvPr>
          <p:cNvSpPr/>
          <p:nvPr/>
        </p:nvSpPr>
        <p:spPr>
          <a:xfrm rot="16200000">
            <a:off x="2516224" y="2211776"/>
            <a:ext cx="859227" cy="4500666"/>
          </a:xfrm>
          <a:prstGeom prst="round2SameRect">
            <a:avLst>
              <a:gd name="adj1" fmla="val 1206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9111" tIns="34555" rIns="69111" bIns="34555" rtlCol="0" anchor="ctr"/>
          <a:lstStyle/>
          <a:p>
            <a:pPr algn="ctr" defTabSz="914186"/>
            <a:endParaRPr lang="en-US" dirty="0">
              <a:solidFill>
                <a:prstClr val="white"/>
              </a:solidFill>
              <a:latin typeface="ACHS Nueva Sans" pitchFamily="2" charset="0"/>
              <a:cs typeface="Arial" panose="020B0604020202020204" pitchFamily="34" charset="0"/>
            </a:endParaRPr>
          </a:p>
        </p:txBody>
      </p:sp>
      <p:sp>
        <p:nvSpPr>
          <p:cNvPr id="11" name="31 Rectángulo">
            <a:extLst>
              <a:ext uri="{FF2B5EF4-FFF2-40B4-BE49-F238E27FC236}">
                <a16:creationId xmlns:a16="http://schemas.microsoft.com/office/drawing/2014/main" xmlns="" id="{7E90F32A-16BF-1044-A9B4-ACA9B55BCDB5}"/>
              </a:ext>
            </a:extLst>
          </p:cNvPr>
          <p:cNvSpPr/>
          <p:nvPr/>
        </p:nvSpPr>
        <p:spPr>
          <a:xfrm>
            <a:off x="990041" y="4198976"/>
            <a:ext cx="1619425" cy="500672"/>
          </a:xfrm>
          <a:prstGeom prst="rect">
            <a:avLst/>
          </a:prstGeom>
        </p:spPr>
        <p:txBody>
          <a:bodyPr wrap="square" lIns="69111" tIns="34555" rIns="69111" bIns="34555">
            <a:spAutoFit/>
          </a:bodyPr>
          <a:lstStyle/>
          <a:p>
            <a:pPr defTabSz="914186"/>
            <a:r>
              <a:rPr lang="es-CL" sz="1400" b="1" dirty="0">
                <a:solidFill>
                  <a:prstClr val="white"/>
                </a:solidFill>
                <a:latin typeface="ACHS Nueva Sans" pitchFamily="2" charset="0"/>
                <a:cs typeface="Arial" panose="020B0604020202020204" pitchFamily="34" charset="0"/>
              </a:rPr>
              <a:t>Responsabilidad contractual</a:t>
            </a:r>
          </a:p>
        </p:txBody>
      </p:sp>
      <p:sp>
        <p:nvSpPr>
          <p:cNvPr id="12" name="Rounded Rectangle 1">
            <a:extLst>
              <a:ext uri="{FF2B5EF4-FFF2-40B4-BE49-F238E27FC236}">
                <a16:creationId xmlns:a16="http://schemas.microsoft.com/office/drawing/2014/main" xmlns="" id="{25C598AF-9673-9043-8318-AC4670FC1210}"/>
              </a:ext>
            </a:extLst>
          </p:cNvPr>
          <p:cNvSpPr/>
          <p:nvPr/>
        </p:nvSpPr>
        <p:spPr>
          <a:xfrm>
            <a:off x="4677521" y="4032496"/>
            <a:ext cx="6749919" cy="858255"/>
          </a:xfrm>
          <a:custGeom>
            <a:avLst/>
            <a:gdLst/>
            <a:ahLst/>
            <a:cxnLst/>
            <a:rect l="l" t="t" r="r" b="b"/>
            <a:pathLst>
              <a:path w="9648925" h="1589782">
                <a:moveTo>
                  <a:pt x="264969" y="0"/>
                </a:moveTo>
                <a:lnTo>
                  <a:pt x="9383956" y="0"/>
                </a:lnTo>
                <a:cubicBezTo>
                  <a:pt x="9530294" y="0"/>
                  <a:pt x="9648925" y="118631"/>
                  <a:pt x="9648925" y="264969"/>
                </a:cubicBezTo>
                <a:lnTo>
                  <a:pt x="9648925" y="1324813"/>
                </a:lnTo>
                <a:cubicBezTo>
                  <a:pt x="9648925" y="1471151"/>
                  <a:pt x="9530294" y="1589782"/>
                  <a:pt x="9383956" y="1589782"/>
                </a:cubicBezTo>
                <a:lnTo>
                  <a:pt x="264969" y="1589782"/>
                </a:lnTo>
                <a:cubicBezTo>
                  <a:pt x="118631" y="1589782"/>
                  <a:pt x="0" y="1471151"/>
                  <a:pt x="0" y="1324813"/>
                </a:cubicBezTo>
                <a:lnTo>
                  <a:pt x="0" y="1226939"/>
                </a:lnTo>
                <a:cubicBezTo>
                  <a:pt x="238614" y="1226939"/>
                  <a:pt x="432048" y="1033505"/>
                  <a:pt x="432048" y="794891"/>
                </a:cubicBezTo>
                <a:cubicBezTo>
                  <a:pt x="432048" y="556277"/>
                  <a:pt x="238614" y="362843"/>
                  <a:pt x="0" y="362843"/>
                </a:cubicBezTo>
                <a:lnTo>
                  <a:pt x="0" y="264969"/>
                </a:lnTo>
                <a:cubicBezTo>
                  <a:pt x="0" y="118631"/>
                  <a:pt x="118631" y="0"/>
                  <a:pt x="264969"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111" tIns="34555" rIns="69111" bIns="34555" rtlCol="0" anchor="ctr"/>
          <a:lstStyle/>
          <a:p>
            <a:pPr algn="ctr" defTabSz="914186"/>
            <a:endParaRPr lang="es-CL" dirty="0">
              <a:solidFill>
                <a:prstClr val="white"/>
              </a:solidFill>
              <a:latin typeface="ACHS Nueva Sans" pitchFamily="2" charset="0"/>
              <a:cs typeface="Arial" panose="020B0604020202020204" pitchFamily="34" charset="0"/>
            </a:endParaRPr>
          </a:p>
        </p:txBody>
      </p:sp>
      <p:sp>
        <p:nvSpPr>
          <p:cNvPr id="13" name="33 Rectángulo">
            <a:extLst>
              <a:ext uri="{FF2B5EF4-FFF2-40B4-BE49-F238E27FC236}">
                <a16:creationId xmlns:a16="http://schemas.microsoft.com/office/drawing/2014/main" xmlns="" id="{82D2886D-2BBC-3044-A555-1D4753B984A7}"/>
              </a:ext>
            </a:extLst>
          </p:cNvPr>
          <p:cNvSpPr/>
          <p:nvPr/>
        </p:nvSpPr>
        <p:spPr>
          <a:xfrm>
            <a:off x="5153544" y="4087806"/>
            <a:ext cx="5973751" cy="716116"/>
          </a:xfrm>
          <a:prstGeom prst="rect">
            <a:avLst/>
          </a:prstGeom>
        </p:spPr>
        <p:txBody>
          <a:bodyPr wrap="square" lIns="69111" tIns="34555" rIns="69111" bIns="34555">
            <a:spAutoFit/>
          </a:bodyPr>
          <a:lstStyle/>
          <a:p>
            <a:pPr defTabSz="914186"/>
            <a:r>
              <a:rPr lang="es-CL" sz="1400" dirty="0">
                <a:solidFill>
                  <a:schemeClr val="accent3">
                    <a:lumMod val="75000"/>
                    <a:lumOff val="25000"/>
                  </a:schemeClr>
                </a:solidFill>
                <a:latin typeface="ACHS Nueva Sans" pitchFamily="2" charset="0"/>
                <a:cs typeface="Arial" panose="020B0604020202020204" pitchFamily="34" charset="0"/>
              </a:rPr>
              <a:t>Aquel deber en que se encuentra una persona  de indemnizar a otra, por no haber cumplido una obligación, haberla cumplido imperfectamente, o bien, tardíamente. </a:t>
            </a:r>
          </a:p>
        </p:txBody>
      </p:sp>
      <p:pic>
        <p:nvPicPr>
          <p:cNvPr id="4" name="Imagen 3">
            <a:extLst>
              <a:ext uri="{FF2B5EF4-FFF2-40B4-BE49-F238E27FC236}">
                <a16:creationId xmlns:a16="http://schemas.microsoft.com/office/drawing/2014/main" xmlns="" id="{29C70CB3-7F13-9347-9537-3E69AC336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2268" y="4015315"/>
            <a:ext cx="828952" cy="828952"/>
          </a:xfrm>
          <a:prstGeom prst="rect">
            <a:avLst/>
          </a:prstGeom>
        </p:spPr>
      </p:pic>
      <p:sp>
        <p:nvSpPr>
          <p:cNvPr id="18" name="Rectangle: Top Corners Rounded 11">
            <a:extLst>
              <a:ext uri="{FF2B5EF4-FFF2-40B4-BE49-F238E27FC236}">
                <a16:creationId xmlns:a16="http://schemas.microsoft.com/office/drawing/2014/main" xmlns="" id="{3595CA9F-7A5B-9A4B-A5F5-CDA2B48E28BB}"/>
              </a:ext>
            </a:extLst>
          </p:cNvPr>
          <p:cNvSpPr/>
          <p:nvPr/>
        </p:nvSpPr>
        <p:spPr>
          <a:xfrm rot="16200000">
            <a:off x="2422905" y="3400079"/>
            <a:ext cx="1045865" cy="4500666"/>
          </a:xfrm>
          <a:prstGeom prst="round2SameRect">
            <a:avLst>
              <a:gd name="adj1" fmla="val 1206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9111" tIns="34555" rIns="69111" bIns="34555" rtlCol="0" anchor="ctr"/>
          <a:lstStyle/>
          <a:p>
            <a:pPr algn="ctr" defTabSz="914186"/>
            <a:endParaRPr lang="en-US" dirty="0">
              <a:solidFill>
                <a:prstClr val="white"/>
              </a:solidFill>
              <a:latin typeface="ACHS Nueva Sans" pitchFamily="2" charset="0"/>
              <a:cs typeface="Arial" panose="020B0604020202020204" pitchFamily="34" charset="0"/>
            </a:endParaRPr>
          </a:p>
        </p:txBody>
      </p:sp>
      <p:sp>
        <p:nvSpPr>
          <p:cNvPr id="19" name="31 Rectángulo">
            <a:extLst>
              <a:ext uri="{FF2B5EF4-FFF2-40B4-BE49-F238E27FC236}">
                <a16:creationId xmlns:a16="http://schemas.microsoft.com/office/drawing/2014/main" xmlns="" id="{423E6966-3B59-EF4D-A36C-18336B461D79}"/>
              </a:ext>
            </a:extLst>
          </p:cNvPr>
          <p:cNvSpPr/>
          <p:nvPr/>
        </p:nvSpPr>
        <p:spPr>
          <a:xfrm>
            <a:off x="990041" y="5382553"/>
            <a:ext cx="1619425" cy="500672"/>
          </a:xfrm>
          <a:prstGeom prst="rect">
            <a:avLst/>
          </a:prstGeom>
        </p:spPr>
        <p:txBody>
          <a:bodyPr wrap="square" lIns="69111" tIns="34555" rIns="69111" bIns="34555">
            <a:spAutoFit/>
          </a:bodyPr>
          <a:lstStyle/>
          <a:p>
            <a:pPr defTabSz="914186"/>
            <a:r>
              <a:rPr lang="es-CL" sz="1400" b="1" dirty="0">
                <a:solidFill>
                  <a:prstClr val="white"/>
                </a:solidFill>
                <a:latin typeface="ACHS Nueva Sans" pitchFamily="2" charset="0"/>
                <a:cs typeface="Arial" panose="020B0604020202020204" pitchFamily="34" charset="0"/>
              </a:rPr>
              <a:t>Responsabilidad extracontractual</a:t>
            </a:r>
          </a:p>
        </p:txBody>
      </p:sp>
      <p:sp>
        <p:nvSpPr>
          <p:cNvPr id="20" name="Rounded Rectangle 1">
            <a:extLst>
              <a:ext uri="{FF2B5EF4-FFF2-40B4-BE49-F238E27FC236}">
                <a16:creationId xmlns:a16="http://schemas.microsoft.com/office/drawing/2014/main" xmlns="" id="{3CA2E61F-7204-E84E-ACF4-207DD56F5464}"/>
              </a:ext>
            </a:extLst>
          </p:cNvPr>
          <p:cNvSpPr/>
          <p:nvPr/>
        </p:nvSpPr>
        <p:spPr>
          <a:xfrm>
            <a:off x="4677521" y="5127479"/>
            <a:ext cx="6749919" cy="1044683"/>
          </a:xfrm>
          <a:custGeom>
            <a:avLst/>
            <a:gdLst/>
            <a:ahLst/>
            <a:cxnLst/>
            <a:rect l="l" t="t" r="r" b="b"/>
            <a:pathLst>
              <a:path w="9648925" h="1589782">
                <a:moveTo>
                  <a:pt x="264969" y="0"/>
                </a:moveTo>
                <a:lnTo>
                  <a:pt x="9383956" y="0"/>
                </a:lnTo>
                <a:cubicBezTo>
                  <a:pt x="9530294" y="0"/>
                  <a:pt x="9648925" y="118631"/>
                  <a:pt x="9648925" y="264969"/>
                </a:cubicBezTo>
                <a:lnTo>
                  <a:pt x="9648925" y="1324813"/>
                </a:lnTo>
                <a:cubicBezTo>
                  <a:pt x="9648925" y="1471151"/>
                  <a:pt x="9530294" y="1589782"/>
                  <a:pt x="9383956" y="1589782"/>
                </a:cubicBezTo>
                <a:lnTo>
                  <a:pt x="264969" y="1589782"/>
                </a:lnTo>
                <a:cubicBezTo>
                  <a:pt x="118631" y="1589782"/>
                  <a:pt x="0" y="1471151"/>
                  <a:pt x="0" y="1324813"/>
                </a:cubicBezTo>
                <a:lnTo>
                  <a:pt x="0" y="1226939"/>
                </a:lnTo>
                <a:cubicBezTo>
                  <a:pt x="238614" y="1226939"/>
                  <a:pt x="432048" y="1033505"/>
                  <a:pt x="432048" y="794891"/>
                </a:cubicBezTo>
                <a:cubicBezTo>
                  <a:pt x="432048" y="556277"/>
                  <a:pt x="238614" y="362843"/>
                  <a:pt x="0" y="362843"/>
                </a:cubicBezTo>
                <a:lnTo>
                  <a:pt x="0" y="264969"/>
                </a:lnTo>
                <a:cubicBezTo>
                  <a:pt x="0" y="118631"/>
                  <a:pt x="118631" y="0"/>
                  <a:pt x="264969"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111" tIns="34555" rIns="69111" bIns="34555" rtlCol="0" anchor="ctr"/>
          <a:lstStyle/>
          <a:p>
            <a:pPr algn="ctr" defTabSz="914186"/>
            <a:endParaRPr lang="es-CL" dirty="0">
              <a:solidFill>
                <a:prstClr val="white"/>
              </a:solidFill>
              <a:latin typeface="ACHS Nueva Sans" pitchFamily="2" charset="0"/>
              <a:cs typeface="Arial" panose="020B0604020202020204" pitchFamily="34" charset="0"/>
            </a:endParaRPr>
          </a:p>
        </p:txBody>
      </p:sp>
      <p:sp>
        <p:nvSpPr>
          <p:cNvPr id="21" name="33 Rectángulo">
            <a:extLst>
              <a:ext uri="{FF2B5EF4-FFF2-40B4-BE49-F238E27FC236}">
                <a16:creationId xmlns:a16="http://schemas.microsoft.com/office/drawing/2014/main" xmlns="" id="{52FFC4FE-0990-E246-8D73-3F2F5E7996AD}"/>
              </a:ext>
            </a:extLst>
          </p:cNvPr>
          <p:cNvSpPr/>
          <p:nvPr/>
        </p:nvSpPr>
        <p:spPr>
          <a:xfrm>
            <a:off x="5153544" y="5182790"/>
            <a:ext cx="5864024" cy="931559"/>
          </a:xfrm>
          <a:prstGeom prst="rect">
            <a:avLst/>
          </a:prstGeom>
        </p:spPr>
        <p:txBody>
          <a:bodyPr wrap="square" lIns="69111" tIns="34555" rIns="69111" bIns="34555">
            <a:spAutoFit/>
          </a:bodyPr>
          <a:lstStyle/>
          <a:p>
            <a:pPr defTabSz="914186"/>
            <a:r>
              <a:rPr lang="es-CL" sz="1400" dirty="0">
                <a:solidFill>
                  <a:schemeClr val="accent3">
                    <a:lumMod val="75000"/>
                    <a:lumOff val="25000"/>
                  </a:schemeClr>
                </a:solidFill>
                <a:latin typeface="ACHS Nueva Sans" pitchFamily="2" charset="0"/>
                <a:cs typeface="Arial" panose="020B0604020202020204" pitchFamily="34" charset="0"/>
              </a:rPr>
              <a:t>Es aquella que proviene de un hecho ilícito perpetrado por una persona en perjuicio de otra, que no constituye violación de un deber contractual; el deber de reparar surge de un deber genérico de no dañar a otro, que es un principio general del derecho.</a:t>
            </a:r>
          </a:p>
        </p:txBody>
      </p:sp>
      <p:pic>
        <p:nvPicPr>
          <p:cNvPr id="6" name="Imagen 5">
            <a:extLst>
              <a:ext uri="{FF2B5EF4-FFF2-40B4-BE49-F238E27FC236}">
                <a16:creationId xmlns:a16="http://schemas.microsoft.com/office/drawing/2014/main" xmlns="" id="{BCA51B37-EEC1-FA41-8B99-00B74D810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39753" y="5239487"/>
            <a:ext cx="828952" cy="828952"/>
          </a:xfrm>
          <a:prstGeom prst="rect">
            <a:avLst/>
          </a:prstGeom>
        </p:spPr>
      </p:pic>
      <p:sp>
        <p:nvSpPr>
          <p:cNvPr id="2" name="Rectángulo 1">
            <a:extLst>
              <a:ext uri="{FF2B5EF4-FFF2-40B4-BE49-F238E27FC236}">
                <a16:creationId xmlns:a16="http://schemas.microsoft.com/office/drawing/2014/main" xmlns="" id="{4EB6AF39-3176-AC4E-A757-D848DF80B319}"/>
              </a:ext>
            </a:extLst>
          </p:cNvPr>
          <p:cNvSpPr/>
          <p:nvPr/>
        </p:nvSpPr>
        <p:spPr>
          <a:xfrm>
            <a:off x="467409" y="1608526"/>
            <a:ext cx="6174024" cy="1612621"/>
          </a:xfrm>
          <a:prstGeom prst="rect">
            <a:avLst/>
          </a:prstGeom>
        </p:spPr>
        <p:txBody>
          <a:bodyPr wrap="square">
            <a:spAutoFit/>
          </a:bodyPr>
          <a:lstStyle/>
          <a:p>
            <a:pPr lvl="0">
              <a:lnSpc>
                <a:spcPts val="1700"/>
              </a:lnSpc>
              <a:spcBef>
                <a:spcPts val="600"/>
              </a:spcBef>
            </a:pPr>
            <a:r>
              <a:rPr lang="es-CL" sz="1400" dirty="0">
                <a:solidFill>
                  <a:schemeClr val="accent3">
                    <a:lumMod val="75000"/>
                    <a:lumOff val="25000"/>
                  </a:schemeClr>
                </a:solidFill>
                <a:latin typeface="ACHS Nueva Sans" pitchFamily="2" charset="0"/>
                <a:cs typeface="Arial" panose="020B0604020202020204" pitchFamily="34" charset="0"/>
              </a:rPr>
              <a:t>La comisión de un mismo hecho puede afectar a otro sujeto en su persona, en sus bienes o en otro derecho y en consecuencia existe la obligación de reparar daños o perjuicios causados por el delito. </a:t>
            </a:r>
          </a:p>
          <a:p>
            <a:pPr lvl="0">
              <a:lnSpc>
                <a:spcPts val="1700"/>
              </a:lnSpc>
              <a:spcBef>
                <a:spcPts val="600"/>
              </a:spcBef>
            </a:pPr>
            <a:endParaRPr lang="es-CL" sz="1400" dirty="0">
              <a:solidFill>
                <a:schemeClr val="accent3">
                  <a:lumMod val="75000"/>
                  <a:lumOff val="25000"/>
                </a:schemeClr>
              </a:solidFill>
              <a:latin typeface="ACHS Nueva Sans" pitchFamily="2" charset="0"/>
              <a:cs typeface="Arial" panose="020B0604020202020204" pitchFamily="34" charset="0"/>
            </a:endParaRPr>
          </a:p>
          <a:p>
            <a:pPr marL="215035" indent="-215035">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Busca Indemnizar a la víctima.</a:t>
            </a:r>
          </a:p>
          <a:p>
            <a:pPr marL="215035" indent="-215035">
              <a:lnSpc>
                <a:spcPts val="1700"/>
              </a:lnSpc>
              <a:spcBef>
                <a:spcPts val="600"/>
              </a:spcBef>
              <a:buClr>
                <a:srgbClr val="13C045"/>
              </a:buClr>
              <a:buFont typeface="Arial" panose="020B0604020202020204" pitchFamily="34" charset="0"/>
              <a:buChar char="•"/>
            </a:pPr>
            <a:r>
              <a:rPr lang="es-CL" sz="1400" dirty="0">
                <a:solidFill>
                  <a:schemeClr val="accent3">
                    <a:lumMod val="75000"/>
                    <a:lumOff val="25000"/>
                  </a:schemeClr>
                </a:solidFill>
                <a:latin typeface="ACHS Nueva Sans" pitchFamily="2" charset="0"/>
                <a:cs typeface="Arial" panose="020B0604020202020204" pitchFamily="34" charset="0"/>
              </a:rPr>
              <a:t>El Derecho Civil : Establece la reglamentación para reparar daños.</a:t>
            </a:r>
          </a:p>
        </p:txBody>
      </p:sp>
      <p:sp>
        <p:nvSpPr>
          <p:cNvPr id="3" name="Marcador de texto 2">
            <a:extLst>
              <a:ext uri="{FF2B5EF4-FFF2-40B4-BE49-F238E27FC236}">
                <a16:creationId xmlns:a16="http://schemas.microsoft.com/office/drawing/2014/main" xmlns="" id="{1BAE0908-9315-D544-2FF1-8531A907A614}"/>
              </a:ext>
            </a:extLst>
          </p:cNvPr>
          <p:cNvSpPr>
            <a:spLocks noGrp="1"/>
          </p:cNvSpPr>
          <p:nvPr>
            <p:ph type="body" sz="quarter" idx="61"/>
          </p:nvPr>
        </p:nvSpPr>
        <p:spPr/>
        <p:txBody>
          <a:bodyPr/>
          <a:lstStyle/>
          <a:p>
            <a:r>
              <a:rPr lang="es-CL" dirty="0"/>
              <a:t>Responsabilidad civil</a:t>
            </a:r>
          </a:p>
          <a:p>
            <a:endParaRPr lang="es-CL" dirty="0"/>
          </a:p>
        </p:txBody>
      </p:sp>
    </p:spTree>
    <p:custDataLst>
      <p:tags r:id="rId1"/>
    </p:custDataLst>
    <p:extLst>
      <p:ext uri="{BB962C8B-B14F-4D97-AF65-F5344CB8AC3E}">
        <p14:creationId xmlns:p14="http://schemas.microsoft.com/office/powerpoint/2010/main" val="1224674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86CF32FA-C135-5A41-9672-19176265A3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8587" y="1603738"/>
            <a:ext cx="6983413" cy="5254261"/>
          </a:xfrm>
          <a:prstGeom prst="rect">
            <a:avLst/>
          </a:prstGeom>
        </p:spPr>
      </p:pic>
      <p:sp>
        <p:nvSpPr>
          <p:cNvPr id="2" name="Rectángulo 1">
            <a:extLst>
              <a:ext uri="{FF2B5EF4-FFF2-40B4-BE49-F238E27FC236}">
                <a16:creationId xmlns:a16="http://schemas.microsoft.com/office/drawing/2014/main" xmlns="" id="{E292538E-AC08-7D4E-ADA7-A8BF9EC5130E}"/>
              </a:ext>
            </a:extLst>
          </p:cNvPr>
          <p:cNvSpPr/>
          <p:nvPr/>
        </p:nvSpPr>
        <p:spPr>
          <a:xfrm>
            <a:off x="460738" y="1603739"/>
            <a:ext cx="4122375" cy="3446456"/>
          </a:xfrm>
          <a:prstGeom prst="rect">
            <a:avLst/>
          </a:prstGeom>
        </p:spPr>
        <p:txBody>
          <a:bodyPr wrap="square">
            <a:spAutoFit/>
          </a:bodyPr>
          <a:lstStyle/>
          <a:p>
            <a:pPr defTabSz="914186">
              <a:lnSpc>
                <a:spcPts val="1700"/>
              </a:lnSpc>
              <a:spcBef>
                <a:spcPts val="600"/>
              </a:spcBef>
            </a:pPr>
            <a:r>
              <a:rPr lang="es-CL" sz="1400" dirty="0">
                <a:solidFill>
                  <a:srgbClr val="A5A5A5">
                    <a:lumMod val="50000"/>
                  </a:srgbClr>
                </a:solidFill>
                <a:latin typeface="ACHS Nueva Sans" pitchFamily="2" charset="0"/>
                <a:cs typeface="Arial" panose="020B0604020202020204" pitchFamily="34" charset="0"/>
              </a:rPr>
              <a:t>La responsabilidad penal tiene por objeto reprimir las acciones contrarias al orden social y que se encuentran tipificadas y sancionadas con un castigo por el ordenamiento jurídico.</a:t>
            </a:r>
          </a:p>
          <a:p>
            <a:pPr defTabSz="914186">
              <a:lnSpc>
                <a:spcPts val="1700"/>
              </a:lnSpc>
              <a:spcBef>
                <a:spcPts val="600"/>
              </a:spcBef>
            </a:pPr>
            <a:endParaRPr lang="es-CL" sz="1400" dirty="0">
              <a:solidFill>
                <a:srgbClr val="A5A5A5">
                  <a:lumMod val="50000"/>
                </a:srgbClr>
              </a:solidFill>
              <a:latin typeface="ACHS Nueva Sans" pitchFamily="2" charset="0"/>
              <a:cs typeface="Arial" panose="020B0604020202020204" pitchFamily="34" charset="0"/>
            </a:endParaRPr>
          </a:p>
          <a:p>
            <a:pPr marL="285683" indent="-285683" defTabSz="914186">
              <a:lnSpc>
                <a:spcPts val="1700"/>
              </a:lnSpc>
              <a:spcBef>
                <a:spcPts val="600"/>
              </a:spcBef>
              <a:buClr>
                <a:srgbClr val="13C045"/>
              </a:buClr>
              <a:buFont typeface="Arial" panose="020B0604020202020204" pitchFamily="34" charset="0"/>
              <a:buChar char="•"/>
            </a:pPr>
            <a:r>
              <a:rPr lang="es-CL" sz="1400" dirty="0">
                <a:solidFill>
                  <a:srgbClr val="A5A5A5">
                    <a:lumMod val="50000"/>
                  </a:srgbClr>
                </a:solidFill>
                <a:latin typeface="ACHS Nueva Sans" pitchFamily="2" charset="0"/>
                <a:cs typeface="Arial" panose="020B0604020202020204" pitchFamily="34" charset="0"/>
              </a:rPr>
              <a:t>Delito &gt; Dolo</a:t>
            </a:r>
          </a:p>
          <a:p>
            <a:pPr marL="285683" indent="-285683" defTabSz="914186">
              <a:lnSpc>
                <a:spcPts val="1700"/>
              </a:lnSpc>
              <a:spcBef>
                <a:spcPts val="600"/>
              </a:spcBef>
              <a:buClr>
                <a:srgbClr val="13C045"/>
              </a:buClr>
              <a:buFont typeface="Arial" panose="020B0604020202020204" pitchFamily="34" charset="0"/>
              <a:buChar char="•"/>
            </a:pPr>
            <a:r>
              <a:rPr lang="es-CL" sz="1400" dirty="0">
                <a:solidFill>
                  <a:srgbClr val="A5A5A5">
                    <a:lumMod val="50000"/>
                  </a:srgbClr>
                </a:solidFill>
                <a:latin typeface="ACHS Nueva Sans" pitchFamily="2" charset="0"/>
                <a:cs typeface="Arial" panose="020B0604020202020204" pitchFamily="34" charset="0"/>
              </a:rPr>
              <a:t>Cuasidelito &gt; Culpa</a:t>
            </a:r>
          </a:p>
          <a:p>
            <a:pPr marL="285683" indent="-285683" defTabSz="914186">
              <a:lnSpc>
                <a:spcPts val="1700"/>
              </a:lnSpc>
              <a:spcBef>
                <a:spcPts val="600"/>
              </a:spcBef>
              <a:buClr>
                <a:srgbClr val="13C045"/>
              </a:buClr>
              <a:buFont typeface="Arial" panose="020B0604020202020204" pitchFamily="34" charset="0"/>
              <a:buChar char="•"/>
            </a:pPr>
            <a:r>
              <a:rPr lang="es-CL" sz="1400" dirty="0">
                <a:solidFill>
                  <a:srgbClr val="A5A5A5">
                    <a:lumMod val="50000"/>
                  </a:srgbClr>
                </a:solidFill>
                <a:latin typeface="ACHS Nueva Sans" pitchFamily="2" charset="0"/>
                <a:cs typeface="Arial" panose="020B0604020202020204" pitchFamily="34" charset="0"/>
              </a:rPr>
              <a:t>Las Personas Naturales responden por las Jurídicas.</a:t>
            </a:r>
          </a:p>
          <a:p>
            <a:pPr marL="285683" indent="-285683" defTabSz="914186">
              <a:lnSpc>
                <a:spcPts val="1700"/>
              </a:lnSpc>
              <a:spcBef>
                <a:spcPts val="600"/>
              </a:spcBef>
              <a:buClr>
                <a:srgbClr val="004F59"/>
              </a:buClr>
              <a:buFont typeface="Arial" panose="020B0604020202020204" pitchFamily="34" charset="0"/>
              <a:buChar char="•"/>
            </a:pPr>
            <a:endParaRPr lang="es-CL" sz="1400" dirty="0">
              <a:solidFill>
                <a:srgbClr val="A5A5A5">
                  <a:lumMod val="50000"/>
                </a:srgbClr>
              </a:solidFill>
              <a:latin typeface="ACHS Nueva Sans" pitchFamily="2" charset="0"/>
              <a:cs typeface="Arial" panose="020B0604020202020204" pitchFamily="34" charset="0"/>
            </a:endParaRPr>
          </a:p>
          <a:p>
            <a:pPr defTabSz="914186">
              <a:lnSpc>
                <a:spcPts val="1700"/>
              </a:lnSpc>
              <a:spcBef>
                <a:spcPts val="600"/>
              </a:spcBef>
            </a:pPr>
            <a:r>
              <a:rPr lang="es-CL" sz="1400" b="1" dirty="0">
                <a:solidFill>
                  <a:schemeClr val="accent1"/>
                </a:solidFill>
                <a:latin typeface="ACHS Nueva Sans" pitchFamily="2" charset="0"/>
                <a:cs typeface="Arial" panose="020B0604020202020204" pitchFamily="34" charset="0"/>
              </a:rPr>
              <a:t>Pena por cuasidelito:</a:t>
            </a:r>
            <a:endParaRPr lang="es-CL" sz="1400" b="1" dirty="0">
              <a:solidFill>
                <a:srgbClr val="A5A5A5">
                  <a:lumMod val="50000"/>
                </a:srgbClr>
              </a:solidFill>
              <a:latin typeface="ACHS Nueva Sans" pitchFamily="2" charset="0"/>
              <a:cs typeface="Arial" panose="020B0604020202020204" pitchFamily="34" charset="0"/>
            </a:endParaRPr>
          </a:p>
          <a:p>
            <a:pPr defTabSz="914186">
              <a:lnSpc>
                <a:spcPts val="1700"/>
              </a:lnSpc>
              <a:spcBef>
                <a:spcPts val="600"/>
              </a:spcBef>
            </a:pPr>
            <a:r>
              <a:rPr lang="es-CL" sz="1400" dirty="0">
                <a:solidFill>
                  <a:srgbClr val="A5A5A5">
                    <a:lumMod val="50000"/>
                  </a:srgbClr>
                </a:solidFill>
                <a:latin typeface="ACHS Nueva Sans" pitchFamily="2" charset="0"/>
                <a:cs typeface="Arial" panose="020B0604020202020204" pitchFamily="34" charset="0"/>
              </a:rPr>
              <a:t>Con reclusión menor en su grado mínimo a medio, esto es, 61 días a 3 años.</a:t>
            </a:r>
          </a:p>
        </p:txBody>
      </p:sp>
      <p:sp>
        <p:nvSpPr>
          <p:cNvPr id="4" name="Marcador de texto 3">
            <a:extLst>
              <a:ext uri="{FF2B5EF4-FFF2-40B4-BE49-F238E27FC236}">
                <a16:creationId xmlns:a16="http://schemas.microsoft.com/office/drawing/2014/main" xmlns="" id="{1D0D2D64-C224-A969-BAC0-34E2263A94D1}"/>
              </a:ext>
            </a:extLst>
          </p:cNvPr>
          <p:cNvSpPr>
            <a:spLocks noGrp="1"/>
          </p:cNvSpPr>
          <p:nvPr>
            <p:ph type="body" sz="quarter" idx="61"/>
          </p:nvPr>
        </p:nvSpPr>
        <p:spPr/>
        <p:txBody>
          <a:bodyPr/>
          <a:lstStyle/>
          <a:p>
            <a:r>
              <a:rPr lang="es-CL" dirty="0"/>
              <a:t>Responsabilidad penal</a:t>
            </a:r>
          </a:p>
          <a:p>
            <a:endParaRPr lang="es-CL" dirty="0"/>
          </a:p>
        </p:txBody>
      </p:sp>
      <p:sp>
        <p:nvSpPr>
          <p:cNvPr id="6" name="Marcador de texto 5">
            <a:extLst>
              <a:ext uri="{FF2B5EF4-FFF2-40B4-BE49-F238E27FC236}">
                <a16:creationId xmlns:a16="http://schemas.microsoft.com/office/drawing/2014/main" xmlns="" id="{865D87E2-5CFF-FEAB-2499-38B107D0381C}"/>
              </a:ext>
            </a:extLst>
          </p:cNvPr>
          <p:cNvSpPr>
            <a:spLocks noGrp="1"/>
          </p:cNvSpPr>
          <p:nvPr>
            <p:ph type="body" sz="quarter" idx="62"/>
          </p:nvPr>
        </p:nvSpPr>
        <p:spPr/>
        <p:txBody>
          <a:bodyPr/>
          <a:lstStyle/>
          <a:p>
            <a:r>
              <a:rPr lang="es-CL" dirty="0"/>
              <a:t>Definición</a:t>
            </a:r>
          </a:p>
          <a:p>
            <a:endParaRPr lang="es-CL" dirty="0"/>
          </a:p>
        </p:txBody>
      </p:sp>
    </p:spTree>
    <p:custDataLst>
      <p:tags r:id="rId1"/>
    </p:custDataLst>
    <p:extLst>
      <p:ext uri="{BB962C8B-B14F-4D97-AF65-F5344CB8AC3E}">
        <p14:creationId xmlns:p14="http://schemas.microsoft.com/office/powerpoint/2010/main" val="3160339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DESIGN_ID_TEMA DE OFFICE" val="TxFXpV0L"/>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CHS Nueva Sans">
      <a:majorFont>
        <a:latin typeface="ACHS Nueva Sans Medium"/>
        <a:ea typeface=""/>
        <a:cs typeface=""/>
      </a:majorFont>
      <a:minorFont>
        <a:latin typeface="ACHS Nueva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C62D5053-6376-4198-BA36-FB08D87D8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71f39-b556-4564-846a-22e0c3543dec"/>
    <ds:schemaRef ds:uri="2c1f9411-02cd-4cb0-88d5-209d7ce52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292608-C4DB-4577-9FF3-081F55BFB0A9}">
  <ds:schemaRefs>
    <ds:schemaRef ds:uri="http://schemas.microsoft.com/sharepoint/v3/contenttype/forms"/>
  </ds:schemaRefs>
</ds:datastoreItem>
</file>

<file path=customXml/itemProps3.xml><?xml version="1.0" encoding="utf-8"?>
<ds:datastoreItem xmlns:ds="http://schemas.openxmlformats.org/officeDocument/2006/customXml" ds:itemID="{ED268D53-7DBA-4090-9418-CBC0B664F3F5}">
  <ds:schemaRefs>
    <ds:schemaRef ds:uri="http://schemas.openxmlformats.org/package/2006/metadata/core-properties"/>
    <ds:schemaRef ds:uri="2c1f9411-02cd-4cb0-88d5-209d7ce520fa"/>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1b271f39-b556-4564-846a-22e0c3543de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7508</TotalTime>
  <Words>3963</Words>
  <Application>Microsoft Office PowerPoint</Application>
  <PresentationFormat>Panorámica</PresentationFormat>
  <Paragraphs>381</Paragraphs>
  <Slides>42</Slides>
  <Notes>39</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42</vt:i4>
      </vt:variant>
    </vt:vector>
  </HeadingPairs>
  <TitlesOfParts>
    <vt:vector size="55" baseType="lpstr">
      <vt:lpstr>Arial Unicode MS</vt:lpstr>
      <vt:lpstr>ACHS Nueva Sans</vt:lpstr>
      <vt:lpstr>ACHS Nueva Sans Medium</vt:lpstr>
      <vt:lpstr>ACHS Nueva Serif Light</vt:lpstr>
      <vt:lpstr>ACHS Nueva Serif Medium</vt:lpstr>
      <vt:lpstr>Arial</vt:lpstr>
      <vt:lpstr>Calibri</vt:lpstr>
      <vt:lpstr>Helvetica Neue</vt:lpstr>
      <vt:lpstr>Helvetica Neue Medium</vt:lpstr>
      <vt:lpstr>Wingdings</vt:lpstr>
      <vt:lpstr>Tema de Office</vt:lpstr>
      <vt:lpstr>1_Tema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Saldaño Carreño</dc:creator>
  <cp:lastModifiedBy>Saldaño Carreño, Carlos Antonio</cp:lastModifiedBy>
  <cp:revision>412</cp:revision>
  <dcterms:created xsi:type="dcterms:W3CDTF">2023-07-11T20:17:04Z</dcterms:created>
  <dcterms:modified xsi:type="dcterms:W3CDTF">2025-05-14T16:22:00Z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011E71D8-2597-4AD6-A73D-30AFFF2AE71B</vt:lpwstr>
  </property>
  <property fmtid="{D5CDD505-2E9C-101B-9397-08002B2CF9AE}" pid="3" name="ArticulatePath">
    <vt:lpwstr>659834 Responsabilidad legal en materias SST_RB2023</vt:lpwstr>
  </property>
  <property fmtid="{D5CDD505-2E9C-101B-9397-08002B2CF9AE}" pid="4" name="ContentTypeId">
    <vt:lpwstr>0x0101007C36543F3D857D488921B9E8F0F0A212</vt:lpwstr>
  </property>
  <property fmtid="{D5CDD505-2E9C-101B-9397-08002B2CF9AE}" pid="5" name="Order">
    <vt:r8>486800</vt:r8>
  </property>
  <property fmtid="{D5CDD505-2E9C-101B-9397-08002B2CF9AE}" pid="6" name="MediaServiceImageTags">
    <vt:lpwstr/>
  </property>
</Properties>
</file>