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14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3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ppt/tags/tag29.xml" ContentType="application/vnd.openxmlformats-officedocument.presentationml.tags+xml"/>
  <Override PartName="/ppt/tags/tag5.xml" ContentType="application/vnd.openxmlformats-officedocument.presentationml.tags+xml"/>
  <Override PartName="/ppt/tags/tag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6.xml" ContentType="application/vnd.openxmlformats-officedocument.presentationml.tag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10.xml" ContentType="application/vnd.openxmlformats-officedocument.presentationml.tags+xml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26.xml" ContentType="application/vnd.openxmlformats-officedocument.presentationml.tags+xml"/>
  <Override PartName="/ppt/tags/tag25.xml" ContentType="application/vnd.openxmlformats-officedocument.presentationml.tags+xml"/>
  <Override PartName="/ppt/tags/tag24.xml" ContentType="application/vnd.openxmlformats-officedocument.presentationml.tags+xml"/>
  <Override PartName="/ppt/tags/tag41.xml" ContentType="application/vnd.openxmlformats-officedocument.presentationml.tags+xml"/>
  <Override PartName="/ppt/tags/tag27.xml" ContentType="application/vnd.openxmlformats-officedocument.presentationml.tags+xml"/>
  <Override PartName="/ppt/tags/tag38.xml" ContentType="application/vnd.openxmlformats-officedocument.presentationml.tags+xml"/>
  <Override PartName="/ppt/tags/tag37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28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4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ppt/tags/tag19.xml" ContentType="application/vnd.openxmlformats-officedocument.presentationml.tags+xml"/>
  <Override PartName="/ppt/tags/tag18.xml" ContentType="application/vnd.openxmlformats-officedocument.presentationml.tags+xml"/>
  <Override PartName="/ppt/tags/tag17.xml" ContentType="application/vnd.openxmlformats-officedocument.presentationml.tags+xml"/>
  <Override PartName="/ppt/tags/tag16.xml" ContentType="application/vnd.openxmlformats-officedocument.presentationml.tags+xml"/>
  <Override PartName="/ppt/tags/tag15.xml" ContentType="application/vnd.openxmlformats-officedocument.presentationml.tags+xml"/>
  <Override PartName="/ppt/tags/tag30.xml" ContentType="application/vnd.openxmlformats-officedocument.presentationml.tags+xml"/>
  <Override PartName="/ppt/tags/tag13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1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</p:sldMasterIdLst>
  <p:sldIdLst>
    <p:sldId id="256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79" r:id="rId27"/>
    <p:sldId id="281" r:id="rId28"/>
    <p:sldId id="481" r:id="rId29"/>
    <p:sldId id="482" r:id="rId30"/>
    <p:sldId id="480" r:id="rId31"/>
  </p:sldIdLst>
  <p:sldSz cx="12192000" cy="6858000"/>
  <p:notesSz cx="6858000" cy="9144000"/>
  <p:custDataLst>
    <p:tags r:id="rId32"/>
  </p:custDataLst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lEUStoWasU25loYbT5NKoA==" hashData="1cqbDAWcjjkaEkaVvQfamQp7g7S/DUTxDXhjAof2dYso0qX6Z4qV3Gmkf/EURB10UL8/A4+PUOcEeK8onpAnn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C047"/>
    <a:srgbClr val="0FC044"/>
    <a:srgbClr val="74E940"/>
    <a:srgbClr val="ECE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0"/>
    <p:restoredTop sz="96281"/>
  </p:normalViewPr>
  <p:slideViewPr>
    <p:cSldViewPr snapToGrid="0" snapToObjects="1">
      <p:cViewPr varScale="1">
        <p:scale>
          <a:sx n="75" d="100"/>
          <a:sy n="75" d="100"/>
        </p:scale>
        <p:origin x="64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customXml" Target="../customXml/item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gs" Target="tags/tag1.xml"/><Relationship Id="rId37" Type="http://schemas.openxmlformats.org/officeDocument/2006/relationships/customXml" Target="../customXml/item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sv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svg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3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6.svg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4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5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svg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6.bin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tags" Target="../tags/tag10.xml"/><Relationship Id="rId7" Type="http://schemas.openxmlformats.org/officeDocument/2006/relationships/image" Target="../media/image9.png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svg"/><Relationship Id="rId2" Type="http://schemas.openxmlformats.org/officeDocument/2006/relationships/tags" Target="../tags/tag1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8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png"/><Relationship Id="rId2" Type="http://schemas.openxmlformats.org/officeDocument/2006/relationships/tags" Target="../tags/tag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2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9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svg"/><Relationship Id="rId2" Type="http://schemas.openxmlformats.org/officeDocument/2006/relationships/tags" Target="../tags/tag1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0.bin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5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1.bin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D76D8DA-3B68-4449-B2A1-9A2DDBA6D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2942496-3071-824A-B567-FDAE6D3EE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D7AD9C6-CC6C-8445-9816-F9299CA52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1DD7-AB19-D34E-B4B4-06760E9EBE51}" type="datetimeFigureOut">
              <a:rPr lang="es-CL" smtClean="0"/>
              <a:t>06-01-2025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2BD8AC8-6D05-3D4D-8951-5813BFDBA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EE32793-65A4-914F-8770-A384A6391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4FAF-B2DF-DD40-819D-E0113EEA930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1832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DD83547-8015-EC47-A892-1F16F016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09AB713E-F9CC-FF43-9350-C6DA920C09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CF98C6F-5B63-2E43-84DC-A8A3522D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1DD7-AB19-D34E-B4B4-06760E9EBE51}" type="datetimeFigureOut">
              <a:rPr lang="es-CL" smtClean="0"/>
              <a:t>06-01-2025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B943CA2-7763-024C-B6F5-A2F27D978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75E6556-F631-2747-B966-2DB1F075B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4FAF-B2DF-DD40-819D-E0113EEA930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1184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2D11018E-E0CC-5E44-A6B8-6F5AD189CA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5D2F15C1-0C05-D64C-81C2-8216673E6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BB88C1C-5207-DB46-935A-8AB860258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1DD7-AB19-D34E-B4B4-06760E9EBE51}" type="datetimeFigureOut">
              <a:rPr lang="es-CL" smtClean="0"/>
              <a:t>06-01-2025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F95DB70-DB4B-3741-87D9-2543D25F0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77C1F77-E309-8844-A705-13CF882D2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4FAF-B2DF-DD40-819D-E0113EEA930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71005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0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5850" y="4302039"/>
            <a:ext cx="5370806" cy="504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15</a:t>
            </a:r>
            <a:endParaRPr lang="es-CL" dirty="0"/>
          </a:p>
        </p:txBody>
      </p:sp>
      <p:sp>
        <p:nvSpPr>
          <p:cNvPr id="10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84699" y="2762487"/>
            <a:ext cx="5361957" cy="1300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Arial </a:t>
            </a:r>
            <a:r>
              <a:rPr lang="es-ES" dirty="0" err="1"/>
              <a:t>bold</a:t>
            </a:r>
            <a:r>
              <a:rPr lang="es-ES" dirty="0"/>
              <a:t>- 30 puntos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158EF60-E659-4F3D-DDFF-B4430EFEAE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84699" y="2291214"/>
            <a:ext cx="874223" cy="2519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pic>
        <p:nvPicPr>
          <p:cNvPr id="9" name="Gráfico 2">
            <a:extLst>
              <a:ext uri="{FF2B5EF4-FFF2-40B4-BE49-F238E27FC236}">
                <a16:creationId xmlns:a16="http://schemas.microsoft.com/office/drawing/2014/main" xmlns="" id="{8066F590-0543-6B5C-7B40-D3EBC4B4162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03960" y="2543116"/>
            <a:ext cx="3712564" cy="15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13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BF82C2D2-470B-340E-2C53-AE2D841982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5850" y="4302039"/>
            <a:ext cx="5370806" cy="504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15</a:t>
            </a:r>
            <a:endParaRPr lang="es-CL" dirty="0"/>
          </a:p>
        </p:txBody>
      </p:sp>
      <p:sp>
        <p:nvSpPr>
          <p:cNvPr id="4" name="Marcador de texto 7">
            <a:extLst>
              <a:ext uri="{FF2B5EF4-FFF2-40B4-BE49-F238E27FC236}">
                <a16:creationId xmlns="" xmlns:a16="http://schemas.microsoft.com/office/drawing/2014/main" id="{871C39F7-EBC2-2D1D-3771-B165ED5021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84699" y="2762487"/>
            <a:ext cx="5361957" cy="1300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Arial </a:t>
            </a:r>
            <a:r>
              <a:rPr lang="es-ES" dirty="0" err="1"/>
              <a:t>bold</a:t>
            </a:r>
            <a:r>
              <a:rPr lang="es-ES" dirty="0"/>
              <a:t>- 30 puntos</a:t>
            </a:r>
            <a:endParaRPr lang="es-CL" dirty="0"/>
          </a:p>
        </p:txBody>
      </p:sp>
      <p:pic>
        <p:nvPicPr>
          <p:cNvPr id="6" name="Gráfico 2">
            <a:extLst>
              <a:ext uri="{FF2B5EF4-FFF2-40B4-BE49-F238E27FC236}">
                <a16:creationId xmlns:a16="http://schemas.microsoft.com/office/drawing/2014/main" xmlns="" id="{8066F590-0543-6B5C-7B40-D3EBC4B4162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03960" y="2543116"/>
            <a:ext cx="3712564" cy="15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8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=""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3174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Clic al centro para incorporar una imagen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73577CB4-5A03-9E4B-AB3D-120C9169EF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5177790"/>
            <a:ext cx="4260960" cy="1205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_tradnl" dirty="0"/>
              <a:t>Título presentación Máximo 3 líneas   </a:t>
            </a:r>
            <a:br>
              <a:rPr lang="es-ES_tradnl" dirty="0"/>
            </a:br>
            <a:r>
              <a:rPr lang="es-ES_tradnl" dirty="0"/>
              <a:t>Arial Bold - 30 puntos 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xmlns="" id="{FDEC0ABD-6C88-E5D1-ED52-F3677C45D7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559444" y="367977"/>
            <a:ext cx="1224570" cy="5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419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47905" y="6307024"/>
            <a:ext cx="1039662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Fecha</a:t>
            </a:r>
            <a:endParaRPr lang="es-CL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321" y="1881407"/>
            <a:ext cx="9656127" cy="30951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6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</a:t>
            </a:r>
          </a:p>
          <a:p>
            <a:pPr lvl="0"/>
            <a:r>
              <a:rPr lang="es-ES" dirty="0"/>
              <a:t>Arial Bold - 60 puntos</a:t>
            </a:r>
            <a:endParaRPr lang="es-CL" dirty="0"/>
          </a:p>
        </p:txBody>
      </p:sp>
      <p:pic>
        <p:nvPicPr>
          <p:cNvPr id="7" name="Gráfico 6">
            <a:extLst>
              <a:ext uri="{FF2B5EF4-FFF2-40B4-BE49-F238E27FC236}">
                <a16:creationId xmlns="" xmlns:a16="http://schemas.microsoft.com/office/drawing/2014/main" id="{DFB54729-0CF1-4AB4-9937-C811A0CD9D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2900" y="1"/>
            <a:ext cx="2959100" cy="2959100"/>
          </a:xfrm>
          <a:prstGeom prst="rect">
            <a:avLst/>
          </a:prstGeom>
        </p:spPr>
      </p:pic>
      <p:pic>
        <p:nvPicPr>
          <p:cNvPr id="9" name="Gráfico 3">
            <a:extLst>
              <a:ext uri="{FF2B5EF4-FFF2-40B4-BE49-F238E27FC236}">
                <a16:creationId xmlns:a16="http://schemas.microsoft.com/office/drawing/2014/main" xmlns="" id="{A9074783-5EE3-1AC8-78B3-3BBE53D6D9B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47321" y="386737"/>
            <a:ext cx="1922822" cy="79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64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9FAA23D5-B1A8-589C-8ED5-F341FFFEA5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9300" y="4046751"/>
            <a:ext cx="3979826" cy="504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 dirty="0"/>
              <a:t>Subtítulo</a:t>
            </a:r>
            <a:r>
              <a:rPr lang="es-CL" dirty="0"/>
              <a:t> Arial 15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0B08D841-0276-33C3-3666-53CC67862A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9299" y="2413732"/>
            <a:ext cx="3979827" cy="1300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portada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máximo </a:t>
            </a:r>
            <a:r>
              <a:rPr lang="es-ES" dirty="0"/>
              <a:t>3 líneas Arial Regular - 30 puntos</a:t>
            </a:r>
            <a:endParaRPr lang="es-CL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98BA7C6B-DB5F-EE2E-B534-7324B6BC8C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r="11749"/>
          <a:stretch/>
        </p:blipFill>
        <p:spPr>
          <a:xfrm>
            <a:off x="-1082076" y="-130002"/>
            <a:ext cx="8862495" cy="7495698"/>
          </a:xfrm>
          <a:prstGeom prst="rect">
            <a:avLst/>
          </a:prstGeom>
        </p:spPr>
      </p:pic>
      <p:pic>
        <p:nvPicPr>
          <p:cNvPr id="11" name="Gráfico 7">
            <a:extLst>
              <a:ext uri="{FF2B5EF4-FFF2-40B4-BE49-F238E27FC236}">
                <a16:creationId xmlns:a16="http://schemas.microsoft.com/office/drawing/2014/main" xmlns="" id="{FDEC0ABD-6C88-E5D1-ED52-F3677C45D7F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559444" y="367977"/>
            <a:ext cx="1224570" cy="5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10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5 con vide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arcador de texto 7">
            <a:extLst>
              <a:ext uri="{FF2B5EF4-FFF2-40B4-BE49-F238E27FC236}">
                <a16:creationId xmlns:a16="http://schemas.microsoft.com/office/drawing/2014/main" xmlns="" id="{6E2DA3E9-55EC-34EB-6661-D855024744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" y="811342"/>
            <a:ext cx="3974593" cy="1591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Máximo </a:t>
            </a:r>
            <a:r>
              <a:rPr lang="es-ES" dirty="0"/>
              <a:t>3 líneas Arial - 36 puntos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04BBC7BC-8DF5-7A55-6DE5-FF82D71ABD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99" y="2747718"/>
            <a:ext cx="3496235" cy="1591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2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complementario Arial - 24 puntos</a:t>
            </a:r>
            <a:endParaRPr lang="es-CL" dirty="0"/>
          </a:p>
        </p:txBody>
      </p:sp>
      <p:sp>
        <p:nvSpPr>
          <p:cNvPr id="11" name="Marcador de medios 2">
            <a:extLst>
              <a:ext uri="{FF2B5EF4-FFF2-40B4-BE49-F238E27FC236}">
                <a16:creationId xmlns:a16="http://schemas.microsoft.com/office/drawing/2014/main" xmlns="" id="{EB2F4E9D-D8AF-7CE1-E65D-298040BE1DF2}"/>
              </a:ext>
            </a:extLst>
          </p:cNvPr>
          <p:cNvSpPr>
            <a:spLocks noGrp="1"/>
          </p:cNvSpPr>
          <p:nvPr>
            <p:ph type="media" sz="quarter" idx="18" hasCustomPrompt="1"/>
          </p:nvPr>
        </p:nvSpPr>
        <p:spPr>
          <a:xfrm>
            <a:off x="4805080" y="0"/>
            <a:ext cx="738691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/>
              <a:t>Doble clic para incorporar un video</a:t>
            </a:r>
          </a:p>
        </p:txBody>
      </p:sp>
      <p:pic>
        <p:nvPicPr>
          <p:cNvPr id="9" name="Gráfico 7">
            <a:extLst>
              <a:ext uri="{FF2B5EF4-FFF2-40B4-BE49-F238E27FC236}">
                <a16:creationId xmlns:a16="http://schemas.microsoft.com/office/drawing/2014/main" xmlns="" id="{FDEC0ABD-6C88-E5D1-ED52-F3677C45D7F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42913" y="5946684"/>
            <a:ext cx="1223790" cy="50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46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ierr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Diapositiva de think-cell" r:id="rId5" imgW="395" imgH="396" progId="TCLayout.ActiveDocument.1">
                  <p:embed/>
                </p:oleObj>
              </mc:Choice>
              <mc:Fallback>
                <p:oleObj name="Diapositiva de think-cell" r:id="rId5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áfico 1">
            <a:extLst>
              <a:ext uri="{FF2B5EF4-FFF2-40B4-BE49-F238E27FC236}">
                <a16:creationId xmlns:a16="http://schemas.microsoft.com/office/drawing/2014/main" xmlns="" id="{55A1FD02-61B9-9362-9931-2500DDF39A2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881331" y="2512390"/>
            <a:ext cx="4429338" cy="1833217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9478847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211667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áfico 1">
            <a:extLst>
              <a:ext uri="{FF2B5EF4-FFF2-40B4-BE49-F238E27FC236}">
                <a16:creationId xmlns:a16="http://schemas.microsoft.com/office/drawing/2014/main" xmlns="" id="{0379CD50-C859-A3A9-6E4D-42577F1239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81338" y="2512391"/>
            <a:ext cx="4429324" cy="183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555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6D3041-D396-B946-9ED3-1E77FDAD3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FEBA645-71A0-734C-931E-E00D170E0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D429347-28C4-084A-95FD-2ECD24FF7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1DD7-AB19-D34E-B4B4-06760E9EBE51}" type="datetimeFigureOut">
              <a:rPr lang="es-CL" smtClean="0"/>
              <a:t>06-01-2025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F6403AF-1CB8-5A49-A0EF-1CFBF00D7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1BF57DD-9DAB-D24F-9633-C09407489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4FAF-B2DF-DD40-819D-E0113EEA930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05846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arcador de texto 7">
            <a:extLst>
              <a:ext uri="{FF2B5EF4-FFF2-40B4-BE49-F238E27FC236}">
                <a16:creationId xmlns="" xmlns:a16="http://schemas.microsoft.com/office/drawing/2014/main" id="{53813F30-C9BF-C3FA-97C6-539F7B586C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6002" y="1325117"/>
            <a:ext cx="5340927" cy="3293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115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CL" dirty="0" smtClean="0"/>
              <a:t>Texto</a:t>
            </a:r>
            <a:endParaRPr lang="es-CL" dirty="0"/>
          </a:p>
        </p:txBody>
      </p:sp>
      <p:sp>
        <p:nvSpPr>
          <p:cNvPr id="10" name="Marcador de texto 7">
            <a:extLst>
              <a:ext uri="{FF2B5EF4-FFF2-40B4-BE49-F238E27FC236}">
                <a16:creationId xmlns="" xmlns:a16="http://schemas.microsoft.com/office/drawing/2014/main" id="{6FB70D57-6140-544B-66BD-B9086F39FE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66002" y="4903909"/>
            <a:ext cx="2138711" cy="2394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 err="1"/>
              <a:t>www.achs.cl</a:t>
            </a:r>
            <a:endParaRPr lang="es-C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B54E3A-1114-3FDB-72FE-1E2602E9D0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6" t="-1005" r="24290" b="18450"/>
          <a:stretch/>
        </p:blipFill>
        <p:spPr>
          <a:xfrm>
            <a:off x="379957" y="696191"/>
            <a:ext cx="5954232" cy="6161809"/>
          </a:xfrm>
          <a:prstGeom prst="rect">
            <a:avLst/>
          </a:prstGeom>
        </p:spPr>
      </p:pic>
      <p:pic>
        <p:nvPicPr>
          <p:cNvPr id="8" name="Gráfico 2">
            <a:extLst>
              <a:ext uri="{FF2B5EF4-FFF2-40B4-BE49-F238E27FC236}">
                <a16:creationId xmlns:a16="http://schemas.microsoft.com/office/drawing/2014/main" xmlns="" id="{E3F7E20D-B774-856A-0346-DD0814DF82B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866002" y="5428821"/>
            <a:ext cx="1225207" cy="5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7D61C88C-2C0C-7B1D-6536-0F4590425B1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64297" y="4868685"/>
            <a:ext cx="5863856" cy="3562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F8BF8D9D-FA7C-CE9E-07AE-288D7938C1A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64296" y="1989315"/>
            <a:ext cx="7792024" cy="23468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  <a:r>
              <a:rPr lang="es-ES" dirty="0" smtClean="0"/>
              <a:t>Regular</a:t>
            </a:r>
            <a:br>
              <a:rPr lang="es-ES" dirty="0" smtClean="0"/>
            </a:br>
            <a:r>
              <a:rPr lang="es-ES" dirty="0" smtClean="0"/>
              <a:t>60 </a:t>
            </a:r>
            <a:r>
              <a:rPr lang="es-ES" dirty="0"/>
              <a:t>puntos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269E2A7-5379-587D-1CF3-26750B56C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11069" y="5477069"/>
            <a:ext cx="1380931" cy="1380931"/>
          </a:xfrm>
          <a:prstGeom prst="rect">
            <a:avLst/>
          </a:prstGeom>
        </p:spPr>
      </p:pic>
      <p:pic>
        <p:nvPicPr>
          <p:cNvPr id="6" name="Gráfico 1">
            <a:extLst>
              <a:ext uri="{FF2B5EF4-FFF2-40B4-BE49-F238E27FC236}">
                <a16:creationId xmlns:a16="http://schemas.microsoft.com/office/drawing/2014/main" xmlns="" id="{8439E0E9-8B07-843D-A908-1FA718640E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58557" y="367978"/>
            <a:ext cx="1225552" cy="50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021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arcador de texto 7">
            <a:extLst>
              <a:ext uri="{FF2B5EF4-FFF2-40B4-BE49-F238E27FC236}">
                <a16:creationId xmlns="" xmlns:a16="http://schemas.microsoft.com/office/drawing/2014/main" id="{01FF962A-1313-2AFA-B1E2-6B5A9591AD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512763"/>
            <a:ext cx="11341100" cy="5653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88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importante Arial Regular - 88 puntos máximo 5 líneas</a:t>
            </a:r>
            <a:endParaRPr lang="es-CL" dirty="0"/>
          </a:p>
        </p:txBody>
      </p:sp>
      <p:sp>
        <p:nvSpPr>
          <p:cNvPr id="10" name="Marcador de número de diapositiva 23">
            <a:extLst>
              <a:ext uri="{FF2B5EF4-FFF2-40B4-BE49-F238E27FC236}">
                <a16:creationId xmlns="" xmlns:a16="http://schemas.microsoft.com/office/drawing/2014/main" id="{832595A6-04B9-5CB5-FC4C-B92263D41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291" y="6474653"/>
            <a:ext cx="505443" cy="23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B90B3AC-360D-4C0F-BB2D-EFC963FB8AB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7" name="Marcador de pie de página 2">
            <a:extLst>
              <a:ext uri="{FF2B5EF4-FFF2-40B4-BE49-F238E27FC236}">
                <a16:creationId xmlns="" xmlns:a16="http://schemas.microsoft.com/office/drawing/2014/main" id="{1E9659C6-FF96-0824-B9C3-D5B47FA10C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7578" y="6474653"/>
            <a:ext cx="10953109" cy="234291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8" name="Gráfico 2">
            <a:extLst>
              <a:ext uri="{FF2B5EF4-FFF2-40B4-BE49-F238E27FC236}">
                <a16:creationId xmlns:a16="http://schemas.microsoft.com/office/drawing/2014/main" xmlns="" id="{A64637E1-155F-2BEB-4A13-EFCF598D09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42913" y="5658759"/>
            <a:ext cx="1225207" cy="5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67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ounded Rectangle 1">
            <a:extLst>
              <a:ext uri="{FF2B5EF4-FFF2-40B4-BE49-F238E27FC236}">
                <a16:creationId xmlns="" xmlns:a16="http://schemas.microsoft.com/office/drawing/2014/main" id="{817A15A5-B715-CEBF-D3E2-601769F1BD85}"/>
              </a:ext>
            </a:extLst>
          </p:cNvPr>
          <p:cNvSpPr/>
          <p:nvPr userDrawn="1"/>
        </p:nvSpPr>
        <p:spPr>
          <a:xfrm>
            <a:off x="425451" y="602669"/>
            <a:ext cx="11341099" cy="5652663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2893AAB8-CDEC-DF57-25D7-289B58ACCA0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10393704" y="4883056"/>
            <a:ext cx="1380931" cy="1380931"/>
          </a:xfrm>
          <a:prstGeom prst="rect">
            <a:avLst/>
          </a:prstGeom>
        </p:spPr>
      </p:pic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FA4EA27C-2903-E664-A909-96FA2D6C63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9236" y="1033743"/>
            <a:ext cx="9953528" cy="47905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5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“Frase entre comillas” </a:t>
            </a:r>
          </a:p>
          <a:p>
            <a:pPr lvl="0"/>
            <a:r>
              <a:rPr lang="es-ES" dirty="0"/>
              <a:t>Arial</a:t>
            </a:r>
            <a:endParaRPr lang="es-CL" dirty="0"/>
          </a:p>
        </p:txBody>
      </p:sp>
      <p:sp>
        <p:nvSpPr>
          <p:cNvPr id="10" name="Marcador de número de diapositiva 23">
            <a:extLst>
              <a:ext uri="{FF2B5EF4-FFF2-40B4-BE49-F238E27FC236}">
                <a16:creationId xmlns="" xmlns:a16="http://schemas.microsoft.com/office/drawing/2014/main" id="{832595A6-04B9-5CB5-FC4C-B92263D41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291" y="6474653"/>
            <a:ext cx="505443" cy="23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B90B3AC-360D-4C0F-BB2D-EFC963FB8AB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11" name="Marcador de pie de página 2">
            <a:extLst>
              <a:ext uri="{FF2B5EF4-FFF2-40B4-BE49-F238E27FC236}">
                <a16:creationId xmlns="" xmlns:a16="http://schemas.microsoft.com/office/drawing/2014/main" id="{1E9659C6-FF96-0824-B9C3-D5B47FA10C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7578" y="6474653"/>
            <a:ext cx="10953109" cy="234291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12" name="Gráfico 1">
            <a:extLst>
              <a:ext uri="{FF2B5EF4-FFF2-40B4-BE49-F238E27FC236}">
                <a16:creationId xmlns:a16="http://schemas.microsoft.com/office/drawing/2014/main" xmlns="" id="{8439E0E9-8B07-843D-A908-1FA718640E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21041" y="5297738"/>
            <a:ext cx="1246475" cy="51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63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9C18FE8-0749-2C42-B198-0F4DC5680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53F16A4-AA9E-234F-B410-8DFF50025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387DE06-223E-2244-A571-B284E954A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06-01-2025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07C2FDC-5719-904E-A060-B6058680B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6D64D61-8CDF-454B-88D3-8B532544D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7600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884828A-099E-2347-B19D-1C80ECCE0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4F8E1F0-E41D-D545-A40F-6BADA7C0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F3CF82D-BAD7-484A-98E4-BE01FD421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06-01-2025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E583DE5-4464-0F40-BA02-E9FAF4A93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7F6F050-6708-6A42-92DD-7E0D834B6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1677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1FDD8CC-7D23-574F-832E-026B7C971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5EE044A-675D-ED4C-A767-9BC712FA1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1BA5BFD-9126-B440-90F1-F47A62590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06-01-2025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2731A68-3B59-8C40-AFDF-CCAB350FF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51D325D-637D-9649-ADB0-A86349747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840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7A881FB-4F42-8046-ABC6-B04A53866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62BF278-7035-F148-AFCF-4FA196416E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CA97817-07AA-5E4B-97F1-F783A4A74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EDC9D8F-2F49-EA47-AA74-DD02ACE0F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06-01-2025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A3E329F-D94A-0A44-AC1D-F3C7944AE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F475A9C-0876-284E-8D0F-C653941F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6091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AB87EF9-D2CA-1F40-85B8-4D5B5EA7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F78C959-5C05-5A42-B241-D5C724512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201F5C5C-CFA9-8947-9E7F-EAEF055FB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62A23890-50DA-BF48-BF51-6D023D6F56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2669B336-F8D7-1244-9AEF-B3D4CF221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0EDC099B-DF1B-2449-9A08-9318A4FD2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06-01-2025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75F737D9-C32F-2346-A5CA-E61781AC7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A1704B97-9C58-804B-8BDF-B18CF564C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952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8977A6-5208-D946-973F-FD471EA08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31CC0EF0-3CAD-9D41-8E5E-8E9F5E305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06-01-2025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39BA876-8B0B-7F41-9383-7EA4CF6AE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DDEC1E57-3812-B243-8646-D1D2C1A17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122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BD567C3-A74C-9649-85AE-4CAADF3F9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F5BC97B-035E-BA44-BDB2-FFB4D6B64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85F88CA-FB8A-5244-A0D2-3E37ED9A8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1DD7-AB19-D34E-B4B4-06760E9EBE51}" type="datetimeFigureOut">
              <a:rPr lang="es-CL" smtClean="0"/>
              <a:t>06-01-2025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113B371-E162-CB43-952F-882073D6A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12BADD3-8E2F-0D4A-88F0-AAF4E3BE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4FAF-B2DF-DD40-819D-E0113EEA930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3375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BD45F530-C227-BA42-AB23-739B64D07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06-01-2025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B554A6B6-6BFD-044B-A1BD-94AE28B5F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E9094E48-E8C6-FB4D-BF96-987F5B77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6815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F24450B-F42B-FB4D-89A9-CA59CC3E3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3E39D99-AAAB-4145-A36D-C8F424A99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D69F24E0-BBF4-CC49-B05E-FACC0CEA5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806DF0AF-C098-5B48-829D-DB56DAD24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06-01-2025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B13E2C68-9F65-2F48-BDAA-BF825D31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D7BD95A-BA1D-F445-8878-128B3761C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119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313084-ED99-9E4D-BE6C-2CE065652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8F3066EA-AB7D-814F-8929-75A7F98C1E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8449CCE-225C-284F-846D-5AC4E78A7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0D8D557-0D49-EC48-A3B7-15D7C5C92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06-01-2025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1D28889-5E0B-9147-ABC2-A94291DD8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DB87C00-1C7E-584F-89FD-D7F418C4E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4011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5CA2BA3-7E7A-6042-9A7D-C221AEDC8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407B4BC-AFE8-3341-B25E-9E072D02B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6FFC573-089B-E647-AFE6-37263961C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06-01-2025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A080199-4A5D-7049-B631-4AA803EB2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5DCC475-665A-E44B-AFDB-9E3FFD824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4572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AE300FBC-0B96-604A-8C1A-82366ED1FE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9CDD020B-FC82-8A4C-842D-35FC3DCBB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0F747D2-B59F-5E4D-B65E-F47D39459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06-01-2025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3D477E8-49AB-FF4B-8553-D73F13CB6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35512FF-35ED-1C44-ADB9-F8DF8881F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058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F244362-67A3-BB4F-AD06-49F39AFC0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366FD99-620D-E94E-A626-553B3B559C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7B5B4DDC-CCD9-5145-8F6F-9AE9FF9E3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0A52BEF-5DD6-1740-AFE8-D3E9B3CD3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1DD7-AB19-D34E-B4B4-06760E9EBE51}" type="datetimeFigureOut">
              <a:rPr lang="es-CL" smtClean="0"/>
              <a:t>06-01-2025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9A37B99-0618-6A46-9550-EC2D4373C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9290C51F-1372-E741-916C-1A516FF2A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4FAF-B2DF-DD40-819D-E0113EEA930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15957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4784E89-E210-5540-ACE4-A22DF2BF6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6690D8D-84E8-814D-9DAA-836C126CC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3BFC099-1979-784E-B03C-A332FA645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627A4502-DB60-D847-8351-39C505CDEC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CDD63A65-0AE9-4A4E-BA2C-952CD2D762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F470C828-F02C-5649-BD0F-E3161701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1DD7-AB19-D34E-B4B4-06760E9EBE51}" type="datetimeFigureOut">
              <a:rPr lang="es-CL" smtClean="0"/>
              <a:t>06-01-2025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92ADCF13-B8C9-FF46-B323-61C8E4B63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C60940D5-DEE5-7243-9D3E-EB40BD8E1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4FAF-B2DF-DD40-819D-E0113EEA930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84625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1E1BBDC-D02F-E14A-8453-0709EFD8F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E9E385DF-56DA-484F-97A6-136A3D39D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1DD7-AB19-D34E-B4B4-06760E9EBE51}" type="datetimeFigureOut">
              <a:rPr lang="es-CL" smtClean="0"/>
              <a:t>06-01-2025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02F46110-C6C9-0143-A595-0D27B4F19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5152449C-7AFE-0C42-9A21-D370D5FA4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4FAF-B2DF-DD40-819D-E0113EEA930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29078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C8D62D0F-EB53-9543-9434-AFA9E789E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1DD7-AB19-D34E-B4B4-06760E9EBE51}" type="datetimeFigureOut">
              <a:rPr lang="es-CL" smtClean="0"/>
              <a:t>06-01-2025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B739BFFF-F4C5-0545-A29B-E8761F363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3C05E30-D1A7-2248-8083-0A5B5F6FF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4FAF-B2DF-DD40-819D-E0113EEA930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84221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78D43F9-0837-FE44-9346-15282412E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92166A8-F2B9-C848-A012-AF373B67F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845D4C7-1552-894E-A99E-3C23B72B7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76B24CE-5856-2E46-A5D4-EDF28E1DE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1DD7-AB19-D34E-B4B4-06760E9EBE51}" type="datetimeFigureOut">
              <a:rPr lang="es-CL" smtClean="0"/>
              <a:t>06-01-2025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C88F37D-5B5A-7C47-9CC2-578E2311F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DF59BD24-44CD-3343-9153-2318284B9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4FAF-B2DF-DD40-819D-E0113EEA930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5500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2AB8F3E-FB2E-014E-A6F5-343118763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153587A1-99B4-F844-8798-64B5F02811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D89C3E8F-E46D-B542-8BE3-BBA37F487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94F0ECAA-6101-6340-A57B-FC7E9095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1DD7-AB19-D34E-B4B4-06760E9EBE51}" type="datetimeFigureOut">
              <a:rPr lang="es-CL" smtClean="0"/>
              <a:t>06-01-2025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F576B303-1B30-4D44-913E-15B880088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9ADE8E8-52C2-894D-A55B-FF2E16E75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4FAF-B2DF-DD40-819D-E0113EEA930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3262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vmlDrawing" Target="../drawings/vmlDrawing1.v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6ED394AE-F287-8045-9086-D21E059CC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A886526-9808-2249-A479-443F22BC1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FFCA236-914D-D949-A8BF-3BE7C28990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21DD7-AB19-D34E-B4B4-06760E9EBE51}" type="datetimeFigureOut">
              <a:rPr lang="es-CL" smtClean="0"/>
              <a:t>06-01-2025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E6DAFA0-2390-3542-9A3D-CAFA53B2D2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2B767EA-EF4E-4545-A2F0-92C49FAFD3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B4FAF-B2DF-DD40-819D-E0113EEA930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335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 hidden="1">
            <a:extLst>
              <a:ext uri="{FF2B5EF4-FFF2-40B4-BE49-F238E27FC236}">
                <a16:creationId xmlns="" xmlns:a16="http://schemas.microsoft.com/office/drawing/2014/main" id="{7E22C0DD-7EC0-CB13-19EE-F05783A24E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Diapositiva de think-cell" r:id="rId17" imgW="395" imgH="396" progId="TCLayout.ActiveDocument.1">
                  <p:embed/>
                </p:oleObj>
              </mc:Choice>
              <mc:Fallback>
                <p:oleObj name="Diapositiva de think-cell" r:id="rId17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5"/>
    </p:custDataLst>
    <p:extLst>
      <p:ext uri="{BB962C8B-B14F-4D97-AF65-F5344CB8AC3E}">
        <p14:creationId xmlns:p14="http://schemas.microsoft.com/office/powerpoint/2010/main" val="232754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es-ES" sz="2000" b="0" i="0" u="none" strike="noStrike" kern="1200" cap="none" spc="0" normalizeH="0" baseline="0" dirty="0" smtClean="0">
          <a:ln>
            <a:noFill/>
          </a:ln>
          <a:solidFill>
            <a:srgbClr val="15BF45"/>
          </a:solidFill>
          <a:effectLst/>
          <a:uLnTx/>
          <a:uFillTx/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81">
          <p15:clr>
            <a:srgbClr val="F26B43"/>
          </p15:clr>
        </p15:guide>
        <p15:guide id="2" pos="279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884">
          <p15:clr>
            <a:srgbClr val="F26B43"/>
          </p15:clr>
        </p15:guide>
        <p15:guide id="5" orient="horz" pos="232">
          <p15:clr>
            <a:srgbClr val="F26B43"/>
          </p15:clr>
        </p15:guide>
        <p15:guide id="6" orient="horz" pos="323">
          <p15:clr>
            <a:srgbClr val="F26B43"/>
          </p15:clr>
        </p15:guide>
        <p15:guide id="7" orient="horz" pos="406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7EAE2FC3-E8D4-FE4D-98F5-925B84F58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48AB11D-457D-7D41-8335-147C4E4C2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D5EA07A-1424-0F4F-BD85-682D60C45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06-01-2025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5D46D7D-5D94-DD44-BA69-DBCCFDB9C7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C3A2914-F0B2-F043-8D6A-7832AE91E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98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9.xml"/><Relationship Id="rId6" Type="http://schemas.openxmlformats.org/officeDocument/2006/relationships/image" Target="../media/image37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0.xml"/><Relationship Id="rId6" Type="http://schemas.openxmlformats.org/officeDocument/2006/relationships/image" Target="../media/image40.png"/><Relationship Id="rId5" Type="http://schemas.openxmlformats.org/officeDocument/2006/relationships/image" Target="../media/image59.sv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1.xml"/><Relationship Id="rId6" Type="http://schemas.openxmlformats.org/officeDocument/2006/relationships/image" Target="../media/image41.png"/><Relationship Id="rId5" Type="http://schemas.openxmlformats.org/officeDocument/2006/relationships/image" Target="../media/image59.sv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2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xmlns="" id="{2EB0386B-93D7-9A4D-A9F8-1B6A62F5AB3B}"/>
              </a:ext>
            </a:extLst>
          </p:cNvPr>
          <p:cNvSpPr txBox="1">
            <a:spLocks/>
          </p:cNvSpPr>
          <p:nvPr/>
        </p:nvSpPr>
        <p:spPr>
          <a:xfrm>
            <a:off x="380999" y="797054"/>
            <a:ext cx="6019802" cy="15911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x-none">
              <a:latin typeface="ACHS Nueva Sans Medium" pitchFamily="2" charset="77"/>
              <a:cs typeface="Arial" panose="020B060402020202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xmlns="" id="{28D6319F-EF72-B840-948B-5DDEE0641F6E}"/>
              </a:ext>
            </a:extLst>
          </p:cNvPr>
          <p:cNvSpPr txBox="1">
            <a:spLocks/>
          </p:cNvSpPr>
          <p:nvPr/>
        </p:nvSpPr>
        <p:spPr>
          <a:xfrm>
            <a:off x="380999" y="3995678"/>
            <a:ext cx="3496235" cy="6422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 smtClean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Charla </a:t>
            </a:r>
            <a:r>
              <a:rPr lang="es-ES" sz="24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/ </a:t>
            </a:r>
            <a:r>
              <a:rPr lang="es-ES" sz="2400" dirty="0" smtClean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Presencial</a:t>
            </a:r>
            <a:endParaRPr lang="x-none" sz="2400" dirty="0">
              <a:solidFill>
                <a:srgbClr val="15C047"/>
              </a:solidFill>
              <a:latin typeface="ACHS Nueva Sans Medium" pitchFamily="2" charset="77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4976C6A-2566-FF47-B89F-184D9BD8A9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5797943"/>
            <a:ext cx="1287590" cy="5260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EBA9939-95A6-E744-BCCA-70320A019F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64"/>
          <a:stretch/>
        </p:blipFill>
        <p:spPr>
          <a:xfrm>
            <a:off x="4800600" y="0"/>
            <a:ext cx="738505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E0B31F74-045A-9840-A024-F52986199AD2}"/>
              </a:ext>
            </a:extLst>
          </p:cNvPr>
          <p:cNvSpPr/>
          <p:nvPr/>
        </p:nvSpPr>
        <p:spPr>
          <a:xfrm>
            <a:off x="380999" y="566678"/>
            <a:ext cx="4137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dirty="0" smtClean="0">
                <a:latin typeface="ACHS Nueva Serif Medium" pitchFamily="2" charset="77"/>
                <a:cs typeface="Arial" panose="020B0604020202020204" pitchFamily="34" charset="0"/>
              </a:rPr>
              <a:t>GESTIÓN DE RIESGO FRENTE A LA EXPOSICIÓN </a:t>
            </a:r>
          </a:p>
          <a:p>
            <a:r>
              <a:rPr lang="es-ES" sz="3600" dirty="0" smtClean="0">
                <a:latin typeface="ACHS Nueva Serif Medium" pitchFamily="2" charset="77"/>
                <a:cs typeface="Arial" panose="020B0604020202020204" pitchFamily="34" charset="0"/>
              </a:rPr>
              <a:t>A RADIACIÓN UV</a:t>
            </a:r>
            <a:endParaRPr lang="x-none" sz="3600" dirty="0">
              <a:latin typeface="ACHS Nueva Serif Medium" pitchFamily="2" charset="77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5676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FB0DE8D-CAF4-9D46-B816-09BC2A03C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15BE7E5-BA17-9949-BEB3-A0B062578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F4147F4E-42B8-3346-9655-B36D3A057A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0CC144"/>
              </a:solidFill>
            </a:endParaRPr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xmlns="" id="{3C54460D-3ECE-6A41-99D8-65A0DFA22D4E}"/>
              </a:ext>
            </a:extLst>
          </p:cNvPr>
          <p:cNvSpPr/>
          <p:nvPr/>
        </p:nvSpPr>
        <p:spPr>
          <a:xfrm>
            <a:off x="622683" y="711200"/>
            <a:ext cx="10794617" cy="5321300"/>
          </a:xfrm>
          <a:prstGeom prst="roundRect">
            <a:avLst/>
          </a:prstGeom>
          <a:solidFill>
            <a:srgbClr val="0CC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sz="36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</p:txBody>
      </p:sp>
      <p:sp>
        <p:nvSpPr>
          <p:cNvPr id="6" name="Título 30">
            <a:extLst>
              <a:ext uri="{FF2B5EF4-FFF2-40B4-BE49-F238E27FC236}">
                <a16:creationId xmlns:a16="http://schemas.microsoft.com/office/drawing/2014/main" xmlns="" id="{12D5E4F7-17FE-F84B-8DB1-787DFB3E6E65}"/>
              </a:ext>
            </a:extLst>
          </p:cNvPr>
          <p:cNvSpPr txBox="1">
            <a:spLocks/>
          </p:cNvSpPr>
          <p:nvPr/>
        </p:nvSpPr>
        <p:spPr>
          <a:xfrm>
            <a:off x="1151957" y="1158444"/>
            <a:ext cx="5823965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chemeClr val="bg1"/>
                </a:solidFill>
                <a:latin typeface="ACHS Nueva Serif Medium" pitchFamily="2" charset="77"/>
                <a:cs typeface="Arial" panose="020B0604020202020204" pitchFamily="34" charset="0"/>
              </a:rPr>
              <a:t>Antecedentes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B192381-5B68-C14E-BDA6-828547D9B5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574" y="5309650"/>
            <a:ext cx="1119600" cy="457379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8BEF707F-2463-2540-AA4D-66AAF2C80F1A}"/>
              </a:ext>
            </a:extLst>
          </p:cNvPr>
          <p:cNvCxnSpPr>
            <a:cxnSpLocks/>
          </p:cNvCxnSpPr>
          <p:nvPr/>
        </p:nvCxnSpPr>
        <p:spPr>
          <a:xfrm>
            <a:off x="1291710" y="1035113"/>
            <a:ext cx="144613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ítulo 30">
            <a:extLst>
              <a:ext uri="{FF2B5EF4-FFF2-40B4-BE49-F238E27FC236}">
                <a16:creationId xmlns:a16="http://schemas.microsoft.com/office/drawing/2014/main" xmlns="" id="{4289E020-849E-404B-9584-9409D399BE36}"/>
              </a:ext>
            </a:extLst>
          </p:cNvPr>
          <p:cNvSpPr txBox="1">
            <a:spLocks/>
          </p:cNvSpPr>
          <p:nvPr/>
        </p:nvSpPr>
        <p:spPr>
          <a:xfrm>
            <a:off x="1713908" y="1612507"/>
            <a:ext cx="9143518" cy="3919788"/>
          </a:xfrm>
        </p:spPr>
        <p:txBody>
          <a:bodyPr/>
          <a:lstStyle>
            <a:lvl1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339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456682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685021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913363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ES" sz="1800" b="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El 7 de enero del año 2011 se publicó en el Diario Oficial una modificación del Decreto Supremo Nº 594/1999 del MINSAL, que incorpora definiciones y medidas de control para la prevención de los efectos dañinos a la salud asociados a la exposición a radiación ultravioleta de origen artificial y solar. </a:t>
            </a:r>
          </a:p>
          <a:p>
            <a:pPr algn="just">
              <a:lnSpc>
                <a:spcPct val="100000"/>
              </a:lnSpc>
            </a:pPr>
            <a:endParaRPr lang="es-ES" sz="1800" b="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s-ES" sz="1800" b="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En particular, lo señalado en el artículo 109, donde se define como trabajador expuesto a radiación UV de origen solar, todo aquel que:</a:t>
            </a:r>
          </a:p>
          <a:p>
            <a:pPr algn="just">
              <a:lnSpc>
                <a:spcPct val="100000"/>
              </a:lnSpc>
            </a:pPr>
            <a:r>
              <a:rPr lang="es-ES" sz="1800" b="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 </a:t>
            </a:r>
          </a:p>
          <a:p>
            <a:pPr marL="380990" indent="-380990">
              <a:lnSpc>
                <a:spcPct val="100000"/>
              </a:lnSpc>
              <a:buClr>
                <a:srgbClr val="004F59"/>
              </a:buClr>
              <a:buFont typeface="Arial" panose="020B0604020202020204" pitchFamily="34" charset="0"/>
              <a:buChar char="•"/>
            </a:pPr>
            <a:r>
              <a:rPr lang="es-ES" sz="1800" b="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Ejecuta labores sometidos a radiación solar directa en días comprendidos entre el 1° de septiembre y el 31 de marzo, entre las 10.00 y las 17.00 horas. </a:t>
            </a:r>
          </a:p>
          <a:p>
            <a:pPr marL="380990" indent="-380990">
              <a:lnSpc>
                <a:spcPct val="100000"/>
              </a:lnSpc>
              <a:buClr>
                <a:srgbClr val="004F59"/>
              </a:buClr>
              <a:buFont typeface="Arial" panose="020B0604020202020204" pitchFamily="34" charset="0"/>
              <a:buChar char="•"/>
            </a:pPr>
            <a:endParaRPr lang="es-ES" sz="1800" b="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380990" indent="-380990">
              <a:lnSpc>
                <a:spcPct val="100000"/>
              </a:lnSpc>
              <a:buClr>
                <a:srgbClr val="004F59"/>
              </a:buClr>
              <a:buFont typeface="Arial" panose="020B0604020202020204" pitchFamily="34" charset="0"/>
              <a:buChar char="•"/>
            </a:pPr>
            <a:r>
              <a:rPr lang="es-ES" sz="1800" b="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Desempeña funciones habituales bajo radiación UV solar directa con un índice UV igual o superior a 6, en cualquier época del año.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7181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xmlns="" id="{0A470919-7CFC-7545-A3AD-4AF8C4BEF04A}"/>
              </a:ext>
            </a:extLst>
          </p:cNvPr>
          <p:cNvSpPr/>
          <p:nvPr/>
        </p:nvSpPr>
        <p:spPr>
          <a:xfrm rot="360000">
            <a:off x="6664960" y="1427480"/>
            <a:ext cx="4572000" cy="4572000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xmlns="" id="{EEEE45AC-4358-654F-88B0-BEF631F01075}"/>
              </a:ext>
            </a:extLst>
          </p:cNvPr>
          <p:cNvSpPr/>
          <p:nvPr/>
        </p:nvSpPr>
        <p:spPr>
          <a:xfrm>
            <a:off x="6664960" y="1427480"/>
            <a:ext cx="4572000" cy="4572000"/>
          </a:xfrm>
          <a:prstGeom prst="round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49E55E8-7F07-AD4B-B594-CE834788AB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4" name="Título 30">
            <a:extLst>
              <a:ext uri="{FF2B5EF4-FFF2-40B4-BE49-F238E27FC236}">
                <a16:creationId xmlns:a16="http://schemas.microsoft.com/office/drawing/2014/main" xmlns="" id="{4F98657B-A038-A54C-80AA-4BC6916823F9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Antecedentes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xmlns="" id="{7E7A8F49-6138-C548-A6C3-17A804E2EF5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7119159E-1EC6-1C43-9A15-86D605D6329E}"/>
              </a:ext>
            </a:extLst>
          </p:cNvPr>
          <p:cNvSpPr/>
          <p:nvPr/>
        </p:nvSpPr>
        <p:spPr>
          <a:xfrm>
            <a:off x="592875" y="1571405"/>
            <a:ext cx="500399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Posterior a dicha modificación, se publicó la Guía Técnica, cuyo objetivo es </a:t>
            </a:r>
            <a:r>
              <a:rPr lang="es-ES" sz="160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entregar a los Empleadores directrices orientadoras tanto para la identificación y evaluación del riesgo de la radiación ultravioleta (UV) de origen solar</a:t>
            </a: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, así como las medidas de control ingenieriles, administrativas y de elementos de protección personal a implementar por los empleadores, incluyendo el trabajo conjunto que deben realizar con los administradores del seguro de la Ley Nº16.744 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5596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7263F03-01E7-3E40-864E-C7E1E50C48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0014" y="464683"/>
            <a:ext cx="7621986" cy="572400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xmlns="" id="{38785D00-78E5-2B4F-8E27-ACC2467BC7E2}"/>
              </a:ext>
            </a:extLst>
          </p:cNvPr>
          <p:cNvSpPr txBox="1">
            <a:spLocks/>
          </p:cNvSpPr>
          <p:nvPr/>
        </p:nvSpPr>
        <p:spPr>
          <a:xfrm>
            <a:off x="380999" y="2654317"/>
            <a:ext cx="3948579" cy="19685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600" dirty="0">
                <a:solidFill>
                  <a:srgbClr val="0FC044"/>
                </a:solidFill>
                <a:latin typeface="ACHS Nueva Serif Medium" pitchFamily="2" charset="77"/>
                <a:cs typeface="Arial" panose="020B0604020202020204" pitchFamily="34" charset="0"/>
                <a:sym typeface="Helvetica Neue"/>
              </a:rPr>
              <a:t>Gestión </a:t>
            </a:r>
            <a:r>
              <a:rPr lang="es-ES" sz="3600" dirty="0" smtClean="0">
                <a:solidFill>
                  <a:srgbClr val="0FC044"/>
                </a:solidFill>
                <a:latin typeface="ACHS Nueva Serif Medium" pitchFamily="2" charset="77"/>
                <a:cs typeface="Arial" panose="020B0604020202020204" pitchFamily="34" charset="0"/>
                <a:sym typeface="Helvetica Neue"/>
              </a:rPr>
              <a:t>del</a:t>
            </a:r>
            <a:endParaRPr lang="es-ES" sz="3600" dirty="0">
              <a:solidFill>
                <a:srgbClr val="0FC044"/>
              </a:solidFill>
              <a:latin typeface="ACHS Nueva Serif Medium" pitchFamily="2" charset="77"/>
              <a:cs typeface="Arial" panose="020B0604020202020204" pitchFamily="34" charset="0"/>
              <a:sym typeface="Helvetica Neue"/>
            </a:endParaRPr>
          </a:p>
          <a:p>
            <a:pPr marL="0" indent="0">
              <a:buNone/>
            </a:pPr>
            <a:r>
              <a:rPr lang="es-ES" sz="3600" dirty="0">
                <a:solidFill>
                  <a:srgbClr val="0FC044"/>
                </a:solidFill>
                <a:latin typeface="ACHS Nueva Serif Medium" pitchFamily="2" charset="77"/>
                <a:cs typeface="Arial" panose="020B0604020202020204" pitchFamily="34" charset="0"/>
                <a:sym typeface="Helvetica Neue"/>
              </a:rPr>
              <a:t>riesgo</a:t>
            </a:r>
          </a:p>
          <a:p>
            <a:endParaRPr lang="x-none" dirty="0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xmlns="" id="{B4A32E14-E43B-3144-8503-45B4C9254A15}"/>
              </a:ext>
            </a:extLst>
          </p:cNvPr>
          <p:cNvSpPr/>
          <p:nvPr/>
        </p:nvSpPr>
        <p:spPr>
          <a:xfrm>
            <a:off x="380999" y="2002516"/>
            <a:ext cx="1328737" cy="369012"/>
          </a:xfrm>
          <a:prstGeom prst="roundRect">
            <a:avLst/>
          </a:prstGeom>
          <a:solidFill>
            <a:srgbClr val="74E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24B9E75B-90EE-6E4C-A972-D729605D25E7}"/>
              </a:ext>
            </a:extLst>
          </p:cNvPr>
          <p:cNvSpPr/>
          <p:nvPr/>
        </p:nvSpPr>
        <p:spPr>
          <a:xfrm>
            <a:off x="380999" y="2002516"/>
            <a:ext cx="1197764" cy="369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852">
              <a:defRPr/>
            </a:pPr>
            <a:r>
              <a:rPr lang="es-ES" sz="1798" dirty="0" smtClean="0">
                <a:solidFill>
                  <a:srgbClr val="004C14"/>
                </a:solidFill>
                <a:latin typeface="ACHS Nueva Sans Medium" pitchFamily="2" charset="77"/>
                <a:cs typeface="Arial" panose="020B0604020202020204" pitchFamily="34" charset="0"/>
              </a:rPr>
              <a:t>Módulo </a:t>
            </a:r>
            <a:r>
              <a:rPr lang="es-ES" sz="1798" dirty="0">
                <a:solidFill>
                  <a:srgbClr val="004C14"/>
                </a:solidFill>
                <a:latin typeface="ACHS Nueva Sans Medium" pitchFamily="2" charset="77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75E998A-0081-D246-BAC4-398A4231B0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5797943"/>
            <a:ext cx="1287590" cy="5260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5031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xmlns="" id="{0A470919-7CFC-7545-A3AD-4AF8C4BEF04A}"/>
              </a:ext>
            </a:extLst>
          </p:cNvPr>
          <p:cNvSpPr/>
          <p:nvPr/>
        </p:nvSpPr>
        <p:spPr>
          <a:xfrm rot="360000">
            <a:off x="6664960" y="1427480"/>
            <a:ext cx="4572000" cy="4572000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xmlns="" id="{EEEE45AC-4358-654F-88B0-BEF631F01075}"/>
              </a:ext>
            </a:extLst>
          </p:cNvPr>
          <p:cNvSpPr/>
          <p:nvPr/>
        </p:nvSpPr>
        <p:spPr>
          <a:xfrm>
            <a:off x="6664960" y="1427480"/>
            <a:ext cx="4572000" cy="4572000"/>
          </a:xfrm>
          <a:prstGeom prst="round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49E55E8-7F07-AD4B-B594-CE834788AB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4" name="Título 30">
            <a:extLst>
              <a:ext uri="{FF2B5EF4-FFF2-40B4-BE49-F238E27FC236}">
                <a16:creationId xmlns:a16="http://schemas.microsoft.com/office/drawing/2014/main" xmlns="" id="{4F98657B-A038-A54C-80AA-4BC6916823F9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Gestión del riesgo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xmlns="" id="{7E7A8F49-6138-C548-A6C3-17A804E2EF5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ítulo 30">
            <a:extLst>
              <a:ext uri="{FF2B5EF4-FFF2-40B4-BE49-F238E27FC236}">
                <a16:creationId xmlns:a16="http://schemas.microsoft.com/office/drawing/2014/main" xmlns="" id="{540E5D4A-EC2D-B24C-9DE0-B5F15827D296}"/>
              </a:ext>
            </a:extLst>
          </p:cNvPr>
          <p:cNvSpPr txBox="1">
            <a:spLocks/>
          </p:cNvSpPr>
          <p:nvPr/>
        </p:nvSpPr>
        <p:spPr>
          <a:xfrm>
            <a:off x="450000" y="1427480"/>
            <a:ext cx="5189343" cy="3919788"/>
          </a:xfrm>
        </p:spPr>
        <p:txBody>
          <a:bodyPr/>
          <a:lstStyle>
            <a:lvl1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339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456682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685021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913363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ES" sz="1800" b="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Desde el punto de vista operativo, reconocida la existencia del agente, procede: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27B4B01A-F286-F64C-977D-CBCAF23EFA8F}"/>
              </a:ext>
            </a:extLst>
          </p:cNvPr>
          <p:cNvSpPr/>
          <p:nvPr/>
        </p:nvSpPr>
        <p:spPr>
          <a:xfrm>
            <a:off x="450000" y="2343197"/>
            <a:ext cx="50039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Identificar el grupo de trabajadores expuestos, según definición. </a:t>
            </a: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accent3">
                  <a:lumMod val="75000"/>
                </a:schemeClr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Aplicar la autoevaluación señalada en el Anexo 17.3 de la Guía Técnica de MINSAL, instrumento que para fines prácticos, hemos dispuesto en nuestra página web institucional, a fin de facilitar su descarga y utilización, link autoevaluación.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8792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2B06DDB-A8F2-6F43-B91B-778D4BEE38DE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0FC044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439B9E2-685F-F042-822A-2A9C29D8A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6" name="Título 30">
            <a:extLst>
              <a:ext uri="{FF2B5EF4-FFF2-40B4-BE49-F238E27FC236}">
                <a16:creationId xmlns:a16="http://schemas.microsoft.com/office/drawing/2014/main" xmlns="" id="{D16ECB9D-33C0-FB4C-B58B-241EF4CBA22A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Gestión </a:t>
            </a:r>
            <a:r>
              <a:rPr lang="es-CL" sz="2000" dirty="0" smtClean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del </a:t>
            </a:r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riesgo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xmlns="" id="{B8D6D7A1-3A5D-C342-8028-1FE7736C60F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B76B4904-5A12-8845-B6EA-0044241BCE64}"/>
              </a:ext>
            </a:extLst>
          </p:cNvPr>
          <p:cNvSpPr/>
          <p:nvPr/>
        </p:nvSpPr>
        <p:spPr>
          <a:xfrm>
            <a:off x="450000" y="2127465"/>
            <a:ext cx="538705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ACHS Nueva Sans Medium" pitchFamily="2" charset="77"/>
                <a:cs typeface="Arial" panose="020B0604020202020204" pitchFamily="34" charset="0"/>
              </a:rPr>
              <a:t>Actualizar el Reglamento interno de Higiene y Seguridad de la empresa, dando cumplimiento al Artículo N° 19 de la Ley 20.096 y al Decreto Supremo N° 40/69, del Ministerio del Trabajo y Previsión Social incorporando el riesgo de radiación UV de origen solar y las medidas de control que se adoptaran. </a:t>
            </a: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endParaRPr lang="es-ES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ACHS Nueva Sans Medium" pitchFamily="2" charset="77"/>
                <a:cs typeface="Arial" panose="020B0604020202020204" pitchFamily="34" charset="0"/>
              </a:rPr>
              <a:t>Incorporar el riesgo en la matriz de identificación de peligros y riesgos (MIPER). </a:t>
            </a:r>
          </a:p>
        </p:txBody>
      </p:sp>
      <p:grpSp>
        <p:nvGrpSpPr>
          <p:cNvPr id="15" name="Group 118">
            <a:extLst>
              <a:ext uri="{FF2B5EF4-FFF2-40B4-BE49-F238E27FC236}">
                <a16:creationId xmlns:a16="http://schemas.microsoft.com/office/drawing/2014/main" xmlns="" id="{13C0D208-AE68-664C-844C-DC9BBE9FFFC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04168" y="1777881"/>
            <a:ext cx="2674938" cy="3561489"/>
            <a:chOff x="1834" y="2146"/>
            <a:chExt cx="350" cy="466"/>
          </a:xfrm>
          <a:solidFill>
            <a:srgbClr val="0FC044"/>
          </a:solidFill>
        </p:grpSpPr>
        <p:sp>
          <p:nvSpPr>
            <p:cNvPr id="16" name="Freeform 119">
              <a:extLst>
                <a:ext uri="{FF2B5EF4-FFF2-40B4-BE49-F238E27FC236}">
                  <a16:creationId xmlns:a16="http://schemas.microsoft.com/office/drawing/2014/main" xmlns="" id="{A37DF176-AF74-6C4F-BF12-3E1D65F6F6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4" y="2146"/>
              <a:ext cx="350" cy="466"/>
            </a:xfrm>
            <a:custGeom>
              <a:avLst/>
              <a:gdLst>
                <a:gd name="T0" fmla="*/ 180 w 575"/>
                <a:gd name="T1" fmla="*/ 169 h 755"/>
                <a:gd name="T2" fmla="*/ 180 w 575"/>
                <a:gd name="T3" fmla="*/ 169 h 755"/>
                <a:gd name="T4" fmla="*/ 153 w 575"/>
                <a:gd name="T5" fmla="*/ 156 h 755"/>
                <a:gd name="T6" fmla="*/ 138 w 575"/>
                <a:gd name="T7" fmla="*/ 156 h 755"/>
                <a:gd name="T8" fmla="*/ 112 w 575"/>
                <a:gd name="T9" fmla="*/ 169 h 755"/>
                <a:gd name="T10" fmla="*/ 112 w 575"/>
                <a:gd name="T11" fmla="*/ 34 h 755"/>
                <a:gd name="T12" fmla="*/ 180 w 575"/>
                <a:gd name="T13" fmla="*/ 34 h 755"/>
                <a:gd name="T14" fmla="*/ 180 w 575"/>
                <a:gd name="T15" fmla="*/ 169 h 755"/>
                <a:gd name="T16" fmla="*/ 85 w 575"/>
                <a:gd name="T17" fmla="*/ 212 h 755"/>
                <a:gd name="T18" fmla="*/ 85 w 575"/>
                <a:gd name="T19" fmla="*/ 212 h 755"/>
                <a:gd name="T20" fmla="*/ 102 w 575"/>
                <a:gd name="T21" fmla="*/ 213 h 755"/>
                <a:gd name="T22" fmla="*/ 146 w 575"/>
                <a:gd name="T23" fmla="*/ 191 h 755"/>
                <a:gd name="T24" fmla="*/ 189 w 575"/>
                <a:gd name="T25" fmla="*/ 213 h 755"/>
                <a:gd name="T26" fmla="*/ 206 w 575"/>
                <a:gd name="T27" fmla="*/ 212 h 755"/>
                <a:gd name="T28" fmla="*/ 215 w 575"/>
                <a:gd name="T29" fmla="*/ 197 h 755"/>
                <a:gd name="T30" fmla="*/ 215 w 575"/>
                <a:gd name="T31" fmla="*/ 60 h 755"/>
                <a:gd name="T32" fmla="*/ 532 w 575"/>
                <a:gd name="T33" fmla="*/ 60 h 755"/>
                <a:gd name="T34" fmla="*/ 541 w 575"/>
                <a:gd name="T35" fmla="*/ 68 h 755"/>
                <a:gd name="T36" fmla="*/ 541 w 575"/>
                <a:gd name="T37" fmla="*/ 712 h 755"/>
                <a:gd name="T38" fmla="*/ 532 w 575"/>
                <a:gd name="T39" fmla="*/ 721 h 755"/>
                <a:gd name="T40" fmla="*/ 43 w 575"/>
                <a:gd name="T41" fmla="*/ 721 h 755"/>
                <a:gd name="T42" fmla="*/ 34 w 575"/>
                <a:gd name="T43" fmla="*/ 712 h 755"/>
                <a:gd name="T44" fmla="*/ 34 w 575"/>
                <a:gd name="T45" fmla="*/ 68 h 755"/>
                <a:gd name="T46" fmla="*/ 43 w 575"/>
                <a:gd name="T47" fmla="*/ 60 h 755"/>
                <a:gd name="T48" fmla="*/ 77 w 575"/>
                <a:gd name="T49" fmla="*/ 60 h 755"/>
                <a:gd name="T50" fmla="*/ 77 w 575"/>
                <a:gd name="T51" fmla="*/ 197 h 755"/>
                <a:gd name="T52" fmla="*/ 85 w 575"/>
                <a:gd name="T53" fmla="*/ 212 h 755"/>
                <a:gd name="T54" fmla="*/ 532 w 575"/>
                <a:gd name="T55" fmla="*/ 25 h 755"/>
                <a:gd name="T56" fmla="*/ 532 w 575"/>
                <a:gd name="T57" fmla="*/ 25 h 755"/>
                <a:gd name="T58" fmla="*/ 214 w 575"/>
                <a:gd name="T59" fmla="*/ 25 h 755"/>
                <a:gd name="T60" fmla="*/ 184 w 575"/>
                <a:gd name="T61" fmla="*/ 0 h 755"/>
                <a:gd name="T62" fmla="*/ 107 w 575"/>
                <a:gd name="T63" fmla="*/ 0 h 755"/>
                <a:gd name="T64" fmla="*/ 77 w 575"/>
                <a:gd name="T65" fmla="*/ 25 h 755"/>
                <a:gd name="T66" fmla="*/ 43 w 575"/>
                <a:gd name="T67" fmla="*/ 25 h 755"/>
                <a:gd name="T68" fmla="*/ 0 w 575"/>
                <a:gd name="T69" fmla="*/ 68 h 755"/>
                <a:gd name="T70" fmla="*/ 0 w 575"/>
                <a:gd name="T71" fmla="*/ 712 h 755"/>
                <a:gd name="T72" fmla="*/ 43 w 575"/>
                <a:gd name="T73" fmla="*/ 755 h 755"/>
                <a:gd name="T74" fmla="*/ 532 w 575"/>
                <a:gd name="T75" fmla="*/ 755 h 755"/>
                <a:gd name="T76" fmla="*/ 575 w 575"/>
                <a:gd name="T77" fmla="*/ 712 h 755"/>
                <a:gd name="T78" fmla="*/ 575 w 575"/>
                <a:gd name="T79" fmla="*/ 68 h 755"/>
                <a:gd name="T80" fmla="*/ 532 w 575"/>
                <a:gd name="T81" fmla="*/ 25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75" h="755">
                  <a:moveTo>
                    <a:pt x="180" y="169"/>
                  </a:moveTo>
                  <a:lnTo>
                    <a:pt x="180" y="169"/>
                  </a:lnTo>
                  <a:lnTo>
                    <a:pt x="153" y="156"/>
                  </a:lnTo>
                  <a:cubicBezTo>
                    <a:pt x="149" y="153"/>
                    <a:pt x="143" y="153"/>
                    <a:pt x="138" y="156"/>
                  </a:cubicBezTo>
                  <a:lnTo>
                    <a:pt x="112" y="169"/>
                  </a:lnTo>
                  <a:lnTo>
                    <a:pt x="112" y="34"/>
                  </a:lnTo>
                  <a:lnTo>
                    <a:pt x="180" y="34"/>
                  </a:lnTo>
                  <a:lnTo>
                    <a:pt x="180" y="169"/>
                  </a:lnTo>
                  <a:close/>
                  <a:moveTo>
                    <a:pt x="85" y="212"/>
                  </a:moveTo>
                  <a:lnTo>
                    <a:pt x="85" y="212"/>
                  </a:lnTo>
                  <a:cubicBezTo>
                    <a:pt x="90" y="215"/>
                    <a:pt x="97" y="215"/>
                    <a:pt x="102" y="213"/>
                  </a:cubicBezTo>
                  <a:lnTo>
                    <a:pt x="146" y="191"/>
                  </a:lnTo>
                  <a:lnTo>
                    <a:pt x="189" y="213"/>
                  </a:lnTo>
                  <a:cubicBezTo>
                    <a:pt x="195" y="215"/>
                    <a:pt x="201" y="215"/>
                    <a:pt x="206" y="212"/>
                  </a:cubicBezTo>
                  <a:cubicBezTo>
                    <a:pt x="211" y="209"/>
                    <a:pt x="215" y="203"/>
                    <a:pt x="215" y="197"/>
                  </a:cubicBezTo>
                  <a:lnTo>
                    <a:pt x="215" y="60"/>
                  </a:lnTo>
                  <a:lnTo>
                    <a:pt x="532" y="60"/>
                  </a:lnTo>
                  <a:cubicBezTo>
                    <a:pt x="537" y="60"/>
                    <a:pt x="541" y="64"/>
                    <a:pt x="541" y="68"/>
                  </a:cubicBezTo>
                  <a:lnTo>
                    <a:pt x="541" y="712"/>
                  </a:lnTo>
                  <a:cubicBezTo>
                    <a:pt x="541" y="717"/>
                    <a:pt x="537" y="721"/>
                    <a:pt x="532" y="721"/>
                  </a:cubicBezTo>
                  <a:lnTo>
                    <a:pt x="43" y="721"/>
                  </a:lnTo>
                  <a:cubicBezTo>
                    <a:pt x="38" y="721"/>
                    <a:pt x="34" y="717"/>
                    <a:pt x="34" y="712"/>
                  </a:cubicBezTo>
                  <a:lnTo>
                    <a:pt x="34" y="68"/>
                  </a:lnTo>
                  <a:cubicBezTo>
                    <a:pt x="34" y="64"/>
                    <a:pt x="38" y="60"/>
                    <a:pt x="43" y="60"/>
                  </a:cubicBezTo>
                  <a:lnTo>
                    <a:pt x="77" y="60"/>
                  </a:lnTo>
                  <a:lnTo>
                    <a:pt x="77" y="197"/>
                  </a:lnTo>
                  <a:cubicBezTo>
                    <a:pt x="77" y="203"/>
                    <a:pt x="80" y="209"/>
                    <a:pt x="85" y="212"/>
                  </a:cubicBezTo>
                  <a:close/>
                  <a:moveTo>
                    <a:pt x="532" y="25"/>
                  </a:moveTo>
                  <a:lnTo>
                    <a:pt x="532" y="25"/>
                  </a:lnTo>
                  <a:lnTo>
                    <a:pt x="214" y="25"/>
                  </a:lnTo>
                  <a:cubicBezTo>
                    <a:pt x="212" y="11"/>
                    <a:pt x="199" y="0"/>
                    <a:pt x="184" y="0"/>
                  </a:cubicBezTo>
                  <a:lnTo>
                    <a:pt x="107" y="0"/>
                  </a:lnTo>
                  <a:cubicBezTo>
                    <a:pt x="92" y="0"/>
                    <a:pt x="80" y="10"/>
                    <a:pt x="77" y="25"/>
                  </a:cubicBezTo>
                  <a:lnTo>
                    <a:pt x="43" y="25"/>
                  </a:lnTo>
                  <a:cubicBezTo>
                    <a:pt x="19" y="25"/>
                    <a:pt x="0" y="44"/>
                    <a:pt x="0" y="68"/>
                  </a:cubicBezTo>
                  <a:lnTo>
                    <a:pt x="0" y="712"/>
                  </a:lnTo>
                  <a:cubicBezTo>
                    <a:pt x="0" y="736"/>
                    <a:pt x="19" y="755"/>
                    <a:pt x="43" y="755"/>
                  </a:cubicBezTo>
                  <a:lnTo>
                    <a:pt x="532" y="755"/>
                  </a:lnTo>
                  <a:cubicBezTo>
                    <a:pt x="556" y="755"/>
                    <a:pt x="575" y="736"/>
                    <a:pt x="575" y="712"/>
                  </a:cubicBezTo>
                  <a:lnTo>
                    <a:pt x="575" y="68"/>
                  </a:lnTo>
                  <a:cubicBezTo>
                    <a:pt x="575" y="44"/>
                    <a:pt x="556" y="25"/>
                    <a:pt x="532" y="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7" name="Rectangle 120">
              <a:extLst>
                <a:ext uri="{FF2B5EF4-FFF2-40B4-BE49-F238E27FC236}">
                  <a16:creationId xmlns:a16="http://schemas.microsoft.com/office/drawing/2014/main" xmlns="" id="{54A5EA29-B905-0B47-8C41-3CDF3BB453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0" y="2434"/>
              <a:ext cx="1" cy="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7" name="Freeform 121">
              <a:extLst>
                <a:ext uri="{FF2B5EF4-FFF2-40B4-BE49-F238E27FC236}">
                  <a16:creationId xmlns:a16="http://schemas.microsoft.com/office/drawing/2014/main" xmlns="" id="{DBD6DD1E-5A57-534F-99B5-F6750D108E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7" y="2282"/>
              <a:ext cx="223" cy="235"/>
            </a:xfrm>
            <a:custGeom>
              <a:avLst/>
              <a:gdLst>
                <a:gd name="T0" fmla="*/ 236 w 367"/>
                <a:gd name="T1" fmla="*/ 244 h 380"/>
                <a:gd name="T2" fmla="*/ 363 w 367"/>
                <a:gd name="T3" fmla="*/ 245 h 380"/>
                <a:gd name="T4" fmla="*/ 363 w 367"/>
                <a:gd name="T5" fmla="*/ 245 h 380"/>
                <a:gd name="T6" fmla="*/ 41 w 367"/>
                <a:gd name="T7" fmla="*/ 232 h 380"/>
                <a:gd name="T8" fmla="*/ 94 w 367"/>
                <a:gd name="T9" fmla="*/ 232 h 380"/>
                <a:gd name="T10" fmla="*/ 92 w 367"/>
                <a:gd name="T11" fmla="*/ 264 h 380"/>
                <a:gd name="T12" fmla="*/ 43 w 367"/>
                <a:gd name="T13" fmla="*/ 264 h 380"/>
                <a:gd name="T14" fmla="*/ 174 w 367"/>
                <a:gd name="T15" fmla="*/ 260 h 380"/>
                <a:gd name="T16" fmla="*/ 183 w 367"/>
                <a:gd name="T17" fmla="*/ 251 h 380"/>
                <a:gd name="T18" fmla="*/ 193 w 367"/>
                <a:gd name="T19" fmla="*/ 348 h 380"/>
                <a:gd name="T20" fmla="*/ 174 w 367"/>
                <a:gd name="T21" fmla="*/ 260 h 380"/>
                <a:gd name="T22" fmla="*/ 174 w 367"/>
                <a:gd name="T23" fmla="*/ 41 h 380"/>
                <a:gd name="T24" fmla="*/ 193 w 367"/>
                <a:gd name="T25" fmla="*/ 41 h 380"/>
                <a:gd name="T26" fmla="*/ 174 w 367"/>
                <a:gd name="T27" fmla="*/ 41 h 380"/>
                <a:gd name="T28" fmla="*/ 272 w 367"/>
                <a:gd name="T29" fmla="*/ 232 h 380"/>
                <a:gd name="T30" fmla="*/ 326 w 367"/>
                <a:gd name="T31" fmla="*/ 232 h 380"/>
                <a:gd name="T32" fmla="*/ 324 w 367"/>
                <a:gd name="T33" fmla="*/ 264 h 380"/>
                <a:gd name="T34" fmla="*/ 275 w 367"/>
                <a:gd name="T35" fmla="*/ 264 h 380"/>
                <a:gd name="T36" fmla="*/ 367 w 367"/>
                <a:gd name="T37" fmla="*/ 246 h 380"/>
                <a:gd name="T38" fmla="*/ 315 w 367"/>
                <a:gd name="T39" fmla="*/ 128 h 380"/>
                <a:gd name="T40" fmla="*/ 325 w 367"/>
                <a:gd name="T41" fmla="*/ 122 h 380"/>
                <a:gd name="T42" fmla="*/ 325 w 367"/>
                <a:gd name="T43" fmla="*/ 90 h 380"/>
                <a:gd name="T44" fmla="*/ 199 w 367"/>
                <a:gd name="T45" fmla="*/ 80 h 380"/>
                <a:gd name="T46" fmla="*/ 183 w 367"/>
                <a:gd name="T47" fmla="*/ 0 h 380"/>
                <a:gd name="T48" fmla="*/ 167 w 367"/>
                <a:gd name="T49" fmla="*/ 80 h 380"/>
                <a:gd name="T50" fmla="*/ 42 w 367"/>
                <a:gd name="T51" fmla="*/ 90 h 380"/>
                <a:gd name="T52" fmla="*/ 42 w 367"/>
                <a:gd name="T53" fmla="*/ 122 h 380"/>
                <a:gd name="T54" fmla="*/ 51 w 367"/>
                <a:gd name="T55" fmla="*/ 128 h 380"/>
                <a:gd name="T56" fmla="*/ 0 w 367"/>
                <a:gd name="T57" fmla="*/ 246 h 380"/>
                <a:gd name="T58" fmla="*/ 0 w 367"/>
                <a:gd name="T59" fmla="*/ 248 h 380"/>
                <a:gd name="T60" fmla="*/ 135 w 367"/>
                <a:gd name="T61" fmla="*/ 248 h 380"/>
                <a:gd name="T62" fmla="*/ 135 w 367"/>
                <a:gd name="T63" fmla="*/ 244 h 380"/>
                <a:gd name="T64" fmla="*/ 83 w 367"/>
                <a:gd name="T65" fmla="*/ 128 h 380"/>
                <a:gd name="T66" fmla="*/ 167 w 367"/>
                <a:gd name="T67" fmla="*/ 122 h 380"/>
                <a:gd name="T68" fmla="*/ 142 w 367"/>
                <a:gd name="T69" fmla="*/ 260 h 380"/>
                <a:gd name="T70" fmla="*/ 119 w 367"/>
                <a:gd name="T71" fmla="*/ 348 h 380"/>
                <a:gd name="T72" fmla="*/ 119 w 367"/>
                <a:gd name="T73" fmla="*/ 380 h 380"/>
                <a:gd name="T74" fmla="*/ 264 w 367"/>
                <a:gd name="T75" fmla="*/ 364 h 380"/>
                <a:gd name="T76" fmla="*/ 225 w 367"/>
                <a:gd name="T77" fmla="*/ 348 h 380"/>
                <a:gd name="T78" fmla="*/ 199 w 367"/>
                <a:gd name="T79" fmla="*/ 222 h 380"/>
                <a:gd name="T80" fmla="*/ 283 w 367"/>
                <a:gd name="T81" fmla="*/ 122 h 380"/>
                <a:gd name="T82" fmla="*/ 234 w 367"/>
                <a:gd name="T83" fmla="*/ 240 h 380"/>
                <a:gd name="T84" fmla="*/ 233 w 367"/>
                <a:gd name="T85" fmla="*/ 243 h 380"/>
                <a:gd name="T86" fmla="*/ 236 w 367"/>
                <a:gd name="T87" fmla="*/ 246 h 380"/>
                <a:gd name="T88" fmla="*/ 232 w 367"/>
                <a:gd name="T89" fmla="*/ 248 h 380"/>
                <a:gd name="T90" fmla="*/ 367 w 367"/>
                <a:gd name="T91" fmla="*/ 248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7" h="380">
                  <a:moveTo>
                    <a:pt x="236" y="244"/>
                  </a:moveTo>
                  <a:lnTo>
                    <a:pt x="236" y="244"/>
                  </a:lnTo>
                  <a:lnTo>
                    <a:pt x="236" y="244"/>
                  </a:lnTo>
                  <a:close/>
                  <a:moveTo>
                    <a:pt x="363" y="245"/>
                  </a:moveTo>
                  <a:lnTo>
                    <a:pt x="363" y="245"/>
                  </a:lnTo>
                  <a:lnTo>
                    <a:pt x="363" y="245"/>
                  </a:lnTo>
                  <a:close/>
                  <a:moveTo>
                    <a:pt x="41" y="232"/>
                  </a:moveTo>
                  <a:lnTo>
                    <a:pt x="41" y="232"/>
                  </a:lnTo>
                  <a:lnTo>
                    <a:pt x="67" y="171"/>
                  </a:lnTo>
                  <a:lnTo>
                    <a:pt x="94" y="232"/>
                  </a:lnTo>
                  <a:lnTo>
                    <a:pt x="41" y="232"/>
                  </a:lnTo>
                  <a:close/>
                  <a:moveTo>
                    <a:pt x="92" y="264"/>
                  </a:moveTo>
                  <a:lnTo>
                    <a:pt x="92" y="264"/>
                  </a:lnTo>
                  <a:cubicBezTo>
                    <a:pt x="79" y="272"/>
                    <a:pt x="56" y="272"/>
                    <a:pt x="43" y="264"/>
                  </a:cubicBezTo>
                  <a:lnTo>
                    <a:pt x="92" y="264"/>
                  </a:lnTo>
                  <a:close/>
                  <a:moveTo>
                    <a:pt x="174" y="260"/>
                  </a:moveTo>
                  <a:lnTo>
                    <a:pt x="174" y="260"/>
                  </a:lnTo>
                  <a:cubicBezTo>
                    <a:pt x="174" y="255"/>
                    <a:pt x="178" y="251"/>
                    <a:pt x="183" y="251"/>
                  </a:cubicBezTo>
                  <a:cubicBezTo>
                    <a:pt x="189" y="251"/>
                    <a:pt x="193" y="255"/>
                    <a:pt x="193" y="260"/>
                  </a:cubicBezTo>
                  <a:lnTo>
                    <a:pt x="193" y="348"/>
                  </a:lnTo>
                  <a:lnTo>
                    <a:pt x="174" y="348"/>
                  </a:lnTo>
                  <a:lnTo>
                    <a:pt x="174" y="260"/>
                  </a:lnTo>
                  <a:close/>
                  <a:moveTo>
                    <a:pt x="174" y="41"/>
                  </a:moveTo>
                  <a:lnTo>
                    <a:pt x="174" y="41"/>
                  </a:lnTo>
                  <a:cubicBezTo>
                    <a:pt x="174" y="36"/>
                    <a:pt x="178" y="32"/>
                    <a:pt x="183" y="32"/>
                  </a:cubicBezTo>
                  <a:cubicBezTo>
                    <a:pt x="189" y="32"/>
                    <a:pt x="193" y="36"/>
                    <a:pt x="193" y="41"/>
                  </a:cubicBezTo>
                  <a:cubicBezTo>
                    <a:pt x="193" y="47"/>
                    <a:pt x="189" y="51"/>
                    <a:pt x="183" y="51"/>
                  </a:cubicBezTo>
                  <a:cubicBezTo>
                    <a:pt x="178" y="51"/>
                    <a:pt x="174" y="47"/>
                    <a:pt x="174" y="41"/>
                  </a:cubicBezTo>
                  <a:close/>
                  <a:moveTo>
                    <a:pt x="272" y="232"/>
                  </a:moveTo>
                  <a:lnTo>
                    <a:pt x="272" y="232"/>
                  </a:lnTo>
                  <a:lnTo>
                    <a:pt x="299" y="171"/>
                  </a:lnTo>
                  <a:lnTo>
                    <a:pt x="326" y="232"/>
                  </a:lnTo>
                  <a:lnTo>
                    <a:pt x="272" y="232"/>
                  </a:lnTo>
                  <a:close/>
                  <a:moveTo>
                    <a:pt x="324" y="264"/>
                  </a:moveTo>
                  <a:lnTo>
                    <a:pt x="324" y="264"/>
                  </a:lnTo>
                  <a:cubicBezTo>
                    <a:pt x="311" y="272"/>
                    <a:pt x="288" y="272"/>
                    <a:pt x="275" y="264"/>
                  </a:cubicBezTo>
                  <a:lnTo>
                    <a:pt x="324" y="264"/>
                  </a:lnTo>
                  <a:close/>
                  <a:moveTo>
                    <a:pt x="367" y="246"/>
                  </a:moveTo>
                  <a:lnTo>
                    <a:pt x="367" y="246"/>
                  </a:lnTo>
                  <a:lnTo>
                    <a:pt x="315" y="128"/>
                  </a:lnTo>
                  <a:lnTo>
                    <a:pt x="315" y="122"/>
                  </a:lnTo>
                  <a:lnTo>
                    <a:pt x="325" y="122"/>
                  </a:lnTo>
                  <a:cubicBezTo>
                    <a:pt x="334" y="122"/>
                    <a:pt x="341" y="115"/>
                    <a:pt x="341" y="106"/>
                  </a:cubicBezTo>
                  <a:cubicBezTo>
                    <a:pt x="341" y="97"/>
                    <a:pt x="334" y="90"/>
                    <a:pt x="325" y="90"/>
                  </a:cubicBezTo>
                  <a:lnTo>
                    <a:pt x="199" y="90"/>
                  </a:lnTo>
                  <a:lnTo>
                    <a:pt x="199" y="80"/>
                  </a:lnTo>
                  <a:cubicBezTo>
                    <a:pt x="215" y="74"/>
                    <a:pt x="225" y="58"/>
                    <a:pt x="225" y="41"/>
                  </a:cubicBezTo>
                  <a:cubicBezTo>
                    <a:pt x="225" y="18"/>
                    <a:pt x="206" y="0"/>
                    <a:pt x="183" y="0"/>
                  </a:cubicBezTo>
                  <a:cubicBezTo>
                    <a:pt x="160" y="0"/>
                    <a:pt x="142" y="18"/>
                    <a:pt x="142" y="41"/>
                  </a:cubicBezTo>
                  <a:cubicBezTo>
                    <a:pt x="142" y="58"/>
                    <a:pt x="152" y="74"/>
                    <a:pt x="167" y="80"/>
                  </a:cubicBezTo>
                  <a:lnTo>
                    <a:pt x="167" y="90"/>
                  </a:lnTo>
                  <a:lnTo>
                    <a:pt x="42" y="90"/>
                  </a:lnTo>
                  <a:cubicBezTo>
                    <a:pt x="33" y="90"/>
                    <a:pt x="26" y="97"/>
                    <a:pt x="26" y="106"/>
                  </a:cubicBezTo>
                  <a:cubicBezTo>
                    <a:pt x="26" y="115"/>
                    <a:pt x="33" y="122"/>
                    <a:pt x="42" y="122"/>
                  </a:cubicBezTo>
                  <a:lnTo>
                    <a:pt x="51" y="122"/>
                  </a:lnTo>
                  <a:lnTo>
                    <a:pt x="51" y="128"/>
                  </a:lnTo>
                  <a:lnTo>
                    <a:pt x="2" y="240"/>
                  </a:lnTo>
                  <a:lnTo>
                    <a:pt x="0" y="246"/>
                  </a:lnTo>
                  <a:cubicBezTo>
                    <a:pt x="0" y="246"/>
                    <a:pt x="0" y="246"/>
                    <a:pt x="0" y="246"/>
                  </a:cubicBezTo>
                  <a:lnTo>
                    <a:pt x="0" y="248"/>
                  </a:lnTo>
                  <a:cubicBezTo>
                    <a:pt x="0" y="278"/>
                    <a:pt x="30" y="302"/>
                    <a:pt x="67" y="302"/>
                  </a:cubicBezTo>
                  <a:cubicBezTo>
                    <a:pt x="105" y="302"/>
                    <a:pt x="135" y="278"/>
                    <a:pt x="135" y="248"/>
                  </a:cubicBezTo>
                  <a:lnTo>
                    <a:pt x="135" y="244"/>
                  </a:lnTo>
                  <a:cubicBezTo>
                    <a:pt x="135" y="244"/>
                    <a:pt x="135" y="244"/>
                    <a:pt x="135" y="244"/>
                  </a:cubicBezTo>
                  <a:lnTo>
                    <a:pt x="135" y="244"/>
                  </a:lnTo>
                  <a:lnTo>
                    <a:pt x="83" y="128"/>
                  </a:lnTo>
                  <a:lnTo>
                    <a:pt x="83" y="122"/>
                  </a:lnTo>
                  <a:lnTo>
                    <a:pt x="167" y="122"/>
                  </a:lnTo>
                  <a:lnTo>
                    <a:pt x="167" y="222"/>
                  </a:lnTo>
                  <a:cubicBezTo>
                    <a:pt x="152" y="228"/>
                    <a:pt x="142" y="243"/>
                    <a:pt x="142" y="260"/>
                  </a:cubicBezTo>
                  <a:lnTo>
                    <a:pt x="142" y="348"/>
                  </a:lnTo>
                  <a:lnTo>
                    <a:pt x="119" y="348"/>
                  </a:lnTo>
                  <a:cubicBezTo>
                    <a:pt x="110" y="348"/>
                    <a:pt x="103" y="355"/>
                    <a:pt x="103" y="364"/>
                  </a:cubicBezTo>
                  <a:cubicBezTo>
                    <a:pt x="103" y="372"/>
                    <a:pt x="110" y="380"/>
                    <a:pt x="119" y="380"/>
                  </a:cubicBezTo>
                  <a:lnTo>
                    <a:pt x="248" y="380"/>
                  </a:lnTo>
                  <a:cubicBezTo>
                    <a:pt x="257" y="380"/>
                    <a:pt x="264" y="372"/>
                    <a:pt x="264" y="364"/>
                  </a:cubicBezTo>
                  <a:cubicBezTo>
                    <a:pt x="264" y="355"/>
                    <a:pt x="257" y="348"/>
                    <a:pt x="248" y="348"/>
                  </a:cubicBezTo>
                  <a:lnTo>
                    <a:pt x="225" y="348"/>
                  </a:lnTo>
                  <a:lnTo>
                    <a:pt x="225" y="260"/>
                  </a:lnTo>
                  <a:cubicBezTo>
                    <a:pt x="225" y="244"/>
                    <a:pt x="215" y="228"/>
                    <a:pt x="199" y="222"/>
                  </a:cubicBezTo>
                  <a:lnTo>
                    <a:pt x="199" y="122"/>
                  </a:lnTo>
                  <a:lnTo>
                    <a:pt x="283" y="122"/>
                  </a:lnTo>
                  <a:lnTo>
                    <a:pt x="283" y="128"/>
                  </a:lnTo>
                  <a:lnTo>
                    <a:pt x="234" y="240"/>
                  </a:lnTo>
                  <a:lnTo>
                    <a:pt x="233" y="241"/>
                  </a:lnTo>
                  <a:cubicBezTo>
                    <a:pt x="233" y="242"/>
                    <a:pt x="233" y="242"/>
                    <a:pt x="233" y="243"/>
                  </a:cubicBezTo>
                  <a:lnTo>
                    <a:pt x="232" y="245"/>
                  </a:lnTo>
                  <a:lnTo>
                    <a:pt x="236" y="246"/>
                  </a:lnTo>
                  <a:lnTo>
                    <a:pt x="232" y="246"/>
                  </a:lnTo>
                  <a:lnTo>
                    <a:pt x="232" y="248"/>
                  </a:lnTo>
                  <a:cubicBezTo>
                    <a:pt x="232" y="278"/>
                    <a:pt x="262" y="302"/>
                    <a:pt x="299" y="302"/>
                  </a:cubicBezTo>
                  <a:cubicBezTo>
                    <a:pt x="337" y="302"/>
                    <a:pt x="367" y="278"/>
                    <a:pt x="367" y="248"/>
                  </a:cubicBezTo>
                  <a:lnTo>
                    <a:pt x="367" y="24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27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2B06DDB-A8F2-6F43-B91B-778D4BEE38DE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0FC044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439B9E2-685F-F042-822A-2A9C29D8A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6" name="Título 30">
            <a:extLst>
              <a:ext uri="{FF2B5EF4-FFF2-40B4-BE49-F238E27FC236}">
                <a16:creationId xmlns:a16="http://schemas.microsoft.com/office/drawing/2014/main" xmlns="" id="{D16ECB9D-33C0-FB4C-B58B-241EF4CBA22A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Gestión </a:t>
            </a:r>
            <a:r>
              <a:rPr lang="es-CL" sz="2000" dirty="0" smtClean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del </a:t>
            </a:r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riesgo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xmlns="" id="{B8D6D7A1-3A5D-C342-8028-1FE7736C60F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B76B4904-5A12-8845-B6EA-0044241BCE64}"/>
              </a:ext>
            </a:extLst>
          </p:cNvPr>
          <p:cNvSpPr/>
          <p:nvPr/>
        </p:nvSpPr>
        <p:spPr>
          <a:xfrm>
            <a:off x="450000" y="2127465"/>
            <a:ext cx="538705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En el contexto de tareas que involucran exposición directa a radiación ultravioleta de origen solar, es fundamental la existencia y aplicación de una política de seguridad, que junto al necesario manual de aplicación que soporte los programas de seguridad efectivamente implementados y los recursos para sostenerlos, incluya dentro de la organización el grupo de trabajo responsable de su aplicación al interior de la empresa y/o institución, normalmente conocido como </a:t>
            </a:r>
            <a:r>
              <a:rPr lang="es-ES" sz="160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Equipo de Salud Ocupacional. </a:t>
            </a:r>
          </a:p>
        </p:txBody>
      </p:sp>
      <p:grpSp>
        <p:nvGrpSpPr>
          <p:cNvPr id="11" name="Group 105">
            <a:extLst>
              <a:ext uri="{FF2B5EF4-FFF2-40B4-BE49-F238E27FC236}">
                <a16:creationId xmlns:a16="http://schemas.microsoft.com/office/drawing/2014/main" xmlns="" id="{A81A3B4E-D0E3-1940-A62C-14CADC4E393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00706" y="1667494"/>
            <a:ext cx="2678400" cy="3523011"/>
            <a:chOff x="358" y="2150"/>
            <a:chExt cx="352" cy="463"/>
          </a:xfrm>
          <a:solidFill>
            <a:srgbClr val="0FC044"/>
          </a:solidFill>
        </p:grpSpPr>
        <p:sp>
          <p:nvSpPr>
            <p:cNvPr id="12" name="Freeform 106">
              <a:extLst>
                <a:ext uri="{FF2B5EF4-FFF2-40B4-BE49-F238E27FC236}">
                  <a16:creationId xmlns:a16="http://schemas.microsoft.com/office/drawing/2014/main" xmlns="" id="{ED169069-28FC-404B-B00E-E3916774E6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" y="2150"/>
              <a:ext cx="352" cy="463"/>
            </a:xfrm>
            <a:custGeom>
              <a:avLst/>
              <a:gdLst>
                <a:gd name="T0" fmla="*/ 181 w 578"/>
                <a:gd name="T1" fmla="*/ 169 h 759"/>
                <a:gd name="T2" fmla="*/ 181 w 578"/>
                <a:gd name="T3" fmla="*/ 169 h 759"/>
                <a:gd name="T4" fmla="*/ 154 w 578"/>
                <a:gd name="T5" fmla="*/ 156 h 759"/>
                <a:gd name="T6" fmla="*/ 139 w 578"/>
                <a:gd name="T7" fmla="*/ 156 h 759"/>
                <a:gd name="T8" fmla="*/ 112 w 578"/>
                <a:gd name="T9" fmla="*/ 169 h 759"/>
                <a:gd name="T10" fmla="*/ 112 w 578"/>
                <a:gd name="T11" fmla="*/ 33 h 759"/>
                <a:gd name="T12" fmla="*/ 181 w 578"/>
                <a:gd name="T13" fmla="*/ 33 h 759"/>
                <a:gd name="T14" fmla="*/ 181 w 578"/>
                <a:gd name="T15" fmla="*/ 169 h 759"/>
                <a:gd name="T16" fmla="*/ 85 w 578"/>
                <a:gd name="T17" fmla="*/ 212 h 759"/>
                <a:gd name="T18" fmla="*/ 85 w 578"/>
                <a:gd name="T19" fmla="*/ 212 h 759"/>
                <a:gd name="T20" fmla="*/ 102 w 578"/>
                <a:gd name="T21" fmla="*/ 213 h 759"/>
                <a:gd name="T22" fmla="*/ 146 w 578"/>
                <a:gd name="T23" fmla="*/ 191 h 759"/>
                <a:gd name="T24" fmla="*/ 190 w 578"/>
                <a:gd name="T25" fmla="*/ 213 h 759"/>
                <a:gd name="T26" fmla="*/ 207 w 578"/>
                <a:gd name="T27" fmla="*/ 212 h 759"/>
                <a:gd name="T28" fmla="*/ 216 w 578"/>
                <a:gd name="T29" fmla="*/ 197 h 759"/>
                <a:gd name="T30" fmla="*/ 216 w 578"/>
                <a:gd name="T31" fmla="*/ 59 h 759"/>
                <a:gd name="T32" fmla="*/ 535 w 578"/>
                <a:gd name="T33" fmla="*/ 59 h 759"/>
                <a:gd name="T34" fmla="*/ 543 w 578"/>
                <a:gd name="T35" fmla="*/ 68 h 759"/>
                <a:gd name="T36" fmla="*/ 543 w 578"/>
                <a:gd name="T37" fmla="*/ 715 h 759"/>
                <a:gd name="T38" fmla="*/ 535 w 578"/>
                <a:gd name="T39" fmla="*/ 724 h 759"/>
                <a:gd name="T40" fmla="*/ 43 w 578"/>
                <a:gd name="T41" fmla="*/ 724 h 759"/>
                <a:gd name="T42" fmla="*/ 34 w 578"/>
                <a:gd name="T43" fmla="*/ 715 h 759"/>
                <a:gd name="T44" fmla="*/ 34 w 578"/>
                <a:gd name="T45" fmla="*/ 68 h 759"/>
                <a:gd name="T46" fmla="*/ 43 w 578"/>
                <a:gd name="T47" fmla="*/ 59 h 759"/>
                <a:gd name="T48" fmla="*/ 77 w 578"/>
                <a:gd name="T49" fmla="*/ 59 h 759"/>
                <a:gd name="T50" fmla="*/ 77 w 578"/>
                <a:gd name="T51" fmla="*/ 197 h 759"/>
                <a:gd name="T52" fmla="*/ 85 w 578"/>
                <a:gd name="T53" fmla="*/ 212 h 759"/>
                <a:gd name="T54" fmla="*/ 535 w 578"/>
                <a:gd name="T55" fmla="*/ 24 h 759"/>
                <a:gd name="T56" fmla="*/ 535 w 578"/>
                <a:gd name="T57" fmla="*/ 24 h 759"/>
                <a:gd name="T58" fmla="*/ 215 w 578"/>
                <a:gd name="T59" fmla="*/ 24 h 759"/>
                <a:gd name="T60" fmla="*/ 185 w 578"/>
                <a:gd name="T61" fmla="*/ 0 h 759"/>
                <a:gd name="T62" fmla="*/ 108 w 578"/>
                <a:gd name="T63" fmla="*/ 0 h 759"/>
                <a:gd name="T64" fmla="*/ 78 w 578"/>
                <a:gd name="T65" fmla="*/ 24 h 759"/>
                <a:gd name="T66" fmla="*/ 43 w 578"/>
                <a:gd name="T67" fmla="*/ 24 h 759"/>
                <a:gd name="T68" fmla="*/ 0 w 578"/>
                <a:gd name="T69" fmla="*/ 68 h 759"/>
                <a:gd name="T70" fmla="*/ 0 w 578"/>
                <a:gd name="T71" fmla="*/ 715 h 759"/>
                <a:gd name="T72" fmla="*/ 43 w 578"/>
                <a:gd name="T73" fmla="*/ 759 h 759"/>
                <a:gd name="T74" fmla="*/ 535 w 578"/>
                <a:gd name="T75" fmla="*/ 759 h 759"/>
                <a:gd name="T76" fmla="*/ 578 w 578"/>
                <a:gd name="T77" fmla="*/ 715 h 759"/>
                <a:gd name="T78" fmla="*/ 578 w 578"/>
                <a:gd name="T79" fmla="*/ 68 h 759"/>
                <a:gd name="T80" fmla="*/ 535 w 578"/>
                <a:gd name="T81" fmla="*/ 24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78" h="759">
                  <a:moveTo>
                    <a:pt x="181" y="169"/>
                  </a:moveTo>
                  <a:lnTo>
                    <a:pt x="181" y="169"/>
                  </a:lnTo>
                  <a:lnTo>
                    <a:pt x="154" y="156"/>
                  </a:lnTo>
                  <a:cubicBezTo>
                    <a:pt x="149" y="153"/>
                    <a:pt x="143" y="153"/>
                    <a:pt x="139" y="156"/>
                  </a:cubicBezTo>
                  <a:lnTo>
                    <a:pt x="112" y="169"/>
                  </a:lnTo>
                  <a:lnTo>
                    <a:pt x="112" y="33"/>
                  </a:lnTo>
                  <a:lnTo>
                    <a:pt x="181" y="33"/>
                  </a:lnTo>
                  <a:lnTo>
                    <a:pt x="181" y="169"/>
                  </a:lnTo>
                  <a:close/>
                  <a:moveTo>
                    <a:pt x="85" y="212"/>
                  </a:moveTo>
                  <a:lnTo>
                    <a:pt x="85" y="212"/>
                  </a:lnTo>
                  <a:cubicBezTo>
                    <a:pt x="91" y="215"/>
                    <a:pt x="97" y="216"/>
                    <a:pt x="102" y="213"/>
                  </a:cubicBezTo>
                  <a:lnTo>
                    <a:pt x="146" y="191"/>
                  </a:lnTo>
                  <a:lnTo>
                    <a:pt x="190" y="213"/>
                  </a:lnTo>
                  <a:cubicBezTo>
                    <a:pt x="196" y="216"/>
                    <a:pt x="202" y="215"/>
                    <a:pt x="207" y="212"/>
                  </a:cubicBezTo>
                  <a:cubicBezTo>
                    <a:pt x="213" y="209"/>
                    <a:pt x="216" y="203"/>
                    <a:pt x="216" y="197"/>
                  </a:cubicBezTo>
                  <a:lnTo>
                    <a:pt x="216" y="59"/>
                  </a:lnTo>
                  <a:lnTo>
                    <a:pt x="535" y="59"/>
                  </a:lnTo>
                  <a:cubicBezTo>
                    <a:pt x="539" y="59"/>
                    <a:pt x="543" y="63"/>
                    <a:pt x="543" y="68"/>
                  </a:cubicBezTo>
                  <a:lnTo>
                    <a:pt x="543" y="715"/>
                  </a:lnTo>
                  <a:cubicBezTo>
                    <a:pt x="543" y="720"/>
                    <a:pt x="539" y="724"/>
                    <a:pt x="535" y="724"/>
                  </a:cubicBezTo>
                  <a:lnTo>
                    <a:pt x="43" y="724"/>
                  </a:lnTo>
                  <a:cubicBezTo>
                    <a:pt x="38" y="724"/>
                    <a:pt x="34" y="720"/>
                    <a:pt x="34" y="715"/>
                  </a:cubicBezTo>
                  <a:lnTo>
                    <a:pt x="34" y="68"/>
                  </a:lnTo>
                  <a:cubicBezTo>
                    <a:pt x="34" y="63"/>
                    <a:pt x="38" y="59"/>
                    <a:pt x="43" y="59"/>
                  </a:cubicBezTo>
                  <a:lnTo>
                    <a:pt x="77" y="59"/>
                  </a:lnTo>
                  <a:lnTo>
                    <a:pt x="77" y="197"/>
                  </a:lnTo>
                  <a:cubicBezTo>
                    <a:pt x="77" y="203"/>
                    <a:pt x="80" y="209"/>
                    <a:pt x="85" y="212"/>
                  </a:cubicBezTo>
                  <a:close/>
                  <a:moveTo>
                    <a:pt x="535" y="24"/>
                  </a:moveTo>
                  <a:lnTo>
                    <a:pt x="535" y="24"/>
                  </a:lnTo>
                  <a:lnTo>
                    <a:pt x="215" y="24"/>
                  </a:lnTo>
                  <a:cubicBezTo>
                    <a:pt x="213" y="10"/>
                    <a:pt x="201" y="0"/>
                    <a:pt x="185" y="0"/>
                  </a:cubicBezTo>
                  <a:lnTo>
                    <a:pt x="108" y="0"/>
                  </a:lnTo>
                  <a:cubicBezTo>
                    <a:pt x="93" y="0"/>
                    <a:pt x="80" y="9"/>
                    <a:pt x="78" y="24"/>
                  </a:cubicBezTo>
                  <a:lnTo>
                    <a:pt x="43" y="24"/>
                  </a:lnTo>
                  <a:cubicBezTo>
                    <a:pt x="19" y="24"/>
                    <a:pt x="0" y="44"/>
                    <a:pt x="0" y="68"/>
                  </a:cubicBezTo>
                  <a:lnTo>
                    <a:pt x="0" y="715"/>
                  </a:lnTo>
                  <a:cubicBezTo>
                    <a:pt x="0" y="739"/>
                    <a:pt x="19" y="759"/>
                    <a:pt x="43" y="759"/>
                  </a:cubicBezTo>
                  <a:lnTo>
                    <a:pt x="535" y="759"/>
                  </a:lnTo>
                  <a:cubicBezTo>
                    <a:pt x="559" y="759"/>
                    <a:pt x="578" y="739"/>
                    <a:pt x="578" y="715"/>
                  </a:cubicBezTo>
                  <a:lnTo>
                    <a:pt x="578" y="68"/>
                  </a:lnTo>
                  <a:cubicBezTo>
                    <a:pt x="578" y="44"/>
                    <a:pt x="559" y="24"/>
                    <a:pt x="535" y="2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3" name="Freeform 107">
              <a:extLst>
                <a:ext uri="{FF2B5EF4-FFF2-40B4-BE49-F238E27FC236}">
                  <a16:creationId xmlns:a16="http://schemas.microsoft.com/office/drawing/2014/main" xmlns="" id="{A3E64B9A-F45C-F04C-BBE9-3E77E8F309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2" y="2265"/>
              <a:ext cx="237" cy="272"/>
            </a:xfrm>
            <a:custGeom>
              <a:avLst/>
              <a:gdLst>
                <a:gd name="T0" fmla="*/ 347 w 390"/>
                <a:gd name="T1" fmla="*/ 203 h 446"/>
                <a:gd name="T2" fmla="*/ 336 w 390"/>
                <a:gd name="T3" fmla="*/ 203 h 446"/>
                <a:gd name="T4" fmla="*/ 187 w 390"/>
                <a:gd name="T5" fmla="*/ 44 h 446"/>
                <a:gd name="T6" fmla="*/ 198 w 390"/>
                <a:gd name="T7" fmla="*/ 44 h 446"/>
                <a:gd name="T8" fmla="*/ 349 w 390"/>
                <a:gd name="T9" fmla="*/ 198 h 446"/>
                <a:gd name="T10" fmla="*/ 347 w 390"/>
                <a:gd name="T11" fmla="*/ 203 h 446"/>
                <a:gd name="T12" fmla="*/ 201 w 390"/>
                <a:gd name="T13" fmla="*/ 309 h 446"/>
                <a:gd name="T14" fmla="*/ 193 w 390"/>
                <a:gd name="T15" fmla="*/ 320 h 446"/>
                <a:gd name="T16" fmla="*/ 193 w 390"/>
                <a:gd name="T17" fmla="*/ 298 h 446"/>
                <a:gd name="T18" fmla="*/ 201 w 390"/>
                <a:gd name="T19" fmla="*/ 309 h 446"/>
                <a:gd name="T20" fmla="*/ 125 w 390"/>
                <a:gd name="T21" fmla="*/ 215 h 446"/>
                <a:gd name="T22" fmla="*/ 286 w 390"/>
                <a:gd name="T23" fmla="*/ 206 h 446"/>
                <a:gd name="T24" fmla="*/ 125 w 390"/>
                <a:gd name="T25" fmla="*/ 215 h 446"/>
                <a:gd name="T26" fmla="*/ 148 w 390"/>
                <a:gd name="T27" fmla="*/ 290 h 446"/>
                <a:gd name="T28" fmla="*/ 76 w 390"/>
                <a:gd name="T29" fmla="*/ 352 h 446"/>
                <a:gd name="T30" fmla="*/ 39 w 390"/>
                <a:gd name="T31" fmla="*/ 303 h 446"/>
                <a:gd name="T32" fmla="*/ 148 w 390"/>
                <a:gd name="T33" fmla="*/ 290 h 446"/>
                <a:gd name="T34" fmla="*/ 156 w 390"/>
                <a:gd name="T35" fmla="*/ 335 h 446"/>
                <a:gd name="T36" fmla="*/ 217 w 390"/>
                <a:gd name="T37" fmla="*/ 407 h 446"/>
                <a:gd name="T38" fmla="*/ 145 w 390"/>
                <a:gd name="T39" fmla="*/ 346 h 446"/>
                <a:gd name="T40" fmla="*/ 224 w 390"/>
                <a:gd name="T41" fmla="*/ 18 h 446"/>
                <a:gd name="T42" fmla="*/ 161 w 390"/>
                <a:gd name="T43" fmla="*/ 18 h 446"/>
                <a:gd name="T44" fmla="*/ 81 w 390"/>
                <a:gd name="T45" fmla="*/ 209 h 446"/>
                <a:gd name="T46" fmla="*/ 0 w 390"/>
                <a:gd name="T47" fmla="*/ 309 h 446"/>
                <a:gd name="T48" fmla="*/ 50 w 390"/>
                <a:gd name="T49" fmla="*/ 378 h 446"/>
                <a:gd name="T50" fmla="*/ 119 w 390"/>
                <a:gd name="T51" fmla="*/ 372 h 446"/>
                <a:gd name="T52" fmla="*/ 211 w 390"/>
                <a:gd name="T53" fmla="*/ 446 h 446"/>
                <a:gd name="T54" fmla="*/ 243 w 390"/>
                <a:gd name="T55" fmla="*/ 370 h 446"/>
                <a:gd name="T56" fmla="*/ 224 w 390"/>
                <a:gd name="T57" fmla="*/ 341 h 446"/>
                <a:gd name="T58" fmla="*/ 224 w 390"/>
                <a:gd name="T59" fmla="*/ 277 h 446"/>
                <a:gd name="T60" fmla="*/ 318 w 390"/>
                <a:gd name="T61" fmla="*/ 236 h 446"/>
                <a:gd name="T62" fmla="*/ 373 w 390"/>
                <a:gd name="T63" fmla="*/ 166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0" h="446">
                  <a:moveTo>
                    <a:pt x="347" y="203"/>
                  </a:moveTo>
                  <a:lnTo>
                    <a:pt x="347" y="203"/>
                  </a:lnTo>
                  <a:cubicBezTo>
                    <a:pt x="345" y="205"/>
                    <a:pt x="343" y="206"/>
                    <a:pt x="341" y="206"/>
                  </a:cubicBezTo>
                  <a:cubicBezTo>
                    <a:pt x="339" y="206"/>
                    <a:pt x="337" y="205"/>
                    <a:pt x="336" y="203"/>
                  </a:cubicBezTo>
                  <a:lnTo>
                    <a:pt x="187" y="55"/>
                  </a:lnTo>
                  <a:cubicBezTo>
                    <a:pt x="184" y="52"/>
                    <a:pt x="184" y="47"/>
                    <a:pt x="187" y="44"/>
                  </a:cubicBezTo>
                  <a:cubicBezTo>
                    <a:pt x="189" y="42"/>
                    <a:pt x="191" y="42"/>
                    <a:pt x="193" y="42"/>
                  </a:cubicBezTo>
                  <a:cubicBezTo>
                    <a:pt x="195" y="42"/>
                    <a:pt x="197" y="42"/>
                    <a:pt x="198" y="44"/>
                  </a:cubicBezTo>
                  <a:lnTo>
                    <a:pt x="347" y="192"/>
                  </a:lnTo>
                  <a:cubicBezTo>
                    <a:pt x="348" y="194"/>
                    <a:pt x="349" y="196"/>
                    <a:pt x="349" y="198"/>
                  </a:cubicBezTo>
                  <a:cubicBezTo>
                    <a:pt x="349" y="200"/>
                    <a:pt x="348" y="202"/>
                    <a:pt x="347" y="203"/>
                  </a:cubicBezTo>
                  <a:lnTo>
                    <a:pt x="347" y="203"/>
                  </a:lnTo>
                  <a:close/>
                  <a:moveTo>
                    <a:pt x="201" y="309"/>
                  </a:moveTo>
                  <a:lnTo>
                    <a:pt x="201" y="309"/>
                  </a:lnTo>
                  <a:cubicBezTo>
                    <a:pt x="201" y="311"/>
                    <a:pt x="200" y="313"/>
                    <a:pt x="198" y="314"/>
                  </a:cubicBezTo>
                  <a:lnTo>
                    <a:pt x="193" y="320"/>
                  </a:lnTo>
                  <a:lnTo>
                    <a:pt x="182" y="309"/>
                  </a:lnTo>
                  <a:cubicBezTo>
                    <a:pt x="185" y="306"/>
                    <a:pt x="188" y="303"/>
                    <a:pt x="193" y="298"/>
                  </a:cubicBezTo>
                  <a:lnTo>
                    <a:pt x="198" y="303"/>
                  </a:lnTo>
                  <a:cubicBezTo>
                    <a:pt x="200" y="305"/>
                    <a:pt x="201" y="307"/>
                    <a:pt x="201" y="309"/>
                  </a:cubicBezTo>
                  <a:close/>
                  <a:moveTo>
                    <a:pt x="125" y="215"/>
                  </a:moveTo>
                  <a:lnTo>
                    <a:pt x="125" y="215"/>
                  </a:lnTo>
                  <a:cubicBezTo>
                    <a:pt x="153" y="183"/>
                    <a:pt x="173" y="145"/>
                    <a:pt x="185" y="104"/>
                  </a:cubicBezTo>
                  <a:lnTo>
                    <a:pt x="286" y="206"/>
                  </a:lnTo>
                  <a:cubicBezTo>
                    <a:pt x="245" y="218"/>
                    <a:pt x="208" y="238"/>
                    <a:pt x="175" y="265"/>
                  </a:cubicBezTo>
                  <a:lnTo>
                    <a:pt x="125" y="215"/>
                  </a:lnTo>
                  <a:close/>
                  <a:moveTo>
                    <a:pt x="148" y="290"/>
                  </a:moveTo>
                  <a:lnTo>
                    <a:pt x="148" y="290"/>
                  </a:lnTo>
                  <a:lnTo>
                    <a:pt x="87" y="352"/>
                  </a:lnTo>
                  <a:cubicBezTo>
                    <a:pt x="84" y="355"/>
                    <a:pt x="79" y="355"/>
                    <a:pt x="76" y="352"/>
                  </a:cubicBezTo>
                  <a:lnTo>
                    <a:pt x="39" y="314"/>
                  </a:lnTo>
                  <a:cubicBezTo>
                    <a:pt x="36" y="311"/>
                    <a:pt x="36" y="307"/>
                    <a:pt x="39" y="303"/>
                  </a:cubicBezTo>
                  <a:lnTo>
                    <a:pt x="100" y="242"/>
                  </a:lnTo>
                  <a:lnTo>
                    <a:pt x="148" y="290"/>
                  </a:lnTo>
                  <a:close/>
                  <a:moveTo>
                    <a:pt x="156" y="335"/>
                  </a:moveTo>
                  <a:lnTo>
                    <a:pt x="156" y="335"/>
                  </a:lnTo>
                  <a:lnTo>
                    <a:pt x="217" y="396"/>
                  </a:lnTo>
                  <a:cubicBezTo>
                    <a:pt x="220" y="399"/>
                    <a:pt x="220" y="404"/>
                    <a:pt x="217" y="407"/>
                  </a:cubicBezTo>
                  <a:cubicBezTo>
                    <a:pt x="214" y="410"/>
                    <a:pt x="209" y="410"/>
                    <a:pt x="206" y="407"/>
                  </a:cubicBezTo>
                  <a:lnTo>
                    <a:pt x="145" y="346"/>
                  </a:lnTo>
                  <a:lnTo>
                    <a:pt x="156" y="335"/>
                  </a:lnTo>
                  <a:close/>
                  <a:moveTo>
                    <a:pt x="224" y="18"/>
                  </a:moveTo>
                  <a:lnTo>
                    <a:pt x="224" y="18"/>
                  </a:lnTo>
                  <a:cubicBezTo>
                    <a:pt x="207" y="0"/>
                    <a:pt x="179" y="0"/>
                    <a:pt x="161" y="18"/>
                  </a:cubicBezTo>
                  <a:cubicBezTo>
                    <a:pt x="147" y="32"/>
                    <a:pt x="144" y="55"/>
                    <a:pt x="155" y="73"/>
                  </a:cubicBezTo>
                  <a:cubicBezTo>
                    <a:pt x="144" y="125"/>
                    <a:pt x="118" y="172"/>
                    <a:pt x="81" y="209"/>
                  </a:cubicBezTo>
                  <a:lnTo>
                    <a:pt x="13" y="277"/>
                  </a:lnTo>
                  <a:cubicBezTo>
                    <a:pt x="4" y="286"/>
                    <a:pt x="0" y="297"/>
                    <a:pt x="0" y="309"/>
                  </a:cubicBezTo>
                  <a:cubicBezTo>
                    <a:pt x="0" y="321"/>
                    <a:pt x="4" y="332"/>
                    <a:pt x="13" y="341"/>
                  </a:cubicBezTo>
                  <a:lnTo>
                    <a:pt x="50" y="378"/>
                  </a:lnTo>
                  <a:cubicBezTo>
                    <a:pt x="67" y="395"/>
                    <a:pt x="96" y="395"/>
                    <a:pt x="113" y="378"/>
                  </a:cubicBezTo>
                  <a:lnTo>
                    <a:pt x="119" y="372"/>
                  </a:lnTo>
                  <a:lnTo>
                    <a:pt x="180" y="433"/>
                  </a:lnTo>
                  <a:cubicBezTo>
                    <a:pt x="188" y="442"/>
                    <a:pt x="200" y="446"/>
                    <a:pt x="211" y="446"/>
                  </a:cubicBezTo>
                  <a:cubicBezTo>
                    <a:pt x="223" y="446"/>
                    <a:pt x="234" y="442"/>
                    <a:pt x="243" y="433"/>
                  </a:cubicBezTo>
                  <a:cubicBezTo>
                    <a:pt x="260" y="416"/>
                    <a:pt x="260" y="387"/>
                    <a:pt x="243" y="370"/>
                  </a:cubicBezTo>
                  <a:lnTo>
                    <a:pt x="219" y="346"/>
                  </a:lnTo>
                  <a:lnTo>
                    <a:pt x="224" y="341"/>
                  </a:lnTo>
                  <a:cubicBezTo>
                    <a:pt x="233" y="332"/>
                    <a:pt x="237" y="321"/>
                    <a:pt x="237" y="309"/>
                  </a:cubicBezTo>
                  <a:cubicBezTo>
                    <a:pt x="237" y="297"/>
                    <a:pt x="233" y="286"/>
                    <a:pt x="224" y="277"/>
                  </a:cubicBezTo>
                  <a:lnTo>
                    <a:pt x="223" y="276"/>
                  </a:lnTo>
                  <a:cubicBezTo>
                    <a:pt x="251" y="257"/>
                    <a:pt x="283" y="243"/>
                    <a:pt x="318" y="236"/>
                  </a:cubicBezTo>
                  <a:cubicBezTo>
                    <a:pt x="335" y="247"/>
                    <a:pt x="358" y="244"/>
                    <a:pt x="373" y="229"/>
                  </a:cubicBezTo>
                  <a:cubicBezTo>
                    <a:pt x="390" y="212"/>
                    <a:pt x="390" y="184"/>
                    <a:pt x="373" y="166"/>
                  </a:cubicBezTo>
                  <a:lnTo>
                    <a:pt x="224" y="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8" name="Freeform 108">
              <a:extLst>
                <a:ext uri="{FF2B5EF4-FFF2-40B4-BE49-F238E27FC236}">
                  <a16:creationId xmlns:a16="http://schemas.microsoft.com/office/drawing/2014/main" xmlns="" id="{E555C5AB-0806-2248-AD4B-8EE2C3554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" y="2258"/>
              <a:ext cx="23" cy="38"/>
            </a:xfrm>
            <a:custGeom>
              <a:avLst/>
              <a:gdLst>
                <a:gd name="T0" fmla="*/ 19 w 37"/>
                <a:gd name="T1" fmla="*/ 63 h 63"/>
                <a:gd name="T2" fmla="*/ 19 w 37"/>
                <a:gd name="T3" fmla="*/ 63 h 63"/>
                <a:gd name="T4" fmla="*/ 37 w 37"/>
                <a:gd name="T5" fmla="*/ 45 h 63"/>
                <a:gd name="T6" fmla="*/ 37 w 37"/>
                <a:gd name="T7" fmla="*/ 19 h 63"/>
                <a:gd name="T8" fmla="*/ 19 w 37"/>
                <a:gd name="T9" fmla="*/ 0 h 63"/>
                <a:gd name="T10" fmla="*/ 0 w 37"/>
                <a:gd name="T11" fmla="*/ 19 h 63"/>
                <a:gd name="T12" fmla="*/ 0 w 37"/>
                <a:gd name="T13" fmla="*/ 45 h 63"/>
                <a:gd name="T14" fmla="*/ 19 w 37"/>
                <a:gd name="T1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63">
                  <a:moveTo>
                    <a:pt x="19" y="63"/>
                  </a:moveTo>
                  <a:lnTo>
                    <a:pt x="19" y="63"/>
                  </a:lnTo>
                  <a:cubicBezTo>
                    <a:pt x="29" y="63"/>
                    <a:pt x="37" y="55"/>
                    <a:pt x="37" y="45"/>
                  </a:cubicBezTo>
                  <a:lnTo>
                    <a:pt x="37" y="19"/>
                  </a:lnTo>
                  <a:cubicBezTo>
                    <a:pt x="37" y="8"/>
                    <a:pt x="29" y="0"/>
                    <a:pt x="19" y="0"/>
                  </a:cubicBezTo>
                  <a:cubicBezTo>
                    <a:pt x="9" y="0"/>
                    <a:pt x="0" y="8"/>
                    <a:pt x="0" y="19"/>
                  </a:cubicBezTo>
                  <a:lnTo>
                    <a:pt x="0" y="45"/>
                  </a:lnTo>
                  <a:cubicBezTo>
                    <a:pt x="0" y="55"/>
                    <a:pt x="9" y="63"/>
                    <a:pt x="19" y="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9" name="Freeform 109">
              <a:extLst>
                <a:ext uri="{FF2B5EF4-FFF2-40B4-BE49-F238E27FC236}">
                  <a16:creationId xmlns:a16="http://schemas.microsoft.com/office/drawing/2014/main" xmlns="" id="{FD235305-FB92-B643-97F3-5E236A7CE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2322"/>
              <a:ext cx="38" cy="22"/>
            </a:xfrm>
            <a:custGeom>
              <a:avLst/>
              <a:gdLst>
                <a:gd name="T0" fmla="*/ 45 w 63"/>
                <a:gd name="T1" fmla="*/ 0 h 37"/>
                <a:gd name="T2" fmla="*/ 45 w 63"/>
                <a:gd name="T3" fmla="*/ 0 h 37"/>
                <a:gd name="T4" fmla="*/ 18 w 63"/>
                <a:gd name="T5" fmla="*/ 0 h 37"/>
                <a:gd name="T6" fmla="*/ 0 w 63"/>
                <a:gd name="T7" fmla="*/ 18 h 37"/>
                <a:gd name="T8" fmla="*/ 18 w 63"/>
                <a:gd name="T9" fmla="*/ 37 h 37"/>
                <a:gd name="T10" fmla="*/ 45 w 63"/>
                <a:gd name="T11" fmla="*/ 37 h 37"/>
                <a:gd name="T12" fmla="*/ 63 w 63"/>
                <a:gd name="T13" fmla="*/ 18 h 37"/>
                <a:gd name="T14" fmla="*/ 45 w 63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37">
                  <a:moveTo>
                    <a:pt x="45" y="0"/>
                  </a:moveTo>
                  <a:lnTo>
                    <a:pt x="45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9"/>
                    <a:pt x="8" y="37"/>
                    <a:pt x="18" y="37"/>
                  </a:cubicBezTo>
                  <a:lnTo>
                    <a:pt x="45" y="37"/>
                  </a:lnTo>
                  <a:cubicBezTo>
                    <a:pt x="55" y="37"/>
                    <a:pt x="63" y="29"/>
                    <a:pt x="63" y="18"/>
                  </a:cubicBezTo>
                  <a:cubicBezTo>
                    <a:pt x="63" y="8"/>
                    <a:pt x="55" y="0"/>
                    <a:pt x="4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0" name="Freeform 110">
              <a:extLst>
                <a:ext uri="{FF2B5EF4-FFF2-40B4-BE49-F238E27FC236}">
                  <a16:creationId xmlns:a16="http://schemas.microsoft.com/office/drawing/2014/main" xmlns="" id="{1637EDD8-2130-FD4B-A6FD-2028B0D45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" y="2273"/>
              <a:ext cx="40" cy="39"/>
            </a:xfrm>
            <a:custGeom>
              <a:avLst/>
              <a:gdLst>
                <a:gd name="T0" fmla="*/ 18 w 65"/>
                <a:gd name="T1" fmla="*/ 64 h 64"/>
                <a:gd name="T2" fmla="*/ 18 w 65"/>
                <a:gd name="T3" fmla="*/ 64 h 64"/>
                <a:gd name="T4" fmla="*/ 31 w 65"/>
                <a:gd name="T5" fmla="*/ 59 h 64"/>
                <a:gd name="T6" fmla="*/ 57 w 65"/>
                <a:gd name="T7" fmla="*/ 33 h 64"/>
                <a:gd name="T8" fmla="*/ 57 w 65"/>
                <a:gd name="T9" fmla="*/ 7 h 64"/>
                <a:gd name="T10" fmla="*/ 57 w 65"/>
                <a:gd name="T11" fmla="*/ 7 h 64"/>
                <a:gd name="T12" fmla="*/ 31 w 65"/>
                <a:gd name="T13" fmla="*/ 7 h 64"/>
                <a:gd name="T14" fmla="*/ 5 w 65"/>
                <a:gd name="T15" fmla="*/ 33 h 64"/>
                <a:gd name="T16" fmla="*/ 0 w 65"/>
                <a:gd name="T17" fmla="*/ 46 h 64"/>
                <a:gd name="T18" fmla="*/ 5 w 65"/>
                <a:gd name="T19" fmla="*/ 59 h 64"/>
                <a:gd name="T20" fmla="*/ 18 w 65"/>
                <a:gd name="T2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64">
                  <a:moveTo>
                    <a:pt x="18" y="64"/>
                  </a:moveTo>
                  <a:lnTo>
                    <a:pt x="18" y="64"/>
                  </a:lnTo>
                  <a:cubicBezTo>
                    <a:pt x="23" y="64"/>
                    <a:pt x="28" y="63"/>
                    <a:pt x="31" y="59"/>
                  </a:cubicBezTo>
                  <a:lnTo>
                    <a:pt x="57" y="33"/>
                  </a:lnTo>
                  <a:cubicBezTo>
                    <a:pt x="65" y="26"/>
                    <a:pt x="65" y="14"/>
                    <a:pt x="57" y="7"/>
                  </a:cubicBezTo>
                  <a:lnTo>
                    <a:pt x="57" y="7"/>
                  </a:lnTo>
                  <a:cubicBezTo>
                    <a:pt x="50" y="0"/>
                    <a:pt x="39" y="0"/>
                    <a:pt x="31" y="7"/>
                  </a:cubicBezTo>
                  <a:lnTo>
                    <a:pt x="5" y="33"/>
                  </a:lnTo>
                  <a:cubicBezTo>
                    <a:pt x="2" y="36"/>
                    <a:pt x="0" y="41"/>
                    <a:pt x="0" y="46"/>
                  </a:cubicBezTo>
                  <a:cubicBezTo>
                    <a:pt x="0" y="51"/>
                    <a:pt x="2" y="56"/>
                    <a:pt x="5" y="59"/>
                  </a:cubicBezTo>
                  <a:cubicBezTo>
                    <a:pt x="9" y="63"/>
                    <a:pt x="13" y="64"/>
                    <a:pt x="18" y="6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82048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xmlns="" id="{0A470919-7CFC-7545-A3AD-4AF8C4BEF04A}"/>
              </a:ext>
            </a:extLst>
          </p:cNvPr>
          <p:cNvSpPr/>
          <p:nvPr/>
        </p:nvSpPr>
        <p:spPr>
          <a:xfrm rot="360000">
            <a:off x="6664960" y="1427480"/>
            <a:ext cx="4572000" cy="4572000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xmlns="" id="{EEEE45AC-4358-654F-88B0-BEF631F01075}"/>
              </a:ext>
            </a:extLst>
          </p:cNvPr>
          <p:cNvSpPr/>
          <p:nvPr/>
        </p:nvSpPr>
        <p:spPr>
          <a:xfrm>
            <a:off x="6664960" y="1427480"/>
            <a:ext cx="4572000" cy="4572000"/>
          </a:xfrm>
          <a:prstGeom prst="round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49E55E8-7F07-AD4B-B594-CE834788AB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4" name="Título 30">
            <a:extLst>
              <a:ext uri="{FF2B5EF4-FFF2-40B4-BE49-F238E27FC236}">
                <a16:creationId xmlns:a16="http://schemas.microsoft.com/office/drawing/2014/main" xmlns="" id="{4F98657B-A038-A54C-80AA-4BC6916823F9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Responsabilidades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xmlns="" id="{7E7A8F49-6138-C548-A6C3-17A804E2EF5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C24C6217-1A02-9441-9B18-17070DA9A7A4}"/>
              </a:ext>
            </a:extLst>
          </p:cNvPr>
          <p:cNvSpPr/>
          <p:nvPr/>
        </p:nvSpPr>
        <p:spPr>
          <a:xfrm>
            <a:off x="450000" y="1659811"/>
            <a:ext cx="515227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Identificar tareas y procesos donde existe exposición.</a:t>
            </a: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endParaRPr lang="es-ES" sz="16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Aplicar pauta de autoevaluación en las tareas donde se identifica la presencia de agentes de riesgo. </a:t>
            </a: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endParaRPr lang="es-ES" sz="16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Identificar grupos de trabajadores expuestos. </a:t>
            </a: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endParaRPr lang="es-ES" sz="16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Difundir entre los trabajadores la existencia de un programa de vigilancia para radiación UV de origen solar. </a:t>
            </a: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endParaRPr lang="es-ES" sz="16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Gestionar, a través de Plan de Acción derivado de la aplicación de autoevaluación, la implementación de medidas recomendadas. </a:t>
            </a:r>
            <a:endParaRPr lang="es-ES" sz="1600" u="sng" dirty="0">
              <a:latin typeface="ACHS Nueva Sans Medium" pitchFamily="2" charset="77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5003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2B06DDB-A8F2-6F43-B91B-778D4BEE38DE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0FC044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439B9E2-685F-F042-822A-2A9C29D8A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6" name="Título 30">
            <a:extLst>
              <a:ext uri="{FF2B5EF4-FFF2-40B4-BE49-F238E27FC236}">
                <a16:creationId xmlns:a16="http://schemas.microsoft.com/office/drawing/2014/main" xmlns="" id="{D16ECB9D-33C0-FB4C-B58B-241EF4CBA22A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Difusión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xmlns="" id="{B8D6D7A1-3A5D-C342-8028-1FE7736C60F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61AF51BD-1B22-3A4A-9C5C-E49589EC6DF5}"/>
              </a:ext>
            </a:extLst>
          </p:cNvPr>
          <p:cNvSpPr/>
          <p:nvPr/>
        </p:nvSpPr>
        <p:spPr>
          <a:xfrm>
            <a:off x="605974" y="1620838"/>
            <a:ext cx="53870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En lo relativo a difusión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89645FD9-0C6C-5641-838E-CB1164065C26}"/>
              </a:ext>
            </a:extLst>
          </p:cNvPr>
          <p:cNvSpPr/>
          <p:nvPr/>
        </p:nvSpPr>
        <p:spPr>
          <a:xfrm>
            <a:off x="605975" y="2189249"/>
            <a:ext cx="50410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La Guía exige la participación activa de monitores de prevención (en empresas de menos de 25 trabajadores), comités paritarios y departamentos de prevención de riesgos para realizar un trabajo en equipo y definir cómo enfocar las estrategias de capacitación e información de los trabajadores. </a:t>
            </a: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endParaRPr lang="es-ES" sz="16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Estrategia que deberá considerar la existencia de un programa escrito de capacitación teórico-práctico para los trabajadores, que aborde los riesgos y consecuencias para la salud de la exposición a radiación UV de origen solar y medidas preventivas a considerar. </a:t>
            </a:r>
          </a:p>
        </p:txBody>
      </p:sp>
      <p:grpSp>
        <p:nvGrpSpPr>
          <p:cNvPr id="24" name="Group 67">
            <a:extLst>
              <a:ext uri="{FF2B5EF4-FFF2-40B4-BE49-F238E27FC236}">
                <a16:creationId xmlns:a16="http://schemas.microsoft.com/office/drawing/2014/main" xmlns="" id="{E99CDC65-E61D-2144-8B3C-37B38368F19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86630" y="1990170"/>
            <a:ext cx="3292476" cy="3137173"/>
            <a:chOff x="4604" y="1111"/>
            <a:chExt cx="530" cy="505"/>
          </a:xfrm>
          <a:solidFill>
            <a:srgbClr val="0FC044"/>
          </a:solidFill>
        </p:grpSpPr>
        <p:sp>
          <p:nvSpPr>
            <p:cNvPr id="25" name="Freeform 68">
              <a:extLst>
                <a:ext uri="{FF2B5EF4-FFF2-40B4-BE49-F238E27FC236}">
                  <a16:creationId xmlns:a16="http://schemas.microsoft.com/office/drawing/2014/main" xmlns="" id="{6517705D-37D5-8245-8073-1C6688528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" y="1565"/>
              <a:ext cx="21" cy="21"/>
            </a:xfrm>
            <a:custGeom>
              <a:avLst/>
              <a:gdLst>
                <a:gd name="T0" fmla="*/ 18 w 35"/>
                <a:gd name="T1" fmla="*/ 35 h 35"/>
                <a:gd name="T2" fmla="*/ 18 w 35"/>
                <a:gd name="T3" fmla="*/ 35 h 35"/>
                <a:gd name="T4" fmla="*/ 35 w 35"/>
                <a:gd name="T5" fmla="*/ 17 h 35"/>
                <a:gd name="T6" fmla="*/ 18 w 35"/>
                <a:gd name="T7" fmla="*/ 0 h 35"/>
                <a:gd name="T8" fmla="*/ 0 w 35"/>
                <a:gd name="T9" fmla="*/ 17 h 35"/>
                <a:gd name="T10" fmla="*/ 18 w 35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35">
                  <a:moveTo>
                    <a:pt x="18" y="35"/>
                  </a:moveTo>
                  <a:lnTo>
                    <a:pt x="18" y="35"/>
                  </a:lnTo>
                  <a:cubicBezTo>
                    <a:pt x="27" y="35"/>
                    <a:pt x="35" y="27"/>
                    <a:pt x="35" y="17"/>
                  </a:cubicBezTo>
                  <a:cubicBezTo>
                    <a:pt x="35" y="7"/>
                    <a:pt x="27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7" name="Freeform 69">
              <a:extLst>
                <a:ext uri="{FF2B5EF4-FFF2-40B4-BE49-F238E27FC236}">
                  <a16:creationId xmlns:a16="http://schemas.microsoft.com/office/drawing/2014/main" xmlns="" id="{5DB397BB-BF7D-314E-AEAA-A528DC1CD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1170"/>
              <a:ext cx="43" cy="23"/>
            </a:xfrm>
            <a:custGeom>
              <a:avLst/>
              <a:gdLst>
                <a:gd name="T0" fmla="*/ 53 w 71"/>
                <a:gd name="T1" fmla="*/ 0 h 36"/>
                <a:gd name="T2" fmla="*/ 53 w 71"/>
                <a:gd name="T3" fmla="*/ 0 h 36"/>
                <a:gd name="T4" fmla="*/ 18 w 71"/>
                <a:gd name="T5" fmla="*/ 0 h 36"/>
                <a:gd name="T6" fmla="*/ 0 w 71"/>
                <a:gd name="T7" fmla="*/ 18 h 36"/>
                <a:gd name="T8" fmla="*/ 18 w 71"/>
                <a:gd name="T9" fmla="*/ 36 h 36"/>
                <a:gd name="T10" fmla="*/ 53 w 71"/>
                <a:gd name="T11" fmla="*/ 36 h 36"/>
                <a:gd name="T12" fmla="*/ 71 w 71"/>
                <a:gd name="T13" fmla="*/ 18 h 36"/>
                <a:gd name="T14" fmla="*/ 53 w 7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53" y="0"/>
                  </a:moveTo>
                  <a:lnTo>
                    <a:pt x="53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lnTo>
                    <a:pt x="53" y="36"/>
                  </a:lnTo>
                  <a:cubicBezTo>
                    <a:pt x="63" y="36"/>
                    <a:pt x="71" y="28"/>
                    <a:pt x="71" y="18"/>
                  </a:cubicBezTo>
                  <a:cubicBezTo>
                    <a:pt x="71" y="8"/>
                    <a:pt x="63" y="0"/>
                    <a:pt x="5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8" name="Freeform 70">
              <a:extLst>
                <a:ext uri="{FF2B5EF4-FFF2-40B4-BE49-F238E27FC236}">
                  <a16:creationId xmlns:a16="http://schemas.microsoft.com/office/drawing/2014/main" xmlns="" id="{AC264A8F-04F0-5142-9195-7247B6BBB2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76" y="1140"/>
              <a:ext cx="258" cy="476"/>
            </a:xfrm>
            <a:custGeom>
              <a:avLst/>
              <a:gdLst>
                <a:gd name="T0" fmla="*/ 391 w 419"/>
                <a:gd name="T1" fmla="*/ 106 h 773"/>
                <a:gd name="T2" fmla="*/ 391 w 419"/>
                <a:gd name="T3" fmla="*/ 106 h 773"/>
                <a:gd name="T4" fmla="*/ 28 w 419"/>
                <a:gd name="T5" fmla="*/ 106 h 773"/>
                <a:gd name="T6" fmla="*/ 28 w 419"/>
                <a:gd name="T7" fmla="*/ 67 h 773"/>
                <a:gd name="T8" fmla="*/ 68 w 419"/>
                <a:gd name="T9" fmla="*/ 28 h 773"/>
                <a:gd name="T10" fmla="*/ 352 w 419"/>
                <a:gd name="T11" fmla="*/ 28 h 773"/>
                <a:gd name="T12" fmla="*/ 391 w 419"/>
                <a:gd name="T13" fmla="*/ 67 h 773"/>
                <a:gd name="T14" fmla="*/ 391 w 419"/>
                <a:gd name="T15" fmla="*/ 106 h 773"/>
                <a:gd name="T16" fmla="*/ 391 w 419"/>
                <a:gd name="T17" fmla="*/ 639 h 773"/>
                <a:gd name="T18" fmla="*/ 391 w 419"/>
                <a:gd name="T19" fmla="*/ 639 h 773"/>
                <a:gd name="T20" fmla="*/ 28 w 419"/>
                <a:gd name="T21" fmla="*/ 639 h 773"/>
                <a:gd name="T22" fmla="*/ 28 w 419"/>
                <a:gd name="T23" fmla="*/ 134 h 773"/>
                <a:gd name="T24" fmla="*/ 391 w 419"/>
                <a:gd name="T25" fmla="*/ 134 h 773"/>
                <a:gd name="T26" fmla="*/ 391 w 419"/>
                <a:gd name="T27" fmla="*/ 639 h 773"/>
                <a:gd name="T28" fmla="*/ 391 w 419"/>
                <a:gd name="T29" fmla="*/ 706 h 773"/>
                <a:gd name="T30" fmla="*/ 391 w 419"/>
                <a:gd name="T31" fmla="*/ 706 h 773"/>
                <a:gd name="T32" fmla="*/ 352 w 419"/>
                <a:gd name="T33" fmla="*/ 746 h 773"/>
                <a:gd name="T34" fmla="*/ 68 w 419"/>
                <a:gd name="T35" fmla="*/ 746 h 773"/>
                <a:gd name="T36" fmla="*/ 28 w 419"/>
                <a:gd name="T37" fmla="*/ 706 h 773"/>
                <a:gd name="T38" fmla="*/ 28 w 419"/>
                <a:gd name="T39" fmla="*/ 667 h 773"/>
                <a:gd name="T40" fmla="*/ 391 w 419"/>
                <a:gd name="T41" fmla="*/ 667 h 773"/>
                <a:gd name="T42" fmla="*/ 391 w 419"/>
                <a:gd name="T43" fmla="*/ 706 h 773"/>
                <a:gd name="T44" fmla="*/ 352 w 419"/>
                <a:gd name="T45" fmla="*/ 0 h 773"/>
                <a:gd name="T46" fmla="*/ 352 w 419"/>
                <a:gd name="T47" fmla="*/ 0 h 773"/>
                <a:gd name="T48" fmla="*/ 68 w 419"/>
                <a:gd name="T49" fmla="*/ 0 h 773"/>
                <a:gd name="T50" fmla="*/ 0 w 419"/>
                <a:gd name="T51" fmla="*/ 67 h 773"/>
                <a:gd name="T52" fmla="*/ 0 w 419"/>
                <a:gd name="T53" fmla="*/ 706 h 773"/>
                <a:gd name="T54" fmla="*/ 68 w 419"/>
                <a:gd name="T55" fmla="*/ 773 h 773"/>
                <a:gd name="T56" fmla="*/ 352 w 419"/>
                <a:gd name="T57" fmla="*/ 773 h 773"/>
                <a:gd name="T58" fmla="*/ 419 w 419"/>
                <a:gd name="T59" fmla="*/ 706 h 773"/>
                <a:gd name="T60" fmla="*/ 419 w 419"/>
                <a:gd name="T61" fmla="*/ 67 h 773"/>
                <a:gd name="T62" fmla="*/ 352 w 419"/>
                <a:gd name="T63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9" h="773">
                  <a:moveTo>
                    <a:pt x="391" y="106"/>
                  </a:moveTo>
                  <a:lnTo>
                    <a:pt x="391" y="106"/>
                  </a:lnTo>
                  <a:lnTo>
                    <a:pt x="28" y="106"/>
                  </a:lnTo>
                  <a:lnTo>
                    <a:pt x="28" y="67"/>
                  </a:lnTo>
                  <a:cubicBezTo>
                    <a:pt x="28" y="45"/>
                    <a:pt x="46" y="28"/>
                    <a:pt x="68" y="28"/>
                  </a:cubicBezTo>
                  <a:lnTo>
                    <a:pt x="352" y="28"/>
                  </a:lnTo>
                  <a:cubicBezTo>
                    <a:pt x="373" y="28"/>
                    <a:pt x="391" y="45"/>
                    <a:pt x="391" y="67"/>
                  </a:cubicBezTo>
                  <a:lnTo>
                    <a:pt x="391" y="106"/>
                  </a:lnTo>
                  <a:close/>
                  <a:moveTo>
                    <a:pt x="391" y="639"/>
                  </a:moveTo>
                  <a:lnTo>
                    <a:pt x="391" y="639"/>
                  </a:lnTo>
                  <a:lnTo>
                    <a:pt x="28" y="639"/>
                  </a:lnTo>
                  <a:lnTo>
                    <a:pt x="28" y="134"/>
                  </a:lnTo>
                  <a:lnTo>
                    <a:pt x="391" y="134"/>
                  </a:lnTo>
                  <a:lnTo>
                    <a:pt x="391" y="639"/>
                  </a:lnTo>
                  <a:close/>
                  <a:moveTo>
                    <a:pt x="391" y="706"/>
                  </a:moveTo>
                  <a:lnTo>
                    <a:pt x="391" y="706"/>
                  </a:lnTo>
                  <a:cubicBezTo>
                    <a:pt x="391" y="728"/>
                    <a:pt x="373" y="746"/>
                    <a:pt x="352" y="746"/>
                  </a:cubicBezTo>
                  <a:lnTo>
                    <a:pt x="68" y="746"/>
                  </a:lnTo>
                  <a:cubicBezTo>
                    <a:pt x="46" y="746"/>
                    <a:pt x="28" y="728"/>
                    <a:pt x="28" y="706"/>
                  </a:cubicBezTo>
                  <a:lnTo>
                    <a:pt x="28" y="667"/>
                  </a:lnTo>
                  <a:lnTo>
                    <a:pt x="391" y="667"/>
                  </a:lnTo>
                  <a:lnTo>
                    <a:pt x="391" y="706"/>
                  </a:lnTo>
                  <a:close/>
                  <a:moveTo>
                    <a:pt x="352" y="0"/>
                  </a:moveTo>
                  <a:lnTo>
                    <a:pt x="352" y="0"/>
                  </a:lnTo>
                  <a:lnTo>
                    <a:pt x="68" y="0"/>
                  </a:lnTo>
                  <a:cubicBezTo>
                    <a:pt x="31" y="0"/>
                    <a:pt x="0" y="30"/>
                    <a:pt x="0" y="67"/>
                  </a:cubicBezTo>
                  <a:lnTo>
                    <a:pt x="0" y="706"/>
                  </a:lnTo>
                  <a:cubicBezTo>
                    <a:pt x="0" y="743"/>
                    <a:pt x="31" y="773"/>
                    <a:pt x="68" y="773"/>
                  </a:cubicBezTo>
                  <a:lnTo>
                    <a:pt x="352" y="773"/>
                  </a:lnTo>
                  <a:cubicBezTo>
                    <a:pt x="389" y="773"/>
                    <a:pt x="419" y="743"/>
                    <a:pt x="419" y="706"/>
                  </a:cubicBezTo>
                  <a:lnTo>
                    <a:pt x="419" y="67"/>
                  </a:lnTo>
                  <a:cubicBezTo>
                    <a:pt x="419" y="30"/>
                    <a:pt x="389" y="0"/>
                    <a:pt x="35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9" name="Freeform 71">
              <a:extLst>
                <a:ext uri="{FF2B5EF4-FFF2-40B4-BE49-F238E27FC236}">
                  <a16:creationId xmlns:a16="http://schemas.microsoft.com/office/drawing/2014/main" xmlns="" id="{F49E3846-D4C8-EF4B-8D30-8C8B9F6170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4" y="1111"/>
              <a:ext cx="303" cy="208"/>
            </a:xfrm>
            <a:custGeom>
              <a:avLst/>
              <a:gdLst>
                <a:gd name="T0" fmla="*/ 376 w 491"/>
                <a:gd name="T1" fmla="*/ 263 h 338"/>
                <a:gd name="T2" fmla="*/ 376 w 491"/>
                <a:gd name="T3" fmla="*/ 263 h 338"/>
                <a:gd name="T4" fmla="*/ 319 w 491"/>
                <a:gd name="T5" fmla="*/ 308 h 338"/>
                <a:gd name="T6" fmla="*/ 88 w 491"/>
                <a:gd name="T7" fmla="*/ 308 h 338"/>
                <a:gd name="T8" fmla="*/ 30 w 491"/>
                <a:gd name="T9" fmla="*/ 249 h 338"/>
                <a:gd name="T10" fmla="*/ 30 w 491"/>
                <a:gd name="T11" fmla="*/ 88 h 338"/>
                <a:gd name="T12" fmla="*/ 88 w 491"/>
                <a:gd name="T13" fmla="*/ 29 h 338"/>
                <a:gd name="T14" fmla="*/ 319 w 491"/>
                <a:gd name="T15" fmla="*/ 29 h 338"/>
                <a:gd name="T16" fmla="*/ 377 w 491"/>
                <a:gd name="T17" fmla="*/ 88 h 338"/>
                <a:gd name="T18" fmla="*/ 377 w 491"/>
                <a:gd name="T19" fmla="*/ 184 h 338"/>
                <a:gd name="T20" fmla="*/ 381 w 491"/>
                <a:gd name="T21" fmla="*/ 194 h 338"/>
                <a:gd name="T22" fmla="*/ 438 w 491"/>
                <a:gd name="T23" fmla="*/ 251 h 338"/>
                <a:gd name="T24" fmla="*/ 390 w 491"/>
                <a:gd name="T25" fmla="*/ 251 h 338"/>
                <a:gd name="T26" fmla="*/ 376 w 491"/>
                <a:gd name="T27" fmla="*/ 263 h 338"/>
                <a:gd name="T28" fmla="*/ 401 w 491"/>
                <a:gd name="T29" fmla="*/ 281 h 338"/>
                <a:gd name="T30" fmla="*/ 401 w 491"/>
                <a:gd name="T31" fmla="*/ 281 h 338"/>
                <a:gd name="T32" fmla="*/ 474 w 491"/>
                <a:gd name="T33" fmla="*/ 281 h 338"/>
                <a:gd name="T34" fmla="*/ 488 w 491"/>
                <a:gd name="T35" fmla="*/ 272 h 338"/>
                <a:gd name="T36" fmla="*/ 485 w 491"/>
                <a:gd name="T37" fmla="*/ 255 h 338"/>
                <a:gd name="T38" fmla="*/ 407 w 491"/>
                <a:gd name="T39" fmla="*/ 177 h 338"/>
                <a:gd name="T40" fmla="*/ 407 w 491"/>
                <a:gd name="T41" fmla="*/ 88 h 338"/>
                <a:gd name="T42" fmla="*/ 319 w 491"/>
                <a:gd name="T43" fmla="*/ 0 h 338"/>
                <a:gd name="T44" fmla="*/ 88 w 491"/>
                <a:gd name="T45" fmla="*/ 0 h 338"/>
                <a:gd name="T46" fmla="*/ 0 w 491"/>
                <a:gd name="T47" fmla="*/ 88 h 338"/>
                <a:gd name="T48" fmla="*/ 0 w 491"/>
                <a:gd name="T49" fmla="*/ 249 h 338"/>
                <a:gd name="T50" fmla="*/ 88 w 491"/>
                <a:gd name="T51" fmla="*/ 338 h 338"/>
                <a:gd name="T52" fmla="*/ 319 w 491"/>
                <a:gd name="T53" fmla="*/ 338 h 338"/>
                <a:gd name="T54" fmla="*/ 401 w 491"/>
                <a:gd name="T55" fmla="*/ 283 h 338"/>
                <a:gd name="T56" fmla="*/ 401 w 491"/>
                <a:gd name="T57" fmla="*/ 281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91" h="338">
                  <a:moveTo>
                    <a:pt x="376" y="263"/>
                  </a:moveTo>
                  <a:lnTo>
                    <a:pt x="376" y="263"/>
                  </a:lnTo>
                  <a:cubicBezTo>
                    <a:pt x="369" y="289"/>
                    <a:pt x="346" y="308"/>
                    <a:pt x="319" y="308"/>
                  </a:cubicBezTo>
                  <a:lnTo>
                    <a:pt x="88" y="308"/>
                  </a:lnTo>
                  <a:cubicBezTo>
                    <a:pt x="56" y="308"/>
                    <a:pt x="30" y="282"/>
                    <a:pt x="30" y="249"/>
                  </a:cubicBezTo>
                  <a:lnTo>
                    <a:pt x="30" y="88"/>
                  </a:lnTo>
                  <a:cubicBezTo>
                    <a:pt x="30" y="56"/>
                    <a:pt x="56" y="29"/>
                    <a:pt x="88" y="29"/>
                  </a:cubicBezTo>
                  <a:lnTo>
                    <a:pt x="319" y="29"/>
                  </a:lnTo>
                  <a:cubicBezTo>
                    <a:pt x="351" y="29"/>
                    <a:pt x="377" y="56"/>
                    <a:pt x="377" y="88"/>
                  </a:cubicBezTo>
                  <a:lnTo>
                    <a:pt x="377" y="184"/>
                  </a:lnTo>
                  <a:cubicBezTo>
                    <a:pt x="377" y="188"/>
                    <a:pt x="379" y="191"/>
                    <a:pt x="381" y="194"/>
                  </a:cubicBezTo>
                  <a:lnTo>
                    <a:pt x="438" y="251"/>
                  </a:lnTo>
                  <a:lnTo>
                    <a:pt x="390" y="251"/>
                  </a:lnTo>
                  <a:cubicBezTo>
                    <a:pt x="383" y="251"/>
                    <a:pt x="377" y="256"/>
                    <a:pt x="376" y="263"/>
                  </a:cubicBezTo>
                  <a:close/>
                  <a:moveTo>
                    <a:pt x="401" y="281"/>
                  </a:moveTo>
                  <a:lnTo>
                    <a:pt x="401" y="281"/>
                  </a:lnTo>
                  <a:lnTo>
                    <a:pt x="474" y="281"/>
                  </a:lnTo>
                  <a:cubicBezTo>
                    <a:pt x="480" y="281"/>
                    <a:pt x="486" y="277"/>
                    <a:pt x="488" y="272"/>
                  </a:cubicBezTo>
                  <a:cubicBezTo>
                    <a:pt x="491" y="266"/>
                    <a:pt x="489" y="260"/>
                    <a:pt x="485" y="255"/>
                  </a:cubicBezTo>
                  <a:lnTo>
                    <a:pt x="407" y="177"/>
                  </a:lnTo>
                  <a:lnTo>
                    <a:pt x="407" y="88"/>
                  </a:lnTo>
                  <a:cubicBezTo>
                    <a:pt x="407" y="39"/>
                    <a:pt x="367" y="0"/>
                    <a:pt x="319" y="0"/>
                  </a:cubicBezTo>
                  <a:lnTo>
                    <a:pt x="88" y="0"/>
                  </a:lnTo>
                  <a:cubicBezTo>
                    <a:pt x="39" y="0"/>
                    <a:pt x="0" y="39"/>
                    <a:pt x="0" y="88"/>
                  </a:cubicBezTo>
                  <a:lnTo>
                    <a:pt x="0" y="249"/>
                  </a:lnTo>
                  <a:cubicBezTo>
                    <a:pt x="0" y="298"/>
                    <a:pt x="39" y="338"/>
                    <a:pt x="88" y="338"/>
                  </a:cubicBezTo>
                  <a:lnTo>
                    <a:pt x="319" y="338"/>
                  </a:lnTo>
                  <a:cubicBezTo>
                    <a:pt x="355" y="338"/>
                    <a:pt x="387" y="316"/>
                    <a:pt x="401" y="283"/>
                  </a:cubicBezTo>
                  <a:lnTo>
                    <a:pt x="401" y="28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30" name="Freeform 72">
              <a:extLst>
                <a:ext uri="{FF2B5EF4-FFF2-40B4-BE49-F238E27FC236}">
                  <a16:creationId xmlns:a16="http://schemas.microsoft.com/office/drawing/2014/main" xmlns="" id="{27889E8E-8497-614F-88E1-640A36534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8" y="1229"/>
              <a:ext cx="123" cy="23"/>
            </a:xfrm>
            <a:custGeom>
              <a:avLst/>
              <a:gdLst>
                <a:gd name="T0" fmla="*/ 180 w 199"/>
                <a:gd name="T1" fmla="*/ 0 h 37"/>
                <a:gd name="T2" fmla="*/ 180 w 199"/>
                <a:gd name="T3" fmla="*/ 0 h 37"/>
                <a:gd name="T4" fmla="*/ 19 w 199"/>
                <a:gd name="T5" fmla="*/ 0 h 37"/>
                <a:gd name="T6" fmla="*/ 0 w 199"/>
                <a:gd name="T7" fmla="*/ 19 h 37"/>
                <a:gd name="T8" fmla="*/ 19 w 199"/>
                <a:gd name="T9" fmla="*/ 37 h 37"/>
                <a:gd name="T10" fmla="*/ 180 w 199"/>
                <a:gd name="T11" fmla="*/ 37 h 37"/>
                <a:gd name="T12" fmla="*/ 199 w 199"/>
                <a:gd name="T13" fmla="*/ 19 h 37"/>
                <a:gd name="T14" fmla="*/ 180 w 199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37">
                  <a:moveTo>
                    <a:pt x="180" y="0"/>
                  </a:moveTo>
                  <a:lnTo>
                    <a:pt x="180" y="0"/>
                  </a:lnTo>
                  <a:lnTo>
                    <a:pt x="19" y="0"/>
                  </a:lnTo>
                  <a:cubicBezTo>
                    <a:pt x="9" y="0"/>
                    <a:pt x="0" y="9"/>
                    <a:pt x="0" y="19"/>
                  </a:cubicBezTo>
                  <a:cubicBezTo>
                    <a:pt x="0" y="29"/>
                    <a:pt x="9" y="37"/>
                    <a:pt x="19" y="37"/>
                  </a:cubicBezTo>
                  <a:lnTo>
                    <a:pt x="180" y="37"/>
                  </a:lnTo>
                  <a:cubicBezTo>
                    <a:pt x="190" y="37"/>
                    <a:pt x="199" y="29"/>
                    <a:pt x="199" y="19"/>
                  </a:cubicBezTo>
                  <a:cubicBezTo>
                    <a:pt x="199" y="9"/>
                    <a:pt x="190" y="0"/>
                    <a:pt x="18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31" name="Freeform 73">
              <a:extLst>
                <a:ext uri="{FF2B5EF4-FFF2-40B4-BE49-F238E27FC236}">
                  <a16:creationId xmlns:a16="http://schemas.microsoft.com/office/drawing/2014/main" xmlns="" id="{CCBEBBD5-DFAE-F34B-9DF0-15A0516C7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8" y="1185"/>
              <a:ext cx="123" cy="22"/>
            </a:xfrm>
            <a:custGeom>
              <a:avLst/>
              <a:gdLst>
                <a:gd name="T0" fmla="*/ 180 w 199"/>
                <a:gd name="T1" fmla="*/ 0 h 36"/>
                <a:gd name="T2" fmla="*/ 180 w 199"/>
                <a:gd name="T3" fmla="*/ 0 h 36"/>
                <a:gd name="T4" fmla="*/ 19 w 199"/>
                <a:gd name="T5" fmla="*/ 0 h 36"/>
                <a:gd name="T6" fmla="*/ 0 w 199"/>
                <a:gd name="T7" fmla="*/ 18 h 36"/>
                <a:gd name="T8" fmla="*/ 19 w 199"/>
                <a:gd name="T9" fmla="*/ 36 h 36"/>
                <a:gd name="T10" fmla="*/ 180 w 199"/>
                <a:gd name="T11" fmla="*/ 36 h 36"/>
                <a:gd name="T12" fmla="*/ 199 w 199"/>
                <a:gd name="T13" fmla="*/ 18 h 36"/>
                <a:gd name="T14" fmla="*/ 180 w 199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36">
                  <a:moveTo>
                    <a:pt x="180" y="0"/>
                  </a:moveTo>
                  <a:lnTo>
                    <a:pt x="180" y="0"/>
                  </a:lnTo>
                  <a:lnTo>
                    <a:pt x="19" y="0"/>
                  </a:lnTo>
                  <a:cubicBezTo>
                    <a:pt x="9" y="0"/>
                    <a:pt x="0" y="8"/>
                    <a:pt x="0" y="18"/>
                  </a:cubicBezTo>
                  <a:cubicBezTo>
                    <a:pt x="0" y="28"/>
                    <a:pt x="9" y="36"/>
                    <a:pt x="19" y="36"/>
                  </a:cubicBezTo>
                  <a:lnTo>
                    <a:pt x="180" y="36"/>
                  </a:lnTo>
                  <a:cubicBezTo>
                    <a:pt x="190" y="36"/>
                    <a:pt x="199" y="28"/>
                    <a:pt x="199" y="18"/>
                  </a:cubicBezTo>
                  <a:cubicBezTo>
                    <a:pt x="199" y="8"/>
                    <a:pt x="190" y="0"/>
                    <a:pt x="18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06583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xmlns="" id="{0A470919-7CFC-7545-A3AD-4AF8C4BEF04A}"/>
              </a:ext>
            </a:extLst>
          </p:cNvPr>
          <p:cNvSpPr/>
          <p:nvPr/>
        </p:nvSpPr>
        <p:spPr>
          <a:xfrm rot="360000">
            <a:off x="6664960" y="1427480"/>
            <a:ext cx="4572000" cy="4572000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xmlns="" id="{EEEE45AC-4358-654F-88B0-BEF631F01075}"/>
              </a:ext>
            </a:extLst>
          </p:cNvPr>
          <p:cNvSpPr/>
          <p:nvPr/>
        </p:nvSpPr>
        <p:spPr>
          <a:xfrm>
            <a:off x="6664960" y="1427480"/>
            <a:ext cx="4572000" cy="4572000"/>
          </a:xfrm>
          <a:prstGeom prst="round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49E55E8-7F07-AD4B-B594-CE834788AB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4" name="Título 30">
            <a:extLst>
              <a:ext uri="{FF2B5EF4-FFF2-40B4-BE49-F238E27FC236}">
                <a16:creationId xmlns:a16="http://schemas.microsoft.com/office/drawing/2014/main" xmlns="" id="{4F98657B-A038-A54C-80AA-4BC6916823F9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Capacitación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xmlns="" id="{7E7A8F49-6138-C548-A6C3-17A804E2EF5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CB0BEE55-76FD-A645-BF68-63AF6910390B}"/>
              </a:ext>
            </a:extLst>
          </p:cNvPr>
          <p:cNvSpPr/>
          <p:nvPr/>
        </p:nvSpPr>
        <p:spPr>
          <a:xfrm>
            <a:off x="450000" y="1521337"/>
            <a:ext cx="51275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En lo relativo a difusión, se sugiere incorporar los siguientes contenidos mínimos en la capacitación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FF1BAEE7-E368-E44C-9ED7-C05873CC9B74}"/>
              </a:ext>
            </a:extLst>
          </p:cNvPr>
          <p:cNvSpPr/>
          <p:nvPr/>
        </p:nvSpPr>
        <p:spPr>
          <a:xfrm>
            <a:off x="450000" y="2373953"/>
            <a:ext cx="51275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¿Qué es la radiación UV y qué factores inciden en el mayor riesgo?</a:t>
            </a: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Efectos en la salud por exposición a radiación UV.</a:t>
            </a: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Expuestos y puestos de trabajo en riesgo dentro de la empresa.</a:t>
            </a: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Mediciones ambientales realizadas por la Dirección Meteorológica. </a:t>
            </a: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Interpretación de resultados y factores que           los modifican.</a:t>
            </a:r>
          </a:p>
          <a:p>
            <a:pPr marL="380990" indent="-380990">
              <a:buClr>
                <a:srgbClr val="004F59"/>
              </a:buClr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accent3">
                  <a:lumMod val="75000"/>
                </a:schemeClr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buClr>
                <a:srgbClr val="004F59"/>
              </a:buClr>
            </a:pPr>
            <a:r>
              <a:rPr lang="es-ES" sz="160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Medidas de control: 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5AF1C438-A26C-4241-8717-67018C4D0B11}"/>
              </a:ext>
            </a:extLst>
          </p:cNvPr>
          <p:cNvSpPr/>
          <p:nvPr/>
        </p:nvSpPr>
        <p:spPr>
          <a:xfrm>
            <a:off x="214185" y="530953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2914" indent="-380990" algn="just">
              <a:buClr>
                <a:srgbClr val="0FC044"/>
              </a:buClr>
              <a:buFont typeface="Courier New" panose="02070309020205020404" pitchFamily="49" charset="0"/>
              <a:buChar char="o"/>
            </a:pPr>
            <a:r>
              <a:rPr lang="es-ES" sz="1600" dirty="0">
                <a:solidFill>
                  <a:schemeClr val="accent3">
                    <a:lumMod val="75000"/>
                  </a:schemeClr>
                </a:solidFill>
                <a:latin typeface="ACHS Nueva Sans Medium" pitchFamily="2" charset="77"/>
                <a:cs typeface="Arial" panose="020B0604020202020204" pitchFamily="34" charset="0"/>
              </a:rPr>
              <a:t>Técnicas</a:t>
            </a:r>
          </a:p>
          <a:p>
            <a:pPr marL="1142914" indent="-380990" algn="just">
              <a:buClr>
                <a:srgbClr val="0FC044"/>
              </a:buClr>
              <a:buFont typeface="Courier New" panose="02070309020205020404" pitchFamily="49" charset="0"/>
              <a:buChar char="o"/>
            </a:pPr>
            <a:r>
              <a:rPr lang="es-ES" sz="1600" dirty="0">
                <a:solidFill>
                  <a:schemeClr val="accent3">
                    <a:lumMod val="75000"/>
                  </a:schemeClr>
                </a:solidFill>
                <a:latin typeface="ACHS Nueva Sans Medium" pitchFamily="2" charset="77"/>
                <a:cs typeface="Arial" panose="020B0604020202020204" pitchFamily="34" charset="0"/>
              </a:rPr>
              <a:t>Administrativas</a:t>
            </a:r>
          </a:p>
          <a:p>
            <a:pPr marL="1142914" indent="-380990" algn="just">
              <a:buClr>
                <a:srgbClr val="0FC044"/>
              </a:buClr>
              <a:buFont typeface="Courier New" panose="02070309020205020404" pitchFamily="49" charset="0"/>
              <a:buChar char="o"/>
            </a:pPr>
            <a:r>
              <a:rPr lang="es-ES" sz="1600" dirty="0">
                <a:solidFill>
                  <a:schemeClr val="accent3">
                    <a:lumMod val="75000"/>
                  </a:schemeClr>
                </a:solidFill>
                <a:latin typeface="ACHS Nueva Sans Medium" pitchFamily="2" charset="77"/>
                <a:cs typeface="Arial" panose="020B0604020202020204" pitchFamily="34" charset="0"/>
              </a:rPr>
              <a:t>Protección personal</a:t>
            </a:r>
            <a:r>
              <a:rPr lang="es-ES" sz="1600" dirty="0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.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0074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2B06DDB-A8F2-6F43-B91B-778D4BEE38DE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0FC044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439B9E2-685F-F042-822A-2A9C29D8A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6" name="Título 30">
            <a:extLst>
              <a:ext uri="{FF2B5EF4-FFF2-40B4-BE49-F238E27FC236}">
                <a16:creationId xmlns:a16="http://schemas.microsoft.com/office/drawing/2014/main" xmlns="" id="{D16ECB9D-33C0-FB4C-B58B-241EF4CBA22A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Medidas preventivas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xmlns="" id="{B8D6D7A1-3A5D-C342-8028-1FE7736C60F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30A8F765-0B13-7B42-A7C3-4AAA711D06D6}"/>
              </a:ext>
            </a:extLst>
          </p:cNvPr>
          <p:cNvSpPr/>
          <p:nvPr/>
        </p:nvSpPr>
        <p:spPr>
          <a:xfrm>
            <a:off x="450000" y="1990893"/>
            <a:ext cx="538705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Posterior a la evaluación del riesgo a radiación UV debe decidirse qué métodos de control son los más adecuados según la actividad realizada. </a:t>
            </a:r>
          </a:p>
          <a:p>
            <a:endParaRPr lang="es-ES" sz="1600" dirty="0">
              <a:latin typeface="ACHS Nueva Sans Medium" pitchFamily="2" charset="77"/>
              <a:cs typeface="Arial" panose="020B0604020202020204" pitchFamily="34" charset="0"/>
            </a:endParaRPr>
          </a:p>
          <a:p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En general, los métodos de control se agrupan en tres categorías (controles de ingeniería o técnicos, controles administrativos o de las prácticas de trabajo y protección personal), algunos de cuyos ejemplos están disponibles en nuestra web institucional, link medidas. </a:t>
            </a:r>
          </a:p>
          <a:p>
            <a:endParaRPr lang="es-ES" sz="1600" dirty="0">
              <a:latin typeface="ACHS Nueva Sans Medium" pitchFamily="2" charset="77"/>
              <a:cs typeface="Arial" panose="020B0604020202020204" pitchFamily="34" charset="0"/>
            </a:endParaRPr>
          </a:p>
          <a:p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Es importante señalar que sólo cuando las dos primeras categorías (técnica o administrativas) no son factibles de ejecutar o fallan en su finalidad de reducir la exposición, recién entonces, se debe dar paso a la implementación de la protección personal.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59"/>
              </a:buClr>
              <a:buSzTx/>
              <a:tabLst/>
              <a:defRPr/>
            </a:pPr>
            <a:endParaRPr kumimoji="0" lang="es-ES" sz="160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CHS Nueva Sans Medium" pitchFamily="2" charset="77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oup 198">
            <a:extLst>
              <a:ext uri="{FF2B5EF4-FFF2-40B4-BE49-F238E27FC236}">
                <a16:creationId xmlns:a16="http://schemas.microsoft.com/office/drawing/2014/main" xmlns="" id="{D8916DF8-2CB1-C44B-9FB8-528348E9A79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59750" y="1990893"/>
            <a:ext cx="2118745" cy="3545090"/>
            <a:chOff x="6445" y="1959"/>
            <a:chExt cx="306" cy="512"/>
          </a:xfrm>
          <a:solidFill>
            <a:srgbClr val="0FC044"/>
          </a:solidFill>
        </p:grpSpPr>
        <p:sp>
          <p:nvSpPr>
            <p:cNvPr id="19" name="Freeform 199">
              <a:extLst>
                <a:ext uri="{FF2B5EF4-FFF2-40B4-BE49-F238E27FC236}">
                  <a16:creationId xmlns:a16="http://schemas.microsoft.com/office/drawing/2014/main" xmlns="" id="{D036183E-03D2-4C40-B0B6-66446902A6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45" y="1959"/>
              <a:ext cx="306" cy="512"/>
            </a:xfrm>
            <a:custGeom>
              <a:avLst/>
              <a:gdLst>
                <a:gd name="T0" fmla="*/ 47 w 496"/>
                <a:gd name="T1" fmla="*/ 133 h 839"/>
                <a:gd name="T2" fmla="*/ 47 w 496"/>
                <a:gd name="T3" fmla="*/ 133 h 839"/>
                <a:gd name="T4" fmla="*/ 448 w 496"/>
                <a:gd name="T5" fmla="*/ 133 h 839"/>
                <a:gd name="T6" fmla="*/ 447 w 496"/>
                <a:gd name="T7" fmla="*/ 136 h 839"/>
                <a:gd name="T8" fmla="*/ 393 w 496"/>
                <a:gd name="T9" fmla="*/ 607 h 839"/>
                <a:gd name="T10" fmla="*/ 360 w 496"/>
                <a:gd name="T11" fmla="*/ 636 h 839"/>
                <a:gd name="T12" fmla="*/ 135 w 496"/>
                <a:gd name="T13" fmla="*/ 636 h 839"/>
                <a:gd name="T14" fmla="*/ 102 w 496"/>
                <a:gd name="T15" fmla="*/ 607 h 839"/>
                <a:gd name="T16" fmla="*/ 47 w 496"/>
                <a:gd name="T17" fmla="*/ 133 h 839"/>
                <a:gd name="T18" fmla="*/ 36 w 496"/>
                <a:gd name="T19" fmla="*/ 33 h 839"/>
                <a:gd name="T20" fmla="*/ 36 w 496"/>
                <a:gd name="T21" fmla="*/ 33 h 839"/>
                <a:gd name="T22" fmla="*/ 459 w 496"/>
                <a:gd name="T23" fmla="*/ 33 h 839"/>
                <a:gd name="T24" fmla="*/ 452 w 496"/>
                <a:gd name="T25" fmla="*/ 99 h 839"/>
                <a:gd name="T26" fmla="*/ 43 w 496"/>
                <a:gd name="T27" fmla="*/ 99 h 839"/>
                <a:gd name="T28" fmla="*/ 36 w 496"/>
                <a:gd name="T29" fmla="*/ 33 h 839"/>
                <a:gd name="T30" fmla="*/ 336 w 496"/>
                <a:gd name="T31" fmla="*/ 805 h 839"/>
                <a:gd name="T32" fmla="*/ 336 w 496"/>
                <a:gd name="T33" fmla="*/ 805 h 839"/>
                <a:gd name="T34" fmla="*/ 315 w 496"/>
                <a:gd name="T35" fmla="*/ 805 h 839"/>
                <a:gd name="T36" fmla="*/ 315 w 496"/>
                <a:gd name="T37" fmla="*/ 794 h 839"/>
                <a:gd name="T38" fmla="*/ 247 w 496"/>
                <a:gd name="T39" fmla="*/ 727 h 839"/>
                <a:gd name="T40" fmla="*/ 180 w 496"/>
                <a:gd name="T41" fmla="*/ 794 h 839"/>
                <a:gd name="T42" fmla="*/ 180 w 496"/>
                <a:gd name="T43" fmla="*/ 805 h 839"/>
                <a:gd name="T44" fmla="*/ 159 w 496"/>
                <a:gd name="T45" fmla="*/ 805 h 839"/>
                <a:gd name="T46" fmla="*/ 126 w 496"/>
                <a:gd name="T47" fmla="*/ 772 h 839"/>
                <a:gd name="T48" fmla="*/ 126 w 496"/>
                <a:gd name="T49" fmla="*/ 670 h 839"/>
                <a:gd name="T50" fmla="*/ 367 w 496"/>
                <a:gd name="T51" fmla="*/ 671 h 839"/>
                <a:gd name="T52" fmla="*/ 369 w 496"/>
                <a:gd name="T53" fmla="*/ 678 h 839"/>
                <a:gd name="T54" fmla="*/ 369 w 496"/>
                <a:gd name="T55" fmla="*/ 772 h 839"/>
                <a:gd name="T56" fmla="*/ 336 w 496"/>
                <a:gd name="T57" fmla="*/ 805 h 839"/>
                <a:gd name="T58" fmla="*/ 281 w 496"/>
                <a:gd name="T59" fmla="*/ 805 h 839"/>
                <a:gd name="T60" fmla="*/ 281 w 496"/>
                <a:gd name="T61" fmla="*/ 805 h 839"/>
                <a:gd name="T62" fmla="*/ 214 w 496"/>
                <a:gd name="T63" fmla="*/ 805 h 839"/>
                <a:gd name="T64" fmla="*/ 214 w 496"/>
                <a:gd name="T65" fmla="*/ 794 h 839"/>
                <a:gd name="T66" fmla="*/ 247 w 496"/>
                <a:gd name="T67" fmla="*/ 761 h 839"/>
                <a:gd name="T68" fmla="*/ 281 w 496"/>
                <a:gd name="T69" fmla="*/ 794 h 839"/>
                <a:gd name="T70" fmla="*/ 281 w 496"/>
                <a:gd name="T71" fmla="*/ 805 h 839"/>
                <a:gd name="T72" fmla="*/ 92 w 496"/>
                <a:gd name="T73" fmla="*/ 772 h 839"/>
                <a:gd name="T74" fmla="*/ 92 w 496"/>
                <a:gd name="T75" fmla="*/ 772 h 839"/>
                <a:gd name="T76" fmla="*/ 159 w 496"/>
                <a:gd name="T77" fmla="*/ 839 h 839"/>
                <a:gd name="T78" fmla="*/ 336 w 496"/>
                <a:gd name="T79" fmla="*/ 839 h 839"/>
                <a:gd name="T80" fmla="*/ 403 w 496"/>
                <a:gd name="T81" fmla="*/ 772 h 839"/>
                <a:gd name="T82" fmla="*/ 403 w 496"/>
                <a:gd name="T83" fmla="*/ 655 h 839"/>
                <a:gd name="T84" fmla="*/ 406 w 496"/>
                <a:gd name="T85" fmla="*/ 653 h 839"/>
                <a:gd name="T86" fmla="*/ 427 w 496"/>
                <a:gd name="T87" fmla="*/ 611 h 839"/>
                <a:gd name="T88" fmla="*/ 495 w 496"/>
                <a:gd name="T89" fmla="*/ 18 h 839"/>
                <a:gd name="T90" fmla="*/ 491 w 496"/>
                <a:gd name="T91" fmla="*/ 5 h 839"/>
                <a:gd name="T92" fmla="*/ 491 w 496"/>
                <a:gd name="T93" fmla="*/ 5 h 839"/>
                <a:gd name="T94" fmla="*/ 478 w 496"/>
                <a:gd name="T95" fmla="*/ 0 h 839"/>
                <a:gd name="T96" fmla="*/ 17 w 496"/>
                <a:gd name="T97" fmla="*/ 0 h 839"/>
                <a:gd name="T98" fmla="*/ 4 w 496"/>
                <a:gd name="T99" fmla="*/ 5 h 839"/>
                <a:gd name="T100" fmla="*/ 0 w 496"/>
                <a:gd name="T101" fmla="*/ 18 h 839"/>
                <a:gd name="T102" fmla="*/ 68 w 496"/>
                <a:gd name="T103" fmla="*/ 611 h 839"/>
                <a:gd name="T104" fmla="*/ 90 w 496"/>
                <a:gd name="T105" fmla="*/ 653 h 839"/>
                <a:gd name="T106" fmla="*/ 93 w 496"/>
                <a:gd name="T107" fmla="*/ 656 h 839"/>
                <a:gd name="T108" fmla="*/ 92 w 496"/>
                <a:gd name="T109" fmla="*/ 661 h 839"/>
                <a:gd name="T110" fmla="*/ 92 w 496"/>
                <a:gd name="T111" fmla="*/ 772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6" h="839">
                  <a:moveTo>
                    <a:pt x="47" y="133"/>
                  </a:moveTo>
                  <a:lnTo>
                    <a:pt x="47" y="133"/>
                  </a:lnTo>
                  <a:lnTo>
                    <a:pt x="448" y="133"/>
                  </a:lnTo>
                  <a:lnTo>
                    <a:pt x="447" y="136"/>
                  </a:lnTo>
                  <a:lnTo>
                    <a:pt x="393" y="607"/>
                  </a:lnTo>
                  <a:cubicBezTo>
                    <a:pt x="391" y="624"/>
                    <a:pt x="377" y="636"/>
                    <a:pt x="360" y="636"/>
                  </a:cubicBezTo>
                  <a:lnTo>
                    <a:pt x="135" y="636"/>
                  </a:lnTo>
                  <a:cubicBezTo>
                    <a:pt x="118" y="636"/>
                    <a:pt x="104" y="624"/>
                    <a:pt x="102" y="607"/>
                  </a:cubicBezTo>
                  <a:lnTo>
                    <a:pt x="47" y="133"/>
                  </a:lnTo>
                  <a:close/>
                  <a:moveTo>
                    <a:pt x="36" y="33"/>
                  </a:moveTo>
                  <a:lnTo>
                    <a:pt x="36" y="33"/>
                  </a:lnTo>
                  <a:lnTo>
                    <a:pt x="459" y="33"/>
                  </a:lnTo>
                  <a:lnTo>
                    <a:pt x="452" y="99"/>
                  </a:lnTo>
                  <a:lnTo>
                    <a:pt x="43" y="99"/>
                  </a:lnTo>
                  <a:lnTo>
                    <a:pt x="36" y="33"/>
                  </a:lnTo>
                  <a:close/>
                  <a:moveTo>
                    <a:pt x="336" y="805"/>
                  </a:moveTo>
                  <a:lnTo>
                    <a:pt x="336" y="805"/>
                  </a:lnTo>
                  <a:lnTo>
                    <a:pt x="315" y="805"/>
                  </a:lnTo>
                  <a:lnTo>
                    <a:pt x="315" y="794"/>
                  </a:lnTo>
                  <a:cubicBezTo>
                    <a:pt x="315" y="757"/>
                    <a:pt x="285" y="727"/>
                    <a:pt x="247" y="727"/>
                  </a:cubicBezTo>
                  <a:cubicBezTo>
                    <a:pt x="210" y="727"/>
                    <a:pt x="180" y="757"/>
                    <a:pt x="180" y="794"/>
                  </a:cubicBezTo>
                  <a:lnTo>
                    <a:pt x="180" y="805"/>
                  </a:lnTo>
                  <a:lnTo>
                    <a:pt x="159" y="805"/>
                  </a:lnTo>
                  <a:cubicBezTo>
                    <a:pt x="141" y="805"/>
                    <a:pt x="126" y="790"/>
                    <a:pt x="126" y="772"/>
                  </a:cubicBezTo>
                  <a:lnTo>
                    <a:pt x="126" y="670"/>
                  </a:lnTo>
                  <a:lnTo>
                    <a:pt x="367" y="671"/>
                  </a:lnTo>
                  <a:lnTo>
                    <a:pt x="369" y="678"/>
                  </a:lnTo>
                  <a:lnTo>
                    <a:pt x="369" y="772"/>
                  </a:lnTo>
                  <a:cubicBezTo>
                    <a:pt x="369" y="790"/>
                    <a:pt x="354" y="805"/>
                    <a:pt x="336" y="805"/>
                  </a:cubicBezTo>
                  <a:close/>
                  <a:moveTo>
                    <a:pt x="281" y="805"/>
                  </a:moveTo>
                  <a:lnTo>
                    <a:pt x="281" y="805"/>
                  </a:lnTo>
                  <a:lnTo>
                    <a:pt x="214" y="805"/>
                  </a:lnTo>
                  <a:lnTo>
                    <a:pt x="214" y="794"/>
                  </a:lnTo>
                  <a:cubicBezTo>
                    <a:pt x="214" y="776"/>
                    <a:pt x="229" y="761"/>
                    <a:pt x="247" y="761"/>
                  </a:cubicBezTo>
                  <a:cubicBezTo>
                    <a:pt x="266" y="761"/>
                    <a:pt x="281" y="776"/>
                    <a:pt x="281" y="794"/>
                  </a:cubicBezTo>
                  <a:lnTo>
                    <a:pt x="281" y="805"/>
                  </a:lnTo>
                  <a:close/>
                  <a:moveTo>
                    <a:pt x="92" y="772"/>
                  </a:moveTo>
                  <a:lnTo>
                    <a:pt x="92" y="772"/>
                  </a:lnTo>
                  <a:cubicBezTo>
                    <a:pt x="92" y="809"/>
                    <a:pt x="122" y="839"/>
                    <a:pt x="159" y="839"/>
                  </a:cubicBezTo>
                  <a:lnTo>
                    <a:pt x="336" y="839"/>
                  </a:lnTo>
                  <a:cubicBezTo>
                    <a:pt x="373" y="839"/>
                    <a:pt x="403" y="809"/>
                    <a:pt x="403" y="772"/>
                  </a:cubicBezTo>
                  <a:lnTo>
                    <a:pt x="403" y="655"/>
                  </a:lnTo>
                  <a:lnTo>
                    <a:pt x="406" y="653"/>
                  </a:lnTo>
                  <a:cubicBezTo>
                    <a:pt x="418" y="641"/>
                    <a:pt x="425" y="627"/>
                    <a:pt x="427" y="611"/>
                  </a:cubicBezTo>
                  <a:lnTo>
                    <a:pt x="495" y="18"/>
                  </a:lnTo>
                  <a:cubicBezTo>
                    <a:pt x="496" y="13"/>
                    <a:pt x="494" y="8"/>
                    <a:pt x="491" y="5"/>
                  </a:cubicBezTo>
                  <a:lnTo>
                    <a:pt x="491" y="5"/>
                  </a:lnTo>
                  <a:cubicBezTo>
                    <a:pt x="488" y="2"/>
                    <a:pt x="483" y="0"/>
                    <a:pt x="478" y="0"/>
                  </a:cubicBezTo>
                  <a:lnTo>
                    <a:pt x="17" y="0"/>
                  </a:lnTo>
                  <a:cubicBezTo>
                    <a:pt x="12" y="0"/>
                    <a:pt x="7" y="2"/>
                    <a:pt x="4" y="5"/>
                  </a:cubicBezTo>
                  <a:cubicBezTo>
                    <a:pt x="1" y="8"/>
                    <a:pt x="0" y="13"/>
                    <a:pt x="0" y="18"/>
                  </a:cubicBezTo>
                  <a:lnTo>
                    <a:pt x="68" y="611"/>
                  </a:lnTo>
                  <a:cubicBezTo>
                    <a:pt x="70" y="627"/>
                    <a:pt x="78" y="642"/>
                    <a:pt x="90" y="653"/>
                  </a:cubicBezTo>
                  <a:lnTo>
                    <a:pt x="93" y="656"/>
                  </a:lnTo>
                  <a:lnTo>
                    <a:pt x="92" y="661"/>
                  </a:lnTo>
                  <a:cubicBezTo>
                    <a:pt x="92" y="664"/>
                    <a:pt x="92" y="729"/>
                    <a:pt x="92" y="7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/>
            </a:p>
          </p:txBody>
        </p:sp>
        <p:sp>
          <p:nvSpPr>
            <p:cNvPr id="20" name="Freeform 200">
              <a:extLst>
                <a:ext uri="{FF2B5EF4-FFF2-40B4-BE49-F238E27FC236}">
                  <a16:creationId xmlns:a16="http://schemas.microsoft.com/office/drawing/2014/main" xmlns="" id="{CA27D84E-4066-8742-AC14-0F0364F5C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0" y="2088"/>
              <a:ext cx="72" cy="110"/>
            </a:xfrm>
            <a:custGeom>
              <a:avLst/>
              <a:gdLst>
                <a:gd name="T0" fmla="*/ 2 w 116"/>
                <a:gd name="T1" fmla="*/ 151 h 180"/>
                <a:gd name="T2" fmla="*/ 2 w 116"/>
                <a:gd name="T3" fmla="*/ 151 h 180"/>
                <a:gd name="T4" fmla="*/ 18 w 116"/>
                <a:gd name="T5" fmla="*/ 134 h 180"/>
                <a:gd name="T6" fmla="*/ 24 w 116"/>
                <a:gd name="T7" fmla="*/ 134 h 180"/>
                <a:gd name="T8" fmla="*/ 53 w 116"/>
                <a:gd name="T9" fmla="*/ 146 h 180"/>
                <a:gd name="T10" fmla="*/ 75 w 116"/>
                <a:gd name="T11" fmla="*/ 125 h 180"/>
                <a:gd name="T12" fmla="*/ 44 w 116"/>
                <a:gd name="T13" fmla="*/ 104 h 180"/>
                <a:gd name="T14" fmla="*/ 30 w 116"/>
                <a:gd name="T15" fmla="*/ 104 h 180"/>
                <a:gd name="T16" fmla="*/ 25 w 116"/>
                <a:gd name="T17" fmla="*/ 99 h 180"/>
                <a:gd name="T18" fmla="*/ 25 w 116"/>
                <a:gd name="T19" fmla="*/ 78 h 180"/>
                <a:gd name="T20" fmla="*/ 30 w 116"/>
                <a:gd name="T21" fmla="*/ 73 h 180"/>
                <a:gd name="T22" fmla="*/ 44 w 116"/>
                <a:gd name="T23" fmla="*/ 73 h 180"/>
                <a:gd name="T24" fmla="*/ 72 w 116"/>
                <a:gd name="T25" fmla="*/ 53 h 180"/>
                <a:gd name="T26" fmla="*/ 51 w 116"/>
                <a:gd name="T27" fmla="*/ 34 h 180"/>
                <a:gd name="T28" fmla="*/ 29 w 116"/>
                <a:gd name="T29" fmla="*/ 44 h 180"/>
                <a:gd name="T30" fmla="*/ 22 w 116"/>
                <a:gd name="T31" fmla="*/ 45 h 180"/>
                <a:gd name="T32" fmla="*/ 6 w 116"/>
                <a:gd name="T33" fmla="*/ 29 h 180"/>
                <a:gd name="T34" fmla="*/ 6 w 116"/>
                <a:gd name="T35" fmla="*/ 23 h 180"/>
                <a:gd name="T36" fmla="*/ 55 w 116"/>
                <a:gd name="T37" fmla="*/ 0 h 180"/>
                <a:gd name="T38" fmla="*/ 111 w 116"/>
                <a:gd name="T39" fmla="*/ 47 h 180"/>
                <a:gd name="T40" fmla="*/ 84 w 116"/>
                <a:gd name="T41" fmla="*/ 87 h 180"/>
                <a:gd name="T42" fmla="*/ 84 w 116"/>
                <a:gd name="T43" fmla="*/ 88 h 180"/>
                <a:gd name="T44" fmla="*/ 116 w 116"/>
                <a:gd name="T45" fmla="*/ 131 h 180"/>
                <a:gd name="T46" fmla="*/ 56 w 116"/>
                <a:gd name="T47" fmla="*/ 180 h 180"/>
                <a:gd name="T48" fmla="*/ 1 w 116"/>
                <a:gd name="T49" fmla="*/ 157 h 180"/>
                <a:gd name="T50" fmla="*/ 2 w 116"/>
                <a:gd name="T51" fmla="*/ 15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6" h="180">
                  <a:moveTo>
                    <a:pt x="2" y="151"/>
                  </a:moveTo>
                  <a:lnTo>
                    <a:pt x="2" y="151"/>
                  </a:lnTo>
                  <a:lnTo>
                    <a:pt x="18" y="134"/>
                  </a:lnTo>
                  <a:cubicBezTo>
                    <a:pt x="20" y="133"/>
                    <a:pt x="22" y="132"/>
                    <a:pt x="24" y="134"/>
                  </a:cubicBezTo>
                  <a:cubicBezTo>
                    <a:pt x="24" y="134"/>
                    <a:pt x="40" y="146"/>
                    <a:pt x="53" y="146"/>
                  </a:cubicBezTo>
                  <a:cubicBezTo>
                    <a:pt x="64" y="146"/>
                    <a:pt x="75" y="136"/>
                    <a:pt x="75" y="125"/>
                  </a:cubicBezTo>
                  <a:cubicBezTo>
                    <a:pt x="75" y="114"/>
                    <a:pt x="63" y="104"/>
                    <a:pt x="44" y="104"/>
                  </a:cubicBezTo>
                  <a:lnTo>
                    <a:pt x="30" y="104"/>
                  </a:lnTo>
                  <a:cubicBezTo>
                    <a:pt x="27" y="104"/>
                    <a:pt x="25" y="102"/>
                    <a:pt x="25" y="99"/>
                  </a:cubicBezTo>
                  <a:lnTo>
                    <a:pt x="25" y="78"/>
                  </a:lnTo>
                  <a:cubicBezTo>
                    <a:pt x="25" y="75"/>
                    <a:pt x="27" y="73"/>
                    <a:pt x="30" y="73"/>
                  </a:cubicBezTo>
                  <a:lnTo>
                    <a:pt x="44" y="73"/>
                  </a:lnTo>
                  <a:cubicBezTo>
                    <a:pt x="62" y="73"/>
                    <a:pt x="72" y="64"/>
                    <a:pt x="72" y="53"/>
                  </a:cubicBezTo>
                  <a:cubicBezTo>
                    <a:pt x="72" y="42"/>
                    <a:pt x="62" y="34"/>
                    <a:pt x="51" y="34"/>
                  </a:cubicBezTo>
                  <a:cubicBezTo>
                    <a:pt x="40" y="34"/>
                    <a:pt x="33" y="40"/>
                    <a:pt x="29" y="44"/>
                  </a:cubicBezTo>
                  <a:cubicBezTo>
                    <a:pt x="27" y="46"/>
                    <a:pt x="24" y="46"/>
                    <a:pt x="22" y="45"/>
                  </a:cubicBezTo>
                  <a:lnTo>
                    <a:pt x="6" y="29"/>
                  </a:lnTo>
                  <a:cubicBezTo>
                    <a:pt x="4" y="27"/>
                    <a:pt x="4" y="24"/>
                    <a:pt x="6" y="23"/>
                  </a:cubicBezTo>
                  <a:cubicBezTo>
                    <a:pt x="6" y="23"/>
                    <a:pt x="27" y="0"/>
                    <a:pt x="55" y="0"/>
                  </a:cubicBezTo>
                  <a:cubicBezTo>
                    <a:pt x="85" y="0"/>
                    <a:pt x="111" y="18"/>
                    <a:pt x="111" y="47"/>
                  </a:cubicBezTo>
                  <a:cubicBezTo>
                    <a:pt x="111" y="67"/>
                    <a:pt x="96" y="81"/>
                    <a:pt x="84" y="87"/>
                  </a:cubicBezTo>
                  <a:lnTo>
                    <a:pt x="84" y="88"/>
                  </a:lnTo>
                  <a:cubicBezTo>
                    <a:pt x="96" y="93"/>
                    <a:pt x="116" y="109"/>
                    <a:pt x="116" y="131"/>
                  </a:cubicBezTo>
                  <a:cubicBezTo>
                    <a:pt x="116" y="159"/>
                    <a:pt x="91" y="180"/>
                    <a:pt x="56" y="180"/>
                  </a:cubicBezTo>
                  <a:cubicBezTo>
                    <a:pt x="23" y="180"/>
                    <a:pt x="7" y="164"/>
                    <a:pt x="1" y="157"/>
                  </a:cubicBezTo>
                  <a:cubicBezTo>
                    <a:pt x="0" y="155"/>
                    <a:pt x="0" y="152"/>
                    <a:pt x="2" y="1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1" name="Freeform 201">
              <a:extLst>
                <a:ext uri="{FF2B5EF4-FFF2-40B4-BE49-F238E27FC236}">
                  <a16:creationId xmlns:a16="http://schemas.microsoft.com/office/drawing/2014/main" xmlns="" id="{5299796A-31D4-7641-A550-ECF205A30E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98" y="2088"/>
              <a:ext cx="81" cy="110"/>
            </a:xfrm>
            <a:custGeom>
              <a:avLst/>
              <a:gdLst>
                <a:gd name="T0" fmla="*/ 90 w 131"/>
                <a:gd name="T1" fmla="*/ 90 h 180"/>
                <a:gd name="T2" fmla="*/ 90 w 131"/>
                <a:gd name="T3" fmla="*/ 90 h 180"/>
                <a:gd name="T4" fmla="*/ 65 w 131"/>
                <a:gd name="T5" fmla="*/ 37 h 180"/>
                <a:gd name="T6" fmla="*/ 41 w 131"/>
                <a:gd name="T7" fmla="*/ 90 h 180"/>
                <a:gd name="T8" fmla="*/ 65 w 131"/>
                <a:gd name="T9" fmla="*/ 143 h 180"/>
                <a:gd name="T10" fmla="*/ 90 w 131"/>
                <a:gd name="T11" fmla="*/ 90 h 180"/>
                <a:gd name="T12" fmla="*/ 0 w 131"/>
                <a:gd name="T13" fmla="*/ 90 h 180"/>
                <a:gd name="T14" fmla="*/ 0 w 131"/>
                <a:gd name="T15" fmla="*/ 90 h 180"/>
                <a:gd name="T16" fmla="*/ 65 w 131"/>
                <a:gd name="T17" fmla="*/ 0 h 180"/>
                <a:gd name="T18" fmla="*/ 131 w 131"/>
                <a:gd name="T19" fmla="*/ 90 h 180"/>
                <a:gd name="T20" fmla="*/ 65 w 131"/>
                <a:gd name="T21" fmla="*/ 180 h 180"/>
                <a:gd name="T22" fmla="*/ 0 w 131"/>
                <a:gd name="T23" fmla="*/ 9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1" h="180">
                  <a:moveTo>
                    <a:pt x="90" y="90"/>
                  </a:moveTo>
                  <a:lnTo>
                    <a:pt x="90" y="90"/>
                  </a:lnTo>
                  <a:cubicBezTo>
                    <a:pt x="90" y="56"/>
                    <a:pt x="81" y="37"/>
                    <a:pt x="65" y="37"/>
                  </a:cubicBezTo>
                  <a:cubicBezTo>
                    <a:pt x="50" y="37"/>
                    <a:pt x="41" y="56"/>
                    <a:pt x="41" y="90"/>
                  </a:cubicBezTo>
                  <a:cubicBezTo>
                    <a:pt x="41" y="124"/>
                    <a:pt x="50" y="143"/>
                    <a:pt x="65" y="143"/>
                  </a:cubicBezTo>
                  <a:cubicBezTo>
                    <a:pt x="81" y="143"/>
                    <a:pt x="90" y="124"/>
                    <a:pt x="90" y="90"/>
                  </a:cubicBezTo>
                  <a:close/>
                  <a:moveTo>
                    <a:pt x="0" y="90"/>
                  </a:moveTo>
                  <a:lnTo>
                    <a:pt x="0" y="90"/>
                  </a:lnTo>
                  <a:cubicBezTo>
                    <a:pt x="0" y="34"/>
                    <a:pt x="23" y="0"/>
                    <a:pt x="65" y="0"/>
                  </a:cubicBezTo>
                  <a:cubicBezTo>
                    <a:pt x="107" y="0"/>
                    <a:pt x="131" y="34"/>
                    <a:pt x="131" y="90"/>
                  </a:cubicBezTo>
                  <a:cubicBezTo>
                    <a:pt x="131" y="146"/>
                    <a:pt x="107" y="180"/>
                    <a:pt x="65" y="180"/>
                  </a:cubicBezTo>
                  <a:cubicBezTo>
                    <a:pt x="23" y="180"/>
                    <a:pt x="0" y="146"/>
                    <a:pt x="0" y="9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2" name="Freeform 202">
              <a:extLst>
                <a:ext uri="{FF2B5EF4-FFF2-40B4-BE49-F238E27FC236}">
                  <a16:creationId xmlns:a16="http://schemas.microsoft.com/office/drawing/2014/main" xmlns="" id="{12DB8139-04A8-C54C-9193-42443DB1A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" y="2217"/>
              <a:ext cx="41" cy="63"/>
            </a:xfrm>
            <a:custGeom>
              <a:avLst/>
              <a:gdLst>
                <a:gd name="T0" fmla="*/ 0 w 66"/>
                <a:gd name="T1" fmla="*/ 3 h 103"/>
                <a:gd name="T2" fmla="*/ 0 w 66"/>
                <a:gd name="T3" fmla="*/ 3 h 103"/>
                <a:gd name="T4" fmla="*/ 3 w 66"/>
                <a:gd name="T5" fmla="*/ 0 h 103"/>
                <a:gd name="T6" fmla="*/ 63 w 66"/>
                <a:gd name="T7" fmla="*/ 0 h 103"/>
                <a:gd name="T8" fmla="*/ 66 w 66"/>
                <a:gd name="T9" fmla="*/ 3 h 103"/>
                <a:gd name="T10" fmla="*/ 66 w 66"/>
                <a:gd name="T11" fmla="*/ 19 h 103"/>
                <a:gd name="T12" fmla="*/ 63 w 66"/>
                <a:gd name="T13" fmla="*/ 21 h 103"/>
                <a:gd name="T14" fmla="*/ 23 w 66"/>
                <a:gd name="T15" fmla="*/ 21 h 103"/>
                <a:gd name="T16" fmla="*/ 23 w 66"/>
                <a:gd name="T17" fmla="*/ 43 h 103"/>
                <a:gd name="T18" fmla="*/ 56 w 66"/>
                <a:gd name="T19" fmla="*/ 43 h 103"/>
                <a:gd name="T20" fmla="*/ 59 w 66"/>
                <a:gd name="T21" fmla="*/ 45 h 103"/>
                <a:gd name="T22" fmla="*/ 59 w 66"/>
                <a:gd name="T23" fmla="*/ 61 h 103"/>
                <a:gd name="T24" fmla="*/ 56 w 66"/>
                <a:gd name="T25" fmla="*/ 64 h 103"/>
                <a:gd name="T26" fmla="*/ 23 w 66"/>
                <a:gd name="T27" fmla="*/ 64 h 103"/>
                <a:gd name="T28" fmla="*/ 23 w 66"/>
                <a:gd name="T29" fmla="*/ 100 h 103"/>
                <a:gd name="T30" fmla="*/ 20 w 66"/>
                <a:gd name="T31" fmla="*/ 103 h 103"/>
                <a:gd name="T32" fmla="*/ 3 w 66"/>
                <a:gd name="T33" fmla="*/ 103 h 103"/>
                <a:gd name="T34" fmla="*/ 0 w 66"/>
                <a:gd name="T35" fmla="*/ 100 h 103"/>
                <a:gd name="T36" fmla="*/ 0 w 66"/>
                <a:gd name="T37" fmla="*/ 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03">
                  <a:moveTo>
                    <a:pt x="0" y="3"/>
                  </a:moveTo>
                  <a:lnTo>
                    <a:pt x="0" y="3"/>
                  </a:lnTo>
                  <a:cubicBezTo>
                    <a:pt x="0" y="1"/>
                    <a:pt x="1" y="0"/>
                    <a:pt x="3" y="0"/>
                  </a:cubicBezTo>
                  <a:lnTo>
                    <a:pt x="63" y="0"/>
                  </a:lnTo>
                  <a:cubicBezTo>
                    <a:pt x="65" y="0"/>
                    <a:pt x="66" y="1"/>
                    <a:pt x="66" y="3"/>
                  </a:cubicBezTo>
                  <a:lnTo>
                    <a:pt x="66" y="19"/>
                  </a:lnTo>
                  <a:cubicBezTo>
                    <a:pt x="66" y="20"/>
                    <a:pt x="65" y="21"/>
                    <a:pt x="63" y="21"/>
                  </a:cubicBezTo>
                  <a:lnTo>
                    <a:pt x="23" y="21"/>
                  </a:lnTo>
                  <a:lnTo>
                    <a:pt x="23" y="43"/>
                  </a:lnTo>
                  <a:lnTo>
                    <a:pt x="56" y="43"/>
                  </a:lnTo>
                  <a:cubicBezTo>
                    <a:pt x="58" y="43"/>
                    <a:pt x="59" y="44"/>
                    <a:pt x="59" y="45"/>
                  </a:cubicBezTo>
                  <a:lnTo>
                    <a:pt x="59" y="61"/>
                  </a:lnTo>
                  <a:cubicBezTo>
                    <a:pt x="59" y="63"/>
                    <a:pt x="58" y="64"/>
                    <a:pt x="56" y="64"/>
                  </a:cubicBezTo>
                  <a:lnTo>
                    <a:pt x="23" y="64"/>
                  </a:lnTo>
                  <a:lnTo>
                    <a:pt x="23" y="100"/>
                  </a:lnTo>
                  <a:cubicBezTo>
                    <a:pt x="23" y="101"/>
                    <a:pt x="21" y="103"/>
                    <a:pt x="20" y="103"/>
                  </a:cubicBezTo>
                  <a:lnTo>
                    <a:pt x="3" y="103"/>
                  </a:lnTo>
                  <a:cubicBezTo>
                    <a:pt x="1" y="103"/>
                    <a:pt x="0" y="101"/>
                    <a:pt x="0" y="10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3" name="Freeform 203">
              <a:extLst>
                <a:ext uri="{FF2B5EF4-FFF2-40B4-BE49-F238E27FC236}">
                  <a16:creationId xmlns:a16="http://schemas.microsoft.com/office/drawing/2014/main" xmlns="" id="{FB1606AA-D7B6-6B4F-AEED-26E867DBE0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80" y="2217"/>
              <a:ext cx="44" cy="63"/>
            </a:xfrm>
            <a:custGeom>
              <a:avLst/>
              <a:gdLst>
                <a:gd name="T0" fmla="*/ 36 w 71"/>
                <a:gd name="T1" fmla="*/ 44 h 103"/>
                <a:gd name="T2" fmla="*/ 36 w 71"/>
                <a:gd name="T3" fmla="*/ 44 h 103"/>
                <a:gd name="T4" fmla="*/ 48 w 71"/>
                <a:gd name="T5" fmla="*/ 32 h 103"/>
                <a:gd name="T6" fmla="*/ 36 w 71"/>
                <a:gd name="T7" fmla="*/ 21 h 103"/>
                <a:gd name="T8" fmla="*/ 22 w 71"/>
                <a:gd name="T9" fmla="*/ 21 h 103"/>
                <a:gd name="T10" fmla="*/ 22 w 71"/>
                <a:gd name="T11" fmla="*/ 44 h 103"/>
                <a:gd name="T12" fmla="*/ 36 w 71"/>
                <a:gd name="T13" fmla="*/ 44 h 103"/>
                <a:gd name="T14" fmla="*/ 0 w 71"/>
                <a:gd name="T15" fmla="*/ 3 h 103"/>
                <a:gd name="T16" fmla="*/ 0 w 71"/>
                <a:gd name="T17" fmla="*/ 3 h 103"/>
                <a:gd name="T18" fmla="*/ 2 w 71"/>
                <a:gd name="T19" fmla="*/ 0 h 103"/>
                <a:gd name="T20" fmla="*/ 38 w 71"/>
                <a:gd name="T21" fmla="*/ 0 h 103"/>
                <a:gd name="T22" fmla="*/ 71 w 71"/>
                <a:gd name="T23" fmla="*/ 32 h 103"/>
                <a:gd name="T24" fmla="*/ 38 w 71"/>
                <a:gd name="T25" fmla="*/ 65 h 103"/>
                <a:gd name="T26" fmla="*/ 22 w 71"/>
                <a:gd name="T27" fmla="*/ 65 h 103"/>
                <a:gd name="T28" fmla="*/ 22 w 71"/>
                <a:gd name="T29" fmla="*/ 100 h 103"/>
                <a:gd name="T30" fmla="*/ 20 w 71"/>
                <a:gd name="T31" fmla="*/ 103 h 103"/>
                <a:gd name="T32" fmla="*/ 2 w 71"/>
                <a:gd name="T33" fmla="*/ 103 h 103"/>
                <a:gd name="T34" fmla="*/ 0 w 71"/>
                <a:gd name="T35" fmla="*/ 100 h 103"/>
                <a:gd name="T36" fmla="*/ 0 w 71"/>
                <a:gd name="T37" fmla="*/ 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03">
                  <a:moveTo>
                    <a:pt x="36" y="44"/>
                  </a:moveTo>
                  <a:lnTo>
                    <a:pt x="36" y="44"/>
                  </a:lnTo>
                  <a:cubicBezTo>
                    <a:pt x="43" y="44"/>
                    <a:pt x="48" y="39"/>
                    <a:pt x="48" y="32"/>
                  </a:cubicBezTo>
                  <a:cubicBezTo>
                    <a:pt x="48" y="26"/>
                    <a:pt x="43" y="21"/>
                    <a:pt x="36" y="21"/>
                  </a:cubicBezTo>
                  <a:lnTo>
                    <a:pt x="22" y="21"/>
                  </a:lnTo>
                  <a:lnTo>
                    <a:pt x="22" y="44"/>
                  </a:lnTo>
                  <a:lnTo>
                    <a:pt x="36" y="44"/>
                  </a:lnTo>
                  <a:close/>
                  <a:moveTo>
                    <a:pt x="0" y="3"/>
                  </a:moveTo>
                  <a:lnTo>
                    <a:pt x="0" y="3"/>
                  </a:lnTo>
                  <a:cubicBezTo>
                    <a:pt x="0" y="1"/>
                    <a:pt x="1" y="0"/>
                    <a:pt x="2" y="0"/>
                  </a:cubicBezTo>
                  <a:lnTo>
                    <a:pt x="38" y="0"/>
                  </a:lnTo>
                  <a:cubicBezTo>
                    <a:pt x="56" y="0"/>
                    <a:pt x="71" y="15"/>
                    <a:pt x="71" y="32"/>
                  </a:cubicBezTo>
                  <a:cubicBezTo>
                    <a:pt x="71" y="51"/>
                    <a:pt x="56" y="65"/>
                    <a:pt x="38" y="65"/>
                  </a:cubicBezTo>
                  <a:lnTo>
                    <a:pt x="22" y="65"/>
                  </a:lnTo>
                  <a:lnTo>
                    <a:pt x="22" y="100"/>
                  </a:lnTo>
                  <a:cubicBezTo>
                    <a:pt x="22" y="101"/>
                    <a:pt x="21" y="103"/>
                    <a:pt x="20" y="103"/>
                  </a:cubicBezTo>
                  <a:lnTo>
                    <a:pt x="2" y="103"/>
                  </a:lnTo>
                  <a:cubicBezTo>
                    <a:pt x="1" y="103"/>
                    <a:pt x="0" y="101"/>
                    <a:pt x="0" y="10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32" name="Freeform 204">
              <a:extLst>
                <a:ext uri="{FF2B5EF4-FFF2-40B4-BE49-F238E27FC236}">
                  <a16:creationId xmlns:a16="http://schemas.microsoft.com/office/drawing/2014/main" xmlns="" id="{063831A4-773A-1B45-B5FC-6ADD4D3D3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" y="2215"/>
              <a:ext cx="43" cy="65"/>
            </a:xfrm>
            <a:custGeom>
              <a:avLst/>
              <a:gdLst>
                <a:gd name="T0" fmla="*/ 1 w 70"/>
                <a:gd name="T1" fmla="*/ 91 h 106"/>
                <a:gd name="T2" fmla="*/ 1 w 70"/>
                <a:gd name="T3" fmla="*/ 91 h 106"/>
                <a:gd name="T4" fmla="*/ 8 w 70"/>
                <a:gd name="T5" fmla="*/ 79 h 106"/>
                <a:gd name="T6" fmla="*/ 13 w 70"/>
                <a:gd name="T7" fmla="*/ 78 h 106"/>
                <a:gd name="T8" fmla="*/ 34 w 70"/>
                <a:gd name="T9" fmla="*/ 86 h 106"/>
                <a:gd name="T10" fmla="*/ 44 w 70"/>
                <a:gd name="T11" fmla="*/ 77 h 106"/>
                <a:gd name="T12" fmla="*/ 29 w 70"/>
                <a:gd name="T13" fmla="*/ 62 h 106"/>
                <a:gd name="T14" fmla="*/ 0 w 70"/>
                <a:gd name="T15" fmla="*/ 30 h 106"/>
                <a:gd name="T16" fmla="*/ 34 w 70"/>
                <a:gd name="T17" fmla="*/ 0 h 106"/>
                <a:gd name="T18" fmla="*/ 66 w 70"/>
                <a:gd name="T19" fmla="*/ 11 h 106"/>
                <a:gd name="T20" fmla="*/ 67 w 70"/>
                <a:gd name="T21" fmla="*/ 16 h 106"/>
                <a:gd name="T22" fmla="*/ 59 w 70"/>
                <a:gd name="T23" fmla="*/ 27 h 106"/>
                <a:gd name="T24" fmla="*/ 54 w 70"/>
                <a:gd name="T25" fmla="*/ 29 h 106"/>
                <a:gd name="T26" fmla="*/ 33 w 70"/>
                <a:gd name="T27" fmla="*/ 21 h 106"/>
                <a:gd name="T28" fmla="*/ 24 w 70"/>
                <a:gd name="T29" fmla="*/ 28 h 106"/>
                <a:gd name="T30" fmla="*/ 40 w 70"/>
                <a:gd name="T31" fmla="*/ 42 h 106"/>
                <a:gd name="T32" fmla="*/ 70 w 70"/>
                <a:gd name="T33" fmla="*/ 76 h 106"/>
                <a:gd name="T34" fmla="*/ 35 w 70"/>
                <a:gd name="T35" fmla="*/ 106 h 106"/>
                <a:gd name="T36" fmla="*/ 2 w 70"/>
                <a:gd name="T37" fmla="*/ 95 h 106"/>
                <a:gd name="T38" fmla="*/ 1 w 70"/>
                <a:gd name="T39" fmla="*/ 9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106">
                  <a:moveTo>
                    <a:pt x="1" y="91"/>
                  </a:moveTo>
                  <a:lnTo>
                    <a:pt x="1" y="91"/>
                  </a:lnTo>
                  <a:lnTo>
                    <a:pt x="8" y="79"/>
                  </a:lnTo>
                  <a:cubicBezTo>
                    <a:pt x="9" y="77"/>
                    <a:pt x="12" y="77"/>
                    <a:pt x="13" y="78"/>
                  </a:cubicBezTo>
                  <a:cubicBezTo>
                    <a:pt x="14" y="78"/>
                    <a:pt x="24" y="86"/>
                    <a:pt x="34" y="86"/>
                  </a:cubicBezTo>
                  <a:cubicBezTo>
                    <a:pt x="40" y="86"/>
                    <a:pt x="44" y="82"/>
                    <a:pt x="44" y="77"/>
                  </a:cubicBezTo>
                  <a:cubicBezTo>
                    <a:pt x="44" y="71"/>
                    <a:pt x="39" y="66"/>
                    <a:pt x="29" y="62"/>
                  </a:cubicBezTo>
                  <a:cubicBezTo>
                    <a:pt x="16" y="57"/>
                    <a:pt x="0" y="47"/>
                    <a:pt x="0" y="30"/>
                  </a:cubicBezTo>
                  <a:cubicBezTo>
                    <a:pt x="0" y="15"/>
                    <a:pt x="12" y="0"/>
                    <a:pt x="34" y="0"/>
                  </a:cubicBezTo>
                  <a:cubicBezTo>
                    <a:pt x="50" y="0"/>
                    <a:pt x="61" y="8"/>
                    <a:pt x="66" y="11"/>
                  </a:cubicBezTo>
                  <a:cubicBezTo>
                    <a:pt x="68" y="12"/>
                    <a:pt x="67" y="15"/>
                    <a:pt x="67" y="16"/>
                  </a:cubicBezTo>
                  <a:lnTo>
                    <a:pt x="59" y="27"/>
                  </a:lnTo>
                  <a:cubicBezTo>
                    <a:pt x="58" y="29"/>
                    <a:pt x="56" y="30"/>
                    <a:pt x="54" y="29"/>
                  </a:cubicBezTo>
                  <a:cubicBezTo>
                    <a:pt x="53" y="29"/>
                    <a:pt x="42" y="21"/>
                    <a:pt x="33" y="21"/>
                  </a:cubicBezTo>
                  <a:cubicBezTo>
                    <a:pt x="28" y="21"/>
                    <a:pt x="24" y="24"/>
                    <a:pt x="24" y="28"/>
                  </a:cubicBezTo>
                  <a:cubicBezTo>
                    <a:pt x="24" y="33"/>
                    <a:pt x="28" y="38"/>
                    <a:pt x="40" y="42"/>
                  </a:cubicBezTo>
                  <a:cubicBezTo>
                    <a:pt x="51" y="47"/>
                    <a:pt x="70" y="56"/>
                    <a:pt x="70" y="76"/>
                  </a:cubicBezTo>
                  <a:cubicBezTo>
                    <a:pt x="70" y="91"/>
                    <a:pt x="57" y="106"/>
                    <a:pt x="35" y="106"/>
                  </a:cubicBezTo>
                  <a:cubicBezTo>
                    <a:pt x="16" y="106"/>
                    <a:pt x="5" y="98"/>
                    <a:pt x="2" y="95"/>
                  </a:cubicBezTo>
                  <a:cubicBezTo>
                    <a:pt x="0" y="93"/>
                    <a:pt x="0" y="93"/>
                    <a:pt x="1" y="9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28583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AD05FAF-F5CB-CC47-8A89-4E2606C3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3F921C7-258C-2E47-911D-762AFE914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6D8AA1C2-22A7-154C-B77B-D18A5C985AB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004C15"/>
              </a:solidFill>
            </a:endParaRPr>
          </a:p>
        </p:txBody>
      </p:sp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5A2DFAFA-FEC0-2A4E-A683-5C2309BF8F77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Antes de comenzar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3D585BF-3C44-CA44-86C2-D5328ABF89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3EA3D0C8-8D6E-F943-B58B-B392EB13431A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9390F5B-C393-A344-8A79-3CC4574A5F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74" y="1871776"/>
            <a:ext cx="2880000" cy="288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C67E1943-BB94-7F40-928F-704E106B5F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000" y="1871776"/>
            <a:ext cx="2880000" cy="288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41A2BBAD-57E0-8243-B852-8151956966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5558" y="1871776"/>
            <a:ext cx="2880000" cy="288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D14B2006-671A-E94C-B86F-7810FCC3E57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810" y="1876394"/>
            <a:ext cx="2880000" cy="2880000"/>
          </a:xfrm>
          <a:prstGeom prst="rect">
            <a:avLst/>
          </a:prstGeom>
        </p:spPr>
      </p:pic>
      <p:sp>
        <p:nvSpPr>
          <p:cNvPr id="12" name="Marcador de texto 23">
            <a:extLst>
              <a:ext uri="{FF2B5EF4-FFF2-40B4-BE49-F238E27FC236}">
                <a16:creationId xmlns:a16="http://schemas.microsoft.com/office/drawing/2014/main" xmlns="" id="{5A1A70B0-8555-604B-AA7B-FC5A55E69C69}"/>
              </a:ext>
            </a:extLst>
          </p:cNvPr>
          <p:cNvSpPr txBox="1">
            <a:spLocks/>
          </p:cNvSpPr>
          <p:nvPr/>
        </p:nvSpPr>
        <p:spPr>
          <a:xfrm>
            <a:off x="488374" y="2278404"/>
            <a:ext cx="1199644" cy="879002"/>
          </a:xfrm>
          <a:prstGeom prst="rect">
            <a:avLst/>
          </a:prstGeom>
        </p:spPr>
        <p:txBody>
          <a:bodyPr/>
          <a:lstStyle>
            <a:lvl1pPr marL="304800" marR="0" indent="-304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2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7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20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1218040">
              <a:spcBef>
                <a:spcPts val="2249"/>
              </a:spcBef>
              <a:buNone/>
              <a:defRPr/>
            </a:pPr>
            <a:r>
              <a:rPr lang="es-CL" sz="4000" dirty="0">
                <a:solidFill>
                  <a:srgbClr val="004C14"/>
                </a:solidFill>
                <a:latin typeface="ACHS Nueva Sans Medium" pitchFamily="2" charset="77"/>
              </a:rPr>
              <a:t>01</a:t>
            </a:r>
          </a:p>
        </p:txBody>
      </p:sp>
      <p:sp>
        <p:nvSpPr>
          <p:cNvPr id="13" name="Marcador de texto 23">
            <a:extLst>
              <a:ext uri="{FF2B5EF4-FFF2-40B4-BE49-F238E27FC236}">
                <a16:creationId xmlns:a16="http://schemas.microsoft.com/office/drawing/2014/main" xmlns="" id="{E1381554-7D4B-5B4E-A4E4-864F23E32A2D}"/>
              </a:ext>
            </a:extLst>
          </p:cNvPr>
          <p:cNvSpPr txBox="1">
            <a:spLocks/>
          </p:cNvSpPr>
          <p:nvPr/>
        </p:nvSpPr>
        <p:spPr>
          <a:xfrm>
            <a:off x="3520748" y="2278404"/>
            <a:ext cx="1199644" cy="879002"/>
          </a:xfrm>
          <a:prstGeom prst="rect">
            <a:avLst/>
          </a:prstGeom>
        </p:spPr>
        <p:txBody>
          <a:bodyPr/>
          <a:lstStyle>
            <a:lvl1pPr marL="304800" marR="0" indent="-304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2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7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20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1218040">
              <a:spcBef>
                <a:spcPts val="2249"/>
              </a:spcBef>
              <a:buNone/>
              <a:defRPr/>
            </a:pPr>
            <a:r>
              <a:rPr lang="es-CL" sz="4000" dirty="0">
                <a:solidFill>
                  <a:srgbClr val="004C14"/>
                </a:solidFill>
                <a:latin typeface="ACHS Nueva Sans Medium" pitchFamily="2" charset="77"/>
              </a:rPr>
              <a:t>02</a:t>
            </a:r>
          </a:p>
        </p:txBody>
      </p:sp>
      <p:sp>
        <p:nvSpPr>
          <p:cNvPr id="14" name="Marcador de texto 23">
            <a:extLst>
              <a:ext uri="{FF2B5EF4-FFF2-40B4-BE49-F238E27FC236}">
                <a16:creationId xmlns:a16="http://schemas.microsoft.com/office/drawing/2014/main" xmlns="" id="{6EA84345-B0B8-F74E-A4F4-2DBD6BF7CB0E}"/>
              </a:ext>
            </a:extLst>
          </p:cNvPr>
          <p:cNvSpPr txBox="1">
            <a:spLocks/>
          </p:cNvSpPr>
          <p:nvPr/>
        </p:nvSpPr>
        <p:spPr>
          <a:xfrm>
            <a:off x="6245353" y="2278404"/>
            <a:ext cx="1199644" cy="879002"/>
          </a:xfrm>
          <a:prstGeom prst="rect">
            <a:avLst/>
          </a:prstGeom>
        </p:spPr>
        <p:txBody>
          <a:bodyPr/>
          <a:lstStyle>
            <a:lvl1pPr marL="304800" marR="0" indent="-304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2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7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20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1218040">
              <a:spcBef>
                <a:spcPts val="2249"/>
              </a:spcBef>
              <a:buNone/>
              <a:defRPr/>
            </a:pPr>
            <a:r>
              <a:rPr lang="es-CL" sz="4000" dirty="0">
                <a:solidFill>
                  <a:srgbClr val="004C14"/>
                </a:solidFill>
                <a:latin typeface="ACHS Nueva Sans Medium" pitchFamily="2" charset="77"/>
              </a:rPr>
              <a:t>03</a:t>
            </a:r>
          </a:p>
        </p:txBody>
      </p:sp>
      <p:sp>
        <p:nvSpPr>
          <p:cNvPr id="15" name="Marcador de texto 23">
            <a:extLst>
              <a:ext uri="{FF2B5EF4-FFF2-40B4-BE49-F238E27FC236}">
                <a16:creationId xmlns:a16="http://schemas.microsoft.com/office/drawing/2014/main" xmlns="" id="{D155F084-0AFB-7F42-90EE-DF8C317ECBFA}"/>
              </a:ext>
            </a:extLst>
          </p:cNvPr>
          <p:cNvSpPr txBox="1">
            <a:spLocks/>
          </p:cNvSpPr>
          <p:nvPr/>
        </p:nvSpPr>
        <p:spPr>
          <a:xfrm>
            <a:off x="8677905" y="2278404"/>
            <a:ext cx="1199644" cy="879002"/>
          </a:xfrm>
          <a:prstGeom prst="rect">
            <a:avLst/>
          </a:prstGeom>
        </p:spPr>
        <p:txBody>
          <a:bodyPr/>
          <a:lstStyle>
            <a:lvl1pPr marL="304800" marR="0" indent="-304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2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7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20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1218040">
              <a:spcBef>
                <a:spcPts val="2249"/>
              </a:spcBef>
              <a:buNone/>
              <a:defRPr/>
            </a:pPr>
            <a:r>
              <a:rPr lang="es-CL" sz="4000" dirty="0">
                <a:solidFill>
                  <a:srgbClr val="004C14"/>
                </a:solidFill>
                <a:latin typeface="ACHS Nueva Sans Medium" pitchFamily="2" charset="77"/>
              </a:rPr>
              <a:t>04</a:t>
            </a:r>
          </a:p>
        </p:txBody>
      </p:sp>
      <p:sp>
        <p:nvSpPr>
          <p:cNvPr id="16" name="Marcador de texto 35">
            <a:extLst>
              <a:ext uri="{FF2B5EF4-FFF2-40B4-BE49-F238E27FC236}">
                <a16:creationId xmlns:a16="http://schemas.microsoft.com/office/drawing/2014/main" xmlns="" id="{30B3D2B0-B546-F041-A69D-29B5B1CF0DAE}"/>
              </a:ext>
            </a:extLst>
          </p:cNvPr>
          <p:cNvSpPr txBox="1">
            <a:spLocks/>
          </p:cNvSpPr>
          <p:nvPr/>
        </p:nvSpPr>
        <p:spPr>
          <a:xfrm>
            <a:off x="3838124" y="4376671"/>
            <a:ext cx="1760159" cy="1563465"/>
          </a:xfrm>
          <a:prstGeom prst="rect">
            <a:avLst/>
          </a:prstGeom>
        </p:spPr>
        <p:txBody>
          <a:bodyPr/>
          <a:lstStyle>
            <a:lvl1pPr marL="304709" marR="0" indent="-304709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265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1973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6682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1390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59922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8453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6985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5516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r>
              <a:rPr lang="es-CL" sz="1600" dirty="0">
                <a:solidFill>
                  <a:srgbClr val="106737"/>
                </a:solidFill>
                <a:latin typeface="ACHS Nueva Sans Medium" pitchFamily="2" charset="77"/>
              </a:rPr>
              <a:t>Presentación del facilitador</a:t>
            </a:r>
          </a:p>
        </p:txBody>
      </p:sp>
      <p:sp>
        <p:nvSpPr>
          <p:cNvPr id="17" name="Marcador de texto 36">
            <a:extLst>
              <a:ext uri="{FF2B5EF4-FFF2-40B4-BE49-F238E27FC236}">
                <a16:creationId xmlns:a16="http://schemas.microsoft.com/office/drawing/2014/main" xmlns="" id="{8D9243A6-4B42-3645-A824-54CB16C8CAFD}"/>
              </a:ext>
            </a:extLst>
          </p:cNvPr>
          <p:cNvSpPr txBox="1">
            <a:spLocks/>
          </p:cNvSpPr>
          <p:nvPr/>
        </p:nvSpPr>
        <p:spPr>
          <a:xfrm>
            <a:off x="6654127" y="4376671"/>
            <a:ext cx="1910496" cy="1563465"/>
          </a:xfrm>
          <a:prstGeom prst="rect">
            <a:avLst/>
          </a:prstGeom>
        </p:spPr>
        <p:txBody>
          <a:bodyPr/>
          <a:lstStyle>
            <a:lvl1pPr marL="304709" marR="0" indent="-304709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265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1973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6682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1390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59922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8453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6985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5516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r>
              <a:rPr lang="es-CL" sz="1600" dirty="0">
                <a:solidFill>
                  <a:srgbClr val="106737"/>
                </a:solidFill>
                <a:latin typeface="ACHS Nueva Sans Medium" pitchFamily="2" charset="77"/>
              </a:rPr>
              <a:t>Expectativas de los participantes</a:t>
            </a:r>
          </a:p>
        </p:txBody>
      </p:sp>
      <p:sp>
        <p:nvSpPr>
          <p:cNvPr id="18" name="Marcador de texto 37">
            <a:extLst>
              <a:ext uri="{FF2B5EF4-FFF2-40B4-BE49-F238E27FC236}">
                <a16:creationId xmlns:a16="http://schemas.microsoft.com/office/drawing/2014/main" xmlns="" id="{EAAD5D92-F4CA-A249-A3D7-D551064CDB34}"/>
              </a:ext>
            </a:extLst>
          </p:cNvPr>
          <p:cNvSpPr txBox="1">
            <a:spLocks/>
          </p:cNvSpPr>
          <p:nvPr/>
        </p:nvSpPr>
        <p:spPr>
          <a:xfrm>
            <a:off x="9254405" y="4376671"/>
            <a:ext cx="1652809" cy="1563465"/>
          </a:xfrm>
          <a:prstGeom prst="rect">
            <a:avLst/>
          </a:prstGeom>
        </p:spPr>
        <p:txBody>
          <a:bodyPr/>
          <a:lstStyle>
            <a:lvl1pPr marL="304709" marR="0" indent="-304709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265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1973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6682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1390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59922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8453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6985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5516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r>
              <a:rPr lang="es-CL" sz="1600" dirty="0">
                <a:solidFill>
                  <a:srgbClr val="106737"/>
                </a:solidFill>
                <a:latin typeface="ACHS Nueva Sans Medium" pitchFamily="2" charset="77"/>
              </a:rPr>
              <a:t>Presentación </a:t>
            </a:r>
            <a:r>
              <a:rPr lang="es-CL" sz="1600" dirty="0" smtClean="0">
                <a:solidFill>
                  <a:srgbClr val="106737"/>
                </a:solidFill>
                <a:latin typeface="ACHS Nueva Sans Medium" pitchFamily="2" charset="77"/>
              </a:rPr>
              <a:t>de la charla</a:t>
            </a:r>
            <a:endParaRPr lang="es-CL" sz="1600" dirty="0">
              <a:solidFill>
                <a:srgbClr val="106737"/>
              </a:solidFill>
              <a:latin typeface="ACHS Nueva Sans Medium" pitchFamily="2" charset="77"/>
            </a:endParaRPr>
          </a:p>
        </p:txBody>
      </p:sp>
      <p:sp>
        <p:nvSpPr>
          <p:cNvPr id="19" name="Marcador de texto 13">
            <a:extLst>
              <a:ext uri="{FF2B5EF4-FFF2-40B4-BE49-F238E27FC236}">
                <a16:creationId xmlns:a16="http://schemas.microsoft.com/office/drawing/2014/main" xmlns="" id="{BAAEB66F-FB72-2C4D-85B2-FB5E54E93993}"/>
              </a:ext>
            </a:extLst>
          </p:cNvPr>
          <p:cNvSpPr txBox="1">
            <a:spLocks/>
          </p:cNvSpPr>
          <p:nvPr/>
        </p:nvSpPr>
        <p:spPr>
          <a:xfrm>
            <a:off x="973126" y="4376671"/>
            <a:ext cx="1910496" cy="1563465"/>
          </a:xfrm>
          <a:prstGeom prst="rect">
            <a:avLst/>
          </a:prstGeom>
        </p:spPr>
        <p:txBody>
          <a:bodyPr/>
          <a:lstStyle>
            <a:lvl1pPr marL="304709" marR="0" indent="-304709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265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1973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6682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1390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59922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8453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6985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5516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r>
              <a:rPr lang="es-CL" sz="1600" dirty="0">
                <a:solidFill>
                  <a:srgbClr val="106737"/>
                </a:solidFill>
                <a:latin typeface="ACHS Nueva Sans Medium" pitchFamily="2" charset="77"/>
              </a:rPr>
              <a:t>Bienvenida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8428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2B06DDB-A8F2-6F43-B91B-778D4BEE38DE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0FC044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439B9E2-685F-F042-822A-2A9C29D8A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6" name="Título 30">
            <a:extLst>
              <a:ext uri="{FF2B5EF4-FFF2-40B4-BE49-F238E27FC236}">
                <a16:creationId xmlns:a16="http://schemas.microsoft.com/office/drawing/2014/main" xmlns="" id="{D16ECB9D-33C0-FB4C-B58B-241EF4CBA22A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Medidas preventivas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xmlns="" id="{B8D6D7A1-3A5D-C342-8028-1FE7736C60F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ítulo 30">
            <a:extLst>
              <a:ext uri="{FF2B5EF4-FFF2-40B4-BE49-F238E27FC236}">
                <a16:creationId xmlns:a16="http://schemas.microsoft.com/office/drawing/2014/main" xmlns="" id="{42372EBE-6C99-1947-A1E2-2ECFAFF35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1956889"/>
            <a:ext cx="5385600" cy="464729"/>
          </a:xfrm>
        </p:spPr>
        <p:txBody>
          <a:bodyPr vert="horz">
            <a:normAutofit/>
          </a:bodyPr>
          <a:lstStyle/>
          <a:p>
            <a:r>
              <a:rPr lang="es-CL" sz="180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Medidas preventivas técnicas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7894D34C-168A-054F-848B-6DC22FA3C388}"/>
              </a:ext>
            </a:extLst>
          </p:cNvPr>
          <p:cNvSpPr/>
          <p:nvPr/>
        </p:nvSpPr>
        <p:spPr>
          <a:xfrm>
            <a:off x="450000" y="2833133"/>
            <a:ext cx="5385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dirty="0">
                <a:latin typeface="ACHS Nueva Sans Medium" pitchFamily="2" charset="77"/>
                <a:cs typeface="Arial" panose="020B0604020202020204" pitchFamily="34" charset="0"/>
              </a:rPr>
              <a:t>Utilización de elementos naturales o artificiales para producir sombra en lugares públicos y de trabajo. Con la finalidad de disminuir la exposición directa a la radiación UV. Algunos ejemplos son techar, arborizar, colocar mallas oscuras y de trama tupida, vidrios reflectantes, entre otros. </a:t>
            </a:r>
            <a:endParaRPr lang="es-ES" sz="1600" dirty="0">
              <a:latin typeface="ACHS Nueva Sans Medium" pitchFamily="2" charset="77"/>
              <a:cs typeface="Arial" panose="020B0604020202020204" pitchFamily="34" charset="0"/>
            </a:endParaRPr>
          </a:p>
        </p:txBody>
      </p:sp>
      <p:grpSp>
        <p:nvGrpSpPr>
          <p:cNvPr id="34" name="Group 44">
            <a:extLst>
              <a:ext uri="{FF2B5EF4-FFF2-40B4-BE49-F238E27FC236}">
                <a16:creationId xmlns:a16="http://schemas.microsoft.com/office/drawing/2014/main" xmlns="" id="{ED6BC984-A42C-7248-A98B-075F67FCBBF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00706" y="1956889"/>
            <a:ext cx="2678400" cy="2671994"/>
            <a:chOff x="3326" y="1316"/>
            <a:chExt cx="418" cy="417"/>
          </a:xfrm>
          <a:solidFill>
            <a:srgbClr val="0FC044"/>
          </a:solidFill>
        </p:grpSpPr>
        <p:sp>
          <p:nvSpPr>
            <p:cNvPr id="35" name="Freeform 45">
              <a:extLst>
                <a:ext uri="{FF2B5EF4-FFF2-40B4-BE49-F238E27FC236}">
                  <a16:creationId xmlns:a16="http://schemas.microsoft.com/office/drawing/2014/main" xmlns="" id="{8EC1D746-EFFE-9F43-8A46-2B1C6F4DEC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44" y="1459"/>
              <a:ext cx="182" cy="183"/>
            </a:xfrm>
            <a:custGeom>
              <a:avLst/>
              <a:gdLst>
                <a:gd name="T0" fmla="*/ 29 w 299"/>
                <a:gd name="T1" fmla="*/ 270 h 300"/>
                <a:gd name="T2" fmla="*/ 29 w 299"/>
                <a:gd name="T3" fmla="*/ 270 h 300"/>
                <a:gd name="T4" fmla="*/ 34 w 299"/>
                <a:gd name="T5" fmla="*/ 254 h 300"/>
                <a:gd name="T6" fmla="*/ 106 w 299"/>
                <a:gd name="T7" fmla="*/ 173 h 300"/>
                <a:gd name="T8" fmla="*/ 111 w 299"/>
                <a:gd name="T9" fmla="*/ 171 h 300"/>
                <a:gd name="T10" fmla="*/ 116 w 299"/>
                <a:gd name="T11" fmla="*/ 173 h 300"/>
                <a:gd name="T12" fmla="*/ 185 w 299"/>
                <a:gd name="T13" fmla="*/ 174 h 300"/>
                <a:gd name="T14" fmla="*/ 190 w 299"/>
                <a:gd name="T15" fmla="*/ 172 h 300"/>
                <a:gd name="T16" fmla="*/ 195 w 299"/>
                <a:gd name="T17" fmla="*/ 174 h 300"/>
                <a:gd name="T18" fmla="*/ 266 w 299"/>
                <a:gd name="T19" fmla="*/ 254 h 300"/>
                <a:gd name="T20" fmla="*/ 270 w 299"/>
                <a:gd name="T21" fmla="*/ 270 h 300"/>
                <a:gd name="T22" fmla="*/ 29 w 299"/>
                <a:gd name="T23" fmla="*/ 270 h 300"/>
                <a:gd name="T24" fmla="*/ 151 w 299"/>
                <a:gd name="T25" fmla="*/ 30 h 300"/>
                <a:gd name="T26" fmla="*/ 151 w 299"/>
                <a:gd name="T27" fmla="*/ 30 h 300"/>
                <a:gd name="T28" fmla="*/ 211 w 299"/>
                <a:gd name="T29" fmla="*/ 90 h 300"/>
                <a:gd name="T30" fmla="*/ 151 w 299"/>
                <a:gd name="T31" fmla="*/ 151 h 300"/>
                <a:gd name="T32" fmla="*/ 91 w 299"/>
                <a:gd name="T33" fmla="*/ 90 h 300"/>
                <a:gd name="T34" fmla="*/ 151 w 299"/>
                <a:gd name="T35" fmla="*/ 30 h 300"/>
                <a:gd name="T36" fmla="*/ 230 w 299"/>
                <a:gd name="T37" fmla="*/ 159 h 300"/>
                <a:gd name="T38" fmla="*/ 230 w 299"/>
                <a:gd name="T39" fmla="*/ 159 h 300"/>
                <a:gd name="T40" fmla="*/ 218 w 299"/>
                <a:gd name="T41" fmla="*/ 151 h 300"/>
                <a:gd name="T42" fmla="*/ 226 w 299"/>
                <a:gd name="T43" fmla="*/ 140 h 300"/>
                <a:gd name="T44" fmla="*/ 241 w 299"/>
                <a:gd name="T45" fmla="*/ 90 h 300"/>
                <a:gd name="T46" fmla="*/ 151 w 299"/>
                <a:gd name="T47" fmla="*/ 0 h 300"/>
                <a:gd name="T48" fmla="*/ 61 w 299"/>
                <a:gd name="T49" fmla="*/ 90 h 300"/>
                <a:gd name="T50" fmla="*/ 76 w 299"/>
                <a:gd name="T51" fmla="*/ 139 h 300"/>
                <a:gd name="T52" fmla="*/ 83 w 299"/>
                <a:gd name="T53" fmla="*/ 150 h 300"/>
                <a:gd name="T54" fmla="*/ 71 w 299"/>
                <a:gd name="T55" fmla="*/ 157 h 300"/>
                <a:gd name="T56" fmla="*/ 30 w 299"/>
                <a:gd name="T57" fmla="*/ 195 h 300"/>
                <a:gd name="T58" fmla="*/ 0 w 299"/>
                <a:gd name="T59" fmla="*/ 285 h 300"/>
                <a:gd name="T60" fmla="*/ 15 w 299"/>
                <a:gd name="T61" fmla="*/ 300 h 300"/>
                <a:gd name="T62" fmla="*/ 285 w 299"/>
                <a:gd name="T63" fmla="*/ 300 h 300"/>
                <a:gd name="T64" fmla="*/ 299 w 299"/>
                <a:gd name="T65" fmla="*/ 285 h 300"/>
                <a:gd name="T66" fmla="*/ 230 w 299"/>
                <a:gd name="T67" fmla="*/ 15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9" h="300">
                  <a:moveTo>
                    <a:pt x="29" y="270"/>
                  </a:moveTo>
                  <a:lnTo>
                    <a:pt x="29" y="270"/>
                  </a:lnTo>
                  <a:lnTo>
                    <a:pt x="34" y="254"/>
                  </a:lnTo>
                  <a:cubicBezTo>
                    <a:pt x="44" y="217"/>
                    <a:pt x="71" y="187"/>
                    <a:pt x="106" y="173"/>
                  </a:cubicBezTo>
                  <a:lnTo>
                    <a:pt x="111" y="171"/>
                  </a:lnTo>
                  <a:lnTo>
                    <a:pt x="116" y="173"/>
                  </a:lnTo>
                  <a:cubicBezTo>
                    <a:pt x="138" y="182"/>
                    <a:pt x="163" y="182"/>
                    <a:pt x="185" y="174"/>
                  </a:cubicBezTo>
                  <a:lnTo>
                    <a:pt x="190" y="172"/>
                  </a:lnTo>
                  <a:lnTo>
                    <a:pt x="195" y="174"/>
                  </a:lnTo>
                  <a:cubicBezTo>
                    <a:pt x="229" y="188"/>
                    <a:pt x="256" y="218"/>
                    <a:pt x="266" y="254"/>
                  </a:cubicBezTo>
                  <a:lnTo>
                    <a:pt x="270" y="270"/>
                  </a:lnTo>
                  <a:lnTo>
                    <a:pt x="29" y="270"/>
                  </a:lnTo>
                  <a:close/>
                  <a:moveTo>
                    <a:pt x="151" y="30"/>
                  </a:moveTo>
                  <a:lnTo>
                    <a:pt x="151" y="30"/>
                  </a:lnTo>
                  <a:cubicBezTo>
                    <a:pt x="184" y="30"/>
                    <a:pt x="211" y="57"/>
                    <a:pt x="211" y="90"/>
                  </a:cubicBezTo>
                  <a:cubicBezTo>
                    <a:pt x="211" y="124"/>
                    <a:pt x="184" y="151"/>
                    <a:pt x="151" y="151"/>
                  </a:cubicBezTo>
                  <a:cubicBezTo>
                    <a:pt x="118" y="151"/>
                    <a:pt x="91" y="124"/>
                    <a:pt x="91" y="90"/>
                  </a:cubicBezTo>
                  <a:cubicBezTo>
                    <a:pt x="91" y="57"/>
                    <a:pt x="118" y="30"/>
                    <a:pt x="151" y="30"/>
                  </a:cubicBezTo>
                  <a:close/>
                  <a:moveTo>
                    <a:pt x="230" y="159"/>
                  </a:moveTo>
                  <a:lnTo>
                    <a:pt x="230" y="159"/>
                  </a:lnTo>
                  <a:lnTo>
                    <a:pt x="218" y="151"/>
                  </a:lnTo>
                  <a:lnTo>
                    <a:pt x="226" y="140"/>
                  </a:lnTo>
                  <a:cubicBezTo>
                    <a:pt x="236" y="125"/>
                    <a:pt x="241" y="108"/>
                    <a:pt x="241" y="90"/>
                  </a:cubicBezTo>
                  <a:cubicBezTo>
                    <a:pt x="241" y="41"/>
                    <a:pt x="201" y="0"/>
                    <a:pt x="151" y="0"/>
                  </a:cubicBezTo>
                  <a:cubicBezTo>
                    <a:pt x="101" y="0"/>
                    <a:pt x="61" y="41"/>
                    <a:pt x="61" y="90"/>
                  </a:cubicBezTo>
                  <a:cubicBezTo>
                    <a:pt x="61" y="108"/>
                    <a:pt x="66" y="125"/>
                    <a:pt x="76" y="139"/>
                  </a:cubicBezTo>
                  <a:lnTo>
                    <a:pt x="83" y="150"/>
                  </a:lnTo>
                  <a:lnTo>
                    <a:pt x="71" y="157"/>
                  </a:lnTo>
                  <a:cubicBezTo>
                    <a:pt x="55" y="167"/>
                    <a:pt x="41" y="180"/>
                    <a:pt x="30" y="195"/>
                  </a:cubicBezTo>
                  <a:cubicBezTo>
                    <a:pt x="10" y="221"/>
                    <a:pt x="0" y="252"/>
                    <a:pt x="0" y="285"/>
                  </a:cubicBezTo>
                  <a:cubicBezTo>
                    <a:pt x="0" y="293"/>
                    <a:pt x="6" y="300"/>
                    <a:pt x="15" y="300"/>
                  </a:cubicBezTo>
                  <a:lnTo>
                    <a:pt x="285" y="300"/>
                  </a:lnTo>
                  <a:cubicBezTo>
                    <a:pt x="293" y="300"/>
                    <a:pt x="299" y="293"/>
                    <a:pt x="299" y="285"/>
                  </a:cubicBezTo>
                  <a:cubicBezTo>
                    <a:pt x="299" y="233"/>
                    <a:pt x="273" y="186"/>
                    <a:pt x="230" y="15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36" name="Freeform 46">
              <a:extLst>
                <a:ext uri="{FF2B5EF4-FFF2-40B4-BE49-F238E27FC236}">
                  <a16:creationId xmlns:a16="http://schemas.microsoft.com/office/drawing/2014/main" xmlns="" id="{9C53953B-A703-C846-9FD7-6079A98D2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6" y="1316"/>
              <a:ext cx="418" cy="417"/>
            </a:xfrm>
            <a:custGeom>
              <a:avLst/>
              <a:gdLst>
                <a:gd name="T0" fmla="*/ 589 w 688"/>
                <a:gd name="T1" fmla="*/ 657 h 686"/>
                <a:gd name="T2" fmla="*/ 589 w 688"/>
                <a:gd name="T3" fmla="*/ 657 h 686"/>
                <a:gd name="T4" fmla="*/ 100 w 688"/>
                <a:gd name="T5" fmla="*/ 657 h 686"/>
                <a:gd name="T6" fmla="*/ 100 w 688"/>
                <a:gd name="T7" fmla="*/ 204 h 686"/>
                <a:gd name="T8" fmla="*/ 345 w 688"/>
                <a:gd name="T9" fmla="*/ 33 h 686"/>
                <a:gd name="T10" fmla="*/ 589 w 688"/>
                <a:gd name="T11" fmla="*/ 204 h 686"/>
                <a:gd name="T12" fmla="*/ 589 w 688"/>
                <a:gd name="T13" fmla="*/ 657 h 686"/>
                <a:gd name="T14" fmla="*/ 618 w 688"/>
                <a:gd name="T15" fmla="*/ 224 h 686"/>
                <a:gd name="T16" fmla="*/ 618 w 688"/>
                <a:gd name="T17" fmla="*/ 224 h 686"/>
                <a:gd name="T18" fmla="*/ 664 w 688"/>
                <a:gd name="T19" fmla="*/ 257 h 686"/>
                <a:gd name="T20" fmla="*/ 675 w 688"/>
                <a:gd name="T21" fmla="*/ 259 h 686"/>
                <a:gd name="T22" fmla="*/ 685 w 688"/>
                <a:gd name="T23" fmla="*/ 253 h 686"/>
                <a:gd name="T24" fmla="*/ 687 w 688"/>
                <a:gd name="T25" fmla="*/ 242 h 686"/>
                <a:gd name="T26" fmla="*/ 681 w 688"/>
                <a:gd name="T27" fmla="*/ 233 h 686"/>
                <a:gd name="T28" fmla="*/ 680 w 688"/>
                <a:gd name="T29" fmla="*/ 232 h 686"/>
                <a:gd name="T30" fmla="*/ 353 w 688"/>
                <a:gd name="T31" fmla="*/ 4 h 686"/>
                <a:gd name="T32" fmla="*/ 336 w 688"/>
                <a:gd name="T33" fmla="*/ 4 h 686"/>
                <a:gd name="T34" fmla="*/ 8 w 688"/>
                <a:gd name="T35" fmla="*/ 233 h 686"/>
                <a:gd name="T36" fmla="*/ 4 w 688"/>
                <a:gd name="T37" fmla="*/ 253 h 686"/>
                <a:gd name="T38" fmla="*/ 14 w 688"/>
                <a:gd name="T39" fmla="*/ 259 h 686"/>
                <a:gd name="T40" fmla="*/ 25 w 688"/>
                <a:gd name="T41" fmla="*/ 257 h 686"/>
                <a:gd name="T42" fmla="*/ 71 w 688"/>
                <a:gd name="T43" fmla="*/ 224 h 686"/>
                <a:gd name="T44" fmla="*/ 71 w 688"/>
                <a:gd name="T45" fmla="*/ 672 h 686"/>
                <a:gd name="T46" fmla="*/ 86 w 688"/>
                <a:gd name="T47" fmla="*/ 686 h 686"/>
                <a:gd name="T48" fmla="*/ 603 w 688"/>
                <a:gd name="T49" fmla="*/ 686 h 686"/>
                <a:gd name="T50" fmla="*/ 618 w 688"/>
                <a:gd name="T51" fmla="*/ 672 h 686"/>
                <a:gd name="T52" fmla="*/ 618 w 688"/>
                <a:gd name="T53" fmla="*/ 224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88" h="686">
                  <a:moveTo>
                    <a:pt x="589" y="657"/>
                  </a:moveTo>
                  <a:lnTo>
                    <a:pt x="589" y="657"/>
                  </a:lnTo>
                  <a:lnTo>
                    <a:pt x="100" y="657"/>
                  </a:lnTo>
                  <a:lnTo>
                    <a:pt x="100" y="204"/>
                  </a:lnTo>
                  <a:lnTo>
                    <a:pt x="345" y="33"/>
                  </a:lnTo>
                  <a:lnTo>
                    <a:pt x="589" y="204"/>
                  </a:lnTo>
                  <a:lnTo>
                    <a:pt x="589" y="657"/>
                  </a:lnTo>
                  <a:close/>
                  <a:moveTo>
                    <a:pt x="618" y="224"/>
                  </a:moveTo>
                  <a:lnTo>
                    <a:pt x="618" y="224"/>
                  </a:lnTo>
                  <a:lnTo>
                    <a:pt x="664" y="257"/>
                  </a:lnTo>
                  <a:cubicBezTo>
                    <a:pt x="668" y="259"/>
                    <a:pt x="672" y="260"/>
                    <a:pt x="675" y="259"/>
                  </a:cubicBezTo>
                  <a:cubicBezTo>
                    <a:pt x="679" y="258"/>
                    <a:pt x="683" y="256"/>
                    <a:pt x="685" y="253"/>
                  </a:cubicBezTo>
                  <a:cubicBezTo>
                    <a:pt x="687" y="250"/>
                    <a:pt x="688" y="246"/>
                    <a:pt x="687" y="242"/>
                  </a:cubicBezTo>
                  <a:cubicBezTo>
                    <a:pt x="687" y="238"/>
                    <a:pt x="685" y="235"/>
                    <a:pt x="681" y="233"/>
                  </a:cubicBezTo>
                  <a:lnTo>
                    <a:pt x="680" y="232"/>
                  </a:lnTo>
                  <a:lnTo>
                    <a:pt x="353" y="4"/>
                  </a:lnTo>
                  <a:cubicBezTo>
                    <a:pt x="348" y="0"/>
                    <a:pt x="341" y="0"/>
                    <a:pt x="336" y="4"/>
                  </a:cubicBezTo>
                  <a:lnTo>
                    <a:pt x="8" y="233"/>
                  </a:lnTo>
                  <a:cubicBezTo>
                    <a:pt x="2" y="237"/>
                    <a:pt x="0" y="246"/>
                    <a:pt x="4" y="253"/>
                  </a:cubicBezTo>
                  <a:cubicBezTo>
                    <a:pt x="6" y="256"/>
                    <a:pt x="10" y="258"/>
                    <a:pt x="14" y="259"/>
                  </a:cubicBezTo>
                  <a:cubicBezTo>
                    <a:pt x="17" y="260"/>
                    <a:pt x="21" y="259"/>
                    <a:pt x="25" y="257"/>
                  </a:cubicBezTo>
                  <a:lnTo>
                    <a:pt x="71" y="224"/>
                  </a:lnTo>
                  <a:lnTo>
                    <a:pt x="71" y="672"/>
                  </a:lnTo>
                  <a:cubicBezTo>
                    <a:pt x="71" y="680"/>
                    <a:pt x="78" y="686"/>
                    <a:pt x="86" y="686"/>
                  </a:cubicBezTo>
                  <a:lnTo>
                    <a:pt x="603" y="686"/>
                  </a:lnTo>
                  <a:cubicBezTo>
                    <a:pt x="611" y="686"/>
                    <a:pt x="618" y="680"/>
                    <a:pt x="618" y="672"/>
                  </a:cubicBezTo>
                  <a:lnTo>
                    <a:pt x="618" y="22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15927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2B06DDB-A8F2-6F43-B91B-778D4BEE38DE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0FC044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439B9E2-685F-F042-822A-2A9C29D8A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6" name="Título 30">
            <a:extLst>
              <a:ext uri="{FF2B5EF4-FFF2-40B4-BE49-F238E27FC236}">
                <a16:creationId xmlns:a16="http://schemas.microsoft.com/office/drawing/2014/main" xmlns="" id="{D16ECB9D-33C0-FB4C-B58B-241EF4CBA22A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Medidas preventivas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xmlns="" id="{B8D6D7A1-3A5D-C342-8028-1FE7736C60F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ítulo 30">
            <a:extLst>
              <a:ext uri="{FF2B5EF4-FFF2-40B4-BE49-F238E27FC236}">
                <a16:creationId xmlns:a16="http://schemas.microsoft.com/office/drawing/2014/main" xmlns="" id="{42372EBE-6C99-1947-A1E2-2ECFAFF35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1956889"/>
            <a:ext cx="5385600" cy="464729"/>
          </a:xfrm>
        </p:spPr>
        <p:txBody>
          <a:bodyPr vert="horz">
            <a:normAutofit/>
          </a:bodyPr>
          <a:lstStyle/>
          <a:p>
            <a:r>
              <a:rPr lang="es-CL" sz="1800" kern="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Medidas preventivas administrativas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7894D34C-168A-054F-848B-6DC22FA3C388}"/>
              </a:ext>
            </a:extLst>
          </p:cNvPr>
          <p:cNvSpPr/>
          <p:nvPr/>
        </p:nvSpPr>
        <p:spPr>
          <a:xfrm>
            <a:off x="450000" y="2833133"/>
            <a:ext cx="5385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dirty="0">
                <a:latin typeface="ACHS Nueva Sans Medium" pitchFamily="2" charset="77"/>
                <a:cs typeface="Arial" panose="020B0604020202020204" pitchFamily="34" charset="0"/>
              </a:rPr>
              <a:t>Los informes de la Dirección Meteorológica de Chile ayuden a calendarizar y programar horarios de trabajo, faenas y tareas, según riesgo y exposición a la radiación UV. </a:t>
            </a:r>
          </a:p>
          <a:p>
            <a:endParaRPr lang="es-CL" sz="1600" dirty="0">
              <a:latin typeface="ACHS Nueva Sans Medium" pitchFamily="2" charset="77"/>
              <a:cs typeface="Arial" panose="020B0604020202020204" pitchFamily="34" charset="0"/>
            </a:endParaRPr>
          </a:p>
          <a:p>
            <a:r>
              <a:rPr lang="es-CL" sz="1600" dirty="0">
                <a:latin typeface="ACHS Nueva Sans Medium" pitchFamily="2" charset="77"/>
                <a:cs typeface="Arial" panose="020B0604020202020204" pitchFamily="34" charset="0"/>
              </a:rPr>
              <a:t>Realizar procedimientos que contemplen rotaciones de puestos de trabajo, disminución de tareas en horas peak y tiempo de exposición. </a:t>
            </a:r>
          </a:p>
        </p:txBody>
      </p:sp>
      <p:grpSp>
        <p:nvGrpSpPr>
          <p:cNvPr id="8" name="Group 224">
            <a:extLst>
              <a:ext uri="{FF2B5EF4-FFF2-40B4-BE49-F238E27FC236}">
                <a16:creationId xmlns:a16="http://schemas.microsoft.com/office/drawing/2014/main" xmlns="" id="{C4588E27-F504-5649-9068-2CAFB0AE28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00706" y="2189253"/>
            <a:ext cx="2678400" cy="3025836"/>
            <a:chOff x="4692" y="2635"/>
            <a:chExt cx="424" cy="479"/>
          </a:xfrm>
          <a:solidFill>
            <a:srgbClr val="0FC044"/>
          </a:solidFill>
        </p:grpSpPr>
        <p:sp>
          <p:nvSpPr>
            <p:cNvPr id="9" name="Freeform 225">
              <a:extLst>
                <a:ext uri="{FF2B5EF4-FFF2-40B4-BE49-F238E27FC236}">
                  <a16:creationId xmlns:a16="http://schemas.microsoft.com/office/drawing/2014/main" xmlns="" id="{E03AD29C-C224-334E-B92D-9E71FCC0E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" y="2851"/>
              <a:ext cx="130" cy="20"/>
            </a:xfrm>
            <a:custGeom>
              <a:avLst/>
              <a:gdLst>
                <a:gd name="T0" fmla="*/ 198 w 213"/>
                <a:gd name="T1" fmla="*/ 0 h 32"/>
                <a:gd name="T2" fmla="*/ 198 w 213"/>
                <a:gd name="T3" fmla="*/ 0 h 32"/>
                <a:gd name="T4" fmla="*/ 16 w 213"/>
                <a:gd name="T5" fmla="*/ 0 h 32"/>
                <a:gd name="T6" fmla="*/ 0 w 213"/>
                <a:gd name="T7" fmla="*/ 16 h 32"/>
                <a:gd name="T8" fmla="*/ 16 w 213"/>
                <a:gd name="T9" fmla="*/ 32 h 32"/>
                <a:gd name="T10" fmla="*/ 198 w 213"/>
                <a:gd name="T11" fmla="*/ 32 h 32"/>
                <a:gd name="T12" fmla="*/ 213 w 213"/>
                <a:gd name="T13" fmla="*/ 16 h 32"/>
                <a:gd name="T14" fmla="*/ 198 w 213"/>
                <a:gd name="T1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32">
                  <a:moveTo>
                    <a:pt x="198" y="0"/>
                  </a:moveTo>
                  <a:lnTo>
                    <a:pt x="198" y="0"/>
                  </a:lnTo>
                  <a:lnTo>
                    <a:pt x="16" y="0"/>
                  </a:ln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lnTo>
                    <a:pt x="198" y="32"/>
                  </a:lnTo>
                  <a:cubicBezTo>
                    <a:pt x="206" y="32"/>
                    <a:pt x="213" y="25"/>
                    <a:pt x="213" y="16"/>
                  </a:cubicBezTo>
                  <a:cubicBezTo>
                    <a:pt x="213" y="7"/>
                    <a:pt x="206" y="0"/>
                    <a:pt x="19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0" name="Freeform 226">
              <a:extLst>
                <a:ext uri="{FF2B5EF4-FFF2-40B4-BE49-F238E27FC236}">
                  <a16:creationId xmlns:a16="http://schemas.microsoft.com/office/drawing/2014/main" xmlns="" id="{135B27F5-8663-0E41-99D5-90815F6DB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" y="2890"/>
              <a:ext cx="130" cy="20"/>
            </a:xfrm>
            <a:custGeom>
              <a:avLst/>
              <a:gdLst>
                <a:gd name="T0" fmla="*/ 198 w 213"/>
                <a:gd name="T1" fmla="*/ 0 h 32"/>
                <a:gd name="T2" fmla="*/ 198 w 213"/>
                <a:gd name="T3" fmla="*/ 0 h 32"/>
                <a:gd name="T4" fmla="*/ 16 w 213"/>
                <a:gd name="T5" fmla="*/ 0 h 32"/>
                <a:gd name="T6" fmla="*/ 0 w 213"/>
                <a:gd name="T7" fmla="*/ 16 h 32"/>
                <a:gd name="T8" fmla="*/ 16 w 213"/>
                <a:gd name="T9" fmla="*/ 32 h 32"/>
                <a:gd name="T10" fmla="*/ 198 w 213"/>
                <a:gd name="T11" fmla="*/ 32 h 32"/>
                <a:gd name="T12" fmla="*/ 213 w 213"/>
                <a:gd name="T13" fmla="*/ 16 h 32"/>
                <a:gd name="T14" fmla="*/ 198 w 213"/>
                <a:gd name="T1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32">
                  <a:moveTo>
                    <a:pt x="198" y="0"/>
                  </a:moveTo>
                  <a:lnTo>
                    <a:pt x="198" y="0"/>
                  </a:lnTo>
                  <a:lnTo>
                    <a:pt x="16" y="0"/>
                  </a:ln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lnTo>
                    <a:pt x="198" y="32"/>
                  </a:lnTo>
                  <a:cubicBezTo>
                    <a:pt x="206" y="32"/>
                    <a:pt x="213" y="25"/>
                    <a:pt x="213" y="16"/>
                  </a:cubicBezTo>
                  <a:cubicBezTo>
                    <a:pt x="213" y="7"/>
                    <a:pt x="206" y="0"/>
                    <a:pt x="19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1" name="Freeform 227">
              <a:extLst>
                <a:ext uri="{FF2B5EF4-FFF2-40B4-BE49-F238E27FC236}">
                  <a16:creationId xmlns:a16="http://schemas.microsoft.com/office/drawing/2014/main" xmlns="" id="{83B906AB-314F-F34B-B3BB-7AD4579BC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" y="2813"/>
              <a:ext cx="64" cy="18"/>
            </a:xfrm>
            <a:custGeom>
              <a:avLst/>
              <a:gdLst>
                <a:gd name="T0" fmla="*/ 89 w 105"/>
                <a:gd name="T1" fmla="*/ 0 h 31"/>
                <a:gd name="T2" fmla="*/ 89 w 105"/>
                <a:gd name="T3" fmla="*/ 0 h 31"/>
                <a:gd name="T4" fmla="*/ 16 w 105"/>
                <a:gd name="T5" fmla="*/ 0 h 31"/>
                <a:gd name="T6" fmla="*/ 0 w 105"/>
                <a:gd name="T7" fmla="*/ 16 h 31"/>
                <a:gd name="T8" fmla="*/ 16 w 105"/>
                <a:gd name="T9" fmla="*/ 31 h 31"/>
                <a:gd name="T10" fmla="*/ 89 w 105"/>
                <a:gd name="T11" fmla="*/ 31 h 31"/>
                <a:gd name="T12" fmla="*/ 105 w 105"/>
                <a:gd name="T13" fmla="*/ 16 h 31"/>
                <a:gd name="T14" fmla="*/ 89 w 105"/>
                <a:gd name="T1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31">
                  <a:moveTo>
                    <a:pt x="89" y="0"/>
                  </a:moveTo>
                  <a:lnTo>
                    <a:pt x="89" y="0"/>
                  </a:lnTo>
                  <a:lnTo>
                    <a:pt x="16" y="0"/>
                  </a:lnTo>
                  <a:cubicBezTo>
                    <a:pt x="7" y="0"/>
                    <a:pt x="0" y="7"/>
                    <a:pt x="0" y="16"/>
                  </a:cubicBezTo>
                  <a:cubicBezTo>
                    <a:pt x="0" y="24"/>
                    <a:pt x="7" y="31"/>
                    <a:pt x="16" y="31"/>
                  </a:cubicBezTo>
                  <a:lnTo>
                    <a:pt x="89" y="31"/>
                  </a:lnTo>
                  <a:cubicBezTo>
                    <a:pt x="98" y="31"/>
                    <a:pt x="105" y="24"/>
                    <a:pt x="105" y="16"/>
                  </a:cubicBezTo>
                  <a:cubicBezTo>
                    <a:pt x="105" y="7"/>
                    <a:pt x="98" y="0"/>
                    <a:pt x="8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2" name="Freeform 228">
              <a:extLst>
                <a:ext uri="{FF2B5EF4-FFF2-40B4-BE49-F238E27FC236}">
                  <a16:creationId xmlns:a16="http://schemas.microsoft.com/office/drawing/2014/main" xmlns="" id="{65FD5968-7C73-5543-8F4D-1BDDF9109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" y="2813"/>
              <a:ext cx="25" cy="18"/>
            </a:xfrm>
            <a:custGeom>
              <a:avLst/>
              <a:gdLst>
                <a:gd name="T0" fmla="*/ 25 w 41"/>
                <a:gd name="T1" fmla="*/ 0 h 31"/>
                <a:gd name="T2" fmla="*/ 25 w 41"/>
                <a:gd name="T3" fmla="*/ 0 h 31"/>
                <a:gd name="T4" fmla="*/ 16 w 41"/>
                <a:gd name="T5" fmla="*/ 0 h 31"/>
                <a:gd name="T6" fmla="*/ 0 w 41"/>
                <a:gd name="T7" fmla="*/ 16 h 31"/>
                <a:gd name="T8" fmla="*/ 16 w 41"/>
                <a:gd name="T9" fmla="*/ 31 h 31"/>
                <a:gd name="T10" fmla="*/ 25 w 41"/>
                <a:gd name="T11" fmla="*/ 31 h 31"/>
                <a:gd name="T12" fmla="*/ 41 w 41"/>
                <a:gd name="T13" fmla="*/ 16 h 31"/>
                <a:gd name="T14" fmla="*/ 25 w 41"/>
                <a:gd name="T1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31">
                  <a:moveTo>
                    <a:pt x="25" y="0"/>
                  </a:moveTo>
                  <a:lnTo>
                    <a:pt x="25" y="0"/>
                  </a:lnTo>
                  <a:lnTo>
                    <a:pt x="16" y="0"/>
                  </a:lnTo>
                  <a:cubicBezTo>
                    <a:pt x="7" y="0"/>
                    <a:pt x="0" y="7"/>
                    <a:pt x="0" y="16"/>
                  </a:cubicBezTo>
                  <a:cubicBezTo>
                    <a:pt x="0" y="24"/>
                    <a:pt x="7" y="31"/>
                    <a:pt x="16" y="31"/>
                  </a:cubicBezTo>
                  <a:lnTo>
                    <a:pt x="25" y="31"/>
                  </a:lnTo>
                  <a:cubicBezTo>
                    <a:pt x="34" y="31"/>
                    <a:pt x="41" y="24"/>
                    <a:pt x="41" y="16"/>
                  </a:cubicBezTo>
                  <a:cubicBezTo>
                    <a:pt x="41" y="7"/>
                    <a:pt x="34" y="0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3" name="Freeform 229">
              <a:extLst>
                <a:ext uri="{FF2B5EF4-FFF2-40B4-BE49-F238E27FC236}">
                  <a16:creationId xmlns:a16="http://schemas.microsoft.com/office/drawing/2014/main" xmlns="" id="{BDE9410B-7F43-D442-A2A6-27388A17E4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635"/>
              <a:ext cx="364" cy="479"/>
            </a:xfrm>
            <a:custGeom>
              <a:avLst/>
              <a:gdLst>
                <a:gd name="T0" fmla="*/ 455 w 596"/>
                <a:gd name="T1" fmla="*/ 737 h 789"/>
                <a:gd name="T2" fmla="*/ 455 w 596"/>
                <a:gd name="T3" fmla="*/ 737 h 789"/>
                <a:gd name="T4" fmla="*/ 452 w 596"/>
                <a:gd name="T5" fmla="*/ 741 h 789"/>
                <a:gd name="T6" fmla="*/ 452 w 596"/>
                <a:gd name="T7" fmla="*/ 660 h 789"/>
                <a:gd name="T8" fmla="*/ 465 w 596"/>
                <a:gd name="T9" fmla="*/ 647 h 789"/>
                <a:gd name="T10" fmla="*/ 547 w 596"/>
                <a:gd name="T11" fmla="*/ 647 h 789"/>
                <a:gd name="T12" fmla="*/ 455 w 596"/>
                <a:gd name="T13" fmla="*/ 737 h 789"/>
                <a:gd name="T14" fmla="*/ 525 w 596"/>
                <a:gd name="T15" fmla="*/ 0 h 789"/>
                <a:gd name="T16" fmla="*/ 525 w 596"/>
                <a:gd name="T17" fmla="*/ 0 h 789"/>
                <a:gd name="T18" fmla="*/ 71 w 596"/>
                <a:gd name="T19" fmla="*/ 0 h 789"/>
                <a:gd name="T20" fmla="*/ 0 w 596"/>
                <a:gd name="T21" fmla="*/ 70 h 789"/>
                <a:gd name="T22" fmla="*/ 0 w 596"/>
                <a:gd name="T23" fmla="*/ 620 h 789"/>
                <a:gd name="T24" fmla="*/ 29 w 596"/>
                <a:gd name="T25" fmla="*/ 592 h 789"/>
                <a:gd name="T26" fmla="*/ 29 w 596"/>
                <a:gd name="T27" fmla="*/ 70 h 789"/>
                <a:gd name="T28" fmla="*/ 71 w 596"/>
                <a:gd name="T29" fmla="*/ 28 h 789"/>
                <a:gd name="T30" fmla="*/ 525 w 596"/>
                <a:gd name="T31" fmla="*/ 28 h 789"/>
                <a:gd name="T32" fmla="*/ 568 w 596"/>
                <a:gd name="T33" fmla="*/ 70 h 789"/>
                <a:gd name="T34" fmla="*/ 568 w 596"/>
                <a:gd name="T35" fmla="*/ 619 h 789"/>
                <a:gd name="T36" fmla="*/ 465 w 596"/>
                <a:gd name="T37" fmla="*/ 619 h 789"/>
                <a:gd name="T38" fmla="*/ 423 w 596"/>
                <a:gd name="T39" fmla="*/ 660 h 789"/>
                <a:gd name="T40" fmla="*/ 423 w 596"/>
                <a:gd name="T41" fmla="*/ 761 h 789"/>
                <a:gd name="T42" fmla="*/ 71 w 596"/>
                <a:gd name="T43" fmla="*/ 761 h 789"/>
                <a:gd name="T44" fmla="*/ 29 w 596"/>
                <a:gd name="T45" fmla="*/ 718 h 789"/>
                <a:gd name="T46" fmla="*/ 29 w 596"/>
                <a:gd name="T47" fmla="*/ 701 h 789"/>
                <a:gd name="T48" fmla="*/ 1 w 596"/>
                <a:gd name="T49" fmla="*/ 730 h 789"/>
                <a:gd name="T50" fmla="*/ 71 w 596"/>
                <a:gd name="T51" fmla="*/ 789 h 789"/>
                <a:gd name="T52" fmla="*/ 437 w 596"/>
                <a:gd name="T53" fmla="*/ 789 h 789"/>
                <a:gd name="T54" fmla="*/ 447 w 596"/>
                <a:gd name="T55" fmla="*/ 786 h 789"/>
                <a:gd name="T56" fmla="*/ 592 w 596"/>
                <a:gd name="T57" fmla="*/ 643 h 789"/>
                <a:gd name="T58" fmla="*/ 596 w 596"/>
                <a:gd name="T59" fmla="*/ 633 h 789"/>
                <a:gd name="T60" fmla="*/ 596 w 596"/>
                <a:gd name="T61" fmla="*/ 70 h 789"/>
                <a:gd name="T62" fmla="*/ 525 w 596"/>
                <a:gd name="T63" fmla="*/ 0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6" h="789">
                  <a:moveTo>
                    <a:pt x="455" y="737"/>
                  </a:moveTo>
                  <a:lnTo>
                    <a:pt x="455" y="737"/>
                  </a:lnTo>
                  <a:lnTo>
                    <a:pt x="452" y="741"/>
                  </a:lnTo>
                  <a:lnTo>
                    <a:pt x="452" y="660"/>
                  </a:lnTo>
                  <a:cubicBezTo>
                    <a:pt x="452" y="653"/>
                    <a:pt x="457" y="647"/>
                    <a:pt x="465" y="647"/>
                  </a:cubicBezTo>
                  <a:lnTo>
                    <a:pt x="547" y="647"/>
                  </a:lnTo>
                  <a:lnTo>
                    <a:pt x="455" y="737"/>
                  </a:lnTo>
                  <a:close/>
                  <a:moveTo>
                    <a:pt x="525" y="0"/>
                  </a:moveTo>
                  <a:lnTo>
                    <a:pt x="525" y="0"/>
                  </a:lnTo>
                  <a:lnTo>
                    <a:pt x="71" y="0"/>
                  </a:lnTo>
                  <a:cubicBezTo>
                    <a:pt x="32" y="0"/>
                    <a:pt x="0" y="31"/>
                    <a:pt x="0" y="70"/>
                  </a:cubicBezTo>
                  <a:lnTo>
                    <a:pt x="0" y="620"/>
                  </a:lnTo>
                  <a:lnTo>
                    <a:pt x="29" y="592"/>
                  </a:lnTo>
                  <a:lnTo>
                    <a:pt x="29" y="70"/>
                  </a:lnTo>
                  <a:cubicBezTo>
                    <a:pt x="29" y="47"/>
                    <a:pt x="48" y="28"/>
                    <a:pt x="71" y="28"/>
                  </a:cubicBezTo>
                  <a:lnTo>
                    <a:pt x="525" y="28"/>
                  </a:lnTo>
                  <a:cubicBezTo>
                    <a:pt x="549" y="28"/>
                    <a:pt x="568" y="47"/>
                    <a:pt x="568" y="70"/>
                  </a:cubicBezTo>
                  <a:lnTo>
                    <a:pt x="568" y="619"/>
                  </a:lnTo>
                  <a:lnTo>
                    <a:pt x="465" y="619"/>
                  </a:lnTo>
                  <a:cubicBezTo>
                    <a:pt x="442" y="619"/>
                    <a:pt x="423" y="637"/>
                    <a:pt x="423" y="660"/>
                  </a:cubicBezTo>
                  <a:lnTo>
                    <a:pt x="423" y="761"/>
                  </a:lnTo>
                  <a:lnTo>
                    <a:pt x="71" y="761"/>
                  </a:lnTo>
                  <a:cubicBezTo>
                    <a:pt x="48" y="761"/>
                    <a:pt x="29" y="742"/>
                    <a:pt x="29" y="718"/>
                  </a:cubicBezTo>
                  <a:lnTo>
                    <a:pt x="29" y="701"/>
                  </a:lnTo>
                  <a:lnTo>
                    <a:pt x="1" y="730"/>
                  </a:lnTo>
                  <a:cubicBezTo>
                    <a:pt x="7" y="764"/>
                    <a:pt x="36" y="789"/>
                    <a:pt x="71" y="789"/>
                  </a:cubicBezTo>
                  <a:lnTo>
                    <a:pt x="437" y="789"/>
                  </a:lnTo>
                  <a:cubicBezTo>
                    <a:pt x="441" y="789"/>
                    <a:pt x="444" y="788"/>
                    <a:pt x="447" y="786"/>
                  </a:cubicBezTo>
                  <a:lnTo>
                    <a:pt x="592" y="643"/>
                  </a:lnTo>
                  <a:cubicBezTo>
                    <a:pt x="595" y="641"/>
                    <a:pt x="596" y="637"/>
                    <a:pt x="596" y="633"/>
                  </a:cubicBezTo>
                  <a:lnTo>
                    <a:pt x="596" y="70"/>
                  </a:lnTo>
                  <a:cubicBezTo>
                    <a:pt x="596" y="31"/>
                    <a:pt x="564" y="0"/>
                    <a:pt x="5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4" name="Freeform 230">
              <a:extLst>
                <a:ext uri="{FF2B5EF4-FFF2-40B4-BE49-F238E27FC236}">
                  <a16:creationId xmlns:a16="http://schemas.microsoft.com/office/drawing/2014/main" xmlns="" id="{4CE0A480-D2F1-AC45-A743-E9E28ADAC8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92" y="2745"/>
              <a:ext cx="362" cy="358"/>
            </a:xfrm>
            <a:custGeom>
              <a:avLst/>
              <a:gdLst>
                <a:gd name="T0" fmla="*/ 240 w 592"/>
                <a:gd name="T1" fmla="*/ 192 h 590"/>
                <a:gd name="T2" fmla="*/ 240 w 592"/>
                <a:gd name="T3" fmla="*/ 192 h 590"/>
                <a:gd name="T4" fmla="*/ 400 w 592"/>
                <a:gd name="T5" fmla="*/ 32 h 590"/>
                <a:gd name="T6" fmla="*/ 560 w 592"/>
                <a:gd name="T7" fmla="*/ 192 h 590"/>
                <a:gd name="T8" fmla="*/ 400 w 592"/>
                <a:gd name="T9" fmla="*/ 352 h 590"/>
                <a:gd name="T10" fmla="*/ 240 w 592"/>
                <a:gd name="T11" fmla="*/ 192 h 590"/>
                <a:gd name="T12" fmla="*/ 71 w 592"/>
                <a:gd name="T13" fmla="*/ 553 h 590"/>
                <a:gd name="T14" fmla="*/ 71 w 592"/>
                <a:gd name="T15" fmla="*/ 553 h 590"/>
                <a:gd name="T16" fmla="*/ 57 w 592"/>
                <a:gd name="T17" fmla="*/ 559 h 590"/>
                <a:gd name="T18" fmla="*/ 57 w 592"/>
                <a:gd name="T19" fmla="*/ 559 h 590"/>
                <a:gd name="T20" fmla="*/ 42 w 592"/>
                <a:gd name="T21" fmla="*/ 553 h 590"/>
                <a:gd name="T22" fmla="*/ 42 w 592"/>
                <a:gd name="T23" fmla="*/ 523 h 590"/>
                <a:gd name="T24" fmla="*/ 198 w 592"/>
                <a:gd name="T25" fmla="*/ 367 h 590"/>
                <a:gd name="T26" fmla="*/ 227 w 592"/>
                <a:gd name="T27" fmla="*/ 397 h 590"/>
                <a:gd name="T28" fmla="*/ 71 w 592"/>
                <a:gd name="T29" fmla="*/ 553 h 590"/>
                <a:gd name="T30" fmla="*/ 400 w 592"/>
                <a:gd name="T31" fmla="*/ 384 h 590"/>
                <a:gd name="T32" fmla="*/ 400 w 592"/>
                <a:gd name="T33" fmla="*/ 384 h 590"/>
                <a:gd name="T34" fmla="*/ 592 w 592"/>
                <a:gd name="T35" fmla="*/ 192 h 590"/>
                <a:gd name="T36" fmla="*/ 400 w 592"/>
                <a:gd name="T37" fmla="*/ 0 h 590"/>
                <a:gd name="T38" fmla="*/ 208 w 592"/>
                <a:gd name="T39" fmla="*/ 192 h 590"/>
                <a:gd name="T40" fmla="*/ 254 w 592"/>
                <a:gd name="T41" fmla="*/ 316 h 590"/>
                <a:gd name="T42" fmla="*/ 255 w 592"/>
                <a:gd name="T43" fmla="*/ 317 h 590"/>
                <a:gd name="T44" fmla="*/ 254 w 592"/>
                <a:gd name="T45" fmla="*/ 317 h 590"/>
                <a:gd name="T46" fmla="*/ 223 w 592"/>
                <a:gd name="T47" fmla="*/ 348 h 590"/>
                <a:gd name="T48" fmla="*/ 209 w 592"/>
                <a:gd name="T49" fmla="*/ 334 h 590"/>
                <a:gd name="T50" fmla="*/ 198 w 592"/>
                <a:gd name="T51" fmla="*/ 330 h 590"/>
                <a:gd name="T52" fmla="*/ 187 w 592"/>
                <a:gd name="T53" fmla="*/ 334 h 590"/>
                <a:gd name="T54" fmla="*/ 20 w 592"/>
                <a:gd name="T55" fmla="*/ 501 h 590"/>
                <a:gd name="T56" fmla="*/ 20 w 592"/>
                <a:gd name="T57" fmla="*/ 575 h 590"/>
                <a:gd name="T58" fmla="*/ 57 w 592"/>
                <a:gd name="T59" fmla="*/ 590 h 590"/>
                <a:gd name="T60" fmla="*/ 93 w 592"/>
                <a:gd name="T61" fmla="*/ 575 h 590"/>
                <a:gd name="T62" fmla="*/ 103 w 592"/>
                <a:gd name="T63" fmla="*/ 565 h 590"/>
                <a:gd name="T64" fmla="*/ 103 w 592"/>
                <a:gd name="T65" fmla="*/ 565 h 590"/>
                <a:gd name="T66" fmla="*/ 134 w 592"/>
                <a:gd name="T67" fmla="*/ 534 h 590"/>
                <a:gd name="T68" fmla="*/ 134 w 592"/>
                <a:gd name="T69" fmla="*/ 534 h 590"/>
                <a:gd name="T70" fmla="*/ 260 w 592"/>
                <a:gd name="T71" fmla="*/ 408 h 590"/>
                <a:gd name="T72" fmla="*/ 260 w 592"/>
                <a:gd name="T73" fmla="*/ 386 h 590"/>
                <a:gd name="T74" fmla="*/ 245 w 592"/>
                <a:gd name="T75" fmla="*/ 371 h 590"/>
                <a:gd name="T76" fmla="*/ 277 w 592"/>
                <a:gd name="T77" fmla="*/ 339 h 590"/>
                <a:gd name="T78" fmla="*/ 277 w 592"/>
                <a:gd name="T79" fmla="*/ 339 h 590"/>
                <a:gd name="T80" fmla="*/ 400 w 592"/>
                <a:gd name="T81" fmla="*/ 384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92" h="590">
                  <a:moveTo>
                    <a:pt x="240" y="192"/>
                  </a:moveTo>
                  <a:lnTo>
                    <a:pt x="240" y="192"/>
                  </a:lnTo>
                  <a:cubicBezTo>
                    <a:pt x="240" y="103"/>
                    <a:pt x="312" y="32"/>
                    <a:pt x="400" y="32"/>
                  </a:cubicBezTo>
                  <a:cubicBezTo>
                    <a:pt x="488" y="32"/>
                    <a:pt x="560" y="103"/>
                    <a:pt x="560" y="192"/>
                  </a:cubicBezTo>
                  <a:cubicBezTo>
                    <a:pt x="560" y="280"/>
                    <a:pt x="488" y="352"/>
                    <a:pt x="400" y="352"/>
                  </a:cubicBezTo>
                  <a:cubicBezTo>
                    <a:pt x="312" y="352"/>
                    <a:pt x="240" y="280"/>
                    <a:pt x="240" y="192"/>
                  </a:cubicBezTo>
                  <a:close/>
                  <a:moveTo>
                    <a:pt x="71" y="553"/>
                  </a:moveTo>
                  <a:lnTo>
                    <a:pt x="71" y="553"/>
                  </a:lnTo>
                  <a:cubicBezTo>
                    <a:pt x="67" y="557"/>
                    <a:pt x="62" y="559"/>
                    <a:pt x="57" y="559"/>
                  </a:cubicBezTo>
                  <a:lnTo>
                    <a:pt x="57" y="559"/>
                  </a:lnTo>
                  <a:cubicBezTo>
                    <a:pt x="51" y="559"/>
                    <a:pt x="46" y="557"/>
                    <a:pt x="42" y="553"/>
                  </a:cubicBezTo>
                  <a:cubicBezTo>
                    <a:pt x="34" y="545"/>
                    <a:pt x="34" y="531"/>
                    <a:pt x="42" y="523"/>
                  </a:cubicBezTo>
                  <a:lnTo>
                    <a:pt x="198" y="367"/>
                  </a:lnTo>
                  <a:lnTo>
                    <a:pt x="227" y="397"/>
                  </a:lnTo>
                  <a:lnTo>
                    <a:pt x="71" y="553"/>
                  </a:lnTo>
                  <a:close/>
                  <a:moveTo>
                    <a:pt x="400" y="384"/>
                  </a:moveTo>
                  <a:lnTo>
                    <a:pt x="400" y="384"/>
                  </a:lnTo>
                  <a:cubicBezTo>
                    <a:pt x="506" y="384"/>
                    <a:pt x="592" y="298"/>
                    <a:pt x="592" y="192"/>
                  </a:cubicBezTo>
                  <a:cubicBezTo>
                    <a:pt x="592" y="86"/>
                    <a:pt x="506" y="0"/>
                    <a:pt x="400" y="0"/>
                  </a:cubicBezTo>
                  <a:cubicBezTo>
                    <a:pt x="294" y="0"/>
                    <a:pt x="208" y="86"/>
                    <a:pt x="208" y="192"/>
                  </a:cubicBezTo>
                  <a:cubicBezTo>
                    <a:pt x="208" y="237"/>
                    <a:pt x="225" y="282"/>
                    <a:pt x="254" y="316"/>
                  </a:cubicBezTo>
                  <a:lnTo>
                    <a:pt x="255" y="317"/>
                  </a:lnTo>
                  <a:lnTo>
                    <a:pt x="254" y="317"/>
                  </a:lnTo>
                  <a:lnTo>
                    <a:pt x="223" y="348"/>
                  </a:lnTo>
                  <a:lnTo>
                    <a:pt x="209" y="334"/>
                  </a:lnTo>
                  <a:cubicBezTo>
                    <a:pt x="206" y="331"/>
                    <a:pt x="202" y="330"/>
                    <a:pt x="198" y="330"/>
                  </a:cubicBezTo>
                  <a:cubicBezTo>
                    <a:pt x="194" y="330"/>
                    <a:pt x="190" y="331"/>
                    <a:pt x="187" y="334"/>
                  </a:cubicBezTo>
                  <a:lnTo>
                    <a:pt x="20" y="501"/>
                  </a:lnTo>
                  <a:cubicBezTo>
                    <a:pt x="0" y="521"/>
                    <a:pt x="0" y="554"/>
                    <a:pt x="20" y="575"/>
                  </a:cubicBezTo>
                  <a:cubicBezTo>
                    <a:pt x="30" y="585"/>
                    <a:pt x="43" y="590"/>
                    <a:pt x="57" y="590"/>
                  </a:cubicBezTo>
                  <a:cubicBezTo>
                    <a:pt x="71" y="590"/>
                    <a:pt x="84" y="585"/>
                    <a:pt x="93" y="575"/>
                  </a:cubicBezTo>
                  <a:lnTo>
                    <a:pt x="103" y="565"/>
                  </a:lnTo>
                  <a:lnTo>
                    <a:pt x="103" y="565"/>
                  </a:lnTo>
                  <a:lnTo>
                    <a:pt x="134" y="534"/>
                  </a:lnTo>
                  <a:lnTo>
                    <a:pt x="134" y="534"/>
                  </a:lnTo>
                  <a:lnTo>
                    <a:pt x="260" y="408"/>
                  </a:lnTo>
                  <a:cubicBezTo>
                    <a:pt x="266" y="402"/>
                    <a:pt x="266" y="392"/>
                    <a:pt x="260" y="386"/>
                  </a:cubicBezTo>
                  <a:lnTo>
                    <a:pt x="245" y="371"/>
                  </a:lnTo>
                  <a:lnTo>
                    <a:pt x="277" y="339"/>
                  </a:lnTo>
                  <a:lnTo>
                    <a:pt x="277" y="339"/>
                  </a:lnTo>
                  <a:cubicBezTo>
                    <a:pt x="312" y="368"/>
                    <a:pt x="355" y="384"/>
                    <a:pt x="400" y="38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10219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439B9E2-685F-F042-822A-2A9C29D8A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6" name="Título 30">
            <a:extLst>
              <a:ext uri="{FF2B5EF4-FFF2-40B4-BE49-F238E27FC236}">
                <a16:creationId xmlns:a16="http://schemas.microsoft.com/office/drawing/2014/main" xmlns="" id="{D16ECB9D-33C0-FB4C-B58B-241EF4CBA22A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6496359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Medidas preventivas protección personal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xmlns="" id="{B8D6D7A1-3A5D-C342-8028-1FE7736C60F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4035E446-FA8B-BF4E-91FE-6C2EEE42EF28}"/>
              </a:ext>
            </a:extLst>
          </p:cNvPr>
          <p:cNvSpPr txBox="1"/>
          <p:nvPr/>
        </p:nvSpPr>
        <p:spPr>
          <a:xfrm>
            <a:off x="450000" y="2064617"/>
            <a:ext cx="2700000" cy="4296583"/>
          </a:xfrm>
          <a:prstGeom prst="rect">
            <a:avLst/>
          </a:prstGeom>
          <a:solidFill>
            <a:srgbClr val="EAEADE"/>
          </a:solidFill>
          <a:ln w="1905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836000" rIns="180000" bIns="180000" numCol="1" spcCol="38100" rtlCol="0" anchor="t">
            <a:noAutofit/>
          </a:bodyPr>
          <a:lstStyle/>
          <a:p>
            <a:pPr lvl="0" algn="ctr">
              <a:defRPr/>
            </a:pPr>
            <a:r>
              <a:rPr lang="es-CL" sz="160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Utilizar en lugares en donde el albedo esté aumentado. Lugares con nieve, arena, agua, altitud, entre otras.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4C00D8D2-9ED6-8F42-8167-C467E0E322F9}"/>
              </a:ext>
            </a:extLst>
          </p:cNvPr>
          <p:cNvSpPr txBox="1"/>
          <p:nvPr/>
        </p:nvSpPr>
        <p:spPr>
          <a:xfrm>
            <a:off x="3353200" y="2064617"/>
            <a:ext cx="2700000" cy="4296583"/>
          </a:xfrm>
          <a:prstGeom prst="rect">
            <a:avLst/>
          </a:prstGeom>
          <a:solidFill>
            <a:srgbClr val="EAEADE"/>
          </a:solidFill>
          <a:ln w="1905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836000" rIns="180000" bIns="180000" numCol="1" spcCol="38100" rtlCol="0" anchor="t">
            <a:noAutofit/>
          </a:bodyPr>
          <a:lstStyle/>
          <a:p>
            <a:pPr lvl="0" algn="ctr">
              <a:defRPr/>
            </a:pPr>
            <a:r>
              <a:rPr lang="es-CL" sz="160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Protección tipo legionario, gorro o sombrero de ala ancha ideal 10 cms, con visera y en caso de uso de casco, utilizar visera transparente con filtro UV.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960E49E7-0500-F046-8DC5-50BDFE723F33}"/>
              </a:ext>
            </a:extLst>
          </p:cNvPr>
          <p:cNvSpPr txBox="1"/>
          <p:nvPr/>
        </p:nvSpPr>
        <p:spPr>
          <a:xfrm>
            <a:off x="6256400" y="2064617"/>
            <a:ext cx="2700000" cy="4296583"/>
          </a:xfrm>
          <a:prstGeom prst="rect">
            <a:avLst/>
          </a:prstGeom>
          <a:solidFill>
            <a:srgbClr val="EAEADE"/>
          </a:solidFill>
          <a:ln w="1905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836000" rIns="180000" bIns="180000" numCol="1" spcCol="38100" rtlCol="0" anchor="t">
            <a:noAutofit/>
          </a:bodyPr>
          <a:lstStyle/>
          <a:p>
            <a:pPr lvl="0" algn="ctr">
              <a:defRPr/>
            </a:pPr>
            <a:r>
              <a:rPr lang="es-CL" sz="160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Consideración condiciones de productividad, percepción del individuo y respuestas fisiológicas frente a la actividad.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904D1811-6990-7B42-B9BB-C46B9EAC018D}"/>
              </a:ext>
            </a:extLst>
          </p:cNvPr>
          <p:cNvSpPr/>
          <p:nvPr/>
        </p:nvSpPr>
        <p:spPr>
          <a:xfrm>
            <a:off x="4049231" y="2358891"/>
            <a:ext cx="1307938" cy="1307938"/>
          </a:xfrm>
          <a:prstGeom prst="ellipse">
            <a:avLst/>
          </a:prstGeom>
          <a:solidFill>
            <a:srgbClr val="12BF4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t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CL" sz="120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B2A1636A-A1CE-324B-89DC-79B3739A9161}"/>
              </a:ext>
            </a:extLst>
          </p:cNvPr>
          <p:cNvSpPr/>
          <p:nvPr/>
        </p:nvSpPr>
        <p:spPr>
          <a:xfrm>
            <a:off x="6946359" y="2358891"/>
            <a:ext cx="1307938" cy="1307938"/>
          </a:xfrm>
          <a:prstGeom prst="ellipse">
            <a:avLst/>
          </a:prstGeom>
          <a:solidFill>
            <a:srgbClr val="12BF4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t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CL" sz="120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xmlns="" id="{80F4D4DB-5A7E-D246-8CE4-349281D5E9C0}"/>
              </a:ext>
            </a:extLst>
          </p:cNvPr>
          <p:cNvSpPr/>
          <p:nvPr/>
        </p:nvSpPr>
        <p:spPr>
          <a:xfrm>
            <a:off x="1077768" y="2358891"/>
            <a:ext cx="1307938" cy="1307938"/>
          </a:xfrm>
          <a:prstGeom prst="ellipse">
            <a:avLst/>
          </a:prstGeom>
          <a:solidFill>
            <a:srgbClr val="12BF4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t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CL" sz="120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xmlns="" id="{3A184B63-4F85-454B-B597-509F1C6E5C34}"/>
              </a:ext>
            </a:extLst>
          </p:cNvPr>
          <p:cNvSpPr txBox="1"/>
          <p:nvPr/>
        </p:nvSpPr>
        <p:spPr>
          <a:xfrm>
            <a:off x="9159600" y="2064617"/>
            <a:ext cx="2700000" cy="4296583"/>
          </a:xfrm>
          <a:prstGeom prst="rect">
            <a:avLst/>
          </a:prstGeom>
          <a:solidFill>
            <a:srgbClr val="EAEADE"/>
          </a:solidFill>
          <a:ln w="1905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836000" rIns="180000" bIns="180000" numCol="1" spcCol="38100" rtlCol="0" anchor="t">
            <a:noAutofit/>
          </a:bodyPr>
          <a:lstStyle/>
          <a:p>
            <a:pPr lvl="0" algn="ctr">
              <a:defRPr/>
            </a:pPr>
            <a:r>
              <a:rPr lang="es-CL" sz="160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No importa la marca y nombre del producto, pero </a:t>
            </a:r>
            <a:r>
              <a:rPr lang="es-CL" sz="1600" dirty="0" smtClean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sí </a:t>
            </a:r>
            <a:r>
              <a:rPr lang="es-CL" sz="160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debe cumplir con características indicadas en la guía. Además se regula la aplicación y uso del producto de protección solar.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xmlns="" id="{F1A91C13-CBDB-4642-913F-6BAA3F0D1DCA}"/>
              </a:ext>
            </a:extLst>
          </p:cNvPr>
          <p:cNvSpPr/>
          <p:nvPr/>
        </p:nvSpPr>
        <p:spPr>
          <a:xfrm>
            <a:off x="9849559" y="2358891"/>
            <a:ext cx="1307938" cy="1307938"/>
          </a:xfrm>
          <a:prstGeom prst="ellipse">
            <a:avLst/>
          </a:prstGeom>
          <a:solidFill>
            <a:srgbClr val="12BF4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t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CL" sz="120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Freeform 110">
            <a:extLst>
              <a:ext uri="{FF2B5EF4-FFF2-40B4-BE49-F238E27FC236}">
                <a16:creationId xmlns:a16="http://schemas.microsoft.com/office/drawing/2014/main" xmlns="" id="{D4D9D254-F80B-4043-837E-C4A129ED66DA}"/>
              </a:ext>
            </a:extLst>
          </p:cNvPr>
          <p:cNvSpPr>
            <a:spLocks noEditPoints="1"/>
          </p:cNvSpPr>
          <p:nvPr/>
        </p:nvSpPr>
        <p:spPr bwMode="auto">
          <a:xfrm>
            <a:off x="1320574" y="2846567"/>
            <a:ext cx="822325" cy="403225"/>
          </a:xfrm>
          <a:custGeom>
            <a:avLst/>
            <a:gdLst>
              <a:gd name="T0" fmla="*/ 821 w 853"/>
              <a:gd name="T1" fmla="*/ 379 h 412"/>
              <a:gd name="T2" fmla="*/ 821 w 853"/>
              <a:gd name="T3" fmla="*/ 379 h 412"/>
              <a:gd name="T4" fmla="*/ 32 w 853"/>
              <a:gd name="T5" fmla="*/ 379 h 412"/>
              <a:gd name="T6" fmla="*/ 32 w 853"/>
              <a:gd name="T7" fmla="*/ 365 h 412"/>
              <a:gd name="T8" fmla="*/ 47 w 853"/>
              <a:gd name="T9" fmla="*/ 365 h 412"/>
              <a:gd name="T10" fmla="*/ 48 w 853"/>
              <a:gd name="T11" fmla="*/ 350 h 412"/>
              <a:gd name="T12" fmla="*/ 149 w 853"/>
              <a:gd name="T13" fmla="*/ 125 h 412"/>
              <a:gd name="T14" fmla="*/ 352 w 853"/>
              <a:gd name="T15" fmla="*/ 32 h 412"/>
              <a:gd name="T16" fmla="*/ 640 w 853"/>
              <a:gd name="T17" fmla="*/ 155 h 412"/>
              <a:gd name="T18" fmla="*/ 640 w 853"/>
              <a:gd name="T19" fmla="*/ 155 h 412"/>
              <a:gd name="T20" fmla="*/ 632 w 853"/>
              <a:gd name="T21" fmla="*/ 176 h 412"/>
              <a:gd name="T22" fmla="*/ 638 w 853"/>
              <a:gd name="T23" fmla="*/ 183 h 412"/>
              <a:gd name="T24" fmla="*/ 701 w 853"/>
              <a:gd name="T25" fmla="*/ 302 h 412"/>
              <a:gd name="T26" fmla="*/ 701 w 853"/>
              <a:gd name="T27" fmla="*/ 302 h 412"/>
              <a:gd name="T28" fmla="*/ 346 w 853"/>
              <a:gd name="T29" fmla="*/ 302 h 412"/>
              <a:gd name="T30" fmla="*/ 330 w 853"/>
              <a:gd name="T31" fmla="*/ 318 h 412"/>
              <a:gd name="T32" fmla="*/ 346 w 853"/>
              <a:gd name="T33" fmla="*/ 334 h 412"/>
              <a:gd name="T34" fmla="*/ 709 w 853"/>
              <a:gd name="T35" fmla="*/ 334 h 412"/>
              <a:gd name="T36" fmla="*/ 709 w 853"/>
              <a:gd name="T37" fmla="*/ 336 h 412"/>
              <a:gd name="T38" fmla="*/ 749 w 853"/>
              <a:gd name="T39" fmla="*/ 336 h 412"/>
              <a:gd name="T40" fmla="*/ 749 w 853"/>
              <a:gd name="T41" fmla="*/ 336 h 412"/>
              <a:gd name="T42" fmla="*/ 821 w 853"/>
              <a:gd name="T43" fmla="*/ 375 h 412"/>
              <a:gd name="T44" fmla="*/ 821 w 853"/>
              <a:gd name="T45" fmla="*/ 379 h 412"/>
              <a:gd name="T46" fmla="*/ 755 w 853"/>
              <a:gd name="T47" fmla="*/ 302 h 412"/>
              <a:gd name="T48" fmla="*/ 755 w 853"/>
              <a:gd name="T49" fmla="*/ 302 h 412"/>
              <a:gd name="T50" fmla="*/ 735 w 853"/>
              <a:gd name="T51" fmla="*/ 302 h 412"/>
              <a:gd name="T52" fmla="*/ 735 w 853"/>
              <a:gd name="T53" fmla="*/ 302 h 412"/>
              <a:gd name="T54" fmla="*/ 669 w 853"/>
              <a:gd name="T55" fmla="*/ 170 h 412"/>
              <a:gd name="T56" fmla="*/ 669 w 853"/>
              <a:gd name="T57" fmla="*/ 170 h 412"/>
              <a:gd name="T58" fmla="*/ 677 w 853"/>
              <a:gd name="T59" fmla="*/ 149 h 412"/>
              <a:gd name="T60" fmla="*/ 671 w 853"/>
              <a:gd name="T61" fmla="*/ 142 h 412"/>
              <a:gd name="T62" fmla="*/ 381 w 853"/>
              <a:gd name="T63" fmla="*/ 0 h 412"/>
              <a:gd name="T64" fmla="*/ 103 w 853"/>
              <a:gd name="T65" fmla="*/ 126 h 412"/>
              <a:gd name="T66" fmla="*/ 16 w 853"/>
              <a:gd name="T67" fmla="*/ 333 h 412"/>
              <a:gd name="T68" fmla="*/ 16 w 853"/>
              <a:gd name="T69" fmla="*/ 333 h 412"/>
              <a:gd name="T70" fmla="*/ 0 w 853"/>
              <a:gd name="T71" fmla="*/ 334 h 412"/>
              <a:gd name="T72" fmla="*/ 0 w 853"/>
              <a:gd name="T73" fmla="*/ 334 h 412"/>
              <a:gd name="T74" fmla="*/ 0 w 853"/>
              <a:gd name="T75" fmla="*/ 411 h 412"/>
              <a:gd name="T76" fmla="*/ 0 w 853"/>
              <a:gd name="T77" fmla="*/ 412 h 412"/>
              <a:gd name="T78" fmla="*/ 853 w 853"/>
              <a:gd name="T79" fmla="*/ 412 h 412"/>
              <a:gd name="T80" fmla="*/ 853 w 853"/>
              <a:gd name="T81" fmla="*/ 411 h 412"/>
              <a:gd name="T82" fmla="*/ 853 w 853"/>
              <a:gd name="T83" fmla="*/ 355 h 412"/>
              <a:gd name="T84" fmla="*/ 853 w 853"/>
              <a:gd name="T85" fmla="*/ 355 h 412"/>
              <a:gd name="T86" fmla="*/ 756 w 853"/>
              <a:gd name="T87" fmla="*/ 303 h 412"/>
              <a:gd name="T88" fmla="*/ 755 w 853"/>
              <a:gd name="T89" fmla="*/ 302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53" h="412">
                <a:moveTo>
                  <a:pt x="821" y="379"/>
                </a:moveTo>
                <a:lnTo>
                  <a:pt x="821" y="379"/>
                </a:lnTo>
                <a:lnTo>
                  <a:pt x="32" y="379"/>
                </a:lnTo>
                <a:lnTo>
                  <a:pt x="32" y="365"/>
                </a:lnTo>
                <a:lnTo>
                  <a:pt x="47" y="365"/>
                </a:lnTo>
                <a:lnTo>
                  <a:pt x="48" y="350"/>
                </a:lnTo>
                <a:cubicBezTo>
                  <a:pt x="52" y="264"/>
                  <a:pt x="87" y="185"/>
                  <a:pt x="149" y="125"/>
                </a:cubicBezTo>
                <a:cubicBezTo>
                  <a:pt x="204" y="71"/>
                  <a:pt x="276" y="39"/>
                  <a:pt x="352" y="32"/>
                </a:cubicBezTo>
                <a:cubicBezTo>
                  <a:pt x="465" y="23"/>
                  <a:pt x="570" y="69"/>
                  <a:pt x="640" y="155"/>
                </a:cubicBezTo>
                <a:cubicBezTo>
                  <a:pt x="640" y="155"/>
                  <a:pt x="640" y="155"/>
                  <a:pt x="640" y="155"/>
                </a:cubicBezTo>
                <a:lnTo>
                  <a:pt x="632" y="176"/>
                </a:lnTo>
                <a:lnTo>
                  <a:pt x="638" y="183"/>
                </a:lnTo>
                <a:cubicBezTo>
                  <a:pt x="667" y="218"/>
                  <a:pt x="688" y="258"/>
                  <a:pt x="701" y="302"/>
                </a:cubicBezTo>
                <a:cubicBezTo>
                  <a:pt x="701" y="302"/>
                  <a:pt x="701" y="302"/>
                  <a:pt x="701" y="302"/>
                </a:cubicBezTo>
                <a:lnTo>
                  <a:pt x="346" y="302"/>
                </a:lnTo>
                <a:cubicBezTo>
                  <a:pt x="337" y="302"/>
                  <a:pt x="330" y="309"/>
                  <a:pt x="330" y="318"/>
                </a:cubicBezTo>
                <a:cubicBezTo>
                  <a:pt x="330" y="327"/>
                  <a:pt x="337" y="334"/>
                  <a:pt x="346" y="334"/>
                </a:cubicBezTo>
                <a:lnTo>
                  <a:pt x="709" y="334"/>
                </a:lnTo>
                <a:lnTo>
                  <a:pt x="709" y="336"/>
                </a:lnTo>
                <a:lnTo>
                  <a:pt x="749" y="336"/>
                </a:lnTo>
                <a:cubicBezTo>
                  <a:pt x="749" y="336"/>
                  <a:pt x="749" y="336"/>
                  <a:pt x="749" y="336"/>
                </a:cubicBezTo>
                <a:lnTo>
                  <a:pt x="821" y="375"/>
                </a:lnTo>
                <a:lnTo>
                  <a:pt x="821" y="379"/>
                </a:lnTo>
                <a:close/>
                <a:moveTo>
                  <a:pt x="755" y="302"/>
                </a:moveTo>
                <a:lnTo>
                  <a:pt x="755" y="302"/>
                </a:lnTo>
                <a:lnTo>
                  <a:pt x="735" y="302"/>
                </a:lnTo>
                <a:cubicBezTo>
                  <a:pt x="735" y="302"/>
                  <a:pt x="735" y="302"/>
                  <a:pt x="735" y="302"/>
                </a:cubicBezTo>
                <a:cubicBezTo>
                  <a:pt x="722" y="253"/>
                  <a:pt x="700" y="209"/>
                  <a:pt x="669" y="170"/>
                </a:cubicBezTo>
                <a:cubicBezTo>
                  <a:pt x="669" y="170"/>
                  <a:pt x="669" y="170"/>
                  <a:pt x="669" y="170"/>
                </a:cubicBezTo>
                <a:lnTo>
                  <a:pt x="677" y="149"/>
                </a:lnTo>
                <a:lnTo>
                  <a:pt x="671" y="142"/>
                </a:lnTo>
                <a:cubicBezTo>
                  <a:pt x="601" y="51"/>
                  <a:pt x="496" y="0"/>
                  <a:pt x="381" y="0"/>
                </a:cubicBezTo>
                <a:cubicBezTo>
                  <a:pt x="274" y="0"/>
                  <a:pt x="173" y="45"/>
                  <a:pt x="103" y="126"/>
                </a:cubicBezTo>
                <a:cubicBezTo>
                  <a:pt x="54" y="184"/>
                  <a:pt x="23" y="257"/>
                  <a:pt x="16" y="333"/>
                </a:cubicBezTo>
                <a:cubicBezTo>
                  <a:pt x="16" y="333"/>
                  <a:pt x="16" y="333"/>
                  <a:pt x="16" y="333"/>
                </a:cubicBezTo>
                <a:lnTo>
                  <a:pt x="0" y="334"/>
                </a:lnTo>
                <a:cubicBezTo>
                  <a:pt x="0" y="334"/>
                  <a:pt x="0" y="334"/>
                  <a:pt x="0" y="334"/>
                </a:cubicBezTo>
                <a:lnTo>
                  <a:pt x="0" y="411"/>
                </a:lnTo>
                <a:cubicBezTo>
                  <a:pt x="0" y="411"/>
                  <a:pt x="0" y="411"/>
                  <a:pt x="0" y="412"/>
                </a:cubicBezTo>
                <a:lnTo>
                  <a:pt x="853" y="412"/>
                </a:lnTo>
                <a:cubicBezTo>
                  <a:pt x="853" y="411"/>
                  <a:pt x="853" y="411"/>
                  <a:pt x="853" y="411"/>
                </a:cubicBezTo>
                <a:lnTo>
                  <a:pt x="853" y="355"/>
                </a:lnTo>
                <a:cubicBezTo>
                  <a:pt x="853" y="355"/>
                  <a:pt x="853" y="355"/>
                  <a:pt x="853" y="355"/>
                </a:cubicBezTo>
                <a:lnTo>
                  <a:pt x="756" y="303"/>
                </a:lnTo>
                <a:cubicBezTo>
                  <a:pt x="756" y="303"/>
                  <a:pt x="755" y="302"/>
                  <a:pt x="755" y="302"/>
                </a:cubicBezTo>
                <a:close/>
              </a:path>
            </a:pathLst>
          </a:custGeom>
          <a:solidFill>
            <a:srgbClr val="74E94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grpSp>
        <p:nvGrpSpPr>
          <p:cNvPr id="40" name="Group 170">
            <a:extLst>
              <a:ext uri="{FF2B5EF4-FFF2-40B4-BE49-F238E27FC236}">
                <a16:creationId xmlns:a16="http://schemas.microsoft.com/office/drawing/2014/main" xmlns="" id="{9A329C08-2185-8B43-B16A-7A5D3D90C39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46006" y="2825135"/>
            <a:ext cx="914400" cy="446088"/>
            <a:chOff x="5646" y="2046"/>
            <a:chExt cx="576" cy="281"/>
          </a:xfrm>
          <a:solidFill>
            <a:srgbClr val="74E940"/>
          </a:solidFill>
        </p:grpSpPr>
        <p:sp>
          <p:nvSpPr>
            <p:cNvPr id="41" name="Freeform 171">
              <a:extLst>
                <a:ext uri="{FF2B5EF4-FFF2-40B4-BE49-F238E27FC236}">
                  <a16:creationId xmlns:a16="http://schemas.microsoft.com/office/drawing/2014/main" xmlns="" id="{C82E262D-0A6D-CD40-89BE-07BF05D0FA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46" y="2046"/>
              <a:ext cx="576" cy="281"/>
            </a:xfrm>
            <a:custGeom>
              <a:avLst/>
              <a:gdLst>
                <a:gd name="T0" fmla="*/ 897 w 944"/>
                <a:gd name="T1" fmla="*/ 159 h 456"/>
                <a:gd name="T2" fmla="*/ 911 w 944"/>
                <a:gd name="T3" fmla="*/ 150 h 456"/>
                <a:gd name="T4" fmla="*/ 897 w 944"/>
                <a:gd name="T5" fmla="*/ 222 h 456"/>
                <a:gd name="T6" fmla="*/ 57 w 944"/>
                <a:gd name="T7" fmla="*/ 181 h 456"/>
                <a:gd name="T8" fmla="*/ 30 w 944"/>
                <a:gd name="T9" fmla="*/ 168 h 456"/>
                <a:gd name="T10" fmla="*/ 50 w 944"/>
                <a:gd name="T11" fmla="*/ 178 h 456"/>
                <a:gd name="T12" fmla="*/ 868 w 944"/>
                <a:gd name="T13" fmla="*/ 102 h 456"/>
                <a:gd name="T14" fmla="*/ 672 w 944"/>
                <a:gd name="T15" fmla="*/ 105 h 456"/>
                <a:gd name="T16" fmla="*/ 58 w 944"/>
                <a:gd name="T17" fmla="*/ 148 h 456"/>
                <a:gd name="T18" fmla="*/ 32 w 944"/>
                <a:gd name="T19" fmla="*/ 129 h 456"/>
                <a:gd name="T20" fmla="*/ 30 w 944"/>
                <a:gd name="T21" fmla="*/ 124 h 456"/>
                <a:gd name="T22" fmla="*/ 792 w 944"/>
                <a:gd name="T23" fmla="*/ 53 h 456"/>
                <a:gd name="T24" fmla="*/ 913 w 944"/>
                <a:gd name="T25" fmla="*/ 106 h 456"/>
                <a:gd name="T26" fmla="*/ 911 w 944"/>
                <a:gd name="T27" fmla="*/ 111 h 456"/>
                <a:gd name="T28" fmla="*/ 908 w 944"/>
                <a:gd name="T29" fmla="*/ 114 h 456"/>
                <a:gd name="T30" fmla="*/ 898 w 944"/>
                <a:gd name="T31" fmla="*/ 123 h 456"/>
                <a:gd name="T32" fmla="*/ 880 w 944"/>
                <a:gd name="T33" fmla="*/ 107 h 456"/>
                <a:gd name="T34" fmla="*/ 394 w 944"/>
                <a:gd name="T35" fmla="*/ 189 h 456"/>
                <a:gd name="T36" fmla="*/ 394 w 944"/>
                <a:gd name="T37" fmla="*/ 189 h 456"/>
                <a:gd name="T38" fmla="*/ 433 w 944"/>
                <a:gd name="T39" fmla="*/ 188 h 456"/>
                <a:gd name="T40" fmla="*/ 472 w 944"/>
                <a:gd name="T41" fmla="*/ 187 h 456"/>
                <a:gd name="T42" fmla="*/ 550 w 944"/>
                <a:gd name="T43" fmla="*/ 186 h 456"/>
                <a:gd name="T44" fmla="*/ 550 w 944"/>
                <a:gd name="T45" fmla="*/ 186 h 456"/>
                <a:gd name="T46" fmla="*/ 87 w 944"/>
                <a:gd name="T47" fmla="*/ 286 h 456"/>
                <a:gd name="T48" fmla="*/ 98 w 944"/>
                <a:gd name="T49" fmla="*/ 147 h 456"/>
                <a:gd name="T50" fmla="*/ 378 w 944"/>
                <a:gd name="T51" fmla="*/ 182 h 456"/>
                <a:gd name="T52" fmla="*/ 409 w 944"/>
                <a:gd name="T53" fmla="*/ 181 h 456"/>
                <a:gd name="T54" fmla="*/ 417 w 944"/>
                <a:gd name="T55" fmla="*/ 181 h 456"/>
                <a:gd name="T56" fmla="*/ 448 w 944"/>
                <a:gd name="T57" fmla="*/ 180 h 456"/>
                <a:gd name="T58" fmla="*/ 456 w 944"/>
                <a:gd name="T59" fmla="*/ 180 h 456"/>
                <a:gd name="T60" fmla="*/ 486 w 944"/>
                <a:gd name="T61" fmla="*/ 179 h 456"/>
                <a:gd name="T62" fmla="*/ 495 w 944"/>
                <a:gd name="T63" fmla="*/ 179 h 456"/>
                <a:gd name="T64" fmla="*/ 526 w 944"/>
                <a:gd name="T65" fmla="*/ 179 h 456"/>
                <a:gd name="T66" fmla="*/ 534 w 944"/>
                <a:gd name="T67" fmla="*/ 179 h 456"/>
                <a:gd name="T68" fmla="*/ 565 w 944"/>
                <a:gd name="T69" fmla="*/ 178 h 456"/>
                <a:gd name="T70" fmla="*/ 858 w 944"/>
                <a:gd name="T71" fmla="*/ 131 h 456"/>
                <a:gd name="T72" fmla="*/ 867 w 944"/>
                <a:gd name="T73" fmla="*/ 139 h 456"/>
                <a:gd name="T74" fmla="*/ 729 w 944"/>
                <a:gd name="T75" fmla="*/ 414 h 456"/>
                <a:gd name="T76" fmla="*/ 530 w 944"/>
                <a:gd name="T77" fmla="*/ 289 h 456"/>
                <a:gd name="T78" fmla="*/ 423 w 944"/>
                <a:gd name="T79" fmla="*/ 291 h 456"/>
                <a:gd name="T80" fmla="*/ 228 w 944"/>
                <a:gd name="T81" fmla="*/ 425 h 456"/>
                <a:gd name="T82" fmla="*/ 798 w 944"/>
                <a:gd name="T83" fmla="*/ 23 h 456"/>
                <a:gd name="T84" fmla="*/ 0 w 944"/>
                <a:gd name="T85" fmla="*/ 223 h 456"/>
                <a:gd name="T86" fmla="*/ 57 w 944"/>
                <a:gd name="T87" fmla="*/ 286 h 456"/>
                <a:gd name="T88" fmla="*/ 229 w 944"/>
                <a:gd name="T89" fmla="*/ 455 h 456"/>
                <a:gd name="T90" fmla="*/ 453 w 944"/>
                <a:gd name="T91" fmla="*/ 294 h 456"/>
                <a:gd name="T92" fmla="*/ 500 w 944"/>
                <a:gd name="T93" fmla="*/ 293 h 456"/>
                <a:gd name="T94" fmla="*/ 723 w 944"/>
                <a:gd name="T95" fmla="*/ 444 h 456"/>
                <a:gd name="T96" fmla="*/ 896 w 944"/>
                <a:gd name="T97" fmla="*/ 258 h 456"/>
                <a:gd name="T98" fmla="*/ 944 w 944"/>
                <a:gd name="T99" fmla="*/ 105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44" h="456">
                  <a:moveTo>
                    <a:pt x="897" y="222"/>
                  </a:moveTo>
                  <a:lnTo>
                    <a:pt x="897" y="222"/>
                  </a:lnTo>
                  <a:lnTo>
                    <a:pt x="897" y="159"/>
                  </a:lnTo>
                  <a:cubicBezTo>
                    <a:pt x="897" y="158"/>
                    <a:pt x="898" y="158"/>
                    <a:pt x="898" y="158"/>
                  </a:cubicBezTo>
                  <a:lnTo>
                    <a:pt x="901" y="156"/>
                  </a:lnTo>
                  <a:cubicBezTo>
                    <a:pt x="905" y="154"/>
                    <a:pt x="908" y="152"/>
                    <a:pt x="911" y="150"/>
                  </a:cubicBezTo>
                  <a:lnTo>
                    <a:pt x="912" y="149"/>
                  </a:lnTo>
                  <a:lnTo>
                    <a:pt x="912" y="203"/>
                  </a:lnTo>
                  <a:cubicBezTo>
                    <a:pt x="913" y="208"/>
                    <a:pt x="907" y="215"/>
                    <a:pt x="897" y="222"/>
                  </a:cubicBezTo>
                  <a:close/>
                  <a:moveTo>
                    <a:pt x="50" y="178"/>
                  </a:moveTo>
                  <a:lnTo>
                    <a:pt x="50" y="178"/>
                  </a:lnTo>
                  <a:lnTo>
                    <a:pt x="57" y="181"/>
                  </a:lnTo>
                  <a:lnTo>
                    <a:pt x="57" y="246"/>
                  </a:lnTo>
                  <a:cubicBezTo>
                    <a:pt x="37" y="236"/>
                    <a:pt x="30" y="228"/>
                    <a:pt x="30" y="222"/>
                  </a:cubicBezTo>
                  <a:lnTo>
                    <a:pt x="30" y="168"/>
                  </a:lnTo>
                  <a:cubicBezTo>
                    <a:pt x="31" y="169"/>
                    <a:pt x="33" y="169"/>
                    <a:pt x="34" y="170"/>
                  </a:cubicBezTo>
                  <a:lnTo>
                    <a:pt x="37" y="172"/>
                  </a:lnTo>
                  <a:cubicBezTo>
                    <a:pt x="41" y="174"/>
                    <a:pt x="45" y="176"/>
                    <a:pt x="50" y="178"/>
                  </a:cubicBezTo>
                  <a:close/>
                  <a:moveTo>
                    <a:pt x="872" y="103"/>
                  </a:moveTo>
                  <a:lnTo>
                    <a:pt x="872" y="103"/>
                  </a:lnTo>
                  <a:cubicBezTo>
                    <a:pt x="871" y="103"/>
                    <a:pt x="870" y="102"/>
                    <a:pt x="868" y="102"/>
                  </a:cubicBezTo>
                  <a:cubicBezTo>
                    <a:pt x="867" y="102"/>
                    <a:pt x="866" y="101"/>
                    <a:pt x="865" y="101"/>
                  </a:cubicBezTo>
                  <a:cubicBezTo>
                    <a:pt x="863" y="101"/>
                    <a:pt x="861" y="101"/>
                    <a:pt x="858" y="101"/>
                  </a:cubicBezTo>
                  <a:lnTo>
                    <a:pt x="672" y="105"/>
                  </a:lnTo>
                  <a:cubicBezTo>
                    <a:pt x="539" y="95"/>
                    <a:pt x="404" y="98"/>
                    <a:pt x="272" y="113"/>
                  </a:cubicBezTo>
                  <a:lnTo>
                    <a:pt x="96" y="117"/>
                  </a:lnTo>
                  <a:cubicBezTo>
                    <a:pt x="78" y="118"/>
                    <a:pt x="62" y="131"/>
                    <a:pt x="58" y="148"/>
                  </a:cubicBezTo>
                  <a:cubicBezTo>
                    <a:pt x="58" y="148"/>
                    <a:pt x="58" y="148"/>
                    <a:pt x="57" y="148"/>
                  </a:cubicBezTo>
                  <a:lnTo>
                    <a:pt x="43" y="140"/>
                  </a:lnTo>
                  <a:lnTo>
                    <a:pt x="32" y="129"/>
                  </a:lnTo>
                  <a:cubicBezTo>
                    <a:pt x="32" y="128"/>
                    <a:pt x="31" y="128"/>
                    <a:pt x="31" y="127"/>
                  </a:cubicBezTo>
                  <a:lnTo>
                    <a:pt x="31" y="126"/>
                  </a:lnTo>
                  <a:cubicBezTo>
                    <a:pt x="30" y="125"/>
                    <a:pt x="30" y="125"/>
                    <a:pt x="30" y="124"/>
                  </a:cubicBezTo>
                  <a:cubicBezTo>
                    <a:pt x="30" y="95"/>
                    <a:pt x="182" y="38"/>
                    <a:pt x="472" y="32"/>
                  </a:cubicBezTo>
                  <a:lnTo>
                    <a:pt x="472" y="32"/>
                  </a:lnTo>
                  <a:cubicBezTo>
                    <a:pt x="593" y="29"/>
                    <a:pt x="706" y="37"/>
                    <a:pt x="792" y="53"/>
                  </a:cubicBezTo>
                  <a:cubicBezTo>
                    <a:pt x="871" y="69"/>
                    <a:pt x="899" y="86"/>
                    <a:pt x="908" y="96"/>
                  </a:cubicBezTo>
                  <a:cubicBezTo>
                    <a:pt x="911" y="98"/>
                    <a:pt x="913" y="102"/>
                    <a:pt x="913" y="105"/>
                  </a:cubicBezTo>
                  <a:cubicBezTo>
                    <a:pt x="913" y="105"/>
                    <a:pt x="913" y="106"/>
                    <a:pt x="913" y="106"/>
                  </a:cubicBezTo>
                  <a:cubicBezTo>
                    <a:pt x="913" y="107"/>
                    <a:pt x="913" y="108"/>
                    <a:pt x="912" y="109"/>
                  </a:cubicBezTo>
                  <a:cubicBezTo>
                    <a:pt x="912" y="109"/>
                    <a:pt x="912" y="109"/>
                    <a:pt x="912" y="109"/>
                  </a:cubicBezTo>
                  <a:lnTo>
                    <a:pt x="911" y="111"/>
                  </a:lnTo>
                  <a:cubicBezTo>
                    <a:pt x="910" y="111"/>
                    <a:pt x="910" y="112"/>
                    <a:pt x="909" y="113"/>
                  </a:cubicBezTo>
                  <a:lnTo>
                    <a:pt x="914" y="117"/>
                  </a:lnTo>
                  <a:lnTo>
                    <a:pt x="908" y="114"/>
                  </a:lnTo>
                  <a:lnTo>
                    <a:pt x="904" y="118"/>
                  </a:lnTo>
                  <a:cubicBezTo>
                    <a:pt x="902" y="120"/>
                    <a:pt x="901" y="120"/>
                    <a:pt x="901" y="120"/>
                  </a:cubicBezTo>
                  <a:cubicBezTo>
                    <a:pt x="900" y="121"/>
                    <a:pt x="898" y="122"/>
                    <a:pt x="898" y="123"/>
                  </a:cubicBezTo>
                  <a:cubicBezTo>
                    <a:pt x="897" y="124"/>
                    <a:pt x="895" y="125"/>
                    <a:pt x="894" y="125"/>
                  </a:cubicBezTo>
                  <a:lnTo>
                    <a:pt x="890" y="117"/>
                  </a:lnTo>
                  <a:lnTo>
                    <a:pt x="880" y="107"/>
                  </a:lnTo>
                  <a:lnTo>
                    <a:pt x="876" y="105"/>
                  </a:lnTo>
                  <a:cubicBezTo>
                    <a:pt x="875" y="104"/>
                    <a:pt x="874" y="104"/>
                    <a:pt x="872" y="103"/>
                  </a:cubicBezTo>
                  <a:close/>
                  <a:moveTo>
                    <a:pt x="394" y="189"/>
                  </a:moveTo>
                  <a:lnTo>
                    <a:pt x="394" y="189"/>
                  </a:lnTo>
                  <a:lnTo>
                    <a:pt x="394" y="189"/>
                  </a:lnTo>
                  <a:lnTo>
                    <a:pt x="394" y="189"/>
                  </a:lnTo>
                  <a:close/>
                  <a:moveTo>
                    <a:pt x="433" y="188"/>
                  </a:moveTo>
                  <a:lnTo>
                    <a:pt x="433" y="188"/>
                  </a:lnTo>
                  <a:lnTo>
                    <a:pt x="433" y="188"/>
                  </a:lnTo>
                  <a:lnTo>
                    <a:pt x="433" y="188"/>
                  </a:lnTo>
                  <a:close/>
                  <a:moveTo>
                    <a:pt x="472" y="187"/>
                  </a:moveTo>
                  <a:lnTo>
                    <a:pt x="472" y="187"/>
                  </a:lnTo>
                  <a:lnTo>
                    <a:pt x="472" y="187"/>
                  </a:lnTo>
                  <a:lnTo>
                    <a:pt x="472" y="187"/>
                  </a:lnTo>
                  <a:close/>
                  <a:moveTo>
                    <a:pt x="550" y="186"/>
                  </a:moveTo>
                  <a:lnTo>
                    <a:pt x="550" y="186"/>
                  </a:lnTo>
                  <a:lnTo>
                    <a:pt x="550" y="186"/>
                  </a:lnTo>
                  <a:lnTo>
                    <a:pt x="550" y="186"/>
                  </a:lnTo>
                  <a:close/>
                  <a:moveTo>
                    <a:pt x="128" y="385"/>
                  </a:moveTo>
                  <a:lnTo>
                    <a:pt x="128" y="385"/>
                  </a:lnTo>
                  <a:cubicBezTo>
                    <a:pt x="101" y="359"/>
                    <a:pt x="87" y="324"/>
                    <a:pt x="87" y="286"/>
                  </a:cubicBezTo>
                  <a:lnTo>
                    <a:pt x="87" y="157"/>
                  </a:lnTo>
                  <a:cubicBezTo>
                    <a:pt x="87" y="152"/>
                    <a:pt x="91" y="148"/>
                    <a:pt x="96" y="148"/>
                  </a:cubicBezTo>
                  <a:lnTo>
                    <a:pt x="98" y="147"/>
                  </a:lnTo>
                  <a:lnTo>
                    <a:pt x="98" y="147"/>
                  </a:lnTo>
                  <a:lnTo>
                    <a:pt x="378" y="141"/>
                  </a:lnTo>
                  <a:lnTo>
                    <a:pt x="378" y="182"/>
                  </a:lnTo>
                  <a:cubicBezTo>
                    <a:pt x="379" y="186"/>
                    <a:pt x="381" y="190"/>
                    <a:pt x="384" y="192"/>
                  </a:cubicBezTo>
                  <a:cubicBezTo>
                    <a:pt x="387" y="195"/>
                    <a:pt x="391" y="196"/>
                    <a:pt x="395" y="196"/>
                  </a:cubicBezTo>
                  <a:cubicBezTo>
                    <a:pt x="402" y="195"/>
                    <a:pt x="408" y="189"/>
                    <a:pt x="409" y="181"/>
                  </a:cubicBezTo>
                  <a:lnTo>
                    <a:pt x="409" y="141"/>
                  </a:lnTo>
                  <a:lnTo>
                    <a:pt x="417" y="141"/>
                  </a:lnTo>
                  <a:lnTo>
                    <a:pt x="417" y="181"/>
                  </a:lnTo>
                  <a:cubicBezTo>
                    <a:pt x="418" y="185"/>
                    <a:pt x="419" y="189"/>
                    <a:pt x="423" y="191"/>
                  </a:cubicBezTo>
                  <a:cubicBezTo>
                    <a:pt x="426" y="194"/>
                    <a:pt x="430" y="195"/>
                    <a:pt x="434" y="195"/>
                  </a:cubicBezTo>
                  <a:cubicBezTo>
                    <a:pt x="441" y="194"/>
                    <a:pt x="447" y="188"/>
                    <a:pt x="448" y="180"/>
                  </a:cubicBezTo>
                  <a:lnTo>
                    <a:pt x="448" y="140"/>
                  </a:lnTo>
                  <a:lnTo>
                    <a:pt x="456" y="140"/>
                  </a:lnTo>
                  <a:lnTo>
                    <a:pt x="456" y="180"/>
                  </a:lnTo>
                  <a:cubicBezTo>
                    <a:pt x="457" y="184"/>
                    <a:pt x="458" y="188"/>
                    <a:pt x="462" y="191"/>
                  </a:cubicBezTo>
                  <a:cubicBezTo>
                    <a:pt x="465" y="193"/>
                    <a:pt x="469" y="194"/>
                    <a:pt x="473" y="194"/>
                  </a:cubicBezTo>
                  <a:cubicBezTo>
                    <a:pt x="480" y="193"/>
                    <a:pt x="486" y="187"/>
                    <a:pt x="486" y="179"/>
                  </a:cubicBezTo>
                  <a:lnTo>
                    <a:pt x="487" y="139"/>
                  </a:lnTo>
                  <a:lnTo>
                    <a:pt x="495" y="139"/>
                  </a:lnTo>
                  <a:lnTo>
                    <a:pt x="495" y="179"/>
                  </a:lnTo>
                  <a:cubicBezTo>
                    <a:pt x="495" y="183"/>
                    <a:pt x="497" y="187"/>
                    <a:pt x="500" y="190"/>
                  </a:cubicBezTo>
                  <a:cubicBezTo>
                    <a:pt x="502" y="193"/>
                    <a:pt x="506" y="194"/>
                    <a:pt x="510" y="194"/>
                  </a:cubicBezTo>
                  <a:cubicBezTo>
                    <a:pt x="519" y="194"/>
                    <a:pt x="526" y="187"/>
                    <a:pt x="526" y="179"/>
                  </a:cubicBezTo>
                  <a:lnTo>
                    <a:pt x="526" y="138"/>
                  </a:lnTo>
                  <a:lnTo>
                    <a:pt x="535" y="138"/>
                  </a:lnTo>
                  <a:lnTo>
                    <a:pt x="534" y="179"/>
                  </a:lnTo>
                  <a:cubicBezTo>
                    <a:pt x="535" y="183"/>
                    <a:pt x="537" y="186"/>
                    <a:pt x="540" y="189"/>
                  </a:cubicBezTo>
                  <a:cubicBezTo>
                    <a:pt x="543" y="192"/>
                    <a:pt x="547" y="193"/>
                    <a:pt x="551" y="192"/>
                  </a:cubicBezTo>
                  <a:cubicBezTo>
                    <a:pt x="558" y="192"/>
                    <a:pt x="564" y="186"/>
                    <a:pt x="565" y="178"/>
                  </a:cubicBezTo>
                  <a:lnTo>
                    <a:pt x="565" y="138"/>
                  </a:lnTo>
                  <a:lnTo>
                    <a:pt x="858" y="131"/>
                  </a:lnTo>
                  <a:lnTo>
                    <a:pt x="858" y="131"/>
                  </a:lnTo>
                  <a:cubicBezTo>
                    <a:pt x="859" y="131"/>
                    <a:pt x="859" y="131"/>
                    <a:pt x="859" y="131"/>
                  </a:cubicBezTo>
                  <a:lnTo>
                    <a:pt x="865" y="136"/>
                  </a:lnTo>
                  <a:lnTo>
                    <a:pt x="867" y="139"/>
                  </a:lnTo>
                  <a:cubicBezTo>
                    <a:pt x="867" y="139"/>
                    <a:pt x="867" y="140"/>
                    <a:pt x="867" y="140"/>
                  </a:cubicBezTo>
                  <a:lnTo>
                    <a:pt x="866" y="269"/>
                  </a:lnTo>
                  <a:cubicBezTo>
                    <a:pt x="866" y="345"/>
                    <a:pt x="805" y="409"/>
                    <a:pt x="729" y="414"/>
                  </a:cubicBezTo>
                  <a:lnTo>
                    <a:pt x="671" y="415"/>
                  </a:lnTo>
                  <a:cubicBezTo>
                    <a:pt x="604" y="417"/>
                    <a:pt x="546" y="371"/>
                    <a:pt x="532" y="306"/>
                  </a:cubicBezTo>
                  <a:cubicBezTo>
                    <a:pt x="531" y="300"/>
                    <a:pt x="530" y="295"/>
                    <a:pt x="530" y="289"/>
                  </a:cubicBezTo>
                  <a:cubicBezTo>
                    <a:pt x="529" y="276"/>
                    <a:pt x="522" y="263"/>
                    <a:pt x="512" y="255"/>
                  </a:cubicBezTo>
                  <a:cubicBezTo>
                    <a:pt x="503" y="246"/>
                    <a:pt x="490" y="242"/>
                    <a:pt x="477" y="241"/>
                  </a:cubicBezTo>
                  <a:cubicBezTo>
                    <a:pt x="449" y="242"/>
                    <a:pt x="426" y="263"/>
                    <a:pt x="423" y="291"/>
                  </a:cubicBezTo>
                  <a:cubicBezTo>
                    <a:pt x="423" y="297"/>
                    <a:pt x="422" y="302"/>
                    <a:pt x="421" y="308"/>
                  </a:cubicBezTo>
                  <a:cubicBezTo>
                    <a:pt x="406" y="374"/>
                    <a:pt x="347" y="422"/>
                    <a:pt x="280" y="424"/>
                  </a:cubicBezTo>
                  <a:lnTo>
                    <a:pt x="228" y="425"/>
                  </a:lnTo>
                  <a:cubicBezTo>
                    <a:pt x="190" y="426"/>
                    <a:pt x="155" y="412"/>
                    <a:pt x="128" y="385"/>
                  </a:cubicBezTo>
                  <a:close/>
                  <a:moveTo>
                    <a:pt x="798" y="23"/>
                  </a:moveTo>
                  <a:lnTo>
                    <a:pt x="798" y="23"/>
                  </a:lnTo>
                  <a:cubicBezTo>
                    <a:pt x="711" y="7"/>
                    <a:pt x="595" y="0"/>
                    <a:pt x="472" y="2"/>
                  </a:cubicBezTo>
                  <a:cubicBezTo>
                    <a:pt x="282" y="5"/>
                    <a:pt x="0" y="42"/>
                    <a:pt x="0" y="125"/>
                  </a:cubicBezTo>
                  <a:lnTo>
                    <a:pt x="0" y="223"/>
                  </a:lnTo>
                  <a:cubicBezTo>
                    <a:pt x="0" y="235"/>
                    <a:pt x="5" y="246"/>
                    <a:pt x="14" y="254"/>
                  </a:cubicBezTo>
                  <a:cubicBezTo>
                    <a:pt x="27" y="265"/>
                    <a:pt x="41" y="274"/>
                    <a:pt x="57" y="280"/>
                  </a:cubicBezTo>
                  <a:lnTo>
                    <a:pt x="57" y="286"/>
                  </a:lnTo>
                  <a:cubicBezTo>
                    <a:pt x="57" y="332"/>
                    <a:pt x="75" y="375"/>
                    <a:pt x="107" y="407"/>
                  </a:cubicBezTo>
                  <a:cubicBezTo>
                    <a:pt x="139" y="438"/>
                    <a:pt x="181" y="456"/>
                    <a:pt x="226" y="456"/>
                  </a:cubicBezTo>
                  <a:cubicBezTo>
                    <a:pt x="227" y="456"/>
                    <a:pt x="228" y="455"/>
                    <a:pt x="229" y="455"/>
                  </a:cubicBezTo>
                  <a:lnTo>
                    <a:pt x="281" y="454"/>
                  </a:lnTo>
                  <a:cubicBezTo>
                    <a:pt x="362" y="453"/>
                    <a:pt x="433" y="394"/>
                    <a:pt x="450" y="315"/>
                  </a:cubicBezTo>
                  <a:cubicBezTo>
                    <a:pt x="452" y="308"/>
                    <a:pt x="453" y="301"/>
                    <a:pt x="453" y="294"/>
                  </a:cubicBezTo>
                  <a:cubicBezTo>
                    <a:pt x="455" y="281"/>
                    <a:pt x="466" y="271"/>
                    <a:pt x="479" y="272"/>
                  </a:cubicBezTo>
                  <a:cubicBezTo>
                    <a:pt x="484" y="273"/>
                    <a:pt x="489" y="275"/>
                    <a:pt x="493" y="278"/>
                  </a:cubicBezTo>
                  <a:cubicBezTo>
                    <a:pt x="497" y="282"/>
                    <a:pt x="499" y="287"/>
                    <a:pt x="500" y="293"/>
                  </a:cubicBezTo>
                  <a:cubicBezTo>
                    <a:pt x="501" y="299"/>
                    <a:pt x="502" y="306"/>
                    <a:pt x="503" y="313"/>
                  </a:cubicBezTo>
                  <a:cubicBezTo>
                    <a:pt x="520" y="391"/>
                    <a:pt x="590" y="447"/>
                    <a:pt x="671" y="446"/>
                  </a:cubicBezTo>
                  <a:lnTo>
                    <a:pt x="723" y="444"/>
                  </a:lnTo>
                  <a:cubicBezTo>
                    <a:pt x="818" y="442"/>
                    <a:pt x="896" y="363"/>
                    <a:pt x="896" y="268"/>
                  </a:cubicBezTo>
                  <a:lnTo>
                    <a:pt x="896" y="258"/>
                  </a:lnTo>
                  <a:lnTo>
                    <a:pt x="896" y="258"/>
                  </a:lnTo>
                  <a:lnTo>
                    <a:pt x="896" y="257"/>
                  </a:lnTo>
                  <a:cubicBezTo>
                    <a:pt x="927" y="241"/>
                    <a:pt x="943" y="223"/>
                    <a:pt x="944" y="203"/>
                  </a:cubicBezTo>
                  <a:lnTo>
                    <a:pt x="944" y="105"/>
                  </a:lnTo>
                  <a:cubicBezTo>
                    <a:pt x="944" y="60"/>
                    <a:pt x="865" y="36"/>
                    <a:pt x="798" y="2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42" name="Freeform 172">
              <a:extLst>
                <a:ext uri="{FF2B5EF4-FFF2-40B4-BE49-F238E27FC236}">
                  <a16:creationId xmlns:a16="http://schemas.microsoft.com/office/drawing/2014/main" xmlns="" id="{AEA3322A-319F-2644-B10E-FDD4A50C0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9" y="2188"/>
              <a:ext cx="97" cy="101"/>
            </a:xfrm>
            <a:custGeom>
              <a:avLst/>
              <a:gdLst>
                <a:gd name="T0" fmla="*/ 134 w 159"/>
                <a:gd name="T1" fmla="*/ 6 h 164"/>
                <a:gd name="T2" fmla="*/ 134 w 159"/>
                <a:gd name="T3" fmla="*/ 6 h 164"/>
                <a:gd name="T4" fmla="*/ 4 w 159"/>
                <a:gd name="T5" fmla="*/ 138 h 164"/>
                <a:gd name="T6" fmla="*/ 0 w 159"/>
                <a:gd name="T7" fmla="*/ 149 h 164"/>
                <a:gd name="T8" fmla="*/ 4 w 159"/>
                <a:gd name="T9" fmla="*/ 159 h 164"/>
                <a:gd name="T10" fmla="*/ 15 w 159"/>
                <a:gd name="T11" fmla="*/ 164 h 164"/>
                <a:gd name="T12" fmla="*/ 26 w 159"/>
                <a:gd name="T13" fmla="*/ 159 h 164"/>
                <a:gd name="T14" fmla="*/ 155 w 159"/>
                <a:gd name="T15" fmla="*/ 28 h 164"/>
                <a:gd name="T16" fmla="*/ 159 w 159"/>
                <a:gd name="T17" fmla="*/ 17 h 164"/>
                <a:gd name="T18" fmla="*/ 155 w 159"/>
                <a:gd name="T19" fmla="*/ 6 h 164"/>
                <a:gd name="T20" fmla="*/ 134 w 159"/>
                <a:gd name="T21" fmla="*/ 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9" h="164">
                  <a:moveTo>
                    <a:pt x="134" y="6"/>
                  </a:moveTo>
                  <a:lnTo>
                    <a:pt x="134" y="6"/>
                  </a:lnTo>
                  <a:lnTo>
                    <a:pt x="4" y="138"/>
                  </a:lnTo>
                  <a:cubicBezTo>
                    <a:pt x="2" y="141"/>
                    <a:pt x="0" y="145"/>
                    <a:pt x="0" y="149"/>
                  </a:cubicBezTo>
                  <a:cubicBezTo>
                    <a:pt x="0" y="153"/>
                    <a:pt x="2" y="156"/>
                    <a:pt x="4" y="159"/>
                  </a:cubicBezTo>
                  <a:cubicBezTo>
                    <a:pt x="7" y="162"/>
                    <a:pt x="11" y="164"/>
                    <a:pt x="15" y="164"/>
                  </a:cubicBezTo>
                  <a:cubicBezTo>
                    <a:pt x="19" y="164"/>
                    <a:pt x="23" y="162"/>
                    <a:pt x="26" y="159"/>
                  </a:cubicBezTo>
                  <a:lnTo>
                    <a:pt x="155" y="28"/>
                  </a:lnTo>
                  <a:cubicBezTo>
                    <a:pt x="158" y="25"/>
                    <a:pt x="159" y="21"/>
                    <a:pt x="159" y="17"/>
                  </a:cubicBezTo>
                  <a:cubicBezTo>
                    <a:pt x="159" y="13"/>
                    <a:pt x="158" y="9"/>
                    <a:pt x="155" y="6"/>
                  </a:cubicBezTo>
                  <a:cubicBezTo>
                    <a:pt x="149" y="0"/>
                    <a:pt x="139" y="0"/>
                    <a:pt x="134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43" name="Freeform 173">
              <a:extLst>
                <a:ext uri="{FF2B5EF4-FFF2-40B4-BE49-F238E27FC236}">
                  <a16:creationId xmlns:a16="http://schemas.microsoft.com/office/drawing/2014/main" xmlns="" id="{2965C55C-0B3A-E744-B382-69596C69A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2" y="2194"/>
              <a:ext cx="49" cy="52"/>
            </a:xfrm>
            <a:custGeom>
              <a:avLst/>
              <a:gdLst>
                <a:gd name="T0" fmla="*/ 81 w 81"/>
                <a:gd name="T1" fmla="*/ 17 h 84"/>
                <a:gd name="T2" fmla="*/ 81 w 81"/>
                <a:gd name="T3" fmla="*/ 17 h 84"/>
                <a:gd name="T4" fmla="*/ 77 w 81"/>
                <a:gd name="T5" fmla="*/ 6 h 84"/>
                <a:gd name="T6" fmla="*/ 56 w 81"/>
                <a:gd name="T7" fmla="*/ 6 h 84"/>
                <a:gd name="T8" fmla="*/ 5 w 81"/>
                <a:gd name="T9" fmla="*/ 58 h 84"/>
                <a:gd name="T10" fmla="*/ 0 w 81"/>
                <a:gd name="T11" fmla="*/ 69 h 84"/>
                <a:gd name="T12" fmla="*/ 5 w 81"/>
                <a:gd name="T13" fmla="*/ 79 h 84"/>
                <a:gd name="T14" fmla="*/ 15 w 81"/>
                <a:gd name="T15" fmla="*/ 84 h 84"/>
                <a:gd name="T16" fmla="*/ 26 w 81"/>
                <a:gd name="T17" fmla="*/ 79 h 84"/>
                <a:gd name="T18" fmla="*/ 77 w 81"/>
                <a:gd name="T19" fmla="*/ 27 h 84"/>
                <a:gd name="T20" fmla="*/ 81 w 81"/>
                <a:gd name="T21" fmla="*/ 1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81" y="17"/>
                  </a:moveTo>
                  <a:lnTo>
                    <a:pt x="81" y="17"/>
                  </a:lnTo>
                  <a:cubicBezTo>
                    <a:pt x="81" y="13"/>
                    <a:pt x="80" y="9"/>
                    <a:pt x="77" y="6"/>
                  </a:cubicBezTo>
                  <a:cubicBezTo>
                    <a:pt x="71" y="0"/>
                    <a:pt x="61" y="0"/>
                    <a:pt x="56" y="6"/>
                  </a:cubicBezTo>
                  <a:lnTo>
                    <a:pt x="5" y="58"/>
                  </a:lnTo>
                  <a:cubicBezTo>
                    <a:pt x="2" y="61"/>
                    <a:pt x="0" y="65"/>
                    <a:pt x="0" y="69"/>
                  </a:cubicBezTo>
                  <a:cubicBezTo>
                    <a:pt x="0" y="73"/>
                    <a:pt x="2" y="77"/>
                    <a:pt x="5" y="79"/>
                  </a:cubicBezTo>
                  <a:cubicBezTo>
                    <a:pt x="8" y="82"/>
                    <a:pt x="11" y="84"/>
                    <a:pt x="15" y="84"/>
                  </a:cubicBezTo>
                  <a:cubicBezTo>
                    <a:pt x="19" y="84"/>
                    <a:pt x="23" y="82"/>
                    <a:pt x="26" y="79"/>
                  </a:cubicBezTo>
                  <a:lnTo>
                    <a:pt x="77" y="27"/>
                  </a:lnTo>
                  <a:cubicBezTo>
                    <a:pt x="80" y="24"/>
                    <a:pt x="81" y="21"/>
                    <a:pt x="81" y="1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44" name="Freeform 174">
              <a:extLst>
                <a:ext uri="{FF2B5EF4-FFF2-40B4-BE49-F238E27FC236}">
                  <a16:creationId xmlns:a16="http://schemas.microsoft.com/office/drawing/2014/main" xmlns="" id="{AB1EBB58-3021-C34F-869C-B844A645B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" y="2183"/>
              <a:ext cx="99" cy="100"/>
            </a:xfrm>
            <a:custGeom>
              <a:avLst/>
              <a:gdLst>
                <a:gd name="T0" fmla="*/ 156 w 162"/>
                <a:gd name="T1" fmla="*/ 5 h 162"/>
                <a:gd name="T2" fmla="*/ 156 w 162"/>
                <a:gd name="T3" fmla="*/ 5 h 162"/>
                <a:gd name="T4" fmla="*/ 145 w 162"/>
                <a:gd name="T5" fmla="*/ 0 h 162"/>
                <a:gd name="T6" fmla="*/ 135 w 162"/>
                <a:gd name="T7" fmla="*/ 5 h 162"/>
                <a:gd name="T8" fmla="*/ 5 w 162"/>
                <a:gd name="T9" fmla="*/ 136 h 162"/>
                <a:gd name="T10" fmla="*/ 5 w 162"/>
                <a:gd name="T11" fmla="*/ 158 h 162"/>
                <a:gd name="T12" fmla="*/ 16 w 162"/>
                <a:gd name="T13" fmla="*/ 162 h 162"/>
                <a:gd name="T14" fmla="*/ 27 w 162"/>
                <a:gd name="T15" fmla="*/ 157 h 162"/>
                <a:gd name="T16" fmla="*/ 156 w 162"/>
                <a:gd name="T17" fmla="*/ 26 h 162"/>
                <a:gd name="T18" fmla="*/ 156 w 162"/>
                <a:gd name="T19" fmla="*/ 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2" h="162">
                  <a:moveTo>
                    <a:pt x="156" y="5"/>
                  </a:moveTo>
                  <a:lnTo>
                    <a:pt x="156" y="5"/>
                  </a:lnTo>
                  <a:cubicBezTo>
                    <a:pt x="153" y="2"/>
                    <a:pt x="149" y="0"/>
                    <a:pt x="145" y="0"/>
                  </a:cubicBezTo>
                  <a:cubicBezTo>
                    <a:pt x="141" y="0"/>
                    <a:pt x="137" y="2"/>
                    <a:pt x="135" y="5"/>
                  </a:cubicBezTo>
                  <a:lnTo>
                    <a:pt x="5" y="136"/>
                  </a:lnTo>
                  <a:cubicBezTo>
                    <a:pt x="0" y="142"/>
                    <a:pt x="0" y="152"/>
                    <a:pt x="5" y="158"/>
                  </a:cubicBezTo>
                  <a:cubicBezTo>
                    <a:pt x="8" y="161"/>
                    <a:pt x="12" y="162"/>
                    <a:pt x="16" y="162"/>
                  </a:cubicBezTo>
                  <a:cubicBezTo>
                    <a:pt x="20" y="162"/>
                    <a:pt x="24" y="160"/>
                    <a:pt x="27" y="157"/>
                  </a:cubicBezTo>
                  <a:lnTo>
                    <a:pt x="156" y="26"/>
                  </a:lnTo>
                  <a:cubicBezTo>
                    <a:pt x="162" y="20"/>
                    <a:pt x="162" y="10"/>
                    <a:pt x="156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45" name="Freeform 175">
              <a:extLst>
                <a:ext uri="{FF2B5EF4-FFF2-40B4-BE49-F238E27FC236}">
                  <a16:creationId xmlns:a16="http://schemas.microsoft.com/office/drawing/2014/main" xmlns="" id="{E548E8FD-9AAB-4845-8FB2-0D7D85525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9" y="2188"/>
              <a:ext cx="50" cy="52"/>
            </a:xfrm>
            <a:custGeom>
              <a:avLst/>
              <a:gdLst>
                <a:gd name="T0" fmla="*/ 77 w 83"/>
                <a:gd name="T1" fmla="*/ 6 h 84"/>
                <a:gd name="T2" fmla="*/ 77 w 83"/>
                <a:gd name="T3" fmla="*/ 6 h 84"/>
                <a:gd name="T4" fmla="*/ 77 w 83"/>
                <a:gd name="T5" fmla="*/ 6 h 84"/>
                <a:gd name="T6" fmla="*/ 56 w 83"/>
                <a:gd name="T7" fmla="*/ 7 h 84"/>
                <a:gd name="T8" fmla="*/ 5 w 83"/>
                <a:gd name="T9" fmla="*/ 58 h 84"/>
                <a:gd name="T10" fmla="*/ 0 w 83"/>
                <a:gd name="T11" fmla="*/ 69 h 84"/>
                <a:gd name="T12" fmla="*/ 5 w 83"/>
                <a:gd name="T13" fmla="*/ 80 h 84"/>
                <a:gd name="T14" fmla="*/ 15 w 83"/>
                <a:gd name="T15" fmla="*/ 84 h 84"/>
                <a:gd name="T16" fmla="*/ 26 w 83"/>
                <a:gd name="T17" fmla="*/ 79 h 84"/>
                <a:gd name="T18" fmla="*/ 77 w 83"/>
                <a:gd name="T19" fmla="*/ 28 h 84"/>
                <a:gd name="T20" fmla="*/ 77 w 83"/>
                <a:gd name="T2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84">
                  <a:moveTo>
                    <a:pt x="77" y="6"/>
                  </a:moveTo>
                  <a:lnTo>
                    <a:pt x="77" y="6"/>
                  </a:lnTo>
                  <a:lnTo>
                    <a:pt x="77" y="6"/>
                  </a:lnTo>
                  <a:cubicBezTo>
                    <a:pt x="71" y="0"/>
                    <a:pt x="61" y="1"/>
                    <a:pt x="56" y="7"/>
                  </a:cubicBezTo>
                  <a:lnTo>
                    <a:pt x="5" y="58"/>
                  </a:lnTo>
                  <a:cubicBezTo>
                    <a:pt x="2" y="61"/>
                    <a:pt x="0" y="65"/>
                    <a:pt x="0" y="69"/>
                  </a:cubicBezTo>
                  <a:cubicBezTo>
                    <a:pt x="0" y="73"/>
                    <a:pt x="2" y="77"/>
                    <a:pt x="5" y="80"/>
                  </a:cubicBezTo>
                  <a:cubicBezTo>
                    <a:pt x="8" y="83"/>
                    <a:pt x="11" y="84"/>
                    <a:pt x="15" y="84"/>
                  </a:cubicBezTo>
                  <a:cubicBezTo>
                    <a:pt x="19" y="84"/>
                    <a:pt x="23" y="82"/>
                    <a:pt x="26" y="79"/>
                  </a:cubicBezTo>
                  <a:lnTo>
                    <a:pt x="77" y="28"/>
                  </a:lnTo>
                  <a:cubicBezTo>
                    <a:pt x="83" y="22"/>
                    <a:pt x="83" y="12"/>
                    <a:pt x="77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grpSp>
        <p:nvGrpSpPr>
          <p:cNvPr id="46" name="Group 214">
            <a:extLst>
              <a:ext uri="{FF2B5EF4-FFF2-40B4-BE49-F238E27FC236}">
                <a16:creationId xmlns:a16="http://schemas.microsoft.com/office/drawing/2014/main" xmlns="" id="{5EFE7BC1-9E8A-654D-94E3-901C2906E3D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276515" y="2636223"/>
            <a:ext cx="454025" cy="823913"/>
            <a:chOff x="7041" y="1960"/>
            <a:chExt cx="286" cy="519"/>
          </a:xfrm>
          <a:solidFill>
            <a:srgbClr val="74E940"/>
          </a:solidFill>
        </p:grpSpPr>
        <p:sp>
          <p:nvSpPr>
            <p:cNvPr id="47" name="Freeform 215">
              <a:extLst>
                <a:ext uri="{FF2B5EF4-FFF2-40B4-BE49-F238E27FC236}">
                  <a16:creationId xmlns:a16="http://schemas.microsoft.com/office/drawing/2014/main" xmlns="" id="{3563F4E3-EC43-5D41-A0A4-10ED3EEDB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8" y="2196"/>
              <a:ext cx="71" cy="111"/>
            </a:xfrm>
            <a:custGeom>
              <a:avLst/>
              <a:gdLst>
                <a:gd name="T0" fmla="*/ 2 w 117"/>
                <a:gd name="T1" fmla="*/ 152 h 181"/>
                <a:gd name="T2" fmla="*/ 2 w 117"/>
                <a:gd name="T3" fmla="*/ 152 h 181"/>
                <a:gd name="T4" fmla="*/ 18 w 117"/>
                <a:gd name="T5" fmla="*/ 135 h 181"/>
                <a:gd name="T6" fmla="*/ 25 w 117"/>
                <a:gd name="T7" fmla="*/ 135 h 181"/>
                <a:gd name="T8" fmla="*/ 53 w 117"/>
                <a:gd name="T9" fmla="*/ 147 h 181"/>
                <a:gd name="T10" fmla="*/ 76 w 117"/>
                <a:gd name="T11" fmla="*/ 126 h 181"/>
                <a:gd name="T12" fmla="*/ 45 w 117"/>
                <a:gd name="T13" fmla="*/ 105 h 181"/>
                <a:gd name="T14" fmla="*/ 30 w 117"/>
                <a:gd name="T15" fmla="*/ 105 h 181"/>
                <a:gd name="T16" fmla="*/ 25 w 117"/>
                <a:gd name="T17" fmla="*/ 100 h 181"/>
                <a:gd name="T18" fmla="*/ 25 w 117"/>
                <a:gd name="T19" fmla="*/ 79 h 181"/>
                <a:gd name="T20" fmla="*/ 30 w 117"/>
                <a:gd name="T21" fmla="*/ 74 h 181"/>
                <a:gd name="T22" fmla="*/ 45 w 117"/>
                <a:gd name="T23" fmla="*/ 74 h 181"/>
                <a:gd name="T24" fmla="*/ 73 w 117"/>
                <a:gd name="T25" fmla="*/ 54 h 181"/>
                <a:gd name="T26" fmla="*/ 52 w 117"/>
                <a:gd name="T27" fmla="*/ 34 h 181"/>
                <a:gd name="T28" fmla="*/ 29 w 117"/>
                <a:gd name="T29" fmla="*/ 45 h 181"/>
                <a:gd name="T30" fmla="*/ 22 w 117"/>
                <a:gd name="T31" fmla="*/ 45 h 181"/>
                <a:gd name="T32" fmla="*/ 6 w 117"/>
                <a:gd name="T33" fmla="*/ 29 h 181"/>
                <a:gd name="T34" fmla="*/ 6 w 117"/>
                <a:gd name="T35" fmla="*/ 22 h 181"/>
                <a:gd name="T36" fmla="*/ 56 w 117"/>
                <a:gd name="T37" fmla="*/ 0 h 181"/>
                <a:gd name="T38" fmla="*/ 112 w 117"/>
                <a:gd name="T39" fmla="*/ 47 h 181"/>
                <a:gd name="T40" fmla="*/ 85 w 117"/>
                <a:gd name="T41" fmla="*/ 87 h 181"/>
                <a:gd name="T42" fmla="*/ 85 w 117"/>
                <a:gd name="T43" fmla="*/ 88 h 181"/>
                <a:gd name="T44" fmla="*/ 117 w 117"/>
                <a:gd name="T45" fmla="*/ 132 h 181"/>
                <a:gd name="T46" fmla="*/ 56 w 117"/>
                <a:gd name="T47" fmla="*/ 181 h 181"/>
                <a:gd name="T48" fmla="*/ 2 w 117"/>
                <a:gd name="T49" fmla="*/ 158 h 181"/>
                <a:gd name="T50" fmla="*/ 2 w 117"/>
                <a:gd name="T51" fmla="*/ 15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7" h="181">
                  <a:moveTo>
                    <a:pt x="2" y="152"/>
                  </a:moveTo>
                  <a:lnTo>
                    <a:pt x="2" y="152"/>
                  </a:lnTo>
                  <a:lnTo>
                    <a:pt x="18" y="135"/>
                  </a:lnTo>
                  <a:cubicBezTo>
                    <a:pt x="20" y="134"/>
                    <a:pt x="23" y="133"/>
                    <a:pt x="25" y="135"/>
                  </a:cubicBezTo>
                  <a:cubicBezTo>
                    <a:pt x="25" y="135"/>
                    <a:pt x="41" y="147"/>
                    <a:pt x="53" y="147"/>
                  </a:cubicBezTo>
                  <a:cubicBezTo>
                    <a:pt x="64" y="147"/>
                    <a:pt x="76" y="138"/>
                    <a:pt x="76" y="126"/>
                  </a:cubicBezTo>
                  <a:cubicBezTo>
                    <a:pt x="76" y="115"/>
                    <a:pt x="64" y="105"/>
                    <a:pt x="45" y="105"/>
                  </a:cubicBezTo>
                  <a:lnTo>
                    <a:pt x="30" y="105"/>
                  </a:lnTo>
                  <a:cubicBezTo>
                    <a:pt x="28" y="105"/>
                    <a:pt x="25" y="103"/>
                    <a:pt x="25" y="100"/>
                  </a:cubicBezTo>
                  <a:lnTo>
                    <a:pt x="25" y="79"/>
                  </a:lnTo>
                  <a:cubicBezTo>
                    <a:pt x="25" y="76"/>
                    <a:pt x="28" y="74"/>
                    <a:pt x="30" y="74"/>
                  </a:cubicBezTo>
                  <a:lnTo>
                    <a:pt x="45" y="74"/>
                  </a:lnTo>
                  <a:cubicBezTo>
                    <a:pt x="63" y="74"/>
                    <a:pt x="73" y="65"/>
                    <a:pt x="73" y="54"/>
                  </a:cubicBezTo>
                  <a:cubicBezTo>
                    <a:pt x="73" y="42"/>
                    <a:pt x="63" y="34"/>
                    <a:pt x="52" y="34"/>
                  </a:cubicBezTo>
                  <a:cubicBezTo>
                    <a:pt x="41" y="34"/>
                    <a:pt x="33" y="40"/>
                    <a:pt x="29" y="45"/>
                  </a:cubicBezTo>
                  <a:cubicBezTo>
                    <a:pt x="28" y="47"/>
                    <a:pt x="24" y="47"/>
                    <a:pt x="22" y="45"/>
                  </a:cubicBezTo>
                  <a:lnTo>
                    <a:pt x="6" y="29"/>
                  </a:lnTo>
                  <a:cubicBezTo>
                    <a:pt x="4" y="27"/>
                    <a:pt x="5" y="24"/>
                    <a:pt x="6" y="22"/>
                  </a:cubicBezTo>
                  <a:cubicBezTo>
                    <a:pt x="6" y="22"/>
                    <a:pt x="28" y="0"/>
                    <a:pt x="56" y="0"/>
                  </a:cubicBezTo>
                  <a:cubicBezTo>
                    <a:pt x="86" y="0"/>
                    <a:pt x="112" y="18"/>
                    <a:pt x="112" y="47"/>
                  </a:cubicBezTo>
                  <a:cubicBezTo>
                    <a:pt x="112" y="67"/>
                    <a:pt x="97" y="82"/>
                    <a:pt x="85" y="87"/>
                  </a:cubicBezTo>
                  <a:lnTo>
                    <a:pt x="85" y="88"/>
                  </a:lnTo>
                  <a:cubicBezTo>
                    <a:pt x="98" y="93"/>
                    <a:pt x="117" y="110"/>
                    <a:pt x="117" y="132"/>
                  </a:cubicBezTo>
                  <a:cubicBezTo>
                    <a:pt x="117" y="160"/>
                    <a:pt x="92" y="181"/>
                    <a:pt x="56" y="181"/>
                  </a:cubicBezTo>
                  <a:cubicBezTo>
                    <a:pt x="24" y="181"/>
                    <a:pt x="7" y="165"/>
                    <a:pt x="2" y="158"/>
                  </a:cubicBezTo>
                  <a:cubicBezTo>
                    <a:pt x="0" y="157"/>
                    <a:pt x="0" y="154"/>
                    <a:pt x="2" y="15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48" name="Freeform 216">
              <a:extLst>
                <a:ext uri="{FF2B5EF4-FFF2-40B4-BE49-F238E27FC236}">
                  <a16:creationId xmlns:a16="http://schemas.microsoft.com/office/drawing/2014/main" xmlns="" id="{F6FC30D0-DD89-364A-8C40-393CE5C836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85" y="2196"/>
              <a:ext cx="81" cy="111"/>
            </a:xfrm>
            <a:custGeom>
              <a:avLst/>
              <a:gdLst>
                <a:gd name="T0" fmla="*/ 91 w 133"/>
                <a:gd name="T1" fmla="*/ 91 h 181"/>
                <a:gd name="T2" fmla="*/ 91 w 133"/>
                <a:gd name="T3" fmla="*/ 91 h 181"/>
                <a:gd name="T4" fmla="*/ 67 w 133"/>
                <a:gd name="T5" fmla="*/ 37 h 181"/>
                <a:gd name="T6" fmla="*/ 42 w 133"/>
                <a:gd name="T7" fmla="*/ 91 h 181"/>
                <a:gd name="T8" fmla="*/ 67 w 133"/>
                <a:gd name="T9" fmla="*/ 144 h 181"/>
                <a:gd name="T10" fmla="*/ 91 w 133"/>
                <a:gd name="T11" fmla="*/ 91 h 181"/>
                <a:gd name="T12" fmla="*/ 0 w 133"/>
                <a:gd name="T13" fmla="*/ 91 h 181"/>
                <a:gd name="T14" fmla="*/ 0 w 133"/>
                <a:gd name="T15" fmla="*/ 91 h 181"/>
                <a:gd name="T16" fmla="*/ 67 w 133"/>
                <a:gd name="T17" fmla="*/ 0 h 181"/>
                <a:gd name="T18" fmla="*/ 133 w 133"/>
                <a:gd name="T19" fmla="*/ 91 h 181"/>
                <a:gd name="T20" fmla="*/ 67 w 133"/>
                <a:gd name="T21" fmla="*/ 181 h 181"/>
                <a:gd name="T22" fmla="*/ 0 w 133"/>
                <a:gd name="T23" fmla="*/ 9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3" h="181">
                  <a:moveTo>
                    <a:pt x="91" y="91"/>
                  </a:moveTo>
                  <a:lnTo>
                    <a:pt x="91" y="91"/>
                  </a:lnTo>
                  <a:cubicBezTo>
                    <a:pt x="91" y="57"/>
                    <a:pt x="82" y="37"/>
                    <a:pt x="67" y="37"/>
                  </a:cubicBezTo>
                  <a:cubicBezTo>
                    <a:pt x="51" y="37"/>
                    <a:pt x="42" y="57"/>
                    <a:pt x="42" y="91"/>
                  </a:cubicBezTo>
                  <a:cubicBezTo>
                    <a:pt x="42" y="125"/>
                    <a:pt x="51" y="144"/>
                    <a:pt x="67" y="144"/>
                  </a:cubicBezTo>
                  <a:cubicBezTo>
                    <a:pt x="82" y="144"/>
                    <a:pt x="91" y="125"/>
                    <a:pt x="91" y="91"/>
                  </a:cubicBezTo>
                  <a:close/>
                  <a:moveTo>
                    <a:pt x="0" y="91"/>
                  </a:moveTo>
                  <a:lnTo>
                    <a:pt x="0" y="91"/>
                  </a:lnTo>
                  <a:cubicBezTo>
                    <a:pt x="0" y="34"/>
                    <a:pt x="24" y="0"/>
                    <a:pt x="67" y="0"/>
                  </a:cubicBezTo>
                  <a:cubicBezTo>
                    <a:pt x="109" y="0"/>
                    <a:pt x="133" y="34"/>
                    <a:pt x="133" y="91"/>
                  </a:cubicBezTo>
                  <a:cubicBezTo>
                    <a:pt x="133" y="147"/>
                    <a:pt x="109" y="181"/>
                    <a:pt x="67" y="181"/>
                  </a:cubicBezTo>
                  <a:cubicBezTo>
                    <a:pt x="24" y="181"/>
                    <a:pt x="0" y="147"/>
                    <a:pt x="0" y="9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49" name="Freeform 217">
              <a:extLst>
                <a:ext uri="{FF2B5EF4-FFF2-40B4-BE49-F238E27FC236}">
                  <a16:creationId xmlns:a16="http://schemas.microsoft.com/office/drawing/2014/main" xmlns="" id="{414A07ED-6DBB-484E-B165-16491BB2A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" y="2326"/>
              <a:ext cx="41" cy="64"/>
            </a:xfrm>
            <a:custGeom>
              <a:avLst/>
              <a:gdLst>
                <a:gd name="T0" fmla="*/ 0 w 67"/>
                <a:gd name="T1" fmla="*/ 3 h 104"/>
                <a:gd name="T2" fmla="*/ 0 w 67"/>
                <a:gd name="T3" fmla="*/ 3 h 104"/>
                <a:gd name="T4" fmla="*/ 3 w 67"/>
                <a:gd name="T5" fmla="*/ 0 h 104"/>
                <a:gd name="T6" fmla="*/ 64 w 67"/>
                <a:gd name="T7" fmla="*/ 0 h 104"/>
                <a:gd name="T8" fmla="*/ 67 w 67"/>
                <a:gd name="T9" fmla="*/ 3 h 104"/>
                <a:gd name="T10" fmla="*/ 67 w 67"/>
                <a:gd name="T11" fmla="*/ 19 h 104"/>
                <a:gd name="T12" fmla="*/ 64 w 67"/>
                <a:gd name="T13" fmla="*/ 22 h 104"/>
                <a:gd name="T14" fmla="*/ 23 w 67"/>
                <a:gd name="T15" fmla="*/ 22 h 104"/>
                <a:gd name="T16" fmla="*/ 23 w 67"/>
                <a:gd name="T17" fmla="*/ 43 h 104"/>
                <a:gd name="T18" fmla="*/ 57 w 67"/>
                <a:gd name="T19" fmla="*/ 43 h 104"/>
                <a:gd name="T20" fmla="*/ 60 w 67"/>
                <a:gd name="T21" fmla="*/ 46 h 104"/>
                <a:gd name="T22" fmla="*/ 60 w 67"/>
                <a:gd name="T23" fmla="*/ 62 h 104"/>
                <a:gd name="T24" fmla="*/ 57 w 67"/>
                <a:gd name="T25" fmla="*/ 65 h 104"/>
                <a:gd name="T26" fmla="*/ 23 w 67"/>
                <a:gd name="T27" fmla="*/ 65 h 104"/>
                <a:gd name="T28" fmla="*/ 23 w 67"/>
                <a:gd name="T29" fmla="*/ 101 h 104"/>
                <a:gd name="T30" fmla="*/ 20 w 67"/>
                <a:gd name="T31" fmla="*/ 104 h 104"/>
                <a:gd name="T32" fmla="*/ 3 w 67"/>
                <a:gd name="T33" fmla="*/ 104 h 104"/>
                <a:gd name="T34" fmla="*/ 0 w 67"/>
                <a:gd name="T35" fmla="*/ 101 h 104"/>
                <a:gd name="T36" fmla="*/ 0 w 67"/>
                <a:gd name="T37" fmla="*/ 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7" h="104">
                  <a:moveTo>
                    <a:pt x="0" y="3"/>
                  </a:moveTo>
                  <a:lnTo>
                    <a:pt x="0" y="3"/>
                  </a:lnTo>
                  <a:cubicBezTo>
                    <a:pt x="0" y="1"/>
                    <a:pt x="1" y="0"/>
                    <a:pt x="3" y="0"/>
                  </a:cubicBezTo>
                  <a:lnTo>
                    <a:pt x="64" y="0"/>
                  </a:lnTo>
                  <a:cubicBezTo>
                    <a:pt x="66" y="0"/>
                    <a:pt x="67" y="1"/>
                    <a:pt x="67" y="3"/>
                  </a:cubicBezTo>
                  <a:lnTo>
                    <a:pt x="67" y="19"/>
                  </a:lnTo>
                  <a:cubicBezTo>
                    <a:pt x="67" y="20"/>
                    <a:pt x="66" y="22"/>
                    <a:pt x="64" y="22"/>
                  </a:cubicBezTo>
                  <a:lnTo>
                    <a:pt x="23" y="22"/>
                  </a:lnTo>
                  <a:lnTo>
                    <a:pt x="23" y="43"/>
                  </a:lnTo>
                  <a:lnTo>
                    <a:pt x="57" y="43"/>
                  </a:lnTo>
                  <a:cubicBezTo>
                    <a:pt x="59" y="43"/>
                    <a:pt x="60" y="44"/>
                    <a:pt x="60" y="46"/>
                  </a:cubicBezTo>
                  <a:lnTo>
                    <a:pt x="60" y="62"/>
                  </a:lnTo>
                  <a:cubicBezTo>
                    <a:pt x="60" y="64"/>
                    <a:pt x="59" y="65"/>
                    <a:pt x="57" y="65"/>
                  </a:cubicBezTo>
                  <a:lnTo>
                    <a:pt x="23" y="65"/>
                  </a:lnTo>
                  <a:lnTo>
                    <a:pt x="23" y="101"/>
                  </a:lnTo>
                  <a:cubicBezTo>
                    <a:pt x="23" y="102"/>
                    <a:pt x="22" y="104"/>
                    <a:pt x="20" y="104"/>
                  </a:cubicBezTo>
                  <a:lnTo>
                    <a:pt x="3" y="104"/>
                  </a:lnTo>
                  <a:cubicBezTo>
                    <a:pt x="1" y="104"/>
                    <a:pt x="0" y="102"/>
                    <a:pt x="0" y="101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50" name="Freeform 218">
              <a:extLst>
                <a:ext uri="{FF2B5EF4-FFF2-40B4-BE49-F238E27FC236}">
                  <a16:creationId xmlns:a16="http://schemas.microsoft.com/office/drawing/2014/main" xmlns="" id="{22A411D5-F6FE-4A45-A178-27EE1116A1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7" y="2326"/>
              <a:ext cx="44" cy="64"/>
            </a:xfrm>
            <a:custGeom>
              <a:avLst/>
              <a:gdLst>
                <a:gd name="T0" fmla="*/ 37 w 72"/>
                <a:gd name="T1" fmla="*/ 44 h 104"/>
                <a:gd name="T2" fmla="*/ 37 w 72"/>
                <a:gd name="T3" fmla="*/ 44 h 104"/>
                <a:gd name="T4" fmla="*/ 49 w 72"/>
                <a:gd name="T5" fmla="*/ 33 h 104"/>
                <a:gd name="T6" fmla="*/ 37 w 72"/>
                <a:gd name="T7" fmla="*/ 22 h 104"/>
                <a:gd name="T8" fmla="*/ 23 w 72"/>
                <a:gd name="T9" fmla="*/ 22 h 104"/>
                <a:gd name="T10" fmla="*/ 23 w 72"/>
                <a:gd name="T11" fmla="*/ 44 h 104"/>
                <a:gd name="T12" fmla="*/ 37 w 72"/>
                <a:gd name="T13" fmla="*/ 44 h 104"/>
                <a:gd name="T14" fmla="*/ 0 w 72"/>
                <a:gd name="T15" fmla="*/ 3 h 104"/>
                <a:gd name="T16" fmla="*/ 0 w 72"/>
                <a:gd name="T17" fmla="*/ 3 h 104"/>
                <a:gd name="T18" fmla="*/ 3 w 72"/>
                <a:gd name="T19" fmla="*/ 0 h 104"/>
                <a:gd name="T20" fmla="*/ 38 w 72"/>
                <a:gd name="T21" fmla="*/ 0 h 104"/>
                <a:gd name="T22" fmla="*/ 72 w 72"/>
                <a:gd name="T23" fmla="*/ 33 h 104"/>
                <a:gd name="T24" fmla="*/ 38 w 72"/>
                <a:gd name="T25" fmla="*/ 66 h 104"/>
                <a:gd name="T26" fmla="*/ 23 w 72"/>
                <a:gd name="T27" fmla="*/ 66 h 104"/>
                <a:gd name="T28" fmla="*/ 23 w 72"/>
                <a:gd name="T29" fmla="*/ 101 h 104"/>
                <a:gd name="T30" fmla="*/ 20 w 72"/>
                <a:gd name="T31" fmla="*/ 104 h 104"/>
                <a:gd name="T32" fmla="*/ 3 w 72"/>
                <a:gd name="T33" fmla="*/ 104 h 104"/>
                <a:gd name="T34" fmla="*/ 0 w 72"/>
                <a:gd name="T35" fmla="*/ 101 h 104"/>
                <a:gd name="T36" fmla="*/ 0 w 72"/>
                <a:gd name="T37" fmla="*/ 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" h="104">
                  <a:moveTo>
                    <a:pt x="37" y="44"/>
                  </a:moveTo>
                  <a:lnTo>
                    <a:pt x="37" y="44"/>
                  </a:lnTo>
                  <a:cubicBezTo>
                    <a:pt x="43" y="44"/>
                    <a:pt x="49" y="39"/>
                    <a:pt x="49" y="33"/>
                  </a:cubicBezTo>
                  <a:cubicBezTo>
                    <a:pt x="49" y="26"/>
                    <a:pt x="43" y="22"/>
                    <a:pt x="37" y="22"/>
                  </a:cubicBezTo>
                  <a:lnTo>
                    <a:pt x="23" y="22"/>
                  </a:lnTo>
                  <a:lnTo>
                    <a:pt x="23" y="44"/>
                  </a:lnTo>
                  <a:lnTo>
                    <a:pt x="37" y="44"/>
                  </a:lnTo>
                  <a:close/>
                  <a:moveTo>
                    <a:pt x="0" y="3"/>
                  </a:moveTo>
                  <a:lnTo>
                    <a:pt x="0" y="3"/>
                  </a:lnTo>
                  <a:cubicBezTo>
                    <a:pt x="0" y="1"/>
                    <a:pt x="1" y="0"/>
                    <a:pt x="3" y="0"/>
                  </a:cubicBezTo>
                  <a:lnTo>
                    <a:pt x="38" y="0"/>
                  </a:lnTo>
                  <a:cubicBezTo>
                    <a:pt x="57" y="0"/>
                    <a:pt x="72" y="15"/>
                    <a:pt x="72" y="33"/>
                  </a:cubicBezTo>
                  <a:cubicBezTo>
                    <a:pt x="72" y="51"/>
                    <a:pt x="57" y="66"/>
                    <a:pt x="38" y="66"/>
                  </a:cubicBezTo>
                  <a:lnTo>
                    <a:pt x="23" y="66"/>
                  </a:lnTo>
                  <a:lnTo>
                    <a:pt x="23" y="101"/>
                  </a:lnTo>
                  <a:cubicBezTo>
                    <a:pt x="23" y="102"/>
                    <a:pt x="22" y="104"/>
                    <a:pt x="20" y="104"/>
                  </a:cubicBezTo>
                  <a:lnTo>
                    <a:pt x="3" y="104"/>
                  </a:lnTo>
                  <a:cubicBezTo>
                    <a:pt x="1" y="104"/>
                    <a:pt x="0" y="102"/>
                    <a:pt x="0" y="101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51" name="Freeform 219">
              <a:extLst>
                <a:ext uri="{FF2B5EF4-FFF2-40B4-BE49-F238E27FC236}">
                  <a16:creationId xmlns:a16="http://schemas.microsoft.com/office/drawing/2014/main" xmlns="" id="{E60E975B-D480-2E47-8179-7D3AC8048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" y="2325"/>
              <a:ext cx="42" cy="65"/>
            </a:xfrm>
            <a:custGeom>
              <a:avLst/>
              <a:gdLst>
                <a:gd name="T0" fmla="*/ 1 w 70"/>
                <a:gd name="T1" fmla="*/ 92 h 107"/>
                <a:gd name="T2" fmla="*/ 1 w 70"/>
                <a:gd name="T3" fmla="*/ 92 h 107"/>
                <a:gd name="T4" fmla="*/ 8 w 70"/>
                <a:gd name="T5" fmla="*/ 79 h 107"/>
                <a:gd name="T6" fmla="*/ 13 w 70"/>
                <a:gd name="T7" fmla="*/ 78 h 107"/>
                <a:gd name="T8" fmla="*/ 34 w 70"/>
                <a:gd name="T9" fmla="*/ 87 h 107"/>
                <a:gd name="T10" fmla="*/ 45 w 70"/>
                <a:gd name="T11" fmla="*/ 78 h 107"/>
                <a:gd name="T12" fmla="*/ 29 w 70"/>
                <a:gd name="T13" fmla="*/ 63 h 107"/>
                <a:gd name="T14" fmla="*/ 0 w 70"/>
                <a:gd name="T15" fmla="*/ 30 h 107"/>
                <a:gd name="T16" fmla="*/ 35 w 70"/>
                <a:gd name="T17" fmla="*/ 0 h 107"/>
                <a:gd name="T18" fmla="*/ 67 w 70"/>
                <a:gd name="T19" fmla="*/ 11 h 107"/>
                <a:gd name="T20" fmla="*/ 67 w 70"/>
                <a:gd name="T21" fmla="*/ 16 h 107"/>
                <a:gd name="T22" fmla="*/ 60 w 70"/>
                <a:gd name="T23" fmla="*/ 28 h 107"/>
                <a:gd name="T24" fmla="*/ 55 w 70"/>
                <a:gd name="T25" fmla="*/ 30 h 107"/>
                <a:gd name="T26" fmla="*/ 34 w 70"/>
                <a:gd name="T27" fmla="*/ 21 h 107"/>
                <a:gd name="T28" fmla="*/ 24 w 70"/>
                <a:gd name="T29" fmla="*/ 28 h 107"/>
                <a:gd name="T30" fmla="*/ 40 w 70"/>
                <a:gd name="T31" fmla="*/ 43 h 107"/>
                <a:gd name="T32" fmla="*/ 70 w 70"/>
                <a:gd name="T33" fmla="*/ 77 h 107"/>
                <a:gd name="T34" fmla="*/ 35 w 70"/>
                <a:gd name="T35" fmla="*/ 107 h 107"/>
                <a:gd name="T36" fmla="*/ 2 w 70"/>
                <a:gd name="T37" fmla="*/ 96 h 107"/>
                <a:gd name="T38" fmla="*/ 1 w 70"/>
                <a:gd name="T39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107">
                  <a:moveTo>
                    <a:pt x="1" y="92"/>
                  </a:moveTo>
                  <a:lnTo>
                    <a:pt x="1" y="92"/>
                  </a:lnTo>
                  <a:lnTo>
                    <a:pt x="8" y="79"/>
                  </a:lnTo>
                  <a:cubicBezTo>
                    <a:pt x="9" y="77"/>
                    <a:pt x="12" y="78"/>
                    <a:pt x="13" y="78"/>
                  </a:cubicBezTo>
                  <a:cubicBezTo>
                    <a:pt x="14" y="79"/>
                    <a:pt x="25" y="87"/>
                    <a:pt x="34" y="87"/>
                  </a:cubicBezTo>
                  <a:cubicBezTo>
                    <a:pt x="40" y="87"/>
                    <a:pt x="45" y="83"/>
                    <a:pt x="45" y="78"/>
                  </a:cubicBezTo>
                  <a:cubicBezTo>
                    <a:pt x="45" y="71"/>
                    <a:pt x="39" y="67"/>
                    <a:pt x="29" y="63"/>
                  </a:cubicBezTo>
                  <a:cubicBezTo>
                    <a:pt x="17" y="58"/>
                    <a:pt x="0" y="48"/>
                    <a:pt x="0" y="30"/>
                  </a:cubicBezTo>
                  <a:cubicBezTo>
                    <a:pt x="0" y="15"/>
                    <a:pt x="12" y="0"/>
                    <a:pt x="35" y="0"/>
                  </a:cubicBezTo>
                  <a:cubicBezTo>
                    <a:pt x="50" y="0"/>
                    <a:pt x="62" y="8"/>
                    <a:pt x="67" y="11"/>
                  </a:cubicBezTo>
                  <a:cubicBezTo>
                    <a:pt x="68" y="13"/>
                    <a:pt x="68" y="15"/>
                    <a:pt x="67" y="16"/>
                  </a:cubicBezTo>
                  <a:lnTo>
                    <a:pt x="60" y="28"/>
                  </a:lnTo>
                  <a:cubicBezTo>
                    <a:pt x="59" y="29"/>
                    <a:pt x="56" y="31"/>
                    <a:pt x="55" y="30"/>
                  </a:cubicBezTo>
                  <a:cubicBezTo>
                    <a:pt x="54" y="29"/>
                    <a:pt x="43" y="21"/>
                    <a:pt x="34" y="21"/>
                  </a:cubicBezTo>
                  <a:cubicBezTo>
                    <a:pt x="28" y="21"/>
                    <a:pt x="24" y="24"/>
                    <a:pt x="24" y="28"/>
                  </a:cubicBezTo>
                  <a:cubicBezTo>
                    <a:pt x="24" y="34"/>
                    <a:pt x="29" y="38"/>
                    <a:pt x="40" y="43"/>
                  </a:cubicBezTo>
                  <a:cubicBezTo>
                    <a:pt x="52" y="47"/>
                    <a:pt x="70" y="56"/>
                    <a:pt x="70" y="77"/>
                  </a:cubicBezTo>
                  <a:cubicBezTo>
                    <a:pt x="70" y="92"/>
                    <a:pt x="57" y="107"/>
                    <a:pt x="35" y="107"/>
                  </a:cubicBezTo>
                  <a:cubicBezTo>
                    <a:pt x="16" y="107"/>
                    <a:pt x="5" y="99"/>
                    <a:pt x="2" y="96"/>
                  </a:cubicBezTo>
                  <a:cubicBezTo>
                    <a:pt x="0" y="94"/>
                    <a:pt x="0" y="94"/>
                    <a:pt x="1" y="9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52" name="Freeform 220">
              <a:extLst>
                <a:ext uri="{FF2B5EF4-FFF2-40B4-BE49-F238E27FC236}">
                  <a16:creationId xmlns:a16="http://schemas.microsoft.com/office/drawing/2014/main" xmlns="" id="{69883674-EBDE-394C-A437-DC1D5AE398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1" y="1960"/>
              <a:ext cx="286" cy="519"/>
            </a:xfrm>
            <a:custGeom>
              <a:avLst/>
              <a:gdLst>
                <a:gd name="T0" fmla="*/ 34 w 470"/>
                <a:gd name="T1" fmla="*/ 388 h 846"/>
                <a:gd name="T2" fmla="*/ 34 w 470"/>
                <a:gd name="T3" fmla="*/ 388 h 846"/>
                <a:gd name="T4" fmla="*/ 194 w 470"/>
                <a:gd name="T5" fmla="*/ 229 h 846"/>
                <a:gd name="T6" fmla="*/ 276 w 470"/>
                <a:gd name="T7" fmla="*/ 229 h 846"/>
                <a:gd name="T8" fmla="*/ 276 w 470"/>
                <a:gd name="T9" fmla="*/ 229 h 846"/>
                <a:gd name="T10" fmla="*/ 389 w 470"/>
                <a:gd name="T11" fmla="*/ 276 h 846"/>
                <a:gd name="T12" fmla="*/ 436 w 470"/>
                <a:gd name="T13" fmla="*/ 388 h 846"/>
                <a:gd name="T14" fmla="*/ 436 w 470"/>
                <a:gd name="T15" fmla="*/ 812 h 846"/>
                <a:gd name="T16" fmla="*/ 34 w 470"/>
                <a:gd name="T17" fmla="*/ 812 h 846"/>
                <a:gd name="T18" fmla="*/ 34 w 470"/>
                <a:gd name="T19" fmla="*/ 388 h 846"/>
                <a:gd name="T20" fmla="*/ 162 w 470"/>
                <a:gd name="T21" fmla="*/ 128 h 846"/>
                <a:gd name="T22" fmla="*/ 162 w 470"/>
                <a:gd name="T23" fmla="*/ 128 h 846"/>
                <a:gd name="T24" fmla="*/ 307 w 470"/>
                <a:gd name="T25" fmla="*/ 128 h 846"/>
                <a:gd name="T26" fmla="*/ 307 w 470"/>
                <a:gd name="T27" fmla="*/ 196 h 846"/>
                <a:gd name="T28" fmla="*/ 299 w 470"/>
                <a:gd name="T29" fmla="*/ 196 h 846"/>
                <a:gd name="T30" fmla="*/ 170 w 470"/>
                <a:gd name="T31" fmla="*/ 196 h 846"/>
                <a:gd name="T32" fmla="*/ 162 w 470"/>
                <a:gd name="T33" fmla="*/ 197 h 846"/>
                <a:gd name="T34" fmla="*/ 162 w 470"/>
                <a:gd name="T35" fmla="*/ 128 h 846"/>
                <a:gd name="T36" fmla="*/ 197 w 470"/>
                <a:gd name="T37" fmla="*/ 33 h 846"/>
                <a:gd name="T38" fmla="*/ 197 w 470"/>
                <a:gd name="T39" fmla="*/ 33 h 846"/>
                <a:gd name="T40" fmla="*/ 272 w 470"/>
                <a:gd name="T41" fmla="*/ 33 h 846"/>
                <a:gd name="T42" fmla="*/ 272 w 470"/>
                <a:gd name="T43" fmla="*/ 93 h 846"/>
                <a:gd name="T44" fmla="*/ 197 w 470"/>
                <a:gd name="T45" fmla="*/ 93 h 846"/>
                <a:gd name="T46" fmla="*/ 197 w 470"/>
                <a:gd name="T47" fmla="*/ 33 h 846"/>
                <a:gd name="T48" fmla="*/ 17 w 470"/>
                <a:gd name="T49" fmla="*/ 846 h 846"/>
                <a:gd name="T50" fmla="*/ 17 w 470"/>
                <a:gd name="T51" fmla="*/ 846 h 846"/>
                <a:gd name="T52" fmla="*/ 453 w 470"/>
                <a:gd name="T53" fmla="*/ 846 h 846"/>
                <a:gd name="T54" fmla="*/ 470 w 470"/>
                <a:gd name="T55" fmla="*/ 829 h 846"/>
                <a:gd name="T56" fmla="*/ 470 w 470"/>
                <a:gd name="T57" fmla="*/ 388 h 846"/>
                <a:gd name="T58" fmla="*/ 347 w 470"/>
                <a:gd name="T59" fmla="*/ 208 h 846"/>
                <a:gd name="T60" fmla="*/ 342 w 470"/>
                <a:gd name="T61" fmla="*/ 206 h 846"/>
                <a:gd name="T62" fmla="*/ 342 w 470"/>
                <a:gd name="T63" fmla="*/ 110 h 846"/>
                <a:gd name="T64" fmla="*/ 325 w 470"/>
                <a:gd name="T65" fmla="*/ 93 h 846"/>
                <a:gd name="T66" fmla="*/ 306 w 470"/>
                <a:gd name="T67" fmla="*/ 93 h 846"/>
                <a:gd name="T68" fmla="*/ 306 w 470"/>
                <a:gd name="T69" fmla="*/ 33 h 846"/>
                <a:gd name="T70" fmla="*/ 389 w 470"/>
                <a:gd name="T71" fmla="*/ 33 h 846"/>
                <a:gd name="T72" fmla="*/ 406 w 470"/>
                <a:gd name="T73" fmla="*/ 16 h 846"/>
                <a:gd name="T74" fmla="*/ 389 w 470"/>
                <a:gd name="T75" fmla="*/ 0 h 846"/>
                <a:gd name="T76" fmla="*/ 144 w 470"/>
                <a:gd name="T77" fmla="*/ 0 h 846"/>
                <a:gd name="T78" fmla="*/ 138 w 470"/>
                <a:gd name="T79" fmla="*/ 1 h 846"/>
                <a:gd name="T80" fmla="*/ 16 w 470"/>
                <a:gd name="T81" fmla="*/ 46 h 846"/>
                <a:gd name="T82" fmla="*/ 7 w 470"/>
                <a:gd name="T83" fmla="*/ 55 h 846"/>
                <a:gd name="T84" fmla="*/ 6 w 470"/>
                <a:gd name="T85" fmla="*/ 69 h 846"/>
                <a:gd name="T86" fmla="*/ 16 w 470"/>
                <a:gd name="T87" fmla="*/ 78 h 846"/>
                <a:gd name="T88" fmla="*/ 29 w 470"/>
                <a:gd name="T89" fmla="*/ 79 h 846"/>
                <a:gd name="T90" fmla="*/ 149 w 470"/>
                <a:gd name="T91" fmla="*/ 33 h 846"/>
                <a:gd name="T92" fmla="*/ 163 w 470"/>
                <a:gd name="T93" fmla="*/ 33 h 846"/>
                <a:gd name="T94" fmla="*/ 163 w 470"/>
                <a:gd name="T95" fmla="*/ 93 h 846"/>
                <a:gd name="T96" fmla="*/ 144 w 470"/>
                <a:gd name="T97" fmla="*/ 93 h 846"/>
                <a:gd name="T98" fmla="*/ 127 w 470"/>
                <a:gd name="T99" fmla="*/ 110 h 846"/>
                <a:gd name="T100" fmla="*/ 127 w 470"/>
                <a:gd name="T101" fmla="*/ 206 h 846"/>
                <a:gd name="T102" fmla="*/ 122 w 470"/>
                <a:gd name="T103" fmla="*/ 208 h 846"/>
                <a:gd name="T104" fmla="*/ 0 w 470"/>
                <a:gd name="T105" fmla="*/ 388 h 846"/>
                <a:gd name="T106" fmla="*/ 0 w 470"/>
                <a:gd name="T107" fmla="*/ 829 h 846"/>
                <a:gd name="T108" fmla="*/ 17 w 470"/>
                <a:gd name="T109" fmla="*/ 846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70" h="846">
                  <a:moveTo>
                    <a:pt x="34" y="388"/>
                  </a:moveTo>
                  <a:lnTo>
                    <a:pt x="34" y="388"/>
                  </a:lnTo>
                  <a:cubicBezTo>
                    <a:pt x="34" y="300"/>
                    <a:pt x="106" y="229"/>
                    <a:pt x="194" y="229"/>
                  </a:cubicBezTo>
                  <a:lnTo>
                    <a:pt x="276" y="229"/>
                  </a:lnTo>
                  <a:lnTo>
                    <a:pt x="276" y="229"/>
                  </a:lnTo>
                  <a:cubicBezTo>
                    <a:pt x="318" y="229"/>
                    <a:pt x="359" y="246"/>
                    <a:pt x="389" y="276"/>
                  </a:cubicBezTo>
                  <a:cubicBezTo>
                    <a:pt x="420" y="307"/>
                    <a:pt x="436" y="347"/>
                    <a:pt x="436" y="388"/>
                  </a:cubicBezTo>
                  <a:lnTo>
                    <a:pt x="436" y="812"/>
                  </a:lnTo>
                  <a:lnTo>
                    <a:pt x="34" y="812"/>
                  </a:lnTo>
                  <a:lnTo>
                    <a:pt x="34" y="388"/>
                  </a:lnTo>
                  <a:close/>
                  <a:moveTo>
                    <a:pt x="162" y="128"/>
                  </a:moveTo>
                  <a:lnTo>
                    <a:pt x="162" y="128"/>
                  </a:lnTo>
                  <a:lnTo>
                    <a:pt x="307" y="128"/>
                  </a:lnTo>
                  <a:lnTo>
                    <a:pt x="307" y="196"/>
                  </a:lnTo>
                  <a:lnTo>
                    <a:pt x="299" y="196"/>
                  </a:lnTo>
                  <a:cubicBezTo>
                    <a:pt x="268" y="194"/>
                    <a:pt x="200" y="194"/>
                    <a:pt x="170" y="196"/>
                  </a:cubicBezTo>
                  <a:lnTo>
                    <a:pt x="162" y="197"/>
                  </a:lnTo>
                  <a:lnTo>
                    <a:pt x="162" y="128"/>
                  </a:lnTo>
                  <a:close/>
                  <a:moveTo>
                    <a:pt x="197" y="33"/>
                  </a:moveTo>
                  <a:lnTo>
                    <a:pt x="197" y="33"/>
                  </a:lnTo>
                  <a:lnTo>
                    <a:pt x="272" y="33"/>
                  </a:lnTo>
                  <a:lnTo>
                    <a:pt x="272" y="93"/>
                  </a:lnTo>
                  <a:lnTo>
                    <a:pt x="197" y="93"/>
                  </a:lnTo>
                  <a:lnTo>
                    <a:pt x="197" y="33"/>
                  </a:lnTo>
                  <a:close/>
                  <a:moveTo>
                    <a:pt x="17" y="846"/>
                  </a:moveTo>
                  <a:lnTo>
                    <a:pt x="17" y="846"/>
                  </a:lnTo>
                  <a:lnTo>
                    <a:pt x="453" y="846"/>
                  </a:lnTo>
                  <a:cubicBezTo>
                    <a:pt x="462" y="846"/>
                    <a:pt x="470" y="839"/>
                    <a:pt x="470" y="829"/>
                  </a:cubicBezTo>
                  <a:lnTo>
                    <a:pt x="470" y="388"/>
                  </a:lnTo>
                  <a:cubicBezTo>
                    <a:pt x="470" y="308"/>
                    <a:pt x="422" y="237"/>
                    <a:pt x="347" y="208"/>
                  </a:cubicBezTo>
                  <a:lnTo>
                    <a:pt x="342" y="206"/>
                  </a:lnTo>
                  <a:lnTo>
                    <a:pt x="342" y="110"/>
                  </a:lnTo>
                  <a:cubicBezTo>
                    <a:pt x="342" y="101"/>
                    <a:pt x="334" y="93"/>
                    <a:pt x="325" y="93"/>
                  </a:cubicBezTo>
                  <a:lnTo>
                    <a:pt x="306" y="93"/>
                  </a:lnTo>
                  <a:lnTo>
                    <a:pt x="306" y="33"/>
                  </a:lnTo>
                  <a:lnTo>
                    <a:pt x="389" y="33"/>
                  </a:lnTo>
                  <a:cubicBezTo>
                    <a:pt x="399" y="33"/>
                    <a:pt x="406" y="26"/>
                    <a:pt x="406" y="16"/>
                  </a:cubicBezTo>
                  <a:cubicBezTo>
                    <a:pt x="406" y="7"/>
                    <a:pt x="399" y="0"/>
                    <a:pt x="389" y="0"/>
                  </a:cubicBezTo>
                  <a:lnTo>
                    <a:pt x="144" y="0"/>
                  </a:lnTo>
                  <a:cubicBezTo>
                    <a:pt x="142" y="0"/>
                    <a:pt x="140" y="0"/>
                    <a:pt x="138" y="1"/>
                  </a:cubicBezTo>
                  <a:lnTo>
                    <a:pt x="16" y="46"/>
                  </a:lnTo>
                  <a:cubicBezTo>
                    <a:pt x="12" y="48"/>
                    <a:pt x="9" y="51"/>
                    <a:pt x="7" y="55"/>
                  </a:cubicBezTo>
                  <a:cubicBezTo>
                    <a:pt x="5" y="60"/>
                    <a:pt x="5" y="64"/>
                    <a:pt x="6" y="69"/>
                  </a:cubicBezTo>
                  <a:cubicBezTo>
                    <a:pt x="8" y="73"/>
                    <a:pt x="11" y="76"/>
                    <a:pt x="16" y="78"/>
                  </a:cubicBezTo>
                  <a:cubicBezTo>
                    <a:pt x="20" y="80"/>
                    <a:pt x="25" y="80"/>
                    <a:pt x="29" y="79"/>
                  </a:cubicBezTo>
                  <a:lnTo>
                    <a:pt x="149" y="33"/>
                  </a:lnTo>
                  <a:lnTo>
                    <a:pt x="163" y="33"/>
                  </a:lnTo>
                  <a:lnTo>
                    <a:pt x="163" y="93"/>
                  </a:lnTo>
                  <a:lnTo>
                    <a:pt x="144" y="93"/>
                  </a:lnTo>
                  <a:cubicBezTo>
                    <a:pt x="135" y="93"/>
                    <a:pt x="127" y="101"/>
                    <a:pt x="127" y="110"/>
                  </a:cubicBezTo>
                  <a:lnTo>
                    <a:pt x="127" y="206"/>
                  </a:lnTo>
                  <a:lnTo>
                    <a:pt x="122" y="208"/>
                  </a:lnTo>
                  <a:cubicBezTo>
                    <a:pt x="48" y="238"/>
                    <a:pt x="0" y="308"/>
                    <a:pt x="0" y="388"/>
                  </a:cubicBezTo>
                  <a:lnTo>
                    <a:pt x="0" y="829"/>
                  </a:lnTo>
                  <a:cubicBezTo>
                    <a:pt x="0" y="839"/>
                    <a:pt x="7" y="846"/>
                    <a:pt x="17" y="84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grpSp>
        <p:nvGrpSpPr>
          <p:cNvPr id="53" name="Group 149">
            <a:extLst>
              <a:ext uri="{FF2B5EF4-FFF2-40B4-BE49-F238E27FC236}">
                <a16:creationId xmlns:a16="http://schemas.microsoft.com/office/drawing/2014/main" xmlns="" id="{FEAC3AD4-E1F7-6844-A73D-A60EFB2E196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217740" y="2621142"/>
            <a:ext cx="765175" cy="854075"/>
            <a:chOff x="5315" y="2111"/>
            <a:chExt cx="482" cy="538"/>
          </a:xfrm>
          <a:solidFill>
            <a:srgbClr val="74E940"/>
          </a:solidFill>
        </p:grpSpPr>
        <p:sp>
          <p:nvSpPr>
            <p:cNvPr id="54" name="Freeform 150">
              <a:extLst>
                <a:ext uri="{FF2B5EF4-FFF2-40B4-BE49-F238E27FC236}">
                  <a16:creationId xmlns:a16="http://schemas.microsoft.com/office/drawing/2014/main" xmlns="" id="{93C8DB8A-3C4E-DA41-8A0C-070B51CCCC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5" y="2111"/>
              <a:ext cx="482" cy="538"/>
            </a:xfrm>
            <a:custGeom>
              <a:avLst/>
              <a:gdLst>
                <a:gd name="T0" fmla="*/ 655 w 794"/>
                <a:gd name="T1" fmla="*/ 431 h 880"/>
                <a:gd name="T2" fmla="*/ 637 w 794"/>
                <a:gd name="T3" fmla="*/ 307 h 880"/>
                <a:gd name="T4" fmla="*/ 620 w 794"/>
                <a:gd name="T5" fmla="*/ 813 h 880"/>
                <a:gd name="T6" fmla="*/ 414 w 794"/>
                <a:gd name="T7" fmla="*/ 834 h 880"/>
                <a:gd name="T8" fmla="*/ 414 w 794"/>
                <a:gd name="T9" fmla="*/ 629 h 880"/>
                <a:gd name="T10" fmla="*/ 521 w 794"/>
                <a:gd name="T11" fmla="*/ 223 h 880"/>
                <a:gd name="T12" fmla="*/ 515 w 794"/>
                <a:gd name="T13" fmla="*/ 159 h 880"/>
                <a:gd name="T14" fmla="*/ 549 w 794"/>
                <a:gd name="T15" fmla="*/ 131 h 880"/>
                <a:gd name="T16" fmla="*/ 621 w 794"/>
                <a:gd name="T17" fmla="*/ 115 h 880"/>
                <a:gd name="T18" fmla="*/ 753 w 794"/>
                <a:gd name="T19" fmla="*/ 369 h 880"/>
                <a:gd name="T20" fmla="*/ 380 w 794"/>
                <a:gd name="T21" fmla="*/ 834 h 880"/>
                <a:gd name="T22" fmla="*/ 358 w 794"/>
                <a:gd name="T23" fmla="*/ 844 h 880"/>
                <a:gd name="T24" fmla="*/ 173 w 794"/>
                <a:gd name="T25" fmla="*/ 324 h 880"/>
                <a:gd name="T26" fmla="*/ 139 w 794"/>
                <a:gd name="T27" fmla="*/ 324 h 880"/>
                <a:gd name="T28" fmla="*/ 41 w 794"/>
                <a:gd name="T29" fmla="*/ 369 h 880"/>
                <a:gd name="T30" fmla="*/ 172 w 794"/>
                <a:gd name="T31" fmla="*/ 115 h 880"/>
                <a:gd name="T32" fmla="*/ 244 w 794"/>
                <a:gd name="T33" fmla="*/ 131 h 880"/>
                <a:gd name="T34" fmla="*/ 279 w 794"/>
                <a:gd name="T35" fmla="*/ 159 h 880"/>
                <a:gd name="T36" fmla="*/ 272 w 794"/>
                <a:gd name="T37" fmla="*/ 223 h 880"/>
                <a:gd name="T38" fmla="*/ 380 w 794"/>
                <a:gd name="T39" fmla="*/ 629 h 880"/>
                <a:gd name="T40" fmla="*/ 380 w 794"/>
                <a:gd name="T41" fmla="*/ 834 h 880"/>
                <a:gd name="T42" fmla="*/ 295 w 794"/>
                <a:gd name="T43" fmla="*/ 45 h 880"/>
                <a:gd name="T44" fmla="*/ 301 w 794"/>
                <a:gd name="T45" fmla="*/ 198 h 880"/>
                <a:gd name="T46" fmla="*/ 308 w 794"/>
                <a:gd name="T47" fmla="*/ 135 h 880"/>
                <a:gd name="T48" fmla="*/ 278 w 794"/>
                <a:gd name="T49" fmla="*/ 60 h 880"/>
                <a:gd name="T50" fmla="*/ 397 w 794"/>
                <a:gd name="T51" fmla="*/ 57 h 880"/>
                <a:gd name="T52" fmla="*/ 461 w 794"/>
                <a:gd name="T53" fmla="*/ 48 h 880"/>
                <a:gd name="T54" fmla="*/ 333 w 794"/>
                <a:gd name="T55" fmla="*/ 48 h 880"/>
                <a:gd name="T56" fmla="*/ 499 w 794"/>
                <a:gd name="T57" fmla="*/ 45 h 880"/>
                <a:gd name="T58" fmla="*/ 516 w 794"/>
                <a:gd name="T59" fmla="*/ 60 h 880"/>
                <a:gd name="T60" fmla="*/ 486 w 794"/>
                <a:gd name="T61" fmla="*/ 135 h 880"/>
                <a:gd name="T62" fmla="*/ 493 w 794"/>
                <a:gd name="T63" fmla="*/ 198 h 880"/>
                <a:gd name="T64" fmla="*/ 499 w 794"/>
                <a:gd name="T65" fmla="*/ 45 h 880"/>
                <a:gd name="T66" fmla="*/ 790 w 794"/>
                <a:gd name="T67" fmla="*/ 369 h 880"/>
                <a:gd name="T68" fmla="*/ 636 w 794"/>
                <a:gd name="T69" fmla="*/ 84 h 880"/>
                <a:gd name="T70" fmla="*/ 550 w 794"/>
                <a:gd name="T71" fmla="*/ 53 h 880"/>
                <a:gd name="T72" fmla="*/ 544 w 794"/>
                <a:gd name="T73" fmla="*/ 39 h 880"/>
                <a:gd name="T74" fmla="*/ 487 w 794"/>
                <a:gd name="T75" fmla="*/ 1 h 880"/>
                <a:gd name="T76" fmla="*/ 481 w 794"/>
                <a:gd name="T77" fmla="*/ 4 h 880"/>
                <a:gd name="T78" fmla="*/ 313 w 794"/>
                <a:gd name="T79" fmla="*/ 4 h 880"/>
                <a:gd name="T80" fmla="*/ 306 w 794"/>
                <a:gd name="T81" fmla="*/ 1 h 880"/>
                <a:gd name="T82" fmla="*/ 250 w 794"/>
                <a:gd name="T83" fmla="*/ 39 h 880"/>
                <a:gd name="T84" fmla="*/ 243 w 794"/>
                <a:gd name="T85" fmla="*/ 53 h 880"/>
                <a:gd name="T86" fmla="*/ 158 w 794"/>
                <a:gd name="T87" fmla="*/ 84 h 880"/>
                <a:gd name="T88" fmla="*/ 3 w 794"/>
                <a:gd name="T89" fmla="*/ 369 h 880"/>
                <a:gd name="T90" fmla="*/ 139 w 794"/>
                <a:gd name="T91" fmla="*/ 471 h 880"/>
                <a:gd name="T92" fmla="*/ 153 w 794"/>
                <a:gd name="T93" fmla="*/ 845 h 880"/>
                <a:gd name="T94" fmla="*/ 368 w 794"/>
                <a:gd name="T95" fmla="*/ 878 h 880"/>
                <a:gd name="T96" fmla="*/ 426 w 794"/>
                <a:gd name="T97" fmla="*/ 878 h 880"/>
                <a:gd name="T98" fmla="*/ 436 w 794"/>
                <a:gd name="T99" fmla="*/ 879 h 880"/>
                <a:gd name="T100" fmla="*/ 655 w 794"/>
                <a:gd name="T101" fmla="*/ 828 h 880"/>
                <a:gd name="T102" fmla="*/ 784 w 794"/>
                <a:gd name="T103" fmla="*/ 390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94" h="880">
                  <a:moveTo>
                    <a:pt x="655" y="431"/>
                  </a:moveTo>
                  <a:lnTo>
                    <a:pt x="655" y="431"/>
                  </a:lnTo>
                  <a:lnTo>
                    <a:pt x="655" y="324"/>
                  </a:lnTo>
                  <a:cubicBezTo>
                    <a:pt x="655" y="315"/>
                    <a:pt x="647" y="307"/>
                    <a:pt x="637" y="307"/>
                  </a:cubicBezTo>
                  <a:cubicBezTo>
                    <a:pt x="628" y="307"/>
                    <a:pt x="620" y="315"/>
                    <a:pt x="620" y="324"/>
                  </a:cubicBezTo>
                  <a:lnTo>
                    <a:pt x="620" y="813"/>
                  </a:lnTo>
                  <a:lnTo>
                    <a:pt x="436" y="844"/>
                  </a:lnTo>
                  <a:lnTo>
                    <a:pt x="414" y="834"/>
                  </a:lnTo>
                  <a:lnTo>
                    <a:pt x="414" y="716"/>
                  </a:lnTo>
                  <a:lnTo>
                    <a:pt x="414" y="629"/>
                  </a:lnTo>
                  <a:lnTo>
                    <a:pt x="414" y="270"/>
                  </a:lnTo>
                  <a:lnTo>
                    <a:pt x="521" y="223"/>
                  </a:lnTo>
                  <a:cubicBezTo>
                    <a:pt x="529" y="219"/>
                    <a:pt x="533" y="210"/>
                    <a:pt x="530" y="201"/>
                  </a:cubicBezTo>
                  <a:lnTo>
                    <a:pt x="515" y="159"/>
                  </a:lnTo>
                  <a:lnTo>
                    <a:pt x="540" y="146"/>
                  </a:lnTo>
                  <a:cubicBezTo>
                    <a:pt x="546" y="143"/>
                    <a:pt x="549" y="138"/>
                    <a:pt x="549" y="131"/>
                  </a:cubicBezTo>
                  <a:lnTo>
                    <a:pt x="550" y="89"/>
                  </a:lnTo>
                  <a:lnTo>
                    <a:pt x="621" y="115"/>
                  </a:lnTo>
                  <a:cubicBezTo>
                    <a:pt x="637" y="123"/>
                    <a:pt x="644" y="130"/>
                    <a:pt x="651" y="146"/>
                  </a:cubicBezTo>
                  <a:lnTo>
                    <a:pt x="753" y="369"/>
                  </a:lnTo>
                  <a:lnTo>
                    <a:pt x="655" y="431"/>
                  </a:lnTo>
                  <a:close/>
                  <a:moveTo>
                    <a:pt x="380" y="834"/>
                  </a:moveTo>
                  <a:lnTo>
                    <a:pt x="380" y="834"/>
                  </a:lnTo>
                  <a:lnTo>
                    <a:pt x="358" y="844"/>
                  </a:lnTo>
                  <a:lnTo>
                    <a:pt x="173" y="813"/>
                  </a:lnTo>
                  <a:lnTo>
                    <a:pt x="173" y="324"/>
                  </a:lnTo>
                  <a:cubicBezTo>
                    <a:pt x="173" y="315"/>
                    <a:pt x="166" y="307"/>
                    <a:pt x="156" y="307"/>
                  </a:cubicBezTo>
                  <a:cubicBezTo>
                    <a:pt x="147" y="307"/>
                    <a:pt x="139" y="315"/>
                    <a:pt x="139" y="324"/>
                  </a:cubicBezTo>
                  <a:lnTo>
                    <a:pt x="139" y="431"/>
                  </a:lnTo>
                  <a:lnTo>
                    <a:pt x="41" y="369"/>
                  </a:lnTo>
                  <a:lnTo>
                    <a:pt x="143" y="146"/>
                  </a:lnTo>
                  <a:cubicBezTo>
                    <a:pt x="150" y="130"/>
                    <a:pt x="156" y="123"/>
                    <a:pt x="172" y="115"/>
                  </a:cubicBezTo>
                  <a:lnTo>
                    <a:pt x="244" y="89"/>
                  </a:lnTo>
                  <a:lnTo>
                    <a:pt x="244" y="131"/>
                  </a:lnTo>
                  <a:cubicBezTo>
                    <a:pt x="244" y="138"/>
                    <a:pt x="248" y="143"/>
                    <a:pt x="254" y="146"/>
                  </a:cubicBezTo>
                  <a:lnTo>
                    <a:pt x="279" y="159"/>
                  </a:lnTo>
                  <a:lnTo>
                    <a:pt x="263" y="201"/>
                  </a:lnTo>
                  <a:cubicBezTo>
                    <a:pt x="260" y="210"/>
                    <a:pt x="264" y="219"/>
                    <a:pt x="272" y="223"/>
                  </a:cubicBezTo>
                  <a:lnTo>
                    <a:pt x="380" y="270"/>
                  </a:lnTo>
                  <a:lnTo>
                    <a:pt x="380" y="629"/>
                  </a:lnTo>
                  <a:lnTo>
                    <a:pt x="380" y="719"/>
                  </a:lnTo>
                  <a:lnTo>
                    <a:pt x="380" y="834"/>
                  </a:lnTo>
                  <a:close/>
                  <a:moveTo>
                    <a:pt x="295" y="45"/>
                  </a:moveTo>
                  <a:lnTo>
                    <a:pt x="295" y="45"/>
                  </a:lnTo>
                  <a:lnTo>
                    <a:pt x="366" y="226"/>
                  </a:lnTo>
                  <a:lnTo>
                    <a:pt x="301" y="198"/>
                  </a:lnTo>
                  <a:lnTo>
                    <a:pt x="316" y="157"/>
                  </a:lnTo>
                  <a:cubicBezTo>
                    <a:pt x="319" y="148"/>
                    <a:pt x="316" y="139"/>
                    <a:pt x="308" y="135"/>
                  </a:cubicBezTo>
                  <a:lnTo>
                    <a:pt x="279" y="120"/>
                  </a:lnTo>
                  <a:lnTo>
                    <a:pt x="278" y="60"/>
                  </a:lnTo>
                  <a:lnTo>
                    <a:pt x="295" y="45"/>
                  </a:lnTo>
                  <a:close/>
                  <a:moveTo>
                    <a:pt x="397" y="57"/>
                  </a:moveTo>
                  <a:lnTo>
                    <a:pt x="397" y="57"/>
                  </a:lnTo>
                  <a:cubicBezTo>
                    <a:pt x="419" y="57"/>
                    <a:pt x="440" y="54"/>
                    <a:pt x="461" y="48"/>
                  </a:cubicBezTo>
                  <a:lnTo>
                    <a:pt x="397" y="212"/>
                  </a:lnTo>
                  <a:lnTo>
                    <a:pt x="333" y="48"/>
                  </a:lnTo>
                  <a:cubicBezTo>
                    <a:pt x="353" y="54"/>
                    <a:pt x="375" y="57"/>
                    <a:pt x="397" y="57"/>
                  </a:cubicBezTo>
                  <a:close/>
                  <a:moveTo>
                    <a:pt x="499" y="45"/>
                  </a:moveTo>
                  <a:lnTo>
                    <a:pt x="499" y="45"/>
                  </a:lnTo>
                  <a:lnTo>
                    <a:pt x="516" y="60"/>
                  </a:lnTo>
                  <a:lnTo>
                    <a:pt x="515" y="120"/>
                  </a:lnTo>
                  <a:lnTo>
                    <a:pt x="486" y="135"/>
                  </a:lnTo>
                  <a:cubicBezTo>
                    <a:pt x="478" y="139"/>
                    <a:pt x="474" y="148"/>
                    <a:pt x="477" y="157"/>
                  </a:cubicBezTo>
                  <a:lnTo>
                    <a:pt x="493" y="198"/>
                  </a:lnTo>
                  <a:lnTo>
                    <a:pt x="428" y="226"/>
                  </a:lnTo>
                  <a:lnTo>
                    <a:pt x="499" y="45"/>
                  </a:lnTo>
                  <a:close/>
                  <a:moveTo>
                    <a:pt x="790" y="369"/>
                  </a:moveTo>
                  <a:lnTo>
                    <a:pt x="790" y="369"/>
                  </a:lnTo>
                  <a:lnTo>
                    <a:pt x="682" y="132"/>
                  </a:lnTo>
                  <a:cubicBezTo>
                    <a:pt x="671" y="108"/>
                    <a:pt x="659" y="96"/>
                    <a:pt x="636" y="84"/>
                  </a:cubicBezTo>
                  <a:cubicBezTo>
                    <a:pt x="635" y="84"/>
                    <a:pt x="635" y="83"/>
                    <a:pt x="634" y="83"/>
                  </a:cubicBezTo>
                  <a:lnTo>
                    <a:pt x="550" y="53"/>
                  </a:lnTo>
                  <a:lnTo>
                    <a:pt x="550" y="52"/>
                  </a:lnTo>
                  <a:cubicBezTo>
                    <a:pt x="550" y="47"/>
                    <a:pt x="548" y="42"/>
                    <a:pt x="544" y="39"/>
                  </a:cubicBezTo>
                  <a:lnTo>
                    <a:pt x="503" y="5"/>
                  </a:lnTo>
                  <a:cubicBezTo>
                    <a:pt x="498" y="1"/>
                    <a:pt x="493" y="0"/>
                    <a:pt x="487" y="1"/>
                  </a:cubicBezTo>
                  <a:cubicBezTo>
                    <a:pt x="486" y="2"/>
                    <a:pt x="484" y="2"/>
                    <a:pt x="482" y="3"/>
                  </a:cubicBezTo>
                  <a:cubicBezTo>
                    <a:pt x="482" y="3"/>
                    <a:pt x="481" y="4"/>
                    <a:pt x="481" y="4"/>
                  </a:cubicBezTo>
                  <a:cubicBezTo>
                    <a:pt x="455" y="16"/>
                    <a:pt x="426" y="23"/>
                    <a:pt x="397" y="23"/>
                  </a:cubicBezTo>
                  <a:cubicBezTo>
                    <a:pt x="367" y="23"/>
                    <a:pt x="338" y="16"/>
                    <a:pt x="313" y="4"/>
                  </a:cubicBezTo>
                  <a:cubicBezTo>
                    <a:pt x="312" y="4"/>
                    <a:pt x="312" y="3"/>
                    <a:pt x="311" y="3"/>
                  </a:cubicBezTo>
                  <a:cubicBezTo>
                    <a:pt x="310" y="2"/>
                    <a:pt x="308" y="2"/>
                    <a:pt x="306" y="1"/>
                  </a:cubicBezTo>
                  <a:cubicBezTo>
                    <a:pt x="301" y="0"/>
                    <a:pt x="295" y="1"/>
                    <a:pt x="291" y="5"/>
                  </a:cubicBezTo>
                  <a:lnTo>
                    <a:pt x="250" y="39"/>
                  </a:lnTo>
                  <a:cubicBezTo>
                    <a:pt x="246" y="42"/>
                    <a:pt x="243" y="47"/>
                    <a:pt x="243" y="52"/>
                  </a:cubicBezTo>
                  <a:lnTo>
                    <a:pt x="243" y="53"/>
                  </a:lnTo>
                  <a:lnTo>
                    <a:pt x="160" y="83"/>
                  </a:lnTo>
                  <a:cubicBezTo>
                    <a:pt x="159" y="83"/>
                    <a:pt x="158" y="84"/>
                    <a:pt x="158" y="84"/>
                  </a:cubicBezTo>
                  <a:cubicBezTo>
                    <a:pt x="134" y="96"/>
                    <a:pt x="122" y="108"/>
                    <a:pt x="111" y="132"/>
                  </a:cubicBezTo>
                  <a:lnTo>
                    <a:pt x="3" y="369"/>
                  </a:lnTo>
                  <a:cubicBezTo>
                    <a:pt x="0" y="377"/>
                    <a:pt x="2" y="386"/>
                    <a:pt x="10" y="390"/>
                  </a:cubicBezTo>
                  <a:lnTo>
                    <a:pt x="139" y="471"/>
                  </a:lnTo>
                  <a:lnTo>
                    <a:pt x="139" y="828"/>
                  </a:lnTo>
                  <a:cubicBezTo>
                    <a:pt x="139" y="836"/>
                    <a:pt x="145" y="843"/>
                    <a:pt x="153" y="845"/>
                  </a:cubicBezTo>
                  <a:lnTo>
                    <a:pt x="358" y="879"/>
                  </a:lnTo>
                  <a:cubicBezTo>
                    <a:pt x="361" y="880"/>
                    <a:pt x="365" y="879"/>
                    <a:pt x="368" y="878"/>
                  </a:cubicBezTo>
                  <a:lnTo>
                    <a:pt x="397" y="864"/>
                  </a:lnTo>
                  <a:lnTo>
                    <a:pt x="426" y="878"/>
                  </a:lnTo>
                  <a:cubicBezTo>
                    <a:pt x="428" y="879"/>
                    <a:pt x="431" y="879"/>
                    <a:pt x="433" y="879"/>
                  </a:cubicBezTo>
                  <a:cubicBezTo>
                    <a:pt x="434" y="879"/>
                    <a:pt x="435" y="879"/>
                    <a:pt x="436" y="879"/>
                  </a:cubicBezTo>
                  <a:lnTo>
                    <a:pt x="640" y="845"/>
                  </a:lnTo>
                  <a:cubicBezTo>
                    <a:pt x="648" y="843"/>
                    <a:pt x="655" y="836"/>
                    <a:pt x="655" y="828"/>
                  </a:cubicBezTo>
                  <a:lnTo>
                    <a:pt x="655" y="471"/>
                  </a:lnTo>
                  <a:lnTo>
                    <a:pt x="784" y="390"/>
                  </a:lnTo>
                  <a:cubicBezTo>
                    <a:pt x="791" y="386"/>
                    <a:pt x="794" y="377"/>
                    <a:pt x="790" y="36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55" name="Freeform 151">
              <a:extLst>
                <a:ext uri="{FF2B5EF4-FFF2-40B4-BE49-F238E27FC236}">
                  <a16:creationId xmlns:a16="http://schemas.microsoft.com/office/drawing/2014/main" xmlns="" id="{30C844B7-2B93-E448-93C3-6E6272298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7" y="2299"/>
              <a:ext cx="84" cy="21"/>
            </a:xfrm>
            <a:custGeom>
              <a:avLst/>
              <a:gdLst>
                <a:gd name="T0" fmla="*/ 121 w 138"/>
                <a:gd name="T1" fmla="*/ 0 h 35"/>
                <a:gd name="T2" fmla="*/ 121 w 138"/>
                <a:gd name="T3" fmla="*/ 0 h 35"/>
                <a:gd name="T4" fmla="*/ 18 w 138"/>
                <a:gd name="T5" fmla="*/ 0 h 35"/>
                <a:gd name="T6" fmla="*/ 0 w 138"/>
                <a:gd name="T7" fmla="*/ 17 h 35"/>
                <a:gd name="T8" fmla="*/ 18 w 138"/>
                <a:gd name="T9" fmla="*/ 35 h 35"/>
                <a:gd name="T10" fmla="*/ 121 w 138"/>
                <a:gd name="T11" fmla="*/ 35 h 35"/>
                <a:gd name="T12" fmla="*/ 138 w 138"/>
                <a:gd name="T13" fmla="*/ 17 h 35"/>
                <a:gd name="T14" fmla="*/ 121 w 138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" h="35">
                  <a:moveTo>
                    <a:pt x="121" y="0"/>
                  </a:moveTo>
                  <a:lnTo>
                    <a:pt x="121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lnTo>
                    <a:pt x="121" y="35"/>
                  </a:lnTo>
                  <a:cubicBezTo>
                    <a:pt x="130" y="35"/>
                    <a:pt x="138" y="27"/>
                    <a:pt x="138" y="17"/>
                  </a:cubicBezTo>
                  <a:cubicBezTo>
                    <a:pt x="138" y="8"/>
                    <a:pt x="130" y="0"/>
                    <a:pt x="1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sp>
        <p:nvSpPr>
          <p:cNvPr id="56" name="Rectángulo 55">
            <a:extLst>
              <a:ext uri="{FF2B5EF4-FFF2-40B4-BE49-F238E27FC236}">
                <a16:creationId xmlns:a16="http://schemas.microsoft.com/office/drawing/2014/main" xmlns="" id="{9E05256A-6DCC-6F4A-BE8B-D6144FE6EA5F}"/>
              </a:ext>
            </a:extLst>
          </p:cNvPr>
          <p:cNvSpPr/>
          <p:nvPr/>
        </p:nvSpPr>
        <p:spPr>
          <a:xfrm>
            <a:off x="811232" y="1469244"/>
            <a:ext cx="19896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u="none" strike="noStrike" kern="1200" cap="none" spc="0" normalizeH="0" baseline="0" noProof="0" dirty="0">
                <a:ln>
                  <a:noFill/>
                </a:ln>
                <a:solidFill>
                  <a:srgbClr val="0FC044"/>
                </a:solidFill>
                <a:effectLst/>
                <a:uLnTx/>
                <a:uFillTx/>
                <a:latin typeface="ACHS Nueva Sans Medium" pitchFamily="2" charset="77"/>
                <a:ea typeface="+mn-ea"/>
                <a:cs typeface="Arial" panose="020B0604020202020204" pitchFamily="34" charset="0"/>
              </a:rPr>
              <a:t>Anteojos</a:t>
            </a: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xmlns="" id="{3F9E4B62-1172-4847-B38F-FF0686113747}"/>
              </a:ext>
            </a:extLst>
          </p:cNvPr>
          <p:cNvSpPr/>
          <p:nvPr/>
        </p:nvSpPr>
        <p:spPr>
          <a:xfrm>
            <a:off x="3708399" y="1469244"/>
            <a:ext cx="19896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u="none" strike="noStrike" kern="1200" cap="none" spc="0" normalizeH="0" baseline="0" noProof="0" dirty="0">
                <a:ln>
                  <a:noFill/>
                </a:ln>
                <a:solidFill>
                  <a:srgbClr val="0FC044"/>
                </a:solidFill>
                <a:effectLst/>
                <a:uLnTx/>
                <a:uFillTx/>
                <a:latin typeface="ACHS Nueva Sans Medium" pitchFamily="2" charset="77"/>
                <a:ea typeface="+mn-ea"/>
                <a:cs typeface="Arial" panose="020B0604020202020204" pitchFamily="34" charset="0"/>
              </a:rPr>
              <a:t>Gorros</a:t>
            </a: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xmlns="" id="{2B7ADCB5-574E-7246-9E4F-DAFA07E09E0A}"/>
              </a:ext>
            </a:extLst>
          </p:cNvPr>
          <p:cNvSpPr/>
          <p:nvPr/>
        </p:nvSpPr>
        <p:spPr>
          <a:xfrm>
            <a:off x="6606739" y="1469244"/>
            <a:ext cx="19896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u="none" strike="noStrike" kern="1200" cap="none" spc="0" normalizeH="0" baseline="0" noProof="0" dirty="0">
                <a:ln>
                  <a:noFill/>
                </a:ln>
                <a:solidFill>
                  <a:srgbClr val="0FC044"/>
                </a:solidFill>
                <a:effectLst/>
                <a:uLnTx/>
                <a:uFillTx/>
                <a:latin typeface="ACHS Nueva Sans Medium" pitchFamily="2" charset="77"/>
                <a:ea typeface="+mn-ea"/>
                <a:cs typeface="Arial" panose="020B0604020202020204" pitchFamily="34" charset="0"/>
              </a:rPr>
              <a:t>Ropa</a:t>
            </a: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xmlns="" id="{1CF12707-91D0-DD47-90BA-C0E8B201B469}"/>
              </a:ext>
            </a:extLst>
          </p:cNvPr>
          <p:cNvSpPr/>
          <p:nvPr/>
        </p:nvSpPr>
        <p:spPr>
          <a:xfrm>
            <a:off x="9313668" y="1469244"/>
            <a:ext cx="22939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u="none" strike="noStrike" kern="1200" cap="none" spc="0" normalizeH="0" baseline="0" noProof="0" dirty="0">
                <a:ln>
                  <a:noFill/>
                </a:ln>
                <a:solidFill>
                  <a:srgbClr val="0FC044"/>
                </a:solidFill>
                <a:effectLst/>
                <a:uLnTx/>
                <a:uFillTx/>
                <a:latin typeface="ACHS Nueva Sans Medium" pitchFamily="2" charset="77"/>
                <a:ea typeface="+mn-ea"/>
                <a:cs typeface="Arial" panose="020B0604020202020204" pitchFamily="34" charset="0"/>
              </a:rPr>
              <a:t>Factor de Protección Solar (FPS):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135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xmlns="" id="{0A470919-7CFC-7545-A3AD-4AF8C4BEF04A}"/>
              </a:ext>
            </a:extLst>
          </p:cNvPr>
          <p:cNvSpPr/>
          <p:nvPr/>
        </p:nvSpPr>
        <p:spPr>
          <a:xfrm rot="360000">
            <a:off x="6664960" y="1427480"/>
            <a:ext cx="4572000" cy="4572000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xmlns="" id="{EEEE45AC-4358-654F-88B0-BEF631F01075}"/>
              </a:ext>
            </a:extLst>
          </p:cNvPr>
          <p:cNvSpPr/>
          <p:nvPr/>
        </p:nvSpPr>
        <p:spPr>
          <a:xfrm>
            <a:off x="6664960" y="1427480"/>
            <a:ext cx="4572000" cy="4572000"/>
          </a:xfrm>
          <a:prstGeom prst="round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49E55E8-7F07-AD4B-B594-CE834788AB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4" name="Título 30">
            <a:extLst>
              <a:ext uri="{FF2B5EF4-FFF2-40B4-BE49-F238E27FC236}">
                <a16:creationId xmlns:a16="http://schemas.microsoft.com/office/drawing/2014/main" xmlns="" id="{4F98657B-A038-A54C-80AA-4BC6916823F9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Verificación y control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xmlns="" id="{7E7A8F49-6138-C548-A6C3-17A804E2EF5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E6A05807-A1F9-CE4F-B70F-AAA1058F7BA2}"/>
              </a:ext>
            </a:extLst>
          </p:cNvPr>
          <p:cNvSpPr/>
          <p:nvPr/>
        </p:nvSpPr>
        <p:spPr>
          <a:xfrm>
            <a:off x="450000" y="1413063"/>
            <a:ext cx="509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Transcurrido el plazo de ejecución señalado en Guía Técnica para cada medida preventiva y consiguiente verificador que respalda su ejecución/ implementación, el Experto ACHS asignado visitará y/o se contactará con la Empresa para verificar la implementación de las medidas de control asociadas al requisito respectivo. </a:t>
            </a:r>
          </a:p>
          <a:p>
            <a:endParaRPr lang="es-ES" sz="1600" dirty="0">
              <a:latin typeface="ACHS Nueva Sans Medium" pitchFamily="2" charset="77"/>
              <a:cs typeface="Arial" panose="020B0604020202020204" pitchFamily="34" charset="0"/>
            </a:endParaRPr>
          </a:p>
          <a:p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El formato planteado (autoevaluación y posterior verificación y control), además de facilitar la identificación de requisitos y elementos verificadores, permite establecer un Plan de Acción, en relación a la adopción de las medidas correctivas necesarias para solucionar las brechas observadas y alcanzar el nivel exigido en la normativa, posibilitando llevar un registro del progreso, permitiendo realizar una gestión efectiva.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59"/>
              </a:buClr>
              <a:buSzTx/>
              <a:buFontTx/>
              <a:buNone/>
              <a:tabLst/>
              <a:defRPr/>
            </a:pPr>
            <a:endParaRPr kumimoji="0" lang="es-ES" sz="160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CHS Nueva Sans Medium" pitchFamily="2" charset="77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6643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xmlns="" id="{0A470919-7CFC-7545-A3AD-4AF8C4BEF04A}"/>
              </a:ext>
            </a:extLst>
          </p:cNvPr>
          <p:cNvSpPr/>
          <p:nvPr/>
        </p:nvSpPr>
        <p:spPr>
          <a:xfrm rot="360000">
            <a:off x="6664960" y="1427480"/>
            <a:ext cx="4572000" cy="4572000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xmlns="" id="{EEEE45AC-4358-654F-88B0-BEF631F01075}"/>
              </a:ext>
            </a:extLst>
          </p:cNvPr>
          <p:cNvSpPr/>
          <p:nvPr/>
        </p:nvSpPr>
        <p:spPr>
          <a:xfrm>
            <a:off x="6664960" y="1427480"/>
            <a:ext cx="4572000" cy="4572000"/>
          </a:xfrm>
          <a:prstGeom prst="round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49E55E8-7F07-AD4B-B594-CE834788AB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4" name="Título 30">
            <a:extLst>
              <a:ext uri="{FF2B5EF4-FFF2-40B4-BE49-F238E27FC236}">
                <a16:creationId xmlns:a16="http://schemas.microsoft.com/office/drawing/2014/main" xmlns="" id="{4F98657B-A038-A54C-80AA-4BC6916823F9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Vigilacía de la salud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xmlns="" id="{7E7A8F49-6138-C548-A6C3-17A804E2EF5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BB72EBC8-61F6-264C-B8EC-BDA080A3C76F}"/>
              </a:ext>
            </a:extLst>
          </p:cNvPr>
          <p:cNvSpPr/>
          <p:nvPr/>
        </p:nvSpPr>
        <p:spPr>
          <a:xfrm>
            <a:off x="605976" y="1444367"/>
            <a:ext cx="509048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C0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Si un trabajador manifiesta ante su entidad empleadora que padece de una enfermedad o presenta síntomas que presumiblemente tienen un origen profesional, el empleador deberá remitir la correspondiente "Denuncia Individual de Enfermedad Profesional" (DIEP), a más tardar dentro del plazo de 24 horas y enviar al trabajador inmediatamente de conocido el hecho, para su atención al establecimiento asistencial del respectivo organismo administrador.</a:t>
            </a:r>
          </a:p>
          <a:p>
            <a:pPr marL="285750" lvl="0" indent="-285750">
              <a:buClr>
                <a:srgbClr val="0FC044"/>
              </a:buClr>
              <a:buFont typeface="Arial" panose="020B0604020202020204" pitchFamily="34" charset="0"/>
              <a:buChar char="•"/>
              <a:defRPr/>
            </a:pPr>
            <a:endParaRPr lang="es-ES" sz="16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lvl="0" indent="-285750">
              <a:buClr>
                <a:srgbClr val="0FC044"/>
              </a:buClr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Lugar donde se le deberán realizar los exámenes y procedimientos que sean necesarios para establecer el origen común o profesional de la enfermedad.</a:t>
            </a:r>
          </a:p>
          <a:p>
            <a:pPr marL="285750" lvl="0" indent="-285750">
              <a:buClr>
                <a:srgbClr val="0FC044"/>
              </a:buClr>
              <a:buFont typeface="Arial" panose="020B0604020202020204" pitchFamily="34" charset="0"/>
              <a:buChar char="•"/>
              <a:defRPr/>
            </a:pPr>
            <a:endParaRPr lang="es-ES" sz="16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lvl="0" indent="-285750">
              <a:buClr>
                <a:srgbClr val="0FC044"/>
              </a:buClr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El formularios DIEP se encuentra disponible en el </a:t>
            </a:r>
            <a:r>
              <a:rPr lang="es-ES" sz="160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Anexo N°2 de la Letra G, del Título I, del Libro IX. Sistemas de información. Informes y Reportes</a:t>
            </a:r>
            <a:endParaRPr kumimoji="0" lang="es-ES" sz="1600" u="none" strike="noStrike" kern="1200" cap="none" spc="0" normalizeH="0" baseline="0" noProof="0" dirty="0">
              <a:ln>
                <a:noFill/>
              </a:ln>
              <a:solidFill>
                <a:srgbClr val="0FC044"/>
              </a:solidFill>
              <a:effectLst/>
              <a:uLnTx/>
              <a:uFillTx/>
              <a:latin typeface="ACHS Nueva Sans Medium" pitchFamily="2" charset="77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2400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17A8BD7-F55A-C34D-9084-C9B7E4061D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00" y="5765798"/>
            <a:ext cx="1239633" cy="506414"/>
          </a:xfrm>
          <a:prstGeom prst="rect">
            <a:avLst/>
          </a:prstGeom>
        </p:spPr>
      </p:pic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9FAFAC68-1A5E-644A-AA14-1E5CEA85C845}"/>
              </a:ext>
            </a:extLst>
          </p:cNvPr>
          <p:cNvSpPr txBox="1">
            <a:spLocks/>
          </p:cNvSpPr>
          <p:nvPr/>
        </p:nvSpPr>
        <p:spPr>
          <a:xfrm>
            <a:off x="450000" y="966053"/>
            <a:ext cx="3489822" cy="3086003"/>
          </a:xfrm>
          <a:prstGeom prst="rect">
            <a:avLst/>
          </a:prstGeom>
        </p:spPr>
        <p:txBody>
          <a:bodyPr/>
          <a:lstStyle>
            <a:lvl1pPr marL="228462" indent="-228462" algn="l" defTabSz="91385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38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14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240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66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92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17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943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86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CL" sz="3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Te invitamos a seguir las siguientes recomendaciones</a:t>
            </a:r>
          </a:p>
        </p:txBody>
      </p:sp>
      <p:sp>
        <p:nvSpPr>
          <p:cNvPr id="6" name="Marcador de texto 10">
            <a:extLst>
              <a:ext uri="{FF2B5EF4-FFF2-40B4-BE49-F238E27FC236}">
                <a16:creationId xmlns:a16="http://schemas.microsoft.com/office/drawing/2014/main" xmlns="" id="{6F4FE124-1C24-3A4C-A5D9-D501D4AEE6D7}"/>
              </a:ext>
            </a:extLst>
          </p:cNvPr>
          <p:cNvSpPr txBox="1">
            <a:spLocks/>
          </p:cNvSpPr>
          <p:nvPr/>
        </p:nvSpPr>
        <p:spPr>
          <a:xfrm>
            <a:off x="392334" y="1926714"/>
            <a:ext cx="1199956" cy="8792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CL" sz="7000" dirty="0">
              <a:solidFill>
                <a:srgbClr val="74E93F"/>
              </a:solidFill>
              <a:latin typeface="ACHS Nueva Sans Medium" pitchFamily="2" charset="77"/>
              <a:cs typeface="Arial" panose="020B0604020202020204" pitchFamily="34" charset="0"/>
            </a:endParaRPr>
          </a:p>
        </p:txBody>
      </p:sp>
      <p:sp>
        <p:nvSpPr>
          <p:cNvPr id="7" name="Marcador de texto 13">
            <a:extLst>
              <a:ext uri="{FF2B5EF4-FFF2-40B4-BE49-F238E27FC236}">
                <a16:creationId xmlns:a16="http://schemas.microsoft.com/office/drawing/2014/main" xmlns="" id="{654104A5-85A0-714F-94BB-D3572E0509A9}"/>
              </a:ext>
            </a:extLst>
          </p:cNvPr>
          <p:cNvSpPr txBox="1">
            <a:spLocks/>
          </p:cNvSpPr>
          <p:nvPr/>
        </p:nvSpPr>
        <p:spPr>
          <a:xfrm>
            <a:off x="9834000" y="1926713"/>
            <a:ext cx="1199956" cy="8792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CL" sz="7000" dirty="0">
              <a:solidFill>
                <a:srgbClr val="74E93F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CL" sz="7000" dirty="0">
              <a:solidFill>
                <a:srgbClr val="74E93F"/>
              </a:solidFill>
              <a:latin typeface="ACHS Nueva Sans Medium" pitchFamily="2" charset="77"/>
              <a:cs typeface="Arial" panose="020B0604020202020204" pitchFamily="34" charset="0"/>
            </a:endParaRPr>
          </a:p>
        </p:txBody>
      </p:sp>
      <p:pic>
        <p:nvPicPr>
          <p:cNvPr id="10" name="_Por_qué_debes_usar_protector_solar-">
            <a:hlinkClick r:id="" action="ppaction://media"/>
            <a:extLst>
              <a:ext uri="{FF2B5EF4-FFF2-40B4-BE49-F238E27FC236}">
                <a16:creationId xmlns:a16="http://schemas.microsoft.com/office/drawing/2014/main" xmlns="" id="{28AD5D3A-D932-B74C-87D3-D50B6F4328F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16012"/>
          <a:stretch/>
        </p:blipFill>
        <p:spPr>
          <a:xfrm>
            <a:off x="4477903" y="847799"/>
            <a:ext cx="7714097" cy="5162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429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035BA01-3820-0D49-B44E-B4F99E744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FF4BCEE-EF67-F649-AF32-944821D8E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09574CC7-AE90-D142-A007-56E366130952}"/>
              </a:ext>
            </a:extLst>
          </p:cNvPr>
          <p:cNvSpPr/>
          <p:nvPr/>
        </p:nvSpPr>
        <p:spPr>
          <a:xfrm>
            <a:off x="0" y="1180"/>
            <a:ext cx="12192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2AF48BE-1D16-174E-9D61-AAAA6E1FDA71}"/>
              </a:ext>
            </a:extLst>
          </p:cNvPr>
          <p:cNvGrpSpPr>
            <a:grpSpLocks/>
          </p:cNvGrpSpPr>
          <p:nvPr/>
        </p:nvGrpSpPr>
        <p:grpSpPr bwMode="auto">
          <a:xfrm>
            <a:off x="1357049" y="1571875"/>
            <a:ext cx="2203200" cy="3715200"/>
            <a:chOff x="495" y="1002"/>
            <a:chExt cx="258" cy="473"/>
          </a:xfrm>
          <a:solidFill>
            <a:srgbClr val="0CC144"/>
          </a:solidFill>
        </p:grpSpPr>
        <p:sp>
          <p:nvSpPr>
            <p:cNvPr id="6" name="Freeform 5">
              <a:extLst>
                <a:ext uri="{FF2B5EF4-FFF2-40B4-BE49-F238E27FC236}">
                  <a16:creationId xmlns="" xmlns:a16="http://schemas.microsoft.com/office/drawing/2014/main" id="{34DA0A71-997A-6648-A38D-B5CEF703E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" y="1427"/>
              <a:ext cx="22" cy="21"/>
            </a:xfrm>
            <a:custGeom>
              <a:avLst/>
              <a:gdLst>
                <a:gd name="T0" fmla="*/ 18 w 36"/>
                <a:gd name="T1" fmla="*/ 35 h 35"/>
                <a:gd name="T2" fmla="*/ 18 w 36"/>
                <a:gd name="T3" fmla="*/ 35 h 35"/>
                <a:gd name="T4" fmla="*/ 36 w 36"/>
                <a:gd name="T5" fmla="*/ 17 h 35"/>
                <a:gd name="T6" fmla="*/ 18 w 36"/>
                <a:gd name="T7" fmla="*/ 0 h 35"/>
                <a:gd name="T8" fmla="*/ 0 w 36"/>
                <a:gd name="T9" fmla="*/ 17 h 35"/>
                <a:gd name="T10" fmla="*/ 18 w 36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lnTo>
                    <a:pt x="18" y="35"/>
                  </a:lnTo>
                  <a:cubicBezTo>
                    <a:pt x="28" y="35"/>
                    <a:pt x="36" y="27"/>
                    <a:pt x="36" y="17"/>
                  </a:cubicBezTo>
                  <a:cubicBezTo>
                    <a:pt x="36" y="7"/>
                    <a:pt x="28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prstClr val="black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="" xmlns:a16="http://schemas.microsoft.com/office/drawing/2014/main" id="{88DFC691-DBE8-004F-A13D-664670C5C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" y="1035"/>
              <a:ext cx="43" cy="22"/>
            </a:xfrm>
            <a:custGeom>
              <a:avLst/>
              <a:gdLst>
                <a:gd name="T0" fmla="*/ 54 w 71"/>
                <a:gd name="T1" fmla="*/ 0 h 36"/>
                <a:gd name="T2" fmla="*/ 54 w 71"/>
                <a:gd name="T3" fmla="*/ 0 h 36"/>
                <a:gd name="T4" fmla="*/ 18 w 71"/>
                <a:gd name="T5" fmla="*/ 0 h 36"/>
                <a:gd name="T6" fmla="*/ 0 w 71"/>
                <a:gd name="T7" fmla="*/ 18 h 36"/>
                <a:gd name="T8" fmla="*/ 18 w 71"/>
                <a:gd name="T9" fmla="*/ 36 h 36"/>
                <a:gd name="T10" fmla="*/ 54 w 71"/>
                <a:gd name="T11" fmla="*/ 36 h 36"/>
                <a:gd name="T12" fmla="*/ 71 w 71"/>
                <a:gd name="T13" fmla="*/ 18 h 36"/>
                <a:gd name="T14" fmla="*/ 54 w 7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54" y="0"/>
                  </a:moveTo>
                  <a:lnTo>
                    <a:pt x="54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lnTo>
                    <a:pt x="54" y="36"/>
                  </a:lnTo>
                  <a:cubicBezTo>
                    <a:pt x="63" y="36"/>
                    <a:pt x="71" y="28"/>
                    <a:pt x="71" y="18"/>
                  </a:cubicBezTo>
                  <a:cubicBezTo>
                    <a:pt x="71" y="8"/>
                    <a:pt x="63" y="0"/>
                    <a:pt x="5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prstClr val="black"/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1274D962-464B-6A4E-BB2A-5D7CFEA38C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002"/>
              <a:ext cx="258" cy="473"/>
            </a:xfrm>
            <a:custGeom>
              <a:avLst/>
              <a:gdLst>
                <a:gd name="T0" fmla="*/ 390 w 418"/>
                <a:gd name="T1" fmla="*/ 105 h 772"/>
                <a:gd name="T2" fmla="*/ 390 w 418"/>
                <a:gd name="T3" fmla="*/ 105 h 772"/>
                <a:gd name="T4" fmla="*/ 27 w 418"/>
                <a:gd name="T5" fmla="*/ 105 h 772"/>
                <a:gd name="T6" fmla="*/ 27 w 418"/>
                <a:gd name="T7" fmla="*/ 66 h 772"/>
                <a:gd name="T8" fmla="*/ 67 w 418"/>
                <a:gd name="T9" fmla="*/ 27 h 772"/>
                <a:gd name="T10" fmla="*/ 351 w 418"/>
                <a:gd name="T11" fmla="*/ 27 h 772"/>
                <a:gd name="T12" fmla="*/ 390 w 418"/>
                <a:gd name="T13" fmla="*/ 66 h 772"/>
                <a:gd name="T14" fmla="*/ 390 w 418"/>
                <a:gd name="T15" fmla="*/ 105 h 772"/>
                <a:gd name="T16" fmla="*/ 390 w 418"/>
                <a:gd name="T17" fmla="*/ 638 h 772"/>
                <a:gd name="T18" fmla="*/ 390 w 418"/>
                <a:gd name="T19" fmla="*/ 638 h 772"/>
                <a:gd name="T20" fmla="*/ 27 w 418"/>
                <a:gd name="T21" fmla="*/ 638 h 772"/>
                <a:gd name="T22" fmla="*/ 27 w 418"/>
                <a:gd name="T23" fmla="*/ 133 h 772"/>
                <a:gd name="T24" fmla="*/ 390 w 418"/>
                <a:gd name="T25" fmla="*/ 133 h 772"/>
                <a:gd name="T26" fmla="*/ 390 w 418"/>
                <a:gd name="T27" fmla="*/ 638 h 772"/>
                <a:gd name="T28" fmla="*/ 390 w 418"/>
                <a:gd name="T29" fmla="*/ 705 h 772"/>
                <a:gd name="T30" fmla="*/ 390 w 418"/>
                <a:gd name="T31" fmla="*/ 705 h 772"/>
                <a:gd name="T32" fmla="*/ 351 w 418"/>
                <a:gd name="T33" fmla="*/ 745 h 772"/>
                <a:gd name="T34" fmla="*/ 67 w 418"/>
                <a:gd name="T35" fmla="*/ 745 h 772"/>
                <a:gd name="T36" fmla="*/ 27 w 418"/>
                <a:gd name="T37" fmla="*/ 705 h 772"/>
                <a:gd name="T38" fmla="*/ 27 w 418"/>
                <a:gd name="T39" fmla="*/ 666 h 772"/>
                <a:gd name="T40" fmla="*/ 390 w 418"/>
                <a:gd name="T41" fmla="*/ 666 h 772"/>
                <a:gd name="T42" fmla="*/ 390 w 418"/>
                <a:gd name="T43" fmla="*/ 705 h 772"/>
                <a:gd name="T44" fmla="*/ 351 w 418"/>
                <a:gd name="T45" fmla="*/ 0 h 772"/>
                <a:gd name="T46" fmla="*/ 351 w 418"/>
                <a:gd name="T47" fmla="*/ 0 h 772"/>
                <a:gd name="T48" fmla="*/ 67 w 418"/>
                <a:gd name="T49" fmla="*/ 0 h 772"/>
                <a:gd name="T50" fmla="*/ 0 w 418"/>
                <a:gd name="T51" fmla="*/ 66 h 772"/>
                <a:gd name="T52" fmla="*/ 0 w 418"/>
                <a:gd name="T53" fmla="*/ 705 h 772"/>
                <a:gd name="T54" fmla="*/ 67 w 418"/>
                <a:gd name="T55" fmla="*/ 772 h 772"/>
                <a:gd name="T56" fmla="*/ 351 w 418"/>
                <a:gd name="T57" fmla="*/ 772 h 772"/>
                <a:gd name="T58" fmla="*/ 418 w 418"/>
                <a:gd name="T59" fmla="*/ 705 h 772"/>
                <a:gd name="T60" fmla="*/ 418 w 418"/>
                <a:gd name="T61" fmla="*/ 66 h 772"/>
                <a:gd name="T62" fmla="*/ 351 w 418"/>
                <a:gd name="T63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8" h="772">
                  <a:moveTo>
                    <a:pt x="390" y="105"/>
                  </a:moveTo>
                  <a:lnTo>
                    <a:pt x="390" y="105"/>
                  </a:lnTo>
                  <a:lnTo>
                    <a:pt x="27" y="105"/>
                  </a:lnTo>
                  <a:lnTo>
                    <a:pt x="27" y="66"/>
                  </a:lnTo>
                  <a:cubicBezTo>
                    <a:pt x="27" y="44"/>
                    <a:pt x="45" y="27"/>
                    <a:pt x="67" y="27"/>
                  </a:cubicBezTo>
                  <a:lnTo>
                    <a:pt x="351" y="27"/>
                  </a:lnTo>
                  <a:cubicBezTo>
                    <a:pt x="372" y="27"/>
                    <a:pt x="390" y="44"/>
                    <a:pt x="390" y="66"/>
                  </a:cubicBezTo>
                  <a:lnTo>
                    <a:pt x="390" y="105"/>
                  </a:lnTo>
                  <a:close/>
                  <a:moveTo>
                    <a:pt x="390" y="638"/>
                  </a:moveTo>
                  <a:lnTo>
                    <a:pt x="390" y="638"/>
                  </a:lnTo>
                  <a:lnTo>
                    <a:pt x="27" y="638"/>
                  </a:lnTo>
                  <a:lnTo>
                    <a:pt x="27" y="133"/>
                  </a:lnTo>
                  <a:lnTo>
                    <a:pt x="390" y="133"/>
                  </a:lnTo>
                  <a:lnTo>
                    <a:pt x="390" y="638"/>
                  </a:lnTo>
                  <a:close/>
                  <a:moveTo>
                    <a:pt x="390" y="705"/>
                  </a:moveTo>
                  <a:lnTo>
                    <a:pt x="390" y="705"/>
                  </a:lnTo>
                  <a:cubicBezTo>
                    <a:pt x="390" y="727"/>
                    <a:pt x="372" y="745"/>
                    <a:pt x="351" y="745"/>
                  </a:cubicBezTo>
                  <a:lnTo>
                    <a:pt x="67" y="745"/>
                  </a:lnTo>
                  <a:cubicBezTo>
                    <a:pt x="45" y="745"/>
                    <a:pt x="27" y="727"/>
                    <a:pt x="27" y="705"/>
                  </a:cubicBezTo>
                  <a:lnTo>
                    <a:pt x="27" y="666"/>
                  </a:lnTo>
                  <a:lnTo>
                    <a:pt x="390" y="666"/>
                  </a:lnTo>
                  <a:lnTo>
                    <a:pt x="390" y="705"/>
                  </a:lnTo>
                  <a:close/>
                  <a:moveTo>
                    <a:pt x="351" y="0"/>
                  </a:moveTo>
                  <a:lnTo>
                    <a:pt x="351" y="0"/>
                  </a:lnTo>
                  <a:lnTo>
                    <a:pt x="67" y="0"/>
                  </a:lnTo>
                  <a:cubicBezTo>
                    <a:pt x="30" y="0"/>
                    <a:pt x="0" y="29"/>
                    <a:pt x="0" y="66"/>
                  </a:cubicBezTo>
                  <a:lnTo>
                    <a:pt x="0" y="705"/>
                  </a:lnTo>
                  <a:cubicBezTo>
                    <a:pt x="0" y="742"/>
                    <a:pt x="30" y="772"/>
                    <a:pt x="67" y="772"/>
                  </a:cubicBezTo>
                  <a:lnTo>
                    <a:pt x="351" y="772"/>
                  </a:lnTo>
                  <a:cubicBezTo>
                    <a:pt x="388" y="772"/>
                    <a:pt x="418" y="742"/>
                    <a:pt x="418" y="705"/>
                  </a:cubicBezTo>
                  <a:lnTo>
                    <a:pt x="418" y="66"/>
                  </a:lnTo>
                  <a:cubicBezTo>
                    <a:pt x="418" y="29"/>
                    <a:pt x="388" y="0"/>
                    <a:pt x="35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22">
            <a:extLst>
              <a:ext uri="{FF2B5EF4-FFF2-40B4-BE49-F238E27FC236}">
                <a16:creationId xmlns="" xmlns:a16="http://schemas.microsoft.com/office/drawing/2014/main" id="{916A0246-60AB-E848-807A-41356E60F15C}"/>
              </a:ext>
            </a:extLst>
          </p:cNvPr>
          <p:cNvSpPr>
            <a:spLocks noEditPoints="1"/>
          </p:cNvSpPr>
          <p:nvPr/>
        </p:nvSpPr>
        <p:spPr bwMode="auto">
          <a:xfrm>
            <a:off x="5592763" y="1641600"/>
            <a:ext cx="5284800" cy="3574800"/>
          </a:xfrm>
          <a:custGeom>
            <a:avLst/>
            <a:gdLst>
              <a:gd name="T0" fmla="*/ 43 w 847"/>
              <a:gd name="T1" fmla="*/ 582 h 613"/>
              <a:gd name="T2" fmla="*/ 43 w 847"/>
              <a:gd name="T3" fmla="*/ 582 h 613"/>
              <a:gd name="T4" fmla="*/ 102 w 847"/>
              <a:gd name="T5" fmla="*/ 494 h 613"/>
              <a:gd name="T6" fmla="*/ 105 w 847"/>
              <a:gd name="T7" fmla="*/ 495 h 613"/>
              <a:gd name="T8" fmla="*/ 112 w 847"/>
              <a:gd name="T9" fmla="*/ 496 h 613"/>
              <a:gd name="T10" fmla="*/ 734 w 847"/>
              <a:gd name="T11" fmla="*/ 496 h 613"/>
              <a:gd name="T12" fmla="*/ 741 w 847"/>
              <a:gd name="T13" fmla="*/ 495 h 613"/>
              <a:gd name="T14" fmla="*/ 744 w 847"/>
              <a:gd name="T15" fmla="*/ 494 h 613"/>
              <a:gd name="T16" fmla="*/ 746 w 847"/>
              <a:gd name="T17" fmla="*/ 496 h 613"/>
              <a:gd name="T18" fmla="*/ 803 w 847"/>
              <a:gd name="T19" fmla="*/ 582 h 613"/>
              <a:gd name="T20" fmla="*/ 43 w 847"/>
              <a:gd name="T21" fmla="*/ 582 h 613"/>
              <a:gd name="T22" fmla="*/ 108 w 847"/>
              <a:gd name="T23" fmla="*/ 29 h 613"/>
              <a:gd name="T24" fmla="*/ 108 w 847"/>
              <a:gd name="T25" fmla="*/ 29 h 613"/>
              <a:gd name="T26" fmla="*/ 738 w 847"/>
              <a:gd name="T27" fmla="*/ 29 h 613"/>
              <a:gd name="T28" fmla="*/ 738 w 847"/>
              <a:gd name="T29" fmla="*/ 465 h 613"/>
              <a:gd name="T30" fmla="*/ 108 w 847"/>
              <a:gd name="T31" fmla="*/ 465 h 613"/>
              <a:gd name="T32" fmla="*/ 108 w 847"/>
              <a:gd name="T33" fmla="*/ 29 h 613"/>
              <a:gd name="T34" fmla="*/ 844 w 847"/>
              <a:gd name="T35" fmla="*/ 589 h 613"/>
              <a:gd name="T36" fmla="*/ 844 w 847"/>
              <a:gd name="T37" fmla="*/ 589 h 613"/>
              <a:gd name="T38" fmla="*/ 842 w 847"/>
              <a:gd name="T39" fmla="*/ 585 h 613"/>
              <a:gd name="T40" fmla="*/ 842 w 847"/>
              <a:gd name="T41" fmla="*/ 585 h 613"/>
              <a:gd name="T42" fmla="*/ 767 w 847"/>
              <a:gd name="T43" fmla="*/ 473 h 613"/>
              <a:gd name="T44" fmla="*/ 767 w 847"/>
              <a:gd name="T45" fmla="*/ 471 h 613"/>
              <a:gd name="T46" fmla="*/ 769 w 847"/>
              <a:gd name="T47" fmla="*/ 461 h 613"/>
              <a:gd name="T48" fmla="*/ 769 w 847"/>
              <a:gd name="T49" fmla="*/ 33 h 613"/>
              <a:gd name="T50" fmla="*/ 734 w 847"/>
              <a:gd name="T51" fmla="*/ 0 h 613"/>
              <a:gd name="T52" fmla="*/ 112 w 847"/>
              <a:gd name="T53" fmla="*/ 0 h 613"/>
              <a:gd name="T54" fmla="*/ 77 w 847"/>
              <a:gd name="T55" fmla="*/ 33 h 613"/>
              <a:gd name="T56" fmla="*/ 77 w 847"/>
              <a:gd name="T57" fmla="*/ 461 h 613"/>
              <a:gd name="T58" fmla="*/ 79 w 847"/>
              <a:gd name="T59" fmla="*/ 471 h 613"/>
              <a:gd name="T60" fmla="*/ 79 w 847"/>
              <a:gd name="T61" fmla="*/ 473 h 613"/>
              <a:gd name="T62" fmla="*/ 4 w 847"/>
              <a:gd name="T63" fmla="*/ 585 h 613"/>
              <a:gd name="T64" fmla="*/ 4 w 847"/>
              <a:gd name="T65" fmla="*/ 585 h 613"/>
              <a:gd name="T66" fmla="*/ 2 w 847"/>
              <a:gd name="T67" fmla="*/ 589 h 613"/>
              <a:gd name="T68" fmla="*/ 0 w 847"/>
              <a:gd name="T69" fmla="*/ 597 h 613"/>
              <a:gd name="T70" fmla="*/ 15 w 847"/>
              <a:gd name="T71" fmla="*/ 613 h 613"/>
              <a:gd name="T72" fmla="*/ 831 w 847"/>
              <a:gd name="T73" fmla="*/ 613 h 613"/>
              <a:gd name="T74" fmla="*/ 847 w 847"/>
              <a:gd name="T75" fmla="*/ 597 h 613"/>
              <a:gd name="T76" fmla="*/ 844 w 847"/>
              <a:gd name="T77" fmla="*/ 589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47" h="613">
                <a:moveTo>
                  <a:pt x="43" y="582"/>
                </a:moveTo>
                <a:lnTo>
                  <a:pt x="43" y="582"/>
                </a:lnTo>
                <a:lnTo>
                  <a:pt x="102" y="494"/>
                </a:lnTo>
                <a:lnTo>
                  <a:pt x="105" y="495"/>
                </a:lnTo>
                <a:cubicBezTo>
                  <a:pt x="108" y="495"/>
                  <a:pt x="110" y="496"/>
                  <a:pt x="112" y="496"/>
                </a:cubicBezTo>
                <a:lnTo>
                  <a:pt x="734" y="496"/>
                </a:lnTo>
                <a:cubicBezTo>
                  <a:pt x="736" y="496"/>
                  <a:pt x="739" y="495"/>
                  <a:pt x="741" y="495"/>
                </a:cubicBezTo>
                <a:lnTo>
                  <a:pt x="744" y="494"/>
                </a:lnTo>
                <a:lnTo>
                  <a:pt x="746" y="496"/>
                </a:lnTo>
                <a:lnTo>
                  <a:pt x="803" y="582"/>
                </a:lnTo>
                <a:lnTo>
                  <a:pt x="43" y="582"/>
                </a:lnTo>
                <a:close/>
                <a:moveTo>
                  <a:pt x="108" y="29"/>
                </a:moveTo>
                <a:lnTo>
                  <a:pt x="108" y="29"/>
                </a:lnTo>
                <a:lnTo>
                  <a:pt x="738" y="29"/>
                </a:lnTo>
                <a:lnTo>
                  <a:pt x="738" y="465"/>
                </a:lnTo>
                <a:lnTo>
                  <a:pt x="108" y="465"/>
                </a:lnTo>
                <a:lnTo>
                  <a:pt x="108" y="29"/>
                </a:lnTo>
                <a:close/>
                <a:moveTo>
                  <a:pt x="844" y="589"/>
                </a:moveTo>
                <a:lnTo>
                  <a:pt x="844" y="589"/>
                </a:lnTo>
                <a:lnTo>
                  <a:pt x="842" y="585"/>
                </a:lnTo>
                <a:lnTo>
                  <a:pt x="842" y="585"/>
                </a:lnTo>
                <a:lnTo>
                  <a:pt x="767" y="473"/>
                </a:lnTo>
                <a:lnTo>
                  <a:pt x="767" y="471"/>
                </a:lnTo>
                <a:cubicBezTo>
                  <a:pt x="768" y="467"/>
                  <a:pt x="769" y="464"/>
                  <a:pt x="769" y="461"/>
                </a:cubicBezTo>
                <a:lnTo>
                  <a:pt x="769" y="33"/>
                </a:lnTo>
                <a:cubicBezTo>
                  <a:pt x="769" y="14"/>
                  <a:pt x="753" y="0"/>
                  <a:pt x="734" y="0"/>
                </a:cubicBezTo>
                <a:lnTo>
                  <a:pt x="112" y="0"/>
                </a:lnTo>
                <a:cubicBezTo>
                  <a:pt x="93" y="0"/>
                  <a:pt x="77" y="14"/>
                  <a:pt x="77" y="33"/>
                </a:cubicBezTo>
                <a:lnTo>
                  <a:pt x="77" y="461"/>
                </a:lnTo>
                <a:cubicBezTo>
                  <a:pt x="77" y="464"/>
                  <a:pt x="78" y="467"/>
                  <a:pt x="79" y="471"/>
                </a:cubicBezTo>
                <a:lnTo>
                  <a:pt x="79" y="473"/>
                </a:lnTo>
                <a:lnTo>
                  <a:pt x="4" y="585"/>
                </a:lnTo>
                <a:lnTo>
                  <a:pt x="4" y="585"/>
                </a:lnTo>
                <a:lnTo>
                  <a:pt x="2" y="589"/>
                </a:lnTo>
                <a:cubicBezTo>
                  <a:pt x="0" y="592"/>
                  <a:pt x="0" y="595"/>
                  <a:pt x="0" y="597"/>
                </a:cubicBezTo>
                <a:cubicBezTo>
                  <a:pt x="0" y="606"/>
                  <a:pt x="6" y="613"/>
                  <a:pt x="15" y="613"/>
                </a:cubicBezTo>
                <a:lnTo>
                  <a:pt x="831" y="613"/>
                </a:lnTo>
                <a:cubicBezTo>
                  <a:pt x="840" y="613"/>
                  <a:pt x="847" y="606"/>
                  <a:pt x="847" y="597"/>
                </a:cubicBezTo>
                <a:cubicBezTo>
                  <a:pt x="847" y="595"/>
                  <a:pt x="846" y="592"/>
                  <a:pt x="844" y="589"/>
                </a:cubicBezTo>
                <a:close/>
              </a:path>
            </a:pathLst>
          </a:custGeom>
          <a:solidFill>
            <a:srgbClr val="0CC14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E4AD6C16-93E3-E145-953C-336B7AACA87C}"/>
              </a:ext>
            </a:extLst>
          </p:cNvPr>
          <p:cNvSpPr/>
          <p:nvPr/>
        </p:nvSpPr>
        <p:spPr>
          <a:xfrm>
            <a:off x="452954" y="440791"/>
            <a:ext cx="62808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Encuesta de satisfacción – Curso  abierto presencial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B6014957-C826-9C45-BC05-9121603F1D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6074E660-AA37-9E45-8D6E-CAAC7EB0A77B}"/>
              </a:ext>
            </a:extLst>
          </p:cNvPr>
          <p:cNvCxnSpPr>
            <a:cxnSpLocks/>
          </p:cNvCxnSpPr>
          <p:nvPr/>
        </p:nvCxnSpPr>
        <p:spPr>
          <a:xfrm>
            <a:off x="535129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F0CB735D-06B5-B341-AC4F-A43926FC2125}"/>
              </a:ext>
            </a:extLst>
          </p:cNvPr>
          <p:cNvSpPr/>
          <p:nvPr/>
        </p:nvSpPr>
        <p:spPr>
          <a:xfrm>
            <a:off x="1357049" y="5488534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b="1" dirty="0">
                <a:solidFill>
                  <a:srgbClr val="15C047"/>
                </a:solidFill>
                <a:latin typeface="ACHS Nueva Sans" pitchFamily="2" charset="77"/>
                <a:cs typeface="Arial" panose="020B0604020202020204" pitchFamily="34" charset="0"/>
              </a:rPr>
              <a:t>Escanea este código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94D5BD24-B25B-0348-81AE-8B0005A9356E}"/>
              </a:ext>
            </a:extLst>
          </p:cNvPr>
          <p:cNvSpPr/>
          <p:nvPr/>
        </p:nvSpPr>
        <p:spPr>
          <a:xfrm>
            <a:off x="7366082" y="5488534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b="1" dirty="0">
                <a:solidFill>
                  <a:srgbClr val="15C047"/>
                </a:solidFill>
                <a:latin typeface="ACHS Nueva Sans" pitchFamily="2" charset="77"/>
                <a:cs typeface="Arial" panose="020B0604020202020204" pitchFamily="34" charset="0"/>
              </a:rPr>
              <a:t>O ingresa a este link</a:t>
            </a:r>
          </a:p>
        </p:txBody>
      </p:sp>
      <p:sp>
        <p:nvSpPr>
          <p:cNvPr id="17" name="Marcador de texto 11">
            <a:extLst>
              <a:ext uri="{FF2B5EF4-FFF2-40B4-BE49-F238E27FC236}">
                <a16:creationId xmlns="" xmlns:a16="http://schemas.microsoft.com/office/drawing/2014/main" id="{792C80F6-197E-164E-929B-FF5B71010328}"/>
              </a:ext>
            </a:extLst>
          </p:cNvPr>
          <p:cNvSpPr txBox="1">
            <a:spLocks/>
          </p:cNvSpPr>
          <p:nvPr/>
        </p:nvSpPr>
        <p:spPr>
          <a:xfrm>
            <a:off x="5958451" y="2923972"/>
            <a:ext cx="4766959" cy="5238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tabLst/>
              <a:defRPr sz="17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76275" marR="0" indent="-3714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1" i="0" u="none" strike="noStrike" cap="none" spc="0" baseline="0" dirty="0" smtClean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marR="0" indent="-3333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42232" marR="0" indent="-33258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75607" marR="0" indent="-36433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>
                <a:tab pos="1571625" algn="l"/>
              </a:tabLst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83B727"/>
              </a:buClr>
              <a:defRPr/>
            </a:pPr>
            <a:r>
              <a:rPr lang="es-CL" sz="2400" b="0" u="sng" kern="0" dirty="0">
                <a:solidFill>
                  <a:srgbClr val="00C42A"/>
                </a:solidFill>
                <a:latin typeface="ACHS Nueva Sans" pitchFamily="2" charset="77"/>
              </a:rPr>
              <a:t>tinyurl.com/26vbepn4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34643A48-629B-8542-A236-DED458AE96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7118" y="2627956"/>
            <a:ext cx="1625051" cy="16288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2352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F0317DA-7C74-1548-9D23-0BFB8866C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CC3F05D-7E38-9645-BAA9-459EE8109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52BD712E-6A3D-4342-B8CA-C4A51CDB47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13C045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63C7CAB-FA4F-1745-9571-70574C4DB2EB}"/>
              </a:ext>
            </a:extLst>
          </p:cNvPr>
          <p:cNvGrpSpPr>
            <a:grpSpLocks/>
          </p:cNvGrpSpPr>
          <p:nvPr/>
        </p:nvGrpSpPr>
        <p:grpSpPr bwMode="auto">
          <a:xfrm>
            <a:off x="1357049" y="1571875"/>
            <a:ext cx="2203200" cy="3715200"/>
            <a:chOff x="495" y="1002"/>
            <a:chExt cx="258" cy="473"/>
          </a:xfrm>
          <a:solidFill>
            <a:srgbClr val="0CC144"/>
          </a:solidFill>
        </p:grpSpPr>
        <p:sp>
          <p:nvSpPr>
            <p:cNvPr id="6" name="Freeform 5">
              <a:extLst>
                <a:ext uri="{FF2B5EF4-FFF2-40B4-BE49-F238E27FC236}">
                  <a16:creationId xmlns="" xmlns:a16="http://schemas.microsoft.com/office/drawing/2014/main" id="{9CBA5BF2-5B2A-484C-8814-AFFB5F9CD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" y="1427"/>
              <a:ext cx="22" cy="21"/>
            </a:xfrm>
            <a:custGeom>
              <a:avLst/>
              <a:gdLst>
                <a:gd name="T0" fmla="*/ 18 w 36"/>
                <a:gd name="T1" fmla="*/ 35 h 35"/>
                <a:gd name="T2" fmla="*/ 18 w 36"/>
                <a:gd name="T3" fmla="*/ 35 h 35"/>
                <a:gd name="T4" fmla="*/ 36 w 36"/>
                <a:gd name="T5" fmla="*/ 17 h 35"/>
                <a:gd name="T6" fmla="*/ 18 w 36"/>
                <a:gd name="T7" fmla="*/ 0 h 35"/>
                <a:gd name="T8" fmla="*/ 0 w 36"/>
                <a:gd name="T9" fmla="*/ 17 h 35"/>
                <a:gd name="T10" fmla="*/ 18 w 36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lnTo>
                    <a:pt x="18" y="35"/>
                  </a:lnTo>
                  <a:cubicBezTo>
                    <a:pt x="28" y="35"/>
                    <a:pt x="36" y="27"/>
                    <a:pt x="36" y="17"/>
                  </a:cubicBezTo>
                  <a:cubicBezTo>
                    <a:pt x="36" y="7"/>
                    <a:pt x="28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prstClr val="black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="" xmlns:a16="http://schemas.microsoft.com/office/drawing/2014/main" id="{4E3359A4-44E0-1547-8EA4-A8EF46656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" y="1035"/>
              <a:ext cx="43" cy="22"/>
            </a:xfrm>
            <a:custGeom>
              <a:avLst/>
              <a:gdLst>
                <a:gd name="T0" fmla="*/ 54 w 71"/>
                <a:gd name="T1" fmla="*/ 0 h 36"/>
                <a:gd name="T2" fmla="*/ 54 w 71"/>
                <a:gd name="T3" fmla="*/ 0 h 36"/>
                <a:gd name="T4" fmla="*/ 18 w 71"/>
                <a:gd name="T5" fmla="*/ 0 h 36"/>
                <a:gd name="T6" fmla="*/ 0 w 71"/>
                <a:gd name="T7" fmla="*/ 18 h 36"/>
                <a:gd name="T8" fmla="*/ 18 w 71"/>
                <a:gd name="T9" fmla="*/ 36 h 36"/>
                <a:gd name="T10" fmla="*/ 54 w 71"/>
                <a:gd name="T11" fmla="*/ 36 h 36"/>
                <a:gd name="T12" fmla="*/ 71 w 71"/>
                <a:gd name="T13" fmla="*/ 18 h 36"/>
                <a:gd name="T14" fmla="*/ 54 w 7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54" y="0"/>
                  </a:moveTo>
                  <a:lnTo>
                    <a:pt x="54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lnTo>
                    <a:pt x="54" y="36"/>
                  </a:lnTo>
                  <a:cubicBezTo>
                    <a:pt x="63" y="36"/>
                    <a:pt x="71" y="28"/>
                    <a:pt x="71" y="18"/>
                  </a:cubicBezTo>
                  <a:cubicBezTo>
                    <a:pt x="71" y="8"/>
                    <a:pt x="63" y="0"/>
                    <a:pt x="5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prstClr val="black"/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50DEDFD7-C412-3C40-AB72-78E8FFC62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002"/>
              <a:ext cx="258" cy="473"/>
            </a:xfrm>
            <a:custGeom>
              <a:avLst/>
              <a:gdLst>
                <a:gd name="T0" fmla="*/ 390 w 418"/>
                <a:gd name="T1" fmla="*/ 105 h 772"/>
                <a:gd name="T2" fmla="*/ 390 w 418"/>
                <a:gd name="T3" fmla="*/ 105 h 772"/>
                <a:gd name="T4" fmla="*/ 27 w 418"/>
                <a:gd name="T5" fmla="*/ 105 h 772"/>
                <a:gd name="T6" fmla="*/ 27 w 418"/>
                <a:gd name="T7" fmla="*/ 66 h 772"/>
                <a:gd name="T8" fmla="*/ 67 w 418"/>
                <a:gd name="T9" fmla="*/ 27 h 772"/>
                <a:gd name="T10" fmla="*/ 351 w 418"/>
                <a:gd name="T11" fmla="*/ 27 h 772"/>
                <a:gd name="T12" fmla="*/ 390 w 418"/>
                <a:gd name="T13" fmla="*/ 66 h 772"/>
                <a:gd name="T14" fmla="*/ 390 w 418"/>
                <a:gd name="T15" fmla="*/ 105 h 772"/>
                <a:gd name="T16" fmla="*/ 390 w 418"/>
                <a:gd name="T17" fmla="*/ 638 h 772"/>
                <a:gd name="T18" fmla="*/ 390 w 418"/>
                <a:gd name="T19" fmla="*/ 638 h 772"/>
                <a:gd name="T20" fmla="*/ 27 w 418"/>
                <a:gd name="T21" fmla="*/ 638 h 772"/>
                <a:gd name="T22" fmla="*/ 27 w 418"/>
                <a:gd name="T23" fmla="*/ 133 h 772"/>
                <a:gd name="T24" fmla="*/ 390 w 418"/>
                <a:gd name="T25" fmla="*/ 133 h 772"/>
                <a:gd name="T26" fmla="*/ 390 w 418"/>
                <a:gd name="T27" fmla="*/ 638 h 772"/>
                <a:gd name="T28" fmla="*/ 390 w 418"/>
                <a:gd name="T29" fmla="*/ 705 h 772"/>
                <a:gd name="T30" fmla="*/ 390 w 418"/>
                <a:gd name="T31" fmla="*/ 705 h 772"/>
                <a:gd name="T32" fmla="*/ 351 w 418"/>
                <a:gd name="T33" fmla="*/ 745 h 772"/>
                <a:gd name="T34" fmla="*/ 67 w 418"/>
                <a:gd name="T35" fmla="*/ 745 h 772"/>
                <a:gd name="T36" fmla="*/ 27 w 418"/>
                <a:gd name="T37" fmla="*/ 705 h 772"/>
                <a:gd name="T38" fmla="*/ 27 w 418"/>
                <a:gd name="T39" fmla="*/ 666 h 772"/>
                <a:gd name="T40" fmla="*/ 390 w 418"/>
                <a:gd name="T41" fmla="*/ 666 h 772"/>
                <a:gd name="T42" fmla="*/ 390 w 418"/>
                <a:gd name="T43" fmla="*/ 705 h 772"/>
                <a:gd name="T44" fmla="*/ 351 w 418"/>
                <a:gd name="T45" fmla="*/ 0 h 772"/>
                <a:gd name="T46" fmla="*/ 351 w 418"/>
                <a:gd name="T47" fmla="*/ 0 h 772"/>
                <a:gd name="T48" fmla="*/ 67 w 418"/>
                <a:gd name="T49" fmla="*/ 0 h 772"/>
                <a:gd name="T50" fmla="*/ 0 w 418"/>
                <a:gd name="T51" fmla="*/ 66 h 772"/>
                <a:gd name="T52" fmla="*/ 0 w 418"/>
                <a:gd name="T53" fmla="*/ 705 h 772"/>
                <a:gd name="T54" fmla="*/ 67 w 418"/>
                <a:gd name="T55" fmla="*/ 772 h 772"/>
                <a:gd name="T56" fmla="*/ 351 w 418"/>
                <a:gd name="T57" fmla="*/ 772 h 772"/>
                <a:gd name="T58" fmla="*/ 418 w 418"/>
                <a:gd name="T59" fmla="*/ 705 h 772"/>
                <a:gd name="T60" fmla="*/ 418 w 418"/>
                <a:gd name="T61" fmla="*/ 66 h 772"/>
                <a:gd name="T62" fmla="*/ 351 w 418"/>
                <a:gd name="T63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8" h="772">
                  <a:moveTo>
                    <a:pt x="390" y="105"/>
                  </a:moveTo>
                  <a:lnTo>
                    <a:pt x="390" y="105"/>
                  </a:lnTo>
                  <a:lnTo>
                    <a:pt x="27" y="105"/>
                  </a:lnTo>
                  <a:lnTo>
                    <a:pt x="27" y="66"/>
                  </a:lnTo>
                  <a:cubicBezTo>
                    <a:pt x="27" y="44"/>
                    <a:pt x="45" y="27"/>
                    <a:pt x="67" y="27"/>
                  </a:cubicBezTo>
                  <a:lnTo>
                    <a:pt x="351" y="27"/>
                  </a:lnTo>
                  <a:cubicBezTo>
                    <a:pt x="372" y="27"/>
                    <a:pt x="390" y="44"/>
                    <a:pt x="390" y="66"/>
                  </a:cubicBezTo>
                  <a:lnTo>
                    <a:pt x="390" y="105"/>
                  </a:lnTo>
                  <a:close/>
                  <a:moveTo>
                    <a:pt x="390" y="638"/>
                  </a:moveTo>
                  <a:lnTo>
                    <a:pt x="390" y="638"/>
                  </a:lnTo>
                  <a:lnTo>
                    <a:pt x="27" y="638"/>
                  </a:lnTo>
                  <a:lnTo>
                    <a:pt x="27" y="133"/>
                  </a:lnTo>
                  <a:lnTo>
                    <a:pt x="390" y="133"/>
                  </a:lnTo>
                  <a:lnTo>
                    <a:pt x="390" y="638"/>
                  </a:lnTo>
                  <a:close/>
                  <a:moveTo>
                    <a:pt x="390" y="705"/>
                  </a:moveTo>
                  <a:lnTo>
                    <a:pt x="390" y="705"/>
                  </a:lnTo>
                  <a:cubicBezTo>
                    <a:pt x="390" y="727"/>
                    <a:pt x="372" y="745"/>
                    <a:pt x="351" y="745"/>
                  </a:cubicBezTo>
                  <a:lnTo>
                    <a:pt x="67" y="745"/>
                  </a:lnTo>
                  <a:cubicBezTo>
                    <a:pt x="45" y="745"/>
                    <a:pt x="27" y="727"/>
                    <a:pt x="27" y="705"/>
                  </a:cubicBezTo>
                  <a:lnTo>
                    <a:pt x="27" y="666"/>
                  </a:lnTo>
                  <a:lnTo>
                    <a:pt x="390" y="666"/>
                  </a:lnTo>
                  <a:lnTo>
                    <a:pt x="390" y="705"/>
                  </a:lnTo>
                  <a:close/>
                  <a:moveTo>
                    <a:pt x="351" y="0"/>
                  </a:moveTo>
                  <a:lnTo>
                    <a:pt x="351" y="0"/>
                  </a:lnTo>
                  <a:lnTo>
                    <a:pt x="67" y="0"/>
                  </a:lnTo>
                  <a:cubicBezTo>
                    <a:pt x="30" y="0"/>
                    <a:pt x="0" y="29"/>
                    <a:pt x="0" y="66"/>
                  </a:cubicBezTo>
                  <a:lnTo>
                    <a:pt x="0" y="705"/>
                  </a:lnTo>
                  <a:cubicBezTo>
                    <a:pt x="0" y="742"/>
                    <a:pt x="30" y="772"/>
                    <a:pt x="67" y="772"/>
                  </a:cubicBezTo>
                  <a:lnTo>
                    <a:pt x="351" y="772"/>
                  </a:lnTo>
                  <a:cubicBezTo>
                    <a:pt x="388" y="772"/>
                    <a:pt x="418" y="742"/>
                    <a:pt x="418" y="705"/>
                  </a:cubicBezTo>
                  <a:lnTo>
                    <a:pt x="418" y="66"/>
                  </a:lnTo>
                  <a:cubicBezTo>
                    <a:pt x="418" y="29"/>
                    <a:pt x="388" y="0"/>
                    <a:pt x="35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22">
            <a:extLst>
              <a:ext uri="{FF2B5EF4-FFF2-40B4-BE49-F238E27FC236}">
                <a16:creationId xmlns="" xmlns:a16="http://schemas.microsoft.com/office/drawing/2014/main" id="{255B9AF1-52CC-2343-85D3-3845CBB0F8CC}"/>
              </a:ext>
            </a:extLst>
          </p:cNvPr>
          <p:cNvSpPr>
            <a:spLocks noEditPoints="1"/>
          </p:cNvSpPr>
          <p:nvPr/>
        </p:nvSpPr>
        <p:spPr bwMode="auto">
          <a:xfrm>
            <a:off x="5592763" y="1641600"/>
            <a:ext cx="5284800" cy="3574800"/>
          </a:xfrm>
          <a:custGeom>
            <a:avLst/>
            <a:gdLst>
              <a:gd name="T0" fmla="*/ 43 w 847"/>
              <a:gd name="T1" fmla="*/ 582 h 613"/>
              <a:gd name="T2" fmla="*/ 43 w 847"/>
              <a:gd name="T3" fmla="*/ 582 h 613"/>
              <a:gd name="T4" fmla="*/ 102 w 847"/>
              <a:gd name="T5" fmla="*/ 494 h 613"/>
              <a:gd name="T6" fmla="*/ 105 w 847"/>
              <a:gd name="T7" fmla="*/ 495 h 613"/>
              <a:gd name="T8" fmla="*/ 112 w 847"/>
              <a:gd name="T9" fmla="*/ 496 h 613"/>
              <a:gd name="T10" fmla="*/ 734 w 847"/>
              <a:gd name="T11" fmla="*/ 496 h 613"/>
              <a:gd name="T12" fmla="*/ 741 w 847"/>
              <a:gd name="T13" fmla="*/ 495 h 613"/>
              <a:gd name="T14" fmla="*/ 744 w 847"/>
              <a:gd name="T15" fmla="*/ 494 h 613"/>
              <a:gd name="T16" fmla="*/ 746 w 847"/>
              <a:gd name="T17" fmla="*/ 496 h 613"/>
              <a:gd name="T18" fmla="*/ 803 w 847"/>
              <a:gd name="T19" fmla="*/ 582 h 613"/>
              <a:gd name="T20" fmla="*/ 43 w 847"/>
              <a:gd name="T21" fmla="*/ 582 h 613"/>
              <a:gd name="T22" fmla="*/ 108 w 847"/>
              <a:gd name="T23" fmla="*/ 29 h 613"/>
              <a:gd name="T24" fmla="*/ 108 w 847"/>
              <a:gd name="T25" fmla="*/ 29 h 613"/>
              <a:gd name="T26" fmla="*/ 738 w 847"/>
              <a:gd name="T27" fmla="*/ 29 h 613"/>
              <a:gd name="T28" fmla="*/ 738 w 847"/>
              <a:gd name="T29" fmla="*/ 465 h 613"/>
              <a:gd name="T30" fmla="*/ 108 w 847"/>
              <a:gd name="T31" fmla="*/ 465 h 613"/>
              <a:gd name="T32" fmla="*/ 108 w 847"/>
              <a:gd name="T33" fmla="*/ 29 h 613"/>
              <a:gd name="T34" fmla="*/ 844 w 847"/>
              <a:gd name="T35" fmla="*/ 589 h 613"/>
              <a:gd name="T36" fmla="*/ 844 w 847"/>
              <a:gd name="T37" fmla="*/ 589 h 613"/>
              <a:gd name="T38" fmla="*/ 842 w 847"/>
              <a:gd name="T39" fmla="*/ 585 h 613"/>
              <a:gd name="T40" fmla="*/ 842 w 847"/>
              <a:gd name="T41" fmla="*/ 585 h 613"/>
              <a:gd name="T42" fmla="*/ 767 w 847"/>
              <a:gd name="T43" fmla="*/ 473 h 613"/>
              <a:gd name="T44" fmla="*/ 767 w 847"/>
              <a:gd name="T45" fmla="*/ 471 h 613"/>
              <a:gd name="T46" fmla="*/ 769 w 847"/>
              <a:gd name="T47" fmla="*/ 461 h 613"/>
              <a:gd name="T48" fmla="*/ 769 w 847"/>
              <a:gd name="T49" fmla="*/ 33 h 613"/>
              <a:gd name="T50" fmla="*/ 734 w 847"/>
              <a:gd name="T51" fmla="*/ 0 h 613"/>
              <a:gd name="T52" fmla="*/ 112 w 847"/>
              <a:gd name="T53" fmla="*/ 0 h 613"/>
              <a:gd name="T54" fmla="*/ 77 w 847"/>
              <a:gd name="T55" fmla="*/ 33 h 613"/>
              <a:gd name="T56" fmla="*/ 77 w 847"/>
              <a:gd name="T57" fmla="*/ 461 h 613"/>
              <a:gd name="T58" fmla="*/ 79 w 847"/>
              <a:gd name="T59" fmla="*/ 471 h 613"/>
              <a:gd name="T60" fmla="*/ 79 w 847"/>
              <a:gd name="T61" fmla="*/ 473 h 613"/>
              <a:gd name="T62" fmla="*/ 4 w 847"/>
              <a:gd name="T63" fmla="*/ 585 h 613"/>
              <a:gd name="T64" fmla="*/ 4 w 847"/>
              <a:gd name="T65" fmla="*/ 585 h 613"/>
              <a:gd name="T66" fmla="*/ 2 w 847"/>
              <a:gd name="T67" fmla="*/ 589 h 613"/>
              <a:gd name="T68" fmla="*/ 0 w 847"/>
              <a:gd name="T69" fmla="*/ 597 h 613"/>
              <a:gd name="T70" fmla="*/ 15 w 847"/>
              <a:gd name="T71" fmla="*/ 613 h 613"/>
              <a:gd name="T72" fmla="*/ 831 w 847"/>
              <a:gd name="T73" fmla="*/ 613 h 613"/>
              <a:gd name="T74" fmla="*/ 847 w 847"/>
              <a:gd name="T75" fmla="*/ 597 h 613"/>
              <a:gd name="T76" fmla="*/ 844 w 847"/>
              <a:gd name="T77" fmla="*/ 589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47" h="613">
                <a:moveTo>
                  <a:pt x="43" y="582"/>
                </a:moveTo>
                <a:lnTo>
                  <a:pt x="43" y="582"/>
                </a:lnTo>
                <a:lnTo>
                  <a:pt x="102" y="494"/>
                </a:lnTo>
                <a:lnTo>
                  <a:pt x="105" y="495"/>
                </a:lnTo>
                <a:cubicBezTo>
                  <a:pt x="108" y="495"/>
                  <a:pt x="110" y="496"/>
                  <a:pt x="112" y="496"/>
                </a:cubicBezTo>
                <a:lnTo>
                  <a:pt x="734" y="496"/>
                </a:lnTo>
                <a:cubicBezTo>
                  <a:pt x="736" y="496"/>
                  <a:pt x="739" y="495"/>
                  <a:pt x="741" y="495"/>
                </a:cubicBezTo>
                <a:lnTo>
                  <a:pt x="744" y="494"/>
                </a:lnTo>
                <a:lnTo>
                  <a:pt x="746" y="496"/>
                </a:lnTo>
                <a:lnTo>
                  <a:pt x="803" y="582"/>
                </a:lnTo>
                <a:lnTo>
                  <a:pt x="43" y="582"/>
                </a:lnTo>
                <a:close/>
                <a:moveTo>
                  <a:pt x="108" y="29"/>
                </a:moveTo>
                <a:lnTo>
                  <a:pt x="108" y="29"/>
                </a:lnTo>
                <a:lnTo>
                  <a:pt x="738" y="29"/>
                </a:lnTo>
                <a:lnTo>
                  <a:pt x="738" y="465"/>
                </a:lnTo>
                <a:lnTo>
                  <a:pt x="108" y="465"/>
                </a:lnTo>
                <a:lnTo>
                  <a:pt x="108" y="29"/>
                </a:lnTo>
                <a:close/>
                <a:moveTo>
                  <a:pt x="844" y="589"/>
                </a:moveTo>
                <a:lnTo>
                  <a:pt x="844" y="589"/>
                </a:lnTo>
                <a:lnTo>
                  <a:pt x="842" y="585"/>
                </a:lnTo>
                <a:lnTo>
                  <a:pt x="842" y="585"/>
                </a:lnTo>
                <a:lnTo>
                  <a:pt x="767" y="473"/>
                </a:lnTo>
                <a:lnTo>
                  <a:pt x="767" y="471"/>
                </a:lnTo>
                <a:cubicBezTo>
                  <a:pt x="768" y="467"/>
                  <a:pt x="769" y="464"/>
                  <a:pt x="769" y="461"/>
                </a:cubicBezTo>
                <a:lnTo>
                  <a:pt x="769" y="33"/>
                </a:lnTo>
                <a:cubicBezTo>
                  <a:pt x="769" y="14"/>
                  <a:pt x="753" y="0"/>
                  <a:pt x="734" y="0"/>
                </a:cubicBezTo>
                <a:lnTo>
                  <a:pt x="112" y="0"/>
                </a:lnTo>
                <a:cubicBezTo>
                  <a:pt x="93" y="0"/>
                  <a:pt x="77" y="14"/>
                  <a:pt x="77" y="33"/>
                </a:cubicBezTo>
                <a:lnTo>
                  <a:pt x="77" y="461"/>
                </a:lnTo>
                <a:cubicBezTo>
                  <a:pt x="77" y="464"/>
                  <a:pt x="78" y="467"/>
                  <a:pt x="79" y="471"/>
                </a:cubicBezTo>
                <a:lnTo>
                  <a:pt x="79" y="473"/>
                </a:lnTo>
                <a:lnTo>
                  <a:pt x="4" y="585"/>
                </a:lnTo>
                <a:lnTo>
                  <a:pt x="4" y="585"/>
                </a:lnTo>
                <a:lnTo>
                  <a:pt x="2" y="589"/>
                </a:lnTo>
                <a:cubicBezTo>
                  <a:pt x="0" y="592"/>
                  <a:pt x="0" y="595"/>
                  <a:pt x="0" y="597"/>
                </a:cubicBezTo>
                <a:cubicBezTo>
                  <a:pt x="0" y="606"/>
                  <a:pt x="6" y="613"/>
                  <a:pt x="15" y="613"/>
                </a:cubicBezTo>
                <a:lnTo>
                  <a:pt x="831" y="613"/>
                </a:lnTo>
                <a:cubicBezTo>
                  <a:pt x="840" y="613"/>
                  <a:pt x="847" y="606"/>
                  <a:pt x="847" y="597"/>
                </a:cubicBezTo>
                <a:cubicBezTo>
                  <a:pt x="847" y="595"/>
                  <a:pt x="846" y="592"/>
                  <a:pt x="844" y="589"/>
                </a:cubicBezTo>
                <a:close/>
              </a:path>
            </a:pathLst>
          </a:custGeom>
          <a:solidFill>
            <a:srgbClr val="0CC14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52DB2E02-B54A-514F-BDA4-EFDA7F802CB0}"/>
              </a:ext>
            </a:extLst>
          </p:cNvPr>
          <p:cNvSpPr/>
          <p:nvPr/>
        </p:nvSpPr>
        <p:spPr>
          <a:xfrm>
            <a:off x="473261" y="411644"/>
            <a:ext cx="6330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Encuesta de satisfacción – Curso  cerrado presencial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F7E0F5A1-98C2-AD4B-8707-ABC2A7D517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A9D57230-4199-4046-BF66-AFC00D33CA09}"/>
              </a:ext>
            </a:extLst>
          </p:cNvPr>
          <p:cNvCxnSpPr>
            <a:cxnSpLocks/>
          </p:cNvCxnSpPr>
          <p:nvPr/>
        </p:nvCxnSpPr>
        <p:spPr>
          <a:xfrm>
            <a:off x="535129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86BC6BC7-E20A-9247-A50E-0570BBC7EEAE}"/>
              </a:ext>
            </a:extLst>
          </p:cNvPr>
          <p:cNvSpPr/>
          <p:nvPr/>
        </p:nvSpPr>
        <p:spPr>
          <a:xfrm>
            <a:off x="1357049" y="5488534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b="1" dirty="0">
                <a:solidFill>
                  <a:srgbClr val="15C047"/>
                </a:solidFill>
                <a:latin typeface="ACHS Nueva Sans" pitchFamily="2" charset="77"/>
                <a:cs typeface="Arial" panose="020B0604020202020204" pitchFamily="34" charset="0"/>
              </a:rPr>
              <a:t>Escanea este código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E086CC3D-33B0-3144-9EF3-77898E9C108B}"/>
              </a:ext>
            </a:extLst>
          </p:cNvPr>
          <p:cNvSpPr/>
          <p:nvPr/>
        </p:nvSpPr>
        <p:spPr>
          <a:xfrm>
            <a:off x="7366082" y="5488534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b="1" dirty="0">
                <a:solidFill>
                  <a:srgbClr val="15C047"/>
                </a:solidFill>
                <a:latin typeface="ACHS Nueva Sans" pitchFamily="2" charset="77"/>
                <a:cs typeface="Arial" panose="020B0604020202020204" pitchFamily="34" charset="0"/>
              </a:rPr>
              <a:t>O ingresa a este link</a:t>
            </a:r>
          </a:p>
        </p:txBody>
      </p:sp>
      <p:sp>
        <p:nvSpPr>
          <p:cNvPr id="17" name="Marcador de texto 11">
            <a:extLst>
              <a:ext uri="{FF2B5EF4-FFF2-40B4-BE49-F238E27FC236}">
                <a16:creationId xmlns="" xmlns:a16="http://schemas.microsoft.com/office/drawing/2014/main" id="{72A2680E-4576-5A4B-A104-46E1C4C9804A}"/>
              </a:ext>
            </a:extLst>
          </p:cNvPr>
          <p:cNvSpPr txBox="1">
            <a:spLocks/>
          </p:cNvSpPr>
          <p:nvPr/>
        </p:nvSpPr>
        <p:spPr>
          <a:xfrm>
            <a:off x="5851683" y="2967163"/>
            <a:ext cx="4766959" cy="5238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tabLst/>
              <a:defRPr sz="17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76275" marR="0" indent="-3714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1" i="0" u="none" strike="noStrike" cap="none" spc="0" baseline="0" dirty="0" smtClean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marR="0" indent="-3333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42232" marR="0" indent="-33258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75607" marR="0" indent="-36433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>
                <a:tab pos="1571625" algn="l"/>
              </a:tabLst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83B727"/>
              </a:buClr>
              <a:defRPr/>
            </a:pPr>
            <a:r>
              <a:rPr lang="es-CL" sz="2400" b="0" u="sng" kern="0" dirty="0">
                <a:solidFill>
                  <a:srgbClr val="00C42A"/>
                </a:solidFill>
                <a:latin typeface="ACHS Nueva Sans Medium" pitchFamily="2" charset="77"/>
              </a:rPr>
              <a:t>tinyurl.</a:t>
            </a:r>
            <a:r>
              <a:rPr lang="es-CL" sz="2400" b="0" u="sng" kern="0" dirty="0">
                <a:solidFill>
                  <a:srgbClr val="00C42A"/>
                </a:solidFill>
                <a:latin typeface="ACHS Nueva Sans" pitchFamily="2" charset="77"/>
              </a:rPr>
              <a:t>com</a:t>
            </a:r>
            <a:r>
              <a:rPr lang="es-CL" sz="2400" b="0" u="sng" kern="0" dirty="0">
                <a:solidFill>
                  <a:srgbClr val="00C42A"/>
                </a:solidFill>
                <a:latin typeface="ACHS Nueva Sans Medium" pitchFamily="2" charset="77"/>
              </a:rPr>
              <a:t>/</a:t>
            </a:r>
            <a:r>
              <a:rPr lang="es-CL" sz="2400" b="0" u="sng" kern="0" dirty="0" err="1">
                <a:solidFill>
                  <a:srgbClr val="00C42A"/>
                </a:solidFill>
                <a:latin typeface="ACHS Nueva Sans Medium" pitchFamily="2" charset="77"/>
              </a:rPr>
              <a:t>ujnzkjew</a:t>
            </a:r>
            <a:endParaRPr lang="es-CL" sz="2400" b="0" u="sng" kern="0" dirty="0">
              <a:solidFill>
                <a:srgbClr val="00C42A"/>
              </a:solidFill>
              <a:latin typeface="ACHS Nueva Sans Medium" pitchFamily="2" charset="77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2702EFA0-33F1-4245-8373-7B1B27325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3680" y="2590800"/>
            <a:ext cx="1657927" cy="167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6102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5623346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66FC592D-83BD-4947-8CDA-384EA07C57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28E489F-2C35-2844-82DC-04BA707973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6" name="Título 30">
            <a:extLst>
              <a:ext uri="{FF2B5EF4-FFF2-40B4-BE49-F238E27FC236}">
                <a16:creationId xmlns:a16="http://schemas.microsoft.com/office/drawing/2014/main" xmlns="" id="{D9FC3602-A9FD-4F45-8A12-06D4A959D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496800"/>
            <a:ext cx="4710406" cy="464850"/>
          </a:xfrm>
        </p:spPr>
        <p:txBody>
          <a:bodyPr>
            <a:normAutofit/>
          </a:bodyPr>
          <a:lstStyle/>
          <a:p>
            <a:r>
              <a:rPr lang="es-CL" sz="2000" dirty="0" smtClean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Objetivo</a:t>
            </a:r>
            <a:endParaRPr lang="es-CL" sz="2000" dirty="0">
              <a:solidFill>
                <a:srgbClr val="15C047"/>
              </a:solidFill>
              <a:latin typeface="ACHS Nueva Serif Medium" pitchFamily="2" charset="77"/>
              <a:cs typeface="Arial" panose="020B0604020202020204" pitchFamily="34" charset="0"/>
            </a:endParaRPr>
          </a:p>
        </p:txBody>
      </p:sp>
      <p:sp>
        <p:nvSpPr>
          <p:cNvPr id="8" name="21 Rectángulo">
            <a:extLst>
              <a:ext uri="{FF2B5EF4-FFF2-40B4-BE49-F238E27FC236}">
                <a16:creationId xmlns:a16="http://schemas.microsoft.com/office/drawing/2014/main" xmlns="" id="{470F0DF6-567D-EE47-A8B8-AA7135F8C33A}"/>
              </a:ext>
            </a:extLst>
          </p:cNvPr>
          <p:cNvSpPr/>
          <p:nvPr/>
        </p:nvSpPr>
        <p:spPr>
          <a:xfrm>
            <a:off x="6096000" y="2863207"/>
            <a:ext cx="3520677" cy="348539"/>
          </a:xfrm>
          <a:prstGeom prst="rect">
            <a:avLst/>
          </a:prstGeom>
        </p:spPr>
        <p:txBody>
          <a:bodyPr wrap="square" lIns="69696" tIns="36000" rIns="69696" bIns="3484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u="none" strike="noStrike" kern="1200" cap="none" spc="0" normalizeH="0" baseline="0" noProof="0" dirty="0">
                <a:ln>
                  <a:noFill/>
                </a:ln>
                <a:solidFill>
                  <a:srgbClr val="12BF45"/>
                </a:solidFill>
                <a:effectLst/>
                <a:uLnTx/>
                <a:uFillTx/>
                <a:latin typeface="ACHS Nueva Sans Medium" pitchFamily="2" charset="77"/>
                <a:ea typeface="+mn-ea"/>
                <a:cs typeface="Arial" panose="020B0604020202020204" pitchFamily="34" charset="0"/>
                <a:sym typeface="Helvetica Neue"/>
              </a:rPr>
              <a:t>OBJETIVO DE </a:t>
            </a:r>
            <a:r>
              <a:rPr lang="es-ES" dirty="0" smtClean="0">
                <a:solidFill>
                  <a:srgbClr val="12BF45"/>
                </a:solidFill>
                <a:latin typeface="ACHS Nueva Sans Medium" pitchFamily="2" charset="77"/>
                <a:cs typeface="Arial" panose="020B0604020202020204" pitchFamily="34" charset="0"/>
                <a:sym typeface="Helvetica Neue"/>
              </a:rPr>
              <a:t>LA CHARLA</a:t>
            </a:r>
            <a:endParaRPr kumimoji="0" lang="es-ES" sz="1800" u="none" strike="noStrike" kern="1200" cap="none" spc="0" normalizeH="0" baseline="0" noProof="0" dirty="0">
              <a:ln>
                <a:noFill/>
              </a:ln>
              <a:solidFill>
                <a:srgbClr val="12BF45"/>
              </a:solidFill>
              <a:effectLst/>
              <a:uLnTx/>
              <a:uFillTx/>
              <a:latin typeface="ACHS Nueva Sans Medium" pitchFamily="2" charset="77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" name="21 Rectángulo">
            <a:extLst>
              <a:ext uri="{FF2B5EF4-FFF2-40B4-BE49-F238E27FC236}">
                <a16:creationId xmlns:a16="http://schemas.microsoft.com/office/drawing/2014/main" xmlns="" id="{E97502BD-0952-B940-84E0-88810EFE1039}"/>
              </a:ext>
            </a:extLst>
          </p:cNvPr>
          <p:cNvSpPr/>
          <p:nvPr/>
        </p:nvSpPr>
        <p:spPr>
          <a:xfrm>
            <a:off x="6096000" y="3330657"/>
            <a:ext cx="42925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latin typeface="ACHS Nueva Sans Medium" pitchFamily="2" charset="77"/>
                <a:cs typeface="Arial" panose="020B0604020202020204" pitchFamily="34" charset="0"/>
                <a:sym typeface="Helvetica" charset="0"/>
              </a:rPr>
              <a:t>Comprender </a:t>
            </a:r>
            <a:r>
              <a:rPr lang="es-ES" sz="1600" dirty="0" smtClean="0">
                <a:latin typeface="ACHS Nueva Sans Medium" pitchFamily="2" charset="77"/>
                <a:cs typeface="Arial" panose="020B0604020202020204" pitchFamily="34" charset="0"/>
                <a:sym typeface="Helvetica" charset="0"/>
              </a:rPr>
              <a:t>qué </a:t>
            </a: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  <a:sym typeface="Helvetica" charset="0"/>
              </a:rPr>
              <a:t>es la radiación ultravioleta (UV) y conocer la gestión del riesgo a realizar frente a la exposición a radiación UV de origen solar.</a:t>
            </a:r>
          </a:p>
        </p:txBody>
      </p:sp>
      <p:pic>
        <p:nvPicPr>
          <p:cNvPr id="10" name="Picture 38">
            <a:extLst>
              <a:ext uri="{FF2B5EF4-FFF2-40B4-BE49-F238E27FC236}">
                <a16:creationId xmlns:a16="http://schemas.microsoft.com/office/drawing/2014/main" xmlns="" id="{E7586A59-CAFD-C549-BE24-AB1F88F74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582722" y="1623225"/>
            <a:ext cx="5294851" cy="5455300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64577135-DD5B-E843-82D1-50B5263AC87A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6808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2B06DDB-A8F2-6F43-B91B-778D4BEE38DE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0FC044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439B9E2-685F-F042-822A-2A9C29D8A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6" name="Título 30">
            <a:extLst>
              <a:ext uri="{FF2B5EF4-FFF2-40B4-BE49-F238E27FC236}">
                <a16:creationId xmlns:a16="http://schemas.microsoft.com/office/drawing/2014/main" xmlns="" id="{D16ECB9D-33C0-FB4C-B58B-241EF4CBA22A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Estructura </a:t>
            </a:r>
            <a:r>
              <a:rPr lang="es-CL" sz="2000" dirty="0" smtClean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de la charla</a:t>
            </a:r>
            <a:endParaRPr lang="es-CL" sz="2000" dirty="0">
              <a:solidFill>
                <a:srgbClr val="15C047"/>
              </a:solidFill>
              <a:latin typeface="ACHS Nueva Serif Medium" pitchFamily="2" charset="77"/>
              <a:cs typeface="Arial" panose="020B0604020202020204" pitchFamily="34" charset="0"/>
            </a:endParaRPr>
          </a:p>
        </p:txBody>
      </p:sp>
      <p:sp>
        <p:nvSpPr>
          <p:cNvPr id="18" name="Marcador de texto 23">
            <a:extLst>
              <a:ext uri="{FF2B5EF4-FFF2-40B4-BE49-F238E27FC236}">
                <a16:creationId xmlns:a16="http://schemas.microsoft.com/office/drawing/2014/main" xmlns="" id="{81E20F10-88ED-5943-89DA-B43521EA5A73}"/>
              </a:ext>
            </a:extLst>
          </p:cNvPr>
          <p:cNvSpPr txBox="1">
            <a:spLocks/>
          </p:cNvSpPr>
          <p:nvPr/>
        </p:nvSpPr>
        <p:spPr>
          <a:xfrm>
            <a:off x="605975" y="1642522"/>
            <a:ext cx="1199644" cy="879002"/>
          </a:xfrm>
          <a:prstGeom prst="rect">
            <a:avLst/>
          </a:prstGeom>
        </p:spPr>
        <p:txBody>
          <a:bodyPr/>
          <a:lstStyle>
            <a:lvl1pPr marL="304800" marR="0" indent="-304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2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7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20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040" rtl="0" eaLnBrk="1" fontAlgn="auto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5398" u="none" strike="noStrike" kern="0" cap="none" spc="0" normalizeH="0" baseline="0" noProof="0" dirty="0">
                <a:ln>
                  <a:noFill/>
                </a:ln>
                <a:solidFill>
                  <a:srgbClr val="0FC044"/>
                </a:solidFill>
                <a:effectLst/>
                <a:uLnTx/>
                <a:uFillTx/>
                <a:latin typeface="ACHS Nueva Sans Medium" pitchFamily="2" charset="77"/>
                <a:sym typeface="Arial"/>
              </a:rPr>
              <a:t>1</a:t>
            </a:r>
          </a:p>
        </p:txBody>
      </p:sp>
      <p:sp>
        <p:nvSpPr>
          <p:cNvPr id="19" name="21 Rectángulo">
            <a:extLst>
              <a:ext uri="{FF2B5EF4-FFF2-40B4-BE49-F238E27FC236}">
                <a16:creationId xmlns:a16="http://schemas.microsoft.com/office/drawing/2014/main" xmlns="" id="{B966C399-E50A-2A4A-924F-C5AECA431B59}"/>
              </a:ext>
            </a:extLst>
          </p:cNvPr>
          <p:cNvSpPr/>
          <p:nvPr/>
        </p:nvSpPr>
        <p:spPr>
          <a:xfrm>
            <a:off x="697130" y="2548747"/>
            <a:ext cx="2097731" cy="320755"/>
          </a:xfrm>
          <a:prstGeom prst="rect">
            <a:avLst/>
          </a:prstGeom>
        </p:spPr>
        <p:txBody>
          <a:bodyPr wrap="square" lIns="69678" tIns="35991" rIns="69678" bIns="34839">
            <a:spAutoFit/>
          </a:bodyPr>
          <a:lstStyle/>
          <a:p>
            <a:pPr marL="0" marR="0" lvl="0" indent="0" algn="l" defTabSz="1218803" rtl="0" eaLnBrk="1" fontAlgn="auto" latinLnBrk="0" hangingPunct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799" u="none" strike="noStrike" kern="0" cap="none" spc="0" normalizeH="0" baseline="0" noProof="0" dirty="0">
                <a:ln>
                  <a:noFill/>
                </a:ln>
                <a:solidFill>
                  <a:srgbClr val="0FC044"/>
                </a:solidFill>
                <a:effectLst/>
                <a:uLnTx/>
                <a:uFillTx/>
                <a:latin typeface="ACHS Nueva Sans Medium" pitchFamily="2" charset="77"/>
                <a:ea typeface="+mn-ea"/>
                <a:cs typeface="Arial" panose="020B0604020202020204" pitchFamily="34" charset="0"/>
                <a:sym typeface="Helvetica Neue"/>
              </a:rPr>
              <a:t>MÓDULO 1</a:t>
            </a:r>
          </a:p>
        </p:txBody>
      </p:sp>
      <p:sp>
        <p:nvSpPr>
          <p:cNvPr id="20" name="21 Rectángulo">
            <a:extLst>
              <a:ext uri="{FF2B5EF4-FFF2-40B4-BE49-F238E27FC236}">
                <a16:creationId xmlns:a16="http://schemas.microsoft.com/office/drawing/2014/main" xmlns="" id="{FCF4106E-57CF-1343-B642-69D87D24A198}"/>
              </a:ext>
            </a:extLst>
          </p:cNvPr>
          <p:cNvSpPr/>
          <p:nvPr/>
        </p:nvSpPr>
        <p:spPr>
          <a:xfrm>
            <a:off x="697132" y="3031510"/>
            <a:ext cx="4393851" cy="317743"/>
          </a:xfrm>
          <a:prstGeom prst="rect">
            <a:avLst/>
          </a:prstGeom>
        </p:spPr>
        <p:txBody>
          <a:bodyPr wrap="square" lIns="69678" tIns="35991" rIns="69678" bIns="3483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u="none" strike="noStrike" kern="1200" cap="none" spc="0" normalizeH="0" baseline="0" noProof="0" dirty="0" smtClean="0">
                <a:ln>
                  <a:noFill/>
                </a:ln>
                <a:solidFill>
                  <a:srgbClr val="0FC044"/>
                </a:solidFill>
                <a:effectLst/>
                <a:uLnTx/>
                <a:uFillTx/>
                <a:latin typeface="ACHS Nueva Sans Medium" pitchFamily="2" charset="77"/>
                <a:ea typeface="+mn-ea"/>
                <a:cs typeface="Arial" panose="020B0604020202020204" pitchFamily="34" charset="0"/>
              </a:rPr>
              <a:t>Qué </a:t>
            </a:r>
            <a:r>
              <a:rPr kumimoji="0" lang="es-CL" sz="1600" u="none" strike="noStrike" kern="1200" cap="none" spc="0" normalizeH="0" baseline="0" noProof="0" dirty="0">
                <a:ln>
                  <a:noFill/>
                </a:ln>
                <a:solidFill>
                  <a:srgbClr val="0FC044"/>
                </a:solidFill>
                <a:effectLst/>
                <a:uLnTx/>
                <a:uFillTx/>
                <a:latin typeface="ACHS Nueva Sans Medium" pitchFamily="2" charset="77"/>
                <a:ea typeface="+mn-ea"/>
                <a:cs typeface="Arial" panose="020B0604020202020204" pitchFamily="34" charset="0"/>
              </a:rPr>
              <a:t>es la radiación ultravioleta UV:</a:t>
            </a:r>
          </a:p>
        </p:txBody>
      </p:sp>
      <p:sp>
        <p:nvSpPr>
          <p:cNvPr id="21" name="Marcador de texto 23">
            <a:extLst>
              <a:ext uri="{FF2B5EF4-FFF2-40B4-BE49-F238E27FC236}">
                <a16:creationId xmlns:a16="http://schemas.microsoft.com/office/drawing/2014/main" xmlns="" id="{B56C6559-8418-5947-80B4-1C48EAEC6F6C}"/>
              </a:ext>
            </a:extLst>
          </p:cNvPr>
          <p:cNvSpPr txBox="1">
            <a:spLocks/>
          </p:cNvSpPr>
          <p:nvPr/>
        </p:nvSpPr>
        <p:spPr>
          <a:xfrm>
            <a:off x="6793130" y="1669745"/>
            <a:ext cx="1199644" cy="879002"/>
          </a:xfrm>
          <a:prstGeom prst="rect">
            <a:avLst/>
          </a:prstGeom>
        </p:spPr>
        <p:txBody>
          <a:bodyPr/>
          <a:lstStyle>
            <a:lvl1pPr marL="304800" marR="0" indent="-304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2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7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20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040" rtl="0" eaLnBrk="1" fontAlgn="auto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5398" u="none" strike="noStrike" kern="0" cap="none" spc="0" normalizeH="0" baseline="0" noProof="0" dirty="0">
                <a:ln>
                  <a:noFill/>
                </a:ln>
                <a:solidFill>
                  <a:srgbClr val="0FC044"/>
                </a:solidFill>
                <a:effectLst/>
                <a:uLnTx/>
                <a:uFillTx/>
                <a:latin typeface="ACHS Nueva Sans Medium" pitchFamily="2" charset="77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22" name="21 Rectángulo">
            <a:extLst>
              <a:ext uri="{FF2B5EF4-FFF2-40B4-BE49-F238E27FC236}">
                <a16:creationId xmlns:a16="http://schemas.microsoft.com/office/drawing/2014/main" xmlns="" id="{2E9E7B08-03DC-344F-9198-06E85C10FC74}"/>
              </a:ext>
            </a:extLst>
          </p:cNvPr>
          <p:cNvSpPr/>
          <p:nvPr/>
        </p:nvSpPr>
        <p:spPr>
          <a:xfrm>
            <a:off x="6794776" y="2575970"/>
            <a:ext cx="2097731" cy="320755"/>
          </a:xfrm>
          <a:prstGeom prst="rect">
            <a:avLst/>
          </a:prstGeom>
        </p:spPr>
        <p:txBody>
          <a:bodyPr wrap="square" lIns="69678" tIns="35991" rIns="69678" bIns="34839">
            <a:spAutoFit/>
          </a:bodyPr>
          <a:lstStyle/>
          <a:p>
            <a:pPr marL="0" marR="0" lvl="0" indent="0" algn="l" defTabSz="1218803" rtl="0" eaLnBrk="1" fontAlgn="auto" latinLnBrk="0" hangingPunct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799" u="none" strike="noStrike" kern="0" cap="none" spc="0" normalizeH="0" baseline="0" noProof="0" dirty="0">
                <a:ln>
                  <a:noFill/>
                </a:ln>
                <a:solidFill>
                  <a:srgbClr val="0FC044"/>
                </a:solidFill>
                <a:effectLst/>
                <a:uLnTx/>
                <a:uFillTx/>
                <a:latin typeface="ACHS Nueva Sans Medium" pitchFamily="2" charset="77"/>
                <a:cs typeface="Arial" panose="020B0604020202020204" pitchFamily="34" charset="0"/>
                <a:sym typeface="Helvetica Neue"/>
              </a:rPr>
              <a:t>MÓDULO 2</a:t>
            </a:r>
          </a:p>
        </p:txBody>
      </p:sp>
      <p:sp>
        <p:nvSpPr>
          <p:cNvPr id="23" name="21 Rectángulo">
            <a:extLst>
              <a:ext uri="{FF2B5EF4-FFF2-40B4-BE49-F238E27FC236}">
                <a16:creationId xmlns:a16="http://schemas.microsoft.com/office/drawing/2014/main" xmlns="" id="{17C1545A-7457-A944-BA76-FFDC429B4CDC}"/>
              </a:ext>
            </a:extLst>
          </p:cNvPr>
          <p:cNvSpPr/>
          <p:nvPr/>
        </p:nvSpPr>
        <p:spPr>
          <a:xfrm>
            <a:off x="6794779" y="3058733"/>
            <a:ext cx="2643139" cy="317743"/>
          </a:xfrm>
          <a:prstGeom prst="rect">
            <a:avLst/>
          </a:prstGeom>
        </p:spPr>
        <p:txBody>
          <a:bodyPr wrap="square" lIns="69678" tIns="35991" rIns="69678" bIns="34839">
            <a:spAutoFit/>
          </a:bodyPr>
          <a:lstStyle/>
          <a:p>
            <a:pPr algn="just"/>
            <a:r>
              <a:rPr lang="es-CL" sz="160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Gestión del riesgo:</a:t>
            </a:r>
          </a:p>
        </p:txBody>
      </p:sp>
      <p:sp>
        <p:nvSpPr>
          <p:cNvPr id="24" name="5 Rectángulo">
            <a:extLst>
              <a:ext uri="{FF2B5EF4-FFF2-40B4-BE49-F238E27FC236}">
                <a16:creationId xmlns:a16="http://schemas.microsoft.com/office/drawing/2014/main" xmlns="" id="{8CA24859-64E8-9E4D-9572-1E2C0A343199}"/>
              </a:ext>
            </a:extLst>
          </p:cNvPr>
          <p:cNvSpPr/>
          <p:nvPr/>
        </p:nvSpPr>
        <p:spPr>
          <a:xfrm>
            <a:off x="709830" y="3757482"/>
            <a:ext cx="2878321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marR="0" lvl="0" indent="-28575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C0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CHS Nueva Sans Medium" pitchFamily="2" charset="77"/>
                <a:ea typeface="+mn-ea"/>
                <a:cs typeface="Arial" panose="020B0604020202020204" pitchFamily="34" charset="0"/>
              </a:rPr>
              <a:t>¿Qué es la Radiación UV?</a:t>
            </a:r>
          </a:p>
          <a:p>
            <a:pPr marL="285750" marR="0" lvl="0" indent="-28575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C0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L" sz="1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CHS Nueva Sans Medium" pitchFamily="2" charset="77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C0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L" sz="1600" dirty="0">
                <a:latin typeface="ACHS Nueva Sans Medium" pitchFamily="2" charset="77"/>
                <a:cs typeface="Arial" panose="020B0604020202020204" pitchFamily="34" charset="0"/>
              </a:rPr>
              <a:t>Contexto normativo</a:t>
            </a:r>
            <a:endParaRPr kumimoji="0" lang="es-CL" sz="1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CHS Nueva Sans Medium" pitchFamily="2" charset="77"/>
              <a:cs typeface="Arial" panose="020B0604020202020204" pitchFamily="34" charset="0"/>
            </a:endParaRPr>
          </a:p>
        </p:txBody>
      </p:sp>
      <p:sp>
        <p:nvSpPr>
          <p:cNvPr id="25" name="10 Rectángulo">
            <a:extLst>
              <a:ext uri="{FF2B5EF4-FFF2-40B4-BE49-F238E27FC236}">
                <a16:creationId xmlns:a16="http://schemas.microsoft.com/office/drawing/2014/main" xmlns="" id="{4DB14066-8EA0-574D-8D45-2BBFFD0649EB}"/>
              </a:ext>
            </a:extLst>
          </p:cNvPr>
          <p:cNvSpPr/>
          <p:nvPr/>
        </p:nvSpPr>
        <p:spPr>
          <a:xfrm>
            <a:off x="6793130" y="3830871"/>
            <a:ext cx="42960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165" fontAlgn="auto">
              <a:spcBef>
                <a:spcPts val="0"/>
              </a:spcBef>
              <a:spcAft>
                <a:spcPts val="0"/>
              </a:spcAft>
              <a:buClr>
                <a:srgbClr val="0FC044"/>
              </a:buClr>
              <a:buFont typeface="Arial" panose="020B0604020202020204" pitchFamily="34" charset="0"/>
              <a:buChar char="•"/>
              <a:defRPr/>
            </a:pPr>
            <a:r>
              <a:rPr lang="es-CL" sz="1600" dirty="0">
                <a:latin typeface="ACHS Nueva Sans Medium" pitchFamily="2" charset="77"/>
                <a:cs typeface="Arial" panose="020B0604020202020204" pitchFamily="34" charset="0"/>
              </a:rPr>
              <a:t>Acciones a realizar.</a:t>
            </a:r>
          </a:p>
          <a:p>
            <a:pPr marL="285750" indent="-285750" defTabSz="914165" fontAlgn="auto">
              <a:spcBef>
                <a:spcPts val="0"/>
              </a:spcBef>
              <a:spcAft>
                <a:spcPts val="0"/>
              </a:spcAft>
              <a:buClr>
                <a:srgbClr val="0FC044"/>
              </a:buClr>
              <a:buFont typeface="Arial" panose="020B0604020202020204" pitchFamily="34" charset="0"/>
              <a:buChar char="•"/>
              <a:defRPr/>
            </a:pPr>
            <a:endParaRPr lang="es-CL" sz="16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 defTabSz="914165" fontAlgn="auto">
              <a:spcBef>
                <a:spcPts val="0"/>
              </a:spcBef>
              <a:spcAft>
                <a:spcPts val="0"/>
              </a:spcAft>
              <a:buClr>
                <a:srgbClr val="0FC044"/>
              </a:buClr>
              <a:buFont typeface="Arial" panose="020B0604020202020204" pitchFamily="34" charset="0"/>
              <a:buChar char="•"/>
              <a:defRPr/>
            </a:pPr>
            <a:r>
              <a:rPr lang="es-CL" sz="1600" dirty="0">
                <a:latin typeface="ACHS Nueva Sans Medium" pitchFamily="2" charset="77"/>
                <a:cs typeface="Arial" panose="020B0604020202020204" pitchFamily="34" charset="0"/>
              </a:rPr>
              <a:t>Responsabilidades, difusión, capacitación, medidas preventivas, verificación y control y vigilancia de la salud.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xmlns="" id="{B8D6D7A1-3A5D-C342-8028-1FE7736C60F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33086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D2A588FF-478D-7E4F-AAA0-8449737DC8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1525" y="489886"/>
            <a:ext cx="7630475" cy="572400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xmlns="" id="{4B49FB0D-70E4-A243-9198-D3D35FADC635}"/>
              </a:ext>
            </a:extLst>
          </p:cNvPr>
          <p:cNvSpPr txBox="1">
            <a:spLocks/>
          </p:cNvSpPr>
          <p:nvPr/>
        </p:nvSpPr>
        <p:spPr>
          <a:xfrm>
            <a:off x="380999" y="2654317"/>
            <a:ext cx="3948579" cy="19685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3600" dirty="0">
                <a:solidFill>
                  <a:srgbClr val="0FC044"/>
                </a:solidFill>
                <a:latin typeface="ACHS Nueva Serif Medium" pitchFamily="2" charset="77"/>
                <a:cs typeface="Arial" panose="020B0604020202020204" pitchFamily="34" charset="0"/>
                <a:sym typeface="Helvetica Neue"/>
              </a:rPr>
              <a:t>¿Qué es la radiación ultravioleta UV?</a:t>
            </a:r>
          </a:p>
          <a:p>
            <a:endParaRPr lang="x-none" dirty="0"/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xmlns="" id="{F65D9417-BE8D-6442-9E1A-CC3B5B788B65}"/>
              </a:ext>
            </a:extLst>
          </p:cNvPr>
          <p:cNvSpPr/>
          <p:nvPr/>
        </p:nvSpPr>
        <p:spPr>
          <a:xfrm>
            <a:off x="380999" y="2002516"/>
            <a:ext cx="1328737" cy="369012"/>
          </a:xfrm>
          <a:prstGeom prst="roundRect">
            <a:avLst/>
          </a:prstGeom>
          <a:solidFill>
            <a:srgbClr val="74E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A8C8C566-D9EE-A44D-B448-097B555D314C}"/>
              </a:ext>
            </a:extLst>
          </p:cNvPr>
          <p:cNvSpPr/>
          <p:nvPr/>
        </p:nvSpPr>
        <p:spPr>
          <a:xfrm>
            <a:off x="380999" y="2002516"/>
            <a:ext cx="1152880" cy="369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852">
              <a:defRPr/>
            </a:pPr>
            <a:r>
              <a:rPr lang="es-ES" sz="1798" dirty="0" smtClean="0">
                <a:solidFill>
                  <a:srgbClr val="004C14"/>
                </a:solidFill>
                <a:latin typeface="ACHS Nueva Sans Medium" pitchFamily="2" charset="77"/>
                <a:cs typeface="Arial" panose="020B0604020202020204" pitchFamily="34" charset="0"/>
              </a:rPr>
              <a:t>Módulo </a:t>
            </a:r>
            <a:r>
              <a:rPr lang="es-ES" sz="1798" dirty="0">
                <a:solidFill>
                  <a:srgbClr val="004C14"/>
                </a:solidFill>
                <a:latin typeface="ACHS Nueva Sans Medium" pitchFamily="2" charset="77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849AA693-3170-B046-B995-1C6EA31E1F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5797943"/>
            <a:ext cx="1287590" cy="5260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7498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FB0DE8D-CAF4-9D46-B816-09BC2A03C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15BE7E5-BA17-9949-BEB3-A0B062578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F4147F4E-42B8-3346-9655-B36D3A057A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0CC144"/>
              </a:solidFill>
            </a:endParaRPr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xmlns="" id="{3C54460D-3ECE-6A41-99D8-65A0DFA22D4E}"/>
              </a:ext>
            </a:extLst>
          </p:cNvPr>
          <p:cNvSpPr/>
          <p:nvPr/>
        </p:nvSpPr>
        <p:spPr>
          <a:xfrm>
            <a:off x="622683" y="711200"/>
            <a:ext cx="10794617" cy="5321300"/>
          </a:xfrm>
          <a:prstGeom prst="roundRect">
            <a:avLst/>
          </a:prstGeom>
          <a:solidFill>
            <a:srgbClr val="0CC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360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La radiación solar ultravioleta o radiación UV es una parte de la energía radiante (o energía de radiación) del sol que se transmite en forma de ondas electromagnéticas:</a:t>
            </a:r>
          </a:p>
        </p:txBody>
      </p:sp>
      <p:sp>
        <p:nvSpPr>
          <p:cNvPr id="6" name="Título 30">
            <a:extLst>
              <a:ext uri="{FF2B5EF4-FFF2-40B4-BE49-F238E27FC236}">
                <a16:creationId xmlns:a16="http://schemas.microsoft.com/office/drawing/2014/main" xmlns="" id="{12D5E4F7-17FE-F84B-8DB1-787DFB3E6E65}"/>
              </a:ext>
            </a:extLst>
          </p:cNvPr>
          <p:cNvSpPr txBox="1">
            <a:spLocks/>
          </p:cNvSpPr>
          <p:nvPr/>
        </p:nvSpPr>
        <p:spPr>
          <a:xfrm>
            <a:off x="1151957" y="1158444"/>
            <a:ext cx="5823965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chemeClr val="bg1"/>
                </a:solidFill>
                <a:latin typeface="ACHS Nueva Serif Medium" pitchFamily="2" charset="77"/>
                <a:cs typeface="Arial" panose="020B0604020202020204" pitchFamily="34" charset="0"/>
              </a:rPr>
              <a:t>Antecedentes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B192381-5B68-C14E-BDA6-828547D9B5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574" y="5309650"/>
            <a:ext cx="1119600" cy="457379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8BEF707F-2463-2540-AA4D-66AAF2C80F1A}"/>
              </a:ext>
            </a:extLst>
          </p:cNvPr>
          <p:cNvCxnSpPr>
            <a:cxnSpLocks/>
          </p:cNvCxnSpPr>
          <p:nvPr/>
        </p:nvCxnSpPr>
        <p:spPr>
          <a:xfrm>
            <a:off x="1291710" y="1035113"/>
            <a:ext cx="144613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C19F88DA-5376-B845-9DC4-B7E5904EA5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0578" y="3530553"/>
            <a:ext cx="2962322" cy="29623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8558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xmlns="" id="{04FF4EC0-F3EC-C14A-BADB-2BEA5AFB78CD}"/>
              </a:ext>
            </a:extLst>
          </p:cNvPr>
          <p:cNvSpPr/>
          <p:nvPr/>
        </p:nvSpPr>
        <p:spPr>
          <a:xfrm rot="360000">
            <a:off x="6664960" y="1427480"/>
            <a:ext cx="4572000" cy="4572000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xmlns="" id="{F2209770-CC72-E844-BADE-683B4EB6117A}"/>
              </a:ext>
            </a:extLst>
          </p:cNvPr>
          <p:cNvSpPr/>
          <p:nvPr/>
        </p:nvSpPr>
        <p:spPr>
          <a:xfrm>
            <a:off x="6664960" y="1427480"/>
            <a:ext cx="4572000" cy="4572000"/>
          </a:xfrm>
          <a:prstGeom prst="roundRect">
            <a:avLst/>
          </a:prstGeom>
          <a:solidFill>
            <a:srgbClr val="EC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D559671E-3500-E246-B421-B1A8032F72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530" y="632090"/>
            <a:ext cx="5387975" cy="595600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49E55E8-7F07-AD4B-B594-CE834788AB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4" name="Título 30">
            <a:extLst>
              <a:ext uri="{FF2B5EF4-FFF2-40B4-BE49-F238E27FC236}">
                <a16:creationId xmlns:a16="http://schemas.microsoft.com/office/drawing/2014/main" xmlns="" id="{4F98657B-A038-A54C-80AA-4BC6916823F9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Antecedentes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xmlns="" id="{7E7A8F49-6138-C548-A6C3-17A804E2EF5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ítulo 30">
            <a:extLst>
              <a:ext uri="{FF2B5EF4-FFF2-40B4-BE49-F238E27FC236}">
                <a16:creationId xmlns:a16="http://schemas.microsoft.com/office/drawing/2014/main" xmlns="" id="{C9271B13-4D19-6741-8B1C-4719B30F591E}"/>
              </a:ext>
            </a:extLst>
          </p:cNvPr>
          <p:cNvSpPr txBox="1">
            <a:spLocks/>
          </p:cNvSpPr>
          <p:nvPr/>
        </p:nvSpPr>
        <p:spPr>
          <a:xfrm>
            <a:off x="450000" y="2323906"/>
            <a:ext cx="5139917" cy="3492827"/>
          </a:xfrm>
        </p:spPr>
        <p:txBody>
          <a:bodyPr/>
          <a:lstStyle>
            <a:lvl1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339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456682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685021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913363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0990" indent="-380990">
              <a:lnSpc>
                <a:spcPct val="100000"/>
              </a:lnSpc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CL" sz="1600" b="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Radiación solar ultravioleta tipo A (UV-A): </a:t>
            </a:r>
            <a:r>
              <a:rPr lang="es-CL" sz="1600" b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Alcanza totalmente la superficie terrestre, no es retenida por la atmósfera.</a:t>
            </a:r>
          </a:p>
          <a:p>
            <a:pPr marL="380990" indent="-380990">
              <a:lnSpc>
                <a:spcPct val="100000"/>
              </a:lnSpc>
              <a:buClr>
                <a:srgbClr val="0FC044"/>
              </a:buClr>
              <a:buFont typeface="Arial" panose="020B0604020202020204" pitchFamily="34" charset="0"/>
              <a:buChar char="•"/>
            </a:pPr>
            <a:endParaRPr lang="es-CL" sz="1600" b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380990" indent="-380990">
              <a:lnSpc>
                <a:spcPct val="100000"/>
              </a:lnSpc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CL" sz="1600" b="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Radiación solar ultravioleta tipo B (UV-B): </a:t>
            </a:r>
            <a:r>
              <a:rPr lang="es-CL" sz="1600" b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El 90% se bloquea por el ozono y el oxígeno de la atmósfera. Es más energética y dañina para la biosfera que la radiación UV-A. </a:t>
            </a:r>
          </a:p>
          <a:p>
            <a:pPr marL="380990" indent="-380990">
              <a:lnSpc>
                <a:spcPct val="100000"/>
              </a:lnSpc>
              <a:buClr>
                <a:srgbClr val="0FC044"/>
              </a:buClr>
              <a:buFont typeface="Arial" panose="020B0604020202020204" pitchFamily="34" charset="0"/>
              <a:buChar char="•"/>
            </a:pPr>
            <a:endParaRPr lang="es-CL" sz="1600" b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380990" indent="-380990">
              <a:lnSpc>
                <a:spcPct val="100000"/>
              </a:lnSpc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CL" sz="1600" b="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Radiación solar ultravioleta tipo C (UV-C): </a:t>
            </a:r>
            <a:r>
              <a:rPr lang="es-CL" sz="1600" b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Constituye la fracción más energética. Este tipo de radiación es retenida totalmente en las regiones externas de la atmósfera.</a:t>
            </a:r>
            <a:endParaRPr lang="es-ES" sz="1600" b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</p:txBody>
      </p:sp>
      <p:sp>
        <p:nvSpPr>
          <p:cNvPr id="17" name="Título 30">
            <a:extLst>
              <a:ext uri="{FF2B5EF4-FFF2-40B4-BE49-F238E27FC236}">
                <a16:creationId xmlns:a16="http://schemas.microsoft.com/office/drawing/2014/main" xmlns="" id="{E98A1261-035F-5B4E-A093-A5D8BB78284E}"/>
              </a:ext>
            </a:extLst>
          </p:cNvPr>
          <p:cNvSpPr txBox="1">
            <a:spLocks/>
          </p:cNvSpPr>
          <p:nvPr/>
        </p:nvSpPr>
        <p:spPr>
          <a:xfrm>
            <a:off x="450000" y="1715531"/>
            <a:ext cx="5139917" cy="525177"/>
          </a:xfrm>
        </p:spPr>
        <p:txBody>
          <a:bodyPr/>
          <a:lstStyle>
            <a:lvl1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339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456682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685021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913363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sz="1800" b="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Lo señalado anteriormente incluye:</a:t>
            </a:r>
          </a:p>
          <a:p>
            <a:pPr marL="0" marR="0" lvl="0" indent="0" defTabSz="1217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59"/>
              </a:buClr>
              <a:buSzTx/>
              <a:buFontTx/>
              <a:buNone/>
              <a:tabLst/>
              <a:defRPr/>
            </a:pPr>
            <a:endParaRPr kumimoji="0" lang="es-CL" sz="1800" b="0" u="none" strike="noStrike" kern="1200" cap="none" spc="0" normalizeH="0" baseline="0" noProof="0" dirty="0">
              <a:ln>
                <a:noFill/>
              </a:ln>
              <a:solidFill>
                <a:srgbClr val="0C693C"/>
              </a:solidFill>
              <a:effectLst/>
              <a:uLnTx/>
              <a:uFillTx/>
              <a:latin typeface="ACHS Nueva Sans Medium" pitchFamily="2" charset="77"/>
              <a:cs typeface="Arial" panose="020B0604020202020204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205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xmlns="" id="{0A470919-7CFC-7545-A3AD-4AF8C4BEF04A}"/>
              </a:ext>
            </a:extLst>
          </p:cNvPr>
          <p:cNvSpPr/>
          <p:nvPr/>
        </p:nvSpPr>
        <p:spPr>
          <a:xfrm rot="360000">
            <a:off x="6664960" y="1427480"/>
            <a:ext cx="4572000" cy="4572000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xmlns="" id="{EEEE45AC-4358-654F-88B0-BEF631F01075}"/>
              </a:ext>
            </a:extLst>
          </p:cNvPr>
          <p:cNvSpPr/>
          <p:nvPr/>
        </p:nvSpPr>
        <p:spPr>
          <a:xfrm>
            <a:off x="6664960" y="1427480"/>
            <a:ext cx="4572000" cy="4572000"/>
          </a:xfrm>
          <a:prstGeom prst="roundRect">
            <a:avLst/>
          </a:prstGeom>
          <a:solidFill>
            <a:srgbClr val="EC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49E55E8-7F07-AD4B-B594-CE834788AB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4" name="Título 30">
            <a:extLst>
              <a:ext uri="{FF2B5EF4-FFF2-40B4-BE49-F238E27FC236}">
                <a16:creationId xmlns:a16="http://schemas.microsoft.com/office/drawing/2014/main" xmlns="" id="{4F98657B-A038-A54C-80AA-4BC6916823F9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Antecedentes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xmlns="" id="{7E7A8F49-6138-C548-A6C3-17A804E2EF5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55661E5-A57C-224D-AC9F-60ED46AEFE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77888"/>
            <a:ext cx="6203950" cy="6858000"/>
          </a:xfrm>
          <a:prstGeom prst="rect">
            <a:avLst/>
          </a:prstGeom>
        </p:spPr>
      </p:pic>
      <p:sp>
        <p:nvSpPr>
          <p:cNvPr id="9" name="Título 30">
            <a:extLst>
              <a:ext uri="{FF2B5EF4-FFF2-40B4-BE49-F238E27FC236}">
                <a16:creationId xmlns:a16="http://schemas.microsoft.com/office/drawing/2014/main" xmlns="" id="{5CB7CE93-6A77-C249-9D93-881C8BFA8F2D}"/>
              </a:ext>
            </a:extLst>
          </p:cNvPr>
          <p:cNvSpPr txBox="1">
            <a:spLocks/>
          </p:cNvSpPr>
          <p:nvPr/>
        </p:nvSpPr>
        <p:spPr>
          <a:xfrm>
            <a:off x="450000" y="2691077"/>
            <a:ext cx="4410867" cy="2278772"/>
          </a:xfrm>
        </p:spPr>
        <p:txBody>
          <a:bodyPr/>
          <a:lstStyle>
            <a:lvl1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339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456682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685021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913363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00000"/>
              </a:lnSpc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CL" sz="1800" b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Ángulo cenital del sol (hora del día, fecha del año y latitud</a:t>
            </a:r>
            <a:r>
              <a:rPr lang="es-CL" sz="1800" b="0" dirty="0" smtClean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)</a:t>
            </a:r>
            <a:endParaRPr lang="es-CL" sz="1800" b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rgbClr val="0FC044"/>
              </a:buClr>
              <a:buFont typeface="Arial" panose="020B0604020202020204" pitchFamily="34" charset="0"/>
              <a:buChar char="•"/>
            </a:pPr>
            <a:endParaRPr lang="es-CL" sz="1800" b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CL" sz="1800" b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Altitud (altura</a:t>
            </a:r>
            <a:r>
              <a:rPr lang="es-CL" sz="1800" b="0" dirty="0" smtClean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)</a:t>
            </a:r>
            <a:endParaRPr lang="es-CL" sz="1800" b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rgbClr val="0FC044"/>
              </a:buClr>
              <a:buFont typeface="Arial" panose="020B0604020202020204" pitchFamily="34" charset="0"/>
              <a:buChar char="•"/>
            </a:pPr>
            <a:endParaRPr lang="es-CL" sz="1800" b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CL" sz="1800" b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Reflexión de la superficie (albedo</a:t>
            </a:r>
            <a:r>
              <a:rPr lang="es-CL" sz="1800" b="0" dirty="0" smtClean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)</a:t>
            </a:r>
            <a:endParaRPr lang="es-CL" sz="1800" b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rgbClr val="0FC044"/>
              </a:buClr>
              <a:buFont typeface="Arial" panose="020B0604020202020204" pitchFamily="34" charset="0"/>
              <a:buChar char="•"/>
            </a:pPr>
            <a:endParaRPr lang="es-CL" sz="1800" b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CL" sz="1800" b="0" dirty="0" smtClean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Nubosidad</a:t>
            </a:r>
            <a:endParaRPr lang="es-CL" sz="1800" b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rgbClr val="0FC044"/>
              </a:buClr>
              <a:buFont typeface="Arial" panose="020B0604020202020204" pitchFamily="34" charset="0"/>
              <a:buChar char="•"/>
            </a:pPr>
            <a:endParaRPr lang="es-CL" sz="1800" b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CL" sz="1800" b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Contaminación </a:t>
            </a:r>
            <a:r>
              <a:rPr lang="es-CL" sz="1800" b="0" dirty="0" smtClean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aérea</a:t>
            </a:r>
            <a:endParaRPr lang="es-CL" sz="1800" b="0" dirty="0">
              <a:solidFill>
                <a:schemeClr val="accent3">
                  <a:lumMod val="75000"/>
                </a:schemeClr>
              </a:solidFill>
              <a:latin typeface="ACHS Nueva Sans Medium" pitchFamily="2" charset="77"/>
              <a:cs typeface="Arial" panose="020B0604020202020204" pitchFamily="34" charset="0"/>
            </a:endParaRPr>
          </a:p>
        </p:txBody>
      </p:sp>
      <p:sp>
        <p:nvSpPr>
          <p:cNvPr id="10" name="Título 30">
            <a:extLst>
              <a:ext uri="{FF2B5EF4-FFF2-40B4-BE49-F238E27FC236}">
                <a16:creationId xmlns:a16="http://schemas.microsoft.com/office/drawing/2014/main" xmlns="" id="{AD69BEF6-4B98-3743-A451-069985CD12D9}"/>
              </a:ext>
            </a:extLst>
          </p:cNvPr>
          <p:cNvSpPr txBox="1">
            <a:spLocks/>
          </p:cNvSpPr>
          <p:nvPr/>
        </p:nvSpPr>
        <p:spPr>
          <a:xfrm>
            <a:off x="450000" y="1793832"/>
            <a:ext cx="5362339" cy="525177"/>
          </a:xfrm>
        </p:spPr>
        <p:txBody>
          <a:bodyPr/>
          <a:lstStyle>
            <a:lvl1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339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456682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685021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913363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s-CL" sz="1800" b="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Factores que inciden en la radiación ultravioleta de origen </a:t>
            </a:r>
            <a:r>
              <a:rPr lang="es-CL" sz="1800" b="0" dirty="0" smtClean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solar:</a:t>
            </a:r>
            <a:endParaRPr lang="es-ES" sz="1800" b="0" dirty="0">
              <a:solidFill>
                <a:srgbClr val="0FC044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marR="0" lvl="0" indent="0" defTabSz="1217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59"/>
              </a:buClr>
              <a:buSzTx/>
              <a:buFontTx/>
              <a:buNone/>
              <a:tabLst/>
              <a:defRPr/>
            </a:pPr>
            <a:endParaRPr kumimoji="0" lang="es-CL" sz="1800" b="0" u="none" strike="noStrike" kern="1200" cap="none" spc="0" normalizeH="0" baseline="0" noProof="0" dirty="0">
              <a:ln>
                <a:noFill/>
              </a:ln>
              <a:solidFill>
                <a:srgbClr val="0C693C"/>
              </a:solidFill>
              <a:effectLst/>
              <a:uLnTx/>
              <a:uFillTx/>
              <a:latin typeface="ACHS Nueva Sans Medium" pitchFamily="2" charset="77"/>
              <a:cs typeface="Arial" panose="020B0604020202020204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7647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xmlns="" id="{0A470919-7CFC-7545-A3AD-4AF8C4BEF04A}"/>
              </a:ext>
            </a:extLst>
          </p:cNvPr>
          <p:cNvSpPr/>
          <p:nvPr/>
        </p:nvSpPr>
        <p:spPr>
          <a:xfrm rot="360000">
            <a:off x="6664960" y="1427480"/>
            <a:ext cx="4572000" cy="4572000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xmlns="" id="{EEEE45AC-4358-654F-88B0-BEF631F01075}"/>
              </a:ext>
            </a:extLst>
          </p:cNvPr>
          <p:cNvSpPr/>
          <p:nvPr/>
        </p:nvSpPr>
        <p:spPr>
          <a:xfrm>
            <a:off x="6664960" y="1427480"/>
            <a:ext cx="4572000" cy="4572000"/>
          </a:xfrm>
          <a:prstGeom prst="round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49E55E8-7F07-AD4B-B594-CE834788AB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4" name="Título 30">
            <a:extLst>
              <a:ext uri="{FF2B5EF4-FFF2-40B4-BE49-F238E27FC236}">
                <a16:creationId xmlns:a16="http://schemas.microsoft.com/office/drawing/2014/main" xmlns="" id="{4F98657B-A038-A54C-80AA-4BC6916823F9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Contexto normativo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xmlns="" id="{7E7A8F49-6138-C548-A6C3-17A804E2EF5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ítulo 30">
            <a:extLst>
              <a:ext uri="{FF2B5EF4-FFF2-40B4-BE49-F238E27FC236}">
                <a16:creationId xmlns:a16="http://schemas.microsoft.com/office/drawing/2014/main" xmlns="" id="{3F81688B-A4AC-7A42-A6E4-AE6A1C8BF33C}"/>
              </a:ext>
            </a:extLst>
          </p:cNvPr>
          <p:cNvSpPr txBox="1">
            <a:spLocks/>
          </p:cNvSpPr>
          <p:nvPr/>
        </p:nvSpPr>
        <p:spPr>
          <a:xfrm>
            <a:off x="450000" y="1620838"/>
            <a:ext cx="4805052" cy="2278772"/>
          </a:xfrm>
        </p:spPr>
        <p:txBody>
          <a:bodyPr numCol="1"/>
          <a:lstStyle>
            <a:lvl1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339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456682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685021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913363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1800" b="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Ley N° 16.744 </a:t>
            </a:r>
            <a:r>
              <a:rPr lang="es-ES" sz="1800" b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“Establece normas sobre accidentes del trabajo y enfermedades profesionales”.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s-ES" sz="1800" b="0" dirty="0">
              <a:solidFill>
                <a:schemeClr val="accent3">
                  <a:lumMod val="75000"/>
                </a:schemeClr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1800" b="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Decreto Supremo N° 594 </a:t>
            </a:r>
            <a:r>
              <a:rPr lang="es-ES" sz="1800" b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”Reglamento sobre condiciones sanitarias y ambientales básicas en los lugares de trabajo”.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s-ES" sz="1800" b="0" dirty="0">
              <a:solidFill>
                <a:schemeClr val="accent3">
                  <a:lumMod val="75000"/>
                </a:schemeClr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1800" b="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Guía Técnica </a:t>
            </a:r>
            <a:r>
              <a:rPr lang="es-ES" sz="1800" b="0" dirty="0">
                <a:solidFill>
                  <a:schemeClr val="accent3">
                    <a:lumMod val="75000"/>
                  </a:schemeClr>
                </a:solidFill>
                <a:latin typeface="ACHS Nueva Sans Medium" pitchFamily="2" charset="77"/>
                <a:cs typeface="Arial" panose="020B0604020202020204" pitchFamily="34" charset="0"/>
              </a:rPr>
              <a:t>”</a:t>
            </a:r>
            <a:r>
              <a:rPr lang="es-ES" sz="1800" b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Radiación Ultravioleta de Origen Solar”. </a:t>
            </a:r>
          </a:p>
          <a:p>
            <a:pPr marL="285750" marR="0" lvl="0" indent="-285750" defTabSz="1217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L" sz="1800" b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CHS Nueva Sans Medium" pitchFamily="2" charset="77"/>
              <a:cs typeface="Arial" panose="020B0604020202020204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20283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8"/>
  <p:tag name="ARTICULATE_PROJECT_OPEN" val="0"/>
  <p:tag name="ARTICULATE_DESIGN_ID_PORTADAS Y CIERRES_ACHS SEGURO LABORAL" val="sApfIwez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ortadas y cierres_Achs Seguro Laboral">
  <a:themeElements>
    <a:clrScheme name="Seguro Laboral">
      <a:dk1>
        <a:srgbClr val="000000"/>
      </a:dk1>
      <a:lt1>
        <a:sysClr val="window" lastClr="FFFFFF"/>
      </a:lt1>
      <a:dk2>
        <a:srgbClr val="EAEADE"/>
      </a:dk2>
      <a:lt2>
        <a:srgbClr val="004C14"/>
      </a:lt2>
      <a:accent1>
        <a:srgbClr val="13C045"/>
      </a:accent1>
      <a:accent2>
        <a:srgbClr val="7EFF45"/>
      </a:accent2>
      <a:accent3>
        <a:srgbClr val="000000"/>
      </a:accent3>
      <a:accent4>
        <a:srgbClr val="27933E"/>
      </a:accent4>
      <a:accent5>
        <a:srgbClr val="81D877"/>
      </a:accent5>
      <a:accent6>
        <a:srgbClr val="27933E"/>
      </a:accent6>
      <a:hlink>
        <a:srgbClr val="13C045"/>
      </a:hlink>
      <a:folHlink>
        <a:srgbClr val="004C14"/>
      </a:folHlink>
    </a:clrScheme>
    <a:fontScheme name="Ach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0" tIns="0" rIns="0" bIns="0" rtlCol="0" anchor="t" anchorCtr="0"/>
      <a:lstStyle>
        <a:defPPr algn="l">
          <a:defRPr sz="14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36543F3D857D488921B9E8F0F0A212" ma:contentTypeVersion="25" ma:contentTypeDescription="Crear nuevo documento." ma:contentTypeScope="" ma:versionID="9ee0241dd85c47aa0eb2b8bd4b0308e3">
  <xsd:schema xmlns:xsd="http://www.w3.org/2001/XMLSchema" xmlns:xs="http://www.w3.org/2001/XMLSchema" xmlns:p="http://schemas.microsoft.com/office/2006/metadata/properties" xmlns:ns2="1b271f39-b556-4564-846a-22e0c3543dec" xmlns:ns3="2c1f9411-02cd-4cb0-88d5-209d7ce520fa" targetNamespace="http://schemas.microsoft.com/office/2006/metadata/properties" ma:root="true" ma:fieldsID="93e81017037b805872da2c304f785326" ns2:_="" ns3:_="">
    <xsd:import namespace="1b271f39-b556-4564-846a-22e0c3543dec"/>
    <xsd:import namespace="2c1f9411-02cd-4cb0-88d5-209d7ce520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271f39-b556-4564-846a-22e0c3543d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description="" ma:hidden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3502374b-82e5-4b34-b572-a4b8594eee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1f9411-02cd-4cb0-88d5-209d7ce520f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Columna global de taxonomía" ma:hidden="true" ma:list="{35a76299-f8ab-42a3-92f7-492ebfc63ed6}" ma:internalName="TaxCatchAll" ma:showField="CatchAllData" ma:web="2c1f9411-02cd-4cb0-88d5-209d7ce520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271f39-b556-4564-846a-22e0c3543dec">
      <Terms xmlns="http://schemas.microsoft.com/office/infopath/2007/PartnerControls"/>
    </lcf76f155ced4ddcb4097134ff3c332f>
    <TaxCatchAll xmlns="2c1f9411-02cd-4cb0-88d5-209d7ce520fa" xsi:nil="true"/>
  </documentManagement>
</p:properties>
</file>

<file path=customXml/itemProps1.xml><?xml version="1.0" encoding="utf-8"?>
<ds:datastoreItem xmlns:ds="http://schemas.openxmlformats.org/officeDocument/2006/customXml" ds:itemID="{AA394067-5D0B-4EE0-97BE-FBCE4AF385AB}"/>
</file>

<file path=customXml/itemProps2.xml><?xml version="1.0" encoding="utf-8"?>
<ds:datastoreItem xmlns:ds="http://schemas.openxmlformats.org/officeDocument/2006/customXml" ds:itemID="{FADA6A28-8961-4ECD-B218-DE594045A736}"/>
</file>

<file path=customXml/itemProps3.xml><?xml version="1.0" encoding="utf-8"?>
<ds:datastoreItem xmlns:ds="http://schemas.openxmlformats.org/officeDocument/2006/customXml" ds:itemID="{7F7A31FF-AFA8-448E-B049-F63B647A0B7B}"/>
</file>

<file path=docProps/app.xml><?xml version="1.0" encoding="utf-8"?>
<Properties xmlns="http://schemas.openxmlformats.org/officeDocument/2006/extended-properties" xmlns:vt="http://schemas.openxmlformats.org/officeDocument/2006/docPropsVTypes">
  <TotalTime>2839</TotalTime>
  <Words>1630</Words>
  <Application>Microsoft Office PowerPoint</Application>
  <PresentationFormat>Panorámica</PresentationFormat>
  <Paragraphs>149</Paragraphs>
  <Slides>28</Slides>
  <Notes>0</Notes>
  <HiddenSlides>0</HiddenSlides>
  <MMClips>1</MMClips>
  <ScaleCrop>false</ScaleCrop>
  <HeadingPairs>
    <vt:vector size="8" baseType="variant">
      <vt:variant>
        <vt:lpstr>Fuentes usadas</vt:lpstr>
      </vt:variant>
      <vt:variant>
        <vt:i4>11</vt:i4>
      </vt:variant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43" baseType="lpstr">
      <vt:lpstr>ACHS Nueva Sans</vt:lpstr>
      <vt:lpstr>ACHS Nueva Sans Medium</vt:lpstr>
      <vt:lpstr>ACHS Nueva Serif</vt:lpstr>
      <vt:lpstr>ACHS Nueva Serif Medium</vt:lpstr>
      <vt:lpstr>Arial</vt:lpstr>
      <vt:lpstr>Calibri</vt:lpstr>
      <vt:lpstr>Calibri Light</vt:lpstr>
      <vt:lpstr>Courier New</vt:lpstr>
      <vt:lpstr>Helvetica</vt:lpstr>
      <vt:lpstr>Helvetica Neue</vt:lpstr>
      <vt:lpstr>Helvetica Neue Medium</vt:lpstr>
      <vt:lpstr>Tema de Office</vt:lpstr>
      <vt:lpstr>Portadas y cierres_Achs Seguro Laboral</vt:lpstr>
      <vt:lpstr>2_Tema de Office</vt:lpstr>
      <vt:lpstr>Diapositiva de think-cell</vt:lpstr>
      <vt:lpstr>Presentación de PowerPoint</vt:lpstr>
      <vt:lpstr>Presentación de PowerPoint</vt:lpstr>
      <vt:lpstr>Objetivo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Medidas preventivas técnicas</vt:lpstr>
      <vt:lpstr>Medidas preventivas administrativas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LEBRAN 2</dc:creator>
  <cp:lastModifiedBy>Saldaño Carreño, Carlos Antonio</cp:lastModifiedBy>
  <cp:revision>25</cp:revision>
  <dcterms:created xsi:type="dcterms:W3CDTF">2023-08-02T20:51:09Z</dcterms:created>
  <dcterms:modified xsi:type="dcterms:W3CDTF">2025-01-06T20:48:54Z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FD3BCBF8-10BA-45AD-A04B-87FD0D404D7D</vt:lpwstr>
  </property>
  <property fmtid="{D5CDD505-2E9C-101B-9397-08002B2CF9AE}" pid="3" name="ArticulatePath">
    <vt:lpwstr>659064_Medidas_preventivas_frente_radiac_UVRB2023</vt:lpwstr>
  </property>
  <property fmtid="{D5CDD505-2E9C-101B-9397-08002B2CF9AE}" pid="4" name="ContentTypeId">
    <vt:lpwstr>0x0101007C36543F3D857D488921B9E8F0F0A212</vt:lpwstr>
  </property>
</Properties>
</file>