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1.xml" ContentType="application/vnd.openxmlformats-officedocument.presentationml.tags+xml"/>
  <Override PartName="/ppt/tags/tag26.xml" ContentType="application/vnd.openxmlformats-officedocument.presentationml.tags+xml"/>
  <Override PartName="/ppt/tags/tag24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5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2" r:id="rId29"/>
  </p:sldIdLst>
  <p:sldSz cx="12192000" cy="6858000"/>
  <p:notesSz cx="6858000" cy="9144000"/>
  <p:custDataLst>
    <p:tags r:id="rId31"/>
  </p:custDataLst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xkpYCLKL5szgzfeC/+VPUA==" hashData="DZtfVuPU3ZhAtFnBzeeVNPuDuYdUmToq1KsoIEFHDPGb17ANDVigUh5Cu7zndxLAAIDpYOlIC76hWK7Y3JkjuQ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6039"/>
  </p:normalViewPr>
  <p:slideViewPr>
    <p:cSldViewPr snapToGrid="0" snapToObjects="1" showGuides="1">
      <p:cViewPr varScale="1">
        <p:scale>
          <a:sx n="64" d="100"/>
          <a:sy n="64" d="100"/>
        </p:scale>
        <p:origin x="132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F6177-F490-614E-B479-FCE742DF9BC8}" type="datetimeFigureOut">
              <a:rPr lang="es-CL" smtClean="0"/>
              <a:t>28-09-2023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AF247-670B-BF44-B55B-B8EA2909785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80284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Clr>
                <a:srgbClr val="004F59"/>
              </a:buClr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Cierra los ojos.</a:t>
            </a:r>
          </a:p>
          <a:p>
            <a:pPr marL="342900" indent="-342900">
              <a:buClr>
                <a:srgbClr val="004F59"/>
              </a:buClr>
              <a:buFont typeface="Arial" panose="020B0604020202020204" pitchFamily="34" charset="0"/>
              <a:buChar char="•"/>
              <a:defRPr/>
            </a:pPr>
            <a:endParaRPr lang="es-ES" sz="1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4F59"/>
              </a:buClr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Inspira aire contando hasta 10.</a:t>
            </a:r>
          </a:p>
          <a:p>
            <a:pPr marL="342900" indent="-342900">
              <a:buClr>
                <a:srgbClr val="004F59"/>
              </a:buClr>
              <a:buFont typeface="Arial" panose="020B0604020202020204" pitchFamily="34" charset="0"/>
              <a:buChar char="•"/>
              <a:defRPr/>
            </a:pPr>
            <a:endParaRPr lang="es-ES" sz="1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4F59"/>
              </a:buClr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Expira contando hasta 10.</a:t>
            </a:r>
          </a:p>
          <a:p>
            <a:pPr marL="342900" indent="-342900">
              <a:buClr>
                <a:srgbClr val="004F59"/>
              </a:buClr>
              <a:buFont typeface="Arial" panose="020B0604020202020204" pitchFamily="34" charset="0"/>
              <a:buChar char="•"/>
              <a:defRPr/>
            </a:pPr>
            <a:endParaRPr lang="es-ES" sz="1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4F59"/>
              </a:buClr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Siente el aire pasar por tus nariz, por tu tráquea.</a:t>
            </a:r>
          </a:p>
          <a:p>
            <a:pPr marL="342900" indent="-342900">
              <a:buClr>
                <a:srgbClr val="004F59"/>
              </a:buClr>
              <a:buFont typeface="Arial" panose="020B0604020202020204" pitchFamily="34" charset="0"/>
              <a:buChar char="•"/>
              <a:defRPr/>
            </a:pPr>
            <a:endParaRPr lang="es-ES" sz="1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4F59"/>
              </a:buClr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Siente como tus pulmones se expanden.</a:t>
            </a:r>
          </a:p>
          <a:p>
            <a:pPr marL="342900" indent="-342900">
              <a:buClr>
                <a:srgbClr val="004F59"/>
              </a:buClr>
              <a:buFont typeface="Arial" panose="020B0604020202020204" pitchFamily="34" charset="0"/>
              <a:buChar char="•"/>
              <a:defRPr/>
            </a:pPr>
            <a:endParaRPr lang="es-ES" sz="1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4F59"/>
              </a:buClr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 con la boca y la nariz los movimientos que haces cuando bostezas.</a:t>
            </a:r>
          </a:p>
          <a:p>
            <a:pPr marL="342900" indent="-342900">
              <a:buClr>
                <a:srgbClr val="004F59"/>
              </a:buClr>
              <a:buFont typeface="Arial" panose="020B0604020202020204" pitchFamily="34" charset="0"/>
              <a:buChar char="•"/>
              <a:defRPr/>
            </a:pPr>
            <a:endParaRPr lang="es-ES" sz="1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4F59"/>
              </a:buClr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Suspira fuerte.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AF247-670B-BF44-B55B-B8EA2909785D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0909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AF247-670B-BF44-B55B-B8EA2909785D}" type="slidenum">
              <a:rPr lang="es-CL" smtClean="0"/>
              <a:t>25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6601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67B7375-E16C-724A-8B30-6BC3CE099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A1420E4-32EA-D440-9C37-864C653992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5BD6A9B-1DC4-5140-839A-82F54CEB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FF8E-5B0E-0E4F-BC59-7446E08DABAC}" type="datetimeFigureOut">
              <a:rPr lang="es-CL" smtClean="0"/>
              <a:t>28-09-2023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91DFEBB-4BF3-A145-85A8-649E4F75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803DEC5-21BE-A14E-B3B1-F5F7EE82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E059B-7C52-5147-ACE2-1DEB799FDC7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5422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75EC3AF-41B7-0748-AA79-422349C36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E3FB31CE-3ECB-7E40-B694-8481CB0A3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62C68A2-B702-784C-9E46-1BDAD6BBD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FF8E-5B0E-0E4F-BC59-7446E08DABAC}" type="datetimeFigureOut">
              <a:rPr lang="es-CL" smtClean="0"/>
              <a:t>28-09-2023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F841C52-EA49-F548-86C4-7DDAD049C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1B27D9B-BAFE-054E-95D9-21A638233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E059B-7C52-5147-ACE2-1DEB799FDC7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66108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97084DD1-B3C8-A04A-83D4-6AA24FF3E6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3440F4C9-79B4-D242-BBE3-2313CE9DF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5C022F0-AB4F-454E-8B11-C98317658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FF8E-5B0E-0E4F-BC59-7446E08DABAC}" type="datetimeFigureOut">
              <a:rPr lang="es-CL" smtClean="0"/>
              <a:t>28-09-2023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55C5D11-16B1-844E-9985-D0B0517F3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FB1DE9D-E360-4444-812E-05B239727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E059B-7C52-5147-ACE2-1DEB799FDC7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85751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C9C9647-CD81-AB4A-8099-B71571C1E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A3FAB5F-C40F-EA4A-971C-20626AD5E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89A4DE6-6307-504B-88C8-94F5BF01A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FF8E-5B0E-0E4F-BC59-7446E08DABAC}" type="datetimeFigureOut">
              <a:rPr lang="es-CL" smtClean="0"/>
              <a:t>28-09-2023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195FA2E-E09C-6140-8C99-0D1B87239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761E84D-3014-6E4B-94E5-46C8E0FB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E059B-7C52-5147-ACE2-1DEB799FDC7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7185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5DF51C0-7278-9B4D-8DEC-1CA4282E8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DB4CEE8-68EC-1643-9FE7-C66815337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A0EEB96-1023-3D42-96EB-F5E421183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FF8E-5B0E-0E4F-BC59-7446E08DABAC}" type="datetimeFigureOut">
              <a:rPr lang="es-CL" smtClean="0"/>
              <a:t>28-09-2023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FB5C219-CF4E-F045-810A-1F513DF08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D451EA5-B5C2-8846-BC7A-F67BB70B6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E059B-7C52-5147-ACE2-1DEB799FDC7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97558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3CEACB5-38D5-A041-B75B-D183858F7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37FF470-1B5F-AD44-9C78-ECC251704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2DF8979F-4C4C-4549-8FDE-921C06934F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1D9D689-BD83-BA4A-981A-98B11AEAA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FF8E-5B0E-0E4F-BC59-7446E08DABAC}" type="datetimeFigureOut">
              <a:rPr lang="es-CL" smtClean="0"/>
              <a:t>28-09-2023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92627D4-3B66-814D-BBCE-49BF15927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4D4FF5C-CDF1-3348-81A1-265E5CE66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E059B-7C52-5147-ACE2-1DEB799FDC7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39494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6BD3E82-A834-484D-BF9C-B0C97E77B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72C2417-6BF6-4C4A-B932-6A7A54CC2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AED4904A-0CA9-CD48-B77B-768D08648D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80F5B650-FFCC-6F4B-83C8-702167A3E3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5C0F2E3E-F9CF-CA4F-A517-F279CBBD8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CBEE50A6-9CBE-084F-9578-6F1DE192C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FF8E-5B0E-0E4F-BC59-7446E08DABAC}" type="datetimeFigureOut">
              <a:rPr lang="es-CL" smtClean="0"/>
              <a:t>28-09-2023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3E659AE9-9650-A948-A966-315ABD5D3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2262C8CF-8655-7744-AA6A-CB4319EAF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E059B-7C52-5147-ACE2-1DEB799FDC7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75478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A0E653D-E650-4D4A-91E5-395E8FD2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E81D465D-848A-1F49-97B4-225FE7682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FF8E-5B0E-0E4F-BC59-7446E08DABAC}" type="datetimeFigureOut">
              <a:rPr lang="es-CL" smtClean="0"/>
              <a:t>28-09-2023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571129D0-B3E1-D047-8B38-2269E23D2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1A6F3B1D-4923-8A47-8681-68E6D7706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E059B-7C52-5147-ACE2-1DEB799FDC7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08353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5B5E7E09-1011-E541-9C51-70556B97E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FF8E-5B0E-0E4F-BC59-7446E08DABAC}" type="datetimeFigureOut">
              <a:rPr lang="es-CL" smtClean="0"/>
              <a:t>28-09-2023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E9628346-5A25-854E-A9CB-57DF97B57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857DC911-7ADB-CB42-8FE5-56F383E07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E059B-7C52-5147-ACE2-1DEB799FDC7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444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E4CDE89-0506-3943-ADDA-54744DEBF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3A48845-04EC-E346-A493-BCA815AEB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D01CEEAB-141D-7A40-BA6F-E011E858C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4B07F2BC-77D7-9F46-9366-B8BDF099F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FF8E-5B0E-0E4F-BC59-7446E08DABAC}" type="datetimeFigureOut">
              <a:rPr lang="es-CL" smtClean="0"/>
              <a:t>28-09-2023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8DB2C0B-05CB-554F-B401-10A439481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1FB877E-8A5F-C84F-86FE-6B8809A8E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E059B-7C52-5147-ACE2-1DEB799FDC7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14687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1E24F37-535C-BA4A-A98F-8A7CB6599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72214509-A974-3745-860A-0877584DB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4C155FF0-5E1A-7F46-83C4-3BE16BF82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2C1FA9E-92B7-314F-8164-19F7A94C7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3FF8E-5B0E-0E4F-BC59-7446E08DABAC}" type="datetimeFigureOut">
              <a:rPr lang="es-CL" smtClean="0"/>
              <a:t>28-09-2023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51D0FF9-3EA3-FA4E-B7CF-8EFF71ABB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0C8CB3B8-36B9-024C-8F34-243DA6ACA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E059B-7C52-5147-ACE2-1DEB799FDC7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69370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A31597AD-EEF5-0B4B-B724-3B3A5F9E5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9D93203-1DC6-1E4A-801D-40B7164AF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51DDF21-B0B7-2B47-9FF9-F9CF39F4E5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3FF8E-5B0E-0E4F-BC59-7446E08DABAC}" type="datetimeFigureOut">
              <a:rPr lang="es-CL" smtClean="0"/>
              <a:t>28-09-2023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236BAC3-7A88-CB43-AD8C-9E1D3EA7E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68CA5FA-2371-BD41-9B06-E0F103BAD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E059B-7C52-5147-ACE2-1DEB799FDC7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070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.png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2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24.tiff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28.tiff"/><Relationship Id="rId4" Type="http://schemas.openxmlformats.org/officeDocument/2006/relationships/image" Target="../media/image2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29.jpg"/><Relationship Id="rId4" Type="http://schemas.openxmlformats.org/officeDocument/2006/relationships/image" Target="../media/image2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30.tiff"/><Relationship Id="rId5" Type="http://schemas.openxmlformats.org/officeDocument/2006/relationships/image" Target="../media/image26.tiff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32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">
            <a:extLst>
              <a:ext uri="{FF2B5EF4-FFF2-40B4-BE49-F238E27FC236}">
                <a16:creationId xmlns:a16="http://schemas.microsoft.com/office/drawing/2014/main" xmlns="" id="{37254B56-D659-744F-A53B-692D3354B99B}"/>
              </a:ext>
            </a:extLst>
          </p:cNvPr>
          <p:cNvSpPr txBox="1">
            <a:spLocks/>
          </p:cNvSpPr>
          <p:nvPr/>
        </p:nvSpPr>
        <p:spPr>
          <a:xfrm>
            <a:off x="449263" y="1213377"/>
            <a:ext cx="4230313" cy="12054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4400" dirty="0" smtClean="0">
                <a:solidFill>
                  <a:schemeClr val="tx1"/>
                </a:solidFill>
                <a:latin typeface="ACHS Nueva Serif Medium" pitchFamily="2" charset="77"/>
                <a:cs typeface="Arial" panose="020B0604020202020204" pitchFamily="34" charset="0"/>
              </a:rPr>
              <a:t>PSICOLOGÍA DE LA EMERGENCIA</a:t>
            </a:r>
            <a:endParaRPr lang="es-ES" sz="4000" dirty="0">
              <a:solidFill>
                <a:schemeClr val="tx1"/>
              </a:solidFill>
              <a:latin typeface="ACHS Nueva Serif Medium" pitchFamily="2" charset="77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CBCAAF1-5D2E-AA4F-9AA5-495782965169}"/>
              </a:ext>
            </a:extLst>
          </p:cNvPr>
          <p:cNvSpPr/>
          <p:nvPr/>
        </p:nvSpPr>
        <p:spPr>
          <a:xfrm>
            <a:off x="449263" y="3876172"/>
            <a:ext cx="10005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852">
              <a:defRPr/>
            </a:pPr>
            <a:r>
              <a:rPr lang="es-ES" sz="2000" dirty="0">
                <a:solidFill>
                  <a:srgbClr val="00D94C"/>
                </a:solidFill>
                <a:latin typeface="ACHS Nueva Serif" pitchFamily="2" charset="77"/>
                <a:cs typeface="Arial" panose="020B0604020202020204" pitchFamily="34" charset="0"/>
              </a:rPr>
              <a:t>Charla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8BE710A9-C383-2740-9955-B45F0D889A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63" y="5733612"/>
            <a:ext cx="1239633" cy="5064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1C082D6-9ABC-9B4F-950B-FE53A8CB94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3291" y="-12690"/>
            <a:ext cx="7268709" cy="68706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3965FEA8-DF84-9443-8715-2E836DE56F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8" r="28684"/>
          <a:stretch/>
        </p:blipFill>
        <p:spPr>
          <a:xfrm>
            <a:off x="4923291" y="-41696"/>
            <a:ext cx="7268709" cy="69287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886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CDC793F7-5C43-974C-851E-39090708A72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3C1B925-6FE1-AE44-9ED9-E929FBC42B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6" name="Título 30">
            <a:extLst>
              <a:ext uri="{FF2B5EF4-FFF2-40B4-BE49-F238E27FC236}">
                <a16:creationId xmlns:a16="http://schemas.microsoft.com/office/drawing/2014/main" xmlns="" id="{53A5A8AF-9022-2141-B070-3A2C7097C0F9}"/>
              </a:ext>
            </a:extLst>
          </p:cNvPr>
          <p:cNvSpPr txBox="1">
            <a:spLocks/>
          </p:cNvSpPr>
          <p:nvPr/>
        </p:nvSpPr>
        <p:spPr>
          <a:xfrm>
            <a:off x="449999" y="496799"/>
            <a:ext cx="9079012" cy="506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S" sz="2000" dirty="0">
                <a:solidFill>
                  <a:srgbClr val="15C045"/>
                </a:solidFill>
                <a:latin typeface="ACHS Nueva Serif Light" pitchFamily="2" charset="77"/>
                <a:cs typeface="Arial" panose="020B0604020202020204" pitchFamily="34" charset="0"/>
              </a:rPr>
              <a:t>Etapas de la experiencia traumática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8611F713-C172-0C47-99B3-634FFF60A4DF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F7DD670E-E671-9A4B-9B21-FC5751A52527}"/>
              </a:ext>
            </a:extLst>
          </p:cNvPr>
          <p:cNvGrpSpPr/>
          <p:nvPr/>
        </p:nvGrpSpPr>
        <p:grpSpPr>
          <a:xfrm>
            <a:off x="3215112" y="1596322"/>
            <a:ext cx="7371065" cy="4608028"/>
            <a:chOff x="2460967" y="1287115"/>
            <a:chExt cx="7371065" cy="4608028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xmlns="" id="{0F21D7F0-66C2-8042-A08E-3EE17AA4F994}"/>
                </a:ext>
              </a:extLst>
            </p:cNvPr>
            <p:cNvGrpSpPr/>
            <p:nvPr/>
          </p:nvGrpSpPr>
          <p:grpSpPr>
            <a:xfrm>
              <a:off x="2460967" y="1507903"/>
              <a:ext cx="4169507" cy="4356127"/>
              <a:chOff x="6421209" y="2134213"/>
              <a:chExt cx="5186096" cy="6015665"/>
            </a:xfrm>
          </p:grpSpPr>
          <p:sp>
            <p:nvSpPr>
              <p:cNvPr id="18" name="Block Arc 3">
                <a:extLst>
                  <a:ext uri="{FF2B5EF4-FFF2-40B4-BE49-F238E27FC236}">
                    <a16:creationId xmlns:a16="http://schemas.microsoft.com/office/drawing/2014/main" xmlns="" id="{19C28400-D6B9-7347-9E6E-AABC38AF1369}"/>
                  </a:ext>
                </a:extLst>
              </p:cNvPr>
              <p:cNvSpPr/>
              <p:nvPr/>
            </p:nvSpPr>
            <p:spPr>
              <a:xfrm>
                <a:off x="6421209" y="2610148"/>
                <a:ext cx="4775304" cy="5018651"/>
              </a:xfrm>
              <a:prstGeom prst="blockArc">
                <a:avLst>
                  <a:gd name="adj1" fmla="val 16509444"/>
                  <a:gd name="adj2" fmla="val 5088054"/>
                  <a:gd name="adj3" fmla="val 5240"/>
                </a:avLst>
              </a:prstGeom>
              <a:solidFill>
                <a:srgbClr val="004C1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/>
              <a:lstStyle/>
              <a:p>
                <a:endParaRPr lang="es-CL" dirty="0"/>
              </a:p>
            </p:txBody>
          </p:sp>
          <p:grpSp>
            <p:nvGrpSpPr>
              <p:cNvPr id="19" name="Grupo 18">
                <a:extLst>
                  <a:ext uri="{FF2B5EF4-FFF2-40B4-BE49-F238E27FC236}">
                    <a16:creationId xmlns:a16="http://schemas.microsoft.com/office/drawing/2014/main" xmlns="" id="{34E12AF4-AF8A-134A-A01D-97968F68164B}"/>
                  </a:ext>
                </a:extLst>
              </p:cNvPr>
              <p:cNvGrpSpPr/>
              <p:nvPr/>
            </p:nvGrpSpPr>
            <p:grpSpPr>
              <a:xfrm>
                <a:off x="7317977" y="2134213"/>
                <a:ext cx="4289328" cy="6015665"/>
                <a:chOff x="7708861" y="2186477"/>
                <a:chExt cx="4289328" cy="6015665"/>
              </a:xfrm>
            </p:grpSpPr>
            <p:sp>
              <p:nvSpPr>
                <p:cNvPr id="20" name="Freeform 2">
                  <a:extLst>
                    <a:ext uri="{FF2B5EF4-FFF2-40B4-BE49-F238E27FC236}">
                      <a16:creationId xmlns:a16="http://schemas.microsoft.com/office/drawing/2014/main" xmlns="" id="{F3EE2311-8510-4443-BE16-EEF34762463C}"/>
                    </a:ext>
                  </a:extLst>
                </p:cNvPr>
                <p:cNvSpPr/>
                <p:nvPr/>
              </p:nvSpPr>
              <p:spPr>
                <a:xfrm>
                  <a:off x="7708861" y="3766108"/>
                  <a:ext cx="2641864" cy="2684598"/>
                </a:xfrm>
                <a:custGeom>
                  <a:avLst/>
                  <a:gdLst>
                    <a:gd name="connsiteX0" fmla="*/ 0 w 1669334"/>
                    <a:gd name="connsiteY0" fmla="*/ 834593 h 1669185"/>
                    <a:gd name="connsiteX1" fmla="*/ 834667 w 1669334"/>
                    <a:gd name="connsiteY1" fmla="*/ 0 h 1669185"/>
                    <a:gd name="connsiteX2" fmla="*/ 1669334 w 1669334"/>
                    <a:gd name="connsiteY2" fmla="*/ 834593 h 1669185"/>
                    <a:gd name="connsiteX3" fmla="*/ 834667 w 1669334"/>
                    <a:gd name="connsiteY3" fmla="*/ 1669186 h 1669185"/>
                    <a:gd name="connsiteX4" fmla="*/ 0 w 1669334"/>
                    <a:gd name="connsiteY4" fmla="*/ 834593 h 166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9334" h="1669185">
                      <a:moveTo>
                        <a:pt x="0" y="834593"/>
                      </a:moveTo>
                      <a:cubicBezTo>
                        <a:pt x="0" y="373660"/>
                        <a:pt x="373693" y="0"/>
                        <a:pt x="834667" y="0"/>
                      </a:cubicBezTo>
                      <a:cubicBezTo>
                        <a:pt x="1295641" y="0"/>
                        <a:pt x="1669334" y="373660"/>
                        <a:pt x="1669334" y="834593"/>
                      </a:cubicBezTo>
                      <a:cubicBezTo>
                        <a:pt x="1669334" y="1295526"/>
                        <a:pt x="1295641" y="1669186"/>
                        <a:pt x="834667" y="1669186"/>
                      </a:cubicBezTo>
                      <a:cubicBezTo>
                        <a:pt x="373693" y="1669186"/>
                        <a:pt x="0" y="1295526"/>
                        <a:pt x="0" y="834593"/>
                      </a:cubicBezTo>
                      <a:close/>
                    </a:path>
                  </a:pathLst>
                </a:custGeom>
                <a:solidFill>
                  <a:srgbClr val="004C15"/>
                </a:solidFill>
                <a:ln w="38100" cap="flat" cmpd="sng" algn="ctr">
                  <a:noFill/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spcFirstLastPara="0" vert="horz" wrap="square" lIns="261519" tIns="261497" rIns="261519" bIns="261497" numCol="1" spcCol="1270" anchor="ctr" anchorCtr="0">
                  <a:noAutofit/>
                </a:bodyPr>
                <a:lstStyle/>
                <a:p>
                  <a:pPr marL="0" marR="0" lvl="0" indent="0" algn="ctr" defTabSz="702452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CL" sz="1975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Experiencia</a:t>
                  </a:r>
                </a:p>
                <a:p>
                  <a:pPr marL="0" marR="0" lvl="0" indent="0" algn="ctr" defTabSz="702452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s-CL" sz="1975" b="1" kern="0" dirty="0">
                      <a:solidFill>
                        <a:srgbClr val="FFFFFF"/>
                      </a:solidFill>
                      <a:latin typeface="Arial" panose="020B0604020202020204"/>
                    </a:rPr>
                    <a:t>traumática</a:t>
                  </a:r>
                  <a:endParaRPr kumimoji="0" lang="es-CL" sz="197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Oval 5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xmlns="" id="{0F88564A-9F9B-0240-ADD2-8E240C4F58F1}"/>
                    </a:ext>
                  </a:extLst>
                </p:cNvPr>
                <p:cNvSpPr/>
                <p:nvPr/>
              </p:nvSpPr>
              <p:spPr>
                <a:xfrm>
                  <a:off x="8303591" y="2186477"/>
                  <a:ext cx="1366251" cy="1365965"/>
                </a:xfrm>
                <a:prstGeom prst="ellipse">
                  <a:avLst/>
                </a:prstGeom>
                <a:solidFill>
                  <a:srgbClr val="15C045"/>
                </a:solidFill>
                <a:ln w="38100" cap="flat" cmpd="sng" algn="ctr">
                  <a:solidFill>
                    <a:schemeClr val="bg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_tradnl" sz="2766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5C045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Oval 15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xmlns="" id="{F5056FF3-B743-C14E-ACB1-1FEFD672043A}"/>
                    </a:ext>
                  </a:extLst>
                </p:cNvPr>
                <p:cNvSpPr/>
                <p:nvPr/>
              </p:nvSpPr>
              <p:spPr>
                <a:xfrm>
                  <a:off x="10467126" y="3039142"/>
                  <a:ext cx="1366251" cy="1365965"/>
                </a:xfrm>
                <a:prstGeom prst="ellipse">
                  <a:avLst/>
                </a:prstGeom>
                <a:solidFill>
                  <a:srgbClr val="15C045"/>
                </a:solidFill>
                <a:ln w="38100" cap="flat" cmpd="sng" algn="ctr">
                  <a:solidFill>
                    <a:schemeClr val="bg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endParaRPr lang="es-CL">
                    <a:solidFill>
                      <a:srgbClr val="15C045"/>
                    </a:solidFill>
                  </a:endParaRPr>
                </a:p>
              </p:txBody>
            </p:sp>
            <p:sp>
              <p:nvSpPr>
                <p:cNvPr id="23" name="Oval 20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xmlns="" id="{C8A729FF-5BED-714B-B2EE-DBA63475E688}"/>
                    </a:ext>
                  </a:extLst>
                </p:cNvPr>
                <p:cNvSpPr/>
                <p:nvPr/>
              </p:nvSpPr>
              <p:spPr>
                <a:xfrm>
                  <a:off x="8393630" y="6836177"/>
                  <a:ext cx="1366250" cy="1365965"/>
                </a:xfrm>
                <a:prstGeom prst="ellipse">
                  <a:avLst/>
                </a:prstGeom>
                <a:solidFill>
                  <a:srgbClr val="15C045"/>
                </a:solidFill>
                <a:ln w="38100" cap="flat" cmpd="sng" algn="ctr">
                  <a:solidFill>
                    <a:schemeClr val="bg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endParaRPr lang="es-CL">
                    <a:solidFill>
                      <a:srgbClr val="15C045"/>
                    </a:solidFill>
                  </a:endParaRPr>
                </a:p>
              </p:txBody>
            </p:sp>
            <p:sp>
              <p:nvSpPr>
                <p:cNvPr id="24" name="Oval 18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xmlns="" id="{47367122-0588-3E46-BDD6-CA8A53DE67B7}"/>
                    </a:ext>
                  </a:extLst>
                </p:cNvPr>
                <p:cNvSpPr/>
                <p:nvPr/>
              </p:nvSpPr>
              <p:spPr>
                <a:xfrm>
                  <a:off x="10631939" y="5236989"/>
                  <a:ext cx="1366250" cy="1365965"/>
                </a:xfrm>
                <a:prstGeom prst="ellipse">
                  <a:avLst/>
                </a:prstGeom>
                <a:solidFill>
                  <a:srgbClr val="15C045"/>
                </a:solidFill>
                <a:ln w="38100" cap="flat" cmpd="sng" algn="ctr">
                  <a:solidFill>
                    <a:schemeClr val="bg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endParaRPr lang="es-CL">
                    <a:solidFill>
                      <a:srgbClr val="15C045"/>
                    </a:solidFill>
                  </a:endParaRPr>
                </a:p>
              </p:txBody>
            </p:sp>
          </p:grpSp>
        </p:grp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xmlns="" id="{1B3AD03F-7589-AE44-B9E9-BD1FFAE32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/>
            </a:blip>
            <a:stretch>
              <a:fillRect/>
            </a:stretch>
          </p:blipFill>
          <p:spPr>
            <a:xfrm>
              <a:off x="5814832" y="3888547"/>
              <a:ext cx="581691" cy="630166"/>
            </a:xfrm>
            <a:prstGeom prst="rect">
              <a:avLst/>
            </a:prstGeom>
            <a:noFill/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xmlns="" id="{784EE845-65D6-E944-9127-DBF9F57CF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100000"/>
            </a:blip>
            <a:stretch>
              <a:fillRect/>
            </a:stretch>
          </p:blipFill>
          <p:spPr>
            <a:xfrm>
              <a:off x="3906560" y="1657679"/>
              <a:ext cx="626248" cy="678436"/>
            </a:xfrm>
            <a:prstGeom prst="rect">
              <a:avLst/>
            </a:prstGeom>
            <a:noFill/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xmlns="" id="{D33E7601-CFC9-2E46-88BB-96707EC2A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25000"/>
            </a:blip>
            <a:stretch>
              <a:fillRect/>
            </a:stretch>
          </p:blipFill>
          <p:spPr>
            <a:xfrm>
              <a:off x="4005125" y="4988007"/>
              <a:ext cx="640206" cy="693557"/>
            </a:xfrm>
            <a:prstGeom prst="rect">
              <a:avLst/>
            </a:prstGeom>
            <a:noFill/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xmlns="" id="{70FB61BC-F4B8-AB46-A7C5-31C6E87DB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biLevel thresh="25000"/>
            </a:blip>
            <a:stretch>
              <a:fillRect/>
            </a:stretch>
          </p:blipFill>
          <p:spPr>
            <a:xfrm>
              <a:off x="5662937" y="2311840"/>
              <a:ext cx="602391" cy="652590"/>
            </a:xfrm>
            <a:prstGeom prst="rect">
              <a:avLst/>
            </a:prstGeom>
            <a:noFill/>
          </p:spPr>
        </p:pic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8B768CCC-CFE6-9E4B-81C9-C355BAD0FF33}"/>
                </a:ext>
              </a:extLst>
            </p:cNvPr>
            <p:cNvSpPr/>
            <p:nvPr/>
          </p:nvSpPr>
          <p:spPr>
            <a:xfrm>
              <a:off x="4917313" y="1287115"/>
              <a:ext cx="3022222" cy="400501"/>
            </a:xfrm>
            <a:custGeom>
              <a:avLst/>
              <a:gdLst>
                <a:gd name="connsiteX0" fmla="*/ 0 w 1197353"/>
                <a:gd name="connsiteY0" fmla="*/ 0 h 405507"/>
                <a:gd name="connsiteX1" fmla="*/ 1197353 w 1197353"/>
                <a:gd name="connsiteY1" fmla="*/ 0 h 405507"/>
                <a:gd name="connsiteX2" fmla="*/ 1197353 w 1197353"/>
                <a:gd name="connsiteY2" fmla="*/ 405507 h 405507"/>
                <a:gd name="connsiteX3" fmla="*/ 0 w 1197353"/>
                <a:gd name="connsiteY3" fmla="*/ 405507 h 405507"/>
                <a:gd name="connsiteX4" fmla="*/ 0 w 1197353"/>
                <a:gd name="connsiteY4" fmla="*/ 0 h 405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353" h="405507">
                  <a:moveTo>
                    <a:pt x="0" y="0"/>
                  </a:moveTo>
                  <a:lnTo>
                    <a:pt x="1197353" y="0"/>
                  </a:lnTo>
                  <a:lnTo>
                    <a:pt x="1197353" y="405507"/>
                  </a:lnTo>
                  <a:lnTo>
                    <a:pt x="0" y="40550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20069" tIns="20069" rIns="20069" bIns="20069" numCol="1" spcCol="1270" anchor="ctr" anchorCtr="0">
              <a:noAutofit/>
            </a:bodyPr>
            <a:lstStyle/>
            <a:p>
              <a:pPr lvl="0" defTabSz="903153">
                <a:spcBef>
                  <a:spcPct val="0"/>
                </a:spcBef>
                <a:defRPr/>
              </a:pPr>
              <a:r>
                <a:rPr lang="es-CL" sz="1778" b="1" kern="0" dirty="0">
                  <a:solidFill>
                    <a:srgbClr val="15C045"/>
                  </a:solidFill>
                </a:rPr>
                <a:t>Shock</a:t>
              </a: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xmlns="" id="{3EAAB4C5-D4E9-A740-9659-00904F87C564}"/>
                </a:ext>
              </a:extLst>
            </p:cNvPr>
            <p:cNvSpPr/>
            <p:nvPr/>
          </p:nvSpPr>
          <p:spPr>
            <a:xfrm>
              <a:off x="6809810" y="2379977"/>
              <a:ext cx="3022222" cy="400501"/>
            </a:xfrm>
            <a:custGeom>
              <a:avLst/>
              <a:gdLst>
                <a:gd name="connsiteX0" fmla="*/ 0 w 1197353"/>
                <a:gd name="connsiteY0" fmla="*/ 0 h 405507"/>
                <a:gd name="connsiteX1" fmla="*/ 1197353 w 1197353"/>
                <a:gd name="connsiteY1" fmla="*/ 0 h 405507"/>
                <a:gd name="connsiteX2" fmla="*/ 1197353 w 1197353"/>
                <a:gd name="connsiteY2" fmla="*/ 405507 h 405507"/>
                <a:gd name="connsiteX3" fmla="*/ 0 w 1197353"/>
                <a:gd name="connsiteY3" fmla="*/ 405507 h 405507"/>
                <a:gd name="connsiteX4" fmla="*/ 0 w 1197353"/>
                <a:gd name="connsiteY4" fmla="*/ 0 h 405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353" h="405507">
                  <a:moveTo>
                    <a:pt x="0" y="0"/>
                  </a:moveTo>
                  <a:lnTo>
                    <a:pt x="1197353" y="0"/>
                  </a:lnTo>
                  <a:lnTo>
                    <a:pt x="1197353" y="405507"/>
                  </a:lnTo>
                  <a:lnTo>
                    <a:pt x="0" y="40550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20069" tIns="20069" rIns="20069" bIns="20069" numCol="1" spcCol="1270" anchor="ctr" anchorCtr="0">
              <a:noAutofit/>
            </a:bodyPr>
            <a:lstStyle/>
            <a:p>
              <a:pPr lvl="0" defTabSz="903153">
                <a:spcBef>
                  <a:spcPct val="0"/>
                </a:spcBef>
                <a:defRPr/>
              </a:pPr>
              <a:r>
                <a:rPr lang="es-CL" sz="1778" b="1" kern="0" dirty="0">
                  <a:solidFill>
                    <a:srgbClr val="15C045"/>
                  </a:solidFill>
                </a:rPr>
                <a:t>Negación</a:t>
              </a: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756B07C8-5AAD-1D46-B8D7-82EEC3FECA54}"/>
                </a:ext>
              </a:extLst>
            </p:cNvPr>
            <p:cNvSpPr/>
            <p:nvPr/>
          </p:nvSpPr>
          <p:spPr>
            <a:xfrm>
              <a:off x="6809810" y="4201529"/>
              <a:ext cx="3022222" cy="400501"/>
            </a:xfrm>
            <a:custGeom>
              <a:avLst/>
              <a:gdLst>
                <a:gd name="connsiteX0" fmla="*/ 0 w 1197353"/>
                <a:gd name="connsiteY0" fmla="*/ 0 h 405507"/>
                <a:gd name="connsiteX1" fmla="*/ 1197353 w 1197353"/>
                <a:gd name="connsiteY1" fmla="*/ 0 h 405507"/>
                <a:gd name="connsiteX2" fmla="*/ 1197353 w 1197353"/>
                <a:gd name="connsiteY2" fmla="*/ 405507 h 405507"/>
                <a:gd name="connsiteX3" fmla="*/ 0 w 1197353"/>
                <a:gd name="connsiteY3" fmla="*/ 405507 h 405507"/>
                <a:gd name="connsiteX4" fmla="*/ 0 w 1197353"/>
                <a:gd name="connsiteY4" fmla="*/ 0 h 405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353" h="405507">
                  <a:moveTo>
                    <a:pt x="0" y="0"/>
                  </a:moveTo>
                  <a:lnTo>
                    <a:pt x="1197353" y="0"/>
                  </a:lnTo>
                  <a:lnTo>
                    <a:pt x="1197353" y="405507"/>
                  </a:lnTo>
                  <a:lnTo>
                    <a:pt x="0" y="40550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20069" tIns="20069" rIns="20069" bIns="20069" numCol="1" spcCol="1270" anchor="ctr" anchorCtr="0">
              <a:noAutofit/>
            </a:bodyPr>
            <a:lstStyle/>
            <a:p>
              <a:pPr lvl="0" defTabSz="903153">
                <a:spcBef>
                  <a:spcPct val="0"/>
                </a:spcBef>
                <a:defRPr/>
              </a:pPr>
              <a:r>
                <a:rPr lang="es-CL" sz="1778" b="1" kern="0" dirty="0">
                  <a:solidFill>
                    <a:srgbClr val="15C045"/>
                  </a:solidFill>
                </a:rPr>
                <a:t>Búsqueda</a:t>
              </a: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xmlns="" id="{8821DF0C-48F9-B84A-88B0-0A5D7C07AA0B}"/>
                </a:ext>
              </a:extLst>
            </p:cNvPr>
            <p:cNvSpPr/>
            <p:nvPr/>
          </p:nvSpPr>
          <p:spPr>
            <a:xfrm>
              <a:off x="4986857" y="5494642"/>
              <a:ext cx="3022222" cy="400501"/>
            </a:xfrm>
            <a:custGeom>
              <a:avLst/>
              <a:gdLst>
                <a:gd name="connsiteX0" fmla="*/ 0 w 1197353"/>
                <a:gd name="connsiteY0" fmla="*/ 0 h 405507"/>
                <a:gd name="connsiteX1" fmla="*/ 1197353 w 1197353"/>
                <a:gd name="connsiteY1" fmla="*/ 0 h 405507"/>
                <a:gd name="connsiteX2" fmla="*/ 1197353 w 1197353"/>
                <a:gd name="connsiteY2" fmla="*/ 405507 h 405507"/>
                <a:gd name="connsiteX3" fmla="*/ 0 w 1197353"/>
                <a:gd name="connsiteY3" fmla="*/ 405507 h 405507"/>
                <a:gd name="connsiteX4" fmla="*/ 0 w 1197353"/>
                <a:gd name="connsiteY4" fmla="*/ 0 h 405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353" h="405507">
                  <a:moveTo>
                    <a:pt x="0" y="0"/>
                  </a:moveTo>
                  <a:lnTo>
                    <a:pt x="1197353" y="0"/>
                  </a:lnTo>
                  <a:lnTo>
                    <a:pt x="1197353" y="405507"/>
                  </a:lnTo>
                  <a:lnTo>
                    <a:pt x="0" y="40550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20069" tIns="20069" rIns="20069" bIns="20069" numCol="1" spcCol="1270" anchor="ctr" anchorCtr="0">
              <a:noAutofit/>
            </a:bodyPr>
            <a:lstStyle/>
            <a:p>
              <a:pPr lvl="0" defTabSz="903153">
                <a:spcBef>
                  <a:spcPct val="0"/>
                </a:spcBef>
                <a:defRPr/>
              </a:pPr>
              <a:r>
                <a:rPr lang="es-CL" sz="1778" b="1" kern="0" dirty="0">
                  <a:solidFill>
                    <a:srgbClr val="15C045"/>
                  </a:solidFill>
                </a:rPr>
                <a:t>Duelo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138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721E6D43-F8D7-7641-9225-0A7D28EF55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00F6060-1DAF-0E48-8226-4C7099DC94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6" name="Título 30">
            <a:extLst>
              <a:ext uri="{FF2B5EF4-FFF2-40B4-BE49-F238E27FC236}">
                <a16:creationId xmlns:a16="http://schemas.microsoft.com/office/drawing/2014/main" xmlns="" id="{7A4081D9-4F8C-D34D-872F-32FB6815CFE5}"/>
              </a:ext>
            </a:extLst>
          </p:cNvPr>
          <p:cNvSpPr txBox="1">
            <a:spLocks/>
          </p:cNvSpPr>
          <p:nvPr/>
        </p:nvSpPr>
        <p:spPr>
          <a:xfrm>
            <a:off x="449999" y="496799"/>
            <a:ext cx="9079012" cy="506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S" sz="2000" dirty="0">
                <a:solidFill>
                  <a:srgbClr val="15C045"/>
                </a:solidFill>
                <a:latin typeface="ACHS Nueva Serif Light" pitchFamily="2" charset="77"/>
                <a:cs typeface="Arial" panose="020B0604020202020204" pitchFamily="34" charset="0"/>
              </a:rPr>
              <a:t>Tipos de reacciones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D70BC6D5-9E28-6E4F-9893-CE6B6AF1FA59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5E38146A-50F9-E745-9119-DAF894791331}"/>
              </a:ext>
            </a:extLst>
          </p:cNvPr>
          <p:cNvGrpSpPr/>
          <p:nvPr/>
        </p:nvGrpSpPr>
        <p:grpSpPr>
          <a:xfrm>
            <a:off x="5288112" y="1608834"/>
            <a:ext cx="1615775" cy="1506520"/>
            <a:chOff x="4605916" y="1547765"/>
            <a:chExt cx="1615775" cy="1506520"/>
          </a:xfrm>
          <a:solidFill>
            <a:srgbClr val="15C045"/>
          </a:solidFill>
        </p:grpSpPr>
        <p:sp>
          <p:nvSpPr>
            <p:cNvPr id="9" name="Rounded Rectangle 184">
              <a:extLst>
                <a:ext uri="{FF2B5EF4-FFF2-40B4-BE49-F238E27FC236}">
                  <a16:creationId xmlns:a16="http://schemas.microsoft.com/office/drawing/2014/main" xmlns="" id="{31F10A61-20D2-654A-957C-67F91A9C0706}"/>
                </a:ext>
              </a:extLst>
            </p:cNvPr>
            <p:cNvSpPr/>
            <p:nvPr/>
          </p:nvSpPr>
          <p:spPr>
            <a:xfrm>
              <a:off x="4605916" y="1547765"/>
              <a:ext cx="1615775" cy="1506520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s-CL" sz="1800" dirty="0">
                <a:solidFill>
                  <a:schemeClr val="bg1"/>
                </a:solidFill>
              </a:endParaRPr>
            </a:p>
            <a:p>
              <a:pPr algn="ctr"/>
              <a:endParaRPr lang="es-CL" sz="1800" dirty="0">
                <a:solidFill>
                  <a:schemeClr val="bg1"/>
                </a:solidFill>
              </a:endParaRPr>
            </a:p>
            <a:p>
              <a:pPr algn="ctr"/>
              <a:endParaRPr lang="es-CL" sz="1800" dirty="0">
                <a:solidFill>
                  <a:schemeClr val="bg1"/>
                </a:solidFill>
              </a:endParaRPr>
            </a:p>
            <a:p>
              <a:pPr algn="ctr"/>
              <a:r>
                <a:rPr lang="es-CL" sz="1800" dirty="0">
                  <a:solidFill>
                    <a:schemeClr val="bg1"/>
                  </a:solidFill>
                  <a:latin typeface="ACHS Nueva Sans Light" pitchFamily="2" charset="77"/>
                </a:rPr>
                <a:t>Reacciones</a:t>
              </a: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xmlns="" id="{FE6DD2F9-FE82-D243-BA3B-7E9C31E9E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</a:blip>
            <a:stretch>
              <a:fillRect/>
            </a:stretch>
          </p:blipFill>
          <p:spPr>
            <a:xfrm>
              <a:off x="5127071" y="1752737"/>
              <a:ext cx="632706" cy="685432"/>
            </a:xfrm>
            <a:prstGeom prst="rect">
              <a:avLst/>
            </a:prstGeom>
            <a:grpFill/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557201F6-F0EC-1546-9B37-976F5757FC6C}"/>
              </a:ext>
            </a:extLst>
          </p:cNvPr>
          <p:cNvGrpSpPr/>
          <p:nvPr/>
        </p:nvGrpSpPr>
        <p:grpSpPr>
          <a:xfrm>
            <a:off x="1990588" y="4155797"/>
            <a:ext cx="8405892" cy="974744"/>
            <a:chOff x="2043075" y="4627137"/>
            <a:chExt cx="8405892" cy="974744"/>
          </a:xfrm>
          <a:solidFill>
            <a:srgbClr val="7DFF45"/>
          </a:solidFill>
        </p:grpSpPr>
        <p:sp>
          <p:nvSpPr>
            <p:cNvPr id="12" name="Rounded Rectangle 184">
              <a:extLst>
                <a:ext uri="{FF2B5EF4-FFF2-40B4-BE49-F238E27FC236}">
                  <a16:creationId xmlns:a16="http://schemas.microsoft.com/office/drawing/2014/main" xmlns="" id="{2933052A-02BA-354D-8384-5598DA83AF6E}"/>
                </a:ext>
              </a:extLst>
            </p:cNvPr>
            <p:cNvSpPr/>
            <p:nvPr/>
          </p:nvSpPr>
          <p:spPr>
            <a:xfrm>
              <a:off x="4236219" y="4627137"/>
              <a:ext cx="1615775" cy="974744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s-CL" sz="1600" dirty="0">
                  <a:latin typeface="ACHS Nueva Sans Light" pitchFamily="2" charset="77"/>
                </a:rPr>
                <a:t>Hiperactivas</a:t>
              </a:r>
            </a:p>
          </p:txBody>
        </p:sp>
        <p:sp>
          <p:nvSpPr>
            <p:cNvPr id="13" name="Rounded Rectangle 184">
              <a:extLst>
                <a:ext uri="{FF2B5EF4-FFF2-40B4-BE49-F238E27FC236}">
                  <a16:creationId xmlns:a16="http://schemas.microsoft.com/office/drawing/2014/main" xmlns="" id="{F1AC9AD3-D767-E741-AD29-EA88AEC7D415}"/>
                </a:ext>
              </a:extLst>
            </p:cNvPr>
            <p:cNvSpPr/>
            <p:nvPr/>
          </p:nvSpPr>
          <p:spPr>
            <a:xfrm>
              <a:off x="2043075" y="4627137"/>
              <a:ext cx="1722288" cy="974744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s-CL" sz="1600" dirty="0">
                  <a:latin typeface="ACHS Nueva Sans Light" pitchFamily="2" charset="77"/>
                </a:rPr>
                <a:t>Normales</a:t>
              </a:r>
            </a:p>
          </p:txBody>
        </p:sp>
        <p:sp>
          <p:nvSpPr>
            <p:cNvPr id="14" name="Rounded Rectangle 184">
              <a:extLst>
                <a:ext uri="{FF2B5EF4-FFF2-40B4-BE49-F238E27FC236}">
                  <a16:creationId xmlns:a16="http://schemas.microsoft.com/office/drawing/2014/main" xmlns="" id="{37C82815-2AD1-8943-BF42-EA8513F91D2A}"/>
                </a:ext>
              </a:extLst>
            </p:cNvPr>
            <p:cNvSpPr/>
            <p:nvPr/>
          </p:nvSpPr>
          <p:spPr>
            <a:xfrm>
              <a:off x="6526927" y="4627137"/>
              <a:ext cx="1722288" cy="974744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s-CL" sz="1600" dirty="0">
                  <a:latin typeface="ACHS Nueva Sans Light" pitchFamily="2" charset="77"/>
                </a:rPr>
                <a:t>Paralizantes</a:t>
              </a:r>
            </a:p>
          </p:txBody>
        </p:sp>
        <p:sp>
          <p:nvSpPr>
            <p:cNvPr id="15" name="Rounded Rectangle 184">
              <a:extLst>
                <a:ext uri="{FF2B5EF4-FFF2-40B4-BE49-F238E27FC236}">
                  <a16:creationId xmlns:a16="http://schemas.microsoft.com/office/drawing/2014/main" xmlns="" id="{F63C9FBF-AD7E-2B46-BB6C-1FAAB78858FE}"/>
                </a:ext>
              </a:extLst>
            </p:cNvPr>
            <p:cNvSpPr/>
            <p:nvPr/>
          </p:nvSpPr>
          <p:spPr>
            <a:xfrm>
              <a:off x="8833192" y="4627137"/>
              <a:ext cx="1615775" cy="974744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s-CL" sz="1600" dirty="0">
                  <a:latin typeface="ACHS Nueva Sans Light" pitchFamily="2" charset="77"/>
                </a:rPr>
                <a:t>Corporales</a:t>
              </a:r>
            </a:p>
          </p:txBody>
        </p:sp>
      </p:grpSp>
      <p:sp>
        <p:nvSpPr>
          <p:cNvPr id="16" name="Flecha abajo 15">
            <a:extLst>
              <a:ext uri="{FF2B5EF4-FFF2-40B4-BE49-F238E27FC236}">
                <a16:creationId xmlns:a16="http://schemas.microsoft.com/office/drawing/2014/main" xmlns="" id="{99F255C1-2A7E-8A45-ABDE-9D516A66DB21}"/>
              </a:ext>
            </a:extLst>
          </p:cNvPr>
          <p:cNvSpPr/>
          <p:nvPr/>
        </p:nvSpPr>
        <p:spPr>
          <a:xfrm>
            <a:off x="5640489" y="3400959"/>
            <a:ext cx="970261" cy="469232"/>
          </a:xfrm>
          <a:prstGeom prst="downArrow">
            <a:avLst/>
          </a:prstGeom>
          <a:solidFill>
            <a:srgbClr val="15C0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188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6629AA4-3C60-5246-89E5-78089C6F1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4DF9876-6F59-C74A-9C36-2228CA7FE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B3B49FE6-FDF2-144D-8F5A-8FEE9FDDF54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xmlns="" id="{54BA9B86-2567-F044-ABBF-53269C09D5FB}"/>
              </a:ext>
            </a:extLst>
          </p:cNvPr>
          <p:cNvSpPr/>
          <p:nvPr/>
        </p:nvSpPr>
        <p:spPr>
          <a:xfrm>
            <a:off x="622683" y="711200"/>
            <a:ext cx="10794617" cy="5321300"/>
          </a:xfrm>
          <a:prstGeom prst="roundRect">
            <a:avLst/>
          </a:prstGeom>
          <a:solidFill>
            <a:srgbClr val="0CC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altLang="es-CL" sz="4400" dirty="0">
                <a:solidFill>
                  <a:schemeClr val="bg1"/>
                </a:solidFill>
                <a:latin typeface="ACHS Nueva Serif Medium" pitchFamily="2" charset="77"/>
                <a:cs typeface="Arial" panose="020B0604020202020204" pitchFamily="34" charset="0"/>
              </a:rPr>
              <a:t>¿Cómo estamos nosotros?</a:t>
            </a:r>
          </a:p>
          <a:p>
            <a:pPr algn="just"/>
            <a:endParaRPr lang="es-ES" altLang="es-CL" sz="4400" dirty="0">
              <a:solidFill>
                <a:schemeClr val="bg1"/>
              </a:solidFill>
              <a:latin typeface="ACHS Nueva Serif Medium" pitchFamily="2" charset="77"/>
              <a:cs typeface="Times New Roman" panose="02020603050405020304" pitchFamily="18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E3E44674-96B2-6D49-8B34-AFE4528611B8}"/>
              </a:ext>
            </a:extLst>
          </p:cNvPr>
          <p:cNvCxnSpPr>
            <a:cxnSpLocks/>
          </p:cNvCxnSpPr>
          <p:nvPr/>
        </p:nvCxnSpPr>
        <p:spPr>
          <a:xfrm>
            <a:off x="1234371" y="1057117"/>
            <a:ext cx="109449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77A5497B-2E49-3149-9656-75EC2D8AF1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574" y="5309650"/>
            <a:ext cx="1119600" cy="45737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7F498460-30F5-DA4E-A93B-BA59DB6C2131}"/>
              </a:ext>
            </a:extLst>
          </p:cNvPr>
          <p:cNvSpPr/>
          <p:nvPr/>
        </p:nvSpPr>
        <p:spPr>
          <a:xfrm>
            <a:off x="1015939" y="34290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es-ES" kern="0" dirty="0">
                <a:solidFill>
                  <a:schemeClr val="bg1"/>
                </a:solidFill>
              </a:rPr>
              <a:t>¿Estamos en una disposición favorable para tener actitudes correctas y tomar acciones debidas?</a:t>
            </a:r>
            <a:endParaRPr lang="es-ES" b="1" kern="0" dirty="0">
              <a:solidFill>
                <a:schemeClr val="bg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83C65F03-87F5-C440-9D91-AEF6D1AFD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294" y="3146919"/>
            <a:ext cx="1713990" cy="18568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D65DF8A0-B9F9-574A-8BFD-B7836DB34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988953" y="4484150"/>
            <a:ext cx="762000" cy="825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158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DC1F2B-010E-3845-B39E-DFE11A049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2CAD4E0-12BD-AC4A-A4AD-CF1A2644C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EF9285F9-A534-AC44-A441-2653902023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403A759-5EF7-034F-BDFF-5B2E85B595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6" name="Título 30">
            <a:extLst>
              <a:ext uri="{FF2B5EF4-FFF2-40B4-BE49-F238E27FC236}">
                <a16:creationId xmlns:a16="http://schemas.microsoft.com/office/drawing/2014/main" xmlns="" id="{1261A4F2-4C04-EB4F-8C20-3F834E2225BD}"/>
              </a:ext>
            </a:extLst>
          </p:cNvPr>
          <p:cNvSpPr txBox="1">
            <a:spLocks/>
          </p:cNvSpPr>
          <p:nvPr/>
        </p:nvSpPr>
        <p:spPr>
          <a:xfrm>
            <a:off x="449999" y="496799"/>
            <a:ext cx="9079012" cy="506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CL" sz="2000" dirty="0">
                <a:solidFill>
                  <a:srgbClr val="15C045"/>
                </a:solidFill>
                <a:latin typeface="ACHS Nueva Serif Light" pitchFamily="2" charset="77"/>
                <a:cs typeface="Arial" panose="020B0604020202020204" pitchFamily="34" charset="0"/>
              </a:rPr>
              <a:t>Aspectos post catástrofes</a:t>
            </a:r>
            <a:endParaRPr lang="es-ES" sz="2000" dirty="0">
              <a:solidFill>
                <a:srgbClr val="15C045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B68665CD-D059-E141-8010-772411ADD9CC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0E4629AA-6031-3D49-8EE4-EAAD8FB01C8E}"/>
              </a:ext>
            </a:extLst>
          </p:cNvPr>
          <p:cNvSpPr txBox="1"/>
          <p:nvPr/>
        </p:nvSpPr>
        <p:spPr>
          <a:xfrm>
            <a:off x="449999" y="950400"/>
            <a:ext cx="772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CHS Nueva Serif Light" pitchFamily="2" charset="77"/>
                <a:cs typeface="Arial" panose="020B0604020202020204" pitchFamily="34" charset="0"/>
              </a:rPr>
              <a:t>¿Cómo enfrentamos nuestros desajustes emocionales?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C1DBBA79-1986-1E4D-8B61-68B99985681A}"/>
              </a:ext>
            </a:extLst>
          </p:cNvPr>
          <p:cNvGrpSpPr/>
          <p:nvPr/>
        </p:nvGrpSpPr>
        <p:grpSpPr>
          <a:xfrm>
            <a:off x="4189689" y="1883925"/>
            <a:ext cx="6437293" cy="4132484"/>
            <a:chOff x="740122" y="1997046"/>
            <a:chExt cx="6437293" cy="4132484"/>
          </a:xfrm>
          <a:solidFill>
            <a:srgbClr val="004C15"/>
          </a:solidFill>
        </p:grpSpPr>
        <p:sp>
          <p:nvSpPr>
            <p:cNvPr id="10" name="Rounded Rectangle 184">
              <a:extLst>
                <a:ext uri="{FF2B5EF4-FFF2-40B4-BE49-F238E27FC236}">
                  <a16:creationId xmlns:a16="http://schemas.microsoft.com/office/drawing/2014/main" xmlns="" id="{E2F4A197-D447-D64E-8CF4-E496611C31E3}"/>
                </a:ext>
              </a:extLst>
            </p:cNvPr>
            <p:cNvSpPr/>
            <p:nvPr/>
          </p:nvSpPr>
          <p:spPr>
            <a:xfrm>
              <a:off x="740123" y="3575916"/>
              <a:ext cx="1722287" cy="974744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s-CL" sz="1400" dirty="0">
                  <a:solidFill>
                    <a:schemeClr val="bg1"/>
                  </a:solidFill>
                  <a:latin typeface="ACHS Nueva Sans Light" pitchFamily="2" charset="77"/>
                </a:rPr>
                <a:t>Combatir el miedo: control</a:t>
              </a:r>
            </a:p>
          </p:txBody>
        </p:sp>
        <p:sp>
          <p:nvSpPr>
            <p:cNvPr id="11" name="Rounded Rectangle 184">
              <a:extLst>
                <a:ext uri="{FF2B5EF4-FFF2-40B4-BE49-F238E27FC236}">
                  <a16:creationId xmlns:a16="http://schemas.microsoft.com/office/drawing/2014/main" xmlns="" id="{CDEC51AA-8E59-3D4C-90C0-A818B17AB54A}"/>
                </a:ext>
              </a:extLst>
            </p:cNvPr>
            <p:cNvSpPr/>
            <p:nvPr/>
          </p:nvSpPr>
          <p:spPr>
            <a:xfrm>
              <a:off x="740122" y="1997046"/>
              <a:ext cx="1722288" cy="974744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s-CL" sz="1400" dirty="0">
                  <a:solidFill>
                    <a:schemeClr val="bg1"/>
                  </a:solidFill>
                  <a:latin typeface="ACHS Nueva Sans Light" pitchFamily="2" charset="77"/>
                </a:rPr>
                <a:t>Aceptación</a:t>
              </a:r>
            </a:p>
          </p:txBody>
        </p:sp>
        <p:sp>
          <p:nvSpPr>
            <p:cNvPr id="12" name="Rounded Rectangle 184">
              <a:extLst>
                <a:ext uri="{FF2B5EF4-FFF2-40B4-BE49-F238E27FC236}">
                  <a16:creationId xmlns:a16="http://schemas.microsoft.com/office/drawing/2014/main" xmlns="" id="{9DE435C9-7026-C54F-B742-F7AF6CEFDDAB}"/>
                </a:ext>
              </a:extLst>
            </p:cNvPr>
            <p:cNvSpPr/>
            <p:nvPr/>
          </p:nvSpPr>
          <p:spPr>
            <a:xfrm>
              <a:off x="740122" y="5154786"/>
              <a:ext cx="1722287" cy="974744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chemeClr val="bg1"/>
                  </a:solidFill>
                  <a:latin typeface="ACHS Nueva Sans Light" pitchFamily="2" charset="77"/>
                </a:rPr>
                <a:t>Pensar en sucesos como desafiantes</a:t>
              </a:r>
            </a:p>
          </p:txBody>
        </p:sp>
        <p:sp>
          <p:nvSpPr>
            <p:cNvPr id="13" name="Rounded Rectangle 184">
              <a:extLst>
                <a:ext uri="{FF2B5EF4-FFF2-40B4-BE49-F238E27FC236}">
                  <a16:creationId xmlns:a16="http://schemas.microsoft.com/office/drawing/2014/main" xmlns="" id="{D8E0ABFD-F8F5-3D4A-A6C2-8FBA70ECE0C2}"/>
                </a:ext>
              </a:extLst>
            </p:cNvPr>
            <p:cNvSpPr/>
            <p:nvPr/>
          </p:nvSpPr>
          <p:spPr>
            <a:xfrm>
              <a:off x="3078043" y="1997046"/>
              <a:ext cx="1773835" cy="974744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chemeClr val="bg1"/>
                  </a:solidFill>
                  <a:latin typeface="ACHS Nueva Sans Light" pitchFamily="2" charset="77"/>
                </a:rPr>
                <a:t>Relatar y conversar sobre la experiencia vivida</a:t>
              </a:r>
            </a:p>
          </p:txBody>
        </p:sp>
        <p:sp>
          <p:nvSpPr>
            <p:cNvPr id="14" name="Rounded Rectangle 184">
              <a:extLst>
                <a:ext uri="{FF2B5EF4-FFF2-40B4-BE49-F238E27FC236}">
                  <a16:creationId xmlns:a16="http://schemas.microsoft.com/office/drawing/2014/main" xmlns="" id="{FAB3751E-B2C7-224A-B812-7C37713804E0}"/>
                </a:ext>
              </a:extLst>
            </p:cNvPr>
            <p:cNvSpPr/>
            <p:nvPr/>
          </p:nvSpPr>
          <p:spPr>
            <a:xfrm>
              <a:off x="3078044" y="3575916"/>
              <a:ext cx="1773834" cy="974744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chemeClr val="bg1"/>
                  </a:solidFill>
                  <a:latin typeface="ACHS Nueva Sans Light" pitchFamily="2" charset="77"/>
                </a:rPr>
                <a:t>Retomar con prontitud las rutinas</a:t>
              </a:r>
            </a:p>
          </p:txBody>
        </p:sp>
        <p:sp>
          <p:nvSpPr>
            <p:cNvPr id="15" name="Rounded Rectangle 184">
              <a:extLst>
                <a:ext uri="{FF2B5EF4-FFF2-40B4-BE49-F238E27FC236}">
                  <a16:creationId xmlns:a16="http://schemas.microsoft.com/office/drawing/2014/main" xmlns="" id="{2DCA8F3E-3E27-7649-A7E0-15BE60FBB588}"/>
                </a:ext>
              </a:extLst>
            </p:cNvPr>
            <p:cNvSpPr/>
            <p:nvPr/>
          </p:nvSpPr>
          <p:spPr>
            <a:xfrm>
              <a:off x="3078044" y="5154785"/>
              <a:ext cx="1773834" cy="974744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chemeClr val="bg1"/>
                  </a:solidFill>
                  <a:latin typeface="ACHS Nueva Sans Light" pitchFamily="2" charset="77"/>
                </a:rPr>
                <a:t>Limitar la exposición a imágenes y noticias</a:t>
              </a:r>
            </a:p>
          </p:txBody>
        </p:sp>
        <p:sp>
          <p:nvSpPr>
            <p:cNvPr id="16" name="Rounded Rectangle 184">
              <a:extLst>
                <a:ext uri="{FF2B5EF4-FFF2-40B4-BE49-F238E27FC236}">
                  <a16:creationId xmlns:a16="http://schemas.microsoft.com/office/drawing/2014/main" xmlns="" id="{518C6DC2-4597-B84B-8EF3-4BCBC8CA309C}"/>
                </a:ext>
              </a:extLst>
            </p:cNvPr>
            <p:cNvSpPr/>
            <p:nvPr/>
          </p:nvSpPr>
          <p:spPr>
            <a:xfrm>
              <a:off x="5455127" y="1997046"/>
              <a:ext cx="1722288" cy="974744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s-CL" sz="1400" dirty="0">
                  <a:solidFill>
                    <a:schemeClr val="bg1"/>
                  </a:solidFill>
                  <a:latin typeface="ACHS Nueva Sans Light" pitchFamily="2" charset="77"/>
                </a:rPr>
                <a:t>Estar atentos </a:t>
              </a: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xmlns="" id="{122D72A5-8051-8549-A480-BE9DB17AF46F}"/>
                </a:ext>
              </a:extLst>
            </p:cNvPr>
            <p:cNvSpPr/>
            <p:nvPr/>
          </p:nvSpPr>
          <p:spPr>
            <a:xfrm rot="5400000">
              <a:off x="1312028" y="3173579"/>
              <a:ext cx="603248" cy="199671"/>
            </a:xfrm>
            <a:prstGeom prst="rect">
              <a:avLst/>
            </a:prstGeom>
            <a:solidFill>
              <a:srgbClr val="15C04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xmlns="" id="{87FC6711-8D31-6046-BEAE-C95D1D982376}"/>
                </a:ext>
              </a:extLst>
            </p:cNvPr>
            <p:cNvSpPr/>
            <p:nvPr/>
          </p:nvSpPr>
          <p:spPr>
            <a:xfrm rot="5400000">
              <a:off x="1299641" y="4753327"/>
              <a:ext cx="603248" cy="199671"/>
            </a:xfrm>
            <a:prstGeom prst="rect">
              <a:avLst/>
            </a:prstGeom>
            <a:solidFill>
              <a:srgbClr val="15C04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xmlns="" id="{BB8E88D0-0CA6-754B-B1E0-26D9D4735986}"/>
                </a:ext>
              </a:extLst>
            </p:cNvPr>
            <p:cNvSpPr/>
            <p:nvPr/>
          </p:nvSpPr>
          <p:spPr>
            <a:xfrm>
              <a:off x="2474796" y="5542322"/>
              <a:ext cx="603248" cy="19967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xmlns="" id="{906C2834-D067-F042-B363-7F85F7D49076}"/>
                </a:ext>
              </a:extLst>
            </p:cNvPr>
            <p:cNvSpPr/>
            <p:nvPr/>
          </p:nvSpPr>
          <p:spPr>
            <a:xfrm rot="5400000">
              <a:off x="3649174" y="4753327"/>
              <a:ext cx="603248" cy="199671"/>
            </a:xfrm>
            <a:prstGeom prst="rect">
              <a:avLst/>
            </a:prstGeom>
            <a:solidFill>
              <a:srgbClr val="15C04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xmlns="" id="{35F14A55-0407-5548-AA70-CC1B518F083C}"/>
                </a:ext>
              </a:extLst>
            </p:cNvPr>
            <p:cNvSpPr/>
            <p:nvPr/>
          </p:nvSpPr>
          <p:spPr>
            <a:xfrm rot="5400000">
              <a:off x="3676723" y="3175892"/>
              <a:ext cx="603248" cy="199671"/>
            </a:xfrm>
            <a:prstGeom prst="rect">
              <a:avLst/>
            </a:prstGeom>
            <a:solidFill>
              <a:srgbClr val="15C04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xmlns="" id="{BE3805A0-D0B0-9646-A3EC-798B54C71D34}"/>
                </a:ext>
              </a:extLst>
            </p:cNvPr>
            <p:cNvSpPr/>
            <p:nvPr/>
          </p:nvSpPr>
          <p:spPr>
            <a:xfrm>
              <a:off x="4851879" y="2359867"/>
              <a:ext cx="603248" cy="199671"/>
            </a:xfrm>
            <a:prstGeom prst="rect">
              <a:avLst/>
            </a:prstGeom>
            <a:solidFill>
              <a:srgbClr val="15C04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xmlns="" id="{C7319C2F-B900-674C-AE67-3B2C877420A1}"/>
              </a:ext>
            </a:extLst>
          </p:cNvPr>
          <p:cNvGrpSpPr/>
          <p:nvPr/>
        </p:nvGrpSpPr>
        <p:grpSpPr>
          <a:xfrm>
            <a:off x="710735" y="3350764"/>
            <a:ext cx="1248111" cy="1198806"/>
            <a:chOff x="4605916" y="1547765"/>
            <a:chExt cx="1615775" cy="1506520"/>
          </a:xfrm>
          <a:solidFill>
            <a:srgbClr val="15C045"/>
          </a:solidFill>
        </p:grpSpPr>
        <p:sp>
          <p:nvSpPr>
            <p:cNvPr id="24" name="Rounded Rectangle 184">
              <a:extLst>
                <a:ext uri="{FF2B5EF4-FFF2-40B4-BE49-F238E27FC236}">
                  <a16:creationId xmlns:a16="http://schemas.microsoft.com/office/drawing/2014/main" xmlns="" id="{34450070-C282-844D-BB51-EF075CA1E2F4}"/>
                </a:ext>
              </a:extLst>
            </p:cNvPr>
            <p:cNvSpPr/>
            <p:nvPr/>
          </p:nvSpPr>
          <p:spPr>
            <a:xfrm>
              <a:off x="4605916" y="1547765"/>
              <a:ext cx="1615775" cy="1506520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s-CL" sz="1800" dirty="0">
                <a:solidFill>
                  <a:schemeClr val="bg1"/>
                </a:solidFill>
              </a:endParaRPr>
            </a:p>
            <a:p>
              <a:pPr algn="ctr"/>
              <a:endParaRPr lang="es-CL" sz="1800" dirty="0">
                <a:solidFill>
                  <a:schemeClr val="bg1"/>
                </a:solidFill>
              </a:endParaRPr>
            </a:p>
            <a:p>
              <a:pPr algn="ctr"/>
              <a:endParaRPr lang="es-CL" sz="1800" dirty="0">
                <a:solidFill>
                  <a:schemeClr val="bg1"/>
                </a:solidFill>
              </a:endParaRPr>
            </a:p>
          </p:txBody>
        </p:sp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xmlns="" id="{885E3D93-0986-FF4B-942C-4EF4A15CD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</a:blip>
            <a:stretch>
              <a:fillRect/>
            </a:stretch>
          </p:blipFill>
          <p:spPr>
            <a:xfrm>
              <a:off x="5091647" y="1958309"/>
              <a:ext cx="632706" cy="685432"/>
            </a:xfrm>
            <a:prstGeom prst="rect">
              <a:avLst/>
            </a:prstGeom>
            <a:grpFill/>
          </p:spPr>
        </p:pic>
      </p:grpSp>
      <p:sp>
        <p:nvSpPr>
          <p:cNvPr id="26" name="Flecha derecha 25">
            <a:extLst>
              <a:ext uri="{FF2B5EF4-FFF2-40B4-BE49-F238E27FC236}">
                <a16:creationId xmlns:a16="http://schemas.microsoft.com/office/drawing/2014/main" xmlns="" id="{AE66D501-E724-2A49-B875-1A99FEDD68CB}"/>
              </a:ext>
            </a:extLst>
          </p:cNvPr>
          <p:cNvSpPr/>
          <p:nvPr/>
        </p:nvSpPr>
        <p:spPr>
          <a:xfrm>
            <a:off x="1958846" y="3785937"/>
            <a:ext cx="2099807" cy="388818"/>
          </a:xfrm>
          <a:prstGeom prst="rightArrow">
            <a:avLst/>
          </a:prstGeom>
          <a:solidFill>
            <a:srgbClr val="15C0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726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130C233-648E-A640-9277-481006C7B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C3FF73C-2B26-F848-A990-E14A30284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3E63B7A-4C39-A047-A9D6-0F1D3B19E8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xmlns="" id="{41F88B9B-CC4F-1140-A0BB-04955EDB1310}"/>
              </a:ext>
            </a:extLst>
          </p:cNvPr>
          <p:cNvSpPr/>
          <p:nvPr/>
        </p:nvSpPr>
        <p:spPr>
          <a:xfrm>
            <a:off x="622683" y="711200"/>
            <a:ext cx="10794617" cy="5321300"/>
          </a:xfrm>
          <a:prstGeom prst="roundRect">
            <a:avLst/>
          </a:prstGeom>
          <a:solidFill>
            <a:srgbClr val="0CC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altLang="es-CL" sz="4400" dirty="0">
                <a:solidFill>
                  <a:schemeClr val="bg1"/>
                </a:solidFill>
                <a:latin typeface="ACHS Nueva Serif Medium" pitchFamily="2" charset="77"/>
                <a:cs typeface="Arial" panose="020B0604020202020204" pitchFamily="34" charset="0"/>
              </a:rPr>
              <a:t>¿Cómo estamos nosotros?</a:t>
            </a:r>
          </a:p>
          <a:p>
            <a:pPr algn="just"/>
            <a:endParaRPr lang="es-ES" altLang="es-CL" sz="4400" dirty="0">
              <a:solidFill>
                <a:schemeClr val="bg1"/>
              </a:solidFill>
              <a:latin typeface="ACHS Nueva Serif Medium" pitchFamily="2" charset="77"/>
              <a:cs typeface="Times New Roman" panose="02020603050405020304" pitchFamily="18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4CFC9E16-6F94-D644-B017-26F3B8F04B2B}"/>
              </a:ext>
            </a:extLst>
          </p:cNvPr>
          <p:cNvCxnSpPr>
            <a:cxnSpLocks/>
          </p:cNvCxnSpPr>
          <p:nvPr/>
        </p:nvCxnSpPr>
        <p:spPr>
          <a:xfrm>
            <a:off x="1234371" y="1057117"/>
            <a:ext cx="109449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DB63D9A-B0CE-9144-A317-118D8F0862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574" y="5309650"/>
            <a:ext cx="1119600" cy="45737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4EC559ED-740A-B94F-A61E-E64220C4C7C8}"/>
              </a:ext>
            </a:extLst>
          </p:cNvPr>
          <p:cNvSpPr/>
          <p:nvPr/>
        </p:nvSpPr>
        <p:spPr>
          <a:xfrm>
            <a:off x="1015939" y="3429000"/>
            <a:ext cx="6706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kern="0" dirty="0">
                <a:solidFill>
                  <a:schemeClr val="bg1"/>
                </a:solidFill>
                <a:latin typeface="ACHS Nueva Serif" pitchFamily="2" charset="77"/>
              </a:rPr>
              <a:t>Mientras más control tenga una persona en una situación amenazante, menos ansiedad se provoca y se toman mejores decisiones.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E28F704E-7979-504E-A7D9-D7F5B7A41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294" y="3146919"/>
            <a:ext cx="1713990" cy="18568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85F0955-8B03-D844-9B9D-61AE2F929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988953" y="4484150"/>
            <a:ext cx="762000" cy="825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471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39E01D4-48A3-D342-A942-44E75F915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DE9D3A8-C934-1441-ABA4-0B4E44799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75014FF4-9EBA-1E45-9780-8DDC16FDCC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488A16A-DF2F-6A41-8EB2-94BD9B1EC2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716E5CAD-1352-E348-B9DF-F9CA9A6B6666}"/>
              </a:ext>
            </a:extLst>
          </p:cNvPr>
          <p:cNvSpPr txBox="1"/>
          <p:nvPr/>
        </p:nvSpPr>
        <p:spPr>
          <a:xfrm>
            <a:off x="470953" y="2895294"/>
            <a:ext cx="6785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400" dirty="0">
                <a:solidFill>
                  <a:srgbClr val="07C245"/>
                </a:solidFill>
                <a:latin typeface="ACHS Nueva Serif Medium" pitchFamily="2" charset="77"/>
              </a:rPr>
              <a:t>Bostezo</a:t>
            </a:r>
            <a:endParaRPr lang="es-ES_tradnl" sz="3600" dirty="0">
              <a:solidFill>
                <a:srgbClr val="07C245"/>
              </a:solidFill>
              <a:latin typeface="ACHS Nueva Serif Medium" pitchFamily="2" charset="77"/>
            </a:endParaRPr>
          </a:p>
        </p:txBody>
      </p:sp>
      <p:sp>
        <p:nvSpPr>
          <p:cNvPr id="7" name="Título 30">
            <a:extLst>
              <a:ext uri="{FF2B5EF4-FFF2-40B4-BE49-F238E27FC236}">
                <a16:creationId xmlns:a16="http://schemas.microsoft.com/office/drawing/2014/main" xmlns="" id="{5D065670-C56B-1649-B0D6-233F75023EB0}"/>
              </a:ext>
            </a:extLst>
          </p:cNvPr>
          <p:cNvSpPr txBox="1">
            <a:spLocks/>
          </p:cNvSpPr>
          <p:nvPr/>
        </p:nvSpPr>
        <p:spPr>
          <a:xfrm>
            <a:off x="450000" y="452442"/>
            <a:ext cx="5893650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buClr>
                <a:srgbClr val="84BD00"/>
              </a:buClr>
            </a:pPr>
            <a:r>
              <a:rPr lang="es-CL" altLang="es-CL" sz="2000" dirty="0">
                <a:solidFill>
                  <a:srgbClr val="13C045"/>
                </a:solidFill>
                <a:latin typeface="ACHS Nueva Serif Light" pitchFamily="2" charset="77"/>
                <a:cs typeface="Arial" panose="020B0604020202020204" pitchFamily="34" charset="0"/>
              </a:rPr>
              <a:t>Actividad 1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739EA620-BF72-3D49-A018-9FA369396B4E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Marcador de contenido 10">
            <a:extLst>
              <a:ext uri="{FF2B5EF4-FFF2-40B4-BE49-F238E27FC236}">
                <a16:creationId xmlns:a16="http://schemas.microsoft.com/office/drawing/2014/main" xmlns="" id="{BBD30B86-6824-BD48-AE06-391D31AEAE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00" r="27796"/>
          <a:stretch/>
        </p:blipFill>
        <p:spPr>
          <a:xfrm>
            <a:off x="4701882" y="287792"/>
            <a:ext cx="4059936" cy="63973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352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A5A70EF-2168-FF41-A8E0-88B230D77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00" y="5765798"/>
            <a:ext cx="1239633" cy="50641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23E07EA0-59A5-B748-8A86-DE6706BF64E0}"/>
              </a:ext>
            </a:extLst>
          </p:cNvPr>
          <p:cNvSpPr/>
          <p:nvPr/>
        </p:nvSpPr>
        <p:spPr>
          <a:xfrm>
            <a:off x="555989" y="2274837"/>
            <a:ext cx="3689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875"/>
            <a:r>
              <a:rPr lang="es-CL" sz="4800" dirty="0">
                <a:latin typeface="ACHS Nueva Serif Medium" pitchFamily="2" charset="77"/>
                <a:cs typeface="Arial" panose="020B0604020202020204" pitchFamily="34" charset="0"/>
              </a:rPr>
              <a:t>Aspectos post catástrofes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xmlns="" id="{0452B7B6-730F-2F48-B042-1BFE35E8F404}"/>
              </a:ext>
            </a:extLst>
          </p:cNvPr>
          <p:cNvSpPr/>
          <p:nvPr/>
        </p:nvSpPr>
        <p:spPr>
          <a:xfrm>
            <a:off x="555989" y="920639"/>
            <a:ext cx="1328737" cy="369012"/>
          </a:xfrm>
          <a:prstGeom prst="roundRect">
            <a:avLst/>
          </a:prstGeom>
          <a:solidFill>
            <a:srgbClr val="74E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30B52B48-B3F5-BF4C-BCAA-6F0969460318}"/>
              </a:ext>
            </a:extLst>
          </p:cNvPr>
          <p:cNvSpPr/>
          <p:nvPr/>
        </p:nvSpPr>
        <p:spPr>
          <a:xfrm>
            <a:off x="555989" y="920639"/>
            <a:ext cx="1192955" cy="369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852">
              <a:defRPr/>
            </a:pPr>
            <a:r>
              <a:rPr lang="es-ES" sz="1798" dirty="0">
                <a:latin typeface="ACHS Nueva Serif" pitchFamily="2" charset="77"/>
                <a:cs typeface="Arial" panose="020B0604020202020204" pitchFamily="34" charset="0"/>
              </a:rPr>
              <a:t>Módulo 2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6751FB4-A217-0E48-99C5-E095E883B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t="7530" r="1211" b="5054"/>
          <a:stretch/>
        </p:blipFill>
        <p:spPr>
          <a:xfrm>
            <a:off x="4443105" y="503989"/>
            <a:ext cx="7748895" cy="58500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49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BF97E6B-2895-6940-ACE5-054A518C13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93503781-DE86-0A41-800C-A8E0261FFC19}"/>
              </a:ext>
            </a:extLst>
          </p:cNvPr>
          <p:cNvSpPr txBox="1">
            <a:spLocks/>
          </p:cNvSpPr>
          <p:nvPr/>
        </p:nvSpPr>
        <p:spPr>
          <a:xfrm>
            <a:off x="449999" y="496799"/>
            <a:ext cx="9079012" cy="506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solidFill>
                  <a:srgbClr val="07C245"/>
                </a:solidFill>
                <a:latin typeface="ACHS Nueva Serif Light" pitchFamily="2" charset="77"/>
              </a:rPr>
              <a:t>Herramientas para enfrentar una crisis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3373D8D1-DDE6-3146-BF54-AA1D9F85DC1E}"/>
              </a:ext>
            </a:extLst>
          </p:cNvPr>
          <p:cNvSpPr txBox="1"/>
          <p:nvPr/>
        </p:nvSpPr>
        <p:spPr>
          <a:xfrm>
            <a:off x="638993" y="1698179"/>
            <a:ext cx="365186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15C045"/>
              </a:buClr>
              <a:buFont typeface="+mj-lt"/>
              <a:buAutoNum type="arabicPeriod"/>
              <a:defRPr/>
            </a:pPr>
            <a:r>
              <a:rPr lang="es-ES" sz="1400" dirty="0">
                <a:latin typeface="ACHS Nueva Sans Light" pitchFamily="2" charset="77"/>
                <a:cs typeface="Arial" panose="020B0604020202020204" pitchFamily="34" charset="0"/>
              </a:rPr>
              <a:t>Intervención especializada o profesional </a:t>
            </a:r>
          </a:p>
          <a:p>
            <a:pPr marL="342900" indent="-342900">
              <a:spcBef>
                <a:spcPts val="600"/>
              </a:spcBef>
              <a:buClr>
                <a:srgbClr val="15C045"/>
              </a:buClr>
              <a:buFont typeface="+mj-lt"/>
              <a:buAutoNum type="arabicPeriod"/>
              <a:defRPr/>
            </a:pPr>
            <a:r>
              <a:rPr lang="es-ES" sz="1400" dirty="0">
                <a:latin typeface="ACHS Nueva Sans Light" pitchFamily="2" charset="77"/>
                <a:cs typeface="Arial" panose="020B0604020202020204" pitchFamily="34" charset="0"/>
              </a:rPr>
              <a:t>Primeros auxilios psicológicos. 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0293588F-1F07-DE4B-9E8D-A4225E5DDEBF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B84886AB-1597-4248-9DC9-51728A3606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46" r="18507"/>
          <a:stretch/>
        </p:blipFill>
        <p:spPr>
          <a:xfrm>
            <a:off x="4475747" y="1602000"/>
            <a:ext cx="7716253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684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D685AC5-D85A-2749-ACB7-1472CBFBD7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9A0B66C9-A538-9B43-9AA6-BE401551A025}"/>
              </a:ext>
            </a:extLst>
          </p:cNvPr>
          <p:cNvSpPr txBox="1">
            <a:spLocks/>
          </p:cNvSpPr>
          <p:nvPr/>
        </p:nvSpPr>
        <p:spPr>
          <a:xfrm>
            <a:off x="449999" y="496799"/>
            <a:ext cx="9079012" cy="506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solidFill>
                  <a:srgbClr val="07C245"/>
                </a:solidFill>
                <a:latin typeface="ACHS Nueva Serif Light" pitchFamily="2" charset="77"/>
              </a:rPr>
              <a:t>La importancia del liderazgo</a:t>
            </a:r>
            <a:endParaRPr lang="es-CL" sz="2000" dirty="0">
              <a:solidFill>
                <a:srgbClr val="07C245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E92487D5-D514-E747-939C-E782FCC25807}"/>
              </a:ext>
            </a:extLst>
          </p:cNvPr>
          <p:cNvSpPr txBox="1"/>
          <p:nvPr/>
        </p:nvSpPr>
        <p:spPr>
          <a:xfrm>
            <a:off x="638993" y="1698179"/>
            <a:ext cx="365186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1400" kern="0" dirty="0">
                <a:latin typeface="ACHS Nueva Sans Light" pitchFamily="2" charset="77"/>
              </a:rPr>
              <a:t>Las personas frente al peligro buscan estar dirigido por otros, ya que eso neutraliza la angustia de responsabilizarse de sus propios actos.</a:t>
            </a:r>
          </a:p>
          <a:p>
            <a:pPr lvl="0">
              <a:defRPr/>
            </a:pPr>
            <a:endParaRPr lang="es-ES" sz="1600" kern="0" dirty="0">
              <a:latin typeface="ACHS Nueva Sans Light" pitchFamily="2" charset="77"/>
            </a:endParaRPr>
          </a:p>
          <a:p>
            <a:pPr>
              <a:defRPr/>
            </a:pPr>
            <a:endParaRPr lang="es-ES" sz="1600" dirty="0">
              <a:latin typeface="ACHS Nueva Sans Light" pitchFamily="2" charset="77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1600" kern="0" dirty="0">
                <a:solidFill>
                  <a:srgbClr val="15C045"/>
                </a:solidFill>
                <a:latin typeface="ACHS Nueva Sans Light" pitchFamily="2" charset="77"/>
              </a:rPr>
              <a:t>La falta de un líder aumenta el pánico, se descontrola.</a:t>
            </a:r>
          </a:p>
          <a:p>
            <a:pPr algn="just">
              <a:defRPr/>
            </a:pPr>
            <a:endParaRPr lang="es-ES" sz="1600" dirty="0">
              <a:solidFill>
                <a:srgbClr val="07C245"/>
              </a:solidFill>
              <a:latin typeface="ACHS Nueva Sans Light" pitchFamily="2" charset="77"/>
              <a:cs typeface="Arial" panose="020B060402020202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C48F6A4B-EE95-4342-A52E-7A53130713F0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8EBA5922-9B64-AB41-8E5C-5A9719259A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0"/>
          <a:stretch/>
        </p:blipFill>
        <p:spPr>
          <a:xfrm>
            <a:off x="4470000" y="1602000"/>
            <a:ext cx="7722000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381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1F3607A-A960-A246-9F21-EE64949641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00" y="5765798"/>
            <a:ext cx="1239633" cy="50641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78CF1591-A619-7C4C-A622-2C6E0A741B49}"/>
              </a:ext>
            </a:extLst>
          </p:cNvPr>
          <p:cNvSpPr/>
          <p:nvPr/>
        </p:nvSpPr>
        <p:spPr>
          <a:xfrm>
            <a:off x="555989" y="2274837"/>
            <a:ext cx="3689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875"/>
            <a:r>
              <a:rPr lang="es-CL" sz="4400" dirty="0">
                <a:latin typeface="ACHS Nueva Serif Medium" pitchFamily="2" charset="77"/>
                <a:cs typeface="Arial" panose="020B0604020202020204" pitchFamily="34" charset="0"/>
              </a:rPr>
              <a:t>Primeros auxilios psicológicos 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xmlns="" id="{1FA8A763-917C-EB4A-BBA0-1BA74BC70401}"/>
              </a:ext>
            </a:extLst>
          </p:cNvPr>
          <p:cNvSpPr/>
          <p:nvPr/>
        </p:nvSpPr>
        <p:spPr>
          <a:xfrm>
            <a:off x="555989" y="920639"/>
            <a:ext cx="1328737" cy="369012"/>
          </a:xfrm>
          <a:prstGeom prst="roundRect">
            <a:avLst/>
          </a:prstGeom>
          <a:solidFill>
            <a:srgbClr val="74E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DCE638FD-F76E-BA42-90F7-CE253C55F6E7}"/>
              </a:ext>
            </a:extLst>
          </p:cNvPr>
          <p:cNvSpPr/>
          <p:nvPr/>
        </p:nvSpPr>
        <p:spPr>
          <a:xfrm>
            <a:off x="555989" y="920639"/>
            <a:ext cx="1196161" cy="369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852">
              <a:defRPr/>
            </a:pPr>
            <a:r>
              <a:rPr lang="es-ES" sz="1798" dirty="0">
                <a:latin typeface="ACHS Nueva Serif" pitchFamily="2" charset="77"/>
                <a:cs typeface="Arial" panose="020B0604020202020204" pitchFamily="34" charset="0"/>
              </a:rPr>
              <a:t>Módulo 3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B44B91D6-DADF-834E-8759-0A4AEB158F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t="7530" r="1211" b="5054"/>
          <a:stretch/>
        </p:blipFill>
        <p:spPr>
          <a:xfrm>
            <a:off x="4443105" y="503989"/>
            <a:ext cx="7748895" cy="585002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AEDFA4C2-111A-6F47-89D2-C6CF88B5A3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66" r="9236"/>
          <a:stretch/>
        </p:blipFill>
        <p:spPr>
          <a:xfrm>
            <a:off x="4443105" y="503990"/>
            <a:ext cx="7748895" cy="58500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157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BA4B7FF1-3F3D-E44F-94FA-E814EF42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s-CL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790C75FF-FF19-0C4C-97D5-1D56550F2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C2B4BC1F-FD65-3E47-B0FE-A8677D0A253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30">
            <a:extLst>
              <a:ext uri="{FF2B5EF4-FFF2-40B4-BE49-F238E27FC236}">
                <a16:creationId xmlns:a16="http://schemas.microsoft.com/office/drawing/2014/main" xmlns="" id="{2906A13C-0906-F74F-A5EB-3F3877D4FCA8}"/>
              </a:ext>
            </a:extLst>
          </p:cNvPr>
          <p:cNvSpPr txBox="1">
            <a:spLocks/>
          </p:cNvSpPr>
          <p:nvPr/>
        </p:nvSpPr>
        <p:spPr>
          <a:xfrm>
            <a:off x="512377" y="385765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Antes de comenzar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7101CE6B-73A1-F044-A7CA-A2B121C29D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ED557092-D214-6547-AE44-6D68BCD52134}"/>
              </a:ext>
            </a:extLst>
          </p:cNvPr>
          <p:cNvSpPr txBox="1">
            <a:spLocks/>
          </p:cNvSpPr>
          <p:nvPr/>
        </p:nvSpPr>
        <p:spPr>
          <a:xfrm>
            <a:off x="867127" y="2187488"/>
            <a:ext cx="1199956" cy="7992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7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800" dirty="0">
                <a:solidFill>
                  <a:srgbClr val="004D06"/>
                </a:solidFill>
                <a:latin typeface="ACHS Nueva Serif Medium" pitchFamily="2" charset="77"/>
              </a:rPr>
              <a:t>01</a:t>
            </a:r>
            <a:endParaRPr lang="es-CL" sz="4800" dirty="0">
              <a:solidFill>
                <a:srgbClr val="004D06"/>
              </a:solidFill>
              <a:latin typeface="ACHS Nueva Serif Medium" pitchFamily="2" charset="77"/>
            </a:endParaRPr>
          </a:p>
        </p:txBody>
      </p:sp>
      <p:sp>
        <p:nvSpPr>
          <p:cNvPr id="10" name="Marcador de texto 4">
            <a:extLst>
              <a:ext uri="{FF2B5EF4-FFF2-40B4-BE49-F238E27FC236}">
                <a16:creationId xmlns:a16="http://schemas.microsoft.com/office/drawing/2014/main" xmlns="" id="{880AB2EB-52B3-B342-A4E9-55DBFAA5F6C7}"/>
              </a:ext>
            </a:extLst>
          </p:cNvPr>
          <p:cNvSpPr txBox="1">
            <a:spLocks/>
          </p:cNvSpPr>
          <p:nvPr/>
        </p:nvSpPr>
        <p:spPr>
          <a:xfrm>
            <a:off x="3752190" y="2192245"/>
            <a:ext cx="1199956" cy="7992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7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800" dirty="0">
                <a:solidFill>
                  <a:srgbClr val="004D06"/>
                </a:solidFill>
                <a:latin typeface="ACHS Nueva Serif Medium" pitchFamily="2" charset="77"/>
              </a:rPr>
              <a:t>02</a:t>
            </a:r>
            <a:endParaRPr lang="es-CL" sz="4800" dirty="0">
              <a:solidFill>
                <a:srgbClr val="004D06"/>
              </a:solidFill>
              <a:latin typeface="ACHS Nueva Serif Medium" pitchFamily="2" charset="77"/>
            </a:endParaRPr>
          </a:p>
        </p:txBody>
      </p:sp>
      <p:sp>
        <p:nvSpPr>
          <p:cNvPr id="11" name="Marcador de texto 4">
            <a:extLst>
              <a:ext uri="{FF2B5EF4-FFF2-40B4-BE49-F238E27FC236}">
                <a16:creationId xmlns:a16="http://schemas.microsoft.com/office/drawing/2014/main" xmlns="" id="{E875B488-3182-8F40-ACBA-A81ED8FDD2E2}"/>
              </a:ext>
            </a:extLst>
          </p:cNvPr>
          <p:cNvSpPr txBox="1">
            <a:spLocks/>
          </p:cNvSpPr>
          <p:nvPr/>
        </p:nvSpPr>
        <p:spPr>
          <a:xfrm>
            <a:off x="6854228" y="2191403"/>
            <a:ext cx="1199956" cy="7992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7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800" dirty="0">
                <a:solidFill>
                  <a:srgbClr val="004D06"/>
                </a:solidFill>
                <a:latin typeface="ACHS Nueva Serif Medium" pitchFamily="2" charset="77"/>
              </a:rPr>
              <a:t>03</a:t>
            </a:r>
            <a:endParaRPr lang="es-CL" sz="4800" dirty="0">
              <a:solidFill>
                <a:srgbClr val="004D06"/>
              </a:solidFill>
              <a:latin typeface="ACHS Nueva Serif Medium" pitchFamily="2" charset="77"/>
            </a:endParaRPr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xmlns="" id="{8E0BBBBC-F9E5-984A-B835-7531F6D9113A}"/>
              </a:ext>
            </a:extLst>
          </p:cNvPr>
          <p:cNvSpPr txBox="1">
            <a:spLocks/>
          </p:cNvSpPr>
          <p:nvPr/>
        </p:nvSpPr>
        <p:spPr>
          <a:xfrm>
            <a:off x="9925267" y="2191403"/>
            <a:ext cx="1199956" cy="7992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7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800" dirty="0">
                <a:solidFill>
                  <a:srgbClr val="004D06"/>
                </a:solidFill>
                <a:latin typeface="ACHS Nueva Serif Medium" pitchFamily="2" charset="77"/>
              </a:rPr>
              <a:t>04</a:t>
            </a:r>
            <a:endParaRPr lang="es-CL" sz="4800" dirty="0">
              <a:solidFill>
                <a:srgbClr val="004D06"/>
              </a:solidFill>
              <a:latin typeface="ACHS Nueva Serif Medium" pitchFamily="2" charset="77"/>
            </a:endParaRPr>
          </a:p>
        </p:txBody>
      </p:sp>
      <p:sp>
        <p:nvSpPr>
          <p:cNvPr id="13" name="Marcador de texto 5">
            <a:extLst>
              <a:ext uri="{FF2B5EF4-FFF2-40B4-BE49-F238E27FC236}">
                <a16:creationId xmlns:a16="http://schemas.microsoft.com/office/drawing/2014/main" xmlns="" id="{1FA10479-978D-9B44-B248-1177A36EB95E}"/>
              </a:ext>
            </a:extLst>
          </p:cNvPr>
          <p:cNvSpPr txBox="1">
            <a:spLocks/>
          </p:cNvSpPr>
          <p:nvPr/>
        </p:nvSpPr>
        <p:spPr>
          <a:xfrm>
            <a:off x="867127" y="4612485"/>
            <a:ext cx="1481151" cy="4268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b="1" dirty="0">
                <a:solidFill>
                  <a:srgbClr val="004D06"/>
                </a:solidFill>
                <a:latin typeface="ACHS Nueva Sans" pitchFamily="2" charset="77"/>
              </a:rPr>
              <a:t>Bienvenida</a:t>
            </a:r>
          </a:p>
        </p:txBody>
      </p:sp>
      <p:sp>
        <p:nvSpPr>
          <p:cNvPr id="14" name="Marcador de texto 5">
            <a:extLst>
              <a:ext uri="{FF2B5EF4-FFF2-40B4-BE49-F238E27FC236}">
                <a16:creationId xmlns:a16="http://schemas.microsoft.com/office/drawing/2014/main" xmlns="" id="{2E8FF129-994E-6F46-A5D6-DA77C19E9121}"/>
              </a:ext>
            </a:extLst>
          </p:cNvPr>
          <p:cNvSpPr txBox="1">
            <a:spLocks/>
          </p:cNvSpPr>
          <p:nvPr/>
        </p:nvSpPr>
        <p:spPr>
          <a:xfrm>
            <a:off x="3707817" y="4608230"/>
            <a:ext cx="1659132" cy="6209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b="1" dirty="0">
                <a:solidFill>
                  <a:srgbClr val="004D06"/>
                </a:solidFill>
                <a:latin typeface="ACHS Nueva Sans" pitchFamily="2" charset="77"/>
              </a:rPr>
              <a:t>Presentación del facilitador</a:t>
            </a:r>
          </a:p>
          <a:p>
            <a:pPr algn="ctr"/>
            <a:endParaRPr lang="es-CL" b="1" dirty="0">
              <a:solidFill>
                <a:srgbClr val="004D06"/>
              </a:solidFill>
              <a:latin typeface="ACHS Nueva Sans" pitchFamily="2" charset="77"/>
            </a:endParaRPr>
          </a:p>
        </p:txBody>
      </p:sp>
      <p:sp>
        <p:nvSpPr>
          <p:cNvPr id="15" name="Marcador de texto 5">
            <a:extLst>
              <a:ext uri="{FF2B5EF4-FFF2-40B4-BE49-F238E27FC236}">
                <a16:creationId xmlns:a16="http://schemas.microsoft.com/office/drawing/2014/main" xmlns="" id="{12073BA2-874F-1A4E-860E-150E053DBE6D}"/>
              </a:ext>
            </a:extLst>
          </p:cNvPr>
          <p:cNvSpPr txBox="1">
            <a:spLocks/>
          </p:cNvSpPr>
          <p:nvPr/>
        </p:nvSpPr>
        <p:spPr>
          <a:xfrm>
            <a:off x="9694668" y="4604120"/>
            <a:ext cx="1659132" cy="62094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b="1" dirty="0">
                <a:solidFill>
                  <a:srgbClr val="004D06"/>
                </a:solidFill>
                <a:latin typeface="ACHS Nueva Sans" pitchFamily="2" charset="77"/>
              </a:rPr>
              <a:t>Expectativas de los participantes</a:t>
            </a:r>
          </a:p>
          <a:p>
            <a:pPr algn="ctr"/>
            <a:endParaRPr lang="es-CL" b="1" dirty="0">
              <a:solidFill>
                <a:srgbClr val="004D06"/>
              </a:solidFill>
              <a:latin typeface="ACHS Nueva Sans" pitchFamily="2" charset="77"/>
            </a:endParaRPr>
          </a:p>
        </p:txBody>
      </p:sp>
      <p:sp>
        <p:nvSpPr>
          <p:cNvPr id="16" name="Marcador de texto 5">
            <a:extLst>
              <a:ext uri="{FF2B5EF4-FFF2-40B4-BE49-F238E27FC236}">
                <a16:creationId xmlns:a16="http://schemas.microsoft.com/office/drawing/2014/main" xmlns="" id="{14D84A3D-F827-884C-B5CA-234C3E2B09AD}"/>
              </a:ext>
            </a:extLst>
          </p:cNvPr>
          <p:cNvSpPr txBox="1">
            <a:spLocks/>
          </p:cNvSpPr>
          <p:nvPr/>
        </p:nvSpPr>
        <p:spPr>
          <a:xfrm>
            <a:off x="6901180" y="4604119"/>
            <a:ext cx="1481151" cy="6209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b="1" dirty="0">
                <a:solidFill>
                  <a:srgbClr val="004D06"/>
                </a:solidFill>
                <a:latin typeface="ACHS Nueva Sans" pitchFamily="2" charset="77"/>
              </a:rPr>
              <a:t>Presentación </a:t>
            </a:r>
            <a:r>
              <a:rPr lang="es-CL" b="1" dirty="0" smtClean="0">
                <a:solidFill>
                  <a:srgbClr val="004D06"/>
                </a:solidFill>
                <a:latin typeface="ACHS Nueva Sans" pitchFamily="2" charset="77"/>
              </a:rPr>
              <a:t>de la charla</a:t>
            </a:r>
            <a:endParaRPr lang="es-CL" b="1" dirty="0">
              <a:solidFill>
                <a:srgbClr val="004D06"/>
              </a:solidFill>
              <a:latin typeface="ACHS Nueva Sans" pitchFamily="2" charset="77"/>
            </a:endParaRPr>
          </a:p>
          <a:p>
            <a:pPr algn="ctr"/>
            <a:endParaRPr lang="es-CL" b="1" dirty="0">
              <a:solidFill>
                <a:srgbClr val="004D06"/>
              </a:solidFill>
              <a:latin typeface="ACHS Nueva Sans" pitchFamily="2" charset="77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65119B62-1AAF-344F-942F-A341455C7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127" y="3103404"/>
            <a:ext cx="1481153" cy="107147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1B0DC084-2ECF-A748-B0C5-FC12AF7CD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7779" y="2912980"/>
            <a:ext cx="922622" cy="133621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CB7143B0-B48D-3641-880C-D47DC71C44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6562" y="3099294"/>
            <a:ext cx="1102987" cy="103995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66BBF948-2BDC-9A48-AAC2-001012CD91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3210" y="3159331"/>
            <a:ext cx="1157089" cy="1150348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0276BA4C-BA0B-7543-9EDC-61F97B047F02}"/>
              </a:ext>
            </a:extLst>
          </p:cNvPr>
          <p:cNvCxnSpPr>
            <a:cxnSpLocks/>
          </p:cNvCxnSpPr>
          <p:nvPr/>
        </p:nvCxnSpPr>
        <p:spPr>
          <a:xfrm>
            <a:off x="592281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2046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5BD0F22-24C3-3242-A29F-658570A740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34F482F3-FE30-C94C-AEC6-57715F4AFD53}"/>
              </a:ext>
            </a:extLst>
          </p:cNvPr>
          <p:cNvSpPr txBox="1">
            <a:spLocks/>
          </p:cNvSpPr>
          <p:nvPr/>
        </p:nvSpPr>
        <p:spPr>
          <a:xfrm>
            <a:off x="449999" y="496799"/>
            <a:ext cx="9079012" cy="506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solidFill>
                  <a:srgbClr val="07C245"/>
                </a:solidFill>
                <a:latin typeface="ACHS Nueva Serif Light" pitchFamily="2" charset="77"/>
              </a:rPr>
              <a:t>Fundamental </a:t>
            </a:r>
            <a:endParaRPr lang="es-CL" sz="2000" dirty="0">
              <a:solidFill>
                <a:srgbClr val="07C245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5C422C8D-5E78-6043-835D-3BEFD5D8DBC2}"/>
              </a:ext>
            </a:extLst>
          </p:cNvPr>
          <p:cNvSpPr txBox="1"/>
          <p:nvPr/>
        </p:nvSpPr>
        <p:spPr>
          <a:xfrm>
            <a:off x="638993" y="1698179"/>
            <a:ext cx="3651861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Expresión abierta de emociones y verbalización del trauma, lo cual ayuda a la reducción de síntomas.</a:t>
            </a:r>
          </a:p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Comprensión de la pérdida de control como una posible reacción normal ante una situación anormal.</a:t>
            </a:r>
          </a:p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Resolución de problemas concretos de la vida de las personas.</a:t>
            </a:r>
          </a:p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Uso de recursos profesionales y especializados cuando sea necesario.</a:t>
            </a:r>
          </a:p>
          <a:p>
            <a:pPr algn="just">
              <a:defRPr/>
            </a:pPr>
            <a:endParaRPr lang="es-ES" sz="1600" dirty="0">
              <a:solidFill>
                <a:srgbClr val="07C245"/>
              </a:solidFill>
              <a:latin typeface="ACHS Nueva Sans Light" pitchFamily="2" charset="77"/>
              <a:cs typeface="Arial" panose="020B060402020202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4A4CAFE7-FDB7-644F-8865-D7608D175A8D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333D818D-B7AB-B54B-878B-42FE5C7E8539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1" r="754" b="8998"/>
          <a:stretch/>
        </p:blipFill>
        <p:spPr>
          <a:xfrm>
            <a:off x="4470000" y="1602000"/>
            <a:ext cx="7722000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427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BBCDC14-A875-6947-A0C4-FEDCD340CD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1" name="Título 30">
            <a:extLst>
              <a:ext uri="{FF2B5EF4-FFF2-40B4-BE49-F238E27FC236}">
                <a16:creationId xmlns:a16="http://schemas.microsoft.com/office/drawing/2014/main" xmlns="" id="{3C0BC592-4F11-0744-9079-A5889F70E182}"/>
              </a:ext>
            </a:extLst>
          </p:cNvPr>
          <p:cNvSpPr txBox="1">
            <a:spLocks/>
          </p:cNvSpPr>
          <p:nvPr/>
        </p:nvSpPr>
        <p:spPr>
          <a:xfrm>
            <a:off x="449999" y="496799"/>
            <a:ext cx="9079012" cy="506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solidFill>
                  <a:srgbClr val="07C245"/>
                </a:solidFill>
                <a:latin typeface="ACHS Nueva Serif Light" pitchFamily="2" charset="77"/>
                <a:cs typeface="Arial" panose="020B0604020202020204" pitchFamily="34" charset="0"/>
              </a:rPr>
              <a:t>¿Qué  hacer?</a:t>
            </a:r>
            <a:endParaRPr lang="es-CL" sz="2000" dirty="0">
              <a:solidFill>
                <a:srgbClr val="07C245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7EC5DD73-E1AB-464C-8828-40ED2BEDF7CD}"/>
              </a:ext>
            </a:extLst>
          </p:cNvPr>
          <p:cNvSpPr txBox="1"/>
          <p:nvPr/>
        </p:nvSpPr>
        <p:spPr>
          <a:xfrm>
            <a:off x="638993" y="1698179"/>
            <a:ext cx="3651861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Desarrollar el sentido de escucha-responsable.</a:t>
            </a:r>
          </a:p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Fortalecer la confianza y seguridad.</a:t>
            </a:r>
          </a:p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Estar alerta sobre las oportunidades de dar énfasis a las cualidades y fuerzas de la persona.</a:t>
            </a:r>
          </a:p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Aceptar el derecho de los afectados de sentirse así. Validar su emoción.</a:t>
            </a:r>
          </a:p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Realice preguntas saludables y efectivas.</a:t>
            </a:r>
          </a:p>
          <a:p>
            <a:pPr>
              <a:spcBef>
                <a:spcPts val="600"/>
              </a:spcBef>
              <a:buClr>
                <a:srgbClr val="15C045"/>
              </a:buClr>
            </a:pPr>
            <a:endParaRPr lang="es-ES" altLang="es-CL" sz="1400" dirty="0">
              <a:latin typeface="ACHS Nueva Sans Light" pitchFamily="2" charset="77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s-ES" sz="1600" dirty="0">
              <a:solidFill>
                <a:srgbClr val="07C245"/>
              </a:solidFill>
              <a:latin typeface="ACHS Nueva Sans Light" pitchFamily="2" charset="77"/>
              <a:cs typeface="Arial" panose="020B060402020202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F8B425A1-5572-E749-9F47-8E698F0EC29A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0AF1BA8C-2D8E-0A40-A9BE-E7DBEA9A0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550" y="2768600"/>
            <a:ext cx="0" cy="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CDA4654-04FD-C84C-A718-7716D9F1B9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35"/>
          <a:stretch/>
        </p:blipFill>
        <p:spPr>
          <a:xfrm>
            <a:off x="4468421" y="1602000"/>
            <a:ext cx="7723579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778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5C08D81-8122-474F-B05F-FF11692EA5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9CE8B811-3D5F-E04A-8DA3-AB05AB59E649}"/>
              </a:ext>
            </a:extLst>
          </p:cNvPr>
          <p:cNvSpPr txBox="1">
            <a:spLocks/>
          </p:cNvSpPr>
          <p:nvPr/>
        </p:nvSpPr>
        <p:spPr>
          <a:xfrm>
            <a:off x="449999" y="496799"/>
            <a:ext cx="9079012" cy="506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solidFill>
                  <a:srgbClr val="07C245"/>
                </a:solidFill>
                <a:latin typeface="ACHS Nueva Serif Light" pitchFamily="2" charset="77"/>
                <a:cs typeface="Arial" panose="020B0604020202020204" pitchFamily="34" charset="0"/>
              </a:rPr>
              <a:t>¿Qué </a:t>
            </a:r>
            <a:r>
              <a:rPr lang="es-ES" sz="2000" dirty="0" smtClean="0">
                <a:solidFill>
                  <a:srgbClr val="07C245"/>
                </a:solidFill>
                <a:latin typeface="ACHS Nueva Serif Light" pitchFamily="2" charset="77"/>
                <a:cs typeface="Arial" panose="020B0604020202020204" pitchFamily="34" charset="0"/>
              </a:rPr>
              <a:t>NO </a:t>
            </a:r>
            <a:r>
              <a:rPr lang="es-ES" sz="2000" dirty="0">
                <a:solidFill>
                  <a:srgbClr val="07C245"/>
                </a:solidFill>
                <a:latin typeface="ACHS Nueva Serif Light" pitchFamily="2" charset="77"/>
                <a:cs typeface="Arial" panose="020B0604020202020204" pitchFamily="34" charset="0"/>
              </a:rPr>
              <a:t>hacer?</a:t>
            </a:r>
            <a:endParaRPr lang="es-CL" sz="2000" dirty="0">
              <a:solidFill>
                <a:srgbClr val="07C245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217D272C-A8EB-454E-BCAE-1EEE7C439200}"/>
              </a:ext>
            </a:extLst>
          </p:cNvPr>
          <p:cNvSpPr txBox="1"/>
          <p:nvPr/>
        </p:nvSpPr>
        <p:spPr>
          <a:xfrm>
            <a:off x="638993" y="1698179"/>
            <a:ext cx="3651861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No ofrecer algo que no pueda cumplir.</a:t>
            </a:r>
          </a:p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 No ofrezca respuestas, más bien facilite la reflexión.</a:t>
            </a:r>
          </a:p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No le tenga miedo al silencio, ofrezca tiempo para pensar y sentir.</a:t>
            </a:r>
          </a:p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No muestre ansiedad ya que ésta puede ser fácilmente transmitida a los afectados.</a:t>
            </a:r>
          </a:p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No permita que el enojo u hostilidad de la persona lo afecte.</a:t>
            </a:r>
          </a:p>
          <a:p>
            <a:pPr>
              <a:spcBef>
                <a:spcPts val="600"/>
              </a:spcBef>
              <a:buClr>
                <a:srgbClr val="15C045"/>
              </a:buClr>
            </a:pPr>
            <a:endParaRPr lang="es-ES" altLang="es-CL" sz="1400" dirty="0">
              <a:latin typeface="ACHS Nueva Sans Light" pitchFamily="2" charset="77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s-ES" sz="1600" dirty="0">
              <a:solidFill>
                <a:srgbClr val="07C245"/>
              </a:solidFill>
              <a:latin typeface="ACHS Nueva Sans Light" pitchFamily="2" charset="77"/>
              <a:cs typeface="Arial" panose="020B060402020202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08B4B31A-83F4-9640-8489-0743BAECBAE5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1329EB3C-AB1D-E547-8DF7-2BB273ED3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550" y="2768600"/>
            <a:ext cx="0" cy="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B4D57507-262F-D042-A489-C684BBF747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45" r="6031"/>
          <a:stretch/>
        </p:blipFill>
        <p:spPr>
          <a:xfrm>
            <a:off x="4443663" y="1602000"/>
            <a:ext cx="7748337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610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93D40A3-1BD9-6242-A64A-F3CF102EAE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2E21D87B-41E0-0149-B579-0BFA6C92A722}"/>
              </a:ext>
            </a:extLst>
          </p:cNvPr>
          <p:cNvSpPr txBox="1">
            <a:spLocks/>
          </p:cNvSpPr>
          <p:nvPr/>
        </p:nvSpPr>
        <p:spPr>
          <a:xfrm>
            <a:off x="449999" y="496799"/>
            <a:ext cx="9079012" cy="506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solidFill>
                  <a:srgbClr val="07C245"/>
                </a:solidFill>
                <a:latin typeface="ACHS Nueva Serif Light" pitchFamily="2" charset="77"/>
                <a:cs typeface="Arial" panose="020B0604020202020204" pitchFamily="34" charset="0"/>
              </a:rPr>
              <a:t>Mitos</a:t>
            </a:r>
            <a:endParaRPr lang="es-CL" sz="2000" dirty="0">
              <a:solidFill>
                <a:srgbClr val="07C245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D9BC20F3-9300-E94B-876E-4A413036276B}"/>
              </a:ext>
            </a:extLst>
          </p:cNvPr>
          <p:cNvSpPr txBox="1"/>
          <p:nvPr/>
        </p:nvSpPr>
        <p:spPr>
          <a:xfrm>
            <a:off x="638993" y="1698179"/>
            <a:ext cx="365186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Existe la creencia de que las personas ante una emergencia, van a estar atemorizadas, actuaran irracionalmente o serán incapaces de cuidarse por sí mismas.</a:t>
            </a:r>
          </a:p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Aunque el pánico existe en algunas de las situaciones, las conductas más frecuentes son de solidaridad.</a:t>
            </a:r>
          </a:p>
          <a:p>
            <a:pPr marL="285750" indent="-285750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Sentir miedo es normal. El miedo evita que seamos imprudentes, nos permite evaluar la situación.</a:t>
            </a:r>
          </a:p>
          <a:p>
            <a:pPr>
              <a:spcBef>
                <a:spcPts val="600"/>
              </a:spcBef>
              <a:buClr>
                <a:srgbClr val="15C045"/>
              </a:buClr>
            </a:pPr>
            <a:endParaRPr lang="es-ES" altLang="es-CL" sz="1400" dirty="0">
              <a:latin typeface="ACHS Nueva Sans Light" pitchFamily="2" charset="77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s-ES" sz="1600" dirty="0">
              <a:solidFill>
                <a:srgbClr val="07C245"/>
              </a:solidFill>
              <a:latin typeface="ACHS Nueva Sans Light" pitchFamily="2" charset="77"/>
              <a:cs typeface="Arial" panose="020B060402020202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6D1A45A3-E28F-AA4D-887B-96BC35207E52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CE5591F-0A84-9A4E-82CE-CF5B32B18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550" y="2768600"/>
            <a:ext cx="0" cy="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1422564-19F6-D04D-AFB2-8663697BF6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t="12060" r="419" b="1941"/>
          <a:stretch/>
        </p:blipFill>
        <p:spPr>
          <a:xfrm>
            <a:off x="4470000" y="1596190"/>
            <a:ext cx="7722000" cy="52618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78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501749C4-625C-8E44-A98A-6C1CCF315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s-CL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89AC8685-E567-4B4F-A459-4EBFBC835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500409E8-13BA-C644-A5C9-82C03EF35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xmlns="" id="{E3AF9A2B-F397-8245-BB09-CB25D24E4E41}"/>
              </a:ext>
            </a:extLst>
          </p:cNvPr>
          <p:cNvSpPr/>
          <p:nvPr/>
        </p:nvSpPr>
        <p:spPr>
          <a:xfrm>
            <a:off x="622683" y="711200"/>
            <a:ext cx="10794617" cy="5321300"/>
          </a:xfrm>
          <a:prstGeom prst="roundRect">
            <a:avLst/>
          </a:prstGeom>
          <a:solidFill>
            <a:srgbClr val="0CC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" altLang="es-CL" sz="4400" dirty="0">
              <a:solidFill>
                <a:schemeClr val="bg1"/>
              </a:solidFill>
              <a:latin typeface="ACHS Nueva Serif Medium" pitchFamily="2" charset="77"/>
              <a:cs typeface="Times New Roman" panose="02020603050405020304" pitchFamily="18" charset="0"/>
            </a:endParaRPr>
          </a:p>
        </p:txBody>
      </p:sp>
      <p:sp>
        <p:nvSpPr>
          <p:cNvPr id="8" name="Título 30">
            <a:extLst>
              <a:ext uri="{FF2B5EF4-FFF2-40B4-BE49-F238E27FC236}">
                <a16:creationId xmlns:a16="http://schemas.microsoft.com/office/drawing/2014/main" xmlns="" id="{35DD82DC-BF42-5045-A469-23A6C6F94EBB}"/>
              </a:ext>
            </a:extLst>
          </p:cNvPr>
          <p:cNvSpPr txBox="1">
            <a:spLocks/>
          </p:cNvSpPr>
          <p:nvPr/>
        </p:nvSpPr>
        <p:spPr>
          <a:xfrm>
            <a:off x="1151957" y="1158444"/>
            <a:ext cx="5823965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chemeClr val="bg1"/>
                </a:solidFill>
                <a:latin typeface="ACHS Nueva Serif Light" pitchFamily="2" charset="77"/>
                <a:cs typeface="Arial" panose="020B0604020202020204" pitchFamily="34" charset="0"/>
              </a:rPr>
              <a:t>Reflexión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983E05EA-1F3B-6449-A8CB-500A7D2E7328}"/>
              </a:ext>
            </a:extLst>
          </p:cNvPr>
          <p:cNvCxnSpPr>
            <a:cxnSpLocks/>
          </p:cNvCxnSpPr>
          <p:nvPr/>
        </p:nvCxnSpPr>
        <p:spPr>
          <a:xfrm>
            <a:off x="1234371" y="1057117"/>
            <a:ext cx="109449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DAE54A00-BA7E-734E-B9EA-42E990709C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574" y="5309650"/>
            <a:ext cx="1119600" cy="457379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A8963A94-06CF-3D44-82CE-CAD189F58652}"/>
              </a:ext>
            </a:extLst>
          </p:cNvPr>
          <p:cNvSpPr/>
          <p:nvPr/>
        </p:nvSpPr>
        <p:spPr>
          <a:xfrm>
            <a:off x="1015938" y="2985631"/>
            <a:ext cx="6706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2400" kern="0" dirty="0">
                <a:solidFill>
                  <a:schemeClr val="bg1"/>
                </a:solidFill>
                <a:latin typeface="ACHS Nueva Serif Medium" pitchFamily="2" charset="77"/>
              </a:rPr>
              <a:t>“La valentía no consiste en no sufrir miedo, sino en dominarlo y continuar en la línea de conducta elegida”.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C1D42601-0BFB-0A40-AB69-1046C1BC4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294" y="3146919"/>
            <a:ext cx="1713990" cy="185682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4B6A0BEF-B02D-9744-B168-143EC06D2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988953" y="4484150"/>
            <a:ext cx="762000" cy="825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307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CD979C0-6D8D-9740-916E-B93D709108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20E667EC-E3F8-EA4D-AD07-76E7A0CDB14B}"/>
              </a:ext>
            </a:extLst>
          </p:cNvPr>
          <p:cNvSpPr txBox="1">
            <a:spLocks/>
          </p:cNvSpPr>
          <p:nvPr/>
        </p:nvSpPr>
        <p:spPr>
          <a:xfrm>
            <a:off x="449999" y="496799"/>
            <a:ext cx="9079012" cy="506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solidFill>
                  <a:srgbClr val="07C245"/>
                </a:solidFill>
                <a:latin typeface="ACHS Nueva Serif Light" pitchFamily="2" charset="77"/>
                <a:cs typeface="Arial" panose="020B0604020202020204" pitchFamily="34" charset="0"/>
              </a:rPr>
              <a:t>Conclusiones</a:t>
            </a:r>
            <a:endParaRPr lang="es-CL" sz="2000" dirty="0">
              <a:solidFill>
                <a:srgbClr val="07C245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465ECDA5-6A2A-CB41-8F20-DAE431C10895}"/>
              </a:ext>
            </a:extLst>
          </p:cNvPr>
          <p:cNvSpPr txBox="1"/>
          <p:nvPr/>
        </p:nvSpPr>
        <p:spPr>
          <a:xfrm>
            <a:off x="638993" y="1698179"/>
            <a:ext cx="3651861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Clr>
                <a:srgbClr val="83B827"/>
              </a:buClr>
            </a:pPr>
            <a:r>
              <a:rPr lang="es-ES" altLang="es-CL" sz="1400" dirty="0">
                <a:latin typeface="ACHS Nueva Sans Light" pitchFamily="2" charset="77"/>
              </a:rPr>
              <a:t>En toda situación de emergencia es fundamental conocer y aplicar estrategias para su control.</a:t>
            </a:r>
          </a:p>
          <a:p>
            <a:pPr marL="0" lvl="1">
              <a:buClr>
                <a:srgbClr val="83B827"/>
              </a:buClr>
            </a:pPr>
            <a:endParaRPr lang="es-ES" altLang="es-CL" sz="1400" dirty="0">
              <a:latin typeface="ACHS Nueva Sans Light" pitchFamily="2" charset="77"/>
            </a:endParaRPr>
          </a:p>
          <a:p>
            <a:pPr marL="0" lvl="1">
              <a:buClr>
                <a:srgbClr val="83B827"/>
              </a:buClr>
            </a:pPr>
            <a:r>
              <a:rPr lang="es-ES" altLang="es-CL" sz="1400" dirty="0">
                <a:latin typeface="ACHS Nueva Sans Light" pitchFamily="2" charset="77"/>
              </a:rPr>
              <a:t>Cada persona reacciona distinto en situaciones de emergencia.</a:t>
            </a:r>
          </a:p>
          <a:p>
            <a:pPr marL="0" lvl="1">
              <a:buClr>
                <a:srgbClr val="83B827"/>
              </a:buClr>
            </a:pPr>
            <a:endParaRPr lang="es-ES" altLang="es-CL" sz="1400" dirty="0">
              <a:latin typeface="ACHS Nueva Sans Light" pitchFamily="2" charset="77"/>
            </a:endParaRPr>
          </a:p>
          <a:p>
            <a:pPr marL="0" lvl="1">
              <a:buClr>
                <a:srgbClr val="83B827"/>
              </a:buClr>
            </a:pPr>
            <a:r>
              <a:rPr lang="es-ES" altLang="es-CL" sz="1400" dirty="0">
                <a:latin typeface="ACHS Nueva Sans Light" pitchFamily="2" charset="77"/>
              </a:rPr>
              <a:t>Mantener la calma y liderazgo es fundamental para poder ayudar a otros en situaciones de crisis.</a:t>
            </a:r>
          </a:p>
          <a:p>
            <a:pPr marL="0" lvl="1">
              <a:buClr>
                <a:srgbClr val="83B827"/>
              </a:buClr>
            </a:pPr>
            <a:endParaRPr lang="es-ES" altLang="es-CL" sz="1400" dirty="0">
              <a:latin typeface="ACHS Nueva Sans Light" pitchFamily="2" charset="77"/>
            </a:endParaRPr>
          </a:p>
          <a:p>
            <a:pPr marL="0" lvl="1">
              <a:buClr>
                <a:srgbClr val="83B827"/>
              </a:buClr>
            </a:pPr>
            <a:r>
              <a:rPr lang="es-ES" altLang="es-CL" sz="1400" dirty="0">
                <a:latin typeface="ACHS Nueva Sans Light" pitchFamily="2" charset="77"/>
              </a:rPr>
              <a:t>Poner en práctica lo que hemos revisado en esta actividad, nos ayuda a cumplir con nuestro compromiso de: cuidar personas.</a:t>
            </a:r>
          </a:p>
          <a:p>
            <a:pPr>
              <a:spcBef>
                <a:spcPts val="600"/>
              </a:spcBef>
              <a:buClr>
                <a:srgbClr val="15C045"/>
              </a:buClr>
            </a:pPr>
            <a:endParaRPr lang="es-ES" altLang="es-CL" sz="1200" dirty="0">
              <a:latin typeface="ACHS Nueva Sans Light" pitchFamily="2" charset="77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s-ES" sz="1600" dirty="0">
              <a:solidFill>
                <a:srgbClr val="07C245"/>
              </a:solidFill>
              <a:latin typeface="ACHS Nueva Sans Light" pitchFamily="2" charset="77"/>
              <a:cs typeface="Arial" panose="020B060402020202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A5A1512E-2393-5A4E-8D43-82F6A3180CB3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5BD97FF1-4056-404B-A256-746574890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550" y="2768600"/>
            <a:ext cx="0" cy="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F0D0378-4163-4149-BD29-4E22AF2E72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13"/>
          <a:stretch/>
        </p:blipFill>
        <p:spPr>
          <a:xfrm>
            <a:off x="4488585" y="1602000"/>
            <a:ext cx="7703415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679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AFA376B-13AE-5D4E-909A-00FECBC9A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04AFD5FA-ADA1-0C4A-B1D9-16D5BCA91C88}"/>
              </a:ext>
            </a:extLst>
          </p:cNvPr>
          <p:cNvSpPr/>
          <p:nvPr/>
        </p:nvSpPr>
        <p:spPr>
          <a:xfrm>
            <a:off x="0" y="1180"/>
            <a:ext cx="12192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1AD97C6-B775-BB4F-BD79-48712931565B}"/>
              </a:ext>
            </a:extLst>
          </p:cNvPr>
          <p:cNvGrpSpPr>
            <a:grpSpLocks/>
          </p:cNvGrpSpPr>
          <p:nvPr/>
        </p:nvGrpSpPr>
        <p:grpSpPr bwMode="auto">
          <a:xfrm>
            <a:off x="1357049" y="1571875"/>
            <a:ext cx="2203200" cy="3715200"/>
            <a:chOff x="495" y="1002"/>
            <a:chExt cx="258" cy="473"/>
          </a:xfrm>
          <a:solidFill>
            <a:srgbClr val="0CC144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895CFAA3-102C-9245-ACB2-812F767D7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" y="1427"/>
              <a:ext cx="22" cy="21"/>
            </a:xfrm>
            <a:custGeom>
              <a:avLst/>
              <a:gdLst>
                <a:gd name="T0" fmla="*/ 18 w 36"/>
                <a:gd name="T1" fmla="*/ 35 h 35"/>
                <a:gd name="T2" fmla="*/ 18 w 36"/>
                <a:gd name="T3" fmla="*/ 35 h 35"/>
                <a:gd name="T4" fmla="*/ 36 w 36"/>
                <a:gd name="T5" fmla="*/ 17 h 35"/>
                <a:gd name="T6" fmla="*/ 18 w 36"/>
                <a:gd name="T7" fmla="*/ 0 h 35"/>
                <a:gd name="T8" fmla="*/ 0 w 36"/>
                <a:gd name="T9" fmla="*/ 17 h 35"/>
                <a:gd name="T10" fmla="*/ 18 w 36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lnTo>
                    <a:pt x="18" y="35"/>
                  </a:lnTo>
                  <a:cubicBezTo>
                    <a:pt x="28" y="35"/>
                    <a:pt x="36" y="27"/>
                    <a:pt x="36" y="17"/>
                  </a:cubicBezTo>
                  <a:cubicBezTo>
                    <a:pt x="36" y="7"/>
                    <a:pt x="28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1635179B-3FA0-3C42-BC96-4319619D4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1035"/>
              <a:ext cx="43" cy="22"/>
            </a:xfrm>
            <a:custGeom>
              <a:avLst/>
              <a:gdLst>
                <a:gd name="T0" fmla="*/ 54 w 71"/>
                <a:gd name="T1" fmla="*/ 0 h 36"/>
                <a:gd name="T2" fmla="*/ 54 w 71"/>
                <a:gd name="T3" fmla="*/ 0 h 36"/>
                <a:gd name="T4" fmla="*/ 18 w 71"/>
                <a:gd name="T5" fmla="*/ 0 h 36"/>
                <a:gd name="T6" fmla="*/ 0 w 71"/>
                <a:gd name="T7" fmla="*/ 18 h 36"/>
                <a:gd name="T8" fmla="*/ 18 w 71"/>
                <a:gd name="T9" fmla="*/ 36 h 36"/>
                <a:gd name="T10" fmla="*/ 54 w 71"/>
                <a:gd name="T11" fmla="*/ 36 h 36"/>
                <a:gd name="T12" fmla="*/ 71 w 71"/>
                <a:gd name="T13" fmla="*/ 18 h 36"/>
                <a:gd name="T14" fmla="*/ 54 w 7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54" y="0"/>
                  </a:moveTo>
                  <a:lnTo>
                    <a:pt x="54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lnTo>
                    <a:pt x="54" y="36"/>
                  </a:lnTo>
                  <a:cubicBezTo>
                    <a:pt x="63" y="36"/>
                    <a:pt x="71" y="28"/>
                    <a:pt x="71" y="18"/>
                  </a:cubicBezTo>
                  <a:cubicBezTo>
                    <a:pt x="71" y="8"/>
                    <a:pt x="63" y="0"/>
                    <a:pt x="5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9F286751-CC25-FA4A-9FBF-BBF20BD6EF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002"/>
              <a:ext cx="258" cy="473"/>
            </a:xfrm>
            <a:custGeom>
              <a:avLst/>
              <a:gdLst>
                <a:gd name="T0" fmla="*/ 390 w 418"/>
                <a:gd name="T1" fmla="*/ 105 h 772"/>
                <a:gd name="T2" fmla="*/ 390 w 418"/>
                <a:gd name="T3" fmla="*/ 105 h 772"/>
                <a:gd name="T4" fmla="*/ 27 w 418"/>
                <a:gd name="T5" fmla="*/ 105 h 772"/>
                <a:gd name="T6" fmla="*/ 27 w 418"/>
                <a:gd name="T7" fmla="*/ 66 h 772"/>
                <a:gd name="T8" fmla="*/ 67 w 418"/>
                <a:gd name="T9" fmla="*/ 27 h 772"/>
                <a:gd name="T10" fmla="*/ 351 w 418"/>
                <a:gd name="T11" fmla="*/ 27 h 772"/>
                <a:gd name="T12" fmla="*/ 390 w 418"/>
                <a:gd name="T13" fmla="*/ 66 h 772"/>
                <a:gd name="T14" fmla="*/ 390 w 418"/>
                <a:gd name="T15" fmla="*/ 105 h 772"/>
                <a:gd name="T16" fmla="*/ 390 w 418"/>
                <a:gd name="T17" fmla="*/ 638 h 772"/>
                <a:gd name="T18" fmla="*/ 390 w 418"/>
                <a:gd name="T19" fmla="*/ 638 h 772"/>
                <a:gd name="T20" fmla="*/ 27 w 418"/>
                <a:gd name="T21" fmla="*/ 638 h 772"/>
                <a:gd name="T22" fmla="*/ 27 w 418"/>
                <a:gd name="T23" fmla="*/ 133 h 772"/>
                <a:gd name="T24" fmla="*/ 390 w 418"/>
                <a:gd name="T25" fmla="*/ 133 h 772"/>
                <a:gd name="T26" fmla="*/ 390 w 418"/>
                <a:gd name="T27" fmla="*/ 638 h 772"/>
                <a:gd name="T28" fmla="*/ 390 w 418"/>
                <a:gd name="T29" fmla="*/ 705 h 772"/>
                <a:gd name="T30" fmla="*/ 390 w 418"/>
                <a:gd name="T31" fmla="*/ 705 h 772"/>
                <a:gd name="T32" fmla="*/ 351 w 418"/>
                <a:gd name="T33" fmla="*/ 745 h 772"/>
                <a:gd name="T34" fmla="*/ 67 w 418"/>
                <a:gd name="T35" fmla="*/ 745 h 772"/>
                <a:gd name="T36" fmla="*/ 27 w 418"/>
                <a:gd name="T37" fmla="*/ 705 h 772"/>
                <a:gd name="T38" fmla="*/ 27 w 418"/>
                <a:gd name="T39" fmla="*/ 666 h 772"/>
                <a:gd name="T40" fmla="*/ 390 w 418"/>
                <a:gd name="T41" fmla="*/ 666 h 772"/>
                <a:gd name="T42" fmla="*/ 390 w 418"/>
                <a:gd name="T43" fmla="*/ 705 h 772"/>
                <a:gd name="T44" fmla="*/ 351 w 418"/>
                <a:gd name="T45" fmla="*/ 0 h 772"/>
                <a:gd name="T46" fmla="*/ 351 w 418"/>
                <a:gd name="T47" fmla="*/ 0 h 772"/>
                <a:gd name="T48" fmla="*/ 67 w 418"/>
                <a:gd name="T49" fmla="*/ 0 h 772"/>
                <a:gd name="T50" fmla="*/ 0 w 418"/>
                <a:gd name="T51" fmla="*/ 66 h 772"/>
                <a:gd name="T52" fmla="*/ 0 w 418"/>
                <a:gd name="T53" fmla="*/ 705 h 772"/>
                <a:gd name="T54" fmla="*/ 67 w 418"/>
                <a:gd name="T55" fmla="*/ 772 h 772"/>
                <a:gd name="T56" fmla="*/ 351 w 418"/>
                <a:gd name="T57" fmla="*/ 772 h 772"/>
                <a:gd name="T58" fmla="*/ 418 w 418"/>
                <a:gd name="T59" fmla="*/ 705 h 772"/>
                <a:gd name="T60" fmla="*/ 418 w 418"/>
                <a:gd name="T61" fmla="*/ 66 h 772"/>
                <a:gd name="T62" fmla="*/ 351 w 418"/>
                <a:gd name="T63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8" h="772">
                  <a:moveTo>
                    <a:pt x="390" y="105"/>
                  </a:moveTo>
                  <a:lnTo>
                    <a:pt x="390" y="105"/>
                  </a:lnTo>
                  <a:lnTo>
                    <a:pt x="27" y="105"/>
                  </a:lnTo>
                  <a:lnTo>
                    <a:pt x="27" y="66"/>
                  </a:lnTo>
                  <a:cubicBezTo>
                    <a:pt x="27" y="44"/>
                    <a:pt x="45" y="27"/>
                    <a:pt x="67" y="27"/>
                  </a:cubicBezTo>
                  <a:lnTo>
                    <a:pt x="351" y="27"/>
                  </a:lnTo>
                  <a:cubicBezTo>
                    <a:pt x="372" y="27"/>
                    <a:pt x="390" y="44"/>
                    <a:pt x="390" y="66"/>
                  </a:cubicBezTo>
                  <a:lnTo>
                    <a:pt x="390" y="105"/>
                  </a:lnTo>
                  <a:close/>
                  <a:moveTo>
                    <a:pt x="390" y="638"/>
                  </a:moveTo>
                  <a:lnTo>
                    <a:pt x="390" y="638"/>
                  </a:lnTo>
                  <a:lnTo>
                    <a:pt x="27" y="638"/>
                  </a:lnTo>
                  <a:lnTo>
                    <a:pt x="27" y="133"/>
                  </a:lnTo>
                  <a:lnTo>
                    <a:pt x="390" y="133"/>
                  </a:lnTo>
                  <a:lnTo>
                    <a:pt x="390" y="638"/>
                  </a:lnTo>
                  <a:close/>
                  <a:moveTo>
                    <a:pt x="390" y="705"/>
                  </a:moveTo>
                  <a:lnTo>
                    <a:pt x="390" y="705"/>
                  </a:lnTo>
                  <a:cubicBezTo>
                    <a:pt x="390" y="727"/>
                    <a:pt x="372" y="745"/>
                    <a:pt x="351" y="745"/>
                  </a:cubicBezTo>
                  <a:lnTo>
                    <a:pt x="67" y="745"/>
                  </a:lnTo>
                  <a:cubicBezTo>
                    <a:pt x="45" y="745"/>
                    <a:pt x="27" y="727"/>
                    <a:pt x="27" y="705"/>
                  </a:cubicBezTo>
                  <a:lnTo>
                    <a:pt x="27" y="666"/>
                  </a:lnTo>
                  <a:lnTo>
                    <a:pt x="390" y="666"/>
                  </a:lnTo>
                  <a:lnTo>
                    <a:pt x="390" y="705"/>
                  </a:lnTo>
                  <a:close/>
                  <a:moveTo>
                    <a:pt x="351" y="0"/>
                  </a:moveTo>
                  <a:lnTo>
                    <a:pt x="351" y="0"/>
                  </a:lnTo>
                  <a:lnTo>
                    <a:pt x="67" y="0"/>
                  </a:lnTo>
                  <a:cubicBezTo>
                    <a:pt x="30" y="0"/>
                    <a:pt x="0" y="29"/>
                    <a:pt x="0" y="66"/>
                  </a:cubicBezTo>
                  <a:lnTo>
                    <a:pt x="0" y="705"/>
                  </a:lnTo>
                  <a:cubicBezTo>
                    <a:pt x="0" y="742"/>
                    <a:pt x="30" y="772"/>
                    <a:pt x="67" y="772"/>
                  </a:cubicBezTo>
                  <a:lnTo>
                    <a:pt x="351" y="772"/>
                  </a:lnTo>
                  <a:cubicBezTo>
                    <a:pt x="388" y="772"/>
                    <a:pt x="418" y="742"/>
                    <a:pt x="418" y="705"/>
                  </a:cubicBezTo>
                  <a:lnTo>
                    <a:pt x="418" y="66"/>
                  </a:lnTo>
                  <a:cubicBezTo>
                    <a:pt x="418" y="29"/>
                    <a:pt x="388" y="0"/>
                    <a:pt x="35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/>
            </a:p>
          </p:txBody>
        </p:sp>
      </p:grpSp>
      <p:sp>
        <p:nvSpPr>
          <p:cNvPr id="9" name="Freeform 22">
            <a:extLst>
              <a:ext uri="{FF2B5EF4-FFF2-40B4-BE49-F238E27FC236}">
                <a16:creationId xmlns:a16="http://schemas.microsoft.com/office/drawing/2014/main" xmlns="" id="{3CFB582B-97AC-474C-B2A6-D7B485D1FD84}"/>
              </a:ext>
            </a:extLst>
          </p:cNvPr>
          <p:cNvSpPr>
            <a:spLocks noEditPoints="1"/>
          </p:cNvSpPr>
          <p:nvPr/>
        </p:nvSpPr>
        <p:spPr bwMode="auto">
          <a:xfrm>
            <a:off x="5592763" y="1641600"/>
            <a:ext cx="5284800" cy="3574800"/>
          </a:xfrm>
          <a:custGeom>
            <a:avLst/>
            <a:gdLst>
              <a:gd name="T0" fmla="*/ 43 w 847"/>
              <a:gd name="T1" fmla="*/ 582 h 613"/>
              <a:gd name="T2" fmla="*/ 43 w 847"/>
              <a:gd name="T3" fmla="*/ 582 h 613"/>
              <a:gd name="T4" fmla="*/ 102 w 847"/>
              <a:gd name="T5" fmla="*/ 494 h 613"/>
              <a:gd name="T6" fmla="*/ 105 w 847"/>
              <a:gd name="T7" fmla="*/ 495 h 613"/>
              <a:gd name="T8" fmla="*/ 112 w 847"/>
              <a:gd name="T9" fmla="*/ 496 h 613"/>
              <a:gd name="T10" fmla="*/ 734 w 847"/>
              <a:gd name="T11" fmla="*/ 496 h 613"/>
              <a:gd name="T12" fmla="*/ 741 w 847"/>
              <a:gd name="T13" fmla="*/ 495 h 613"/>
              <a:gd name="T14" fmla="*/ 744 w 847"/>
              <a:gd name="T15" fmla="*/ 494 h 613"/>
              <a:gd name="T16" fmla="*/ 746 w 847"/>
              <a:gd name="T17" fmla="*/ 496 h 613"/>
              <a:gd name="T18" fmla="*/ 803 w 847"/>
              <a:gd name="T19" fmla="*/ 582 h 613"/>
              <a:gd name="T20" fmla="*/ 43 w 847"/>
              <a:gd name="T21" fmla="*/ 582 h 613"/>
              <a:gd name="T22" fmla="*/ 108 w 847"/>
              <a:gd name="T23" fmla="*/ 29 h 613"/>
              <a:gd name="T24" fmla="*/ 108 w 847"/>
              <a:gd name="T25" fmla="*/ 29 h 613"/>
              <a:gd name="T26" fmla="*/ 738 w 847"/>
              <a:gd name="T27" fmla="*/ 29 h 613"/>
              <a:gd name="T28" fmla="*/ 738 w 847"/>
              <a:gd name="T29" fmla="*/ 465 h 613"/>
              <a:gd name="T30" fmla="*/ 108 w 847"/>
              <a:gd name="T31" fmla="*/ 465 h 613"/>
              <a:gd name="T32" fmla="*/ 108 w 847"/>
              <a:gd name="T33" fmla="*/ 29 h 613"/>
              <a:gd name="T34" fmla="*/ 844 w 847"/>
              <a:gd name="T35" fmla="*/ 589 h 613"/>
              <a:gd name="T36" fmla="*/ 844 w 847"/>
              <a:gd name="T37" fmla="*/ 589 h 613"/>
              <a:gd name="T38" fmla="*/ 842 w 847"/>
              <a:gd name="T39" fmla="*/ 585 h 613"/>
              <a:gd name="T40" fmla="*/ 842 w 847"/>
              <a:gd name="T41" fmla="*/ 585 h 613"/>
              <a:gd name="T42" fmla="*/ 767 w 847"/>
              <a:gd name="T43" fmla="*/ 473 h 613"/>
              <a:gd name="T44" fmla="*/ 767 w 847"/>
              <a:gd name="T45" fmla="*/ 471 h 613"/>
              <a:gd name="T46" fmla="*/ 769 w 847"/>
              <a:gd name="T47" fmla="*/ 461 h 613"/>
              <a:gd name="T48" fmla="*/ 769 w 847"/>
              <a:gd name="T49" fmla="*/ 33 h 613"/>
              <a:gd name="T50" fmla="*/ 734 w 847"/>
              <a:gd name="T51" fmla="*/ 0 h 613"/>
              <a:gd name="T52" fmla="*/ 112 w 847"/>
              <a:gd name="T53" fmla="*/ 0 h 613"/>
              <a:gd name="T54" fmla="*/ 77 w 847"/>
              <a:gd name="T55" fmla="*/ 33 h 613"/>
              <a:gd name="T56" fmla="*/ 77 w 847"/>
              <a:gd name="T57" fmla="*/ 461 h 613"/>
              <a:gd name="T58" fmla="*/ 79 w 847"/>
              <a:gd name="T59" fmla="*/ 471 h 613"/>
              <a:gd name="T60" fmla="*/ 79 w 847"/>
              <a:gd name="T61" fmla="*/ 473 h 613"/>
              <a:gd name="T62" fmla="*/ 4 w 847"/>
              <a:gd name="T63" fmla="*/ 585 h 613"/>
              <a:gd name="T64" fmla="*/ 4 w 847"/>
              <a:gd name="T65" fmla="*/ 585 h 613"/>
              <a:gd name="T66" fmla="*/ 2 w 847"/>
              <a:gd name="T67" fmla="*/ 589 h 613"/>
              <a:gd name="T68" fmla="*/ 0 w 847"/>
              <a:gd name="T69" fmla="*/ 597 h 613"/>
              <a:gd name="T70" fmla="*/ 15 w 847"/>
              <a:gd name="T71" fmla="*/ 613 h 613"/>
              <a:gd name="T72" fmla="*/ 831 w 847"/>
              <a:gd name="T73" fmla="*/ 613 h 613"/>
              <a:gd name="T74" fmla="*/ 847 w 847"/>
              <a:gd name="T75" fmla="*/ 597 h 613"/>
              <a:gd name="T76" fmla="*/ 844 w 847"/>
              <a:gd name="T77" fmla="*/ 589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47" h="613">
                <a:moveTo>
                  <a:pt x="43" y="582"/>
                </a:moveTo>
                <a:lnTo>
                  <a:pt x="43" y="582"/>
                </a:lnTo>
                <a:lnTo>
                  <a:pt x="102" y="494"/>
                </a:lnTo>
                <a:lnTo>
                  <a:pt x="105" y="495"/>
                </a:lnTo>
                <a:cubicBezTo>
                  <a:pt x="108" y="495"/>
                  <a:pt x="110" y="496"/>
                  <a:pt x="112" y="496"/>
                </a:cubicBezTo>
                <a:lnTo>
                  <a:pt x="734" y="496"/>
                </a:lnTo>
                <a:cubicBezTo>
                  <a:pt x="736" y="496"/>
                  <a:pt x="739" y="495"/>
                  <a:pt x="741" y="495"/>
                </a:cubicBezTo>
                <a:lnTo>
                  <a:pt x="744" y="494"/>
                </a:lnTo>
                <a:lnTo>
                  <a:pt x="746" y="496"/>
                </a:lnTo>
                <a:lnTo>
                  <a:pt x="803" y="582"/>
                </a:lnTo>
                <a:lnTo>
                  <a:pt x="43" y="582"/>
                </a:lnTo>
                <a:close/>
                <a:moveTo>
                  <a:pt x="108" y="29"/>
                </a:moveTo>
                <a:lnTo>
                  <a:pt x="108" y="29"/>
                </a:lnTo>
                <a:lnTo>
                  <a:pt x="738" y="29"/>
                </a:lnTo>
                <a:lnTo>
                  <a:pt x="738" y="465"/>
                </a:lnTo>
                <a:lnTo>
                  <a:pt x="108" y="465"/>
                </a:lnTo>
                <a:lnTo>
                  <a:pt x="108" y="29"/>
                </a:lnTo>
                <a:close/>
                <a:moveTo>
                  <a:pt x="844" y="589"/>
                </a:moveTo>
                <a:lnTo>
                  <a:pt x="844" y="589"/>
                </a:lnTo>
                <a:lnTo>
                  <a:pt x="842" y="585"/>
                </a:lnTo>
                <a:lnTo>
                  <a:pt x="842" y="585"/>
                </a:lnTo>
                <a:lnTo>
                  <a:pt x="767" y="473"/>
                </a:lnTo>
                <a:lnTo>
                  <a:pt x="767" y="471"/>
                </a:lnTo>
                <a:cubicBezTo>
                  <a:pt x="768" y="467"/>
                  <a:pt x="769" y="464"/>
                  <a:pt x="769" y="461"/>
                </a:cubicBezTo>
                <a:lnTo>
                  <a:pt x="769" y="33"/>
                </a:lnTo>
                <a:cubicBezTo>
                  <a:pt x="769" y="14"/>
                  <a:pt x="753" y="0"/>
                  <a:pt x="734" y="0"/>
                </a:cubicBezTo>
                <a:lnTo>
                  <a:pt x="112" y="0"/>
                </a:lnTo>
                <a:cubicBezTo>
                  <a:pt x="93" y="0"/>
                  <a:pt x="77" y="14"/>
                  <a:pt x="77" y="33"/>
                </a:cubicBezTo>
                <a:lnTo>
                  <a:pt x="77" y="461"/>
                </a:lnTo>
                <a:cubicBezTo>
                  <a:pt x="77" y="464"/>
                  <a:pt x="78" y="467"/>
                  <a:pt x="79" y="471"/>
                </a:cubicBezTo>
                <a:lnTo>
                  <a:pt x="79" y="473"/>
                </a:lnTo>
                <a:lnTo>
                  <a:pt x="4" y="585"/>
                </a:lnTo>
                <a:lnTo>
                  <a:pt x="4" y="585"/>
                </a:lnTo>
                <a:lnTo>
                  <a:pt x="2" y="589"/>
                </a:lnTo>
                <a:cubicBezTo>
                  <a:pt x="0" y="592"/>
                  <a:pt x="0" y="595"/>
                  <a:pt x="0" y="597"/>
                </a:cubicBezTo>
                <a:cubicBezTo>
                  <a:pt x="0" y="606"/>
                  <a:pt x="6" y="613"/>
                  <a:pt x="15" y="613"/>
                </a:cubicBezTo>
                <a:lnTo>
                  <a:pt x="831" y="613"/>
                </a:lnTo>
                <a:cubicBezTo>
                  <a:pt x="840" y="613"/>
                  <a:pt x="847" y="606"/>
                  <a:pt x="847" y="597"/>
                </a:cubicBezTo>
                <a:cubicBezTo>
                  <a:pt x="847" y="595"/>
                  <a:pt x="846" y="592"/>
                  <a:pt x="844" y="589"/>
                </a:cubicBezTo>
                <a:close/>
              </a:path>
            </a:pathLst>
          </a:custGeom>
          <a:solidFill>
            <a:srgbClr val="0CC14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C0A82C38-3B24-384A-BC19-7696527E57F3}"/>
              </a:ext>
            </a:extLst>
          </p:cNvPr>
          <p:cNvSpPr/>
          <p:nvPr/>
        </p:nvSpPr>
        <p:spPr>
          <a:xfrm>
            <a:off x="452954" y="440791"/>
            <a:ext cx="62552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Encuesta de satisfacción – Curso  abierto streaming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52B273DC-6BCC-1843-A37C-A1CE5FB87934}"/>
              </a:ext>
            </a:extLst>
          </p:cNvPr>
          <p:cNvSpPr/>
          <p:nvPr/>
        </p:nvSpPr>
        <p:spPr>
          <a:xfrm>
            <a:off x="1357049" y="5528439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CL" sz="1600" dirty="0">
                <a:solidFill>
                  <a:srgbClr val="00C12C"/>
                </a:solidFill>
                <a:latin typeface="ACHS Nueva Serif Medium" pitchFamily="2" charset="77"/>
                <a:cs typeface="Arial" panose="020B0604020202020204" pitchFamily="34" charset="0"/>
              </a:rPr>
              <a:t>Escanea este código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58418C5A-B460-8843-81C3-47383DDB7F60}"/>
              </a:ext>
            </a:extLst>
          </p:cNvPr>
          <p:cNvSpPr/>
          <p:nvPr/>
        </p:nvSpPr>
        <p:spPr>
          <a:xfrm>
            <a:off x="7011079" y="5528439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CL" sz="1600" dirty="0">
                <a:solidFill>
                  <a:srgbClr val="00C12C"/>
                </a:solidFill>
                <a:latin typeface="ACHS Nueva Serif Medium" pitchFamily="2" charset="77"/>
                <a:cs typeface="Arial" panose="020B0604020202020204" pitchFamily="34" charset="0"/>
              </a:rPr>
              <a:t>O ingresa a este link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DD5680D-D235-5046-8056-AD90E1220B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xmlns="" id="{3755F398-E189-6E42-949D-A17E7DC56A51}"/>
              </a:ext>
            </a:extLst>
          </p:cNvPr>
          <p:cNvCxnSpPr>
            <a:cxnSpLocks/>
          </p:cNvCxnSpPr>
          <p:nvPr/>
        </p:nvCxnSpPr>
        <p:spPr>
          <a:xfrm>
            <a:off x="535129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Marcador de texto 11">
            <a:extLst>
              <a:ext uri="{FF2B5EF4-FFF2-40B4-BE49-F238E27FC236}">
                <a16:creationId xmlns:a16="http://schemas.microsoft.com/office/drawing/2014/main" xmlns="" id="{A6C1EC2C-4F71-D145-9F34-5ED189A486E0}"/>
              </a:ext>
            </a:extLst>
          </p:cNvPr>
          <p:cNvSpPr txBox="1">
            <a:spLocks/>
          </p:cNvSpPr>
          <p:nvPr/>
        </p:nvSpPr>
        <p:spPr>
          <a:xfrm>
            <a:off x="6486383" y="3036094"/>
            <a:ext cx="3575219" cy="39290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3805" fontAlgn="auto">
              <a:spcBef>
                <a:spcPts val="300"/>
              </a:spcBef>
              <a:spcAft>
                <a:spcPts val="300"/>
              </a:spcAft>
              <a:buClr>
                <a:srgbClr val="83B727"/>
              </a:buClr>
              <a:defRPr/>
            </a:pPr>
            <a:r>
              <a:rPr lang="es-CL" sz="2400" b="0" u="sng" kern="0" dirty="0">
                <a:solidFill>
                  <a:srgbClr val="00C937"/>
                </a:solidFill>
                <a:latin typeface="ACHS Nueva Sans Medium" pitchFamily="2" charset="77"/>
              </a:rPr>
              <a:t>tinyurl.com/rxm3zy35</a:t>
            </a:r>
          </a:p>
        </p:txBody>
      </p:sp>
      <p:pic>
        <p:nvPicPr>
          <p:cNvPr id="24" name="Marcador de contenido 23">
            <a:extLst>
              <a:ext uri="{FF2B5EF4-FFF2-40B4-BE49-F238E27FC236}">
                <a16:creationId xmlns:a16="http://schemas.microsoft.com/office/drawing/2014/main" xmlns="" id="{BD76D5A4-0A3E-F945-A617-56122BCF87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549539" y="2568384"/>
            <a:ext cx="1782639" cy="183953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719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1EFD1D1-0D24-3F43-95FC-A49648C67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19452B1-2EA4-7341-901E-A112F793B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757C9C7D-BAF9-2F4A-8805-2D38D1D392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07C245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853255D-2377-D146-B5D8-56F3E36E1E2F}"/>
              </a:ext>
            </a:extLst>
          </p:cNvPr>
          <p:cNvGrpSpPr>
            <a:grpSpLocks/>
          </p:cNvGrpSpPr>
          <p:nvPr/>
        </p:nvGrpSpPr>
        <p:grpSpPr bwMode="auto">
          <a:xfrm>
            <a:off x="1357049" y="1571875"/>
            <a:ext cx="2203200" cy="3715200"/>
            <a:chOff x="495" y="1002"/>
            <a:chExt cx="258" cy="473"/>
          </a:xfrm>
          <a:solidFill>
            <a:srgbClr val="0CC144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5DAB9299-1F3A-5244-8B38-ED31F5DB8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" y="1427"/>
              <a:ext cx="22" cy="21"/>
            </a:xfrm>
            <a:custGeom>
              <a:avLst/>
              <a:gdLst>
                <a:gd name="T0" fmla="*/ 18 w 36"/>
                <a:gd name="T1" fmla="*/ 35 h 35"/>
                <a:gd name="T2" fmla="*/ 18 w 36"/>
                <a:gd name="T3" fmla="*/ 35 h 35"/>
                <a:gd name="T4" fmla="*/ 36 w 36"/>
                <a:gd name="T5" fmla="*/ 17 h 35"/>
                <a:gd name="T6" fmla="*/ 18 w 36"/>
                <a:gd name="T7" fmla="*/ 0 h 35"/>
                <a:gd name="T8" fmla="*/ 0 w 36"/>
                <a:gd name="T9" fmla="*/ 17 h 35"/>
                <a:gd name="T10" fmla="*/ 18 w 36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lnTo>
                    <a:pt x="18" y="35"/>
                  </a:lnTo>
                  <a:cubicBezTo>
                    <a:pt x="28" y="35"/>
                    <a:pt x="36" y="27"/>
                    <a:pt x="36" y="17"/>
                  </a:cubicBezTo>
                  <a:cubicBezTo>
                    <a:pt x="36" y="7"/>
                    <a:pt x="28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4006F035-055E-D74C-97C3-51E8EE287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1035"/>
              <a:ext cx="43" cy="22"/>
            </a:xfrm>
            <a:custGeom>
              <a:avLst/>
              <a:gdLst>
                <a:gd name="T0" fmla="*/ 54 w 71"/>
                <a:gd name="T1" fmla="*/ 0 h 36"/>
                <a:gd name="T2" fmla="*/ 54 w 71"/>
                <a:gd name="T3" fmla="*/ 0 h 36"/>
                <a:gd name="T4" fmla="*/ 18 w 71"/>
                <a:gd name="T5" fmla="*/ 0 h 36"/>
                <a:gd name="T6" fmla="*/ 0 w 71"/>
                <a:gd name="T7" fmla="*/ 18 h 36"/>
                <a:gd name="T8" fmla="*/ 18 w 71"/>
                <a:gd name="T9" fmla="*/ 36 h 36"/>
                <a:gd name="T10" fmla="*/ 54 w 71"/>
                <a:gd name="T11" fmla="*/ 36 h 36"/>
                <a:gd name="T12" fmla="*/ 71 w 71"/>
                <a:gd name="T13" fmla="*/ 18 h 36"/>
                <a:gd name="T14" fmla="*/ 54 w 7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54" y="0"/>
                  </a:moveTo>
                  <a:lnTo>
                    <a:pt x="54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lnTo>
                    <a:pt x="54" y="36"/>
                  </a:lnTo>
                  <a:cubicBezTo>
                    <a:pt x="63" y="36"/>
                    <a:pt x="71" y="28"/>
                    <a:pt x="71" y="18"/>
                  </a:cubicBezTo>
                  <a:cubicBezTo>
                    <a:pt x="71" y="8"/>
                    <a:pt x="63" y="0"/>
                    <a:pt x="5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8163C7C7-6C72-2744-BDDA-6C655ED8C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002"/>
              <a:ext cx="258" cy="473"/>
            </a:xfrm>
            <a:custGeom>
              <a:avLst/>
              <a:gdLst>
                <a:gd name="T0" fmla="*/ 390 w 418"/>
                <a:gd name="T1" fmla="*/ 105 h 772"/>
                <a:gd name="T2" fmla="*/ 390 w 418"/>
                <a:gd name="T3" fmla="*/ 105 h 772"/>
                <a:gd name="T4" fmla="*/ 27 w 418"/>
                <a:gd name="T5" fmla="*/ 105 h 772"/>
                <a:gd name="T6" fmla="*/ 27 w 418"/>
                <a:gd name="T7" fmla="*/ 66 h 772"/>
                <a:gd name="T8" fmla="*/ 67 w 418"/>
                <a:gd name="T9" fmla="*/ 27 h 772"/>
                <a:gd name="T10" fmla="*/ 351 w 418"/>
                <a:gd name="T11" fmla="*/ 27 h 772"/>
                <a:gd name="T12" fmla="*/ 390 w 418"/>
                <a:gd name="T13" fmla="*/ 66 h 772"/>
                <a:gd name="T14" fmla="*/ 390 w 418"/>
                <a:gd name="T15" fmla="*/ 105 h 772"/>
                <a:gd name="T16" fmla="*/ 390 w 418"/>
                <a:gd name="T17" fmla="*/ 638 h 772"/>
                <a:gd name="T18" fmla="*/ 390 w 418"/>
                <a:gd name="T19" fmla="*/ 638 h 772"/>
                <a:gd name="T20" fmla="*/ 27 w 418"/>
                <a:gd name="T21" fmla="*/ 638 h 772"/>
                <a:gd name="T22" fmla="*/ 27 w 418"/>
                <a:gd name="T23" fmla="*/ 133 h 772"/>
                <a:gd name="T24" fmla="*/ 390 w 418"/>
                <a:gd name="T25" fmla="*/ 133 h 772"/>
                <a:gd name="T26" fmla="*/ 390 w 418"/>
                <a:gd name="T27" fmla="*/ 638 h 772"/>
                <a:gd name="T28" fmla="*/ 390 w 418"/>
                <a:gd name="T29" fmla="*/ 705 h 772"/>
                <a:gd name="T30" fmla="*/ 390 w 418"/>
                <a:gd name="T31" fmla="*/ 705 h 772"/>
                <a:gd name="T32" fmla="*/ 351 w 418"/>
                <a:gd name="T33" fmla="*/ 745 h 772"/>
                <a:gd name="T34" fmla="*/ 67 w 418"/>
                <a:gd name="T35" fmla="*/ 745 h 772"/>
                <a:gd name="T36" fmla="*/ 27 w 418"/>
                <a:gd name="T37" fmla="*/ 705 h 772"/>
                <a:gd name="T38" fmla="*/ 27 w 418"/>
                <a:gd name="T39" fmla="*/ 666 h 772"/>
                <a:gd name="T40" fmla="*/ 390 w 418"/>
                <a:gd name="T41" fmla="*/ 666 h 772"/>
                <a:gd name="T42" fmla="*/ 390 w 418"/>
                <a:gd name="T43" fmla="*/ 705 h 772"/>
                <a:gd name="T44" fmla="*/ 351 w 418"/>
                <a:gd name="T45" fmla="*/ 0 h 772"/>
                <a:gd name="T46" fmla="*/ 351 w 418"/>
                <a:gd name="T47" fmla="*/ 0 h 772"/>
                <a:gd name="T48" fmla="*/ 67 w 418"/>
                <a:gd name="T49" fmla="*/ 0 h 772"/>
                <a:gd name="T50" fmla="*/ 0 w 418"/>
                <a:gd name="T51" fmla="*/ 66 h 772"/>
                <a:gd name="T52" fmla="*/ 0 w 418"/>
                <a:gd name="T53" fmla="*/ 705 h 772"/>
                <a:gd name="T54" fmla="*/ 67 w 418"/>
                <a:gd name="T55" fmla="*/ 772 h 772"/>
                <a:gd name="T56" fmla="*/ 351 w 418"/>
                <a:gd name="T57" fmla="*/ 772 h 772"/>
                <a:gd name="T58" fmla="*/ 418 w 418"/>
                <a:gd name="T59" fmla="*/ 705 h 772"/>
                <a:gd name="T60" fmla="*/ 418 w 418"/>
                <a:gd name="T61" fmla="*/ 66 h 772"/>
                <a:gd name="T62" fmla="*/ 351 w 418"/>
                <a:gd name="T63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8" h="772">
                  <a:moveTo>
                    <a:pt x="390" y="105"/>
                  </a:moveTo>
                  <a:lnTo>
                    <a:pt x="390" y="105"/>
                  </a:lnTo>
                  <a:lnTo>
                    <a:pt x="27" y="105"/>
                  </a:lnTo>
                  <a:lnTo>
                    <a:pt x="27" y="66"/>
                  </a:lnTo>
                  <a:cubicBezTo>
                    <a:pt x="27" y="44"/>
                    <a:pt x="45" y="27"/>
                    <a:pt x="67" y="27"/>
                  </a:cubicBezTo>
                  <a:lnTo>
                    <a:pt x="351" y="27"/>
                  </a:lnTo>
                  <a:cubicBezTo>
                    <a:pt x="372" y="27"/>
                    <a:pt x="390" y="44"/>
                    <a:pt x="390" y="66"/>
                  </a:cubicBezTo>
                  <a:lnTo>
                    <a:pt x="390" y="105"/>
                  </a:lnTo>
                  <a:close/>
                  <a:moveTo>
                    <a:pt x="390" y="638"/>
                  </a:moveTo>
                  <a:lnTo>
                    <a:pt x="390" y="638"/>
                  </a:lnTo>
                  <a:lnTo>
                    <a:pt x="27" y="638"/>
                  </a:lnTo>
                  <a:lnTo>
                    <a:pt x="27" y="133"/>
                  </a:lnTo>
                  <a:lnTo>
                    <a:pt x="390" y="133"/>
                  </a:lnTo>
                  <a:lnTo>
                    <a:pt x="390" y="638"/>
                  </a:lnTo>
                  <a:close/>
                  <a:moveTo>
                    <a:pt x="390" y="705"/>
                  </a:moveTo>
                  <a:lnTo>
                    <a:pt x="390" y="705"/>
                  </a:lnTo>
                  <a:cubicBezTo>
                    <a:pt x="390" y="727"/>
                    <a:pt x="372" y="745"/>
                    <a:pt x="351" y="745"/>
                  </a:cubicBezTo>
                  <a:lnTo>
                    <a:pt x="67" y="745"/>
                  </a:lnTo>
                  <a:cubicBezTo>
                    <a:pt x="45" y="745"/>
                    <a:pt x="27" y="727"/>
                    <a:pt x="27" y="705"/>
                  </a:cubicBezTo>
                  <a:lnTo>
                    <a:pt x="27" y="666"/>
                  </a:lnTo>
                  <a:lnTo>
                    <a:pt x="390" y="666"/>
                  </a:lnTo>
                  <a:lnTo>
                    <a:pt x="390" y="705"/>
                  </a:lnTo>
                  <a:close/>
                  <a:moveTo>
                    <a:pt x="351" y="0"/>
                  </a:moveTo>
                  <a:lnTo>
                    <a:pt x="351" y="0"/>
                  </a:lnTo>
                  <a:lnTo>
                    <a:pt x="67" y="0"/>
                  </a:lnTo>
                  <a:cubicBezTo>
                    <a:pt x="30" y="0"/>
                    <a:pt x="0" y="29"/>
                    <a:pt x="0" y="66"/>
                  </a:cubicBezTo>
                  <a:lnTo>
                    <a:pt x="0" y="705"/>
                  </a:lnTo>
                  <a:cubicBezTo>
                    <a:pt x="0" y="742"/>
                    <a:pt x="30" y="772"/>
                    <a:pt x="67" y="772"/>
                  </a:cubicBezTo>
                  <a:lnTo>
                    <a:pt x="351" y="772"/>
                  </a:lnTo>
                  <a:cubicBezTo>
                    <a:pt x="388" y="772"/>
                    <a:pt x="418" y="742"/>
                    <a:pt x="418" y="705"/>
                  </a:cubicBezTo>
                  <a:lnTo>
                    <a:pt x="418" y="66"/>
                  </a:lnTo>
                  <a:cubicBezTo>
                    <a:pt x="418" y="29"/>
                    <a:pt x="388" y="0"/>
                    <a:pt x="35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/>
            </a:p>
          </p:txBody>
        </p:sp>
      </p:grpSp>
      <p:sp>
        <p:nvSpPr>
          <p:cNvPr id="9" name="Freeform 22">
            <a:extLst>
              <a:ext uri="{FF2B5EF4-FFF2-40B4-BE49-F238E27FC236}">
                <a16:creationId xmlns:a16="http://schemas.microsoft.com/office/drawing/2014/main" xmlns="" id="{C276EEE0-0410-7145-994C-FC15E4DFB26B}"/>
              </a:ext>
            </a:extLst>
          </p:cNvPr>
          <p:cNvSpPr>
            <a:spLocks noEditPoints="1"/>
          </p:cNvSpPr>
          <p:nvPr/>
        </p:nvSpPr>
        <p:spPr bwMode="auto">
          <a:xfrm>
            <a:off x="5592763" y="1641600"/>
            <a:ext cx="5284800" cy="3574800"/>
          </a:xfrm>
          <a:custGeom>
            <a:avLst/>
            <a:gdLst>
              <a:gd name="T0" fmla="*/ 43 w 847"/>
              <a:gd name="T1" fmla="*/ 582 h 613"/>
              <a:gd name="T2" fmla="*/ 43 w 847"/>
              <a:gd name="T3" fmla="*/ 582 h 613"/>
              <a:gd name="T4" fmla="*/ 102 w 847"/>
              <a:gd name="T5" fmla="*/ 494 h 613"/>
              <a:gd name="T6" fmla="*/ 105 w 847"/>
              <a:gd name="T7" fmla="*/ 495 h 613"/>
              <a:gd name="T8" fmla="*/ 112 w 847"/>
              <a:gd name="T9" fmla="*/ 496 h 613"/>
              <a:gd name="T10" fmla="*/ 734 w 847"/>
              <a:gd name="T11" fmla="*/ 496 h 613"/>
              <a:gd name="T12" fmla="*/ 741 w 847"/>
              <a:gd name="T13" fmla="*/ 495 h 613"/>
              <a:gd name="T14" fmla="*/ 744 w 847"/>
              <a:gd name="T15" fmla="*/ 494 h 613"/>
              <a:gd name="T16" fmla="*/ 746 w 847"/>
              <a:gd name="T17" fmla="*/ 496 h 613"/>
              <a:gd name="T18" fmla="*/ 803 w 847"/>
              <a:gd name="T19" fmla="*/ 582 h 613"/>
              <a:gd name="T20" fmla="*/ 43 w 847"/>
              <a:gd name="T21" fmla="*/ 582 h 613"/>
              <a:gd name="T22" fmla="*/ 108 w 847"/>
              <a:gd name="T23" fmla="*/ 29 h 613"/>
              <a:gd name="T24" fmla="*/ 108 w 847"/>
              <a:gd name="T25" fmla="*/ 29 h 613"/>
              <a:gd name="T26" fmla="*/ 738 w 847"/>
              <a:gd name="T27" fmla="*/ 29 h 613"/>
              <a:gd name="T28" fmla="*/ 738 w 847"/>
              <a:gd name="T29" fmla="*/ 465 h 613"/>
              <a:gd name="T30" fmla="*/ 108 w 847"/>
              <a:gd name="T31" fmla="*/ 465 h 613"/>
              <a:gd name="T32" fmla="*/ 108 w 847"/>
              <a:gd name="T33" fmla="*/ 29 h 613"/>
              <a:gd name="T34" fmla="*/ 844 w 847"/>
              <a:gd name="T35" fmla="*/ 589 h 613"/>
              <a:gd name="T36" fmla="*/ 844 w 847"/>
              <a:gd name="T37" fmla="*/ 589 h 613"/>
              <a:gd name="T38" fmla="*/ 842 w 847"/>
              <a:gd name="T39" fmla="*/ 585 h 613"/>
              <a:gd name="T40" fmla="*/ 842 w 847"/>
              <a:gd name="T41" fmla="*/ 585 h 613"/>
              <a:gd name="T42" fmla="*/ 767 w 847"/>
              <a:gd name="T43" fmla="*/ 473 h 613"/>
              <a:gd name="T44" fmla="*/ 767 w 847"/>
              <a:gd name="T45" fmla="*/ 471 h 613"/>
              <a:gd name="T46" fmla="*/ 769 w 847"/>
              <a:gd name="T47" fmla="*/ 461 h 613"/>
              <a:gd name="T48" fmla="*/ 769 w 847"/>
              <a:gd name="T49" fmla="*/ 33 h 613"/>
              <a:gd name="T50" fmla="*/ 734 w 847"/>
              <a:gd name="T51" fmla="*/ 0 h 613"/>
              <a:gd name="T52" fmla="*/ 112 w 847"/>
              <a:gd name="T53" fmla="*/ 0 h 613"/>
              <a:gd name="T54" fmla="*/ 77 w 847"/>
              <a:gd name="T55" fmla="*/ 33 h 613"/>
              <a:gd name="T56" fmla="*/ 77 w 847"/>
              <a:gd name="T57" fmla="*/ 461 h 613"/>
              <a:gd name="T58" fmla="*/ 79 w 847"/>
              <a:gd name="T59" fmla="*/ 471 h 613"/>
              <a:gd name="T60" fmla="*/ 79 w 847"/>
              <a:gd name="T61" fmla="*/ 473 h 613"/>
              <a:gd name="T62" fmla="*/ 4 w 847"/>
              <a:gd name="T63" fmla="*/ 585 h 613"/>
              <a:gd name="T64" fmla="*/ 4 w 847"/>
              <a:gd name="T65" fmla="*/ 585 h 613"/>
              <a:gd name="T66" fmla="*/ 2 w 847"/>
              <a:gd name="T67" fmla="*/ 589 h 613"/>
              <a:gd name="T68" fmla="*/ 0 w 847"/>
              <a:gd name="T69" fmla="*/ 597 h 613"/>
              <a:gd name="T70" fmla="*/ 15 w 847"/>
              <a:gd name="T71" fmla="*/ 613 h 613"/>
              <a:gd name="T72" fmla="*/ 831 w 847"/>
              <a:gd name="T73" fmla="*/ 613 h 613"/>
              <a:gd name="T74" fmla="*/ 847 w 847"/>
              <a:gd name="T75" fmla="*/ 597 h 613"/>
              <a:gd name="T76" fmla="*/ 844 w 847"/>
              <a:gd name="T77" fmla="*/ 589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47" h="613">
                <a:moveTo>
                  <a:pt x="43" y="582"/>
                </a:moveTo>
                <a:lnTo>
                  <a:pt x="43" y="582"/>
                </a:lnTo>
                <a:lnTo>
                  <a:pt x="102" y="494"/>
                </a:lnTo>
                <a:lnTo>
                  <a:pt x="105" y="495"/>
                </a:lnTo>
                <a:cubicBezTo>
                  <a:pt x="108" y="495"/>
                  <a:pt x="110" y="496"/>
                  <a:pt x="112" y="496"/>
                </a:cubicBezTo>
                <a:lnTo>
                  <a:pt x="734" y="496"/>
                </a:lnTo>
                <a:cubicBezTo>
                  <a:pt x="736" y="496"/>
                  <a:pt x="739" y="495"/>
                  <a:pt x="741" y="495"/>
                </a:cubicBezTo>
                <a:lnTo>
                  <a:pt x="744" y="494"/>
                </a:lnTo>
                <a:lnTo>
                  <a:pt x="746" y="496"/>
                </a:lnTo>
                <a:lnTo>
                  <a:pt x="803" y="582"/>
                </a:lnTo>
                <a:lnTo>
                  <a:pt x="43" y="582"/>
                </a:lnTo>
                <a:close/>
                <a:moveTo>
                  <a:pt x="108" y="29"/>
                </a:moveTo>
                <a:lnTo>
                  <a:pt x="108" y="29"/>
                </a:lnTo>
                <a:lnTo>
                  <a:pt x="738" y="29"/>
                </a:lnTo>
                <a:lnTo>
                  <a:pt x="738" y="465"/>
                </a:lnTo>
                <a:lnTo>
                  <a:pt x="108" y="465"/>
                </a:lnTo>
                <a:lnTo>
                  <a:pt x="108" y="29"/>
                </a:lnTo>
                <a:close/>
                <a:moveTo>
                  <a:pt x="844" y="589"/>
                </a:moveTo>
                <a:lnTo>
                  <a:pt x="844" y="589"/>
                </a:lnTo>
                <a:lnTo>
                  <a:pt x="842" y="585"/>
                </a:lnTo>
                <a:lnTo>
                  <a:pt x="842" y="585"/>
                </a:lnTo>
                <a:lnTo>
                  <a:pt x="767" y="473"/>
                </a:lnTo>
                <a:lnTo>
                  <a:pt x="767" y="471"/>
                </a:lnTo>
                <a:cubicBezTo>
                  <a:pt x="768" y="467"/>
                  <a:pt x="769" y="464"/>
                  <a:pt x="769" y="461"/>
                </a:cubicBezTo>
                <a:lnTo>
                  <a:pt x="769" y="33"/>
                </a:lnTo>
                <a:cubicBezTo>
                  <a:pt x="769" y="14"/>
                  <a:pt x="753" y="0"/>
                  <a:pt x="734" y="0"/>
                </a:cubicBezTo>
                <a:lnTo>
                  <a:pt x="112" y="0"/>
                </a:lnTo>
                <a:cubicBezTo>
                  <a:pt x="93" y="0"/>
                  <a:pt x="77" y="14"/>
                  <a:pt x="77" y="33"/>
                </a:cubicBezTo>
                <a:lnTo>
                  <a:pt x="77" y="461"/>
                </a:lnTo>
                <a:cubicBezTo>
                  <a:pt x="77" y="464"/>
                  <a:pt x="78" y="467"/>
                  <a:pt x="79" y="471"/>
                </a:cubicBezTo>
                <a:lnTo>
                  <a:pt x="79" y="473"/>
                </a:lnTo>
                <a:lnTo>
                  <a:pt x="4" y="585"/>
                </a:lnTo>
                <a:lnTo>
                  <a:pt x="4" y="585"/>
                </a:lnTo>
                <a:lnTo>
                  <a:pt x="2" y="589"/>
                </a:lnTo>
                <a:cubicBezTo>
                  <a:pt x="0" y="592"/>
                  <a:pt x="0" y="595"/>
                  <a:pt x="0" y="597"/>
                </a:cubicBezTo>
                <a:cubicBezTo>
                  <a:pt x="0" y="606"/>
                  <a:pt x="6" y="613"/>
                  <a:pt x="15" y="613"/>
                </a:cubicBezTo>
                <a:lnTo>
                  <a:pt x="831" y="613"/>
                </a:lnTo>
                <a:cubicBezTo>
                  <a:pt x="840" y="613"/>
                  <a:pt x="847" y="606"/>
                  <a:pt x="847" y="597"/>
                </a:cubicBezTo>
                <a:cubicBezTo>
                  <a:pt x="847" y="595"/>
                  <a:pt x="846" y="592"/>
                  <a:pt x="844" y="589"/>
                </a:cubicBezTo>
                <a:close/>
              </a:path>
            </a:pathLst>
          </a:custGeom>
          <a:solidFill>
            <a:srgbClr val="0CC14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266EF06C-1F39-8845-B14F-FCA9700CE1A0}"/>
              </a:ext>
            </a:extLst>
          </p:cNvPr>
          <p:cNvSpPr/>
          <p:nvPr/>
        </p:nvSpPr>
        <p:spPr>
          <a:xfrm>
            <a:off x="473261" y="411644"/>
            <a:ext cx="63049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Encuesta de satisfacción – Curso  cerrado streaming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376B8A8C-24A3-5141-9027-145C3B9962A8}"/>
              </a:ext>
            </a:extLst>
          </p:cNvPr>
          <p:cNvSpPr/>
          <p:nvPr/>
        </p:nvSpPr>
        <p:spPr>
          <a:xfrm>
            <a:off x="1357049" y="5528439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CL" sz="16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Escanea este código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1DF86103-40BC-DD40-AB37-330F5D527842}"/>
              </a:ext>
            </a:extLst>
          </p:cNvPr>
          <p:cNvSpPr/>
          <p:nvPr/>
        </p:nvSpPr>
        <p:spPr>
          <a:xfrm>
            <a:off x="7011079" y="5528439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CL" sz="16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O ingresa a este link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25C5FBCC-9DC4-9A48-BBAA-5688C4448A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xmlns="" id="{9A04CFCF-E4F9-284C-8C6F-E3F184B134C1}"/>
              </a:ext>
            </a:extLst>
          </p:cNvPr>
          <p:cNvCxnSpPr>
            <a:cxnSpLocks/>
          </p:cNvCxnSpPr>
          <p:nvPr/>
        </p:nvCxnSpPr>
        <p:spPr>
          <a:xfrm>
            <a:off x="535129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Marcador de texto 11">
            <a:extLst>
              <a:ext uri="{FF2B5EF4-FFF2-40B4-BE49-F238E27FC236}">
                <a16:creationId xmlns:a16="http://schemas.microsoft.com/office/drawing/2014/main" xmlns="" id="{AFA8F1FA-51CE-0346-AD12-46293071F97A}"/>
              </a:ext>
            </a:extLst>
          </p:cNvPr>
          <p:cNvSpPr txBox="1">
            <a:spLocks/>
          </p:cNvSpPr>
          <p:nvPr/>
        </p:nvSpPr>
        <p:spPr>
          <a:xfrm>
            <a:off x="6266949" y="2923588"/>
            <a:ext cx="3936428" cy="49196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3805" fontAlgn="auto">
              <a:spcBef>
                <a:spcPts val="300"/>
              </a:spcBef>
              <a:spcAft>
                <a:spcPts val="300"/>
              </a:spcAft>
              <a:buClr>
                <a:srgbClr val="83B727"/>
              </a:buClr>
              <a:defRPr/>
            </a:pPr>
            <a:r>
              <a:rPr lang="es-CL" sz="2400" b="0" u="sng" kern="0" dirty="0">
                <a:solidFill>
                  <a:srgbClr val="00C937"/>
                </a:solidFill>
                <a:latin typeface="ACHS Nueva Sans Medium" pitchFamily="2" charset="77"/>
              </a:rPr>
              <a:t>tinyurl.com/wtuus2r43</a:t>
            </a:r>
          </a:p>
        </p:txBody>
      </p:sp>
      <p:pic>
        <p:nvPicPr>
          <p:cNvPr id="20" name="Marcador de contenido 15">
            <a:extLst>
              <a:ext uri="{FF2B5EF4-FFF2-40B4-BE49-F238E27FC236}">
                <a16:creationId xmlns:a16="http://schemas.microsoft.com/office/drawing/2014/main" xmlns="" id="{6683ED0A-6029-6046-BAAA-FE43CBCCB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8597" y="2604725"/>
            <a:ext cx="1790245" cy="1753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461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82AB5C0-C2D2-0646-8DFA-4233826CF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907BC5E-A0AD-3D4F-B0DE-763A3EA0F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10580FC2-F8F6-7943-AB59-B4188EDD2A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C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C1BCC3A-95DA-4C49-9FEF-6136A5DF4E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669" y="2966421"/>
            <a:ext cx="2264662" cy="9251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092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A479ED7-4E47-014B-99D6-2638EAE5F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C0DC8BD-87DC-5947-9C1C-AC9B27DF6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9CAD3158-76AC-2645-853E-16B539F1FE8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02C289E0-5B55-6F42-BCB5-9B3C9AF4FD1C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Recomedaciones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28C0F1E-443A-0142-A790-01400E3463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BC64BFD1-6C64-2347-B674-15138A97458A}"/>
              </a:ext>
            </a:extLst>
          </p:cNvPr>
          <p:cNvCxnSpPr>
            <a:cxnSpLocks/>
          </p:cNvCxnSpPr>
          <p:nvPr/>
        </p:nvCxnSpPr>
        <p:spPr>
          <a:xfrm>
            <a:off x="545526" y="365125"/>
            <a:ext cx="1142492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2B2E09B3-F2B3-5E44-BC2A-786FD5CDB8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8452D6F-A1BB-5E48-8165-0BCF81179F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0" name="21 Rectángulo">
            <a:extLst>
              <a:ext uri="{FF2B5EF4-FFF2-40B4-BE49-F238E27FC236}">
                <a16:creationId xmlns:a16="http://schemas.microsoft.com/office/drawing/2014/main" xmlns="" id="{161B96B0-D58A-4B40-B7A5-576CB3015914}"/>
              </a:ext>
            </a:extLst>
          </p:cNvPr>
          <p:cNvSpPr/>
          <p:nvPr/>
        </p:nvSpPr>
        <p:spPr>
          <a:xfrm>
            <a:off x="6096000" y="2863207"/>
            <a:ext cx="3520677" cy="348539"/>
          </a:xfrm>
          <a:prstGeom prst="rect">
            <a:avLst/>
          </a:prstGeom>
        </p:spPr>
        <p:txBody>
          <a:bodyPr wrap="square" lIns="69696" tIns="36000" rIns="69696" bIns="3484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u="none" strike="noStrike" kern="1200" cap="none" spc="0" normalizeH="0" baseline="0" noProof="0" dirty="0">
                <a:ln>
                  <a:noFill/>
                </a:ln>
                <a:solidFill>
                  <a:srgbClr val="12BF45"/>
                </a:solidFill>
                <a:effectLst/>
                <a:uLnTx/>
                <a:uFillTx/>
                <a:latin typeface="ACHS Nueva Serif Medium" pitchFamily="2" charset="77"/>
                <a:cs typeface="Arial" panose="020B0604020202020204" pitchFamily="34" charset="0"/>
                <a:sym typeface="Helvetica Neue"/>
              </a:rPr>
              <a:t>OBJETIVO DE DESEMPEÑO</a:t>
            </a:r>
          </a:p>
        </p:txBody>
      </p:sp>
      <p:sp>
        <p:nvSpPr>
          <p:cNvPr id="11" name="21 Rectángulo">
            <a:extLst>
              <a:ext uri="{FF2B5EF4-FFF2-40B4-BE49-F238E27FC236}">
                <a16:creationId xmlns:a16="http://schemas.microsoft.com/office/drawing/2014/main" xmlns="" id="{34CA53EF-AA61-B94E-AE45-AA09BE27B99E}"/>
              </a:ext>
            </a:extLst>
          </p:cNvPr>
          <p:cNvSpPr/>
          <p:nvPr/>
        </p:nvSpPr>
        <p:spPr>
          <a:xfrm>
            <a:off x="6096000" y="3330657"/>
            <a:ext cx="42925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15C045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ACHS Nueva Sans Light" pitchFamily="2" charset="77"/>
            </a:endParaRPr>
          </a:p>
        </p:txBody>
      </p:sp>
      <p:pic>
        <p:nvPicPr>
          <p:cNvPr id="12" name="Picture 38">
            <a:extLst>
              <a:ext uri="{FF2B5EF4-FFF2-40B4-BE49-F238E27FC236}">
                <a16:creationId xmlns:a16="http://schemas.microsoft.com/office/drawing/2014/main" xmlns="" id="{F75784A6-8B8C-B14B-8733-A3AE257A2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582722" y="1623225"/>
            <a:ext cx="5294851" cy="54553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CEF1156D-50F6-8F4F-91CC-F76FB1FDF686}"/>
              </a:ext>
            </a:extLst>
          </p:cNvPr>
          <p:cNvSpPr/>
          <p:nvPr/>
        </p:nvSpPr>
        <p:spPr>
          <a:xfrm>
            <a:off x="6096000" y="3330442"/>
            <a:ext cx="5257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83B927"/>
              </a:buClr>
            </a:pPr>
            <a:r>
              <a:rPr lang="es-ES" sz="1600" dirty="0">
                <a:latin typeface="ACHS Nueva Serif" pitchFamily="2" charset="77"/>
                <a:sym typeface="Helvetica" charset="0"/>
              </a:rPr>
              <a:t>Conocer algunos aspectos psicológicos que permitan controlar situaciones de emergencias.</a:t>
            </a:r>
          </a:p>
        </p:txBody>
      </p:sp>
      <p:sp>
        <p:nvSpPr>
          <p:cNvPr id="14" name="Título 30">
            <a:extLst>
              <a:ext uri="{FF2B5EF4-FFF2-40B4-BE49-F238E27FC236}">
                <a16:creationId xmlns:a16="http://schemas.microsoft.com/office/drawing/2014/main" xmlns="" id="{6DF5493C-0CE0-B649-BBC5-0A347651E973}"/>
              </a:ext>
            </a:extLst>
          </p:cNvPr>
          <p:cNvSpPr txBox="1">
            <a:spLocks/>
          </p:cNvSpPr>
          <p:nvPr/>
        </p:nvSpPr>
        <p:spPr>
          <a:xfrm>
            <a:off x="512377" y="385765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Objetivos del curso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xmlns="" id="{90791136-F9C1-7F45-972D-D2234402464E}"/>
              </a:ext>
            </a:extLst>
          </p:cNvPr>
          <p:cNvCxnSpPr>
            <a:cxnSpLocks/>
          </p:cNvCxnSpPr>
          <p:nvPr/>
        </p:nvCxnSpPr>
        <p:spPr>
          <a:xfrm>
            <a:off x="592281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0370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BBC9C993-3AB9-974F-8DB2-60E937A9DA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0" name="Título 30">
            <a:extLst>
              <a:ext uri="{FF2B5EF4-FFF2-40B4-BE49-F238E27FC236}">
                <a16:creationId xmlns:a16="http://schemas.microsoft.com/office/drawing/2014/main" xmlns="" id="{D275627C-9F18-544E-B600-D911B33D584D}"/>
              </a:ext>
            </a:extLst>
          </p:cNvPr>
          <p:cNvSpPr txBox="1">
            <a:spLocks/>
          </p:cNvSpPr>
          <p:nvPr/>
        </p:nvSpPr>
        <p:spPr>
          <a:xfrm>
            <a:off x="449999" y="496799"/>
            <a:ext cx="9079012" cy="506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solidFill>
                  <a:srgbClr val="15C044"/>
                </a:solidFill>
                <a:latin typeface="ACHS Nueva Serif Light" pitchFamily="2" charset="77"/>
              </a:rPr>
              <a:t>Introducción</a:t>
            </a:r>
            <a:endParaRPr lang="es-CL" sz="2000" dirty="0">
              <a:solidFill>
                <a:srgbClr val="15C044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A7C43B5C-E0D2-F242-871D-392BF1F80204}"/>
              </a:ext>
            </a:extLst>
          </p:cNvPr>
          <p:cNvSpPr txBox="1"/>
          <p:nvPr/>
        </p:nvSpPr>
        <p:spPr>
          <a:xfrm>
            <a:off x="449999" y="1607154"/>
            <a:ext cx="365186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004B54"/>
              </a:buClr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Los seres humanos día a día estamos o podemos estar expuestos a distintas situaciones de emergencia.</a:t>
            </a:r>
          </a:p>
          <a:p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r>
              <a:rPr lang="es-ES" sz="1400" kern="0" dirty="0">
                <a:latin typeface="ACHS Nueva Sans Light" pitchFamily="2" charset="77"/>
              </a:rPr>
              <a:t>Necesitamos control en nuestras vidas y una emergencia se lleva ese control.</a:t>
            </a:r>
          </a:p>
          <a:p>
            <a:pPr algn="just"/>
            <a:endParaRPr lang="es-CL" sz="14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L" sz="1400" dirty="0">
              <a:solidFill>
                <a:srgbClr val="15C045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r>
              <a:rPr lang="es-ES" altLang="es-CL" sz="1600" dirty="0">
                <a:solidFill>
                  <a:srgbClr val="15C045"/>
                </a:solidFill>
                <a:latin typeface="ACHS Nueva Sans Medium" pitchFamily="2" charset="77"/>
                <a:cs typeface="Times New Roman" panose="02020603050405020304" pitchFamily="18" charset="0"/>
              </a:rPr>
              <a:t>“Después de que el barco se hundió, todo el mundo sabe como se hubiera podido salvar.”</a:t>
            </a:r>
          </a:p>
          <a:p>
            <a:pPr algn="just"/>
            <a:endParaRPr lang="es-CL" sz="14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AC92D0AA-9BF3-3E44-88F4-03FF2D7F19D3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4A58FD9A-5D37-D145-9871-D06B17E60D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91" r="10117"/>
          <a:stretch/>
        </p:blipFill>
        <p:spPr>
          <a:xfrm>
            <a:off x="4475748" y="1602000"/>
            <a:ext cx="7716252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611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B8809F81-DAE0-D545-86E1-E76FCC5F0497}"/>
              </a:ext>
            </a:extLst>
          </p:cNvPr>
          <p:cNvSpPr/>
          <p:nvPr/>
        </p:nvSpPr>
        <p:spPr>
          <a:xfrm>
            <a:off x="1703323" y="1779001"/>
            <a:ext cx="8979265" cy="360000"/>
          </a:xfrm>
          <a:prstGeom prst="rect">
            <a:avLst/>
          </a:prstGeom>
          <a:solidFill>
            <a:srgbClr val="EAEADE"/>
          </a:solidFill>
          <a:ln w="57150" cap="flat" cmpd="sng" algn="ctr">
            <a:noFill/>
            <a:prstDash val="solid"/>
          </a:ln>
          <a:effectLst/>
        </p:spPr>
        <p:txBody>
          <a:bodyPr vert="horz" wrap="square" lIns="180000" tIns="36000" rIns="36000" bIns="36000" rtlCol="0" anchor="ctr" anchorCtr="0"/>
          <a:lstStyle/>
          <a:p>
            <a:pPr lvl="1">
              <a:lnSpc>
                <a:spcPct val="90000"/>
              </a:lnSpc>
              <a:spcBef>
                <a:spcPts val="2250"/>
              </a:spcBef>
            </a:pPr>
            <a:r>
              <a:rPr lang="es-ES" altLang="es-ES" sz="1600" b="1" dirty="0">
                <a:solidFill>
                  <a:srgbClr val="000001"/>
                </a:solidFill>
                <a:latin typeface="ACHS Nueva Serif SemiBold" pitchFamily="2" charset="77"/>
                <a:cs typeface="Arial" panose="020B0604020202020204" pitchFamily="34" charset="0"/>
              </a:rPr>
              <a:t>Módulo 1 	</a:t>
            </a:r>
            <a:r>
              <a:rPr lang="es-ES" sz="1600" b="1" dirty="0">
                <a:solidFill>
                  <a:srgbClr val="0FC044"/>
                </a:solidFill>
                <a:latin typeface="ACHS Nueva Serif Light" pitchFamily="2" charset="77"/>
                <a:cs typeface="Arial" panose="020B0604020202020204" pitchFamily="34" charset="0"/>
              </a:rPr>
              <a:t>Aspectos Teóricos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xmlns="" id="{B9D08CB4-AF91-C846-8E44-F31A5BADB13B}"/>
              </a:ext>
            </a:extLst>
          </p:cNvPr>
          <p:cNvSpPr>
            <a:spLocks noChangeAspect="1"/>
          </p:cNvSpPr>
          <p:nvPr/>
        </p:nvSpPr>
        <p:spPr>
          <a:xfrm>
            <a:off x="1520087" y="1780554"/>
            <a:ext cx="360000" cy="360000"/>
          </a:xfrm>
          <a:prstGeom prst="ellipse">
            <a:avLst/>
          </a:prstGeom>
          <a:solidFill>
            <a:srgbClr val="12BF45"/>
          </a:solidFill>
          <a:ln w="1905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kern="0" dirty="0">
                <a:solidFill>
                  <a:schemeClr val="bg1"/>
                </a:solidFill>
                <a:latin typeface="ACHS Nueva Serif" pitchFamily="2" charset="77"/>
                <a:cs typeface="Arial" pitchFamily="34" charset="0"/>
              </a:rPr>
              <a:t>1</a:t>
            </a:r>
            <a:endParaRPr lang="es-CL" sz="1400" kern="0" dirty="0">
              <a:solidFill>
                <a:schemeClr val="bg1"/>
              </a:solidFill>
              <a:latin typeface="ACHS Nueva Serif" pitchFamily="2" charset="77"/>
              <a:cs typeface="Arial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E3FFB25B-8452-2546-A12F-34810C563500}"/>
              </a:ext>
            </a:extLst>
          </p:cNvPr>
          <p:cNvSpPr/>
          <p:nvPr/>
        </p:nvSpPr>
        <p:spPr>
          <a:xfrm>
            <a:off x="1703323" y="3202545"/>
            <a:ext cx="8979265" cy="360000"/>
          </a:xfrm>
          <a:prstGeom prst="rect">
            <a:avLst/>
          </a:prstGeom>
          <a:solidFill>
            <a:srgbClr val="EAEADE"/>
          </a:solidFill>
          <a:ln w="57150" cap="flat" cmpd="sng" algn="ctr">
            <a:noFill/>
            <a:prstDash val="solid"/>
          </a:ln>
          <a:effectLst/>
        </p:spPr>
        <p:txBody>
          <a:bodyPr vert="horz" wrap="square" lIns="180000" tIns="36000" rIns="36000" bIns="36000" rtlCol="0" anchor="ctr" anchorCtr="0"/>
          <a:lstStyle/>
          <a:p>
            <a:pPr lvl="1">
              <a:lnSpc>
                <a:spcPct val="90000"/>
              </a:lnSpc>
              <a:spcBef>
                <a:spcPts val="2250"/>
              </a:spcBef>
            </a:pPr>
            <a:r>
              <a:rPr lang="es-ES" altLang="es-ES" sz="1600" b="1" dirty="0">
                <a:solidFill>
                  <a:srgbClr val="000001"/>
                </a:solidFill>
                <a:latin typeface="ACHS Nueva Serif SemiBold" pitchFamily="2" charset="77"/>
                <a:cs typeface="Arial" panose="020B0604020202020204" pitchFamily="34" charset="0"/>
              </a:rPr>
              <a:t>Módulo 2 	</a:t>
            </a:r>
            <a:r>
              <a:rPr lang="es-ES" altLang="es-ES" sz="1600" b="1" dirty="0">
                <a:solidFill>
                  <a:srgbClr val="0FC044"/>
                </a:solidFill>
                <a:latin typeface="ACHS Nueva Serif Light" pitchFamily="2" charset="77"/>
                <a:cs typeface="Arial" panose="020B0604020202020204" pitchFamily="34" charset="0"/>
              </a:rPr>
              <a:t>Aspectos post catástrofe</a:t>
            </a:r>
            <a:endParaRPr lang="es-ES" sz="1600" b="1" dirty="0">
              <a:solidFill>
                <a:srgbClr val="0FC044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xmlns="" id="{F7BC304A-00AA-4F4C-A585-278C90B0DD87}"/>
              </a:ext>
            </a:extLst>
          </p:cNvPr>
          <p:cNvSpPr>
            <a:spLocks noChangeAspect="1"/>
          </p:cNvSpPr>
          <p:nvPr/>
        </p:nvSpPr>
        <p:spPr>
          <a:xfrm>
            <a:off x="1520087" y="3204098"/>
            <a:ext cx="360000" cy="360000"/>
          </a:xfrm>
          <a:prstGeom prst="ellipse">
            <a:avLst/>
          </a:prstGeom>
          <a:solidFill>
            <a:srgbClr val="12BF45"/>
          </a:solidFill>
          <a:ln w="1905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kern="0" dirty="0">
                <a:solidFill>
                  <a:schemeClr val="bg1"/>
                </a:solidFill>
                <a:latin typeface="ACHS Nueva Serif" pitchFamily="2" charset="77"/>
                <a:cs typeface="Arial" pitchFamily="34" charset="0"/>
              </a:rPr>
              <a:t>2</a:t>
            </a:r>
            <a:endParaRPr lang="es-CL" sz="1400" kern="0" dirty="0">
              <a:solidFill>
                <a:schemeClr val="bg1"/>
              </a:solidFill>
              <a:latin typeface="ACHS Nueva Serif" pitchFamily="2" charset="77"/>
              <a:cs typeface="Arial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2DF5F8F-F1F7-D341-B262-1A2D914B0911}"/>
              </a:ext>
            </a:extLst>
          </p:cNvPr>
          <p:cNvSpPr/>
          <p:nvPr/>
        </p:nvSpPr>
        <p:spPr>
          <a:xfrm>
            <a:off x="1703323" y="4624536"/>
            <a:ext cx="8979265" cy="360000"/>
          </a:xfrm>
          <a:prstGeom prst="rect">
            <a:avLst/>
          </a:prstGeom>
          <a:solidFill>
            <a:srgbClr val="EAEADE"/>
          </a:solidFill>
          <a:ln w="57150" cap="flat" cmpd="sng" algn="ctr">
            <a:noFill/>
            <a:prstDash val="solid"/>
          </a:ln>
          <a:effectLst/>
        </p:spPr>
        <p:txBody>
          <a:bodyPr vert="horz" wrap="square" lIns="180000" tIns="36000" rIns="36000" bIns="36000" rtlCol="0" anchor="ctr" anchorCtr="0"/>
          <a:lstStyle/>
          <a:p>
            <a:pPr lvl="1">
              <a:lnSpc>
                <a:spcPct val="90000"/>
              </a:lnSpc>
              <a:spcBef>
                <a:spcPts val="2250"/>
              </a:spcBef>
            </a:pPr>
            <a:r>
              <a:rPr lang="es-ES" altLang="es-ES" sz="1600" b="1" dirty="0">
                <a:solidFill>
                  <a:srgbClr val="000001"/>
                </a:solidFill>
                <a:latin typeface="ACHS Nueva Serif SemiBold" pitchFamily="2" charset="77"/>
                <a:cs typeface="Arial" panose="020B0604020202020204" pitchFamily="34" charset="0"/>
              </a:rPr>
              <a:t>Módulo 3 	</a:t>
            </a:r>
            <a:r>
              <a:rPr lang="es-ES" altLang="es-ES" sz="1600" b="1" dirty="0">
                <a:solidFill>
                  <a:srgbClr val="0FC044"/>
                </a:solidFill>
                <a:latin typeface="ACHS Nueva Serif Light" pitchFamily="2" charset="77"/>
                <a:cs typeface="Arial" panose="020B0604020202020204" pitchFamily="34" charset="0"/>
              </a:rPr>
              <a:t>Primeros auxilios psicológicos</a:t>
            </a:r>
            <a:endParaRPr lang="es-ES" sz="1600" b="1" dirty="0">
              <a:solidFill>
                <a:srgbClr val="0FC044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xmlns="" id="{CA94A359-750F-134E-8AD5-34437BD4FD91}"/>
              </a:ext>
            </a:extLst>
          </p:cNvPr>
          <p:cNvSpPr>
            <a:spLocks noChangeAspect="1"/>
          </p:cNvSpPr>
          <p:nvPr/>
        </p:nvSpPr>
        <p:spPr>
          <a:xfrm>
            <a:off x="1520087" y="4626089"/>
            <a:ext cx="360000" cy="360000"/>
          </a:xfrm>
          <a:prstGeom prst="ellipse">
            <a:avLst/>
          </a:prstGeom>
          <a:solidFill>
            <a:srgbClr val="12BF45"/>
          </a:solidFill>
          <a:ln w="1905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kern="0" dirty="0">
                <a:solidFill>
                  <a:schemeClr val="bg1"/>
                </a:solidFill>
                <a:latin typeface="ACHS Nueva Serif" pitchFamily="2" charset="77"/>
                <a:cs typeface="Arial" pitchFamily="34" charset="0"/>
              </a:rPr>
              <a:t>3</a:t>
            </a:r>
            <a:endParaRPr lang="es-CL" sz="1400" kern="0" dirty="0">
              <a:solidFill>
                <a:schemeClr val="bg1"/>
              </a:solidFill>
              <a:latin typeface="ACHS Nueva Serif" pitchFamily="2" charset="77"/>
              <a:cs typeface="Arial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2607A40D-A33F-7943-BD9D-CD54D91B75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1" name="Título 30">
            <a:extLst>
              <a:ext uri="{FF2B5EF4-FFF2-40B4-BE49-F238E27FC236}">
                <a16:creationId xmlns:a16="http://schemas.microsoft.com/office/drawing/2014/main" xmlns="" id="{D267BDFB-07AF-2C43-AFF8-DC3D43D53CF6}"/>
              </a:ext>
            </a:extLst>
          </p:cNvPr>
          <p:cNvSpPr txBox="1">
            <a:spLocks/>
          </p:cNvSpPr>
          <p:nvPr/>
        </p:nvSpPr>
        <p:spPr>
          <a:xfrm>
            <a:off x="512377" y="385765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Estructura del curso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C5FCAA83-4684-A64B-A824-D1068534FAF1}"/>
              </a:ext>
            </a:extLst>
          </p:cNvPr>
          <p:cNvCxnSpPr>
            <a:cxnSpLocks/>
          </p:cNvCxnSpPr>
          <p:nvPr/>
        </p:nvCxnSpPr>
        <p:spPr>
          <a:xfrm>
            <a:off x="592281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16EBF06D-8DB4-FF4C-9006-859AF659AEAE}"/>
              </a:ext>
            </a:extLst>
          </p:cNvPr>
          <p:cNvSpPr/>
          <p:nvPr/>
        </p:nvSpPr>
        <p:spPr>
          <a:xfrm>
            <a:off x="3336758" y="2185387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defTabSz="914165">
              <a:spcBef>
                <a:spcPts val="600"/>
              </a:spcBef>
              <a:buClr>
                <a:srgbClr val="0FC044"/>
              </a:buClr>
              <a:buFont typeface="Arial" panose="020B0604020202020204" pitchFamily="34" charset="0"/>
              <a:buChar char="•"/>
              <a:defRPr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Miedo</a:t>
            </a:r>
          </a:p>
          <a:p>
            <a:pPr marL="285750" lvl="0" indent="-285750" defTabSz="914165">
              <a:spcBef>
                <a:spcPts val="600"/>
              </a:spcBef>
              <a:buClr>
                <a:srgbClr val="0FC044"/>
              </a:buClr>
              <a:buFont typeface="Arial" panose="020B0604020202020204" pitchFamily="34" charset="0"/>
              <a:buChar char="•"/>
              <a:defRPr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Etapas de la experiencia traumática</a:t>
            </a:r>
          </a:p>
          <a:p>
            <a:pPr marL="285750" lvl="0" indent="-285750" defTabSz="914165">
              <a:spcBef>
                <a:spcPts val="600"/>
              </a:spcBef>
              <a:buClr>
                <a:srgbClr val="0FC044"/>
              </a:buClr>
              <a:buFont typeface="Arial" panose="020B0604020202020204" pitchFamily="34" charset="0"/>
              <a:buChar char="•"/>
              <a:defRPr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TEPT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BFAD9F1C-8860-2F46-96B2-60A905B4E862}"/>
              </a:ext>
            </a:extLst>
          </p:cNvPr>
          <p:cNvSpPr/>
          <p:nvPr/>
        </p:nvSpPr>
        <p:spPr>
          <a:xfrm>
            <a:off x="3336758" y="3749863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defTabSz="914165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  <a:defRPr/>
            </a:pPr>
            <a:r>
              <a:rPr lang="es-CL" sz="1400" dirty="0" smtClean="0">
                <a:latin typeface="ACHS Nueva Sans Light" pitchFamily="2" charset="77"/>
                <a:cs typeface="Arial" panose="020B0604020202020204" pitchFamily="34" charset="0"/>
              </a:rPr>
              <a:t>Cómo 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nos ayudamos</a:t>
            </a:r>
          </a:p>
          <a:p>
            <a:pPr marL="285750" lvl="0" indent="-285750" defTabSz="914165">
              <a:spcBef>
                <a:spcPts val="600"/>
              </a:spcBef>
              <a:buClr>
                <a:srgbClr val="15C045"/>
              </a:buClr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ACHS Nueva Sans Light" pitchFamily="2" charset="77"/>
                <a:cs typeface="Arial" panose="020B0604020202020204" pitchFamily="34" charset="0"/>
              </a:rPr>
              <a:t>Ideas para tener en cuenta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C1F98210-533D-EB4A-B7E2-352DA2BDFD34}"/>
              </a:ext>
            </a:extLst>
          </p:cNvPr>
          <p:cNvSpPr/>
          <p:nvPr/>
        </p:nvSpPr>
        <p:spPr>
          <a:xfrm>
            <a:off x="3336758" y="5148411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defTabSz="914165">
              <a:spcBef>
                <a:spcPts val="600"/>
              </a:spcBef>
              <a:buClr>
                <a:srgbClr val="15C044"/>
              </a:buClr>
              <a:buFont typeface="Arial" panose="020B0604020202020204" pitchFamily="34" charset="0"/>
              <a:buChar char="•"/>
              <a:defRPr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Estrategias de Primeros Auxilios Psicológicos</a:t>
            </a:r>
          </a:p>
          <a:p>
            <a:pPr marL="285750" lvl="0" indent="-285750" defTabSz="914165">
              <a:spcBef>
                <a:spcPts val="600"/>
              </a:spcBef>
              <a:buClr>
                <a:srgbClr val="15C044"/>
              </a:buClr>
              <a:buFont typeface="Arial" panose="020B0604020202020204" pitchFamily="34" charset="0"/>
              <a:buChar char="•"/>
              <a:defRPr/>
            </a:pPr>
            <a:r>
              <a:rPr lang="es-ES" sz="1400" dirty="0" smtClean="0">
                <a:latin typeface="ACHS Nueva Sans Light" pitchFamily="2" charset="77"/>
                <a:cs typeface="Arial" panose="020B0604020202020204" pitchFamily="34" charset="0"/>
              </a:rPr>
              <a:t>Qué </a:t>
            </a:r>
            <a:r>
              <a:rPr lang="es-ES" sz="1400" dirty="0">
                <a:latin typeface="ACHS Nueva Sans Light" pitchFamily="2" charset="77"/>
                <a:cs typeface="Arial" panose="020B0604020202020204" pitchFamily="34" charset="0"/>
              </a:rPr>
              <a:t>hacer / no hacer en los PAP</a:t>
            </a: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lvl="0" indent="-285750" defTabSz="914165">
              <a:spcBef>
                <a:spcPts val="600"/>
              </a:spcBef>
              <a:buClr>
                <a:srgbClr val="15C044"/>
              </a:buClr>
              <a:buFont typeface="Arial" panose="020B0604020202020204" pitchFamily="34" charset="0"/>
              <a:buChar char="•"/>
              <a:defRPr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Mitos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874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4124A6B-AC1B-F140-98CB-E6FEC40117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00" y="5765798"/>
            <a:ext cx="1239633" cy="50641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E3D2DE80-4287-054F-B13C-B16AB9E26A90}"/>
              </a:ext>
            </a:extLst>
          </p:cNvPr>
          <p:cNvSpPr/>
          <p:nvPr/>
        </p:nvSpPr>
        <p:spPr>
          <a:xfrm>
            <a:off x="555989" y="2341957"/>
            <a:ext cx="3689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875"/>
            <a:r>
              <a:rPr lang="es-CL" sz="5400" dirty="0">
                <a:latin typeface="ACHS Nueva Serif Medium" pitchFamily="2" charset="77"/>
                <a:cs typeface="Arial" panose="020B0604020202020204" pitchFamily="34" charset="0"/>
              </a:rPr>
              <a:t>Aspectos </a:t>
            </a:r>
            <a:r>
              <a:rPr lang="es-CL" sz="5400" dirty="0" smtClean="0">
                <a:latin typeface="ACHS Nueva Serif Medium" pitchFamily="2" charset="77"/>
                <a:cs typeface="Arial" panose="020B0604020202020204" pitchFamily="34" charset="0"/>
              </a:rPr>
              <a:t>teóricos</a:t>
            </a:r>
            <a:endParaRPr lang="es-CL" sz="5400" dirty="0">
              <a:latin typeface="ACHS Nueva Serif Medium" pitchFamily="2" charset="77"/>
              <a:cs typeface="Arial" panose="020B0604020202020204" pitchFamily="34" charset="0"/>
            </a:endParaRP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xmlns="" id="{1354F8DF-E56D-794B-B5B3-83074C96E0E6}"/>
              </a:ext>
            </a:extLst>
          </p:cNvPr>
          <p:cNvSpPr/>
          <p:nvPr/>
        </p:nvSpPr>
        <p:spPr>
          <a:xfrm>
            <a:off x="555989" y="920639"/>
            <a:ext cx="1328737" cy="369012"/>
          </a:xfrm>
          <a:prstGeom prst="roundRect">
            <a:avLst/>
          </a:prstGeom>
          <a:solidFill>
            <a:srgbClr val="74E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DE403DFD-2FFA-A943-ABFD-18EB7CB3B430}"/>
              </a:ext>
            </a:extLst>
          </p:cNvPr>
          <p:cNvSpPr/>
          <p:nvPr/>
        </p:nvSpPr>
        <p:spPr>
          <a:xfrm>
            <a:off x="555989" y="920639"/>
            <a:ext cx="1167307" cy="369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852">
              <a:defRPr/>
            </a:pPr>
            <a:r>
              <a:rPr lang="es-ES" sz="1798" dirty="0">
                <a:latin typeface="ACHS Nueva Serif" pitchFamily="2" charset="77"/>
                <a:cs typeface="Arial" panose="020B0604020202020204" pitchFamily="34" charset="0"/>
              </a:rPr>
              <a:t>Módulo 1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6973716-4ECD-E348-888E-4ED54E6E99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46" r="11258"/>
          <a:stretch/>
        </p:blipFill>
        <p:spPr>
          <a:xfrm>
            <a:off x="4443104" y="503990"/>
            <a:ext cx="7748896" cy="58500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546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9EE1CD7-B0B0-2E4D-A302-0E477E1548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C4700F56-9DA2-7749-BDE0-E2BAE41B0E66}"/>
              </a:ext>
            </a:extLst>
          </p:cNvPr>
          <p:cNvSpPr txBox="1">
            <a:spLocks/>
          </p:cNvSpPr>
          <p:nvPr/>
        </p:nvSpPr>
        <p:spPr>
          <a:xfrm>
            <a:off x="449999" y="496799"/>
            <a:ext cx="9079012" cy="506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solidFill>
                  <a:srgbClr val="15C044"/>
                </a:solidFill>
                <a:latin typeface="ACHS Nueva Serif Light" pitchFamily="2" charset="77"/>
              </a:rPr>
              <a:t>El miedo</a:t>
            </a:r>
            <a:endParaRPr lang="es-CL" sz="2000" dirty="0">
              <a:solidFill>
                <a:srgbClr val="15C044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CF43180F-D80E-7549-81C3-7B7B7C4B7FFB}"/>
              </a:ext>
            </a:extLst>
          </p:cNvPr>
          <p:cNvSpPr txBox="1"/>
          <p:nvPr/>
        </p:nvSpPr>
        <p:spPr>
          <a:xfrm>
            <a:off x="449999" y="1607154"/>
            <a:ext cx="3651861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1400" kern="0" dirty="0">
                <a:latin typeface="ACHS Nueva Sans Light" pitchFamily="2" charset="77"/>
              </a:rPr>
              <a:t>El miedo es una respuesta aprendida, por lo tanto se puede trabajar para desaprender ese tipo de respuestas.</a:t>
            </a:r>
          </a:p>
          <a:p>
            <a:pPr algn="just"/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algn="just"/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Sólo existen tres miedos básicos: </a:t>
            </a:r>
          </a:p>
          <a:p>
            <a:pPr algn="just"/>
            <a:endParaRPr lang="es-ES" altLang="es-CL" sz="1400" dirty="0">
              <a:latin typeface="ACHS Nueva Sans Light" pitchFamily="2" charset="77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buClr>
                <a:srgbClr val="15C045"/>
              </a:buClr>
              <a:buFont typeface="+mj-lt"/>
              <a:buAutoNum type="arabicPeriod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A los ruidos fuertes</a:t>
            </a:r>
          </a:p>
          <a:p>
            <a:pPr marL="342900" indent="-342900" algn="just">
              <a:spcBef>
                <a:spcPts val="600"/>
              </a:spcBef>
              <a:buClr>
                <a:srgbClr val="15C045"/>
              </a:buClr>
              <a:buFont typeface="+mj-lt"/>
              <a:buAutoNum type="arabicPeriod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A las altura</a:t>
            </a:r>
          </a:p>
          <a:p>
            <a:pPr marL="342900" indent="-342900" algn="just">
              <a:spcBef>
                <a:spcPts val="600"/>
              </a:spcBef>
              <a:buClr>
                <a:srgbClr val="15C045"/>
              </a:buClr>
              <a:buFont typeface="+mj-lt"/>
              <a:buAutoNum type="arabicPeriod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Al fuego</a:t>
            </a:r>
          </a:p>
          <a:p>
            <a:pPr algn="just"/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buClr>
                <a:srgbClr val="004B54"/>
              </a:buClr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Todos los demás son adquiridos.</a:t>
            </a:r>
          </a:p>
          <a:p>
            <a:pPr algn="just">
              <a:spcBef>
                <a:spcPts val="1200"/>
              </a:spcBef>
              <a:buClr>
                <a:srgbClr val="004B54"/>
              </a:buClr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Lo que nos atemoriza es la interpretación mental de las cosas.</a:t>
            </a:r>
          </a:p>
          <a:p>
            <a:pPr algn="just"/>
            <a:endParaRPr lang="es-CL" sz="14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8DB8C8C1-9930-F041-83D6-6164AB22C7C6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B09166EB-D03A-4241-8ACA-4A580B58EC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95" r="7600"/>
          <a:stretch/>
        </p:blipFill>
        <p:spPr>
          <a:xfrm>
            <a:off x="4475746" y="1602000"/>
            <a:ext cx="7716254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095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3269868-07F5-4A44-96BF-841C49AC39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A378AD12-157A-6146-9F4F-84187D8837FE}"/>
              </a:ext>
            </a:extLst>
          </p:cNvPr>
          <p:cNvSpPr txBox="1">
            <a:spLocks/>
          </p:cNvSpPr>
          <p:nvPr/>
        </p:nvSpPr>
        <p:spPr>
          <a:xfrm>
            <a:off x="449999" y="496799"/>
            <a:ext cx="9079012" cy="506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solidFill>
                  <a:srgbClr val="15C044"/>
                </a:solidFill>
                <a:latin typeface="ACHS Nueva Serif Light" pitchFamily="2" charset="77"/>
              </a:rPr>
              <a:t>Pánico</a:t>
            </a:r>
            <a:endParaRPr lang="es-CL" sz="2000" dirty="0">
              <a:solidFill>
                <a:srgbClr val="15C044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252FBA94-1D85-DD47-B236-814CCEEBBB26}"/>
              </a:ext>
            </a:extLst>
          </p:cNvPr>
          <p:cNvSpPr txBox="1"/>
          <p:nvPr/>
        </p:nvSpPr>
        <p:spPr>
          <a:xfrm>
            <a:off x="449999" y="1607154"/>
            <a:ext cx="36518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004B54"/>
              </a:buClr>
            </a:pPr>
            <a:r>
              <a:rPr lang="es-ES" sz="1600" dirty="0">
                <a:solidFill>
                  <a:srgbClr val="15C045"/>
                </a:solidFill>
                <a:latin typeface="ACHS Nueva Sans Light" pitchFamily="2" charset="77"/>
                <a:cs typeface="Arial" panose="020B0604020202020204" pitchFamily="34" charset="0"/>
              </a:rPr>
              <a:t>¿Cómo se genera el pánico en grupo?</a:t>
            </a:r>
            <a:endParaRPr lang="es-ES" altLang="es-CL" sz="1600" dirty="0">
              <a:solidFill>
                <a:srgbClr val="15C045"/>
              </a:solidFill>
              <a:latin typeface="ACHS Nueva Sans Light" pitchFamily="2" charset="77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buClr>
                <a:srgbClr val="004B54"/>
              </a:buClr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En determinados momentos, media docena de hombres podrían constituir una multitud psicológica.</a:t>
            </a:r>
          </a:p>
          <a:p>
            <a:pPr>
              <a:spcBef>
                <a:spcPts val="1200"/>
              </a:spcBef>
              <a:buClr>
                <a:srgbClr val="004B54"/>
              </a:buClr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La persona presa de pánico causa más temor que el miedo mismo.</a:t>
            </a:r>
          </a:p>
          <a:p>
            <a:pPr algn="just"/>
            <a:endParaRPr lang="es-CL" sz="14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F194D815-3CB3-8D46-AE7F-C3B128E3D26F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1C6E3D9-B32E-4E4A-8DF7-CC05332A34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6"/>
          <a:stretch/>
        </p:blipFill>
        <p:spPr>
          <a:xfrm>
            <a:off x="4477962" y="1602000"/>
            <a:ext cx="7714038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205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8E991F7-99B3-2F41-B923-A6531F5299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A954EB30-EF2F-5246-A119-BE6D14A1C7D8}"/>
              </a:ext>
            </a:extLst>
          </p:cNvPr>
          <p:cNvSpPr txBox="1">
            <a:spLocks/>
          </p:cNvSpPr>
          <p:nvPr/>
        </p:nvSpPr>
        <p:spPr>
          <a:xfrm>
            <a:off x="449999" y="496799"/>
            <a:ext cx="9079012" cy="506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solidFill>
                  <a:srgbClr val="15C044"/>
                </a:solidFill>
                <a:latin typeface="ACHS Nueva Serif Light" pitchFamily="2" charset="77"/>
              </a:rPr>
              <a:t>Pánico</a:t>
            </a:r>
            <a:endParaRPr lang="es-CL" sz="2000" dirty="0">
              <a:solidFill>
                <a:srgbClr val="15C044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A4EB19FC-F859-094B-B307-0F9AA0A2FB39}"/>
              </a:ext>
            </a:extLst>
          </p:cNvPr>
          <p:cNvSpPr txBox="1"/>
          <p:nvPr/>
        </p:nvSpPr>
        <p:spPr>
          <a:xfrm>
            <a:off x="449999" y="1607154"/>
            <a:ext cx="36518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solidFill>
                  <a:srgbClr val="15C045"/>
                </a:solidFill>
                <a:latin typeface="ACHS Nueva Sans Light" pitchFamily="2" charset="77"/>
                <a:cs typeface="Arial" panose="020B0604020202020204" pitchFamily="34" charset="0"/>
              </a:rPr>
              <a:t>Significado de los individuos al </a:t>
            </a:r>
          </a:p>
          <a:p>
            <a:pPr algn="just"/>
            <a:r>
              <a:rPr lang="es-ES" sz="1600" dirty="0">
                <a:solidFill>
                  <a:srgbClr val="15C045"/>
                </a:solidFill>
                <a:latin typeface="ACHS Nueva Sans Light" pitchFamily="2" charset="77"/>
                <a:cs typeface="Arial" panose="020B0604020202020204" pitchFamily="34" charset="0"/>
              </a:rPr>
              <a:t>evento según:</a:t>
            </a:r>
            <a:endParaRPr lang="es-ES" altLang="es-CL" sz="1600" dirty="0">
              <a:solidFill>
                <a:srgbClr val="15C045"/>
              </a:solidFill>
              <a:latin typeface="ACHS Nueva Sans Light" pitchFamily="2" charset="77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1200"/>
              </a:spcBef>
              <a:buClr>
                <a:srgbClr val="15C045"/>
              </a:buClr>
              <a:buFont typeface="+mj-lt"/>
              <a:buAutoNum type="arabicPeriod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Su percepción de lo que ha ocurrido.</a:t>
            </a:r>
          </a:p>
          <a:p>
            <a:pPr marL="342900" indent="-342900">
              <a:spcBef>
                <a:spcPts val="1200"/>
              </a:spcBef>
              <a:buClr>
                <a:srgbClr val="15C045"/>
              </a:buClr>
              <a:buFont typeface="+mj-lt"/>
              <a:buAutoNum type="arabicPeriod"/>
            </a:pPr>
            <a:r>
              <a:rPr lang="es-ES" altLang="es-CL" sz="1400" dirty="0">
                <a:latin typeface="ACHS Nueva Sans Light" pitchFamily="2" charset="77"/>
                <a:cs typeface="Times New Roman" panose="02020603050405020304" pitchFamily="18" charset="0"/>
              </a:rPr>
              <a:t>Su experiencia anterior en eventos peligrosos.</a:t>
            </a:r>
          </a:p>
          <a:p>
            <a:pPr marL="342900" indent="-342900">
              <a:spcBef>
                <a:spcPts val="1200"/>
              </a:spcBef>
              <a:buClr>
                <a:srgbClr val="15C045"/>
              </a:buClr>
              <a:buFont typeface="+mj-lt"/>
              <a:buAutoNum type="arabicPeriod"/>
            </a:pPr>
            <a:r>
              <a:rPr lang="es-ES" sz="1400" dirty="0">
                <a:latin typeface="ACHS Nueva Sans Light" pitchFamily="2" charset="77"/>
                <a:cs typeface="Times New Roman" panose="02020603050405020304" pitchFamily="18" charset="0"/>
              </a:rPr>
              <a:t>El éxito o fracaso al manejar sus repercusiones.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C8F21EAC-86EF-A642-A6D6-C9FFCB6ABF8F}"/>
              </a:ext>
            </a:extLst>
          </p:cNvPr>
          <p:cNvCxnSpPr>
            <a:cxnSpLocks/>
          </p:cNvCxnSpPr>
          <p:nvPr/>
        </p:nvCxnSpPr>
        <p:spPr>
          <a:xfrm>
            <a:off x="5112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B059839-B9A5-ED49-8194-EB0C7E707A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457"/>
          <a:stretch/>
        </p:blipFill>
        <p:spPr>
          <a:xfrm>
            <a:off x="4467726" y="1602000"/>
            <a:ext cx="7724274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065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36543F3D857D488921B9E8F0F0A212" ma:contentTypeVersion="25" ma:contentTypeDescription="Crear nuevo documento." ma:contentTypeScope="" ma:versionID="9ee0241dd85c47aa0eb2b8bd4b0308e3">
  <xsd:schema xmlns:xsd="http://www.w3.org/2001/XMLSchema" xmlns:xs="http://www.w3.org/2001/XMLSchema" xmlns:p="http://schemas.microsoft.com/office/2006/metadata/properties" xmlns:ns2="1b271f39-b556-4564-846a-22e0c3543dec" xmlns:ns3="2c1f9411-02cd-4cb0-88d5-209d7ce520fa" targetNamespace="http://schemas.microsoft.com/office/2006/metadata/properties" ma:root="true" ma:fieldsID="93e81017037b805872da2c304f785326" ns2:_="" ns3:_="">
    <xsd:import namespace="1b271f39-b556-4564-846a-22e0c3543dec"/>
    <xsd:import namespace="2c1f9411-02cd-4cb0-88d5-209d7ce520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271f39-b556-4564-846a-22e0c3543d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description="" ma:hidden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3502374b-82e5-4b34-b572-a4b8594eee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1f9411-02cd-4cb0-88d5-209d7ce520f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Columna global de taxonomía" ma:hidden="true" ma:list="{35a76299-f8ab-42a3-92f7-492ebfc63ed6}" ma:internalName="TaxCatchAll" ma:showField="CatchAllData" ma:web="2c1f9411-02cd-4cb0-88d5-209d7ce520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271f39-b556-4564-846a-22e0c3543dec">
      <Terms xmlns="http://schemas.microsoft.com/office/infopath/2007/PartnerControls"/>
    </lcf76f155ced4ddcb4097134ff3c332f>
    <TaxCatchAll xmlns="2c1f9411-02cd-4cb0-88d5-209d7ce520fa" xsi:nil="true"/>
  </documentManagement>
</p:properties>
</file>

<file path=customXml/itemProps1.xml><?xml version="1.0" encoding="utf-8"?>
<ds:datastoreItem xmlns:ds="http://schemas.openxmlformats.org/officeDocument/2006/customXml" ds:itemID="{9F7729E0-0BB2-4C08-A952-F8D791F942F6}"/>
</file>

<file path=customXml/itemProps2.xml><?xml version="1.0" encoding="utf-8"?>
<ds:datastoreItem xmlns:ds="http://schemas.openxmlformats.org/officeDocument/2006/customXml" ds:itemID="{AC8970C8-14AB-41C8-9ADB-17373A4F8884}"/>
</file>

<file path=customXml/itemProps3.xml><?xml version="1.0" encoding="utf-8"?>
<ds:datastoreItem xmlns:ds="http://schemas.openxmlformats.org/officeDocument/2006/customXml" ds:itemID="{E51840CE-93CE-4F22-8285-CAFFE53C75D5}"/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846</Words>
  <Application>Microsoft Office PowerPoint</Application>
  <PresentationFormat>Panorámica</PresentationFormat>
  <Paragraphs>158</Paragraphs>
  <Slides>28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44" baseType="lpstr">
      <vt:lpstr>ACHS Nueva Sans</vt:lpstr>
      <vt:lpstr>ACHS Nueva Sans Light</vt:lpstr>
      <vt:lpstr>ACHS Nueva Sans Medium</vt:lpstr>
      <vt:lpstr>ACHS Nueva Serif</vt:lpstr>
      <vt:lpstr>ACHS Nueva Serif Light</vt:lpstr>
      <vt:lpstr>ACHS Nueva Serif Medium</vt:lpstr>
      <vt:lpstr>ACHS Nueva Serif SemiBold</vt:lpstr>
      <vt:lpstr>Arial</vt:lpstr>
      <vt:lpstr>Calibri</vt:lpstr>
      <vt:lpstr>Calibri Light</vt:lpstr>
      <vt:lpstr>Helvetica</vt:lpstr>
      <vt:lpstr>Helvetica Neue</vt:lpstr>
      <vt:lpstr>Helvetica Neue Medium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Saldaño Carreño, Carlos Antonio</cp:lastModifiedBy>
  <cp:revision>4</cp:revision>
  <dcterms:created xsi:type="dcterms:W3CDTF">2023-09-13T14:37:06Z</dcterms:created>
  <dcterms:modified xsi:type="dcterms:W3CDTF">2023-09-28T19:06:00Z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A8711C20-4B95-408D-9FB1-4BC7144448F2</vt:lpwstr>
  </property>
  <property fmtid="{D5CDD505-2E9C-101B-9397-08002B2CF9AE}" pid="3" name="ArticulatePath">
    <vt:lpwstr>659027 - PSICOLOGIA DE LA EMERGENCIA_ST (PPT) RB2023</vt:lpwstr>
  </property>
  <property fmtid="{D5CDD505-2E9C-101B-9397-08002B2CF9AE}" pid="4" name="ContentTypeId">
    <vt:lpwstr>0x0101007C36543F3D857D488921B9E8F0F0A212</vt:lpwstr>
  </property>
</Properties>
</file>