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slideLayouts/slideLayout17.xml" ContentType="application/vnd.openxmlformats-officedocument.presentationml.slideLayout+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46.xml" ContentType="application/vnd.openxmlformats-officedocument.presentationml.tags+xml"/>
  <Override PartName="/ppt/tags/tag9.xml" ContentType="application/vnd.openxmlformats-officedocument.presentationml.tags+xml"/>
  <Override PartName="/ppt/tags/tag18.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17.xml" ContentType="application/vnd.openxmlformats-officedocument.presentationml.tags+xml"/>
  <Override PartName="/ppt/tags/tag1.xml" ContentType="application/vnd.openxmlformats-officedocument.presentationml.tags+xml"/>
  <Override PartName="/ppt/tags/tag20.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57.xml" ContentType="application/vnd.openxmlformats-officedocument.presentationml.tags+xml"/>
  <Override PartName="/ppt/tags/tag39.xml" ContentType="application/vnd.openxmlformats-officedocument.presentationml.tags+xml"/>
  <Override PartName="/ppt/tags/tag56.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36.xml" ContentType="application/vnd.openxmlformats-officedocument.presentationml.tags+xml"/>
  <Override PartName="/ppt/tags/tag61.xml" ContentType="application/vnd.openxmlformats-officedocument.presentationml.tags+xml"/>
  <Override PartName="/ppt/tags/tag34.xml" ContentType="application/vnd.openxmlformats-officedocument.presentationml.tags+xml"/>
  <Override PartName="/ppt/tags/tag60.xml" ContentType="application/vnd.openxmlformats-officedocument.presentationml.tags+xml"/>
  <Override PartName="/ppt/tags/tag35.xml" ContentType="application/vnd.openxmlformats-officedocument.presentationml.tags+xml"/>
  <Override PartName="/ppt/tags/tag55.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9.xml" ContentType="application/vnd.openxmlformats-officedocument.presentationml.tags+xml"/>
  <Override PartName="/ppt/tags/tag44.xml" ContentType="application/vnd.openxmlformats-officedocument.presentationml.tags+xml"/>
  <Override PartName="/ppt/tags/tag48.xml" ContentType="application/vnd.openxmlformats-officedocument.presentationml.tags+xml"/>
  <Override PartName="/ppt/tags/tag45.xml" ContentType="application/vnd.openxmlformats-officedocument.presentationml.tags+xml"/>
  <Override PartName="/ppt/tags/tag47.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43.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4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2.xml" ContentType="application/vnd.openxmlformats-officedocument.presentationml.tags+xml"/>
  <Override PartName="/ppt/tags/tag19.xml" ContentType="application/vnd.openxmlformats-officedocument.presentationml.tags+xml"/>
  <Override PartName="/docProps/custom.xml" ContentType="application/vnd.openxmlformats-officedocument.custom-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27"/>
  </p:notesMasterIdLst>
  <p:handoutMasterIdLst>
    <p:handoutMasterId r:id="rId28"/>
  </p:handoutMasterIdLst>
  <p:sldIdLst>
    <p:sldId id="453" r:id="rId3"/>
    <p:sldId id="2147472597" r:id="rId4"/>
    <p:sldId id="2147472649" r:id="rId5"/>
    <p:sldId id="2147472640" r:id="rId6"/>
    <p:sldId id="2147472611" r:id="rId7"/>
    <p:sldId id="2147472612" r:id="rId8"/>
    <p:sldId id="2147472647" r:id="rId9"/>
    <p:sldId id="2147472620" r:id="rId10"/>
    <p:sldId id="2147472625" r:id="rId11"/>
    <p:sldId id="2147472626" r:id="rId12"/>
    <p:sldId id="2147472651" r:id="rId13"/>
    <p:sldId id="2147472618" r:id="rId14"/>
    <p:sldId id="2147472636" r:id="rId15"/>
    <p:sldId id="2147472621" r:id="rId16"/>
    <p:sldId id="2147472648" r:id="rId17"/>
    <p:sldId id="2147472638" r:id="rId18"/>
    <p:sldId id="2147472641" r:id="rId19"/>
    <p:sldId id="2147472643" r:id="rId20"/>
    <p:sldId id="2147472616" r:id="rId21"/>
    <p:sldId id="457" r:id="rId22"/>
    <p:sldId id="2147472645" r:id="rId23"/>
    <p:sldId id="2147472644" r:id="rId24"/>
    <p:sldId id="2147472628" r:id="rId25"/>
    <p:sldId id="461" r:id="rId26"/>
  </p:sldIdLst>
  <p:sldSz cx="12192000" cy="6858000"/>
  <p:notesSz cx="6858000" cy="9144000"/>
  <p:custDataLst>
    <p:tags r:id="rId29"/>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niIRzn3vYvFzioNmWlRjQ==" hashData="VTKNOOg+dMyTRC6GUob/M2iKdMuU9hvYcbbUx2YMMVgVfD0dcy7Z4WzSBSIATYSNYWKmzXumlkXyGFb7+fz5Lg=="/>
  <p:extLst>
    <p:ext uri="{521415D9-36F7-43E2-AB2F-B90AF26B5E84}">
      <p14:sectionLst xmlns:p14="http://schemas.microsoft.com/office/powerpoint/2010/main">
        <p14:section name="Propuesta" id="{939A43A4-82E9-FD42-9AD5-C7E80D1ED1AF}">
          <p14:sldIdLst>
            <p14:sldId id="453"/>
            <p14:sldId id="2147472597"/>
            <p14:sldId id="2147472649"/>
            <p14:sldId id="2147472640"/>
            <p14:sldId id="2147472611"/>
            <p14:sldId id="2147472612"/>
            <p14:sldId id="2147472647"/>
            <p14:sldId id="2147472620"/>
            <p14:sldId id="2147472625"/>
            <p14:sldId id="2147472626"/>
            <p14:sldId id="2147472651"/>
            <p14:sldId id="2147472618"/>
            <p14:sldId id="2147472636"/>
            <p14:sldId id="2147472621"/>
            <p14:sldId id="2147472648"/>
            <p14:sldId id="2147472638"/>
            <p14:sldId id="2147472641"/>
            <p14:sldId id="2147472643"/>
            <p14:sldId id="2147472616"/>
            <p14:sldId id="457"/>
            <p14:sldId id="2147472645"/>
            <p14:sldId id="2147472644"/>
            <p14:sldId id="2147472628"/>
            <p14:sldId id="461"/>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33E"/>
    <a:srgbClr val="7EFF45"/>
    <a:srgbClr val="13C045"/>
    <a:srgbClr val="EAEADE"/>
    <a:srgbClr val="004C14"/>
    <a:srgbClr val="81D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6006" autoAdjust="0"/>
  </p:normalViewPr>
  <p:slideViewPr>
    <p:cSldViewPr snapToGrid="0">
      <p:cViewPr varScale="1">
        <p:scale>
          <a:sx n="81" d="100"/>
          <a:sy n="81" d="100"/>
        </p:scale>
        <p:origin x="1099" y="67"/>
      </p:cViewPr>
      <p:guideLst>
        <p:guide pos="3840"/>
        <p:guide orient="horz" pos="2160"/>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CHS Nueva Serif" pitchFamily="2" charset="0"/>
            </a:endParaRPr>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latin typeface="ACHS Nueva Serif" pitchFamily="2" charset="0"/>
              </a:rPr>
              <a:t>25-08-2023</a:t>
            </a:fld>
            <a:endParaRPr lang="es-CL" dirty="0">
              <a:latin typeface="ACHS Nueva Serif" pitchFamily="2" charset="0"/>
            </a:endParaRPr>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CHS Nueva Serif" pitchFamily="2" charset="0"/>
            </a:endParaRPr>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latin typeface="ACHS Nueva Serif" pitchFamily="2" charset="0"/>
              </a:rPr>
              <a:t>‹Nº›</a:t>
            </a:fld>
            <a:endParaRPr lang="es-CL" dirty="0">
              <a:latin typeface="ACHS Nueva Serif" pitchFamily="2" charset="0"/>
            </a:endParaRPr>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CHS Nueva Serif" pitchFamily="2" charset="0"/>
              </a:defRPr>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CHS Nueva Serif" pitchFamily="2" charset="0"/>
              </a:defRPr>
            </a:lvl1pPr>
          </a:lstStyle>
          <a:p>
            <a:fld id="{57F30DF6-1775-470B-AB63-2D0DB4F8C554}" type="datetimeFigureOut">
              <a:rPr lang="es-CL" smtClean="0"/>
              <a:pPr/>
              <a:t>25-08-2023</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CHS Nueva Serif" pitchFamily="2" charset="0"/>
              </a:defRPr>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CHS Nueva Serif" pitchFamily="2" charset="0"/>
              </a:defRPr>
            </a:lvl1pPr>
          </a:lstStyle>
          <a:p>
            <a:fld id="{EE7F3A76-3C4B-46A8-9478-22DCFEA7A812}" type="slidenum">
              <a:rPr lang="es-CL" smtClean="0"/>
              <a:pPr/>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CHS Nueva Serif" pitchFamily="2" charset="0"/>
        <a:ea typeface="+mn-ea"/>
        <a:cs typeface="+mn-cs"/>
      </a:defRPr>
    </a:lvl1pPr>
    <a:lvl2pPr marL="457200" algn="l" defTabSz="914400" rtl="0" eaLnBrk="1" latinLnBrk="0" hangingPunct="1">
      <a:defRPr sz="1200" kern="1200">
        <a:solidFill>
          <a:schemeClr val="tx1"/>
        </a:solidFill>
        <a:latin typeface="ACHS Nueva Serif" pitchFamily="2" charset="0"/>
        <a:ea typeface="+mn-ea"/>
        <a:cs typeface="+mn-cs"/>
      </a:defRPr>
    </a:lvl2pPr>
    <a:lvl3pPr marL="914400" algn="l" defTabSz="914400" rtl="0" eaLnBrk="1" latinLnBrk="0" hangingPunct="1">
      <a:defRPr sz="1200" kern="1200">
        <a:solidFill>
          <a:schemeClr val="tx1"/>
        </a:solidFill>
        <a:latin typeface="ACHS Nueva Serif" pitchFamily="2" charset="0"/>
        <a:ea typeface="+mn-ea"/>
        <a:cs typeface="+mn-cs"/>
      </a:defRPr>
    </a:lvl3pPr>
    <a:lvl4pPr marL="1371600" algn="l" defTabSz="914400" rtl="0" eaLnBrk="1" latinLnBrk="0" hangingPunct="1">
      <a:defRPr sz="1200" kern="1200">
        <a:solidFill>
          <a:schemeClr val="tx1"/>
        </a:solidFill>
        <a:latin typeface="ACHS Nueva Serif" pitchFamily="2" charset="0"/>
        <a:ea typeface="+mn-ea"/>
        <a:cs typeface="+mn-cs"/>
      </a:defRPr>
    </a:lvl4pPr>
    <a:lvl5pPr marL="1828800" algn="l" defTabSz="914400" rtl="0" eaLnBrk="1" latinLnBrk="0" hangingPunct="1">
      <a:defRPr sz="1200" kern="1200">
        <a:solidFill>
          <a:schemeClr val="tx1"/>
        </a:solidFill>
        <a:latin typeface="ACHS Nueva Serif"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Objetivo de la charla, es informar sobre los aspectos básico de primera respuesta, para que los participantes sepan como actuar e incluso no actuar frente a una emergencia.</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a:t>
            </a:fld>
            <a:endParaRPr lang="es-CL"/>
          </a:p>
        </p:txBody>
      </p:sp>
    </p:spTree>
    <p:extLst>
      <p:ext uri="{BB962C8B-B14F-4D97-AF65-F5344CB8AC3E}">
        <p14:creationId xmlns:p14="http://schemas.microsoft.com/office/powerpoint/2010/main" val="219085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Signos vitales: </a:t>
            </a:r>
            <a:r>
              <a:rPr lang="es-CL" noProof="0" dirty="0"/>
              <a:t>Son los signos que constituyen las principales mediciones que reflejan las funciones básicas de nuestro cuerpo.</a:t>
            </a:r>
          </a:p>
          <a:p>
            <a:endParaRPr lang="es-CL" noProof="0" dirty="0"/>
          </a:p>
          <a:p>
            <a:r>
              <a:rPr lang="es-CL" noProof="0" dirty="0"/>
              <a:t>Los parámetros que conforman y se miden para determinar estos signos son: ( aquí el facilitador indica que abordará solo los 2 primeros ya que son los únicos que pueden cuantificar con el uso de los sentidos.</a:t>
            </a:r>
          </a:p>
          <a:p>
            <a:r>
              <a:rPr lang="es-CL" b="1" noProof="0" dirty="0"/>
              <a:t>La frecuencia respiratoria </a:t>
            </a:r>
            <a:r>
              <a:rPr lang="es-CL" noProof="0" dirty="0"/>
              <a:t>(la respiración). La frecuencia respiratoria es el número de veces que se respira en un minuto.</a:t>
            </a:r>
          </a:p>
          <a:p>
            <a:r>
              <a:rPr lang="es-CL" noProof="0" dirty="0"/>
              <a:t>Se mide por lo regular cuando se está en reposo, contando el número de respiraciones que se realizan en un minuto, lo más fácil es contar las veces que se eleva el tórax o pecho.</a:t>
            </a:r>
          </a:p>
          <a:p>
            <a:endParaRPr lang="es-CL" noProof="0" dirty="0"/>
          </a:p>
          <a:p>
            <a:r>
              <a:rPr lang="es-CL" b="1" noProof="0" dirty="0"/>
              <a:t>La frecuencia cardiaca o pulso arterial</a:t>
            </a:r>
            <a:r>
              <a:rPr lang="es-CL" noProof="0" dirty="0"/>
              <a:t>: El pulso es la medida de la frecuencia cardíaca (FC). Refleja el número de veces que el corazón late en un minuto, lo que significa que es el ritmo cardíaco. Y lo podemos sentir a nivel arterial.</a:t>
            </a:r>
          </a:p>
          <a:p>
            <a:r>
              <a:rPr lang="es-CL" noProof="0" dirty="0"/>
              <a:t>Al tomar el pulso no solamente se mide la frecuencia cardíaca, sino que también se siente:</a:t>
            </a:r>
          </a:p>
          <a:p>
            <a:endParaRPr lang="es-CL" noProof="0" dirty="0"/>
          </a:p>
          <a:p>
            <a:r>
              <a:rPr lang="es-CL" noProof="0" dirty="0"/>
              <a:t>El ritmo del corazón.</a:t>
            </a:r>
          </a:p>
          <a:p>
            <a:r>
              <a:rPr lang="es-CL" noProof="0" dirty="0"/>
              <a:t>La fuerza de los latidos del corazón.</a:t>
            </a:r>
          </a:p>
          <a:p>
            <a:endParaRPr lang="es-CL" noProof="0" dirty="0"/>
          </a:p>
          <a:p>
            <a:r>
              <a:rPr lang="es-CL" b="1" noProof="0" dirty="0"/>
              <a:t>La presión arterial</a:t>
            </a:r>
            <a:r>
              <a:rPr lang="es-CL" noProof="0" dirty="0"/>
              <a:t>.</a:t>
            </a:r>
          </a:p>
          <a:p>
            <a:r>
              <a:rPr lang="es-CL" b="1" noProof="0" dirty="0"/>
              <a:t>La temperatura corporal</a:t>
            </a:r>
            <a:r>
              <a:rPr lang="es-CL" noProof="0" dirty="0"/>
              <a:t>.</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a:p>
        </p:txBody>
      </p:sp>
    </p:spTree>
    <p:extLst>
      <p:ext uri="{BB962C8B-B14F-4D97-AF65-F5344CB8AC3E}">
        <p14:creationId xmlns:p14="http://schemas.microsoft.com/office/powerpoint/2010/main" val="260871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Aquí la facilitadora interactúa con los participantes consultando cual de este tipo de lesiones es la que más han observado en su lugar de trabajo.</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388476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traslado debe hacerse con la mayor rapidez “posible” , cuando la víctima esté en condiciones de seguridad suficiente que le permitan soportar el traslado.</a:t>
            </a:r>
          </a:p>
          <a:p>
            <a:endParaRPr lang="es-CL" dirty="0"/>
          </a:p>
          <a:p>
            <a:r>
              <a:rPr lang="es-CL" dirty="0"/>
              <a:t>Debe hacerse al centro de salud que esté en condiciones de proporcionarle  la  atención más apropiada al tipo de lesiones que tiene el accidentado aun cuando no sea el más cercano.</a:t>
            </a:r>
          </a:p>
          <a:p>
            <a:endParaRPr lang="es-CL" dirty="0"/>
          </a:p>
          <a:p>
            <a:r>
              <a:rPr lang="es-CL" dirty="0"/>
              <a:t>La tabla espinal larga es una superficie plana, rectangular y rígida de madera, o más modernamente de material plástico  radiotransparente, usada para completar la inmovilización espinal evitando que el resto de la columna bascule. </a:t>
            </a:r>
          </a:p>
          <a:p>
            <a:endParaRPr lang="es-CL" dirty="0"/>
          </a:p>
          <a:p>
            <a:r>
              <a:rPr lang="es-CL" dirty="0"/>
              <a:t>Adicionalmente, se usa el collar cervical, los inmovilizadores laterales de cabeza y las correas de la tabla espinal ajustadas para evitar el movimiento lateral o longitudinal del cuerpo durante el traslado.</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a:p>
        </p:txBody>
      </p:sp>
    </p:spTree>
    <p:extLst>
      <p:ext uri="{BB962C8B-B14F-4D97-AF65-F5344CB8AC3E}">
        <p14:creationId xmlns:p14="http://schemas.microsoft.com/office/powerpoint/2010/main" val="345642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1845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a:p>
        </p:txBody>
      </p:sp>
    </p:spTree>
    <p:extLst>
      <p:ext uri="{BB962C8B-B14F-4D97-AF65-F5344CB8AC3E}">
        <p14:creationId xmlns:p14="http://schemas.microsoft.com/office/powerpoint/2010/main" val="42720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9536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Conjunto de maniobras encaminadas a revertir el estado de paro cardio respiratorio, restituyendo la respiración y la circulación espontánea, con el objetivo de recuperar las funciones cerebrales de forma completa.                          </a:t>
            </a:r>
          </a:p>
          <a:p>
            <a:endParaRPr lang="es-CL" dirty="0"/>
          </a:p>
          <a:p>
            <a:r>
              <a:rPr lang="es-CL" dirty="0"/>
              <a:t>Los pasos a seguir deben ser secuenciales en el orden establecido dentro de la cadena de supervivencia, para lograr salvar la vida de la víctima.</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405305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2989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19</a:t>
            </a:fld>
            <a:endParaRPr lang="es-CL"/>
          </a:p>
        </p:txBody>
      </p:sp>
    </p:spTree>
    <p:extLst>
      <p:ext uri="{BB962C8B-B14F-4D97-AF65-F5344CB8AC3E}">
        <p14:creationId xmlns:p14="http://schemas.microsoft.com/office/powerpoint/2010/main" val="262273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Definición: </a:t>
            </a:r>
          </a:p>
          <a:p>
            <a:r>
              <a:rPr lang="es-CL" dirty="0"/>
              <a:t>Técnica que se utiliza para el despeje de las vías aéreas.</a:t>
            </a:r>
          </a:p>
          <a:p>
            <a:endParaRPr lang="es-CL" dirty="0"/>
          </a:p>
          <a:p>
            <a:r>
              <a:rPr lang="es-CL" dirty="0"/>
              <a:t>El facilitador debe contar con un muñeco para la actividad o una silla en caso de maniobra de heimlich.</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20</a:t>
            </a:fld>
            <a:endParaRPr lang="es-CL"/>
          </a:p>
        </p:txBody>
      </p:sp>
    </p:spTree>
    <p:extLst>
      <p:ext uri="{BB962C8B-B14F-4D97-AF65-F5344CB8AC3E}">
        <p14:creationId xmlns:p14="http://schemas.microsoft.com/office/powerpoint/2010/main" val="399920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a:p>
        </p:txBody>
      </p:sp>
    </p:spTree>
    <p:extLst>
      <p:ext uri="{BB962C8B-B14F-4D97-AF65-F5344CB8AC3E}">
        <p14:creationId xmlns:p14="http://schemas.microsoft.com/office/powerpoint/2010/main" val="411211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4469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24</a:t>
            </a:fld>
            <a:endParaRPr lang="es-CL"/>
          </a:p>
        </p:txBody>
      </p:sp>
    </p:spTree>
    <p:extLst>
      <p:ext uri="{BB962C8B-B14F-4D97-AF65-F5344CB8AC3E}">
        <p14:creationId xmlns:p14="http://schemas.microsoft.com/office/powerpoint/2010/main" val="309530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noProof="0" dirty="0"/>
              <a:t>Facilitador explica el concepto de Primera respuesta (atención) frente a emergencias de salud, apunta al conjunto de acciones simples y directas, otorgadas en el sitio del accidente o incidente por personas comunes, no técnicos en salud pero con un mínimo de conocimientos.</a:t>
            </a:r>
          </a:p>
          <a:p>
            <a:r>
              <a:rPr lang="es-CL" noProof="0" dirty="0"/>
              <a:t>Esta atención es temporal, rápida y de emergencia debiendo durar sólo hasta que la víctima no presente peligro vital o sea entregada a personal de salud.</a:t>
            </a:r>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222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¿Cuál es su importancia?</a:t>
            </a:r>
          </a:p>
          <a:p>
            <a:r>
              <a:rPr lang="es-ES" noProof="0" dirty="0"/>
              <a:t>Estar preparados para </a:t>
            </a:r>
            <a:r>
              <a:rPr lang="es-CL" noProof="0" dirty="0"/>
              <a:t>actuar correcta y oportunamente frente a un lesionado, accidentado u otra situación que comprometa la vida de una persona.</a:t>
            </a:r>
          </a:p>
          <a:p>
            <a:r>
              <a:rPr lang="es-CL" noProof="0" dirty="0"/>
              <a:t>Prevenir el agravamiento de lesiones por tratamiento inadecuado.</a:t>
            </a:r>
          </a:p>
          <a:p>
            <a:endParaRPr lang="es-CL" noProof="0" dirty="0"/>
          </a:p>
          <a:p>
            <a:r>
              <a:rPr lang="es-CL" noProof="0" dirty="0"/>
              <a:t>Asegurar transporte adecuado de lesionados.</a:t>
            </a:r>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012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noProof="0" dirty="0"/>
              <a:t>Socorrista o Rescatista: </a:t>
            </a:r>
          </a:p>
          <a:p>
            <a:r>
              <a:rPr lang="es-CL" noProof="0" dirty="0"/>
              <a:t>Persona que cuenta con el conocimiento y/o preparación básica sobre primeros auxilios. </a:t>
            </a:r>
          </a:p>
          <a:p>
            <a:endParaRPr lang="es-CL" noProof="0" dirty="0"/>
          </a:p>
          <a:p>
            <a:r>
              <a:rPr lang="es-CL" noProof="0" dirty="0"/>
              <a:t>Basado en todo lo anterior, el rescatista o auxiliador debe ser una persona común.</a:t>
            </a:r>
          </a:p>
          <a:p>
            <a:endParaRPr lang="es-CL" noProof="0" dirty="0"/>
          </a:p>
          <a:p>
            <a:r>
              <a:rPr lang="es-CL" noProof="0" dirty="0"/>
              <a:t>Capaz de “ver” todo, no concentrarse en lo que más llama la atención, es decir, evitar la “Visión de Túnel”. Debe ser global en sus observaciones y evaluación de la situación.</a:t>
            </a:r>
          </a:p>
          <a:p>
            <a:r>
              <a:rPr lang="es-CL" noProof="0" dirty="0"/>
              <a:t>Debe ser mesurado y sensato en su proceder y saber cuando lo importante es no hacer nada.</a:t>
            </a:r>
          </a:p>
          <a:p>
            <a:r>
              <a:rPr lang="es-CL" noProof="0" dirty="0"/>
              <a:t>Debe ser capaz de liderar la situación asignando tareas a las personas que actúan con indiferencia y dar seguridad y tranquilidad a las personas confusas y/o histéricas.</a:t>
            </a:r>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6735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a:p>
        </p:txBody>
      </p:sp>
    </p:spTree>
    <p:extLst>
      <p:ext uri="{BB962C8B-B14F-4D97-AF65-F5344CB8AC3E}">
        <p14:creationId xmlns:p14="http://schemas.microsoft.com/office/powerpoint/2010/main" val="191261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noProof="0" dirty="0"/>
              <a:t>Previo a cualquier intervención debes realizar revisión del entorno y luego constatar lesiones de la o las víctimas.</a:t>
            </a:r>
          </a:p>
          <a:p>
            <a:endParaRPr lang="es-CL" noProof="0" dirty="0"/>
          </a:p>
          <a:p>
            <a:r>
              <a:rPr lang="es-CL" noProof="0" dirty="0"/>
              <a:t>Aproximación al sitio del accidente.</a:t>
            </a:r>
          </a:p>
          <a:p>
            <a:r>
              <a:rPr lang="es-CL" noProof="0" dirty="0"/>
              <a:t>Evaluar seguridad del entorno, mirar e identificar situaciones peligrosas para el rescatista tales como:</a:t>
            </a:r>
          </a:p>
          <a:p>
            <a:r>
              <a:rPr lang="es-CL" noProof="0" dirty="0"/>
              <a:t>muros inestables, </a:t>
            </a:r>
          </a:p>
          <a:p>
            <a:r>
              <a:rPr lang="es-CL" noProof="0" dirty="0"/>
              <a:t>derrames de combustible cercanos a fuentes de calor o fuego, vehículos inestables, cercanía a abismos, cables eléctricos energizados, personas agresivas o descontroladas, etc</a:t>
            </a:r>
            <a:endParaRPr lang="es-ES" noProof="0"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9330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Reconocimiento de lesiones:</a:t>
            </a:r>
          </a:p>
          <a:p>
            <a:endParaRPr lang="es-ES" noProof="0" dirty="0"/>
          </a:p>
          <a:p>
            <a:r>
              <a:rPr lang="es-CL" noProof="0" dirty="0"/>
              <a:t>D  Evaluar estado de conciencia ) o daño neurológico)</a:t>
            </a:r>
          </a:p>
          <a:p>
            <a:r>
              <a:rPr lang="es-CL" noProof="0" dirty="0"/>
              <a:t>Estímulo verbal. </a:t>
            </a:r>
          </a:p>
          <a:p>
            <a:r>
              <a:rPr lang="es-CL" noProof="0" dirty="0"/>
              <a:t>Estímulo táctil.</a:t>
            </a:r>
          </a:p>
          <a:p>
            <a:r>
              <a:rPr lang="es-CL" noProof="0" dirty="0"/>
              <a:t>Estímulo doloroso. </a:t>
            </a:r>
          </a:p>
          <a:p>
            <a:endParaRPr lang="es-CL" noProof="0" dirty="0"/>
          </a:p>
          <a:p>
            <a:r>
              <a:rPr lang="es-CL" noProof="0" dirty="0"/>
              <a:t>C  Evaluar Actividad Cardíaca  (verificar circulación por pulso carotideo y controlar hemorragias).</a:t>
            </a:r>
          </a:p>
          <a:p>
            <a:endParaRPr lang="es-CL" noProof="0" dirty="0"/>
          </a:p>
          <a:p>
            <a:r>
              <a:rPr lang="es-CL" noProof="0" dirty="0"/>
              <a:t>A Despejar Vía Aérea con inmovilización de columna cervical.</a:t>
            </a:r>
          </a:p>
          <a:p>
            <a:endParaRPr lang="es-CL" noProof="0" dirty="0"/>
          </a:p>
          <a:p>
            <a:r>
              <a:rPr lang="es-CL" noProof="0" dirty="0"/>
              <a:t>B  Evaluar la respiración (Mirar, Escuchar, Sentir).</a:t>
            </a:r>
            <a:endParaRPr lang="es-ES" noProof="0"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49215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noProof="0" dirty="0"/>
              <a:t>Mantener al accidentado en posición horizontal con cabeza al nivel del cuerpo, hasta no saber gravedad de las lesiones</a:t>
            </a:r>
          </a:p>
          <a:p>
            <a:endParaRPr lang="es-CL" noProof="0" dirty="0"/>
          </a:p>
          <a:p>
            <a:r>
              <a:rPr lang="es-CL" noProof="0" dirty="0"/>
              <a:t>Mantener temperatura corporal:  Aislar del suelo, cubrirlo y abrigarlo si la temperatura ambiente está baja. Desabrigarlo si hace calor, pero mantenerlo cubierto.</a:t>
            </a:r>
            <a:endParaRPr lang="es-ES" noProof="0"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10</a:t>
            </a:fld>
            <a:endParaRPr lang="es-CL"/>
          </a:p>
        </p:txBody>
      </p:sp>
    </p:spTree>
    <p:extLst>
      <p:ext uri="{BB962C8B-B14F-4D97-AF65-F5344CB8AC3E}">
        <p14:creationId xmlns:p14="http://schemas.microsoft.com/office/powerpoint/2010/main" val="2456641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image" Target="../media/image5.emf"/><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image" Target="../media/image13.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emf"/><Relationship Id="rId2" Type="http://schemas.openxmlformats.org/officeDocument/2006/relationships/tags" Target="../tags/tag23.xml"/><Relationship Id="rId1" Type="http://schemas.openxmlformats.org/officeDocument/2006/relationships/vmlDrawing" Target="../drawings/vmlDrawing17.vml"/><Relationship Id="rId6" Type="http://schemas.openxmlformats.org/officeDocument/2006/relationships/image" Target="../media/image13.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19.vml"/><Relationship Id="rId5" Type="http://schemas.openxmlformats.org/officeDocument/2006/relationships/image" Target="../media/image10.png"/><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0.vml"/><Relationship Id="rId5" Type="http://schemas.openxmlformats.org/officeDocument/2006/relationships/image" Target="../media/image11.emf"/><Relationship Id="rId4" Type="http://schemas.openxmlformats.org/officeDocument/2006/relationships/oleObject" Target="../embeddings/oleObject2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928876268"/>
      </p:ext>
    </p:extLst>
  </p:cSld>
  <p:clrMapOvr>
    <a:masterClrMapping/>
  </p:clrMapOvr>
  <p:transition spd="med"/>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31"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a16="http://schemas.microsoft.com/office/drawing/2014/main" xmlns=""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a16="http://schemas.microsoft.com/office/drawing/2014/main" xmlns="" id="{6684D6C2-8FED-B52F-0DE2-7AC39638A0F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2131755810"/>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ierre gris">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86155" name="Diapositiva de think-cell" r:id="rId4" imgW="270" imgH="270" progId="TCLayout.ActiveDocument.1">
                  <p:embed/>
                </p:oleObj>
              </mc:Choice>
              <mc:Fallback>
                <p:oleObj name="Diapositiva de think-cell" r:id="rId4" imgW="270" imgH="270" progId="TCLayout.ActiveDocument.1">
                  <p:embed/>
                  <p:pic>
                    <p:nvPicPr>
                      <p:cNvPr id="4" name="3 Objeto" hidden="1"/>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2" name="Picture 9">
            <a:extLst>
              <a:ext uri="{FF2B5EF4-FFF2-40B4-BE49-F238E27FC236}">
                <a16:creationId xmlns:a16="http://schemas.microsoft.com/office/drawing/2014/main" xmlns="" id="{55288D1B-98A4-32E3-8DB4-CCBE19B84F9F}"/>
              </a:ext>
            </a:extLst>
          </p:cNvPr>
          <p:cNvPicPr>
            <a:picLocks noChangeAspect="1"/>
          </p:cNvPicPr>
          <p:nvPr userDrawn="1"/>
        </p:nvPicPr>
        <p:blipFill>
          <a:blip r:embed="rId6"/>
          <a:stretch>
            <a:fillRect/>
          </a:stretch>
        </p:blipFill>
        <p:spPr>
          <a:xfrm>
            <a:off x="3859474" y="2512390"/>
            <a:ext cx="4473053" cy="1833217"/>
          </a:xfrm>
          <a:prstGeom prst="rect">
            <a:avLst/>
          </a:prstGeom>
        </p:spPr>
      </p:pic>
    </p:spTree>
    <p:extLst>
      <p:ext uri="{BB962C8B-B14F-4D97-AF65-F5344CB8AC3E}">
        <p14:creationId xmlns:p14="http://schemas.microsoft.com/office/powerpoint/2010/main" val="2422413289"/>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7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xmlns=""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921876982"/>
      </p:ext>
    </p:extLst>
  </p:cSld>
  <p:clrMapOvr>
    <a:masterClrMapping/>
  </p:clrMapOvr>
  <p:transition spd="med"/>
  <p:extLst mod="1">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88203"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írculo">
            <a:extLst>
              <a:ext uri="{FF2B5EF4-FFF2-40B4-BE49-F238E27FC236}">
                <a16:creationId xmlns:a16="http://schemas.microsoft.com/office/drawing/2014/main" xmlns="" id="{BAD3C91F-24C9-937E-CAD8-008A6BCF7E99}"/>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a:t>
            </a:r>
            <a:r>
              <a:rPr lang="es-ES" sz="800" kern="0" baseline="0" dirty="0">
                <a:solidFill>
                  <a:srgbClr val="FFFFFF"/>
                </a:solidFill>
                <a:latin typeface="ACHS Nueva Serif" pitchFamily="2" charset="0"/>
                <a:ea typeface="Arial"/>
                <a:cs typeface="Arial"/>
                <a:sym typeface="Arial"/>
              </a:rPr>
              <a:t> </a:t>
            </a:r>
            <a:r>
              <a:rPr lang="es-ES" sz="800" kern="0" dirty="0">
                <a:solidFill>
                  <a:srgbClr val="FFFFFF"/>
                </a:solidFill>
                <a:latin typeface="ACHS Nueva Serif"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p:txBody>
      </p:sp>
      <p:sp>
        <p:nvSpPr>
          <p:cNvPr id="7" name="Círculo">
            <a:extLst>
              <a:ext uri="{FF2B5EF4-FFF2-40B4-BE49-F238E27FC236}">
                <a16:creationId xmlns:a16="http://schemas.microsoft.com/office/drawing/2014/main" xmlns="" id="{BECB94EE-2021-766E-66DF-A02E74D7DA1A}"/>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1" name="Círculo">
            <a:extLst>
              <a:ext uri="{FF2B5EF4-FFF2-40B4-BE49-F238E27FC236}">
                <a16:creationId xmlns:a16="http://schemas.microsoft.com/office/drawing/2014/main" xmlns="" id="{784DA957-7346-8A14-74C3-09C332D9867D}"/>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4" name="Círculo">
            <a:extLst>
              <a:ext uri="{FF2B5EF4-FFF2-40B4-BE49-F238E27FC236}">
                <a16:creationId xmlns:a16="http://schemas.microsoft.com/office/drawing/2014/main" xmlns="" id="{41935EE7-2010-DB0E-6C3A-AC90D27A85D5}"/>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xmlns="" id="{47C14BBD-5910-AA0B-FA10-89E9320D26CE}"/>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426E49CE-8D77-9EFE-34DD-2EB4C78A08C7}"/>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1D172806-E0A8-B922-23CD-E04F500955B5}"/>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AA27AEF8-B9C0-93A0-8845-A752493B5842}"/>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EF9FAB4C-032F-599C-A2B8-4AF8DBF26325}"/>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C99CA4D3-9B09-FFC7-2982-9EB313F7B3E9}"/>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E87D6726-AA9A-125F-35D7-F17ABD668B3B}"/>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2" name="Círculo">
            <a:extLst>
              <a:ext uri="{FF2B5EF4-FFF2-40B4-BE49-F238E27FC236}">
                <a16:creationId xmlns:a16="http://schemas.microsoft.com/office/drawing/2014/main" xmlns="" id="{46669984-4816-DF96-05FD-DB4F32E1D237}"/>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3" name="Rectángulo 22">
            <a:extLst>
              <a:ext uri="{FF2B5EF4-FFF2-40B4-BE49-F238E27FC236}">
                <a16:creationId xmlns:a16="http://schemas.microsoft.com/office/drawing/2014/main" xmlns="" id="{6462527A-413E-08BC-6BAB-21B40FFBE75A}"/>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8" name="Marcador de texto 7">
            <a:extLst>
              <a:ext uri="{FF2B5EF4-FFF2-40B4-BE49-F238E27FC236}">
                <a16:creationId xmlns:a16="http://schemas.microsoft.com/office/drawing/2014/main" xmlns="" id="{D8D87479-B62F-508C-CDEC-C459FACFB582}"/>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9" name="Marcador de número de diapositiva 1">
            <a:extLst>
              <a:ext uri="{FF2B5EF4-FFF2-40B4-BE49-F238E27FC236}">
                <a16:creationId xmlns:a16="http://schemas.microsoft.com/office/drawing/2014/main" xmlns="" id="{4A8CA278-5EA4-F2D1-645A-2841FE908A7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7B7BA8A6-132C-AE42-B46A-523DDA547128}"/>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EFFB580F-43F1-D169-9FBA-E4BD07DEF46D}"/>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63A156A8-1ECD-9141-544B-166421C124E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CD5E070D-3F3B-1B6F-3AB7-9379AABAD1DE}"/>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583643226"/>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ámina comparativa 2">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11EC41E5-806D-2E4E-AAA0-2EC2EC18FE5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2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11EC41E5-806D-2E4E-AAA0-2EC2EC18FE5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4" name="Marcador de texto 7">
            <a:extLst>
              <a:ext uri="{FF2B5EF4-FFF2-40B4-BE49-F238E27FC236}">
                <a16:creationId xmlns:a16="http://schemas.microsoft.com/office/drawing/2014/main" xmlns="" id="{42F8710E-2DE8-074A-B6FC-EE460A7B8A9B}"/>
              </a:ext>
            </a:extLst>
          </p:cNvPr>
          <p:cNvSpPr>
            <a:spLocks noGrp="1"/>
          </p:cNvSpPr>
          <p:nvPr>
            <p:ph type="body" sz="quarter" idx="13" hasCustomPrompt="1"/>
          </p:nvPr>
        </p:nvSpPr>
        <p:spPr>
          <a:xfrm>
            <a:off x="459653" y="1589782"/>
            <a:ext cx="1403474" cy="888534"/>
          </a:xfrm>
          <a:prstGeom prst="rect">
            <a:avLst/>
          </a:prstGeom>
        </p:spPr>
        <p:txBody>
          <a:bodyPr/>
          <a:lstStyle>
            <a:lvl1pPr marL="0" indent="0">
              <a:buNone/>
              <a:defRPr sz="16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27" name="Marcador de texto 7">
            <a:extLst>
              <a:ext uri="{FF2B5EF4-FFF2-40B4-BE49-F238E27FC236}">
                <a16:creationId xmlns:a16="http://schemas.microsoft.com/office/drawing/2014/main" xmlns="" id="{D0EF8C13-D250-3B48-93E5-9C3D6F1E4C9B}"/>
              </a:ext>
            </a:extLst>
          </p:cNvPr>
          <p:cNvSpPr>
            <a:spLocks noGrp="1"/>
          </p:cNvSpPr>
          <p:nvPr>
            <p:ph type="body" sz="quarter" idx="22" hasCustomPrompt="1"/>
          </p:nvPr>
        </p:nvSpPr>
        <p:spPr>
          <a:xfrm>
            <a:off x="459653" y="3199250"/>
            <a:ext cx="1403474" cy="888534"/>
          </a:xfrm>
          <a:prstGeom prst="rect">
            <a:avLst/>
          </a:prstGeom>
        </p:spPr>
        <p:txBody>
          <a:bodyPr/>
          <a:lstStyle>
            <a:lvl1pPr marL="0" indent="0">
              <a:buNone/>
              <a:defRPr sz="16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30" name="Marcador de texto 7">
            <a:extLst>
              <a:ext uri="{FF2B5EF4-FFF2-40B4-BE49-F238E27FC236}">
                <a16:creationId xmlns:a16="http://schemas.microsoft.com/office/drawing/2014/main" xmlns="" id="{EF047069-CE19-1842-BAD4-C26C6CDE0550}"/>
              </a:ext>
            </a:extLst>
          </p:cNvPr>
          <p:cNvSpPr>
            <a:spLocks noGrp="1"/>
          </p:cNvSpPr>
          <p:nvPr>
            <p:ph type="body" sz="quarter" idx="24" hasCustomPrompt="1"/>
          </p:nvPr>
        </p:nvSpPr>
        <p:spPr>
          <a:xfrm>
            <a:off x="459653" y="4808718"/>
            <a:ext cx="1403474" cy="888534"/>
          </a:xfrm>
          <a:prstGeom prst="rect">
            <a:avLst/>
          </a:prstGeom>
        </p:spPr>
        <p:txBody>
          <a:bodyPr/>
          <a:lstStyle>
            <a:lvl1pPr marL="0" indent="0">
              <a:buNone/>
              <a:defRPr sz="16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13" name="Marcador de texto 7">
            <a:extLst>
              <a:ext uri="{FF2B5EF4-FFF2-40B4-BE49-F238E27FC236}">
                <a16:creationId xmlns:a16="http://schemas.microsoft.com/office/drawing/2014/main" xmlns="" id="{9E9C22AF-E388-556C-4E40-782807F42A9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5C50D126-ACFF-8254-BC9B-5257DAE7AAB7}"/>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05375231-091A-3750-BE08-97BEB30D0498}"/>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4C071937-690E-BA6A-1309-B62976822B89}"/>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xmlns="" id="{EA2A2096-C900-949A-CDD7-F85753C279C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8" name="Picture 9">
            <a:extLst>
              <a:ext uri="{FF2B5EF4-FFF2-40B4-BE49-F238E27FC236}">
                <a16:creationId xmlns:a16="http://schemas.microsoft.com/office/drawing/2014/main" xmlns="" id="{B27470B5-6416-9AA9-0A36-EB3F1CAEB9DE}"/>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733752389"/>
      </p:ext>
    </p:extLst>
  </p:cSld>
  <p:clrMapOvr>
    <a:masterClrMapping/>
  </p:clrMapOvr>
  <p:extLst mod="1">
    <p:ext uri="{DCECCB84-F9BA-43D5-87BE-67443E8EF086}">
      <p15:sldGuideLst xmlns:p15="http://schemas.microsoft.com/office/powerpoint/2012/main">
        <p15:guide id="1" orient="horz" pos="1480">
          <p15:clr>
            <a:srgbClr val="FBAE40"/>
          </p15:clr>
        </p15:guide>
        <p15:guide id="2" pos="280">
          <p15:clr>
            <a:srgbClr val="FBAE40"/>
          </p15:clr>
        </p15:guide>
        <p15:guide id="3" orient="horz" pos="358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erif"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51"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a16="http://schemas.microsoft.com/office/drawing/2014/main" xmlns=""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31509298"/>
      </p:ext>
    </p:extLst>
  </p:cSld>
  <p:clrMapOvr>
    <a:masterClrMapping/>
  </p:clrMapOvr>
  <p:transition spd="med"/>
  <p:extLst mod="1">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 con foto">
    <p:bg>
      <p:bgPr>
        <a:solidFill>
          <a:srgbClr val="FFFFFF"/>
        </a:solidFill>
        <a:effectLst/>
      </p:bgPr>
    </p:bg>
    <p:spTree>
      <p:nvGrpSpPr>
        <p:cNvPr id="1" name=""/>
        <p:cNvGrpSpPr/>
        <p:nvPr/>
      </p:nvGrpSpPr>
      <p:grpSpPr>
        <a:xfrm>
          <a:off x="0" y="0"/>
          <a:ext cx="0" cy="0"/>
          <a:chOff x="0" y="0"/>
          <a:chExt cx="0" cy="0"/>
        </a:xfrm>
      </p:grpSpPr>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CHS Nueva Serif" pitchFamily="2" charset="0"/>
                <a:cs typeface="Arial" panose="020B0604020202020204" pitchFamily="34" charset="0"/>
              </a:defRPr>
            </a:lvl1pPr>
          </a:lstStyle>
          <a:p>
            <a:pPr lvl="0"/>
            <a:r>
              <a:rPr lang="es-ES" dirty="0" err="1"/>
              <a:t>Nº</a:t>
            </a:r>
            <a:endParaRPr lang="es-CL" dirty="0"/>
          </a:p>
        </p:txBody>
      </p:sp>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75"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4CC8A321-110D-F84C-BC3A-3F4DCCDAB07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5AD2C0A8-B6B2-0419-0AFF-3341208219DC}"/>
              </a:ext>
            </a:extLst>
          </p:cNvPr>
          <p:cNvSpPr>
            <a:spLocks noGrp="1"/>
          </p:cNvSpPr>
          <p:nvPr>
            <p:ph type="body" sz="quarter" idx="19" hasCustomPrompt="1"/>
          </p:nvPr>
        </p:nvSpPr>
        <p:spPr>
          <a:xfrm>
            <a:off x="408545" y="370115"/>
            <a:ext cx="2138711" cy="239485"/>
          </a:xfrm>
          <a:prstGeom prst="rect">
            <a:avLst/>
          </a:prstGeom>
        </p:spPr>
        <p:txBody>
          <a:bodyPr lIns="0" tIns="0" rIns="0" bIns="0"/>
          <a:lstStyle>
            <a:lvl1pPr marL="0" indent="0">
              <a:buNone/>
              <a:defRPr sz="12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xmlns=""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xmlns=""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pic>
        <p:nvPicPr>
          <p:cNvPr id="2" name="Picture 9">
            <a:extLst>
              <a:ext uri="{FF2B5EF4-FFF2-40B4-BE49-F238E27FC236}">
                <a16:creationId xmlns:a16="http://schemas.microsoft.com/office/drawing/2014/main" xmlns="" id="{AE4C7EE8-3C8D-3F09-779E-F218E797871B}"/>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208997574"/>
      </p:ext>
    </p:extLst>
  </p:cSld>
  <p:clrMapOvr>
    <a:masterClrMapping/>
  </p:clrMapOvr>
  <p:transition spd="med"/>
  <p:extLst mod="1">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99" name="Diapositiva de think-cell" r:id="rId5" imgW="7772400" imgH="10058400" progId="TCLayout.ActiveDocument.1">
                  <p:embed/>
                </p:oleObj>
              </mc:Choice>
              <mc:Fallback>
                <p:oleObj name="Diapositiva de think-cell" r:id="rId5" imgW="7772400" imgH="10058400" progId="TCLayout.ActiveDocument.1">
                  <p:embed/>
                  <p:pic>
                    <p:nvPicPr>
                      <p:cNvPr id="4" name="Objeto 3" hidden="1">
                        <a:extLst>
                          <a:ext uri="{FF2B5EF4-FFF2-40B4-BE49-F238E27FC236}">
                            <a16:creationId xmlns:a16="http://schemas.microsoft.com/office/drawing/2014/main" xmlns="" id="{4CC8A321-110D-F84C-BC3A-3F4DCCDAB07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0" name="Marcador de posición de imagen 48">
            <a:extLst>
              <a:ext uri="{FF2B5EF4-FFF2-40B4-BE49-F238E27FC236}">
                <a16:creationId xmlns:a16="http://schemas.microsoft.com/office/drawing/2014/main" xmlns="" id="{1B440493-E3F4-1342-A810-C3F9FAEC89AD}"/>
              </a:ext>
            </a:extLst>
          </p:cNvPr>
          <p:cNvSpPr>
            <a:spLocks noGrp="1"/>
          </p:cNvSpPr>
          <p:nvPr>
            <p:ph type="pic" sz="quarter" idx="10" hasCustomPrompt="1"/>
          </p:nvPr>
        </p:nvSpPr>
        <p:spPr>
          <a:xfrm>
            <a:off x="447223"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56" name="Marcador de posición de imagen 48">
            <a:extLst>
              <a:ext uri="{FF2B5EF4-FFF2-40B4-BE49-F238E27FC236}">
                <a16:creationId xmlns:a16="http://schemas.microsoft.com/office/drawing/2014/main" xmlns="" id="{E5FAA08C-8A49-324F-84B7-1DB2F697B299}"/>
              </a:ext>
            </a:extLst>
          </p:cNvPr>
          <p:cNvSpPr>
            <a:spLocks noGrp="1"/>
          </p:cNvSpPr>
          <p:nvPr>
            <p:ph type="pic" sz="quarter" idx="11" hasCustomPrompt="1"/>
          </p:nvPr>
        </p:nvSpPr>
        <p:spPr>
          <a:xfrm>
            <a:off x="3575574"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58" name="Marcador de posición de imagen 48">
            <a:extLst>
              <a:ext uri="{FF2B5EF4-FFF2-40B4-BE49-F238E27FC236}">
                <a16:creationId xmlns:a16="http://schemas.microsoft.com/office/drawing/2014/main" xmlns="" id="{34FF0757-2DED-4B4A-B2FA-00557BE89637}"/>
              </a:ext>
            </a:extLst>
          </p:cNvPr>
          <p:cNvSpPr>
            <a:spLocks noGrp="1"/>
          </p:cNvSpPr>
          <p:nvPr>
            <p:ph type="pic" sz="quarter" idx="12" hasCustomPrompt="1"/>
          </p:nvPr>
        </p:nvSpPr>
        <p:spPr>
          <a:xfrm>
            <a:off x="6701114"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9" name="Marcador de posición de imagen 48">
            <a:extLst>
              <a:ext uri="{FF2B5EF4-FFF2-40B4-BE49-F238E27FC236}">
                <a16:creationId xmlns:a16="http://schemas.microsoft.com/office/drawing/2014/main" xmlns="" id="{2DFEDD8C-A34C-B34F-A4D7-68530375A69F}"/>
              </a:ext>
            </a:extLst>
          </p:cNvPr>
          <p:cNvSpPr>
            <a:spLocks noGrp="1"/>
          </p:cNvSpPr>
          <p:nvPr>
            <p:ph type="pic" sz="quarter" idx="13" hasCustomPrompt="1"/>
          </p:nvPr>
        </p:nvSpPr>
        <p:spPr>
          <a:xfrm>
            <a:off x="9832215"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15" name="Marcador de texto 7">
            <a:extLst>
              <a:ext uri="{FF2B5EF4-FFF2-40B4-BE49-F238E27FC236}">
                <a16:creationId xmlns:a16="http://schemas.microsoft.com/office/drawing/2014/main" xmlns="" id="{6A7883B1-3426-A549-92EA-BD1A4023ADED}"/>
              </a:ext>
            </a:extLst>
          </p:cNvPr>
          <p:cNvSpPr>
            <a:spLocks noGrp="1"/>
          </p:cNvSpPr>
          <p:nvPr>
            <p:ph type="body" sz="quarter" idx="14" hasCustomPrompt="1"/>
          </p:nvPr>
        </p:nvSpPr>
        <p:spPr>
          <a:xfrm>
            <a:off x="447223" y="4082327"/>
            <a:ext cx="1910496" cy="1563912"/>
          </a:xfrm>
          <a:prstGeom prst="rect">
            <a:avLst/>
          </a:prstGeom>
        </p:spPr>
        <p:txBody>
          <a:bodyPr lIns="0" tIns="0" rIns="0" bIns="0"/>
          <a:lstStyle>
            <a:lvl1pPr marL="0" indent="0">
              <a:spcBef>
                <a:spcPts val="1000"/>
              </a:spcBef>
              <a:spcAft>
                <a:spcPts val="1000"/>
              </a:spcAft>
              <a:buNone/>
              <a:defRPr sz="1600" b="1">
                <a:solidFill>
                  <a:schemeClr val="bg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solidFill>
                  <a:schemeClr val="bg2"/>
                </a:solidFill>
              </a:rPr>
              <a:t>Texto Arial</a:t>
            </a:r>
            <a:br>
              <a:rPr lang="es-ES" dirty="0">
                <a:solidFill>
                  <a:schemeClr val="bg2"/>
                </a:solidFill>
              </a:rPr>
            </a:br>
            <a:r>
              <a:rPr lang="es-ES" dirty="0">
                <a:solidFill>
                  <a:schemeClr val="bg2"/>
                </a:solidFill>
              </a:rPr>
              <a:t>Bold 16</a:t>
            </a:r>
          </a:p>
        </p:txBody>
      </p:sp>
      <p:sp>
        <p:nvSpPr>
          <p:cNvPr id="17" name="Marcador de texto 7">
            <a:extLst>
              <a:ext uri="{FF2B5EF4-FFF2-40B4-BE49-F238E27FC236}">
                <a16:creationId xmlns:a16="http://schemas.microsoft.com/office/drawing/2014/main" xmlns="" id="{57CED1DC-47B6-A343-BB28-616597DA9FBA}"/>
              </a:ext>
            </a:extLst>
          </p:cNvPr>
          <p:cNvSpPr>
            <a:spLocks noGrp="1"/>
          </p:cNvSpPr>
          <p:nvPr>
            <p:ph type="body" sz="quarter" idx="16" hasCustomPrompt="1"/>
          </p:nvPr>
        </p:nvSpPr>
        <p:spPr>
          <a:xfrm>
            <a:off x="3575574" y="4082774"/>
            <a:ext cx="1910496" cy="1563465"/>
          </a:xfrm>
          <a:prstGeom prst="rect">
            <a:avLst/>
          </a:prstGeom>
        </p:spPr>
        <p:txBody>
          <a:bodyPr lIns="0" tIns="0" rIns="0" bIns="0"/>
          <a:lstStyle>
            <a:lvl1pPr marL="0" indent="0">
              <a:buNone/>
              <a:defRPr sz="16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18" name="Marcador de texto 7">
            <a:extLst>
              <a:ext uri="{FF2B5EF4-FFF2-40B4-BE49-F238E27FC236}">
                <a16:creationId xmlns:a16="http://schemas.microsoft.com/office/drawing/2014/main" xmlns="" id="{D2B3CAFC-D9A0-A34F-BD98-4510B81946EA}"/>
              </a:ext>
            </a:extLst>
          </p:cNvPr>
          <p:cNvSpPr>
            <a:spLocks noGrp="1"/>
          </p:cNvSpPr>
          <p:nvPr>
            <p:ph type="body" sz="quarter" idx="17" hasCustomPrompt="1"/>
          </p:nvPr>
        </p:nvSpPr>
        <p:spPr>
          <a:xfrm>
            <a:off x="6703925" y="4082774"/>
            <a:ext cx="1910496" cy="1563465"/>
          </a:xfrm>
          <a:prstGeom prst="rect">
            <a:avLst/>
          </a:prstGeom>
        </p:spPr>
        <p:txBody>
          <a:bodyPr lIns="0" tIns="0" rIns="0" bIns="0"/>
          <a:lstStyle>
            <a:lvl1pPr marL="0" indent="0">
              <a:buNone/>
              <a:defRPr sz="16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19" name="Marcador de texto 7">
            <a:extLst>
              <a:ext uri="{FF2B5EF4-FFF2-40B4-BE49-F238E27FC236}">
                <a16:creationId xmlns:a16="http://schemas.microsoft.com/office/drawing/2014/main" xmlns="" id="{BB19E2D3-8F9F-1C41-92D8-77569D290229}"/>
              </a:ext>
            </a:extLst>
          </p:cNvPr>
          <p:cNvSpPr>
            <a:spLocks noGrp="1"/>
          </p:cNvSpPr>
          <p:nvPr>
            <p:ph type="body" sz="quarter" idx="18" hasCustomPrompt="1"/>
          </p:nvPr>
        </p:nvSpPr>
        <p:spPr>
          <a:xfrm>
            <a:off x="9832275" y="4082774"/>
            <a:ext cx="1910496" cy="1563465"/>
          </a:xfrm>
          <a:prstGeom prst="rect">
            <a:avLst/>
          </a:prstGeom>
        </p:spPr>
        <p:txBody>
          <a:bodyPr lIns="0" tIns="0" rIns="0" bIns="0"/>
          <a:lstStyle>
            <a:lvl1pPr marL="0" indent="0">
              <a:buNone/>
              <a:defRPr sz="16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392334"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22" name="Marcador de texto 4">
            <a:extLst>
              <a:ext uri="{FF2B5EF4-FFF2-40B4-BE49-F238E27FC236}">
                <a16:creationId xmlns:a16="http://schemas.microsoft.com/office/drawing/2014/main" xmlns="" id="{0BD763DB-BA4F-3A45-83C4-B7A958FB7455}"/>
              </a:ext>
            </a:extLst>
          </p:cNvPr>
          <p:cNvSpPr>
            <a:spLocks noGrp="1"/>
          </p:cNvSpPr>
          <p:nvPr>
            <p:ph type="body" sz="quarter" idx="21" hasCustomPrompt="1"/>
          </p:nvPr>
        </p:nvSpPr>
        <p:spPr>
          <a:xfrm>
            <a:off x="3533034"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23" name="Marcador de texto 4">
            <a:extLst>
              <a:ext uri="{FF2B5EF4-FFF2-40B4-BE49-F238E27FC236}">
                <a16:creationId xmlns:a16="http://schemas.microsoft.com/office/drawing/2014/main" xmlns="" id="{D9664D75-F6A1-C840-9C99-011D8555528E}"/>
              </a:ext>
            </a:extLst>
          </p:cNvPr>
          <p:cNvSpPr>
            <a:spLocks noGrp="1"/>
          </p:cNvSpPr>
          <p:nvPr>
            <p:ph type="body" sz="quarter" idx="22" hasCustomPrompt="1"/>
          </p:nvPr>
        </p:nvSpPr>
        <p:spPr>
          <a:xfrm>
            <a:off x="6657655"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24" name="Marcador de texto 4">
            <a:extLst>
              <a:ext uri="{FF2B5EF4-FFF2-40B4-BE49-F238E27FC236}">
                <a16:creationId xmlns:a16="http://schemas.microsoft.com/office/drawing/2014/main" xmlns="" id="{F564BB9F-E578-B04F-B48F-901C810196C7}"/>
              </a:ext>
            </a:extLst>
          </p:cNvPr>
          <p:cNvSpPr>
            <a:spLocks noGrp="1"/>
          </p:cNvSpPr>
          <p:nvPr>
            <p:ph type="body" sz="quarter" idx="23" hasCustomPrompt="1"/>
          </p:nvPr>
        </p:nvSpPr>
        <p:spPr>
          <a:xfrm>
            <a:off x="9782276"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2" name="Marcador de texto 7">
            <a:extLst>
              <a:ext uri="{FF2B5EF4-FFF2-40B4-BE49-F238E27FC236}">
                <a16:creationId xmlns:a16="http://schemas.microsoft.com/office/drawing/2014/main" xmlns="" id="{9D7B7004-52BB-B5F0-4E28-4F86D8D4781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xmlns="" id="{08EA6602-AC03-7B3E-9195-835BCBF5F9C8}"/>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5501FF1B-BD4D-A157-0E36-74D11CCC30C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9F8B2E1C-3612-5603-0BF4-77D309DEC304}"/>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xmlns="" id="{CA188178-0E47-0073-F8C7-CEABECF512B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0F1CF61F-F315-E01E-9B5C-4E1A830AC33F}"/>
              </a:ext>
            </a:extLst>
          </p:cNvPr>
          <p:cNvPicPr>
            <a:picLocks noChangeAspect="1"/>
          </p:cNvPicPr>
          <p:nvPr userDrawn="1"/>
        </p:nvPicPr>
        <p:blipFill>
          <a:blip r:embed="rId7"/>
          <a:stretch>
            <a:fillRect/>
          </a:stretch>
        </p:blipFill>
        <p:spPr>
          <a:xfrm>
            <a:off x="10456415" y="457317"/>
            <a:ext cx="1266351" cy="518996"/>
          </a:xfrm>
          <a:prstGeom prst="rect">
            <a:avLst/>
          </a:prstGeom>
        </p:spPr>
      </p:pic>
    </p:spTree>
    <p:custDataLst>
      <p:tags r:id="rId2"/>
    </p:custDataLst>
    <p:extLst>
      <p:ext uri="{BB962C8B-B14F-4D97-AF65-F5344CB8AC3E}">
        <p14:creationId xmlns:p14="http://schemas.microsoft.com/office/powerpoint/2010/main" val="836068171"/>
      </p:ext>
    </p:extLst>
  </p:cSld>
  <p:clrMapOvr>
    <a:masterClrMapping/>
  </p:clrMapOvr>
  <p:transition spd="med"/>
  <p:extLst mod="1">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Gris-con titulo y texto">
    <p:bg>
      <p:bgRef idx="1001">
        <a:schemeClr val="bg2"/>
      </p:bgRef>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CBD9B6F1-F225-3642-A507-6C25CF733715}"/>
              </a:ext>
            </a:extLst>
          </p:cNvPr>
          <p:cNvSpPr>
            <a:spLocks noGrp="1"/>
          </p:cNvSpPr>
          <p:nvPr>
            <p:ph type="body" sz="quarter" idx="12" hasCustomPrompt="1"/>
          </p:nvPr>
        </p:nvSpPr>
        <p:spPr>
          <a:xfrm>
            <a:off x="443707" y="1620843"/>
            <a:ext cx="11291094" cy="4798214"/>
          </a:xfrm>
          <a:prstGeom prst="rect">
            <a:avLst/>
          </a:prstGeom>
        </p:spPr>
        <p:txBody>
          <a:bodyPr lIns="0" tIns="0" rIns="0" bIns="0"/>
          <a:lstStyle>
            <a:lvl1pPr marL="0" indent="0">
              <a:spcBef>
                <a:spcPts val="600"/>
              </a:spcBef>
              <a:spcAft>
                <a:spcPts val="600"/>
              </a:spcAft>
              <a:buClr>
                <a:schemeClr val="bg2"/>
              </a:buClr>
              <a:buSzPct val="95000"/>
              <a:buFontTx/>
              <a:buNone/>
              <a:defRPr sz="1600">
                <a:solidFill>
                  <a:schemeClr val="accent3">
                    <a:lumMod val="75000"/>
                    <a:lumOff val="25000"/>
                  </a:schemeClr>
                </a:solidFill>
                <a:latin typeface="ACHS Nueva Serif" pitchFamily="2" charset="0"/>
                <a:cs typeface="Arial" panose="020B0604020202020204" pitchFamily="34" charset="0"/>
              </a:defRPr>
            </a:lvl1pPr>
            <a:lvl2pPr marL="676275" indent="-371475">
              <a:spcBef>
                <a:spcPts val="600"/>
              </a:spcBef>
              <a:spcAft>
                <a:spcPts val="600"/>
              </a:spcAft>
              <a:buClr>
                <a:schemeClr val="bg2"/>
              </a:buClr>
              <a:buSzPct val="95000"/>
              <a:buFont typeface="Wingdings" pitchFamily="2" charset="2"/>
              <a:buChar char="§"/>
              <a:tabLst/>
              <a:defRPr lang="es-ES" sz="1600" b="0" i="0" u="none" strike="noStrike" cap="none" spc="0" baseline="0" dirty="0" smtClean="0">
                <a:solidFill>
                  <a:schemeClr val="accent3">
                    <a:lumMod val="75000"/>
                    <a:lumOff val="25000"/>
                  </a:schemeClr>
                </a:solidFill>
                <a:uFillTx/>
                <a:latin typeface="ACHS Nueva Serif" pitchFamily="2" charset="0"/>
                <a:ea typeface="ACHS Nueva Serif" pitchFamily="2" charset="0"/>
                <a:cs typeface="Arial" panose="020B0604020202020204" pitchFamily="34" charset="0"/>
                <a:sym typeface="Arial"/>
              </a:defRPr>
            </a:lvl2pPr>
            <a:lvl3pPr marL="1030288" indent="-333375">
              <a:spcBef>
                <a:spcPts val="600"/>
              </a:spcBef>
              <a:spcAft>
                <a:spcPts val="6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a:solidFill>
                  <a:schemeClr val="accent3">
                    <a:lumMod val="75000"/>
                    <a:lumOff val="25000"/>
                  </a:schemeClr>
                </a:solidFill>
                <a:latin typeface="ACHS Nueva Serif" pitchFamily="2" charset="0"/>
                <a:cs typeface="Arial" panose="020B0604020202020204" pitchFamily="34" charset="0"/>
              </a:defRPr>
            </a:lvl3pPr>
            <a:lvl4pPr marL="1342232" indent="-332582">
              <a:spcBef>
                <a:spcPts val="600"/>
              </a:spcBef>
              <a:spcAft>
                <a:spcPts val="6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a:solidFill>
                  <a:schemeClr val="accent3">
                    <a:lumMod val="75000"/>
                    <a:lumOff val="25000"/>
                  </a:schemeClr>
                </a:solidFill>
                <a:latin typeface="ACHS Nueva Serif" pitchFamily="2" charset="0"/>
                <a:cs typeface="Arial" panose="020B0604020202020204" pitchFamily="34" charset="0"/>
              </a:defRPr>
            </a:lvl4pPr>
            <a:lvl5pPr marL="1675607" indent="-364332">
              <a:spcBef>
                <a:spcPts val="600"/>
              </a:spcBef>
              <a:spcAft>
                <a:spcPts val="600"/>
              </a:spcAft>
              <a:buClr>
                <a:schemeClr val="bg2"/>
              </a:buClr>
              <a:buSzPct val="50000"/>
              <a:buFontTx/>
              <a:buBlip>
                <a:blip r:embed="rId2">
                  <a:extLst>
                    <a:ext uri="{96DAC541-7B7A-43D3-8B79-37D633B846F1}">
                      <asvg:svgBlip xmlns:asvg="http://schemas.microsoft.com/office/drawing/2016/SVG/main" xmlns="" r:embed="rId3"/>
                    </a:ext>
                  </a:extLst>
                </a:blip>
              </a:buBlip>
              <a:tabLst>
                <a:tab pos="1571625" algn="l"/>
              </a:tabLst>
              <a:defRPr sz="1400">
                <a:solidFill>
                  <a:schemeClr val="accent3">
                    <a:lumMod val="75000"/>
                    <a:lumOff val="25000"/>
                  </a:schemeClr>
                </a:solidFill>
                <a:latin typeface="ACHS Nueva Serif" pitchFamily="2" charset="0"/>
                <a:cs typeface="Arial" panose="020B0604020202020204" pitchFamily="34" charset="0"/>
              </a:defRPr>
            </a:lvl5pPr>
          </a:lstStyle>
          <a:p>
            <a:pPr lvl="0"/>
            <a:r>
              <a:rPr lang="es-ES" dirty="0"/>
              <a:t>Párrafo solo texto Arial 16</a:t>
            </a:r>
          </a:p>
          <a:p>
            <a:pPr lvl="1"/>
            <a:r>
              <a:rPr lang="es-ES" dirty="0" err="1"/>
              <a:t>Bullet</a:t>
            </a:r>
            <a:r>
              <a:rPr lang="es-ES" dirty="0"/>
              <a:t> Arial 14</a:t>
            </a:r>
          </a:p>
          <a:p>
            <a:pPr lvl="2"/>
            <a:r>
              <a:rPr lang="es-ES" dirty="0"/>
              <a:t>Sub-</a:t>
            </a:r>
            <a:r>
              <a:rPr lang="es-ES" dirty="0" err="1"/>
              <a:t>bullet</a:t>
            </a:r>
            <a:r>
              <a:rPr lang="es-ES" dirty="0"/>
              <a:t> Arial 14</a:t>
            </a:r>
          </a:p>
          <a:p>
            <a:pPr lvl="3"/>
            <a:r>
              <a:rPr lang="es-ES" dirty="0"/>
              <a:t>Sub-</a:t>
            </a:r>
            <a:r>
              <a:rPr lang="es-ES" dirty="0" err="1"/>
              <a:t>bullet</a:t>
            </a:r>
            <a:r>
              <a:rPr lang="es-ES" dirty="0"/>
              <a:t> Arial 14</a:t>
            </a:r>
          </a:p>
          <a:p>
            <a:pPr lvl="4"/>
            <a:r>
              <a:rPr lang="es-ES" dirty="0"/>
              <a:t>Sub-</a:t>
            </a:r>
            <a:r>
              <a:rPr lang="es-ES" dirty="0" err="1"/>
              <a:t>bullet</a:t>
            </a:r>
            <a:r>
              <a:rPr lang="es-ES" dirty="0"/>
              <a:t> Arial 14</a:t>
            </a:r>
          </a:p>
          <a:p>
            <a:pPr lvl="4"/>
            <a:endParaRPr lang="es-ES_tradnl" dirty="0"/>
          </a:p>
        </p:txBody>
      </p:sp>
      <p:sp>
        <p:nvSpPr>
          <p:cNvPr id="10" name="Marcador de texto 7">
            <a:extLst>
              <a:ext uri="{FF2B5EF4-FFF2-40B4-BE49-F238E27FC236}">
                <a16:creationId xmlns:a16="http://schemas.microsoft.com/office/drawing/2014/main" xmlns="" id="{6ED2D655-F7A1-ACC9-6600-B1022178FF25}"/>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1" name="Marcador de número de diapositiva 1">
            <a:extLst>
              <a:ext uri="{FF2B5EF4-FFF2-40B4-BE49-F238E27FC236}">
                <a16:creationId xmlns:a16="http://schemas.microsoft.com/office/drawing/2014/main" xmlns="" id="{414CA5CA-CED3-D7EA-0507-08AD47A72628}"/>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94B2CC77-6F09-364F-421A-0CA08DBC4412}"/>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4" name="Marcador de texto 7">
            <a:extLst>
              <a:ext uri="{FF2B5EF4-FFF2-40B4-BE49-F238E27FC236}">
                <a16:creationId xmlns:a16="http://schemas.microsoft.com/office/drawing/2014/main" xmlns="" id="{83F4F73F-20CB-15EB-82D6-9A5F3A818D98}"/>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xmlns="" id="{4FC2B088-9229-7888-C757-4B4466568D52}"/>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Picture 9">
            <a:extLst>
              <a:ext uri="{FF2B5EF4-FFF2-40B4-BE49-F238E27FC236}">
                <a16:creationId xmlns:a16="http://schemas.microsoft.com/office/drawing/2014/main" xmlns="" id="{EB031615-0AC5-78AF-4A57-98244CDAB74A}"/>
              </a:ext>
            </a:extLst>
          </p:cNvPr>
          <p:cNvPicPr>
            <a:picLocks noChangeAspect="1"/>
          </p:cNvPicPr>
          <p:nvPr userDrawn="1"/>
        </p:nvPicPr>
        <p:blipFill>
          <a:blip r:embed="rId4"/>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2382607"/>
      </p:ext>
    </p:extLst>
  </p:cSld>
  <p:clrMapOvr>
    <a:overrideClrMapping bg1="dk1" tx1="lt1" bg2="dk2" tx2="lt2" accent1="accent1" accent2="accent2" accent3="accent3" accent4="accent4" accent5="accent5" accent6="accent6" hlink="hlink" folHlink="folHlink"/>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93323"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a:t>
            </a:r>
            <a:r>
              <a:rPr lang="es-ES" sz="800" kern="0" baseline="0" dirty="0">
                <a:solidFill>
                  <a:srgbClr val="FFFFFF"/>
                </a:solidFill>
                <a:latin typeface="ACHS Nueva Serif" pitchFamily="2" charset="0"/>
                <a:ea typeface="Arial"/>
                <a:cs typeface="Arial"/>
                <a:sym typeface="Arial"/>
              </a:rPr>
              <a:t> </a:t>
            </a:r>
            <a:r>
              <a:rPr lang="es-ES" sz="800" kern="0" dirty="0">
                <a:solidFill>
                  <a:srgbClr val="FFFFFF"/>
                </a:solidFill>
                <a:latin typeface="ACHS Nueva Serif"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2554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7"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a16="http://schemas.microsoft.com/office/drawing/2014/main" xmlns=""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a16="http://schemas.microsoft.com/office/drawing/2014/main" xmlns="" id="{6684D6C2-8FED-B52F-0DE2-7AC39638A0F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84657" y="407975"/>
            <a:ext cx="987281" cy="1557134"/>
          </a:xfrm>
          <a:prstGeom prst="rect">
            <a:avLst/>
          </a:prstGeom>
        </p:spPr>
      </p:pic>
    </p:spTree>
    <p:custDataLst>
      <p:tags r:id="rId2"/>
    </p:custDataLst>
    <p:extLst>
      <p:ext uri="{BB962C8B-B14F-4D97-AF65-F5344CB8AC3E}">
        <p14:creationId xmlns:p14="http://schemas.microsoft.com/office/powerpoint/2010/main" val="839351526"/>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94347"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a:t>
            </a:r>
            <a:r>
              <a:rPr lang="es-ES" sz="800" kern="0" baseline="0" dirty="0">
                <a:solidFill>
                  <a:srgbClr val="FFFFFF"/>
                </a:solidFill>
                <a:latin typeface="ACHS Nueva Serif" pitchFamily="2" charset="0"/>
                <a:ea typeface="Arial"/>
                <a:cs typeface="Arial"/>
                <a:sym typeface="Arial"/>
              </a:rPr>
              <a:t> </a:t>
            </a:r>
            <a:r>
              <a:rPr lang="es-ES" sz="800" kern="0" dirty="0">
                <a:solidFill>
                  <a:srgbClr val="FFFFFF"/>
                </a:solidFill>
                <a:latin typeface="ACHS Nueva Serif"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992984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95371"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a:t>
            </a:r>
            <a:r>
              <a:rPr lang="es-ES" sz="800" kern="0" baseline="0" dirty="0">
                <a:solidFill>
                  <a:srgbClr val="FFFFFF"/>
                </a:solidFill>
                <a:latin typeface="ACHS Nueva Serif" pitchFamily="2" charset="0"/>
                <a:ea typeface="Arial"/>
                <a:cs typeface="Arial"/>
                <a:sym typeface="Arial"/>
              </a:rPr>
              <a:t> </a:t>
            </a:r>
            <a:r>
              <a:rPr lang="es-ES" sz="800" kern="0" dirty="0">
                <a:solidFill>
                  <a:srgbClr val="FFFFFF"/>
                </a:solidFill>
                <a:latin typeface="ACHS Nueva Serif"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432949705"/>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ierre gris">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ext uri="{D42A27DB-BD31-4B8C-83A1-F6EECF244321}">
                <p14:modId xmlns:p14="http://schemas.microsoft.com/office/powerpoint/2010/main" val="4273117938"/>
              </p:ex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6299" name="Diapositiva de think-cell" r:id="rId4" imgW="270" imgH="270" progId="TCLayout.ActiveDocument.1">
                  <p:embed/>
                </p:oleObj>
              </mc:Choice>
              <mc:Fallback>
                <p:oleObj name="Diapositiva de think-cell" r:id="rId4" imgW="270" imgH="270" progId="TCLayout.ActiveDocument.1">
                  <p:embed/>
                  <p:pic>
                    <p:nvPicPr>
                      <p:cNvPr id="4" name="3 Objeto" hidden="1"/>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2" name="Picture 9">
            <a:extLst>
              <a:ext uri="{FF2B5EF4-FFF2-40B4-BE49-F238E27FC236}">
                <a16:creationId xmlns:a16="http://schemas.microsoft.com/office/drawing/2014/main" xmlns="" id="{55288D1B-98A4-32E3-8DB4-CCBE19B84F9F}"/>
              </a:ext>
            </a:extLst>
          </p:cNvPr>
          <p:cNvPicPr>
            <a:picLocks noChangeAspect="1"/>
          </p:cNvPicPr>
          <p:nvPr userDrawn="1"/>
        </p:nvPicPr>
        <p:blipFill>
          <a:blip r:embed="rId6"/>
          <a:stretch>
            <a:fillRect/>
          </a:stretch>
        </p:blipFill>
        <p:spPr>
          <a:xfrm>
            <a:off x="3859474" y="2512390"/>
            <a:ext cx="4473053" cy="1833217"/>
          </a:xfrm>
          <a:prstGeom prst="rect">
            <a:avLst/>
          </a:prstGeom>
        </p:spPr>
      </p:pic>
    </p:spTree>
    <p:extLst>
      <p:ext uri="{BB962C8B-B14F-4D97-AF65-F5344CB8AC3E}">
        <p14:creationId xmlns:p14="http://schemas.microsoft.com/office/powerpoint/2010/main" val="2076894253"/>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tivos 3 puntos">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graphicFrame>
        <p:nvGraphicFramePr>
          <p:cNvPr id="12" name="Objeto 11" hidden="1">
            <a:extLst>
              <a:ext uri="{FF2B5EF4-FFF2-40B4-BE49-F238E27FC236}">
                <a16:creationId xmlns:a16="http://schemas.microsoft.com/office/drawing/2014/main" xmlns="" id="{5A6D60D2-2296-5945-875B-EFE4B97EFFC5}"/>
              </a:ext>
            </a:extLst>
          </p:cNvPr>
          <p:cNvGraphicFramePr>
            <a:graphicFrameLocks noChangeAspect="1"/>
          </p:cNvGraphicFramePr>
          <p:nvPr userDrawn="1">
            <p:custDataLst>
              <p:tags r:id="rId3"/>
            </p:custDataLst>
            <p:extLst>
              <p:ext uri="{D42A27DB-BD31-4B8C-83A1-F6EECF244321}">
                <p14:modId xmlns:p14="http://schemas.microsoft.com/office/powerpoint/2010/main" val="180682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23" name="Diapositiva de think-cell" r:id="rId6" imgW="7772400" imgH="10058400" progId="TCLayout.ActiveDocument.1">
                  <p:embed/>
                </p:oleObj>
              </mc:Choice>
              <mc:Fallback>
                <p:oleObj name="Diapositiva de think-cell" r:id="rId6" imgW="7772400" imgH="10058400" progId="TCLayout.ActiveDocument.1">
                  <p:embed/>
                  <p:pic>
                    <p:nvPicPr>
                      <p:cNvPr id="12" name="Objeto 11" hidden="1">
                        <a:extLst>
                          <a:ext uri="{FF2B5EF4-FFF2-40B4-BE49-F238E27FC236}">
                            <a16:creationId xmlns:a16="http://schemas.microsoft.com/office/drawing/2014/main" xmlns="" id="{5A6D60D2-2296-5945-875B-EFE4B97EFFC5}"/>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lIns="0" tIns="0" rIns="0" bIns="0"/>
          <a:lstStyle>
            <a:lvl1pPr>
              <a:lnSpc>
                <a:spcPct val="90000"/>
              </a:lnSpc>
              <a:spcBef>
                <a:spcPts val="0"/>
              </a:spcBef>
              <a:spcAft>
                <a:spcPts val="0"/>
              </a:spcAft>
              <a:defRPr sz="8800" b="1">
                <a:solidFill>
                  <a:schemeClr val="bg1"/>
                </a:solidFill>
                <a:latin typeface="ACHS Nueva Serif" pitchFamily="2" charset="0"/>
                <a:cs typeface="Arial" panose="020B0604020202020204" pitchFamily="34" charset="0"/>
              </a:defRPr>
            </a:lvl1pPr>
          </a:lstStyle>
          <a:p>
            <a:r>
              <a:rPr lang="es-ES" dirty="0"/>
              <a:t>Menú</a:t>
            </a:r>
            <a:endParaRPr lang="es-CL" dirty="0"/>
          </a:p>
        </p:txBody>
      </p:sp>
      <p:sp>
        <p:nvSpPr>
          <p:cNvPr id="9"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1"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6"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7" name="Marcador de texto 4">
            <a:extLst>
              <a:ext uri="{FF2B5EF4-FFF2-40B4-BE49-F238E27FC236}">
                <a16:creationId xmlns:a16="http://schemas.microsoft.com/office/drawing/2014/main" xmlns=""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xmlns=""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3"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lstStyle>
            <a:lvl1pPr marL="0" indent="0">
              <a:buNone/>
              <a:defRPr sz="16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14"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lstStyle>
            <a:lvl1pPr marL="0" indent="0">
              <a:buNone/>
              <a:defRPr sz="16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15" name="Marcador de texto 7">
            <a:extLst>
              <a:ext uri="{FF2B5EF4-FFF2-40B4-BE49-F238E27FC236}">
                <a16:creationId xmlns:a16="http://schemas.microsoft.com/office/drawing/2014/main" xmlns=""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lstStyle>
            <a:lvl1pPr marL="0" indent="0">
              <a:buNone/>
              <a:defRPr sz="16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6"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lstStyle>
            <a:lvl1pPr marL="0" indent="0">
              <a:buNone/>
              <a:defRPr sz="16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7"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lstStyle>
            <a:lvl1pPr marL="0" indent="0">
              <a:buNone/>
              <a:defRPr sz="16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custDataLst>
      <p:tags r:id="rId2"/>
    </p:custDataLst>
    <p:extLst>
      <p:ext uri="{BB962C8B-B14F-4D97-AF65-F5344CB8AC3E}">
        <p14:creationId xmlns:p14="http://schemas.microsoft.com/office/powerpoint/2010/main" val="1285079269"/>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orient="horz" pos="1216">
          <p15:clr>
            <a:srgbClr val="FBAE40"/>
          </p15:clr>
        </p15:guide>
        <p15:guide id="2" orient="horz" pos="2344">
          <p15:clr>
            <a:srgbClr val="FBAE40"/>
          </p15:clr>
        </p15:guide>
        <p15:guide id="3" orient="horz" pos="3373">
          <p15:clr>
            <a:srgbClr val="FBAE40"/>
          </p15:clr>
        </p15:guide>
        <p15:guide id="4" orient="horz" pos="3443">
          <p15:clr>
            <a:srgbClr val="FBAE40"/>
          </p15:clr>
        </p15:guide>
        <p15:guide id="5" orient="horz" pos="2273">
          <p15:clr>
            <a:srgbClr val="FBAE40"/>
          </p15:clr>
        </p15:guide>
        <p15:guide id="6" orient="horz" pos="1146">
          <p15:clr>
            <a:srgbClr val="FBAE40"/>
          </p15:clr>
        </p15:guide>
        <p15:guide id="7" pos="3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xmlns=""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mod="1">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9371"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Marcador de texto 7">
            <a:extLst>
              <a:ext uri="{FF2B5EF4-FFF2-40B4-BE49-F238E27FC236}">
                <a16:creationId xmlns:a16="http://schemas.microsoft.com/office/drawing/2014/main" xmlns="" id="{D8D87479-B62F-508C-CDEC-C459FACFB582}"/>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9" name="Marcador de número de diapositiva 1">
            <a:extLst>
              <a:ext uri="{FF2B5EF4-FFF2-40B4-BE49-F238E27FC236}">
                <a16:creationId xmlns:a16="http://schemas.microsoft.com/office/drawing/2014/main" xmlns="" id="{4A8CA278-5EA4-F2D1-645A-2841FE908A7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7B7BA8A6-132C-AE42-B46A-523DDA547128}"/>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EFFB580F-43F1-D169-9FBA-E4BD07DEF46D}"/>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63A156A8-1ECD-9141-544B-166421C124E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CD5E070D-3F3B-1B6F-3AB7-9379AABAD1DE}"/>
              </a:ext>
            </a:extLst>
          </p:cNvPr>
          <p:cNvPicPr>
            <a:picLocks noChangeAspect="1"/>
          </p:cNvPicPr>
          <p:nvPr userDrawn="1"/>
        </p:nvPicPr>
        <p:blipFill>
          <a:blip r:embed="rId6"/>
          <a:stretch>
            <a:fillRect/>
          </a:stretch>
        </p:blipFill>
        <p:spPr>
          <a:xfrm>
            <a:off x="10456415" y="457317"/>
            <a:ext cx="1266351" cy="518996"/>
          </a:xfrm>
          <a:prstGeom prst="rect">
            <a:avLst/>
          </a:prstGeom>
        </p:spPr>
      </p:pic>
    </p:spTree>
    <p:custDataLst>
      <p:tags r:id="rId2"/>
    </p:custDataLst>
    <p:extLst>
      <p:ext uri="{BB962C8B-B14F-4D97-AF65-F5344CB8AC3E}">
        <p14:creationId xmlns:p14="http://schemas.microsoft.com/office/powerpoint/2010/main" val="2752245890"/>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Gris-con titulo y texto">
    <p:bg>
      <p:bgRef idx="1001">
        <a:schemeClr val="bg2"/>
      </p:bgRef>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CBD9B6F1-F225-3642-A507-6C25CF733715}"/>
              </a:ext>
            </a:extLst>
          </p:cNvPr>
          <p:cNvSpPr>
            <a:spLocks noGrp="1"/>
          </p:cNvSpPr>
          <p:nvPr>
            <p:ph type="body" sz="quarter" idx="12" hasCustomPrompt="1"/>
          </p:nvPr>
        </p:nvSpPr>
        <p:spPr>
          <a:xfrm>
            <a:off x="443707" y="1620843"/>
            <a:ext cx="11291094" cy="4798214"/>
          </a:xfrm>
          <a:prstGeom prst="rect">
            <a:avLst/>
          </a:prstGeom>
        </p:spPr>
        <p:txBody>
          <a:bodyPr lIns="0" tIns="0" rIns="0" bIns="0"/>
          <a:lstStyle>
            <a:lvl1pPr marL="0" indent="0">
              <a:spcBef>
                <a:spcPts val="600"/>
              </a:spcBef>
              <a:spcAft>
                <a:spcPts val="600"/>
              </a:spcAft>
              <a:buClr>
                <a:schemeClr val="bg2"/>
              </a:buClr>
              <a:buSzPct val="95000"/>
              <a:buFontTx/>
              <a:buNone/>
              <a:defRPr sz="1600">
                <a:solidFill>
                  <a:schemeClr val="accent3">
                    <a:lumMod val="75000"/>
                    <a:lumOff val="25000"/>
                  </a:schemeClr>
                </a:solidFill>
                <a:latin typeface="ACHS Nueva Serif" pitchFamily="2" charset="0"/>
                <a:cs typeface="Arial" panose="020B0604020202020204" pitchFamily="34" charset="0"/>
              </a:defRPr>
            </a:lvl1pPr>
            <a:lvl2pPr marL="676275" indent="-371475">
              <a:spcBef>
                <a:spcPts val="600"/>
              </a:spcBef>
              <a:spcAft>
                <a:spcPts val="600"/>
              </a:spcAft>
              <a:buClr>
                <a:schemeClr val="bg2"/>
              </a:buClr>
              <a:buSzPct val="95000"/>
              <a:buFont typeface="Wingdings" pitchFamily="2" charset="2"/>
              <a:buChar char="§"/>
              <a:tabLst/>
              <a:defRPr lang="es-ES" sz="1600" b="0" i="0" u="none" strike="noStrike" cap="none" spc="0" baseline="0" dirty="0" smtClean="0">
                <a:solidFill>
                  <a:schemeClr val="accent3">
                    <a:lumMod val="75000"/>
                    <a:lumOff val="25000"/>
                  </a:schemeClr>
                </a:solidFill>
                <a:uFillTx/>
                <a:latin typeface="ACHS Nueva Serif" pitchFamily="2" charset="0"/>
                <a:ea typeface="ACHS Nueva Serif" pitchFamily="2" charset="0"/>
                <a:cs typeface="Arial" panose="020B0604020202020204" pitchFamily="34" charset="0"/>
                <a:sym typeface="Arial"/>
              </a:defRPr>
            </a:lvl2pPr>
            <a:lvl3pPr marL="1030288" indent="-333375">
              <a:spcBef>
                <a:spcPts val="600"/>
              </a:spcBef>
              <a:spcAft>
                <a:spcPts val="6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a:solidFill>
                  <a:schemeClr val="accent3">
                    <a:lumMod val="75000"/>
                    <a:lumOff val="25000"/>
                  </a:schemeClr>
                </a:solidFill>
                <a:latin typeface="ACHS Nueva Serif" pitchFamily="2" charset="0"/>
                <a:cs typeface="Arial" panose="020B0604020202020204" pitchFamily="34" charset="0"/>
              </a:defRPr>
            </a:lvl3pPr>
            <a:lvl4pPr marL="1342232" indent="-332582">
              <a:spcBef>
                <a:spcPts val="600"/>
              </a:spcBef>
              <a:spcAft>
                <a:spcPts val="6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a:solidFill>
                  <a:schemeClr val="accent3">
                    <a:lumMod val="75000"/>
                    <a:lumOff val="25000"/>
                  </a:schemeClr>
                </a:solidFill>
                <a:latin typeface="ACHS Nueva Serif" pitchFamily="2" charset="0"/>
                <a:cs typeface="Arial" panose="020B0604020202020204" pitchFamily="34" charset="0"/>
              </a:defRPr>
            </a:lvl4pPr>
            <a:lvl5pPr marL="1675607" indent="-364332">
              <a:spcBef>
                <a:spcPts val="600"/>
              </a:spcBef>
              <a:spcAft>
                <a:spcPts val="600"/>
              </a:spcAft>
              <a:buClr>
                <a:schemeClr val="bg2"/>
              </a:buClr>
              <a:buSzPct val="50000"/>
              <a:buFontTx/>
              <a:buBlip>
                <a:blip r:embed="rId2">
                  <a:extLst>
                    <a:ext uri="{96DAC541-7B7A-43D3-8B79-37D633B846F1}">
                      <asvg:svgBlip xmlns:asvg="http://schemas.microsoft.com/office/drawing/2016/SVG/main" xmlns="" r:embed="rId3"/>
                    </a:ext>
                  </a:extLst>
                </a:blip>
              </a:buBlip>
              <a:tabLst>
                <a:tab pos="1571625" algn="l"/>
              </a:tabLst>
              <a:defRPr sz="1400">
                <a:solidFill>
                  <a:schemeClr val="accent3">
                    <a:lumMod val="75000"/>
                    <a:lumOff val="25000"/>
                  </a:schemeClr>
                </a:solidFill>
                <a:latin typeface="ACHS Nueva Serif" pitchFamily="2" charset="0"/>
                <a:cs typeface="Arial" panose="020B0604020202020204" pitchFamily="34" charset="0"/>
              </a:defRPr>
            </a:lvl5pPr>
          </a:lstStyle>
          <a:p>
            <a:pPr lvl="0"/>
            <a:r>
              <a:rPr lang="es-ES" dirty="0"/>
              <a:t>Párrafo solo texto Arial 16</a:t>
            </a:r>
          </a:p>
          <a:p>
            <a:pPr lvl="1"/>
            <a:r>
              <a:rPr lang="es-ES" dirty="0" err="1"/>
              <a:t>Bullet</a:t>
            </a:r>
            <a:r>
              <a:rPr lang="es-ES" dirty="0"/>
              <a:t> Arial 14</a:t>
            </a:r>
          </a:p>
          <a:p>
            <a:pPr lvl="2"/>
            <a:r>
              <a:rPr lang="es-ES" dirty="0"/>
              <a:t>Sub-</a:t>
            </a:r>
            <a:r>
              <a:rPr lang="es-ES" dirty="0" err="1"/>
              <a:t>bullet</a:t>
            </a:r>
            <a:r>
              <a:rPr lang="es-ES" dirty="0"/>
              <a:t> Arial 14</a:t>
            </a:r>
          </a:p>
          <a:p>
            <a:pPr lvl="3"/>
            <a:r>
              <a:rPr lang="es-ES" dirty="0"/>
              <a:t>Sub-</a:t>
            </a:r>
            <a:r>
              <a:rPr lang="es-ES" dirty="0" err="1"/>
              <a:t>bullet</a:t>
            </a:r>
            <a:r>
              <a:rPr lang="es-ES" dirty="0"/>
              <a:t> Arial 14</a:t>
            </a:r>
          </a:p>
          <a:p>
            <a:pPr lvl="4"/>
            <a:r>
              <a:rPr lang="es-ES" dirty="0"/>
              <a:t>Sub-</a:t>
            </a:r>
            <a:r>
              <a:rPr lang="es-ES" dirty="0" err="1"/>
              <a:t>bullet</a:t>
            </a:r>
            <a:r>
              <a:rPr lang="es-ES" dirty="0"/>
              <a:t> Arial 14</a:t>
            </a:r>
          </a:p>
          <a:p>
            <a:pPr lvl="4"/>
            <a:endParaRPr lang="es-ES_tradnl" dirty="0"/>
          </a:p>
        </p:txBody>
      </p:sp>
      <p:sp>
        <p:nvSpPr>
          <p:cNvPr id="10" name="Marcador de texto 7">
            <a:extLst>
              <a:ext uri="{FF2B5EF4-FFF2-40B4-BE49-F238E27FC236}">
                <a16:creationId xmlns:a16="http://schemas.microsoft.com/office/drawing/2014/main" xmlns="" id="{6ED2D655-F7A1-ACC9-6600-B1022178FF25}"/>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1" name="Marcador de número de diapositiva 1">
            <a:extLst>
              <a:ext uri="{FF2B5EF4-FFF2-40B4-BE49-F238E27FC236}">
                <a16:creationId xmlns:a16="http://schemas.microsoft.com/office/drawing/2014/main" xmlns="" id="{414CA5CA-CED3-D7EA-0507-08AD47A72628}"/>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94B2CC77-6F09-364F-421A-0CA08DBC4412}"/>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4" name="Marcador de texto 7">
            <a:extLst>
              <a:ext uri="{FF2B5EF4-FFF2-40B4-BE49-F238E27FC236}">
                <a16:creationId xmlns:a16="http://schemas.microsoft.com/office/drawing/2014/main" xmlns="" id="{83F4F73F-20CB-15EB-82D6-9A5F3A818D98}"/>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xmlns="" id="{4FC2B088-9229-7888-C757-4B4466568D52}"/>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Picture 9">
            <a:extLst>
              <a:ext uri="{FF2B5EF4-FFF2-40B4-BE49-F238E27FC236}">
                <a16:creationId xmlns:a16="http://schemas.microsoft.com/office/drawing/2014/main" xmlns="" id="{EB031615-0AC5-78AF-4A57-98244CDAB74A}"/>
              </a:ext>
            </a:extLst>
          </p:cNvPr>
          <p:cNvPicPr>
            <a:picLocks noChangeAspect="1"/>
          </p:cNvPicPr>
          <p:nvPr userDrawn="1"/>
        </p:nvPicPr>
        <p:blipFill>
          <a:blip r:embed="rId4"/>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4353101"/>
      </p:ext>
    </p:extLst>
  </p:cSld>
  <p:clrMapOvr>
    <a:overrideClrMapping bg1="dk1" tx1="lt1" bg2="dk2" tx2="lt2" accent1="accent1" accent2="accent2" accent3="accent3" accent4="accent4" accent5="accent5" accent6="accent6" hlink="hlink" folHlink="folHlink"/>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683"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a:t>
            </a:r>
            <a:r>
              <a:rPr lang="es-ES" sz="800" kern="0" baseline="0" dirty="0">
                <a:solidFill>
                  <a:srgbClr val="FFFFFF"/>
                </a:solidFill>
                <a:latin typeface="ACHS Nueva Serif" pitchFamily="2" charset="0"/>
                <a:ea typeface="Arial"/>
                <a:cs typeface="Arial"/>
                <a:sym typeface="Arial"/>
              </a:rPr>
              <a:t> </a:t>
            </a:r>
            <a:r>
              <a:rPr lang="es-ES" sz="800" kern="0" dirty="0">
                <a:solidFill>
                  <a:srgbClr val="FFFFFF"/>
                </a:solidFill>
                <a:latin typeface="ACHS Nueva Serif"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731"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a:t>
            </a:r>
            <a:r>
              <a:rPr lang="es-ES" sz="800" kern="0" baseline="0" dirty="0">
                <a:solidFill>
                  <a:srgbClr val="FFFFFF"/>
                </a:solidFill>
                <a:latin typeface="ACHS Nueva Serif" pitchFamily="2" charset="0"/>
                <a:ea typeface="Arial"/>
                <a:cs typeface="Arial"/>
                <a:sym typeface="Arial"/>
              </a:rPr>
              <a:t> </a:t>
            </a:r>
            <a:r>
              <a:rPr lang="es-ES" sz="800" kern="0" dirty="0">
                <a:solidFill>
                  <a:srgbClr val="FFFFFF"/>
                </a:solidFill>
                <a:latin typeface="ACHS Nueva Serif"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a:t>
            </a:r>
            <a:r>
              <a:rPr lang="es-ES" sz="800" kern="0" baseline="0" dirty="0">
                <a:solidFill>
                  <a:srgbClr val="FFFFFF"/>
                </a:solidFill>
                <a:latin typeface="ACHS Nueva Serif" pitchFamily="2" charset="0"/>
                <a:ea typeface="Arial"/>
                <a:cs typeface="Arial"/>
                <a:sym typeface="Arial"/>
              </a:rPr>
              <a:t> 0</a:t>
            </a:r>
            <a:endParaRPr lang="es-ES" sz="800" kern="0" dirty="0">
              <a:solidFill>
                <a:srgbClr val="FFFFFF"/>
              </a:solidFill>
              <a:latin typeface="ACHS Nueva Serif" pitchFamily="2" charset="0"/>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oleObject" Target="../embeddings/oleObject9.bin"/><Relationship Id="rId2" Type="http://schemas.openxmlformats.org/officeDocument/2006/relationships/slideLayout" Target="../slideLayouts/slideLayout11.xml"/><Relationship Id="rId16" Type="http://schemas.openxmlformats.org/officeDocument/2006/relationships/tags" Target="../tags/tag1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ags" Target="../tags/tag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3"/>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9" name="Diapositiva de think-cell" r:id="rId14" imgW="415" imgH="416" progId="TCLayout.ActiveDocument.1">
                  <p:embed/>
                </p:oleObj>
              </mc:Choice>
              <mc:Fallback>
                <p:oleObj name="Diapositiva de think-cell" r:id="rId14"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2"/>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6" r:id="rId3"/>
    <p:sldLayoutId id="2147483657" r:id="rId4"/>
    <p:sldLayoutId id="2147483658" r:id="rId5"/>
    <p:sldLayoutId id="2147483660" r:id="rId6"/>
    <p:sldLayoutId id="2147483688" r:id="rId7"/>
    <p:sldLayoutId id="2147483696" r:id="rId8"/>
    <p:sldLayoutId id="2147483695"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erif"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107" name="Diapositiva de think-cell" r:id="rId17" imgW="415" imgH="416" progId="TCLayout.ActiveDocument.1">
                  <p:embed/>
                </p:oleObj>
              </mc:Choice>
              <mc:Fallback>
                <p:oleObj name="Diapositiva de think-cell" r:id="rId17"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5"/>
    </p:custDataLst>
    <p:extLst>
      <p:ext uri="{BB962C8B-B14F-4D97-AF65-F5344CB8AC3E}">
        <p14:creationId xmlns:p14="http://schemas.microsoft.com/office/powerpoint/2010/main" val="14423962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erif"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3.xml"/><Relationship Id="rId7" Type="http://schemas.openxmlformats.org/officeDocument/2006/relationships/image" Target="../media/image16.emf"/><Relationship Id="rId2" Type="http://schemas.openxmlformats.org/officeDocument/2006/relationships/tags" Target="../tags/tag42.xml"/><Relationship Id="rId1" Type="http://schemas.openxmlformats.org/officeDocument/2006/relationships/vmlDrawing" Target="../drawings/vmlDrawing26.vml"/><Relationship Id="rId6" Type="http://schemas.openxmlformats.org/officeDocument/2006/relationships/oleObject" Target="../embeddings/oleObject26.bin"/><Relationship Id="rId11" Type="http://schemas.openxmlformats.org/officeDocument/2006/relationships/image" Target="../media/image34.svg"/><Relationship Id="rId5" Type="http://schemas.openxmlformats.org/officeDocument/2006/relationships/notesSlide" Target="../notesSlides/notesSlide9.xml"/><Relationship Id="rId10" Type="http://schemas.openxmlformats.org/officeDocument/2006/relationships/image" Target="../media/image25.png"/><Relationship Id="rId4" Type="http://schemas.openxmlformats.org/officeDocument/2006/relationships/slideLayout" Target="../slideLayouts/slideLayout5.xml"/><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38.sv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6.emf"/><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48.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3.xml"/><Relationship Id="rId7" Type="http://schemas.openxmlformats.org/officeDocument/2006/relationships/image" Target="../media/image16.emf"/><Relationship Id="rId2" Type="http://schemas.openxmlformats.org/officeDocument/2006/relationships/tags" Target="../tags/tag52.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6.xml"/><Relationship Id="rId4" Type="http://schemas.openxmlformats.org/officeDocument/2006/relationships/slideLayout" Target="../slideLayouts/slideLayout15.xml"/><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54.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svg"/><Relationship Id="rId3" Type="http://schemas.openxmlformats.org/officeDocument/2006/relationships/tags" Target="../tags/tag31.xml"/><Relationship Id="rId7" Type="http://schemas.openxmlformats.org/officeDocument/2006/relationships/image" Target="../media/image16.emf"/><Relationship Id="rId12" Type="http://schemas.openxmlformats.org/officeDocument/2006/relationships/image" Target="../media/image19.png"/><Relationship Id="rId2" Type="http://schemas.openxmlformats.org/officeDocument/2006/relationships/tags" Target="../tags/tag30.xml"/><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23.svg"/><Relationship Id="rId5" Type="http://schemas.openxmlformats.org/officeDocument/2006/relationships/notesSlide" Target="../notesSlides/notesSlide1.xml"/><Relationship Id="rId10" Type="http://schemas.openxmlformats.org/officeDocument/2006/relationships/image" Target="../media/image18.png"/><Relationship Id="rId4" Type="http://schemas.openxmlformats.org/officeDocument/2006/relationships/slideLayout" Target="../slideLayouts/slideLayout5.xml"/><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57.xml"/><Relationship Id="rId5" Type="http://schemas.openxmlformats.org/officeDocument/2006/relationships/image" Target="../media/image38.pn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58.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hyperlink" Target="https://achs.az1.qualtrics.com/jfe/form/SV_1Usm29EhNREgEyq" TargetMode="Externa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hyperlink" Target="https://achs.az1.qualtrics.com/jfe/form/SV_cCmtXIolQHWdjL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3.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9.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1.xml"/><Relationship Id="rId7" Type="http://schemas.openxmlformats.org/officeDocument/2006/relationships/image" Target="../media/image16.emf"/><Relationship Id="rId2" Type="http://schemas.openxmlformats.org/officeDocument/2006/relationships/tags" Target="../tags/tag4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8.xml"/><Relationship Id="rId4" Type="http://schemas.openxmlformats.org/officeDocument/2006/relationships/slideLayout" Target="../slideLayouts/slideLayout5.xml"/><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xmlns="" id="{4F603AEB-F238-41CB-83B9-AB2976CD5CDE}"/>
              </a:ext>
            </a:extLst>
          </p:cNvPr>
          <p:cNvPicPr>
            <a:picLocks noGrp="1" noChangeAspect="1"/>
          </p:cNvPicPr>
          <p:nvPr>
            <p:ph type="pic" sz="quarter" idx="18"/>
          </p:nvPr>
        </p:nvPicPr>
        <p:blipFill rotWithShape="1">
          <a:blip r:embed="rId5">
            <a:extLst>
              <a:ext uri="{28A0092B-C50C-407E-A947-70E740481C1C}">
                <a14:useLocalDpi xmlns:a14="http://schemas.microsoft.com/office/drawing/2010/main" val="0"/>
              </a:ext>
            </a:extLst>
          </a:blip>
          <a:srcRect t="251" b="1328"/>
          <a:stretch/>
        </p:blipFill>
        <p:spPr>
          <a:xfrm>
            <a:off x="0" y="0"/>
            <a:ext cx="10452099" cy="6858000"/>
          </a:xfrm>
        </p:spPr>
      </p:pic>
      <p:sp>
        <p:nvSpPr>
          <p:cNvPr id="7" name="Marcador de texto 6">
            <a:extLst>
              <a:ext uri="{FF2B5EF4-FFF2-40B4-BE49-F238E27FC236}">
                <a16:creationId xmlns:a16="http://schemas.microsoft.com/office/drawing/2014/main" xmlns="" id="{A188B5C8-1ADD-4220-AF66-167980153FB0}"/>
              </a:ext>
            </a:extLst>
          </p:cNvPr>
          <p:cNvSpPr>
            <a:spLocks noGrp="1"/>
          </p:cNvSpPr>
          <p:nvPr>
            <p:ph type="body" sz="quarter" idx="17"/>
          </p:nvPr>
        </p:nvSpPr>
        <p:spPr>
          <a:xfrm>
            <a:off x="449264" y="5403504"/>
            <a:ext cx="4651315" cy="1143412"/>
          </a:xfrm>
          <a:noFill/>
          <a:effectLst>
            <a:outerShdw blurRad="50800" dist="38100" dir="2700000" algn="tl" rotWithShape="0">
              <a:prstClr val="black">
                <a:alpha val="40000"/>
              </a:prstClr>
            </a:outerShdw>
          </a:effectLst>
        </p:spPr>
        <p:txBody>
          <a:bodyPr>
            <a:normAutofit/>
          </a:bodyPr>
          <a:lstStyle/>
          <a:p>
            <a:r>
              <a:rPr lang="es-CL" sz="2400" dirty="0" smtClean="0"/>
              <a:t>PRIMERA </a:t>
            </a:r>
            <a:r>
              <a:rPr lang="es-CL" sz="2400" dirty="0"/>
              <a:t>RESPUESTA FRENTE A EMERGENCIAS DE SALUD</a:t>
            </a:r>
          </a:p>
        </p:txBody>
      </p:sp>
      <p:graphicFrame>
        <p:nvGraphicFramePr>
          <p:cNvPr id="6" name="Objeto 5"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05" name="Diapositiva de think-cell" r:id="rId6" imgW="415" imgH="416" progId="TCLayout.ActiveDocument.1">
                  <p:embed/>
                </p:oleObj>
              </mc:Choice>
              <mc:Fallback>
                <p:oleObj name="Diapositiva de think-cell" r:id="rId6" imgW="415" imgH="416" progId="TCLayout.ActiveDocument.1">
                  <p:embed/>
                  <p:pic>
                    <p:nvPicPr>
                      <p:cNvPr id="6" name="Objeto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ángulo redondeado 4">
            <a:extLst>
              <a:ext uri="{FF2B5EF4-FFF2-40B4-BE49-F238E27FC236}">
                <a16:creationId xmlns:a16="http://schemas.microsoft.com/office/drawing/2014/main" xmlns="" id="{6CF5850E-6633-5E42-9A56-4C68E340A978}"/>
              </a:ext>
            </a:extLst>
          </p:cNvPr>
          <p:cNvSpPr/>
          <p:nvPr/>
        </p:nvSpPr>
        <p:spPr>
          <a:xfrm>
            <a:off x="449265" y="4875291"/>
            <a:ext cx="951274" cy="369012"/>
          </a:xfrm>
          <a:prstGeom prst="roundRect">
            <a:avLst/>
          </a:prstGeom>
          <a:solidFill>
            <a:srgbClr val="74E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8" name="Rectángulo 7">
            <a:extLst>
              <a:ext uri="{FF2B5EF4-FFF2-40B4-BE49-F238E27FC236}">
                <a16:creationId xmlns:a16="http://schemas.microsoft.com/office/drawing/2014/main" xmlns="" id="{A4ACD947-6F6A-5740-A21A-BE9397C6B5C5}"/>
              </a:ext>
            </a:extLst>
          </p:cNvPr>
          <p:cNvSpPr/>
          <p:nvPr/>
        </p:nvSpPr>
        <p:spPr>
          <a:xfrm>
            <a:off x="449264" y="4875291"/>
            <a:ext cx="915635" cy="369012"/>
          </a:xfrm>
          <a:prstGeom prst="rect">
            <a:avLst/>
          </a:prstGeom>
        </p:spPr>
        <p:txBody>
          <a:bodyPr wrap="none">
            <a:spAutoFit/>
          </a:bodyPr>
          <a:lstStyle/>
          <a:p>
            <a:pPr defTabSz="913852">
              <a:defRPr/>
            </a:pPr>
            <a:r>
              <a:rPr lang="es-ES" sz="1798" dirty="0">
                <a:solidFill>
                  <a:srgbClr val="004C14"/>
                </a:solidFill>
                <a:latin typeface="ACHS Nueva Serif" pitchFamily="2" charset="0"/>
                <a:cs typeface="Arial" panose="020B0604020202020204" pitchFamily="34" charset="0"/>
              </a:rPr>
              <a:t>Charla</a:t>
            </a:r>
            <a:endParaRPr lang="es-ES" sz="1798" b="1" dirty="0">
              <a:solidFill>
                <a:srgbClr val="004C14"/>
              </a:solidFill>
              <a:latin typeface="ACHS Nueva Serif" pitchFamily="2" charset="0"/>
              <a:cs typeface="Arial" panose="020B0604020202020204" pitchFamily="34" charset="0"/>
            </a:endParaRPr>
          </a:p>
        </p:txBody>
      </p:sp>
    </p:spTree>
    <p:custDataLst>
      <p:tags r:id="rId2"/>
    </p:custDataLst>
    <p:extLst>
      <p:ext uri="{BB962C8B-B14F-4D97-AF65-F5344CB8AC3E}">
        <p14:creationId xmlns:p14="http://schemas.microsoft.com/office/powerpoint/2010/main" val="387060005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ector recto 19"/>
          <p:cNvCxnSpPr/>
          <p:nvPr/>
        </p:nvCxnSpPr>
        <p:spPr>
          <a:xfrm>
            <a:off x="467828" y="1947239"/>
            <a:ext cx="0" cy="1800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Conector recto 21"/>
          <p:cNvCxnSpPr/>
          <p:nvPr/>
        </p:nvCxnSpPr>
        <p:spPr>
          <a:xfrm>
            <a:off x="3237172" y="1904707"/>
            <a:ext cx="0" cy="828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Conector recto 22"/>
          <p:cNvCxnSpPr/>
          <p:nvPr/>
        </p:nvCxnSpPr>
        <p:spPr>
          <a:xfrm>
            <a:off x="8927784" y="1970567"/>
            <a:ext cx="0" cy="828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Flecha derecha 6">
            <a:extLst>
              <a:ext uri="{FF2B5EF4-FFF2-40B4-BE49-F238E27FC236}">
                <a16:creationId xmlns:a16="http://schemas.microsoft.com/office/drawing/2014/main" xmlns="" id="{D0E26AAC-D964-E45C-6026-C449F07EABEE}"/>
              </a:ext>
            </a:extLst>
          </p:cNvPr>
          <p:cNvSpPr/>
          <p:nvPr/>
        </p:nvSpPr>
        <p:spPr>
          <a:xfrm>
            <a:off x="446681" y="1840913"/>
            <a:ext cx="11340000" cy="233917"/>
          </a:xfrm>
          <a:prstGeom prst="rightArrow">
            <a:avLst>
              <a:gd name="adj1" fmla="val 50000"/>
              <a:gd name="adj2" fmla="val 103333"/>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t" anchorCtr="0" forceAA="0" compatLnSpc="1">
            <a:prstTxWarp prst="textNoShape">
              <a:avLst/>
            </a:prstTxWarp>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s-419" sz="1200" dirty="0" err="1">
              <a:solidFill>
                <a:srgbClr val="616161"/>
              </a:solidFill>
              <a:latin typeface="ACHS Nueva Serif" pitchFamily="2" charset="0"/>
              <a:ea typeface="Helvetica Neue Medium"/>
              <a:cs typeface="Helvetica Neue Medium"/>
              <a:sym typeface="Helvetica Neue Medium"/>
            </a:endParaRPr>
          </a:p>
        </p:txBody>
      </p:sp>
      <p:sp>
        <p:nvSpPr>
          <p:cNvPr id="5" name="Paralelogramo 4">
            <a:extLst>
              <a:ext uri="{FF2B5EF4-FFF2-40B4-BE49-F238E27FC236}">
                <a16:creationId xmlns:a16="http://schemas.microsoft.com/office/drawing/2014/main" xmlns="" id="{859957DB-591D-92BD-8049-3DE983398610}"/>
              </a:ext>
            </a:extLst>
          </p:cNvPr>
          <p:cNvSpPr/>
          <p:nvPr/>
        </p:nvSpPr>
        <p:spPr>
          <a:xfrm>
            <a:off x="6079135" y="1840913"/>
            <a:ext cx="340251" cy="404045"/>
          </a:xfrm>
          <a:prstGeom prst="parallelogram">
            <a:avLst>
              <a:gd name="adj" fmla="val 71641"/>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t" anchorCtr="0" forceAA="0" compatLnSpc="1">
            <a:prstTxWarp prst="textNoShape">
              <a:avLst/>
            </a:prstTxWarp>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s-419" sz="1200" dirty="0" err="1">
              <a:solidFill>
                <a:srgbClr val="616161"/>
              </a:solidFill>
              <a:latin typeface="ACHS Nueva Serif" pitchFamily="2" charset="0"/>
              <a:ea typeface="Helvetica Neue Medium"/>
              <a:cs typeface="Helvetica Neue Medium"/>
              <a:sym typeface="Helvetica Neue Medium"/>
            </a:endParaRPr>
          </a:p>
        </p:txBody>
      </p:sp>
      <p:cxnSp>
        <p:nvCxnSpPr>
          <p:cNvPr id="21" name="Conector recto 20"/>
          <p:cNvCxnSpPr>
            <a:cxnSpLocks/>
          </p:cNvCxnSpPr>
          <p:nvPr/>
        </p:nvCxnSpPr>
        <p:spPr>
          <a:xfrm>
            <a:off x="6169555" y="2014578"/>
            <a:ext cx="0" cy="1732661"/>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 name="Marcador de texto 2"/>
          <p:cNvSpPr>
            <a:spLocks noGrp="1"/>
          </p:cNvSpPr>
          <p:nvPr>
            <p:ph type="body" sz="quarter" idx="61"/>
          </p:nvPr>
        </p:nvSpPr>
        <p:spPr>
          <a:prstGeom prst="rect">
            <a:avLst/>
          </a:prstGeom>
        </p:spPr>
        <p:txBody>
          <a:bodyPr>
            <a:normAutofit/>
          </a:bodyPr>
          <a:lstStyle/>
          <a:p>
            <a:r>
              <a:rPr lang="es-419" dirty="0"/>
              <a:t>02. CUIDADOS BÁSICOS</a:t>
            </a:r>
          </a:p>
        </p:txBody>
      </p:sp>
      <p:sp>
        <p:nvSpPr>
          <p:cNvPr id="11" name="CuadroTexto 10"/>
          <p:cNvSpPr txBox="1"/>
          <p:nvPr/>
        </p:nvSpPr>
        <p:spPr>
          <a:xfrm>
            <a:off x="3034261"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lang="es-419" sz="1400" b="1" dirty="0">
                <a:solidFill>
                  <a:srgbClr val="27933E"/>
                </a:solidFill>
                <a:latin typeface="ACHS Nueva Serif" pitchFamily="2" charset="0"/>
                <a:sym typeface="Helvetica Neue"/>
              </a:rPr>
              <a:t>7</a:t>
            </a:r>
            <a:endParaRPr kumimoji="0" lang="es-419" sz="1400" b="1" i="0" u="none" strike="noStrike" cap="none" spc="0" normalizeH="0" baseline="0" dirty="0">
              <a:ln>
                <a:noFill/>
              </a:ln>
              <a:solidFill>
                <a:srgbClr val="27933E"/>
              </a:solidFill>
              <a:effectLst/>
              <a:uFillTx/>
              <a:latin typeface="ACHS Nueva Serif" pitchFamily="2" charset="0"/>
              <a:sym typeface="Helvetica Neue"/>
            </a:endParaRPr>
          </a:p>
        </p:txBody>
      </p:sp>
      <p:sp>
        <p:nvSpPr>
          <p:cNvPr id="13" name="CuadroTexto 12"/>
          <p:cNvSpPr txBox="1"/>
          <p:nvPr/>
        </p:nvSpPr>
        <p:spPr>
          <a:xfrm>
            <a:off x="5950263" y="1672645"/>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lang="es-419" sz="1400" b="1" dirty="0">
                <a:solidFill>
                  <a:srgbClr val="27933E"/>
                </a:solidFill>
                <a:latin typeface="ACHS Nueva Serif" pitchFamily="2" charset="0"/>
                <a:sym typeface="Helvetica Neue"/>
              </a:rPr>
              <a:t>8</a:t>
            </a:r>
            <a:endParaRPr kumimoji="0" lang="es-419" sz="1400" b="1" i="0" u="none" strike="noStrike" cap="none" spc="0" normalizeH="0" baseline="0" dirty="0">
              <a:ln>
                <a:noFill/>
              </a:ln>
              <a:solidFill>
                <a:srgbClr val="27933E"/>
              </a:solidFill>
              <a:effectLst/>
              <a:uFillTx/>
              <a:latin typeface="ACHS Nueva Serif" pitchFamily="2" charset="0"/>
              <a:sym typeface="Helvetica Neue"/>
            </a:endParaRPr>
          </a:p>
        </p:txBody>
      </p:sp>
      <p:sp>
        <p:nvSpPr>
          <p:cNvPr id="17" name="CuadroTexto 16"/>
          <p:cNvSpPr txBox="1"/>
          <p:nvPr/>
        </p:nvSpPr>
        <p:spPr>
          <a:xfrm>
            <a:off x="8704500" y="16728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lang="es-419" sz="1400" b="1" dirty="0">
                <a:solidFill>
                  <a:srgbClr val="27933E"/>
                </a:solidFill>
                <a:latin typeface="ACHS Nueva Serif" pitchFamily="2" charset="0"/>
                <a:sym typeface="Helvetica Neue"/>
              </a:rPr>
              <a:t>9</a:t>
            </a:r>
            <a:endParaRPr kumimoji="0" lang="es-419" sz="1400" b="1" i="0" u="none" strike="noStrike" cap="none" spc="0" normalizeH="0" baseline="0" dirty="0">
              <a:ln>
                <a:noFill/>
              </a:ln>
              <a:solidFill>
                <a:srgbClr val="27933E"/>
              </a:solidFill>
              <a:effectLst/>
              <a:uFillTx/>
              <a:latin typeface="ACHS Nueva Serif" pitchFamily="2" charset="0"/>
              <a:sym typeface="Helvetica Neue"/>
            </a:endParaRPr>
          </a:p>
        </p:txBody>
      </p:sp>
      <p:sp>
        <p:nvSpPr>
          <p:cNvPr id="35" name="CuadroTexto 34">
            <a:extLst>
              <a:ext uri="{FF2B5EF4-FFF2-40B4-BE49-F238E27FC236}">
                <a16:creationId xmlns:a16="http://schemas.microsoft.com/office/drawing/2014/main" xmlns="" id="{CEFBC503-C6C4-6145-9797-A86725E65B5D}"/>
              </a:ext>
            </a:extLst>
          </p:cNvPr>
          <p:cNvSpPr txBox="1"/>
          <p:nvPr/>
        </p:nvSpPr>
        <p:spPr>
          <a:xfrm>
            <a:off x="255177"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es-419" sz="1400" b="1" i="0" u="none" strike="noStrike" cap="none" spc="0" normalizeH="0" baseline="0" dirty="0">
                <a:ln>
                  <a:noFill/>
                </a:ln>
                <a:solidFill>
                  <a:srgbClr val="27933E"/>
                </a:solidFill>
                <a:effectLst/>
                <a:uFillTx/>
                <a:latin typeface="ACHS Nueva Serif" pitchFamily="2" charset="0"/>
                <a:ea typeface="+mn-ea"/>
                <a:cs typeface="+mn-cs"/>
                <a:sym typeface="Helvetica Neue"/>
              </a:rPr>
              <a:t>6</a:t>
            </a:r>
          </a:p>
        </p:txBody>
      </p:sp>
      <p:sp>
        <p:nvSpPr>
          <p:cNvPr id="38" name="Marcador de texto 2">
            <a:extLst>
              <a:ext uri="{FF2B5EF4-FFF2-40B4-BE49-F238E27FC236}">
                <a16:creationId xmlns:a16="http://schemas.microsoft.com/office/drawing/2014/main" xmlns="" id="{D41034C6-7D80-094C-B988-E1F246BE4006}"/>
              </a:ext>
            </a:extLst>
          </p:cNvPr>
          <p:cNvSpPr txBox="1">
            <a:spLocks/>
          </p:cNvSpPr>
          <p:nvPr/>
        </p:nvSpPr>
        <p:spPr>
          <a:xfrm>
            <a:off x="467828" y="991011"/>
            <a:ext cx="2542461" cy="540074"/>
          </a:xfrm>
          <a:prstGeom prst="rect">
            <a:avLst/>
          </a:prstGeom>
        </p:spPr>
        <p:txBody>
          <a:bodyPr lIns="0" tIns="0" rIns="0" bIns="0"/>
          <a:lstStyle>
            <a:lvl1pPr marL="0" marR="0" indent="0" algn="l" defTabSz="1218406" eaLnBrk="1" latinLnBrk="0" hangingPunct="1">
              <a:lnSpc>
                <a:spcPct val="90000"/>
              </a:lnSpc>
              <a:spcBef>
                <a:spcPts val="300"/>
              </a:spcBef>
              <a:spcAft>
                <a:spcPts val="300"/>
              </a:spcAft>
              <a:buClrTx/>
              <a:buSzPct val="123000"/>
              <a:buFontTx/>
              <a:buNone/>
              <a:tabLst/>
              <a:defRPr sz="2000" b="1" i="0" u="none" strike="noStrike" cap="none" spc="0" baseline="0">
                <a:solidFill>
                  <a:schemeClr val="tx1"/>
                </a:solidFill>
                <a:uFillTx/>
                <a:latin typeface="Arial"/>
                <a:ea typeface="Arial"/>
                <a:cs typeface="Arial"/>
                <a:sym typeface="Arial"/>
              </a:defRPr>
            </a:lvl1pPr>
            <a:lvl2pPr marL="3048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2pPr>
            <a:lvl3pPr marL="6096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3pPr>
            <a:lvl4pPr marL="9144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4pPr>
            <a:lvl5pPr marL="12192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419" sz="1800" dirty="0">
                <a:solidFill>
                  <a:srgbClr val="004C14"/>
                </a:solidFill>
                <a:latin typeface="ACHS Nueva Serif" pitchFamily="2" charset="0"/>
              </a:rPr>
              <a:t>Evaluación inicial</a:t>
            </a:r>
          </a:p>
        </p:txBody>
      </p:sp>
      <p:graphicFrame>
        <p:nvGraphicFramePr>
          <p:cNvPr id="34" name="Objeto 33"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94" name="Diapositiva de think-cell" r:id="rId6" imgW="395" imgH="396" progId="TCLayout.ActiveDocument.1">
                  <p:embed/>
                </p:oleObj>
              </mc:Choice>
              <mc:Fallback>
                <p:oleObj name="Diapositiva de think-cell" r:id="rId6" imgW="395" imgH="396" progId="TCLayout.ActiveDocument.1">
                  <p:embed/>
                  <p:pic>
                    <p:nvPicPr>
                      <p:cNvPr id="34" name="Objeto 3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6" name="Rectángulo 25"/>
          <p:cNvSpPr/>
          <p:nvPr/>
        </p:nvSpPr>
        <p:spPr>
          <a:xfrm>
            <a:off x="377828" y="3951369"/>
            <a:ext cx="2052000" cy="4826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defTabSz="825500" hangingPunct="0"/>
            <a:r>
              <a:rPr lang="es-419" sz="1400" b="1" dirty="0">
                <a:solidFill>
                  <a:schemeClr val="accent3">
                    <a:lumMod val="75000"/>
                    <a:lumOff val="25000"/>
                  </a:schemeClr>
                </a:solidFill>
                <a:latin typeface="ACHS Nueva Serif" pitchFamily="2" charset="0"/>
                <a:ea typeface="Helvetica Neue Medium"/>
                <a:cs typeface="Helvetica Neue Medium"/>
                <a:sym typeface="Helvetica Neue Medium"/>
              </a:rPr>
              <a:t>No dar ningún tipo de líquidos</a:t>
            </a:r>
          </a:p>
        </p:txBody>
      </p:sp>
      <p:sp>
        <p:nvSpPr>
          <p:cNvPr id="27" name="CuadroTexto 26"/>
          <p:cNvSpPr txBox="1"/>
          <p:nvPr/>
        </p:nvSpPr>
        <p:spPr>
          <a:xfrm>
            <a:off x="377827" y="4558353"/>
            <a:ext cx="2052001" cy="1828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Aft>
                <a:spcPts val="600"/>
              </a:spcAft>
            </a:pPr>
            <a:r>
              <a:rPr lang="es-CL" sz="1200" dirty="0">
                <a:solidFill>
                  <a:schemeClr val="accent3">
                    <a:lumMod val="75000"/>
                    <a:lumOff val="25000"/>
                  </a:schemeClr>
                </a:solidFill>
                <a:latin typeface="ACHS Nueva Serif" pitchFamily="2" charset="0"/>
              </a:rPr>
              <a:t>No se justifican en ninguna lesión ni en ningún tipo de persona, aunque refiera sed.</a:t>
            </a:r>
          </a:p>
        </p:txBody>
      </p:sp>
      <p:sp>
        <p:nvSpPr>
          <p:cNvPr id="28" name="Rectángulo 27"/>
          <p:cNvSpPr/>
          <p:nvPr/>
        </p:nvSpPr>
        <p:spPr>
          <a:xfrm>
            <a:off x="3156912" y="2881660"/>
            <a:ext cx="2052000" cy="482600"/>
          </a:xfrm>
          <a:prstGeom prst="rect">
            <a:avLst/>
          </a:prstGeom>
          <a:solidFill>
            <a:srgbClr val="13C0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defTabSz="825500" hangingPunct="0"/>
            <a:r>
              <a:rPr lang="es-CL" sz="1400" b="1" dirty="0">
                <a:solidFill>
                  <a:schemeClr val="bg1"/>
                </a:solidFill>
                <a:latin typeface="ACHS Nueva Serif" pitchFamily="2" charset="0"/>
                <a:ea typeface="Helvetica Neue Medium"/>
                <a:cs typeface="Helvetica Neue Medium"/>
                <a:sym typeface="Helvetica Neue Medium"/>
              </a:rPr>
              <a:t>Mantén a los curiosos alejados</a:t>
            </a:r>
            <a:endParaRPr lang="es-419" sz="1400" b="1" dirty="0">
              <a:solidFill>
                <a:schemeClr val="bg1"/>
              </a:solidFill>
              <a:latin typeface="ACHS Nueva Serif" pitchFamily="2" charset="0"/>
              <a:ea typeface="Helvetica Neue Medium"/>
              <a:cs typeface="Helvetica Neue Medium"/>
              <a:sym typeface="Helvetica Neue Medium"/>
            </a:endParaRPr>
          </a:p>
        </p:txBody>
      </p:sp>
      <p:sp>
        <p:nvSpPr>
          <p:cNvPr id="29" name="CuadroTexto 28"/>
          <p:cNvSpPr txBox="1"/>
          <p:nvPr/>
        </p:nvSpPr>
        <p:spPr>
          <a:xfrm>
            <a:off x="3156912" y="3456514"/>
            <a:ext cx="2041368" cy="1377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Aft>
                <a:spcPts val="600"/>
              </a:spcAft>
            </a:pPr>
            <a:r>
              <a:rPr lang="es-CL" sz="1200" dirty="0">
                <a:solidFill>
                  <a:schemeClr val="accent3">
                    <a:lumMod val="75000"/>
                    <a:lumOff val="25000"/>
                  </a:schemeClr>
                </a:solidFill>
                <a:latin typeface="ACHS Nueva Serif" pitchFamily="2" charset="0"/>
              </a:rPr>
              <a:t>Mantener al accidentado lejos de comentarios, opiniones y con ventilación suficiente.</a:t>
            </a:r>
          </a:p>
        </p:txBody>
      </p:sp>
      <p:sp>
        <p:nvSpPr>
          <p:cNvPr id="30" name="Rectángulo 29"/>
          <p:cNvSpPr/>
          <p:nvPr/>
        </p:nvSpPr>
        <p:spPr>
          <a:xfrm>
            <a:off x="6079556" y="3963854"/>
            <a:ext cx="2052000" cy="75804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defTabSz="825500" hangingPunct="0"/>
            <a:r>
              <a:rPr lang="es-CL" sz="1400" b="1" dirty="0">
                <a:solidFill>
                  <a:schemeClr val="accent3">
                    <a:lumMod val="75000"/>
                    <a:lumOff val="25000"/>
                  </a:schemeClr>
                </a:solidFill>
                <a:latin typeface="ACHS Nueva Serif" pitchFamily="2" charset="0"/>
                <a:ea typeface="Helvetica Neue Medium"/>
                <a:cs typeface="Helvetica Neue Medium"/>
                <a:sym typeface="Helvetica Neue Medium"/>
              </a:rPr>
              <a:t>Impedir al accidentado observar sus lesiones</a:t>
            </a:r>
            <a:endParaRPr lang="es-419" sz="1400" b="1" dirty="0">
              <a:solidFill>
                <a:schemeClr val="accent3">
                  <a:lumMod val="75000"/>
                  <a:lumOff val="25000"/>
                </a:schemeClr>
              </a:solidFill>
              <a:latin typeface="ACHS Nueva Serif" pitchFamily="2" charset="0"/>
              <a:ea typeface="Helvetica Neue Medium"/>
              <a:cs typeface="Helvetica Neue Medium"/>
              <a:sym typeface="Helvetica Neue Medium"/>
            </a:endParaRPr>
          </a:p>
        </p:txBody>
      </p:sp>
      <p:sp>
        <p:nvSpPr>
          <p:cNvPr id="31" name="CuadroTexto 30"/>
          <p:cNvSpPr txBox="1"/>
          <p:nvPr/>
        </p:nvSpPr>
        <p:spPr>
          <a:xfrm>
            <a:off x="6109535" y="4783171"/>
            <a:ext cx="2025727" cy="158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lvl="0" defTabSz="2438338">
              <a:spcAft>
                <a:spcPts val="600"/>
              </a:spcAft>
            </a:pPr>
            <a:r>
              <a:rPr lang="es-CL" sz="1200" dirty="0">
                <a:solidFill>
                  <a:schemeClr val="accent3">
                    <a:lumMod val="75000"/>
                    <a:lumOff val="25000"/>
                  </a:schemeClr>
                </a:solidFill>
                <a:latin typeface="ACHS Nueva Serif" pitchFamily="2" charset="0"/>
              </a:rPr>
              <a:t>La ansiedad puede agravar su estado. Evita comentarios y pide su colaboración.</a:t>
            </a:r>
          </a:p>
        </p:txBody>
      </p:sp>
      <p:sp>
        <p:nvSpPr>
          <p:cNvPr id="39" name="Rectángulo 38"/>
          <p:cNvSpPr/>
          <p:nvPr/>
        </p:nvSpPr>
        <p:spPr>
          <a:xfrm>
            <a:off x="8837784" y="2881660"/>
            <a:ext cx="2052000" cy="482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defTabSz="825500" hangingPunct="0"/>
            <a:r>
              <a:rPr lang="es-419" sz="1400" b="1" dirty="0">
                <a:solidFill>
                  <a:schemeClr val="bg1"/>
                </a:solidFill>
                <a:latin typeface="ACHS Nueva Serif" pitchFamily="2" charset="0"/>
                <a:ea typeface="Helvetica Neue Medium"/>
                <a:cs typeface="Helvetica Neue Medium"/>
                <a:sym typeface="Helvetica Neue Medium"/>
              </a:rPr>
              <a:t>Conforta al accidentado</a:t>
            </a:r>
          </a:p>
        </p:txBody>
      </p:sp>
      <p:sp>
        <p:nvSpPr>
          <p:cNvPr id="40" name="CuadroTexto 39"/>
          <p:cNvSpPr txBox="1"/>
          <p:nvPr/>
        </p:nvSpPr>
        <p:spPr>
          <a:xfrm>
            <a:off x="8837784" y="3495652"/>
            <a:ext cx="2051999" cy="1382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Aft>
                <a:spcPts val="600"/>
              </a:spcAft>
            </a:pPr>
            <a:r>
              <a:rPr lang="es-CL" sz="1200" dirty="0">
                <a:solidFill>
                  <a:schemeClr val="accent3">
                    <a:lumMod val="75000"/>
                    <a:lumOff val="25000"/>
                  </a:schemeClr>
                </a:solidFill>
                <a:latin typeface="ACHS Nueva Serif" pitchFamily="2" charset="0"/>
              </a:rPr>
              <a:t>Mantén al accidentado confortable física y emocionalmente.</a:t>
            </a:r>
          </a:p>
        </p:txBody>
      </p:sp>
      <p:grpSp>
        <p:nvGrpSpPr>
          <p:cNvPr id="61" name="Group 264">
            <a:extLst>
              <a:ext uri="{FF2B5EF4-FFF2-40B4-BE49-F238E27FC236}">
                <a16:creationId xmlns:a16="http://schemas.microsoft.com/office/drawing/2014/main" xmlns="" id="{53176D2D-1F88-1348-AAA2-8B10A0704856}"/>
              </a:ext>
            </a:extLst>
          </p:cNvPr>
          <p:cNvGrpSpPr>
            <a:grpSpLocks noChangeAspect="1"/>
          </p:cNvGrpSpPr>
          <p:nvPr/>
        </p:nvGrpSpPr>
        <p:grpSpPr bwMode="auto">
          <a:xfrm>
            <a:off x="6295482" y="1480912"/>
            <a:ext cx="576000" cy="360001"/>
            <a:chOff x="3965" y="3562"/>
            <a:chExt cx="520" cy="325"/>
          </a:xfrm>
          <a:solidFill>
            <a:schemeClr val="accent1"/>
          </a:solidFill>
        </p:grpSpPr>
        <p:sp>
          <p:nvSpPr>
            <p:cNvPr id="62" name="Freeform 265">
              <a:extLst>
                <a:ext uri="{FF2B5EF4-FFF2-40B4-BE49-F238E27FC236}">
                  <a16:creationId xmlns:a16="http://schemas.microsoft.com/office/drawing/2014/main" xmlns="" id="{65E499DE-400F-924F-95EB-900507017BEA}"/>
                </a:ext>
              </a:extLst>
            </p:cNvPr>
            <p:cNvSpPr>
              <a:spLocks noEditPoints="1"/>
            </p:cNvSpPr>
            <p:nvPr/>
          </p:nvSpPr>
          <p:spPr bwMode="auto">
            <a:xfrm>
              <a:off x="3965" y="3562"/>
              <a:ext cx="520" cy="325"/>
            </a:xfrm>
            <a:custGeom>
              <a:avLst/>
              <a:gdLst>
                <a:gd name="T0" fmla="*/ 423 w 847"/>
                <a:gd name="T1" fmla="*/ 504 h 536"/>
                <a:gd name="T2" fmla="*/ 423 w 847"/>
                <a:gd name="T3" fmla="*/ 504 h 536"/>
                <a:gd name="T4" fmla="*/ 31 w 847"/>
                <a:gd name="T5" fmla="*/ 267 h 536"/>
                <a:gd name="T6" fmla="*/ 423 w 847"/>
                <a:gd name="T7" fmla="*/ 30 h 536"/>
                <a:gd name="T8" fmla="*/ 816 w 847"/>
                <a:gd name="T9" fmla="*/ 267 h 536"/>
                <a:gd name="T10" fmla="*/ 423 w 847"/>
                <a:gd name="T11" fmla="*/ 504 h 536"/>
                <a:gd name="T12" fmla="*/ 423 w 847"/>
                <a:gd name="T13" fmla="*/ 0 h 536"/>
                <a:gd name="T14" fmla="*/ 423 w 847"/>
                <a:gd name="T15" fmla="*/ 0 h 536"/>
                <a:gd name="T16" fmla="*/ 0 w 847"/>
                <a:gd name="T17" fmla="*/ 267 h 536"/>
                <a:gd name="T18" fmla="*/ 423 w 847"/>
                <a:gd name="T19" fmla="*/ 536 h 536"/>
                <a:gd name="T20" fmla="*/ 847 w 847"/>
                <a:gd name="T21" fmla="*/ 267 h 536"/>
                <a:gd name="T22" fmla="*/ 423 w 847"/>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536">
                  <a:moveTo>
                    <a:pt x="423" y="504"/>
                  </a:moveTo>
                  <a:lnTo>
                    <a:pt x="423" y="504"/>
                  </a:lnTo>
                  <a:cubicBezTo>
                    <a:pt x="205" y="504"/>
                    <a:pt x="31" y="334"/>
                    <a:pt x="31" y="267"/>
                  </a:cubicBezTo>
                  <a:cubicBezTo>
                    <a:pt x="31" y="200"/>
                    <a:pt x="205" y="30"/>
                    <a:pt x="423" y="30"/>
                  </a:cubicBezTo>
                  <a:cubicBezTo>
                    <a:pt x="642" y="30"/>
                    <a:pt x="816" y="200"/>
                    <a:pt x="816" y="267"/>
                  </a:cubicBezTo>
                  <a:cubicBezTo>
                    <a:pt x="816" y="334"/>
                    <a:pt x="642" y="504"/>
                    <a:pt x="423" y="504"/>
                  </a:cubicBezTo>
                  <a:close/>
                  <a:moveTo>
                    <a:pt x="423" y="0"/>
                  </a:moveTo>
                  <a:lnTo>
                    <a:pt x="423" y="0"/>
                  </a:lnTo>
                  <a:cubicBezTo>
                    <a:pt x="187" y="0"/>
                    <a:pt x="0" y="191"/>
                    <a:pt x="0" y="267"/>
                  </a:cubicBezTo>
                  <a:cubicBezTo>
                    <a:pt x="0" y="343"/>
                    <a:pt x="187" y="536"/>
                    <a:pt x="423" y="536"/>
                  </a:cubicBezTo>
                  <a:cubicBezTo>
                    <a:pt x="659" y="536"/>
                    <a:pt x="847" y="343"/>
                    <a:pt x="847" y="267"/>
                  </a:cubicBezTo>
                  <a:cubicBezTo>
                    <a:pt x="847" y="191"/>
                    <a:pt x="659" y="0"/>
                    <a:pt x="4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63" name="Freeform 266">
              <a:extLst>
                <a:ext uri="{FF2B5EF4-FFF2-40B4-BE49-F238E27FC236}">
                  <a16:creationId xmlns:a16="http://schemas.microsoft.com/office/drawing/2014/main" xmlns="" id="{E45F91BC-FE9A-3A41-86FF-8B080DC1A81A}"/>
                </a:ext>
              </a:extLst>
            </p:cNvPr>
            <p:cNvSpPr>
              <a:spLocks/>
            </p:cNvSpPr>
            <p:nvPr/>
          </p:nvSpPr>
          <p:spPr bwMode="auto">
            <a:xfrm>
              <a:off x="4189" y="3689"/>
              <a:ext cx="72" cy="70"/>
            </a:xfrm>
            <a:custGeom>
              <a:avLst/>
              <a:gdLst>
                <a:gd name="T0" fmla="*/ 58 w 117"/>
                <a:gd name="T1" fmla="*/ 0 h 116"/>
                <a:gd name="T2" fmla="*/ 58 w 117"/>
                <a:gd name="T3" fmla="*/ 0 h 116"/>
                <a:gd name="T4" fmla="*/ 0 w 117"/>
                <a:gd name="T5" fmla="*/ 58 h 116"/>
                <a:gd name="T6" fmla="*/ 58 w 117"/>
                <a:gd name="T7" fmla="*/ 116 h 116"/>
                <a:gd name="T8" fmla="*/ 117 w 117"/>
                <a:gd name="T9" fmla="*/ 58 h 116"/>
                <a:gd name="T10" fmla="*/ 58 w 117"/>
                <a:gd name="T11" fmla="*/ 0 h 116"/>
              </a:gdLst>
              <a:ahLst/>
              <a:cxnLst>
                <a:cxn ang="0">
                  <a:pos x="T0" y="T1"/>
                </a:cxn>
                <a:cxn ang="0">
                  <a:pos x="T2" y="T3"/>
                </a:cxn>
                <a:cxn ang="0">
                  <a:pos x="T4" y="T5"/>
                </a:cxn>
                <a:cxn ang="0">
                  <a:pos x="T6" y="T7"/>
                </a:cxn>
                <a:cxn ang="0">
                  <a:pos x="T8" y="T9"/>
                </a:cxn>
                <a:cxn ang="0">
                  <a:pos x="T10" y="T11"/>
                </a:cxn>
              </a:cxnLst>
              <a:rect l="0" t="0" r="r" b="b"/>
              <a:pathLst>
                <a:path w="117" h="116">
                  <a:moveTo>
                    <a:pt x="58" y="0"/>
                  </a:moveTo>
                  <a:lnTo>
                    <a:pt x="58" y="0"/>
                  </a:lnTo>
                  <a:cubicBezTo>
                    <a:pt x="26" y="0"/>
                    <a:pt x="0" y="26"/>
                    <a:pt x="0" y="58"/>
                  </a:cubicBezTo>
                  <a:cubicBezTo>
                    <a:pt x="0" y="90"/>
                    <a:pt x="26" y="116"/>
                    <a:pt x="58" y="116"/>
                  </a:cubicBezTo>
                  <a:cubicBezTo>
                    <a:pt x="91" y="116"/>
                    <a:pt x="117" y="90"/>
                    <a:pt x="117" y="58"/>
                  </a:cubicBezTo>
                  <a:cubicBezTo>
                    <a:pt x="117" y="26"/>
                    <a:pt x="91" y="0"/>
                    <a:pt x="5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64" name="Freeform 267">
              <a:extLst>
                <a:ext uri="{FF2B5EF4-FFF2-40B4-BE49-F238E27FC236}">
                  <a16:creationId xmlns:a16="http://schemas.microsoft.com/office/drawing/2014/main" xmlns="" id="{28554E24-E806-BE46-A6E3-87093C04985E}"/>
                </a:ext>
              </a:extLst>
            </p:cNvPr>
            <p:cNvSpPr>
              <a:spLocks noEditPoints="1"/>
            </p:cNvSpPr>
            <p:nvPr/>
          </p:nvSpPr>
          <p:spPr bwMode="auto">
            <a:xfrm>
              <a:off x="4108" y="3608"/>
              <a:ext cx="234" cy="232"/>
            </a:xfrm>
            <a:custGeom>
              <a:avLst/>
              <a:gdLst>
                <a:gd name="T0" fmla="*/ 190 w 381"/>
                <a:gd name="T1" fmla="*/ 350 h 381"/>
                <a:gd name="T2" fmla="*/ 190 w 381"/>
                <a:gd name="T3" fmla="*/ 350 h 381"/>
                <a:gd name="T4" fmla="*/ 31 w 381"/>
                <a:gd name="T5" fmla="*/ 190 h 381"/>
                <a:gd name="T6" fmla="*/ 190 w 381"/>
                <a:gd name="T7" fmla="*/ 31 h 381"/>
                <a:gd name="T8" fmla="*/ 350 w 381"/>
                <a:gd name="T9" fmla="*/ 190 h 381"/>
                <a:gd name="T10" fmla="*/ 190 w 381"/>
                <a:gd name="T11" fmla="*/ 350 h 381"/>
                <a:gd name="T12" fmla="*/ 190 w 381"/>
                <a:gd name="T13" fmla="*/ 0 h 381"/>
                <a:gd name="T14" fmla="*/ 190 w 381"/>
                <a:gd name="T15" fmla="*/ 0 h 381"/>
                <a:gd name="T16" fmla="*/ 0 w 381"/>
                <a:gd name="T17" fmla="*/ 190 h 381"/>
                <a:gd name="T18" fmla="*/ 190 w 381"/>
                <a:gd name="T19" fmla="*/ 381 h 381"/>
                <a:gd name="T20" fmla="*/ 381 w 381"/>
                <a:gd name="T21" fmla="*/ 190 h 381"/>
                <a:gd name="T22" fmla="*/ 190 w 381"/>
                <a:gd name="T2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381">
                  <a:moveTo>
                    <a:pt x="190" y="350"/>
                  </a:moveTo>
                  <a:lnTo>
                    <a:pt x="190" y="350"/>
                  </a:lnTo>
                  <a:cubicBezTo>
                    <a:pt x="103" y="350"/>
                    <a:pt x="31" y="278"/>
                    <a:pt x="31" y="190"/>
                  </a:cubicBezTo>
                  <a:cubicBezTo>
                    <a:pt x="31" y="102"/>
                    <a:pt x="103" y="31"/>
                    <a:pt x="190" y="31"/>
                  </a:cubicBezTo>
                  <a:cubicBezTo>
                    <a:pt x="278" y="31"/>
                    <a:pt x="350" y="102"/>
                    <a:pt x="350" y="190"/>
                  </a:cubicBezTo>
                  <a:cubicBezTo>
                    <a:pt x="350" y="278"/>
                    <a:pt x="278" y="350"/>
                    <a:pt x="190" y="350"/>
                  </a:cubicBezTo>
                  <a:close/>
                  <a:moveTo>
                    <a:pt x="190" y="0"/>
                  </a:moveTo>
                  <a:lnTo>
                    <a:pt x="190" y="0"/>
                  </a:lnTo>
                  <a:cubicBezTo>
                    <a:pt x="85" y="0"/>
                    <a:pt x="0" y="85"/>
                    <a:pt x="0" y="190"/>
                  </a:cubicBezTo>
                  <a:cubicBezTo>
                    <a:pt x="0" y="295"/>
                    <a:pt x="85" y="381"/>
                    <a:pt x="190" y="381"/>
                  </a:cubicBezTo>
                  <a:cubicBezTo>
                    <a:pt x="296" y="381"/>
                    <a:pt x="381" y="295"/>
                    <a:pt x="381" y="190"/>
                  </a:cubicBezTo>
                  <a:cubicBezTo>
                    <a:pt x="381" y="85"/>
                    <a:pt x="296" y="0"/>
                    <a:pt x="19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grpSp>
        <p:nvGrpSpPr>
          <p:cNvPr id="65" name="Group 131">
            <a:extLst>
              <a:ext uri="{FF2B5EF4-FFF2-40B4-BE49-F238E27FC236}">
                <a16:creationId xmlns:a16="http://schemas.microsoft.com/office/drawing/2014/main" xmlns="" id="{09469CA7-EDCE-2446-B392-03DD23389D70}"/>
              </a:ext>
            </a:extLst>
          </p:cNvPr>
          <p:cNvGrpSpPr>
            <a:grpSpLocks noChangeAspect="1"/>
          </p:cNvGrpSpPr>
          <p:nvPr/>
        </p:nvGrpSpPr>
        <p:grpSpPr bwMode="auto">
          <a:xfrm>
            <a:off x="9017995" y="1325356"/>
            <a:ext cx="576000" cy="519307"/>
            <a:chOff x="6886" y="2054"/>
            <a:chExt cx="508" cy="458"/>
          </a:xfrm>
          <a:solidFill>
            <a:schemeClr val="accent1"/>
          </a:solidFill>
        </p:grpSpPr>
        <p:sp>
          <p:nvSpPr>
            <p:cNvPr id="66" name="Freeform 132">
              <a:extLst>
                <a:ext uri="{FF2B5EF4-FFF2-40B4-BE49-F238E27FC236}">
                  <a16:creationId xmlns:a16="http://schemas.microsoft.com/office/drawing/2014/main" xmlns="" id="{1DCCCCCC-95DF-764D-8972-387B358C8F46}"/>
                </a:ext>
              </a:extLst>
            </p:cNvPr>
            <p:cNvSpPr>
              <a:spLocks noEditPoints="1"/>
            </p:cNvSpPr>
            <p:nvPr/>
          </p:nvSpPr>
          <p:spPr bwMode="auto">
            <a:xfrm>
              <a:off x="6886" y="2182"/>
              <a:ext cx="244" cy="330"/>
            </a:xfrm>
            <a:custGeom>
              <a:avLst/>
              <a:gdLst>
                <a:gd name="T0" fmla="*/ 361 w 401"/>
                <a:gd name="T1" fmla="*/ 444 h 537"/>
                <a:gd name="T2" fmla="*/ 250 w 401"/>
                <a:gd name="T3" fmla="*/ 497 h 537"/>
                <a:gd name="T4" fmla="*/ 223 w 401"/>
                <a:gd name="T5" fmla="*/ 430 h 537"/>
                <a:gd name="T6" fmla="*/ 334 w 401"/>
                <a:gd name="T7" fmla="*/ 377 h 537"/>
                <a:gd name="T8" fmla="*/ 361 w 401"/>
                <a:gd name="T9" fmla="*/ 444 h 537"/>
                <a:gd name="T10" fmla="*/ 186 w 401"/>
                <a:gd name="T11" fmla="*/ 359 h 537"/>
                <a:gd name="T12" fmla="*/ 93 w 401"/>
                <a:gd name="T13" fmla="*/ 244 h 537"/>
                <a:gd name="T14" fmla="*/ 53 w 401"/>
                <a:gd name="T15" fmla="*/ 193 h 537"/>
                <a:gd name="T16" fmla="*/ 42 w 401"/>
                <a:gd name="T17" fmla="*/ 33 h 537"/>
                <a:gd name="T18" fmla="*/ 66 w 401"/>
                <a:gd name="T19" fmla="*/ 60 h 537"/>
                <a:gd name="T20" fmla="*/ 115 w 401"/>
                <a:gd name="T21" fmla="*/ 182 h 537"/>
                <a:gd name="T22" fmla="*/ 174 w 401"/>
                <a:gd name="T23" fmla="*/ 240 h 537"/>
                <a:gd name="T24" fmla="*/ 199 w 401"/>
                <a:gd name="T25" fmla="*/ 265 h 537"/>
                <a:gd name="T26" fmla="*/ 220 w 401"/>
                <a:gd name="T27" fmla="*/ 244 h 537"/>
                <a:gd name="T28" fmla="*/ 193 w 401"/>
                <a:gd name="T29" fmla="*/ 173 h 537"/>
                <a:gd name="T30" fmla="*/ 211 w 401"/>
                <a:gd name="T31" fmla="*/ 175 h 537"/>
                <a:gd name="T32" fmla="*/ 281 w 401"/>
                <a:gd name="T33" fmla="*/ 262 h 537"/>
                <a:gd name="T34" fmla="*/ 219 w 401"/>
                <a:gd name="T35" fmla="*/ 398 h 537"/>
                <a:gd name="T36" fmla="*/ 359 w 401"/>
                <a:gd name="T37" fmla="*/ 362 h 537"/>
                <a:gd name="T38" fmla="*/ 323 w 401"/>
                <a:gd name="T39" fmla="*/ 342 h 537"/>
                <a:gd name="T40" fmla="*/ 310 w 401"/>
                <a:gd name="T41" fmla="*/ 257 h 537"/>
                <a:gd name="T42" fmla="*/ 230 w 401"/>
                <a:gd name="T43" fmla="*/ 153 h 537"/>
                <a:gd name="T44" fmla="*/ 157 w 401"/>
                <a:gd name="T45" fmla="*/ 183 h 537"/>
                <a:gd name="T46" fmla="*/ 136 w 401"/>
                <a:gd name="T47" fmla="*/ 157 h 537"/>
                <a:gd name="T48" fmla="*/ 93 w 401"/>
                <a:gd name="T49" fmla="*/ 50 h 537"/>
                <a:gd name="T50" fmla="*/ 2 w 401"/>
                <a:gd name="T51" fmla="*/ 54 h 537"/>
                <a:gd name="T52" fmla="*/ 27 w 401"/>
                <a:gd name="T53" fmla="*/ 206 h 537"/>
                <a:gd name="T54" fmla="*/ 58 w 401"/>
                <a:gd name="T55" fmla="*/ 247 h 537"/>
                <a:gd name="T56" fmla="*/ 70 w 401"/>
                <a:gd name="T57" fmla="*/ 262 h 537"/>
                <a:gd name="T58" fmla="*/ 80 w 401"/>
                <a:gd name="T59" fmla="*/ 275 h 537"/>
                <a:gd name="T60" fmla="*/ 92 w 401"/>
                <a:gd name="T61" fmla="*/ 290 h 537"/>
                <a:gd name="T62" fmla="*/ 167 w 401"/>
                <a:gd name="T63" fmla="*/ 381 h 537"/>
                <a:gd name="T64" fmla="*/ 194 w 401"/>
                <a:gd name="T65" fmla="*/ 460 h 537"/>
                <a:gd name="T66" fmla="*/ 280 w 401"/>
                <a:gd name="T67" fmla="*/ 526 h 537"/>
                <a:gd name="T68" fmla="*/ 390 w 401"/>
                <a:gd name="T69"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7">
                  <a:moveTo>
                    <a:pt x="361" y="444"/>
                  </a:moveTo>
                  <a:lnTo>
                    <a:pt x="361" y="444"/>
                  </a:lnTo>
                  <a:lnTo>
                    <a:pt x="265" y="501"/>
                  </a:lnTo>
                  <a:cubicBezTo>
                    <a:pt x="260" y="504"/>
                    <a:pt x="253" y="502"/>
                    <a:pt x="250" y="497"/>
                  </a:cubicBezTo>
                  <a:lnTo>
                    <a:pt x="219" y="445"/>
                  </a:lnTo>
                  <a:cubicBezTo>
                    <a:pt x="216" y="440"/>
                    <a:pt x="218" y="433"/>
                    <a:pt x="223" y="430"/>
                  </a:cubicBezTo>
                  <a:lnTo>
                    <a:pt x="319" y="373"/>
                  </a:lnTo>
                  <a:cubicBezTo>
                    <a:pt x="324" y="370"/>
                    <a:pt x="331" y="372"/>
                    <a:pt x="334" y="377"/>
                  </a:cubicBezTo>
                  <a:lnTo>
                    <a:pt x="365" y="429"/>
                  </a:lnTo>
                  <a:cubicBezTo>
                    <a:pt x="368" y="434"/>
                    <a:pt x="366" y="441"/>
                    <a:pt x="361" y="444"/>
                  </a:cubicBezTo>
                  <a:close/>
                  <a:moveTo>
                    <a:pt x="186" y="359"/>
                  </a:moveTo>
                  <a:lnTo>
                    <a:pt x="186" y="359"/>
                  </a:lnTo>
                  <a:cubicBezTo>
                    <a:pt x="186" y="359"/>
                    <a:pt x="186" y="359"/>
                    <a:pt x="186" y="359"/>
                  </a:cubicBezTo>
                  <a:lnTo>
                    <a:pt x="93" y="244"/>
                  </a:lnTo>
                  <a:lnTo>
                    <a:pt x="93" y="244"/>
                  </a:lnTo>
                  <a:lnTo>
                    <a:pt x="53" y="193"/>
                  </a:lnTo>
                  <a:lnTo>
                    <a:pt x="31" y="50"/>
                  </a:lnTo>
                  <a:cubicBezTo>
                    <a:pt x="30" y="42"/>
                    <a:pt x="36" y="34"/>
                    <a:pt x="42" y="33"/>
                  </a:cubicBezTo>
                  <a:cubicBezTo>
                    <a:pt x="51" y="31"/>
                    <a:pt x="60" y="41"/>
                    <a:pt x="66" y="59"/>
                  </a:cubicBezTo>
                  <a:cubicBezTo>
                    <a:pt x="66" y="60"/>
                    <a:pt x="66" y="60"/>
                    <a:pt x="66" y="60"/>
                  </a:cubicBezTo>
                  <a:lnTo>
                    <a:pt x="112" y="178"/>
                  </a:lnTo>
                  <a:cubicBezTo>
                    <a:pt x="113" y="179"/>
                    <a:pt x="114" y="181"/>
                    <a:pt x="115" y="182"/>
                  </a:cubicBezTo>
                  <a:cubicBezTo>
                    <a:pt x="123" y="191"/>
                    <a:pt x="131" y="199"/>
                    <a:pt x="143" y="210"/>
                  </a:cubicBezTo>
                  <a:cubicBezTo>
                    <a:pt x="151" y="218"/>
                    <a:pt x="161" y="227"/>
                    <a:pt x="174" y="240"/>
                  </a:cubicBezTo>
                  <a:cubicBezTo>
                    <a:pt x="174" y="240"/>
                    <a:pt x="175" y="240"/>
                    <a:pt x="175" y="241"/>
                  </a:cubicBezTo>
                  <a:cubicBezTo>
                    <a:pt x="182" y="248"/>
                    <a:pt x="190" y="256"/>
                    <a:pt x="199" y="265"/>
                  </a:cubicBezTo>
                  <a:cubicBezTo>
                    <a:pt x="205" y="271"/>
                    <a:pt x="214" y="271"/>
                    <a:pt x="220" y="265"/>
                  </a:cubicBezTo>
                  <a:cubicBezTo>
                    <a:pt x="226" y="259"/>
                    <a:pt x="226" y="250"/>
                    <a:pt x="220" y="244"/>
                  </a:cubicBezTo>
                  <a:cubicBezTo>
                    <a:pt x="211" y="235"/>
                    <a:pt x="203" y="227"/>
                    <a:pt x="196" y="220"/>
                  </a:cubicBezTo>
                  <a:cubicBezTo>
                    <a:pt x="180" y="201"/>
                    <a:pt x="185" y="181"/>
                    <a:pt x="193" y="173"/>
                  </a:cubicBezTo>
                  <a:cubicBezTo>
                    <a:pt x="197" y="170"/>
                    <a:pt x="202" y="167"/>
                    <a:pt x="210" y="175"/>
                  </a:cubicBezTo>
                  <a:cubicBezTo>
                    <a:pt x="211" y="175"/>
                    <a:pt x="211" y="175"/>
                    <a:pt x="211" y="175"/>
                  </a:cubicBezTo>
                  <a:cubicBezTo>
                    <a:pt x="214" y="178"/>
                    <a:pt x="218" y="181"/>
                    <a:pt x="221" y="184"/>
                  </a:cubicBezTo>
                  <a:cubicBezTo>
                    <a:pt x="269" y="226"/>
                    <a:pt x="274" y="230"/>
                    <a:pt x="281" y="262"/>
                  </a:cubicBezTo>
                  <a:lnTo>
                    <a:pt x="295" y="353"/>
                  </a:lnTo>
                  <a:lnTo>
                    <a:pt x="219" y="398"/>
                  </a:lnTo>
                  <a:lnTo>
                    <a:pt x="186" y="359"/>
                  </a:lnTo>
                  <a:close/>
                  <a:moveTo>
                    <a:pt x="359" y="362"/>
                  </a:moveTo>
                  <a:lnTo>
                    <a:pt x="359" y="362"/>
                  </a:lnTo>
                  <a:cubicBezTo>
                    <a:pt x="351" y="349"/>
                    <a:pt x="338" y="342"/>
                    <a:pt x="323" y="342"/>
                  </a:cubicBezTo>
                  <a:lnTo>
                    <a:pt x="310" y="257"/>
                  </a:lnTo>
                  <a:cubicBezTo>
                    <a:pt x="310" y="257"/>
                    <a:pt x="310" y="257"/>
                    <a:pt x="310" y="257"/>
                  </a:cubicBezTo>
                  <a:cubicBezTo>
                    <a:pt x="300" y="214"/>
                    <a:pt x="291" y="206"/>
                    <a:pt x="240" y="162"/>
                  </a:cubicBezTo>
                  <a:cubicBezTo>
                    <a:pt x="237" y="159"/>
                    <a:pt x="234" y="156"/>
                    <a:pt x="230" y="153"/>
                  </a:cubicBezTo>
                  <a:cubicBezTo>
                    <a:pt x="213" y="137"/>
                    <a:pt x="190" y="136"/>
                    <a:pt x="173" y="152"/>
                  </a:cubicBezTo>
                  <a:cubicBezTo>
                    <a:pt x="165" y="159"/>
                    <a:pt x="159" y="170"/>
                    <a:pt x="157" y="183"/>
                  </a:cubicBezTo>
                  <a:cubicBezTo>
                    <a:pt x="149" y="176"/>
                    <a:pt x="144" y="170"/>
                    <a:pt x="139" y="164"/>
                  </a:cubicBezTo>
                  <a:lnTo>
                    <a:pt x="136" y="157"/>
                  </a:lnTo>
                  <a:lnTo>
                    <a:pt x="117" y="109"/>
                  </a:lnTo>
                  <a:lnTo>
                    <a:pt x="93" y="50"/>
                  </a:lnTo>
                  <a:cubicBezTo>
                    <a:pt x="80" y="9"/>
                    <a:pt x="54" y="0"/>
                    <a:pt x="35" y="4"/>
                  </a:cubicBezTo>
                  <a:cubicBezTo>
                    <a:pt x="13" y="10"/>
                    <a:pt x="0" y="32"/>
                    <a:pt x="2" y="54"/>
                  </a:cubicBezTo>
                  <a:lnTo>
                    <a:pt x="25" y="201"/>
                  </a:lnTo>
                  <a:cubicBezTo>
                    <a:pt x="25" y="203"/>
                    <a:pt x="26" y="205"/>
                    <a:pt x="27" y="206"/>
                  </a:cubicBezTo>
                  <a:lnTo>
                    <a:pt x="39" y="223"/>
                  </a:lnTo>
                  <a:lnTo>
                    <a:pt x="58" y="247"/>
                  </a:lnTo>
                  <a:lnTo>
                    <a:pt x="58" y="246"/>
                  </a:lnTo>
                  <a:lnTo>
                    <a:pt x="70" y="262"/>
                  </a:lnTo>
                  <a:lnTo>
                    <a:pt x="70" y="262"/>
                  </a:lnTo>
                  <a:lnTo>
                    <a:pt x="80" y="275"/>
                  </a:lnTo>
                  <a:lnTo>
                    <a:pt x="90" y="288"/>
                  </a:lnTo>
                  <a:cubicBezTo>
                    <a:pt x="91" y="289"/>
                    <a:pt x="91" y="289"/>
                    <a:pt x="92" y="290"/>
                  </a:cubicBezTo>
                  <a:lnTo>
                    <a:pt x="166" y="382"/>
                  </a:lnTo>
                  <a:lnTo>
                    <a:pt x="167" y="381"/>
                  </a:lnTo>
                  <a:lnTo>
                    <a:pt x="196" y="416"/>
                  </a:lnTo>
                  <a:cubicBezTo>
                    <a:pt x="187" y="429"/>
                    <a:pt x="186" y="446"/>
                    <a:pt x="194" y="460"/>
                  </a:cubicBezTo>
                  <a:lnTo>
                    <a:pt x="225" y="512"/>
                  </a:lnTo>
                  <a:cubicBezTo>
                    <a:pt x="236" y="531"/>
                    <a:pt x="261" y="537"/>
                    <a:pt x="280" y="526"/>
                  </a:cubicBezTo>
                  <a:lnTo>
                    <a:pt x="376" y="469"/>
                  </a:lnTo>
                  <a:cubicBezTo>
                    <a:pt x="395" y="458"/>
                    <a:pt x="401" y="433"/>
                    <a:pt x="390" y="414"/>
                  </a:cubicBezTo>
                  <a:lnTo>
                    <a:pt x="359" y="3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67" name="Freeform 133">
              <a:extLst>
                <a:ext uri="{FF2B5EF4-FFF2-40B4-BE49-F238E27FC236}">
                  <a16:creationId xmlns:a16="http://schemas.microsoft.com/office/drawing/2014/main" xmlns="" id="{0DB01C94-5AF8-5A4A-8111-25994F964237}"/>
                </a:ext>
              </a:extLst>
            </p:cNvPr>
            <p:cNvSpPr>
              <a:spLocks noEditPoints="1"/>
            </p:cNvSpPr>
            <p:nvPr/>
          </p:nvSpPr>
          <p:spPr bwMode="auto">
            <a:xfrm>
              <a:off x="7149" y="2182"/>
              <a:ext cx="245" cy="330"/>
            </a:xfrm>
            <a:custGeom>
              <a:avLst/>
              <a:gdLst>
                <a:gd name="T0" fmla="*/ 37 w 403"/>
                <a:gd name="T1" fmla="*/ 429 h 537"/>
                <a:gd name="T2" fmla="*/ 82 w 403"/>
                <a:gd name="T3" fmla="*/ 373 h 537"/>
                <a:gd name="T4" fmla="*/ 182 w 403"/>
                <a:gd name="T5" fmla="*/ 445 h 537"/>
                <a:gd name="T6" fmla="*/ 137 w 403"/>
                <a:gd name="T7" fmla="*/ 501 h 537"/>
                <a:gd name="T8" fmla="*/ 37 w 403"/>
                <a:gd name="T9" fmla="*/ 429 h 537"/>
                <a:gd name="T10" fmla="*/ 183 w 403"/>
                <a:gd name="T11" fmla="*/ 398 h 537"/>
                <a:gd name="T12" fmla="*/ 121 w 403"/>
                <a:gd name="T13" fmla="*/ 262 h 537"/>
                <a:gd name="T14" fmla="*/ 191 w 403"/>
                <a:gd name="T15" fmla="*/ 175 h 537"/>
                <a:gd name="T16" fmla="*/ 208 w 403"/>
                <a:gd name="T17" fmla="*/ 173 h 537"/>
                <a:gd name="T18" fmla="*/ 181 w 403"/>
                <a:gd name="T19" fmla="*/ 244 h 537"/>
                <a:gd name="T20" fmla="*/ 202 w 403"/>
                <a:gd name="T21" fmla="*/ 265 h 537"/>
                <a:gd name="T22" fmla="*/ 227 w 403"/>
                <a:gd name="T23" fmla="*/ 240 h 537"/>
                <a:gd name="T24" fmla="*/ 287 w 403"/>
                <a:gd name="T25" fmla="*/ 182 h 537"/>
                <a:gd name="T26" fmla="*/ 336 w 403"/>
                <a:gd name="T27" fmla="*/ 60 h 537"/>
                <a:gd name="T28" fmla="*/ 359 w 403"/>
                <a:gd name="T29" fmla="*/ 33 h 537"/>
                <a:gd name="T30" fmla="*/ 348 w 403"/>
                <a:gd name="T31" fmla="*/ 193 h 537"/>
                <a:gd name="T32" fmla="*/ 308 w 403"/>
                <a:gd name="T33" fmla="*/ 244 h 537"/>
                <a:gd name="T34" fmla="*/ 215 w 403"/>
                <a:gd name="T35" fmla="*/ 359 h 537"/>
                <a:gd name="T36" fmla="*/ 12 w 403"/>
                <a:gd name="T37" fmla="*/ 414 h 537"/>
                <a:gd name="T38" fmla="*/ 26 w 403"/>
                <a:gd name="T39" fmla="*/ 469 h 537"/>
                <a:gd name="T40" fmla="*/ 177 w 403"/>
                <a:gd name="T41" fmla="*/ 512 h 537"/>
                <a:gd name="T42" fmla="*/ 206 w 403"/>
                <a:gd name="T43" fmla="*/ 416 h 537"/>
                <a:gd name="T44" fmla="*/ 235 w 403"/>
                <a:gd name="T45" fmla="*/ 382 h 537"/>
                <a:gd name="T46" fmla="*/ 311 w 403"/>
                <a:gd name="T47" fmla="*/ 288 h 537"/>
                <a:gd name="T48" fmla="*/ 331 w 403"/>
                <a:gd name="T49" fmla="*/ 262 h 537"/>
                <a:gd name="T50" fmla="*/ 344 w 403"/>
                <a:gd name="T51" fmla="*/ 246 h 537"/>
                <a:gd name="T52" fmla="*/ 362 w 403"/>
                <a:gd name="T53" fmla="*/ 223 h 537"/>
                <a:gd name="T54" fmla="*/ 377 w 403"/>
                <a:gd name="T55" fmla="*/ 201 h 537"/>
                <a:gd name="T56" fmla="*/ 366 w 403"/>
                <a:gd name="T57" fmla="*/ 4 h 537"/>
                <a:gd name="T58" fmla="*/ 285 w 403"/>
                <a:gd name="T59" fmla="*/ 109 h 537"/>
                <a:gd name="T60" fmla="*/ 263 w 403"/>
                <a:gd name="T61" fmla="*/ 164 h 537"/>
                <a:gd name="T62" fmla="*/ 228 w 403"/>
                <a:gd name="T63" fmla="*/ 152 h 537"/>
                <a:gd name="T64" fmla="*/ 162 w 403"/>
                <a:gd name="T65" fmla="*/ 162 h 537"/>
                <a:gd name="T66" fmla="*/ 92 w 403"/>
                <a:gd name="T67" fmla="*/ 257 h 537"/>
                <a:gd name="T68" fmla="*/ 43 w 403"/>
                <a:gd name="T69" fmla="*/ 36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537">
                  <a:moveTo>
                    <a:pt x="37" y="429"/>
                  </a:moveTo>
                  <a:lnTo>
                    <a:pt x="37" y="429"/>
                  </a:lnTo>
                  <a:lnTo>
                    <a:pt x="68" y="377"/>
                  </a:lnTo>
                  <a:cubicBezTo>
                    <a:pt x="71" y="372"/>
                    <a:pt x="77" y="370"/>
                    <a:pt x="82" y="373"/>
                  </a:cubicBezTo>
                  <a:lnTo>
                    <a:pt x="178" y="430"/>
                  </a:lnTo>
                  <a:cubicBezTo>
                    <a:pt x="184" y="433"/>
                    <a:pt x="185" y="440"/>
                    <a:pt x="182" y="445"/>
                  </a:cubicBezTo>
                  <a:lnTo>
                    <a:pt x="151" y="497"/>
                  </a:lnTo>
                  <a:cubicBezTo>
                    <a:pt x="148" y="502"/>
                    <a:pt x="142" y="504"/>
                    <a:pt x="137" y="501"/>
                  </a:cubicBezTo>
                  <a:lnTo>
                    <a:pt x="41" y="444"/>
                  </a:lnTo>
                  <a:cubicBezTo>
                    <a:pt x="36" y="441"/>
                    <a:pt x="34" y="434"/>
                    <a:pt x="37" y="429"/>
                  </a:cubicBezTo>
                  <a:close/>
                  <a:moveTo>
                    <a:pt x="183" y="398"/>
                  </a:moveTo>
                  <a:lnTo>
                    <a:pt x="183" y="398"/>
                  </a:lnTo>
                  <a:lnTo>
                    <a:pt x="106" y="353"/>
                  </a:lnTo>
                  <a:lnTo>
                    <a:pt x="121" y="262"/>
                  </a:lnTo>
                  <a:cubicBezTo>
                    <a:pt x="128" y="230"/>
                    <a:pt x="132" y="226"/>
                    <a:pt x="181" y="184"/>
                  </a:cubicBezTo>
                  <a:cubicBezTo>
                    <a:pt x="184" y="181"/>
                    <a:pt x="187" y="178"/>
                    <a:pt x="191" y="175"/>
                  </a:cubicBezTo>
                  <a:cubicBezTo>
                    <a:pt x="191" y="175"/>
                    <a:pt x="191" y="175"/>
                    <a:pt x="191" y="175"/>
                  </a:cubicBezTo>
                  <a:cubicBezTo>
                    <a:pt x="200" y="167"/>
                    <a:pt x="205" y="170"/>
                    <a:pt x="208" y="173"/>
                  </a:cubicBezTo>
                  <a:cubicBezTo>
                    <a:pt x="216" y="181"/>
                    <a:pt x="221" y="201"/>
                    <a:pt x="206" y="220"/>
                  </a:cubicBezTo>
                  <a:cubicBezTo>
                    <a:pt x="199" y="227"/>
                    <a:pt x="191" y="235"/>
                    <a:pt x="181" y="244"/>
                  </a:cubicBezTo>
                  <a:cubicBezTo>
                    <a:pt x="176" y="250"/>
                    <a:pt x="176" y="259"/>
                    <a:pt x="182" y="265"/>
                  </a:cubicBezTo>
                  <a:cubicBezTo>
                    <a:pt x="187" y="271"/>
                    <a:pt x="197" y="271"/>
                    <a:pt x="202" y="265"/>
                  </a:cubicBezTo>
                  <a:cubicBezTo>
                    <a:pt x="212" y="256"/>
                    <a:pt x="220" y="248"/>
                    <a:pt x="227" y="241"/>
                  </a:cubicBezTo>
                  <a:cubicBezTo>
                    <a:pt x="227" y="240"/>
                    <a:pt x="227" y="240"/>
                    <a:pt x="227" y="240"/>
                  </a:cubicBezTo>
                  <a:cubicBezTo>
                    <a:pt x="241" y="227"/>
                    <a:pt x="251" y="218"/>
                    <a:pt x="259" y="210"/>
                  </a:cubicBezTo>
                  <a:cubicBezTo>
                    <a:pt x="271" y="199"/>
                    <a:pt x="279" y="191"/>
                    <a:pt x="287" y="182"/>
                  </a:cubicBezTo>
                  <a:cubicBezTo>
                    <a:pt x="288" y="181"/>
                    <a:pt x="289" y="179"/>
                    <a:pt x="289" y="178"/>
                  </a:cubicBezTo>
                  <a:lnTo>
                    <a:pt x="336" y="60"/>
                  </a:lnTo>
                  <a:cubicBezTo>
                    <a:pt x="336" y="60"/>
                    <a:pt x="336" y="60"/>
                    <a:pt x="336" y="59"/>
                  </a:cubicBezTo>
                  <a:cubicBezTo>
                    <a:pt x="342" y="41"/>
                    <a:pt x="351" y="31"/>
                    <a:pt x="359" y="33"/>
                  </a:cubicBezTo>
                  <a:cubicBezTo>
                    <a:pt x="365" y="34"/>
                    <a:pt x="372" y="42"/>
                    <a:pt x="370" y="50"/>
                  </a:cubicBezTo>
                  <a:lnTo>
                    <a:pt x="348" y="193"/>
                  </a:lnTo>
                  <a:lnTo>
                    <a:pt x="308" y="244"/>
                  </a:lnTo>
                  <a:lnTo>
                    <a:pt x="308" y="244"/>
                  </a:lnTo>
                  <a:lnTo>
                    <a:pt x="215" y="359"/>
                  </a:lnTo>
                  <a:cubicBezTo>
                    <a:pt x="215" y="359"/>
                    <a:pt x="215" y="359"/>
                    <a:pt x="215" y="359"/>
                  </a:cubicBezTo>
                  <a:lnTo>
                    <a:pt x="183" y="398"/>
                  </a:lnTo>
                  <a:close/>
                  <a:moveTo>
                    <a:pt x="12" y="414"/>
                  </a:moveTo>
                  <a:lnTo>
                    <a:pt x="12" y="414"/>
                  </a:lnTo>
                  <a:cubicBezTo>
                    <a:pt x="0" y="433"/>
                    <a:pt x="7" y="458"/>
                    <a:pt x="26" y="469"/>
                  </a:cubicBezTo>
                  <a:lnTo>
                    <a:pt x="122" y="526"/>
                  </a:lnTo>
                  <a:cubicBezTo>
                    <a:pt x="141" y="537"/>
                    <a:pt x="165" y="531"/>
                    <a:pt x="177" y="512"/>
                  </a:cubicBezTo>
                  <a:lnTo>
                    <a:pt x="207" y="460"/>
                  </a:lnTo>
                  <a:cubicBezTo>
                    <a:pt x="216" y="446"/>
                    <a:pt x="215" y="429"/>
                    <a:pt x="206" y="416"/>
                  </a:cubicBezTo>
                  <a:lnTo>
                    <a:pt x="235" y="381"/>
                  </a:lnTo>
                  <a:lnTo>
                    <a:pt x="235" y="382"/>
                  </a:lnTo>
                  <a:lnTo>
                    <a:pt x="309" y="290"/>
                  </a:lnTo>
                  <a:cubicBezTo>
                    <a:pt x="310" y="289"/>
                    <a:pt x="311" y="289"/>
                    <a:pt x="311" y="288"/>
                  </a:cubicBezTo>
                  <a:lnTo>
                    <a:pt x="321" y="275"/>
                  </a:lnTo>
                  <a:lnTo>
                    <a:pt x="331" y="262"/>
                  </a:lnTo>
                  <a:lnTo>
                    <a:pt x="331" y="262"/>
                  </a:lnTo>
                  <a:lnTo>
                    <a:pt x="344" y="246"/>
                  </a:lnTo>
                  <a:lnTo>
                    <a:pt x="344" y="247"/>
                  </a:lnTo>
                  <a:lnTo>
                    <a:pt x="362" y="223"/>
                  </a:lnTo>
                  <a:lnTo>
                    <a:pt x="375" y="206"/>
                  </a:lnTo>
                  <a:cubicBezTo>
                    <a:pt x="376" y="205"/>
                    <a:pt x="376" y="203"/>
                    <a:pt x="377" y="201"/>
                  </a:cubicBezTo>
                  <a:lnTo>
                    <a:pt x="399" y="54"/>
                  </a:lnTo>
                  <a:cubicBezTo>
                    <a:pt x="403" y="32"/>
                    <a:pt x="388" y="10"/>
                    <a:pt x="366" y="4"/>
                  </a:cubicBezTo>
                  <a:cubicBezTo>
                    <a:pt x="347" y="0"/>
                    <a:pt x="322" y="9"/>
                    <a:pt x="308" y="50"/>
                  </a:cubicBezTo>
                  <a:lnTo>
                    <a:pt x="285" y="109"/>
                  </a:lnTo>
                  <a:lnTo>
                    <a:pt x="266" y="157"/>
                  </a:lnTo>
                  <a:lnTo>
                    <a:pt x="263" y="164"/>
                  </a:lnTo>
                  <a:cubicBezTo>
                    <a:pt x="258" y="170"/>
                    <a:pt x="252" y="176"/>
                    <a:pt x="244" y="183"/>
                  </a:cubicBezTo>
                  <a:cubicBezTo>
                    <a:pt x="242" y="170"/>
                    <a:pt x="237" y="159"/>
                    <a:pt x="228" y="152"/>
                  </a:cubicBezTo>
                  <a:cubicBezTo>
                    <a:pt x="212" y="136"/>
                    <a:pt x="189" y="137"/>
                    <a:pt x="171" y="153"/>
                  </a:cubicBezTo>
                  <a:cubicBezTo>
                    <a:pt x="168" y="156"/>
                    <a:pt x="165" y="159"/>
                    <a:pt x="162" y="162"/>
                  </a:cubicBezTo>
                  <a:cubicBezTo>
                    <a:pt x="110" y="206"/>
                    <a:pt x="101" y="214"/>
                    <a:pt x="92" y="257"/>
                  </a:cubicBezTo>
                  <a:cubicBezTo>
                    <a:pt x="92" y="257"/>
                    <a:pt x="92" y="257"/>
                    <a:pt x="92" y="257"/>
                  </a:cubicBezTo>
                  <a:lnTo>
                    <a:pt x="78" y="342"/>
                  </a:lnTo>
                  <a:cubicBezTo>
                    <a:pt x="64" y="342"/>
                    <a:pt x="50" y="349"/>
                    <a:pt x="43" y="362"/>
                  </a:cubicBezTo>
                  <a:lnTo>
                    <a:pt x="12"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68" name="Freeform 134">
              <a:extLst>
                <a:ext uri="{FF2B5EF4-FFF2-40B4-BE49-F238E27FC236}">
                  <a16:creationId xmlns:a16="http://schemas.microsoft.com/office/drawing/2014/main" xmlns="" id="{3780C35C-B859-FA4F-8238-F4783AB79DAB}"/>
                </a:ext>
              </a:extLst>
            </p:cNvPr>
            <p:cNvSpPr>
              <a:spLocks noEditPoints="1"/>
            </p:cNvSpPr>
            <p:nvPr/>
          </p:nvSpPr>
          <p:spPr bwMode="auto">
            <a:xfrm>
              <a:off x="7008" y="2054"/>
              <a:ext cx="264" cy="234"/>
            </a:xfrm>
            <a:custGeom>
              <a:avLst/>
              <a:gdLst>
                <a:gd name="T0" fmla="*/ 228 w 434"/>
                <a:gd name="T1" fmla="*/ 60 h 382"/>
                <a:gd name="T2" fmla="*/ 228 w 434"/>
                <a:gd name="T3" fmla="*/ 60 h 382"/>
                <a:gd name="T4" fmla="*/ 300 w 434"/>
                <a:gd name="T5" fmla="*/ 30 h 382"/>
                <a:gd name="T6" fmla="*/ 372 w 434"/>
                <a:gd name="T7" fmla="*/ 60 h 382"/>
                <a:gd name="T8" fmla="*/ 402 w 434"/>
                <a:gd name="T9" fmla="*/ 133 h 382"/>
                <a:gd name="T10" fmla="*/ 372 w 434"/>
                <a:gd name="T11" fmla="*/ 205 h 382"/>
                <a:gd name="T12" fmla="*/ 233 w 434"/>
                <a:gd name="T13" fmla="*/ 344 h 382"/>
                <a:gd name="T14" fmla="*/ 217 w 434"/>
                <a:gd name="T15" fmla="*/ 351 h 382"/>
                <a:gd name="T16" fmla="*/ 200 w 434"/>
                <a:gd name="T17" fmla="*/ 344 h 382"/>
                <a:gd name="T18" fmla="*/ 61 w 434"/>
                <a:gd name="T19" fmla="*/ 205 h 382"/>
                <a:gd name="T20" fmla="*/ 31 w 434"/>
                <a:gd name="T21" fmla="*/ 132 h 382"/>
                <a:gd name="T22" fmla="*/ 61 w 434"/>
                <a:gd name="T23" fmla="*/ 60 h 382"/>
                <a:gd name="T24" fmla="*/ 133 w 434"/>
                <a:gd name="T25" fmla="*/ 30 h 382"/>
                <a:gd name="T26" fmla="*/ 206 w 434"/>
                <a:gd name="T27" fmla="*/ 60 h 382"/>
                <a:gd name="T28" fmla="*/ 228 w 434"/>
                <a:gd name="T29" fmla="*/ 60 h 382"/>
                <a:gd name="T30" fmla="*/ 39 w 434"/>
                <a:gd name="T31" fmla="*/ 38 h 382"/>
                <a:gd name="T32" fmla="*/ 39 w 434"/>
                <a:gd name="T33" fmla="*/ 38 h 382"/>
                <a:gd name="T34" fmla="*/ 0 w 434"/>
                <a:gd name="T35" fmla="*/ 132 h 382"/>
                <a:gd name="T36" fmla="*/ 39 w 434"/>
                <a:gd name="T37" fmla="*/ 227 h 382"/>
                <a:gd name="T38" fmla="*/ 178 w 434"/>
                <a:gd name="T39" fmla="*/ 366 h 382"/>
                <a:gd name="T40" fmla="*/ 217 w 434"/>
                <a:gd name="T41" fmla="*/ 382 h 382"/>
                <a:gd name="T42" fmla="*/ 255 w 434"/>
                <a:gd name="T43" fmla="*/ 366 h 382"/>
                <a:gd name="T44" fmla="*/ 395 w 434"/>
                <a:gd name="T45" fmla="*/ 227 h 382"/>
                <a:gd name="T46" fmla="*/ 434 w 434"/>
                <a:gd name="T47" fmla="*/ 133 h 382"/>
                <a:gd name="T48" fmla="*/ 395 w 434"/>
                <a:gd name="T49" fmla="*/ 38 h 382"/>
                <a:gd name="T50" fmla="*/ 300 w 434"/>
                <a:gd name="T51" fmla="*/ 0 h 382"/>
                <a:gd name="T52" fmla="*/ 217 w 434"/>
                <a:gd name="T53" fmla="*/ 28 h 382"/>
                <a:gd name="T54" fmla="*/ 217 w 434"/>
                <a:gd name="T55" fmla="*/ 28 h 382"/>
                <a:gd name="T56" fmla="*/ 216 w 434"/>
                <a:gd name="T57" fmla="*/ 28 h 382"/>
                <a:gd name="T58" fmla="*/ 133 w 434"/>
                <a:gd name="T59" fmla="*/ 0 h 382"/>
                <a:gd name="T60" fmla="*/ 39 w 434"/>
                <a:gd name="T61" fmla="*/ 3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4" h="382">
                  <a:moveTo>
                    <a:pt x="228" y="60"/>
                  </a:moveTo>
                  <a:lnTo>
                    <a:pt x="228" y="60"/>
                  </a:lnTo>
                  <a:cubicBezTo>
                    <a:pt x="247" y="41"/>
                    <a:pt x="273" y="30"/>
                    <a:pt x="300" y="30"/>
                  </a:cubicBezTo>
                  <a:cubicBezTo>
                    <a:pt x="327" y="30"/>
                    <a:pt x="353" y="41"/>
                    <a:pt x="372" y="60"/>
                  </a:cubicBezTo>
                  <a:cubicBezTo>
                    <a:pt x="392" y="79"/>
                    <a:pt x="402" y="105"/>
                    <a:pt x="402" y="133"/>
                  </a:cubicBezTo>
                  <a:cubicBezTo>
                    <a:pt x="402" y="160"/>
                    <a:pt x="392" y="186"/>
                    <a:pt x="372" y="205"/>
                  </a:cubicBezTo>
                  <a:lnTo>
                    <a:pt x="233" y="344"/>
                  </a:lnTo>
                  <a:cubicBezTo>
                    <a:pt x="229" y="348"/>
                    <a:pt x="223" y="351"/>
                    <a:pt x="217" y="351"/>
                  </a:cubicBezTo>
                  <a:cubicBezTo>
                    <a:pt x="211" y="351"/>
                    <a:pt x="205" y="348"/>
                    <a:pt x="200" y="344"/>
                  </a:cubicBezTo>
                  <a:lnTo>
                    <a:pt x="61" y="205"/>
                  </a:lnTo>
                  <a:cubicBezTo>
                    <a:pt x="42" y="186"/>
                    <a:pt x="31" y="160"/>
                    <a:pt x="31" y="132"/>
                  </a:cubicBezTo>
                  <a:cubicBezTo>
                    <a:pt x="31" y="105"/>
                    <a:pt x="42" y="79"/>
                    <a:pt x="61" y="60"/>
                  </a:cubicBezTo>
                  <a:cubicBezTo>
                    <a:pt x="80" y="41"/>
                    <a:pt x="106" y="30"/>
                    <a:pt x="133" y="30"/>
                  </a:cubicBezTo>
                  <a:cubicBezTo>
                    <a:pt x="161" y="30"/>
                    <a:pt x="186" y="41"/>
                    <a:pt x="206" y="60"/>
                  </a:cubicBezTo>
                  <a:cubicBezTo>
                    <a:pt x="212" y="66"/>
                    <a:pt x="222" y="66"/>
                    <a:pt x="228" y="60"/>
                  </a:cubicBezTo>
                  <a:close/>
                  <a:moveTo>
                    <a:pt x="39" y="38"/>
                  </a:moveTo>
                  <a:lnTo>
                    <a:pt x="39" y="38"/>
                  </a:lnTo>
                  <a:cubicBezTo>
                    <a:pt x="14" y="63"/>
                    <a:pt x="0" y="97"/>
                    <a:pt x="0" y="132"/>
                  </a:cubicBezTo>
                  <a:cubicBezTo>
                    <a:pt x="0" y="168"/>
                    <a:pt x="14" y="202"/>
                    <a:pt x="39" y="227"/>
                  </a:cubicBezTo>
                  <a:lnTo>
                    <a:pt x="178" y="366"/>
                  </a:lnTo>
                  <a:cubicBezTo>
                    <a:pt x="188" y="376"/>
                    <a:pt x="202" y="382"/>
                    <a:pt x="217" y="382"/>
                  </a:cubicBezTo>
                  <a:cubicBezTo>
                    <a:pt x="231" y="382"/>
                    <a:pt x="245" y="376"/>
                    <a:pt x="255" y="366"/>
                  </a:cubicBezTo>
                  <a:lnTo>
                    <a:pt x="395" y="227"/>
                  </a:lnTo>
                  <a:cubicBezTo>
                    <a:pt x="420" y="202"/>
                    <a:pt x="434" y="168"/>
                    <a:pt x="434" y="133"/>
                  </a:cubicBezTo>
                  <a:cubicBezTo>
                    <a:pt x="434" y="97"/>
                    <a:pt x="420" y="63"/>
                    <a:pt x="395" y="38"/>
                  </a:cubicBezTo>
                  <a:cubicBezTo>
                    <a:pt x="369" y="13"/>
                    <a:pt x="336" y="0"/>
                    <a:pt x="300" y="0"/>
                  </a:cubicBezTo>
                  <a:cubicBezTo>
                    <a:pt x="270" y="0"/>
                    <a:pt x="241" y="9"/>
                    <a:pt x="217" y="28"/>
                  </a:cubicBezTo>
                  <a:lnTo>
                    <a:pt x="217" y="28"/>
                  </a:lnTo>
                  <a:lnTo>
                    <a:pt x="216" y="28"/>
                  </a:lnTo>
                  <a:cubicBezTo>
                    <a:pt x="192" y="8"/>
                    <a:pt x="163" y="0"/>
                    <a:pt x="133" y="0"/>
                  </a:cubicBezTo>
                  <a:cubicBezTo>
                    <a:pt x="99" y="0"/>
                    <a:pt x="65" y="12"/>
                    <a:pt x="39"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pic>
        <p:nvPicPr>
          <p:cNvPr id="16" name="Gráfico 15">
            <a:extLst>
              <a:ext uri="{FF2B5EF4-FFF2-40B4-BE49-F238E27FC236}">
                <a16:creationId xmlns:a16="http://schemas.microsoft.com/office/drawing/2014/main" xmlns="" id="{6AA9B0C7-5EDB-1848-891A-A76DD00EEEC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3651" y="1338896"/>
            <a:ext cx="576000" cy="576000"/>
          </a:xfrm>
          <a:prstGeom prst="rect">
            <a:avLst/>
          </a:prstGeom>
        </p:spPr>
      </p:pic>
      <p:pic>
        <p:nvPicPr>
          <p:cNvPr id="70" name="Gráfico 69">
            <a:extLst>
              <a:ext uri="{FF2B5EF4-FFF2-40B4-BE49-F238E27FC236}">
                <a16:creationId xmlns:a16="http://schemas.microsoft.com/office/drawing/2014/main" xmlns="" id="{0FA74C8C-A0C1-7642-8111-92D1B84F1D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2677" y="1330273"/>
            <a:ext cx="333934" cy="333934"/>
          </a:xfrm>
          <a:prstGeom prst="rect">
            <a:avLst/>
          </a:prstGeom>
        </p:spPr>
      </p:pic>
      <p:pic>
        <p:nvPicPr>
          <p:cNvPr id="71" name="Gráfico 70">
            <a:extLst>
              <a:ext uri="{FF2B5EF4-FFF2-40B4-BE49-F238E27FC236}">
                <a16:creationId xmlns:a16="http://schemas.microsoft.com/office/drawing/2014/main" xmlns="" id="{645DBD37-0808-C842-AD12-42A5725E68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734626" y="1272138"/>
            <a:ext cx="331812" cy="331812"/>
          </a:xfrm>
          <a:prstGeom prst="rect">
            <a:avLst/>
          </a:prstGeom>
        </p:spPr>
      </p:pic>
      <p:grpSp>
        <p:nvGrpSpPr>
          <p:cNvPr id="72" name="Group 45">
            <a:extLst>
              <a:ext uri="{FF2B5EF4-FFF2-40B4-BE49-F238E27FC236}">
                <a16:creationId xmlns:a16="http://schemas.microsoft.com/office/drawing/2014/main" xmlns="" id="{CC83A2B6-D5D8-0E46-A580-DECC9182F343}"/>
              </a:ext>
            </a:extLst>
          </p:cNvPr>
          <p:cNvGrpSpPr>
            <a:grpSpLocks noChangeAspect="1"/>
          </p:cNvGrpSpPr>
          <p:nvPr/>
        </p:nvGrpSpPr>
        <p:grpSpPr bwMode="auto">
          <a:xfrm>
            <a:off x="3373139" y="1302316"/>
            <a:ext cx="576000" cy="538597"/>
            <a:chOff x="4505" y="1018"/>
            <a:chExt cx="539" cy="504"/>
          </a:xfrm>
          <a:solidFill>
            <a:schemeClr val="accent1"/>
          </a:solidFill>
        </p:grpSpPr>
        <p:sp>
          <p:nvSpPr>
            <p:cNvPr id="73" name="Freeform 46">
              <a:extLst>
                <a:ext uri="{FF2B5EF4-FFF2-40B4-BE49-F238E27FC236}">
                  <a16:creationId xmlns:a16="http://schemas.microsoft.com/office/drawing/2014/main" xmlns="" id="{F6E718A8-D1BD-044B-93D7-E841E3444AD5}"/>
                </a:ext>
              </a:extLst>
            </p:cNvPr>
            <p:cNvSpPr>
              <a:spLocks noEditPoints="1"/>
            </p:cNvSpPr>
            <p:nvPr/>
          </p:nvSpPr>
          <p:spPr bwMode="auto">
            <a:xfrm>
              <a:off x="4505" y="1018"/>
              <a:ext cx="459" cy="504"/>
            </a:xfrm>
            <a:custGeom>
              <a:avLst/>
              <a:gdLst>
                <a:gd name="T0" fmla="*/ 232 w 750"/>
                <a:gd name="T1" fmla="*/ 279 h 819"/>
                <a:gd name="T2" fmla="*/ 442 w 750"/>
                <a:gd name="T3" fmla="*/ 219 h 819"/>
                <a:gd name="T4" fmla="*/ 518 w 750"/>
                <a:gd name="T5" fmla="*/ 191 h 819"/>
                <a:gd name="T6" fmla="*/ 375 w 750"/>
                <a:gd name="T7" fmla="*/ 422 h 819"/>
                <a:gd name="T8" fmla="*/ 232 w 750"/>
                <a:gd name="T9" fmla="*/ 135 h 819"/>
                <a:gd name="T10" fmla="*/ 337 w 750"/>
                <a:gd name="T11" fmla="*/ 30 h 819"/>
                <a:gd name="T12" fmla="*/ 518 w 750"/>
                <a:gd name="T13" fmla="*/ 112 h 819"/>
                <a:gd name="T14" fmla="*/ 232 w 750"/>
                <a:gd name="T15" fmla="*/ 188 h 819"/>
                <a:gd name="T16" fmla="*/ 375 w 750"/>
                <a:gd name="T17" fmla="*/ 549 h 819"/>
                <a:gd name="T18" fmla="*/ 278 w 750"/>
                <a:gd name="T19" fmla="*/ 452 h 819"/>
                <a:gd name="T20" fmla="*/ 375 w 750"/>
                <a:gd name="T21" fmla="*/ 549 h 819"/>
                <a:gd name="T22" fmla="*/ 713 w 750"/>
                <a:gd name="T23" fmla="*/ 629 h 819"/>
                <a:gd name="T24" fmla="*/ 719 w 750"/>
                <a:gd name="T25" fmla="*/ 789 h 819"/>
                <a:gd name="T26" fmla="*/ 30 w 750"/>
                <a:gd name="T27" fmla="*/ 702 h 819"/>
                <a:gd name="T28" fmla="*/ 228 w 750"/>
                <a:gd name="T29" fmla="*/ 454 h 819"/>
                <a:gd name="T30" fmla="*/ 364 w 750"/>
                <a:gd name="T31" fmla="*/ 582 h 819"/>
                <a:gd name="T32" fmla="*/ 514 w 750"/>
                <a:gd name="T33" fmla="*/ 453 h 819"/>
                <a:gd name="T34" fmla="*/ 564 w 750"/>
                <a:gd name="T35" fmla="*/ 464 h 819"/>
                <a:gd name="T36" fmla="*/ 516 w 750"/>
                <a:gd name="T37" fmla="*/ 423 h 819"/>
                <a:gd name="T38" fmla="*/ 510 w 750"/>
                <a:gd name="T39" fmla="*/ 422 h 819"/>
                <a:gd name="T40" fmla="*/ 501 w 750"/>
                <a:gd name="T41" fmla="*/ 398 h 819"/>
                <a:gd name="T42" fmla="*/ 548 w 750"/>
                <a:gd name="T43" fmla="*/ 125 h 819"/>
                <a:gd name="T44" fmla="*/ 548 w 750"/>
                <a:gd name="T45" fmla="*/ 121 h 819"/>
                <a:gd name="T46" fmla="*/ 548 w 750"/>
                <a:gd name="T47" fmla="*/ 112 h 819"/>
                <a:gd name="T48" fmla="*/ 533 w 750"/>
                <a:gd name="T49" fmla="*/ 0 h 819"/>
                <a:gd name="T50" fmla="*/ 201 w 750"/>
                <a:gd name="T51" fmla="*/ 135 h 819"/>
                <a:gd name="T52" fmla="*/ 249 w 750"/>
                <a:gd name="T53" fmla="*/ 398 h 819"/>
                <a:gd name="T54" fmla="*/ 240 w 750"/>
                <a:gd name="T55" fmla="*/ 422 h 819"/>
                <a:gd name="T56" fmla="*/ 234 w 750"/>
                <a:gd name="T57" fmla="*/ 423 h 819"/>
                <a:gd name="T58" fmla="*/ 0 w 750"/>
                <a:gd name="T59" fmla="*/ 804 h 819"/>
                <a:gd name="T60" fmla="*/ 735 w 750"/>
                <a:gd name="T61" fmla="*/ 819 h 819"/>
                <a:gd name="T62" fmla="*/ 750 w 750"/>
                <a:gd name="T63" fmla="*/ 679 h 819"/>
                <a:gd name="T64" fmla="*/ 713 w 750"/>
                <a:gd name="T65" fmla="*/ 62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0" h="819">
                  <a:moveTo>
                    <a:pt x="232" y="279"/>
                  </a:moveTo>
                  <a:lnTo>
                    <a:pt x="232" y="279"/>
                  </a:lnTo>
                  <a:lnTo>
                    <a:pt x="232" y="219"/>
                  </a:lnTo>
                  <a:lnTo>
                    <a:pt x="442" y="219"/>
                  </a:lnTo>
                  <a:cubicBezTo>
                    <a:pt x="461" y="219"/>
                    <a:pt x="480" y="214"/>
                    <a:pt x="497" y="204"/>
                  </a:cubicBezTo>
                  <a:lnTo>
                    <a:pt x="518" y="191"/>
                  </a:lnTo>
                  <a:lnTo>
                    <a:pt x="518" y="279"/>
                  </a:lnTo>
                  <a:cubicBezTo>
                    <a:pt x="518" y="357"/>
                    <a:pt x="454" y="422"/>
                    <a:pt x="375" y="422"/>
                  </a:cubicBezTo>
                  <a:cubicBezTo>
                    <a:pt x="296" y="422"/>
                    <a:pt x="232" y="357"/>
                    <a:pt x="232" y="279"/>
                  </a:cubicBezTo>
                  <a:close/>
                  <a:moveTo>
                    <a:pt x="232" y="135"/>
                  </a:moveTo>
                  <a:lnTo>
                    <a:pt x="232" y="135"/>
                  </a:lnTo>
                  <a:cubicBezTo>
                    <a:pt x="232" y="77"/>
                    <a:pt x="279" y="30"/>
                    <a:pt x="337" y="30"/>
                  </a:cubicBezTo>
                  <a:lnTo>
                    <a:pt x="518" y="30"/>
                  </a:lnTo>
                  <a:lnTo>
                    <a:pt x="518" y="112"/>
                  </a:lnTo>
                  <a:cubicBezTo>
                    <a:pt x="518" y="154"/>
                    <a:pt x="484" y="188"/>
                    <a:pt x="442" y="188"/>
                  </a:cubicBezTo>
                  <a:lnTo>
                    <a:pt x="232" y="188"/>
                  </a:lnTo>
                  <a:lnTo>
                    <a:pt x="232" y="135"/>
                  </a:lnTo>
                  <a:close/>
                  <a:moveTo>
                    <a:pt x="375" y="549"/>
                  </a:moveTo>
                  <a:lnTo>
                    <a:pt x="375" y="549"/>
                  </a:lnTo>
                  <a:lnTo>
                    <a:pt x="278" y="452"/>
                  </a:lnTo>
                  <a:lnTo>
                    <a:pt x="472" y="452"/>
                  </a:lnTo>
                  <a:lnTo>
                    <a:pt x="375" y="549"/>
                  </a:lnTo>
                  <a:close/>
                  <a:moveTo>
                    <a:pt x="713" y="629"/>
                  </a:moveTo>
                  <a:lnTo>
                    <a:pt x="713" y="629"/>
                  </a:lnTo>
                  <a:cubicBezTo>
                    <a:pt x="717" y="645"/>
                    <a:pt x="719" y="662"/>
                    <a:pt x="719" y="679"/>
                  </a:cubicBezTo>
                  <a:lnTo>
                    <a:pt x="719" y="789"/>
                  </a:lnTo>
                  <a:lnTo>
                    <a:pt x="30" y="789"/>
                  </a:lnTo>
                  <a:lnTo>
                    <a:pt x="30" y="702"/>
                  </a:lnTo>
                  <a:cubicBezTo>
                    <a:pt x="30" y="668"/>
                    <a:pt x="31" y="657"/>
                    <a:pt x="31" y="657"/>
                  </a:cubicBezTo>
                  <a:cubicBezTo>
                    <a:pt x="42" y="552"/>
                    <a:pt x="125" y="467"/>
                    <a:pt x="228" y="454"/>
                  </a:cubicBezTo>
                  <a:lnTo>
                    <a:pt x="235" y="453"/>
                  </a:lnTo>
                  <a:lnTo>
                    <a:pt x="364" y="582"/>
                  </a:lnTo>
                  <a:cubicBezTo>
                    <a:pt x="370" y="588"/>
                    <a:pt x="380" y="588"/>
                    <a:pt x="386" y="582"/>
                  </a:cubicBezTo>
                  <a:lnTo>
                    <a:pt x="514" y="453"/>
                  </a:lnTo>
                  <a:lnTo>
                    <a:pt x="521" y="454"/>
                  </a:lnTo>
                  <a:cubicBezTo>
                    <a:pt x="536" y="456"/>
                    <a:pt x="550" y="459"/>
                    <a:pt x="564" y="464"/>
                  </a:cubicBezTo>
                  <a:lnTo>
                    <a:pt x="570" y="434"/>
                  </a:lnTo>
                  <a:cubicBezTo>
                    <a:pt x="553" y="428"/>
                    <a:pt x="535" y="424"/>
                    <a:pt x="516" y="423"/>
                  </a:cubicBezTo>
                  <a:lnTo>
                    <a:pt x="513" y="422"/>
                  </a:lnTo>
                  <a:cubicBezTo>
                    <a:pt x="512" y="422"/>
                    <a:pt x="511" y="422"/>
                    <a:pt x="510" y="422"/>
                  </a:cubicBezTo>
                  <a:lnTo>
                    <a:pt x="480" y="420"/>
                  </a:lnTo>
                  <a:lnTo>
                    <a:pt x="501" y="398"/>
                  </a:lnTo>
                  <a:cubicBezTo>
                    <a:pt x="531" y="366"/>
                    <a:pt x="548" y="323"/>
                    <a:pt x="548" y="279"/>
                  </a:cubicBezTo>
                  <a:lnTo>
                    <a:pt x="548" y="125"/>
                  </a:lnTo>
                  <a:cubicBezTo>
                    <a:pt x="548" y="124"/>
                    <a:pt x="548" y="123"/>
                    <a:pt x="548" y="122"/>
                  </a:cubicBezTo>
                  <a:lnTo>
                    <a:pt x="548" y="121"/>
                  </a:lnTo>
                  <a:lnTo>
                    <a:pt x="548" y="120"/>
                  </a:lnTo>
                  <a:cubicBezTo>
                    <a:pt x="548" y="117"/>
                    <a:pt x="548" y="115"/>
                    <a:pt x="548" y="112"/>
                  </a:cubicBezTo>
                  <a:lnTo>
                    <a:pt x="548" y="15"/>
                  </a:lnTo>
                  <a:cubicBezTo>
                    <a:pt x="548" y="6"/>
                    <a:pt x="542" y="0"/>
                    <a:pt x="533" y="0"/>
                  </a:cubicBezTo>
                  <a:lnTo>
                    <a:pt x="337" y="0"/>
                  </a:lnTo>
                  <a:cubicBezTo>
                    <a:pt x="262" y="0"/>
                    <a:pt x="201" y="60"/>
                    <a:pt x="201" y="135"/>
                  </a:cubicBezTo>
                  <a:lnTo>
                    <a:pt x="201" y="279"/>
                  </a:lnTo>
                  <a:cubicBezTo>
                    <a:pt x="201" y="323"/>
                    <a:pt x="218" y="366"/>
                    <a:pt x="249" y="398"/>
                  </a:cubicBezTo>
                  <a:lnTo>
                    <a:pt x="270" y="420"/>
                  </a:lnTo>
                  <a:lnTo>
                    <a:pt x="240" y="422"/>
                  </a:lnTo>
                  <a:cubicBezTo>
                    <a:pt x="238" y="422"/>
                    <a:pt x="237" y="422"/>
                    <a:pt x="236" y="422"/>
                  </a:cubicBezTo>
                  <a:lnTo>
                    <a:pt x="234" y="423"/>
                  </a:lnTo>
                  <a:cubicBezTo>
                    <a:pt x="102" y="435"/>
                    <a:pt x="0" y="547"/>
                    <a:pt x="0" y="679"/>
                  </a:cubicBezTo>
                  <a:lnTo>
                    <a:pt x="0" y="804"/>
                  </a:lnTo>
                  <a:cubicBezTo>
                    <a:pt x="0" y="813"/>
                    <a:pt x="6" y="819"/>
                    <a:pt x="15" y="819"/>
                  </a:cubicBezTo>
                  <a:lnTo>
                    <a:pt x="735" y="819"/>
                  </a:lnTo>
                  <a:cubicBezTo>
                    <a:pt x="743" y="819"/>
                    <a:pt x="750" y="813"/>
                    <a:pt x="750" y="804"/>
                  </a:cubicBezTo>
                  <a:lnTo>
                    <a:pt x="750" y="679"/>
                  </a:lnTo>
                  <a:cubicBezTo>
                    <a:pt x="750" y="661"/>
                    <a:pt x="748" y="643"/>
                    <a:pt x="744" y="626"/>
                  </a:cubicBezTo>
                  <a:lnTo>
                    <a:pt x="713" y="6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4" name="Freeform 47">
              <a:extLst>
                <a:ext uri="{FF2B5EF4-FFF2-40B4-BE49-F238E27FC236}">
                  <a16:creationId xmlns:a16="http://schemas.microsoft.com/office/drawing/2014/main" xmlns="" id="{A912291A-B3C9-3140-9F89-DE39A5C59471}"/>
                </a:ext>
              </a:extLst>
            </p:cNvPr>
            <p:cNvSpPr>
              <a:spLocks noEditPoints="1"/>
            </p:cNvSpPr>
            <p:nvPr/>
          </p:nvSpPr>
          <p:spPr bwMode="auto">
            <a:xfrm>
              <a:off x="4838" y="1212"/>
              <a:ext cx="206" cy="208"/>
            </a:xfrm>
            <a:custGeom>
              <a:avLst/>
              <a:gdLst>
                <a:gd name="T0" fmla="*/ 168 w 337"/>
                <a:gd name="T1" fmla="*/ 299 h 337"/>
                <a:gd name="T2" fmla="*/ 168 w 337"/>
                <a:gd name="T3" fmla="*/ 299 h 337"/>
                <a:gd name="T4" fmla="*/ 37 w 337"/>
                <a:gd name="T5" fmla="*/ 168 h 337"/>
                <a:gd name="T6" fmla="*/ 168 w 337"/>
                <a:gd name="T7" fmla="*/ 37 h 337"/>
                <a:gd name="T8" fmla="*/ 299 w 337"/>
                <a:gd name="T9" fmla="*/ 168 h 337"/>
                <a:gd name="T10" fmla="*/ 168 w 337"/>
                <a:gd name="T11" fmla="*/ 299 h 337"/>
                <a:gd name="T12" fmla="*/ 337 w 337"/>
                <a:gd name="T13" fmla="*/ 168 h 337"/>
                <a:gd name="T14" fmla="*/ 337 w 337"/>
                <a:gd name="T15" fmla="*/ 168 h 337"/>
                <a:gd name="T16" fmla="*/ 168 w 337"/>
                <a:gd name="T17" fmla="*/ 0 h 337"/>
                <a:gd name="T18" fmla="*/ 0 w 337"/>
                <a:gd name="T19" fmla="*/ 168 h 337"/>
                <a:gd name="T20" fmla="*/ 168 w 337"/>
                <a:gd name="T21" fmla="*/ 337 h 337"/>
                <a:gd name="T22" fmla="*/ 337 w 337"/>
                <a:gd name="T23"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337">
                  <a:moveTo>
                    <a:pt x="168" y="299"/>
                  </a:moveTo>
                  <a:lnTo>
                    <a:pt x="168" y="299"/>
                  </a:lnTo>
                  <a:cubicBezTo>
                    <a:pt x="96" y="299"/>
                    <a:pt x="37" y="240"/>
                    <a:pt x="37" y="168"/>
                  </a:cubicBezTo>
                  <a:cubicBezTo>
                    <a:pt x="37" y="96"/>
                    <a:pt x="96" y="37"/>
                    <a:pt x="168" y="37"/>
                  </a:cubicBezTo>
                  <a:cubicBezTo>
                    <a:pt x="240" y="37"/>
                    <a:pt x="299" y="96"/>
                    <a:pt x="299" y="168"/>
                  </a:cubicBezTo>
                  <a:cubicBezTo>
                    <a:pt x="299" y="240"/>
                    <a:pt x="240" y="299"/>
                    <a:pt x="168" y="299"/>
                  </a:cubicBezTo>
                  <a:close/>
                  <a:moveTo>
                    <a:pt x="337" y="168"/>
                  </a:moveTo>
                  <a:lnTo>
                    <a:pt x="337" y="168"/>
                  </a:lnTo>
                  <a:cubicBezTo>
                    <a:pt x="337" y="75"/>
                    <a:pt x="261" y="0"/>
                    <a:pt x="168" y="0"/>
                  </a:cubicBezTo>
                  <a:cubicBezTo>
                    <a:pt x="75" y="0"/>
                    <a:pt x="0" y="75"/>
                    <a:pt x="0" y="168"/>
                  </a:cubicBezTo>
                  <a:cubicBezTo>
                    <a:pt x="0" y="261"/>
                    <a:pt x="75" y="337"/>
                    <a:pt x="168" y="337"/>
                  </a:cubicBezTo>
                  <a:cubicBezTo>
                    <a:pt x="261" y="337"/>
                    <a:pt x="337" y="261"/>
                    <a:pt x="337"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5" name="Freeform 48">
              <a:extLst>
                <a:ext uri="{FF2B5EF4-FFF2-40B4-BE49-F238E27FC236}">
                  <a16:creationId xmlns:a16="http://schemas.microsoft.com/office/drawing/2014/main" xmlns="" id="{9406F27E-CB3A-1942-B7D4-C02B3F0EEF56}"/>
                </a:ext>
              </a:extLst>
            </p:cNvPr>
            <p:cNvSpPr>
              <a:spLocks/>
            </p:cNvSpPr>
            <p:nvPr/>
          </p:nvSpPr>
          <p:spPr bwMode="auto">
            <a:xfrm>
              <a:off x="4898" y="1273"/>
              <a:ext cx="85" cy="84"/>
            </a:xfrm>
            <a:custGeom>
              <a:avLst/>
              <a:gdLst>
                <a:gd name="T0" fmla="*/ 131 w 138"/>
                <a:gd name="T1" fmla="*/ 7 h 137"/>
                <a:gd name="T2" fmla="*/ 131 w 138"/>
                <a:gd name="T3" fmla="*/ 7 h 137"/>
                <a:gd name="T4" fmla="*/ 105 w 138"/>
                <a:gd name="T5" fmla="*/ 7 h 137"/>
                <a:gd name="T6" fmla="*/ 69 w 138"/>
                <a:gd name="T7" fmla="*/ 43 h 137"/>
                <a:gd name="T8" fmla="*/ 33 w 138"/>
                <a:gd name="T9" fmla="*/ 7 h 137"/>
                <a:gd name="T10" fmla="*/ 7 w 138"/>
                <a:gd name="T11" fmla="*/ 7 h 137"/>
                <a:gd name="T12" fmla="*/ 7 w 138"/>
                <a:gd name="T13" fmla="*/ 34 h 137"/>
                <a:gd name="T14" fmla="*/ 43 w 138"/>
                <a:gd name="T15" fmla="*/ 69 h 137"/>
                <a:gd name="T16" fmla="*/ 7 w 138"/>
                <a:gd name="T17" fmla="*/ 105 h 137"/>
                <a:gd name="T18" fmla="*/ 7 w 138"/>
                <a:gd name="T19" fmla="*/ 131 h 137"/>
                <a:gd name="T20" fmla="*/ 20 w 138"/>
                <a:gd name="T21" fmla="*/ 137 h 137"/>
                <a:gd name="T22" fmla="*/ 33 w 138"/>
                <a:gd name="T23" fmla="*/ 131 h 137"/>
                <a:gd name="T24" fmla="*/ 69 w 138"/>
                <a:gd name="T25" fmla="*/ 96 h 137"/>
                <a:gd name="T26" fmla="*/ 105 w 138"/>
                <a:gd name="T27" fmla="*/ 131 h 137"/>
                <a:gd name="T28" fmla="*/ 118 w 138"/>
                <a:gd name="T29" fmla="*/ 137 h 137"/>
                <a:gd name="T30" fmla="*/ 131 w 138"/>
                <a:gd name="T31" fmla="*/ 131 h 137"/>
                <a:gd name="T32" fmla="*/ 131 w 138"/>
                <a:gd name="T33" fmla="*/ 105 h 137"/>
                <a:gd name="T34" fmla="*/ 96 w 138"/>
                <a:gd name="T35" fmla="*/ 69 h 137"/>
                <a:gd name="T36" fmla="*/ 131 w 138"/>
                <a:gd name="T37" fmla="*/ 34 h 137"/>
                <a:gd name="T38" fmla="*/ 131 w 138"/>
                <a:gd name="T3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37">
                  <a:moveTo>
                    <a:pt x="131" y="7"/>
                  </a:moveTo>
                  <a:lnTo>
                    <a:pt x="131" y="7"/>
                  </a:lnTo>
                  <a:cubicBezTo>
                    <a:pt x="124" y="0"/>
                    <a:pt x="112" y="0"/>
                    <a:pt x="105" y="7"/>
                  </a:cubicBezTo>
                  <a:lnTo>
                    <a:pt x="69" y="43"/>
                  </a:lnTo>
                  <a:lnTo>
                    <a:pt x="33" y="7"/>
                  </a:lnTo>
                  <a:cubicBezTo>
                    <a:pt x="26" y="0"/>
                    <a:pt x="14" y="0"/>
                    <a:pt x="7" y="7"/>
                  </a:cubicBezTo>
                  <a:cubicBezTo>
                    <a:pt x="0" y="14"/>
                    <a:pt x="0" y="26"/>
                    <a:pt x="7" y="34"/>
                  </a:cubicBezTo>
                  <a:lnTo>
                    <a:pt x="43" y="69"/>
                  </a:lnTo>
                  <a:lnTo>
                    <a:pt x="7" y="105"/>
                  </a:lnTo>
                  <a:cubicBezTo>
                    <a:pt x="0" y="112"/>
                    <a:pt x="0" y="124"/>
                    <a:pt x="7" y="131"/>
                  </a:cubicBezTo>
                  <a:cubicBezTo>
                    <a:pt x="11" y="135"/>
                    <a:pt x="15" y="137"/>
                    <a:pt x="20" y="137"/>
                  </a:cubicBezTo>
                  <a:cubicBezTo>
                    <a:pt x="25" y="137"/>
                    <a:pt x="30" y="135"/>
                    <a:pt x="33" y="131"/>
                  </a:cubicBezTo>
                  <a:lnTo>
                    <a:pt x="69" y="96"/>
                  </a:lnTo>
                  <a:lnTo>
                    <a:pt x="105" y="131"/>
                  </a:lnTo>
                  <a:cubicBezTo>
                    <a:pt x="108" y="135"/>
                    <a:pt x="113" y="137"/>
                    <a:pt x="118" y="137"/>
                  </a:cubicBezTo>
                  <a:cubicBezTo>
                    <a:pt x="123" y="137"/>
                    <a:pt x="127" y="135"/>
                    <a:pt x="131" y="131"/>
                  </a:cubicBezTo>
                  <a:cubicBezTo>
                    <a:pt x="138" y="124"/>
                    <a:pt x="138" y="112"/>
                    <a:pt x="131" y="105"/>
                  </a:cubicBezTo>
                  <a:lnTo>
                    <a:pt x="96" y="69"/>
                  </a:lnTo>
                  <a:lnTo>
                    <a:pt x="131" y="34"/>
                  </a:lnTo>
                  <a:cubicBezTo>
                    <a:pt x="138" y="26"/>
                    <a:pt x="138" y="14"/>
                    <a:pt x="131"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Tree>
    <p:custDataLst>
      <p:tags r:id="rId2"/>
    </p:custDataLst>
    <p:extLst>
      <p:ext uri="{BB962C8B-B14F-4D97-AF65-F5344CB8AC3E}">
        <p14:creationId xmlns:p14="http://schemas.microsoft.com/office/powerpoint/2010/main" val="305251583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xmlns="" id="{2BDDEBBF-DCBA-CB40-A6A4-11447C3F3F6C}"/>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rgbClr val="27933E"/>
                </a:solidFill>
                <a:latin typeface="ACHS Nueva Serif" pitchFamily="2" charset="0"/>
              </a:rPr>
              <a:t>Signos vitales</a:t>
            </a:r>
          </a:p>
        </p:txBody>
      </p:sp>
      <p:sp>
        <p:nvSpPr>
          <p:cNvPr id="10" name="Text Placeholder 9">
            <a:extLst>
              <a:ext uri="{FF2B5EF4-FFF2-40B4-BE49-F238E27FC236}">
                <a16:creationId xmlns:a16="http://schemas.microsoft.com/office/drawing/2014/main" xmlns="" id="{6AF51ED6-29D7-BADB-AD96-013999DF189E}"/>
              </a:ext>
            </a:extLst>
          </p:cNvPr>
          <p:cNvSpPr>
            <a:spLocks noGrp="1"/>
          </p:cNvSpPr>
          <p:nvPr>
            <p:ph type="body" sz="quarter" idx="61"/>
          </p:nvPr>
        </p:nvSpPr>
        <p:spPr>
          <a:prstGeom prst="rect">
            <a:avLst/>
          </a:prstGeom>
        </p:spPr>
        <p:txBody>
          <a:bodyPr/>
          <a:lstStyle/>
          <a:p>
            <a:r>
              <a:rPr lang="es-CL" dirty="0"/>
              <a:t>02. CUIDADOS BÁSICOS</a:t>
            </a:r>
          </a:p>
        </p:txBody>
      </p:sp>
      <p:pic>
        <p:nvPicPr>
          <p:cNvPr id="6" name="Imagen 5">
            <a:extLst>
              <a:ext uri="{FF2B5EF4-FFF2-40B4-BE49-F238E27FC236}">
                <a16:creationId xmlns:a16="http://schemas.microsoft.com/office/drawing/2014/main" xmlns="" id="{9CA12255-3DDC-4344-A85D-574E3AD68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102" y="1099944"/>
            <a:ext cx="3761913" cy="2509200"/>
          </a:xfrm>
          <a:prstGeom prst="rect">
            <a:avLst/>
          </a:prstGeom>
          <a:solidFill>
            <a:schemeClr val="bg1"/>
          </a:solidFill>
        </p:spPr>
      </p:pic>
      <p:pic>
        <p:nvPicPr>
          <p:cNvPr id="8" name="Imagen 7">
            <a:extLst>
              <a:ext uri="{FF2B5EF4-FFF2-40B4-BE49-F238E27FC236}">
                <a16:creationId xmlns:a16="http://schemas.microsoft.com/office/drawing/2014/main" xmlns="" id="{2CDD8E64-AE38-F843-83DC-C5C0CE5F4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2102" y="3816400"/>
            <a:ext cx="3763461" cy="2509200"/>
          </a:xfrm>
          <a:prstGeom prst="rect">
            <a:avLst/>
          </a:prstGeom>
        </p:spPr>
      </p:pic>
      <p:sp>
        <p:nvSpPr>
          <p:cNvPr id="9" name="Rectángulo 8">
            <a:extLst>
              <a:ext uri="{FF2B5EF4-FFF2-40B4-BE49-F238E27FC236}">
                <a16:creationId xmlns:a16="http://schemas.microsoft.com/office/drawing/2014/main" xmlns="" id="{7A127542-9038-9D4A-BACD-BE792F3FA13C}"/>
              </a:ext>
            </a:extLst>
          </p:cNvPr>
          <p:cNvSpPr/>
          <p:nvPr/>
        </p:nvSpPr>
        <p:spPr>
          <a:xfrm>
            <a:off x="449262" y="1732940"/>
            <a:ext cx="4759325" cy="1815882"/>
          </a:xfrm>
          <a:prstGeom prst="rect">
            <a:avLst/>
          </a:prstGeom>
        </p:spPr>
        <p:txBody>
          <a:bodyPr wrap="square">
            <a:spAutoFit/>
          </a:bodyPr>
          <a:lstStyle/>
          <a:p>
            <a:pPr marL="285750" indent="-285750">
              <a:spcBef>
                <a:spcPct val="0"/>
              </a:spcBef>
              <a:buClr>
                <a:srgbClr val="13C045"/>
              </a:buClr>
              <a:buFont typeface="Wingdings" pitchFamily="2" charset="2"/>
              <a:buChar char="ü"/>
            </a:pPr>
            <a:r>
              <a:rPr lang="es-CL" sz="1600" dirty="0">
                <a:solidFill>
                  <a:schemeClr val="accent3">
                    <a:lumMod val="75000"/>
                    <a:lumOff val="25000"/>
                  </a:schemeClr>
                </a:solidFill>
                <a:latin typeface="ACHS Nueva Serif" pitchFamily="2" charset="0"/>
                <a:cs typeface="Arial" panose="020B0604020202020204" pitchFamily="34" charset="0"/>
                <a:sym typeface="Helvetica" charset="0"/>
              </a:rPr>
              <a:t>Frecuencia respiratoria (la respiración</a:t>
            </a:r>
            <a:r>
              <a:rPr lang="es-CL" sz="1600" dirty="0" smtClean="0">
                <a:solidFill>
                  <a:schemeClr val="accent3">
                    <a:lumMod val="75000"/>
                    <a:lumOff val="25000"/>
                  </a:schemeClr>
                </a:solidFill>
                <a:latin typeface="ACHS Nueva Serif" pitchFamily="2" charset="0"/>
                <a:cs typeface="Arial" panose="020B0604020202020204" pitchFamily="34" charset="0"/>
                <a:sym typeface="Helvetica" charset="0"/>
              </a:rPr>
              <a:t>)</a:t>
            </a: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a:p>
            <a:pPr marL="285750" indent="-285750">
              <a:spcBef>
                <a:spcPct val="0"/>
              </a:spcBef>
              <a:buClr>
                <a:srgbClr val="13C045"/>
              </a:buClr>
              <a:buFont typeface="Wingdings" pitchFamily="2" charset="2"/>
              <a:buChar char="ü"/>
            </a:pP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a:p>
            <a:pPr marL="285750" indent="-285750">
              <a:spcBef>
                <a:spcPct val="0"/>
              </a:spcBef>
              <a:buClr>
                <a:srgbClr val="13C045"/>
              </a:buClr>
              <a:buFont typeface="Wingdings" pitchFamily="2" charset="2"/>
              <a:buChar char="ü"/>
            </a:pPr>
            <a:r>
              <a:rPr lang="es-CL" sz="1600" dirty="0">
                <a:solidFill>
                  <a:schemeClr val="accent3">
                    <a:lumMod val="75000"/>
                    <a:lumOff val="25000"/>
                  </a:schemeClr>
                </a:solidFill>
                <a:latin typeface="ACHS Nueva Serif" pitchFamily="2" charset="0"/>
                <a:cs typeface="Arial" panose="020B0604020202020204" pitchFamily="34" charset="0"/>
                <a:sym typeface="Helvetica" charset="0"/>
              </a:rPr>
              <a:t>Frecuencia cardíaca o pulso </a:t>
            </a:r>
            <a:r>
              <a:rPr lang="es-CL" sz="1600" dirty="0" smtClean="0">
                <a:solidFill>
                  <a:schemeClr val="accent3">
                    <a:lumMod val="75000"/>
                    <a:lumOff val="25000"/>
                  </a:schemeClr>
                </a:solidFill>
                <a:latin typeface="ACHS Nueva Serif" pitchFamily="2" charset="0"/>
                <a:cs typeface="Arial" panose="020B0604020202020204" pitchFamily="34" charset="0"/>
                <a:sym typeface="Helvetica" charset="0"/>
              </a:rPr>
              <a:t>arterial</a:t>
            </a: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a:p>
            <a:pPr marL="285750" indent="-285750">
              <a:spcBef>
                <a:spcPct val="0"/>
              </a:spcBef>
              <a:buClr>
                <a:srgbClr val="13C045"/>
              </a:buClr>
              <a:buFont typeface="Wingdings" pitchFamily="2" charset="2"/>
              <a:buChar char="ü"/>
            </a:pP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a:p>
            <a:pPr marL="285750" indent="-285750">
              <a:spcBef>
                <a:spcPct val="0"/>
              </a:spcBef>
              <a:buClr>
                <a:srgbClr val="13C045"/>
              </a:buClr>
              <a:buFont typeface="Wingdings" pitchFamily="2" charset="2"/>
              <a:buChar char="ü"/>
            </a:pPr>
            <a:r>
              <a:rPr lang="es-CL" sz="1600" dirty="0">
                <a:solidFill>
                  <a:schemeClr val="accent3">
                    <a:lumMod val="75000"/>
                    <a:lumOff val="25000"/>
                  </a:schemeClr>
                </a:solidFill>
                <a:latin typeface="ACHS Nueva Serif" pitchFamily="2" charset="0"/>
                <a:cs typeface="Arial" panose="020B0604020202020204" pitchFamily="34" charset="0"/>
                <a:sym typeface="Helvetica" charset="0"/>
              </a:rPr>
              <a:t>Presión </a:t>
            </a:r>
            <a:r>
              <a:rPr lang="es-CL" sz="1600" dirty="0" smtClean="0">
                <a:solidFill>
                  <a:schemeClr val="accent3">
                    <a:lumMod val="75000"/>
                    <a:lumOff val="25000"/>
                  </a:schemeClr>
                </a:solidFill>
                <a:latin typeface="ACHS Nueva Serif" pitchFamily="2" charset="0"/>
                <a:cs typeface="Arial" panose="020B0604020202020204" pitchFamily="34" charset="0"/>
                <a:sym typeface="Helvetica" charset="0"/>
              </a:rPr>
              <a:t>arterial</a:t>
            </a: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a:p>
            <a:pPr marL="285750" indent="-285750">
              <a:spcBef>
                <a:spcPct val="0"/>
              </a:spcBef>
              <a:buClr>
                <a:srgbClr val="13C045"/>
              </a:buClr>
              <a:buFont typeface="Wingdings" pitchFamily="2" charset="2"/>
              <a:buChar char="ü"/>
            </a:pP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a:p>
            <a:pPr marL="285750" indent="-285750">
              <a:spcBef>
                <a:spcPct val="0"/>
              </a:spcBef>
              <a:buClr>
                <a:srgbClr val="13C045"/>
              </a:buClr>
              <a:buFont typeface="Wingdings" pitchFamily="2" charset="2"/>
              <a:buChar char="ü"/>
            </a:pPr>
            <a:r>
              <a:rPr lang="es-CL" sz="1600" dirty="0">
                <a:solidFill>
                  <a:schemeClr val="accent3">
                    <a:lumMod val="75000"/>
                    <a:lumOff val="25000"/>
                  </a:schemeClr>
                </a:solidFill>
                <a:latin typeface="ACHS Nueva Serif" pitchFamily="2" charset="0"/>
                <a:cs typeface="Arial" panose="020B0604020202020204" pitchFamily="34" charset="0"/>
                <a:sym typeface="Helvetica" charset="0"/>
              </a:rPr>
              <a:t>Temperatura </a:t>
            </a:r>
            <a:r>
              <a:rPr lang="es-CL" sz="1600" dirty="0" smtClean="0">
                <a:solidFill>
                  <a:schemeClr val="accent3">
                    <a:lumMod val="75000"/>
                    <a:lumOff val="25000"/>
                  </a:schemeClr>
                </a:solidFill>
                <a:latin typeface="ACHS Nueva Serif" pitchFamily="2" charset="0"/>
                <a:cs typeface="Arial" panose="020B0604020202020204" pitchFamily="34" charset="0"/>
                <a:sym typeface="Helvetica" charset="0"/>
              </a:rPr>
              <a:t>corporal</a:t>
            </a:r>
            <a:endParaRPr lang="es-CL" sz="1600" dirty="0">
              <a:solidFill>
                <a:schemeClr val="accent3">
                  <a:lumMod val="75000"/>
                  <a:lumOff val="25000"/>
                </a:schemeClr>
              </a:solidFill>
              <a:latin typeface="ACHS Nueva Serif" pitchFamily="2" charset="0"/>
              <a:cs typeface="Arial" panose="020B0604020202020204" pitchFamily="34" charset="0"/>
              <a:sym typeface="Helvetica" charset="0"/>
            </a:endParaRPr>
          </a:p>
        </p:txBody>
      </p:sp>
      <p:pic>
        <p:nvPicPr>
          <p:cNvPr id="7" name="Gráfico 6">
            <a:extLst>
              <a:ext uri="{FF2B5EF4-FFF2-40B4-BE49-F238E27FC236}">
                <a16:creationId xmlns:a16="http://schemas.microsoft.com/office/drawing/2014/main" xmlns="" id="{0DFB84DC-D54C-C34E-AB01-83D36F397C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799302" y="1211544"/>
            <a:ext cx="3259097" cy="2286000"/>
          </a:xfrm>
          <a:prstGeom prst="rect">
            <a:avLst/>
          </a:prstGeom>
        </p:spPr>
      </p:pic>
      <p:pic>
        <p:nvPicPr>
          <p:cNvPr id="15" name="Gráfico 14">
            <a:extLst>
              <a:ext uri="{FF2B5EF4-FFF2-40B4-BE49-F238E27FC236}">
                <a16:creationId xmlns:a16="http://schemas.microsoft.com/office/drawing/2014/main" xmlns="" id="{48E20737-102F-B04C-A0A6-9D99B65096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800076" y="3928000"/>
            <a:ext cx="3259097" cy="2286000"/>
          </a:xfrm>
          <a:prstGeom prst="rect">
            <a:avLst/>
          </a:prstGeom>
        </p:spPr>
      </p:pic>
    </p:spTree>
    <p:custDataLst>
      <p:tags r:id="rId1"/>
    </p:custDataLst>
    <p:extLst>
      <p:ext uri="{BB962C8B-B14F-4D97-AF65-F5344CB8AC3E}">
        <p14:creationId xmlns:p14="http://schemas.microsoft.com/office/powerpoint/2010/main" val="18167631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adroTexto 73">
            <a:extLst>
              <a:ext uri="{FF2B5EF4-FFF2-40B4-BE49-F238E27FC236}">
                <a16:creationId xmlns:a16="http://schemas.microsoft.com/office/drawing/2014/main" xmlns="" id="{0E41A289-4151-41D2-BA4A-1E0C436E1D28}"/>
              </a:ext>
            </a:extLst>
          </p:cNvPr>
          <p:cNvSpPr txBox="1"/>
          <p:nvPr/>
        </p:nvSpPr>
        <p:spPr>
          <a:xfrm>
            <a:off x="448886" y="1870197"/>
            <a:ext cx="2595256" cy="4491232"/>
          </a:xfrm>
          <a:prstGeom prst="rect">
            <a:avLst/>
          </a:prstGeom>
          <a:solidFill>
            <a:schemeClr val="tx2"/>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36000" rIns="180000" bIns="180000" numCol="1" spcCol="38100" rtlCol="0" anchor="t">
            <a:noAutofit/>
          </a:bodyPr>
          <a:lstStyle/>
          <a:p>
            <a:pPr lvl="0" algn="ctr" defTabSz="2438338">
              <a:spcAft>
                <a:spcPts val="600"/>
              </a:spcAft>
            </a:pPr>
            <a:r>
              <a:rPr lang="es-CL" sz="1400" b="1" dirty="0">
                <a:solidFill>
                  <a:srgbClr val="3F3F3F"/>
                </a:solidFill>
                <a:latin typeface="ACHS Nueva Serif" pitchFamily="2" charset="0"/>
              </a:rPr>
              <a:t>Trastornos hemodinámicos</a:t>
            </a:r>
          </a:p>
          <a:p>
            <a:pPr lvl="0" algn="ctr" defTabSz="2438338">
              <a:spcAft>
                <a:spcPts val="600"/>
              </a:spcAft>
            </a:pPr>
            <a:endParaRPr lang="es-CL" sz="1400" b="1" dirty="0">
              <a:solidFill>
                <a:srgbClr val="3F3F3F"/>
              </a:solidFill>
              <a:latin typeface="ACHS Nueva Serif" pitchFamily="2" charset="0"/>
            </a:endParaRP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Hemorragias</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Shock</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Quemaduras</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Heridas</a:t>
            </a:r>
          </a:p>
        </p:txBody>
      </p:sp>
      <p:sp>
        <p:nvSpPr>
          <p:cNvPr id="25" name="Elipse 24">
            <a:extLst>
              <a:ext uri="{FF2B5EF4-FFF2-40B4-BE49-F238E27FC236}">
                <a16:creationId xmlns:a16="http://schemas.microsoft.com/office/drawing/2014/main" xmlns="" id="{8E1B602E-894E-48BF-8D18-1C750CF8C9C9}"/>
              </a:ext>
            </a:extLst>
          </p:cNvPr>
          <p:cNvSpPr/>
          <p:nvPr/>
        </p:nvSpPr>
        <p:spPr>
          <a:xfrm>
            <a:off x="1092545" y="2227254"/>
            <a:ext cx="1307938" cy="1307938"/>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srgbClr val="616161"/>
              </a:solidFill>
              <a:effectLst/>
              <a:uLnTx/>
              <a:uFillTx/>
              <a:latin typeface="ACHS Nueva Serif" pitchFamily="2" charset="0"/>
              <a:ea typeface="Helvetica Neue Medium"/>
              <a:cs typeface="Helvetica Neue Medium"/>
              <a:sym typeface="Helvetica Neue Medium"/>
            </a:endParaRPr>
          </a:p>
        </p:txBody>
      </p:sp>
      <p:graphicFrame>
        <p:nvGraphicFramePr>
          <p:cNvPr id="48" name="Objeto 47"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109" name="Diapositiva de think-cell" r:id="rId6" imgW="395" imgH="396" progId="TCLayout.ActiveDocument.1">
                  <p:embed/>
                </p:oleObj>
              </mc:Choice>
              <mc:Fallback>
                <p:oleObj name="Diapositiva de think-cell" r:id="rId6" imgW="395" imgH="396" progId="TCLayout.ActiveDocument.1">
                  <p:embed/>
                  <p:pic>
                    <p:nvPicPr>
                      <p:cNvPr id="48" name="Objeto 4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Marcador de texto 2"/>
          <p:cNvSpPr>
            <a:spLocks noGrp="1"/>
          </p:cNvSpPr>
          <p:nvPr>
            <p:ph type="body" sz="quarter" idx="61"/>
          </p:nvPr>
        </p:nvSpPr>
        <p:spPr>
          <a:prstGeom prst="rect">
            <a:avLst/>
          </a:prstGeom>
        </p:spPr>
        <p:txBody>
          <a:bodyPr/>
          <a:lstStyle/>
          <a:p>
            <a:r>
              <a:rPr lang="es-CL" dirty="0"/>
              <a:t>02. CUIDADOS BÁSICOS</a:t>
            </a:r>
          </a:p>
        </p:txBody>
      </p:sp>
      <p:sp>
        <p:nvSpPr>
          <p:cNvPr id="41" name="CuadroTexto 40">
            <a:extLst>
              <a:ext uri="{FF2B5EF4-FFF2-40B4-BE49-F238E27FC236}">
                <a16:creationId xmlns:a16="http://schemas.microsoft.com/office/drawing/2014/main" xmlns="" id="{094D13F4-230A-47B4-8F7C-6EEBAA877B99}"/>
              </a:ext>
            </a:extLst>
          </p:cNvPr>
          <p:cNvSpPr txBox="1"/>
          <p:nvPr/>
        </p:nvSpPr>
        <p:spPr>
          <a:xfrm>
            <a:off x="3339961" y="1870197"/>
            <a:ext cx="2595256" cy="4491232"/>
          </a:xfrm>
          <a:prstGeom prst="rect">
            <a:avLst/>
          </a:prstGeom>
          <a:solidFill>
            <a:schemeClr val="tx2"/>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36000" rIns="180000" bIns="180000" numCol="1" spcCol="38100" rtlCol="0" anchor="t">
            <a:noAutofit/>
          </a:bodyPr>
          <a:lstStyle/>
          <a:p>
            <a:pPr lvl="0" algn="ctr" defTabSz="2438338">
              <a:spcAft>
                <a:spcPts val="600"/>
              </a:spcAft>
            </a:pPr>
            <a:r>
              <a:rPr lang="es-CL" sz="1400" b="1" dirty="0">
                <a:solidFill>
                  <a:srgbClr val="3F3F3F"/>
                </a:solidFill>
                <a:latin typeface="ACHS Nueva Serif" pitchFamily="2" charset="0"/>
              </a:rPr>
              <a:t>Alteraciones de conciencia</a:t>
            </a:r>
          </a:p>
          <a:p>
            <a:pPr lvl="0" algn="ctr" defTabSz="2438338">
              <a:spcAft>
                <a:spcPts val="600"/>
              </a:spcAft>
            </a:pPr>
            <a:endParaRPr lang="es-CL" sz="1400" b="1" dirty="0">
              <a:solidFill>
                <a:srgbClr val="3F3F3F"/>
              </a:solidFill>
              <a:latin typeface="ACHS Nueva Serif" pitchFamily="2" charset="0"/>
            </a:endParaRPr>
          </a:p>
          <a:p>
            <a:pPr marL="171450" lvl="0" indent="-1714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Lesiones de cabeza y rostro</a:t>
            </a:r>
          </a:p>
          <a:p>
            <a:pPr marL="171450" lvl="0" indent="-1714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Desmayo</a:t>
            </a:r>
          </a:p>
          <a:p>
            <a:pPr marL="171450" lvl="0" indent="-1714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Epilepsia</a:t>
            </a:r>
          </a:p>
          <a:p>
            <a:pPr marL="171450" lvl="0" indent="-1714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Traumatismo craneal</a:t>
            </a:r>
          </a:p>
          <a:p>
            <a:pPr marL="171450" lvl="0" indent="-1714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Cuerpos extraños</a:t>
            </a:r>
          </a:p>
        </p:txBody>
      </p:sp>
      <p:sp>
        <p:nvSpPr>
          <p:cNvPr id="42" name="Elipse 41">
            <a:extLst>
              <a:ext uri="{FF2B5EF4-FFF2-40B4-BE49-F238E27FC236}">
                <a16:creationId xmlns:a16="http://schemas.microsoft.com/office/drawing/2014/main" xmlns="" id="{BF5FFE97-BD98-4E2D-A9FD-54C3B0BBBB1F}"/>
              </a:ext>
            </a:extLst>
          </p:cNvPr>
          <p:cNvSpPr/>
          <p:nvPr/>
        </p:nvSpPr>
        <p:spPr>
          <a:xfrm>
            <a:off x="3983620" y="2227254"/>
            <a:ext cx="1307938" cy="1307938"/>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srgbClr val="616161"/>
              </a:solidFill>
              <a:effectLst/>
              <a:uLnTx/>
              <a:uFillTx/>
              <a:latin typeface="ACHS Nueva Serif" pitchFamily="2" charset="0"/>
              <a:ea typeface="Helvetica Neue Medium"/>
              <a:cs typeface="Helvetica Neue Medium"/>
              <a:sym typeface="Helvetica Neue Medium"/>
            </a:endParaRPr>
          </a:p>
        </p:txBody>
      </p:sp>
      <p:sp>
        <p:nvSpPr>
          <p:cNvPr id="51" name="CuadroTexto 50">
            <a:extLst>
              <a:ext uri="{FF2B5EF4-FFF2-40B4-BE49-F238E27FC236}">
                <a16:creationId xmlns:a16="http://schemas.microsoft.com/office/drawing/2014/main" xmlns="" id="{2C94F9D6-5088-4F76-98FD-C264ECCD1024}"/>
              </a:ext>
            </a:extLst>
          </p:cNvPr>
          <p:cNvSpPr txBox="1"/>
          <p:nvPr/>
        </p:nvSpPr>
        <p:spPr>
          <a:xfrm>
            <a:off x="6256782" y="1870197"/>
            <a:ext cx="2595256" cy="4491232"/>
          </a:xfrm>
          <a:prstGeom prst="rect">
            <a:avLst/>
          </a:prstGeom>
          <a:solidFill>
            <a:schemeClr val="tx2"/>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36000" rIns="180000" bIns="180000" numCol="1" spcCol="38100" rtlCol="0" anchor="t">
            <a:noAutofit/>
          </a:bodyPr>
          <a:lstStyle/>
          <a:p>
            <a:pPr lvl="0" algn="ctr" defTabSz="2438338">
              <a:spcAft>
                <a:spcPts val="600"/>
              </a:spcAft>
            </a:pPr>
            <a:r>
              <a:rPr lang="es-CL" sz="1400" b="1" dirty="0">
                <a:solidFill>
                  <a:srgbClr val="3F3F3F"/>
                </a:solidFill>
                <a:latin typeface="ACHS Nueva Serif" pitchFamily="2" charset="0"/>
              </a:rPr>
              <a:t>Traumatismos aparato motor</a:t>
            </a:r>
          </a:p>
          <a:p>
            <a:pPr lvl="0" algn="ctr" defTabSz="2438338">
              <a:spcAft>
                <a:spcPts val="600"/>
              </a:spcAft>
            </a:pPr>
            <a:endParaRPr lang="es-CL" sz="1400" b="1" dirty="0">
              <a:solidFill>
                <a:srgbClr val="3F3F3F"/>
              </a:solidFill>
              <a:latin typeface="ACHS Nueva Serif" pitchFamily="2" charset="0"/>
            </a:endParaRP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Contusión</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Esguince</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Luxación</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Fractura</a:t>
            </a:r>
          </a:p>
        </p:txBody>
      </p:sp>
      <p:sp>
        <p:nvSpPr>
          <p:cNvPr id="52" name="Elipse 51">
            <a:extLst>
              <a:ext uri="{FF2B5EF4-FFF2-40B4-BE49-F238E27FC236}">
                <a16:creationId xmlns:a16="http://schemas.microsoft.com/office/drawing/2014/main" xmlns="" id="{ED8210A3-5083-4CE9-8A2C-4634EF586327}"/>
              </a:ext>
            </a:extLst>
          </p:cNvPr>
          <p:cNvSpPr/>
          <p:nvPr/>
        </p:nvSpPr>
        <p:spPr>
          <a:xfrm>
            <a:off x="6900441" y="2227254"/>
            <a:ext cx="1307938" cy="1307938"/>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srgbClr val="616161"/>
              </a:solidFill>
              <a:effectLst/>
              <a:uLnTx/>
              <a:uFillTx/>
              <a:latin typeface="ACHS Nueva Serif" pitchFamily="2" charset="0"/>
              <a:ea typeface="Helvetica Neue Medium"/>
              <a:cs typeface="Helvetica Neue Medium"/>
              <a:sym typeface="Helvetica Neue Medium"/>
            </a:endParaRPr>
          </a:p>
        </p:txBody>
      </p:sp>
      <p:sp>
        <p:nvSpPr>
          <p:cNvPr id="57" name="CuadroTexto 56">
            <a:extLst>
              <a:ext uri="{FF2B5EF4-FFF2-40B4-BE49-F238E27FC236}">
                <a16:creationId xmlns:a16="http://schemas.microsoft.com/office/drawing/2014/main" xmlns="" id="{8B70E2DE-36C9-47B2-A148-412259D26FB7}"/>
              </a:ext>
            </a:extLst>
          </p:cNvPr>
          <p:cNvSpPr txBox="1"/>
          <p:nvPr/>
        </p:nvSpPr>
        <p:spPr>
          <a:xfrm>
            <a:off x="9147858" y="1870197"/>
            <a:ext cx="2595256" cy="4491231"/>
          </a:xfrm>
          <a:prstGeom prst="rect">
            <a:avLst/>
          </a:prstGeom>
          <a:solidFill>
            <a:schemeClr val="tx2"/>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36000" rIns="180000" bIns="180000" numCol="1" spcCol="38100" rtlCol="0" anchor="t">
            <a:noAutofit/>
          </a:bodyPr>
          <a:lstStyle/>
          <a:p>
            <a:pPr lvl="0" algn="ctr" defTabSz="2438338">
              <a:spcAft>
                <a:spcPts val="600"/>
              </a:spcAft>
            </a:pPr>
            <a:r>
              <a:rPr lang="es-CL" sz="1400" b="1" dirty="0">
                <a:solidFill>
                  <a:srgbClr val="3F3F3F"/>
                </a:solidFill>
                <a:latin typeface="ACHS Nueva Serif" pitchFamily="2" charset="0"/>
              </a:rPr>
              <a:t>Envenenamientos e intoxicaciones</a:t>
            </a:r>
          </a:p>
          <a:p>
            <a:pPr lvl="0" algn="ctr" defTabSz="2438338">
              <a:spcAft>
                <a:spcPts val="600"/>
              </a:spcAft>
            </a:pPr>
            <a:endParaRPr lang="es-CL" sz="1400" b="1" dirty="0">
              <a:solidFill>
                <a:srgbClr val="3F3F3F"/>
              </a:solidFill>
              <a:latin typeface="ACHS Nueva Serif" pitchFamily="2" charset="0"/>
            </a:endParaRP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Ingesta alimentaria</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Cutánea</a:t>
            </a:r>
          </a:p>
          <a:p>
            <a:pPr marL="285750" lvl="0" indent="-285750" defTabSz="2438338">
              <a:spcAft>
                <a:spcPts val="600"/>
              </a:spcAft>
              <a:buClr>
                <a:srgbClr val="27933E"/>
              </a:buClr>
              <a:buFont typeface="Arial" panose="020B0604020202020204" pitchFamily="34" charset="0"/>
              <a:buChar char="•"/>
            </a:pPr>
            <a:r>
              <a:rPr lang="es-CL" sz="1400" dirty="0">
                <a:solidFill>
                  <a:srgbClr val="3F3F3F"/>
                </a:solidFill>
                <a:latin typeface="ACHS Nueva Serif" pitchFamily="2" charset="0"/>
              </a:rPr>
              <a:t>Inhalación</a:t>
            </a:r>
          </a:p>
        </p:txBody>
      </p:sp>
      <p:sp>
        <p:nvSpPr>
          <p:cNvPr id="58" name="Elipse 57">
            <a:extLst>
              <a:ext uri="{FF2B5EF4-FFF2-40B4-BE49-F238E27FC236}">
                <a16:creationId xmlns:a16="http://schemas.microsoft.com/office/drawing/2014/main" xmlns="" id="{C8EC3195-2186-4B70-8DE2-73D2DA5C0B10}"/>
              </a:ext>
            </a:extLst>
          </p:cNvPr>
          <p:cNvSpPr/>
          <p:nvPr/>
        </p:nvSpPr>
        <p:spPr>
          <a:xfrm>
            <a:off x="9791517" y="2227254"/>
            <a:ext cx="1307938" cy="1307938"/>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srgbClr val="616161"/>
              </a:solidFill>
              <a:effectLst/>
              <a:uLnTx/>
              <a:uFillTx/>
              <a:latin typeface="ACHS Nueva Serif" pitchFamily="2" charset="0"/>
              <a:ea typeface="Helvetica Neue Medium"/>
              <a:cs typeface="Helvetica Neue Medium"/>
              <a:sym typeface="Helvetica Neue Medium"/>
            </a:endParaRPr>
          </a:p>
        </p:txBody>
      </p:sp>
      <p:sp>
        <p:nvSpPr>
          <p:cNvPr id="80" name="Text Placeholder 6">
            <a:extLst>
              <a:ext uri="{FF2B5EF4-FFF2-40B4-BE49-F238E27FC236}">
                <a16:creationId xmlns:a16="http://schemas.microsoft.com/office/drawing/2014/main" xmlns="" id="{D985F814-334E-E74D-8FBA-21F4C83AE28C}"/>
              </a:ext>
            </a:extLst>
          </p:cNvPr>
          <p:cNvSpPr>
            <a:spLocks noGrp="1"/>
          </p:cNvSpPr>
          <p:nvPr>
            <p:ph type="body" sz="quarter" idx="62"/>
          </p:nvPr>
        </p:nvSpPr>
        <p:spPr>
          <a:xfrm>
            <a:off x="449262" y="1159880"/>
            <a:ext cx="9865812" cy="356282"/>
          </a:xfrm>
          <a:prstGeom prst="rect">
            <a:avLst/>
          </a:prstGeom>
        </p:spPr>
        <p:txBody>
          <a:bodyPr>
            <a:normAutofit/>
          </a:bodyPr>
          <a:lstStyle/>
          <a:p>
            <a:r>
              <a:rPr lang="es-ES" sz="1800" b="1" dirty="0">
                <a:solidFill>
                  <a:srgbClr val="27933E"/>
                </a:solidFill>
              </a:rPr>
              <a:t>Lesiones frecuentes</a:t>
            </a:r>
          </a:p>
        </p:txBody>
      </p:sp>
      <p:grpSp>
        <p:nvGrpSpPr>
          <p:cNvPr id="39" name="Group 66">
            <a:extLst>
              <a:ext uri="{FF2B5EF4-FFF2-40B4-BE49-F238E27FC236}">
                <a16:creationId xmlns:a16="http://schemas.microsoft.com/office/drawing/2014/main" xmlns="" id="{E7079269-4228-A34E-9495-D5C8669253CC}"/>
              </a:ext>
            </a:extLst>
          </p:cNvPr>
          <p:cNvGrpSpPr>
            <a:grpSpLocks noChangeAspect="1"/>
          </p:cNvGrpSpPr>
          <p:nvPr/>
        </p:nvGrpSpPr>
        <p:grpSpPr bwMode="auto">
          <a:xfrm>
            <a:off x="1372658" y="2438311"/>
            <a:ext cx="773113" cy="835025"/>
            <a:chOff x="6910" y="1015"/>
            <a:chExt cx="487" cy="526"/>
          </a:xfrm>
          <a:solidFill>
            <a:srgbClr val="7EFF45"/>
          </a:solidFill>
        </p:grpSpPr>
        <p:sp>
          <p:nvSpPr>
            <p:cNvPr id="40" name="Freeform 67">
              <a:extLst>
                <a:ext uri="{FF2B5EF4-FFF2-40B4-BE49-F238E27FC236}">
                  <a16:creationId xmlns:a16="http://schemas.microsoft.com/office/drawing/2014/main" xmlns="" id="{BF19AB7B-C220-B54E-9FF2-C7D4684062EA}"/>
                </a:ext>
              </a:extLst>
            </p:cNvPr>
            <p:cNvSpPr>
              <a:spLocks noEditPoints="1"/>
            </p:cNvSpPr>
            <p:nvPr/>
          </p:nvSpPr>
          <p:spPr bwMode="auto">
            <a:xfrm>
              <a:off x="7113" y="1123"/>
              <a:ext cx="114" cy="116"/>
            </a:xfrm>
            <a:custGeom>
              <a:avLst/>
              <a:gdLst>
                <a:gd name="T0" fmla="*/ 32 w 190"/>
                <a:gd name="T1" fmla="*/ 137 h 191"/>
                <a:gd name="T2" fmla="*/ 32 w 190"/>
                <a:gd name="T3" fmla="*/ 137 h 191"/>
                <a:gd name="T4" fmla="*/ 137 w 190"/>
                <a:gd name="T5" fmla="*/ 33 h 191"/>
                <a:gd name="T6" fmla="*/ 157 w 190"/>
                <a:gd name="T7" fmla="*/ 53 h 191"/>
                <a:gd name="T8" fmla="*/ 53 w 190"/>
                <a:gd name="T9" fmla="*/ 158 h 191"/>
                <a:gd name="T10" fmla="*/ 32 w 190"/>
                <a:gd name="T11" fmla="*/ 137 h 191"/>
                <a:gd name="T12" fmla="*/ 113 w 190"/>
                <a:gd name="T13" fmla="*/ 134 h 191"/>
                <a:gd name="T14" fmla="*/ 113 w 190"/>
                <a:gd name="T15" fmla="*/ 134 h 191"/>
                <a:gd name="T16" fmla="*/ 133 w 190"/>
                <a:gd name="T17" fmla="*/ 113 h 191"/>
                <a:gd name="T18" fmla="*/ 158 w 190"/>
                <a:gd name="T19" fmla="*/ 138 h 191"/>
                <a:gd name="T20" fmla="*/ 138 w 190"/>
                <a:gd name="T21" fmla="*/ 159 h 191"/>
                <a:gd name="T22" fmla="*/ 113 w 190"/>
                <a:gd name="T23" fmla="*/ 134 h 191"/>
                <a:gd name="T24" fmla="*/ 77 w 190"/>
                <a:gd name="T25" fmla="*/ 57 h 191"/>
                <a:gd name="T26" fmla="*/ 77 w 190"/>
                <a:gd name="T27" fmla="*/ 57 h 191"/>
                <a:gd name="T28" fmla="*/ 56 w 190"/>
                <a:gd name="T29" fmla="*/ 77 h 191"/>
                <a:gd name="T30" fmla="*/ 33 w 190"/>
                <a:gd name="T31" fmla="*/ 54 h 191"/>
                <a:gd name="T32" fmla="*/ 53 w 190"/>
                <a:gd name="T33" fmla="*/ 33 h 191"/>
                <a:gd name="T34" fmla="*/ 77 w 190"/>
                <a:gd name="T35" fmla="*/ 57 h 191"/>
                <a:gd name="T36" fmla="*/ 5 w 190"/>
                <a:gd name="T37" fmla="*/ 128 h 191"/>
                <a:gd name="T38" fmla="*/ 5 w 190"/>
                <a:gd name="T39" fmla="*/ 128 h 191"/>
                <a:gd name="T40" fmla="*/ 5 w 190"/>
                <a:gd name="T41" fmla="*/ 146 h 191"/>
                <a:gd name="T42" fmla="*/ 43 w 190"/>
                <a:gd name="T43" fmla="*/ 185 h 191"/>
                <a:gd name="T44" fmla="*/ 62 w 190"/>
                <a:gd name="T45" fmla="*/ 185 h 191"/>
                <a:gd name="T46" fmla="*/ 95 w 190"/>
                <a:gd name="T47" fmla="*/ 152 h 191"/>
                <a:gd name="T48" fmla="*/ 129 w 190"/>
                <a:gd name="T49" fmla="*/ 186 h 191"/>
                <a:gd name="T50" fmla="*/ 147 w 190"/>
                <a:gd name="T51" fmla="*/ 186 h 191"/>
                <a:gd name="T52" fmla="*/ 185 w 190"/>
                <a:gd name="T53" fmla="*/ 147 h 191"/>
                <a:gd name="T54" fmla="*/ 185 w 190"/>
                <a:gd name="T55" fmla="*/ 129 h 191"/>
                <a:gd name="T56" fmla="*/ 152 w 190"/>
                <a:gd name="T57" fmla="*/ 95 h 191"/>
                <a:gd name="T58" fmla="*/ 185 w 190"/>
                <a:gd name="T59" fmla="*/ 62 h 191"/>
                <a:gd name="T60" fmla="*/ 185 w 190"/>
                <a:gd name="T61" fmla="*/ 44 h 191"/>
                <a:gd name="T62" fmla="*/ 146 w 190"/>
                <a:gd name="T63" fmla="*/ 5 h 191"/>
                <a:gd name="T64" fmla="*/ 128 w 190"/>
                <a:gd name="T65" fmla="*/ 5 h 191"/>
                <a:gd name="T66" fmla="*/ 95 w 190"/>
                <a:gd name="T67" fmla="*/ 38 h 191"/>
                <a:gd name="T68" fmla="*/ 62 w 190"/>
                <a:gd name="T69" fmla="*/ 6 h 191"/>
                <a:gd name="T70" fmla="*/ 44 w 190"/>
                <a:gd name="T71" fmla="*/ 6 h 191"/>
                <a:gd name="T72" fmla="*/ 6 w 190"/>
                <a:gd name="T73" fmla="*/ 45 h 191"/>
                <a:gd name="T74" fmla="*/ 6 w 190"/>
                <a:gd name="T75" fmla="*/ 63 h 191"/>
                <a:gd name="T76" fmla="*/ 38 w 190"/>
                <a:gd name="T77" fmla="*/ 95 h 191"/>
                <a:gd name="T78" fmla="*/ 5 w 190"/>
                <a:gd name="T79" fmla="*/ 12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91">
                  <a:moveTo>
                    <a:pt x="32" y="137"/>
                  </a:moveTo>
                  <a:lnTo>
                    <a:pt x="32" y="137"/>
                  </a:lnTo>
                  <a:lnTo>
                    <a:pt x="137" y="33"/>
                  </a:lnTo>
                  <a:lnTo>
                    <a:pt x="157" y="53"/>
                  </a:lnTo>
                  <a:lnTo>
                    <a:pt x="53" y="158"/>
                  </a:lnTo>
                  <a:lnTo>
                    <a:pt x="32" y="137"/>
                  </a:lnTo>
                  <a:close/>
                  <a:moveTo>
                    <a:pt x="113" y="134"/>
                  </a:moveTo>
                  <a:lnTo>
                    <a:pt x="113" y="134"/>
                  </a:lnTo>
                  <a:lnTo>
                    <a:pt x="133" y="113"/>
                  </a:lnTo>
                  <a:lnTo>
                    <a:pt x="158" y="138"/>
                  </a:lnTo>
                  <a:lnTo>
                    <a:pt x="138" y="159"/>
                  </a:lnTo>
                  <a:lnTo>
                    <a:pt x="113" y="134"/>
                  </a:lnTo>
                  <a:close/>
                  <a:moveTo>
                    <a:pt x="77" y="57"/>
                  </a:moveTo>
                  <a:lnTo>
                    <a:pt x="77" y="57"/>
                  </a:lnTo>
                  <a:lnTo>
                    <a:pt x="56" y="77"/>
                  </a:lnTo>
                  <a:lnTo>
                    <a:pt x="33" y="54"/>
                  </a:lnTo>
                  <a:lnTo>
                    <a:pt x="53" y="33"/>
                  </a:lnTo>
                  <a:lnTo>
                    <a:pt x="77" y="57"/>
                  </a:lnTo>
                  <a:close/>
                  <a:moveTo>
                    <a:pt x="5" y="128"/>
                  </a:moveTo>
                  <a:lnTo>
                    <a:pt x="5" y="128"/>
                  </a:lnTo>
                  <a:cubicBezTo>
                    <a:pt x="0" y="133"/>
                    <a:pt x="0" y="141"/>
                    <a:pt x="5" y="146"/>
                  </a:cubicBezTo>
                  <a:lnTo>
                    <a:pt x="43" y="185"/>
                  </a:lnTo>
                  <a:cubicBezTo>
                    <a:pt x="48" y="190"/>
                    <a:pt x="57" y="190"/>
                    <a:pt x="62" y="185"/>
                  </a:cubicBezTo>
                  <a:lnTo>
                    <a:pt x="95" y="152"/>
                  </a:lnTo>
                  <a:lnTo>
                    <a:pt x="129" y="186"/>
                  </a:lnTo>
                  <a:cubicBezTo>
                    <a:pt x="133" y="191"/>
                    <a:pt x="142" y="191"/>
                    <a:pt x="147" y="186"/>
                  </a:cubicBezTo>
                  <a:lnTo>
                    <a:pt x="185" y="147"/>
                  </a:lnTo>
                  <a:cubicBezTo>
                    <a:pt x="190" y="142"/>
                    <a:pt x="190" y="134"/>
                    <a:pt x="185" y="129"/>
                  </a:cubicBezTo>
                  <a:lnTo>
                    <a:pt x="152" y="95"/>
                  </a:lnTo>
                  <a:lnTo>
                    <a:pt x="185" y="62"/>
                  </a:lnTo>
                  <a:cubicBezTo>
                    <a:pt x="190" y="57"/>
                    <a:pt x="190" y="49"/>
                    <a:pt x="185" y="44"/>
                  </a:cubicBezTo>
                  <a:lnTo>
                    <a:pt x="146" y="5"/>
                  </a:lnTo>
                  <a:cubicBezTo>
                    <a:pt x="141" y="0"/>
                    <a:pt x="133" y="0"/>
                    <a:pt x="128" y="5"/>
                  </a:cubicBezTo>
                  <a:lnTo>
                    <a:pt x="95" y="38"/>
                  </a:lnTo>
                  <a:lnTo>
                    <a:pt x="62" y="6"/>
                  </a:lnTo>
                  <a:cubicBezTo>
                    <a:pt x="57" y="1"/>
                    <a:pt x="49" y="1"/>
                    <a:pt x="44" y="6"/>
                  </a:cubicBezTo>
                  <a:lnTo>
                    <a:pt x="6" y="45"/>
                  </a:lnTo>
                  <a:cubicBezTo>
                    <a:pt x="1" y="50"/>
                    <a:pt x="1" y="58"/>
                    <a:pt x="6" y="63"/>
                  </a:cubicBezTo>
                  <a:lnTo>
                    <a:pt x="38" y="95"/>
                  </a:lnTo>
                  <a:lnTo>
                    <a:pt x="5" y="1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3" name="Freeform 68">
              <a:extLst>
                <a:ext uri="{FF2B5EF4-FFF2-40B4-BE49-F238E27FC236}">
                  <a16:creationId xmlns:a16="http://schemas.microsoft.com/office/drawing/2014/main" xmlns="" id="{FA52EE7D-8369-5940-BA9E-895D897F25BC}"/>
                </a:ext>
              </a:extLst>
            </p:cNvPr>
            <p:cNvSpPr>
              <a:spLocks/>
            </p:cNvSpPr>
            <p:nvPr/>
          </p:nvSpPr>
          <p:spPr bwMode="auto">
            <a:xfrm>
              <a:off x="6910" y="1015"/>
              <a:ext cx="487" cy="526"/>
            </a:xfrm>
            <a:custGeom>
              <a:avLst/>
              <a:gdLst>
                <a:gd name="T0" fmla="*/ 803 w 807"/>
                <a:gd name="T1" fmla="*/ 496 h 873"/>
                <a:gd name="T2" fmla="*/ 803 w 807"/>
                <a:gd name="T3" fmla="*/ 496 h 873"/>
                <a:gd name="T4" fmla="*/ 737 w 807"/>
                <a:gd name="T5" fmla="*/ 364 h 873"/>
                <a:gd name="T6" fmla="*/ 629 w 807"/>
                <a:gd name="T7" fmla="*/ 107 h 873"/>
                <a:gd name="T8" fmla="*/ 368 w 807"/>
                <a:gd name="T9" fmla="*/ 0 h 873"/>
                <a:gd name="T10" fmla="*/ 108 w 807"/>
                <a:gd name="T11" fmla="*/ 107 h 873"/>
                <a:gd name="T12" fmla="*/ 0 w 807"/>
                <a:gd name="T13" fmla="*/ 368 h 873"/>
                <a:gd name="T14" fmla="*/ 135 w 807"/>
                <a:gd name="T15" fmla="*/ 654 h 873"/>
                <a:gd name="T16" fmla="*/ 135 w 807"/>
                <a:gd name="T17" fmla="*/ 855 h 873"/>
                <a:gd name="T18" fmla="*/ 152 w 807"/>
                <a:gd name="T19" fmla="*/ 873 h 873"/>
                <a:gd name="T20" fmla="*/ 169 w 807"/>
                <a:gd name="T21" fmla="*/ 855 h 873"/>
                <a:gd name="T22" fmla="*/ 169 w 807"/>
                <a:gd name="T23" fmla="*/ 645 h 873"/>
                <a:gd name="T24" fmla="*/ 163 w 807"/>
                <a:gd name="T25" fmla="*/ 632 h 873"/>
                <a:gd name="T26" fmla="*/ 34 w 807"/>
                <a:gd name="T27" fmla="*/ 368 h 873"/>
                <a:gd name="T28" fmla="*/ 368 w 807"/>
                <a:gd name="T29" fmla="*/ 34 h 873"/>
                <a:gd name="T30" fmla="*/ 703 w 807"/>
                <a:gd name="T31" fmla="*/ 368 h 873"/>
                <a:gd name="T32" fmla="*/ 705 w 807"/>
                <a:gd name="T33" fmla="*/ 376 h 873"/>
                <a:gd name="T34" fmla="*/ 765 w 807"/>
                <a:gd name="T35" fmla="*/ 497 h 873"/>
                <a:gd name="T36" fmla="*/ 711 w 807"/>
                <a:gd name="T37" fmla="*/ 529 h 873"/>
                <a:gd name="T38" fmla="*/ 703 w 807"/>
                <a:gd name="T39" fmla="*/ 544 h 873"/>
                <a:gd name="T40" fmla="*/ 703 w 807"/>
                <a:gd name="T41" fmla="*/ 730 h 873"/>
                <a:gd name="T42" fmla="*/ 585 w 807"/>
                <a:gd name="T43" fmla="*/ 730 h 873"/>
                <a:gd name="T44" fmla="*/ 568 w 807"/>
                <a:gd name="T45" fmla="*/ 747 h 873"/>
                <a:gd name="T46" fmla="*/ 568 w 807"/>
                <a:gd name="T47" fmla="*/ 855 h 873"/>
                <a:gd name="T48" fmla="*/ 585 w 807"/>
                <a:gd name="T49" fmla="*/ 873 h 873"/>
                <a:gd name="T50" fmla="*/ 602 w 807"/>
                <a:gd name="T51" fmla="*/ 855 h 873"/>
                <a:gd name="T52" fmla="*/ 602 w 807"/>
                <a:gd name="T53" fmla="*/ 764 h 873"/>
                <a:gd name="T54" fmla="*/ 720 w 807"/>
                <a:gd name="T55" fmla="*/ 764 h 873"/>
                <a:gd name="T56" fmla="*/ 737 w 807"/>
                <a:gd name="T57" fmla="*/ 747 h 873"/>
                <a:gd name="T58" fmla="*/ 737 w 807"/>
                <a:gd name="T59" fmla="*/ 554 h 873"/>
                <a:gd name="T60" fmla="*/ 797 w 807"/>
                <a:gd name="T61" fmla="*/ 518 h 873"/>
                <a:gd name="T62" fmla="*/ 803 w 807"/>
                <a:gd name="T63" fmla="*/ 49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7" h="873">
                  <a:moveTo>
                    <a:pt x="803" y="496"/>
                  </a:moveTo>
                  <a:lnTo>
                    <a:pt x="803" y="496"/>
                  </a:lnTo>
                  <a:lnTo>
                    <a:pt x="737" y="364"/>
                  </a:lnTo>
                  <a:cubicBezTo>
                    <a:pt x="736" y="267"/>
                    <a:pt x="698" y="176"/>
                    <a:pt x="629" y="107"/>
                  </a:cubicBezTo>
                  <a:cubicBezTo>
                    <a:pt x="560" y="38"/>
                    <a:pt x="467" y="0"/>
                    <a:pt x="368" y="0"/>
                  </a:cubicBezTo>
                  <a:cubicBezTo>
                    <a:pt x="270" y="0"/>
                    <a:pt x="177" y="38"/>
                    <a:pt x="108" y="107"/>
                  </a:cubicBezTo>
                  <a:cubicBezTo>
                    <a:pt x="38" y="177"/>
                    <a:pt x="0" y="270"/>
                    <a:pt x="0" y="368"/>
                  </a:cubicBezTo>
                  <a:cubicBezTo>
                    <a:pt x="0" y="479"/>
                    <a:pt x="49" y="583"/>
                    <a:pt x="135" y="654"/>
                  </a:cubicBezTo>
                  <a:lnTo>
                    <a:pt x="135" y="855"/>
                  </a:lnTo>
                  <a:cubicBezTo>
                    <a:pt x="135" y="865"/>
                    <a:pt x="143" y="873"/>
                    <a:pt x="152" y="873"/>
                  </a:cubicBezTo>
                  <a:cubicBezTo>
                    <a:pt x="162" y="873"/>
                    <a:pt x="169" y="865"/>
                    <a:pt x="169" y="855"/>
                  </a:cubicBezTo>
                  <a:lnTo>
                    <a:pt x="169" y="645"/>
                  </a:lnTo>
                  <a:cubicBezTo>
                    <a:pt x="169" y="640"/>
                    <a:pt x="167" y="635"/>
                    <a:pt x="163" y="632"/>
                  </a:cubicBezTo>
                  <a:cubicBezTo>
                    <a:pt x="81" y="568"/>
                    <a:pt x="34" y="472"/>
                    <a:pt x="34" y="368"/>
                  </a:cubicBezTo>
                  <a:cubicBezTo>
                    <a:pt x="34" y="184"/>
                    <a:pt x="184" y="34"/>
                    <a:pt x="368" y="34"/>
                  </a:cubicBezTo>
                  <a:cubicBezTo>
                    <a:pt x="553" y="34"/>
                    <a:pt x="703" y="184"/>
                    <a:pt x="703" y="368"/>
                  </a:cubicBezTo>
                  <a:cubicBezTo>
                    <a:pt x="703" y="371"/>
                    <a:pt x="703" y="374"/>
                    <a:pt x="705" y="376"/>
                  </a:cubicBezTo>
                  <a:lnTo>
                    <a:pt x="765" y="497"/>
                  </a:lnTo>
                  <a:lnTo>
                    <a:pt x="711" y="529"/>
                  </a:lnTo>
                  <a:cubicBezTo>
                    <a:pt x="706" y="532"/>
                    <a:pt x="703" y="538"/>
                    <a:pt x="703" y="544"/>
                  </a:cubicBezTo>
                  <a:lnTo>
                    <a:pt x="703" y="730"/>
                  </a:lnTo>
                  <a:lnTo>
                    <a:pt x="585" y="730"/>
                  </a:lnTo>
                  <a:cubicBezTo>
                    <a:pt x="575" y="730"/>
                    <a:pt x="568" y="737"/>
                    <a:pt x="568" y="747"/>
                  </a:cubicBezTo>
                  <a:lnTo>
                    <a:pt x="568" y="855"/>
                  </a:lnTo>
                  <a:cubicBezTo>
                    <a:pt x="568" y="865"/>
                    <a:pt x="575" y="873"/>
                    <a:pt x="585" y="873"/>
                  </a:cubicBezTo>
                  <a:cubicBezTo>
                    <a:pt x="594" y="873"/>
                    <a:pt x="602" y="865"/>
                    <a:pt x="602" y="855"/>
                  </a:cubicBezTo>
                  <a:lnTo>
                    <a:pt x="602" y="764"/>
                  </a:lnTo>
                  <a:lnTo>
                    <a:pt x="720" y="764"/>
                  </a:lnTo>
                  <a:cubicBezTo>
                    <a:pt x="730" y="764"/>
                    <a:pt x="737" y="757"/>
                    <a:pt x="737" y="747"/>
                  </a:cubicBezTo>
                  <a:lnTo>
                    <a:pt x="737" y="554"/>
                  </a:lnTo>
                  <a:lnTo>
                    <a:pt x="797" y="518"/>
                  </a:lnTo>
                  <a:cubicBezTo>
                    <a:pt x="804" y="514"/>
                    <a:pt x="807" y="504"/>
                    <a:pt x="803" y="4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4" name="Freeform 69">
              <a:extLst>
                <a:ext uri="{FF2B5EF4-FFF2-40B4-BE49-F238E27FC236}">
                  <a16:creationId xmlns:a16="http://schemas.microsoft.com/office/drawing/2014/main" xmlns="" id="{9C72AFE4-C9CE-4A4B-AAE2-0EE96360F09D}"/>
                </a:ext>
              </a:extLst>
            </p:cNvPr>
            <p:cNvSpPr>
              <a:spLocks/>
            </p:cNvSpPr>
            <p:nvPr/>
          </p:nvSpPr>
          <p:spPr bwMode="auto">
            <a:xfrm>
              <a:off x="6959" y="1072"/>
              <a:ext cx="355" cy="306"/>
            </a:xfrm>
            <a:custGeom>
              <a:avLst/>
              <a:gdLst>
                <a:gd name="T0" fmla="*/ 520 w 589"/>
                <a:gd name="T1" fmla="*/ 135 h 508"/>
                <a:gd name="T2" fmla="*/ 340 w 589"/>
                <a:gd name="T3" fmla="*/ 40 h 508"/>
                <a:gd name="T4" fmla="*/ 168 w 589"/>
                <a:gd name="T5" fmla="*/ 64 h 508"/>
                <a:gd name="T6" fmla="*/ 27 w 589"/>
                <a:gd name="T7" fmla="*/ 153 h 508"/>
                <a:gd name="T8" fmla="*/ 36 w 589"/>
                <a:gd name="T9" fmla="*/ 198 h 508"/>
                <a:gd name="T10" fmla="*/ 103 w 589"/>
                <a:gd name="T11" fmla="*/ 373 h 508"/>
                <a:gd name="T12" fmla="*/ 89 w 589"/>
                <a:gd name="T13" fmla="*/ 478 h 508"/>
                <a:gd name="T14" fmla="*/ 139 w 589"/>
                <a:gd name="T15" fmla="*/ 508 h 508"/>
                <a:gd name="T16" fmla="*/ 154 w 589"/>
                <a:gd name="T17" fmla="*/ 498 h 508"/>
                <a:gd name="T18" fmla="*/ 281 w 589"/>
                <a:gd name="T19" fmla="*/ 365 h 508"/>
                <a:gd name="T20" fmla="*/ 290 w 589"/>
                <a:gd name="T21" fmla="*/ 334 h 508"/>
                <a:gd name="T22" fmla="*/ 205 w 589"/>
                <a:gd name="T23" fmla="*/ 338 h 508"/>
                <a:gd name="T24" fmla="*/ 132 w 589"/>
                <a:gd name="T25" fmla="*/ 465 h 508"/>
                <a:gd name="T26" fmla="*/ 141 w 589"/>
                <a:gd name="T27" fmla="*/ 363 h 508"/>
                <a:gd name="T28" fmla="*/ 179 w 589"/>
                <a:gd name="T29" fmla="*/ 257 h 508"/>
                <a:gd name="T30" fmla="*/ 117 w 589"/>
                <a:gd name="T31" fmla="*/ 335 h 508"/>
                <a:gd name="T32" fmla="*/ 34 w 589"/>
                <a:gd name="T33" fmla="*/ 274 h 508"/>
                <a:gd name="T34" fmla="*/ 98 w 589"/>
                <a:gd name="T35" fmla="*/ 210 h 508"/>
                <a:gd name="T36" fmla="*/ 98 w 589"/>
                <a:gd name="T37" fmla="*/ 176 h 508"/>
                <a:gd name="T38" fmla="*/ 61 w 589"/>
                <a:gd name="T39" fmla="*/ 153 h 508"/>
                <a:gd name="T40" fmla="*/ 168 w 589"/>
                <a:gd name="T41" fmla="*/ 105 h 508"/>
                <a:gd name="T42" fmla="*/ 178 w 589"/>
                <a:gd name="T43" fmla="*/ 188 h 508"/>
                <a:gd name="T44" fmla="*/ 195 w 589"/>
                <a:gd name="T45" fmla="*/ 215 h 508"/>
                <a:gd name="T46" fmla="*/ 224 w 589"/>
                <a:gd name="T47" fmla="*/ 153 h 508"/>
                <a:gd name="T48" fmla="*/ 260 w 589"/>
                <a:gd name="T49" fmla="*/ 35 h 508"/>
                <a:gd name="T50" fmla="*/ 329 w 589"/>
                <a:gd name="T51" fmla="*/ 81 h 508"/>
                <a:gd name="T52" fmla="*/ 396 w 589"/>
                <a:gd name="T53" fmla="*/ 62 h 508"/>
                <a:gd name="T54" fmla="*/ 487 w 589"/>
                <a:gd name="T55" fmla="*/ 153 h 508"/>
                <a:gd name="T56" fmla="*/ 479 w 589"/>
                <a:gd name="T57" fmla="*/ 221 h 508"/>
                <a:gd name="T58" fmla="*/ 504 w 589"/>
                <a:gd name="T59" fmla="*/ 215 h 508"/>
                <a:gd name="T60" fmla="*/ 554 w 589"/>
                <a:gd name="T61" fmla="*/ 247 h 508"/>
                <a:gd name="T62" fmla="*/ 410 w 589"/>
                <a:gd name="T63" fmla="*/ 321 h 508"/>
                <a:gd name="T64" fmla="*/ 373 w 589"/>
                <a:gd name="T65" fmla="*/ 283 h 508"/>
                <a:gd name="T66" fmla="*/ 352 w 589"/>
                <a:gd name="T67" fmla="*/ 295 h 508"/>
                <a:gd name="T68" fmla="*/ 362 w 589"/>
                <a:gd name="T69" fmla="*/ 322 h 508"/>
                <a:gd name="T70" fmla="*/ 326 w 589"/>
                <a:gd name="T71" fmla="*/ 331 h 508"/>
                <a:gd name="T72" fmla="*/ 341 w 589"/>
                <a:gd name="T73" fmla="*/ 359 h 508"/>
                <a:gd name="T74" fmla="*/ 463 w 589"/>
                <a:gd name="T75" fmla="*/ 373 h 508"/>
                <a:gd name="T76" fmla="*/ 520 w 589"/>
                <a:gd name="T77" fmla="*/ 13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9" h="508">
                  <a:moveTo>
                    <a:pt x="520" y="135"/>
                  </a:moveTo>
                  <a:lnTo>
                    <a:pt x="520" y="135"/>
                  </a:lnTo>
                  <a:cubicBezTo>
                    <a:pt x="512" y="73"/>
                    <a:pt x="459" y="27"/>
                    <a:pt x="396" y="27"/>
                  </a:cubicBezTo>
                  <a:cubicBezTo>
                    <a:pt x="376" y="27"/>
                    <a:pt x="357" y="32"/>
                    <a:pt x="340" y="40"/>
                  </a:cubicBezTo>
                  <a:cubicBezTo>
                    <a:pt x="321" y="15"/>
                    <a:pt x="292" y="0"/>
                    <a:pt x="260" y="0"/>
                  </a:cubicBezTo>
                  <a:cubicBezTo>
                    <a:pt x="220" y="0"/>
                    <a:pt x="183" y="26"/>
                    <a:pt x="168" y="64"/>
                  </a:cubicBezTo>
                  <a:cubicBezTo>
                    <a:pt x="155" y="57"/>
                    <a:pt x="140" y="54"/>
                    <a:pt x="125" y="54"/>
                  </a:cubicBezTo>
                  <a:cubicBezTo>
                    <a:pt x="71" y="54"/>
                    <a:pt x="27" y="98"/>
                    <a:pt x="27" y="153"/>
                  </a:cubicBezTo>
                  <a:cubicBezTo>
                    <a:pt x="27" y="168"/>
                    <a:pt x="30" y="183"/>
                    <a:pt x="37" y="197"/>
                  </a:cubicBezTo>
                  <a:cubicBezTo>
                    <a:pt x="37" y="197"/>
                    <a:pt x="37" y="197"/>
                    <a:pt x="36" y="198"/>
                  </a:cubicBezTo>
                  <a:cubicBezTo>
                    <a:pt x="13" y="216"/>
                    <a:pt x="0" y="244"/>
                    <a:pt x="0" y="274"/>
                  </a:cubicBezTo>
                  <a:cubicBezTo>
                    <a:pt x="0" y="330"/>
                    <a:pt x="47" y="375"/>
                    <a:pt x="103" y="373"/>
                  </a:cubicBezTo>
                  <a:lnTo>
                    <a:pt x="81" y="459"/>
                  </a:lnTo>
                  <a:cubicBezTo>
                    <a:pt x="80" y="467"/>
                    <a:pt x="82" y="474"/>
                    <a:pt x="89" y="478"/>
                  </a:cubicBezTo>
                  <a:lnTo>
                    <a:pt x="129" y="505"/>
                  </a:lnTo>
                  <a:cubicBezTo>
                    <a:pt x="132" y="507"/>
                    <a:pt x="135" y="508"/>
                    <a:pt x="139" y="508"/>
                  </a:cubicBezTo>
                  <a:cubicBezTo>
                    <a:pt x="140" y="508"/>
                    <a:pt x="142" y="508"/>
                    <a:pt x="143" y="507"/>
                  </a:cubicBezTo>
                  <a:cubicBezTo>
                    <a:pt x="148" y="506"/>
                    <a:pt x="152" y="503"/>
                    <a:pt x="154" y="498"/>
                  </a:cubicBezTo>
                  <a:lnTo>
                    <a:pt x="218" y="372"/>
                  </a:lnTo>
                  <a:lnTo>
                    <a:pt x="281" y="365"/>
                  </a:lnTo>
                  <a:cubicBezTo>
                    <a:pt x="291" y="364"/>
                    <a:pt x="298" y="355"/>
                    <a:pt x="297" y="346"/>
                  </a:cubicBezTo>
                  <a:cubicBezTo>
                    <a:pt x="296" y="341"/>
                    <a:pt x="294" y="337"/>
                    <a:pt x="290" y="334"/>
                  </a:cubicBezTo>
                  <a:cubicBezTo>
                    <a:pt x="287" y="331"/>
                    <a:pt x="282" y="330"/>
                    <a:pt x="278" y="331"/>
                  </a:cubicBezTo>
                  <a:lnTo>
                    <a:pt x="205" y="338"/>
                  </a:lnTo>
                  <a:cubicBezTo>
                    <a:pt x="199" y="339"/>
                    <a:pt x="193" y="342"/>
                    <a:pt x="191" y="348"/>
                  </a:cubicBezTo>
                  <a:lnTo>
                    <a:pt x="132" y="465"/>
                  </a:lnTo>
                  <a:lnTo>
                    <a:pt x="118" y="456"/>
                  </a:lnTo>
                  <a:lnTo>
                    <a:pt x="141" y="363"/>
                  </a:lnTo>
                  <a:cubicBezTo>
                    <a:pt x="175" y="346"/>
                    <a:pt x="197" y="312"/>
                    <a:pt x="197" y="274"/>
                  </a:cubicBezTo>
                  <a:cubicBezTo>
                    <a:pt x="197" y="265"/>
                    <a:pt x="189" y="257"/>
                    <a:pt x="179" y="257"/>
                  </a:cubicBezTo>
                  <a:cubicBezTo>
                    <a:pt x="170" y="257"/>
                    <a:pt x="162" y="265"/>
                    <a:pt x="162" y="274"/>
                  </a:cubicBezTo>
                  <a:cubicBezTo>
                    <a:pt x="162" y="302"/>
                    <a:pt x="144" y="327"/>
                    <a:pt x="117" y="335"/>
                  </a:cubicBezTo>
                  <a:cubicBezTo>
                    <a:pt x="111" y="337"/>
                    <a:pt x="105" y="338"/>
                    <a:pt x="98" y="338"/>
                  </a:cubicBezTo>
                  <a:cubicBezTo>
                    <a:pt x="63" y="338"/>
                    <a:pt x="34" y="309"/>
                    <a:pt x="34" y="274"/>
                  </a:cubicBezTo>
                  <a:cubicBezTo>
                    <a:pt x="34" y="254"/>
                    <a:pt x="44" y="234"/>
                    <a:pt x="61" y="222"/>
                  </a:cubicBezTo>
                  <a:cubicBezTo>
                    <a:pt x="72" y="215"/>
                    <a:pt x="85" y="210"/>
                    <a:pt x="98" y="210"/>
                  </a:cubicBezTo>
                  <a:cubicBezTo>
                    <a:pt x="108" y="210"/>
                    <a:pt x="115" y="203"/>
                    <a:pt x="115" y="193"/>
                  </a:cubicBezTo>
                  <a:cubicBezTo>
                    <a:pt x="115" y="184"/>
                    <a:pt x="108" y="176"/>
                    <a:pt x="98" y="176"/>
                  </a:cubicBezTo>
                  <a:cubicBezTo>
                    <a:pt x="88" y="176"/>
                    <a:pt x="78" y="177"/>
                    <a:pt x="68" y="181"/>
                  </a:cubicBezTo>
                  <a:cubicBezTo>
                    <a:pt x="64" y="172"/>
                    <a:pt x="61" y="162"/>
                    <a:pt x="61" y="153"/>
                  </a:cubicBezTo>
                  <a:cubicBezTo>
                    <a:pt x="61" y="117"/>
                    <a:pt x="90" y="89"/>
                    <a:pt x="125" y="89"/>
                  </a:cubicBezTo>
                  <a:cubicBezTo>
                    <a:pt x="141" y="89"/>
                    <a:pt x="156" y="95"/>
                    <a:pt x="168" y="105"/>
                  </a:cubicBezTo>
                  <a:cubicBezTo>
                    <a:pt x="181" y="117"/>
                    <a:pt x="189" y="134"/>
                    <a:pt x="189" y="153"/>
                  </a:cubicBezTo>
                  <a:cubicBezTo>
                    <a:pt x="189" y="165"/>
                    <a:pt x="185" y="177"/>
                    <a:pt x="178" y="188"/>
                  </a:cubicBezTo>
                  <a:cubicBezTo>
                    <a:pt x="174" y="195"/>
                    <a:pt x="175" y="205"/>
                    <a:pt x="182" y="211"/>
                  </a:cubicBezTo>
                  <a:cubicBezTo>
                    <a:pt x="185" y="214"/>
                    <a:pt x="190" y="215"/>
                    <a:pt x="195" y="215"/>
                  </a:cubicBezTo>
                  <a:cubicBezTo>
                    <a:pt x="200" y="214"/>
                    <a:pt x="205" y="211"/>
                    <a:pt x="207" y="207"/>
                  </a:cubicBezTo>
                  <a:cubicBezTo>
                    <a:pt x="218" y="191"/>
                    <a:pt x="224" y="172"/>
                    <a:pt x="224" y="153"/>
                  </a:cubicBezTo>
                  <a:cubicBezTo>
                    <a:pt x="224" y="128"/>
                    <a:pt x="215" y="104"/>
                    <a:pt x="198" y="86"/>
                  </a:cubicBezTo>
                  <a:cubicBezTo>
                    <a:pt x="204" y="57"/>
                    <a:pt x="230" y="35"/>
                    <a:pt x="260" y="35"/>
                  </a:cubicBezTo>
                  <a:cubicBezTo>
                    <a:pt x="285" y="35"/>
                    <a:pt x="308" y="49"/>
                    <a:pt x="318" y="71"/>
                  </a:cubicBezTo>
                  <a:cubicBezTo>
                    <a:pt x="320" y="76"/>
                    <a:pt x="324" y="79"/>
                    <a:pt x="329" y="81"/>
                  </a:cubicBezTo>
                  <a:cubicBezTo>
                    <a:pt x="334" y="82"/>
                    <a:pt x="340" y="81"/>
                    <a:pt x="344" y="78"/>
                  </a:cubicBezTo>
                  <a:cubicBezTo>
                    <a:pt x="359" y="67"/>
                    <a:pt x="377" y="62"/>
                    <a:pt x="396" y="62"/>
                  </a:cubicBezTo>
                  <a:cubicBezTo>
                    <a:pt x="444" y="62"/>
                    <a:pt x="484" y="100"/>
                    <a:pt x="486" y="148"/>
                  </a:cubicBezTo>
                  <a:cubicBezTo>
                    <a:pt x="486" y="149"/>
                    <a:pt x="487" y="152"/>
                    <a:pt x="487" y="153"/>
                  </a:cubicBezTo>
                  <a:cubicBezTo>
                    <a:pt x="487" y="169"/>
                    <a:pt x="482" y="184"/>
                    <a:pt x="474" y="198"/>
                  </a:cubicBezTo>
                  <a:cubicBezTo>
                    <a:pt x="470" y="206"/>
                    <a:pt x="472" y="215"/>
                    <a:pt x="479" y="221"/>
                  </a:cubicBezTo>
                  <a:cubicBezTo>
                    <a:pt x="483" y="224"/>
                    <a:pt x="488" y="225"/>
                    <a:pt x="493" y="224"/>
                  </a:cubicBezTo>
                  <a:cubicBezTo>
                    <a:pt x="498" y="223"/>
                    <a:pt x="502" y="220"/>
                    <a:pt x="504" y="215"/>
                  </a:cubicBezTo>
                  <a:cubicBezTo>
                    <a:pt x="512" y="203"/>
                    <a:pt x="517" y="190"/>
                    <a:pt x="519" y="176"/>
                  </a:cubicBezTo>
                  <a:cubicBezTo>
                    <a:pt x="541" y="193"/>
                    <a:pt x="554" y="219"/>
                    <a:pt x="554" y="247"/>
                  </a:cubicBezTo>
                  <a:cubicBezTo>
                    <a:pt x="554" y="297"/>
                    <a:pt x="513" y="338"/>
                    <a:pt x="463" y="338"/>
                  </a:cubicBezTo>
                  <a:cubicBezTo>
                    <a:pt x="444" y="338"/>
                    <a:pt x="426" y="332"/>
                    <a:pt x="410" y="321"/>
                  </a:cubicBezTo>
                  <a:cubicBezTo>
                    <a:pt x="399" y="313"/>
                    <a:pt x="390" y="303"/>
                    <a:pt x="384" y="291"/>
                  </a:cubicBezTo>
                  <a:cubicBezTo>
                    <a:pt x="382" y="287"/>
                    <a:pt x="378" y="284"/>
                    <a:pt x="373" y="283"/>
                  </a:cubicBezTo>
                  <a:cubicBezTo>
                    <a:pt x="369" y="282"/>
                    <a:pt x="364" y="282"/>
                    <a:pt x="360" y="284"/>
                  </a:cubicBezTo>
                  <a:cubicBezTo>
                    <a:pt x="356" y="287"/>
                    <a:pt x="353" y="290"/>
                    <a:pt x="352" y="295"/>
                  </a:cubicBezTo>
                  <a:cubicBezTo>
                    <a:pt x="351" y="299"/>
                    <a:pt x="351" y="304"/>
                    <a:pt x="353" y="308"/>
                  </a:cubicBezTo>
                  <a:cubicBezTo>
                    <a:pt x="356" y="313"/>
                    <a:pt x="359" y="317"/>
                    <a:pt x="362" y="322"/>
                  </a:cubicBezTo>
                  <a:lnTo>
                    <a:pt x="337" y="324"/>
                  </a:lnTo>
                  <a:cubicBezTo>
                    <a:pt x="333" y="325"/>
                    <a:pt x="329" y="327"/>
                    <a:pt x="326" y="331"/>
                  </a:cubicBezTo>
                  <a:cubicBezTo>
                    <a:pt x="323" y="334"/>
                    <a:pt x="321" y="339"/>
                    <a:pt x="322" y="343"/>
                  </a:cubicBezTo>
                  <a:cubicBezTo>
                    <a:pt x="323" y="353"/>
                    <a:pt x="332" y="360"/>
                    <a:pt x="341" y="359"/>
                  </a:cubicBezTo>
                  <a:lnTo>
                    <a:pt x="396" y="353"/>
                  </a:lnTo>
                  <a:cubicBezTo>
                    <a:pt x="416" y="366"/>
                    <a:pt x="439" y="373"/>
                    <a:pt x="463" y="373"/>
                  </a:cubicBezTo>
                  <a:cubicBezTo>
                    <a:pt x="533" y="373"/>
                    <a:pt x="589" y="316"/>
                    <a:pt x="589" y="247"/>
                  </a:cubicBezTo>
                  <a:cubicBezTo>
                    <a:pt x="589" y="199"/>
                    <a:pt x="563" y="157"/>
                    <a:pt x="520" y="1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49" name="Freeform 174">
            <a:extLst>
              <a:ext uri="{FF2B5EF4-FFF2-40B4-BE49-F238E27FC236}">
                <a16:creationId xmlns:a16="http://schemas.microsoft.com/office/drawing/2014/main" xmlns="" id="{FD0ED5EE-891B-E946-88F2-7DA15C0EADE2}"/>
              </a:ext>
            </a:extLst>
          </p:cNvPr>
          <p:cNvSpPr>
            <a:spLocks noEditPoints="1"/>
          </p:cNvSpPr>
          <p:nvPr/>
        </p:nvSpPr>
        <p:spPr bwMode="auto">
          <a:xfrm>
            <a:off x="7225798" y="2474029"/>
            <a:ext cx="606425" cy="788988"/>
          </a:xfrm>
          <a:custGeom>
            <a:avLst/>
            <a:gdLst>
              <a:gd name="T0" fmla="*/ 454 w 625"/>
              <a:gd name="T1" fmla="*/ 724 h 824"/>
              <a:gd name="T2" fmla="*/ 61 w 625"/>
              <a:gd name="T3" fmla="*/ 551 h 824"/>
              <a:gd name="T4" fmla="*/ 232 w 625"/>
              <a:gd name="T5" fmla="*/ 293 h 824"/>
              <a:gd name="T6" fmla="*/ 221 w 625"/>
              <a:gd name="T7" fmla="*/ 348 h 824"/>
              <a:gd name="T8" fmla="*/ 245 w 625"/>
              <a:gd name="T9" fmla="*/ 373 h 824"/>
              <a:gd name="T10" fmla="*/ 401 w 625"/>
              <a:gd name="T11" fmla="*/ 326 h 824"/>
              <a:gd name="T12" fmla="*/ 368 w 625"/>
              <a:gd name="T13" fmla="*/ 379 h 824"/>
              <a:gd name="T14" fmla="*/ 431 w 625"/>
              <a:gd name="T15" fmla="*/ 345 h 824"/>
              <a:gd name="T16" fmla="*/ 484 w 625"/>
              <a:gd name="T17" fmla="*/ 396 h 824"/>
              <a:gd name="T18" fmla="*/ 445 w 625"/>
              <a:gd name="T19" fmla="*/ 459 h 824"/>
              <a:gd name="T20" fmla="*/ 506 w 625"/>
              <a:gd name="T21" fmla="*/ 435 h 824"/>
              <a:gd name="T22" fmla="*/ 534 w 625"/>
              <a:gd name="T23" fmla="*/ 498 h 824"/>
              <a:gd name="T24" fmla="*/ 495 w 625"/>
              <a:gd name="T25" fmla="*/ 561 h 824"/>
              <a:gd name="T26" fmla="*/ 519 w 625"/>
              <a:gd name="T27" fmla="*/ 561 h 824"/>
              <a:gd name="T28" fmla="*/ 571 w 625"/>
              <a:gd name="T29" fmla="*/ 612 h 824"/>
              <a:gd name="T30" fmla="*/ 328 w 625"/>
              <a:gd name="T31" fmla="*/ 151 h 824"/>
              <a:gd name="T32" fmla="*/ 330 w 625"/>
              <a:gd name="T33" fmla="*/ 147 h 824"/>
              <a:gd name="T34" fmla="*/ 419 w 625"/>
              <a:gd name="T35" fmla="*/ 152 h 824"/>
              <a:gd name="T36" fmla="*/ 417 w 625"/>
              <a:gd name="T37" fmla="*/ 155 h 824"/>
              <a:gd name="T38" fmla="*/ 467 w 625"/>
              <a:gd name="T39" fmla="*/ 261 h 824"/>
              <a:gd name="T40" fmla="*/ 427 w 625"/>
              <a:gd name="T41" fmla="*/ 301 h 824"/>
              <a:gd name="T42" fmla="*/ 389 w 625"/>
              <a:gd name="T43" fmla="*/ 235 h 824"/>
              <a:gd name="T44" fmla="*/ 467 w 625"/>
              <a:gd name="T45" fmla="*/ 261 h 824"/>
              <a:gd name="T46" fmla="*/ 446 w 625"/>
              <a:gd name="T47" fmla="*/ 36 h 824"/>
              <a:gd name="T48" fmla="*/ 463 w 625"/>
              <a:gd name="T49" fmla="*/ 81 h 824"/>
              <a:gd name="T50" fmla="*/ 447 w 625"/>
              <a:gd name="T51" fmla="*/ 126 h 824"/>
              <a:gd name="T52" fmla="*/ 431 w 625"/>
              <a:gd name="T53" fmla="*/ 80 h 824"/>
              <a:gd name="T54" fmla="*/ 473 w 625"/>
              <a:gd name="T55" fmla="*/ 155 h 824"/>
              <a:gd name="T56" fmla="*/ 534 w 625"/>
              <a:gd name="T57" fmla="*/ 198 h 824"/>
              <a:gd name="T58" fmla="*/ 473 w 625"/>
              <a:gd name="T59" fmla="*/ 155 h 824"/>
              <a:gd name="T60" fmla="*/ 566 w 625"/>
              <a:gd name="T61" fmla="*/ 145 h 824"/>
              <a:gd name="T62" fmla="*/ 517 w 625"/>
              <a:gd name="T63" fmla="*/ 117 h 824"/>
              <a:gd name="T64" fmla="*/ 493 w 625"/>
              <a:gd name="T65" fmla="*/ 237 h 824"/>
              <a:gd name="T66" fmla="*/ 447 w 625"/>
              <a:gd name="T67" fmla="*/ 180 h 824"/>
              <a:gd name="T68" fmla="*/ 598 w 625"/>
              <a:gd name="T69" fmla="*/ 536 h 824"/>
              <a:gd name="T70" fmla="*/ 564 w 625"/>
              <a:gd name="T71" fmla="*/ 517 h 824"/>
              <a:gd name="T72" fmla="*/ 524 w 625"/>
              <a:gd name="T73" fmla="*/ 402 h 824"/>
              <a:gd name="T74" fmla="*/ 510 w 625"/>
              <a:gd name="T75" fmla="*/ 320 h 824"/>
              <a:gd name="T76" fmla="*/ 580 w 625"/>
              <a:gd name="T77" fmla="*/ 202 h 824"/>
              <a:gd name="T78" fmla="*/ 497 w 625"/>
              <a:gd name="T79" fmla="*/ 88 h 824"/>
              <a:gd name="T80" fmla="*/ 498 w 625"/>
              <a:gd name="T81" fmla="*/ 82 h 824"/>
              <a:gd name="T82" fmla="*/ 421 w 625"/>
              <a:gd name="T83" fmla="*/ 12 h 824"/>
              <a:gd name="T84" fmla="*/ 398 w 625"/>
              <a:gd name="T85" fmla="*/ 103 h 824"/>
              <a:gd name="T86" fmla="*/ 371 w 625"/>
              <a:gd name="T87" fmla="*/ 101 h 824"/>
              <a:gd name="T88" fmla="*/ 370 w 625"/>
              <a:gd name="T89" fmla="*/ 202 h 824"/>
              <a:gd name="T90" fmla="*/ 318 w 625"/>
              <a:gd name="T91" fmla="*/ 254 h 824"/>
              <a:gd name="T92" fmla="*/ 212 w 625"/>
              <a:gd name="T93" fmla="*/ 265 h 824"/>
              <a:gd name="T94" fmla="*/ 288 w 625"/>
              <a:gd name="T95" fmla="*/ 823 h 824"/>
              <a:gd name="T96" fmla="*/ 595 w 625"/>
              <a:gd name="T97" fmla="*/ 63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5" h="824">
                <a:moveTo>
                  <a:pt x="571" y="612"/>
                </a:moveTo>
                <a:lnTo>
                  <a:pt x="571" y="612"/>
                </a:lnTo>
                <a:lnTo>
                  <a:pt x="454" y="724"/>
                </a:lnTo>
                <a:cubicBezTo>
                  <a:pt x="409" y="767"/>
                  <a:pt x="352" y="789"/>
                  <a:pt x="294" y="789"/>
                </a:cubicBezTo>
                <a:cubicBezTo>
                  <a:pt x="232" y="789"/>
                  <a:pt x="171" y="765"/>
                  <a:pt x="126" y="717"/>
                </a:cubicBezTo>
                <a:cubicBezTo>
                  <a:pt x="83" y="672"/>
                  <a:pt x="60" y="613"/>
                  <a:pt x="61" y="551"/>
                </a:cubicBezTo>
                <a:cubicBezTo>
                  <a:pt x="63" y="489"/>
                  <a:pt x="88" y="431"/>
                  <a:pt x="133" y="388"/>
                </a:cubicBezTo>
                <a:lnTo>
                  <a:pt x="232" y="293"/>
                </a:lnTo>
                <a:cubicBezTo>
                  <a:pt x="232" y="293"/>
                  <a:pt x="232" y="293"/>
                  <a:pt x="232" y="293"/>
                </a:cubicBezTo>
                <a:cubicBezTo>
                  <a:pt x="238" y="290"/>
                  <a:pt x="260" y="280"/>
                  <a:pt x="286" y="282"/>
                </a:cubicBezTo>
                <a:lnTo>
                  <a:pt x="289" y="282"/>
                </a:lnTo>
                <a:lnTo>
                  <a:pt x="221" y="348"/>
                </a:lnTo>
                <a:cubicBezTo>
                  <a:pt x="214" y="354"/>
                  <a:pt x="214" y="365"/>
                  <a:pt x="220" y="371"/>
                </a:cubicBezTo>
                <a:lnTo>
                  <a:pt x="222" y="373"/>
                </a:lnTo>
                <a:cubicBezTo>
                  <a:pt x="228" y="379"/>
                  <a:pt x="238" y="380"/>
                  <a:pt x="245" y="373"/>
                </a:cubicBezTo>
                <a:lnTo>
                  <a:pt x="363" y="260"/>
                </a:lnTo>
                <a:lnTo>
                  <a:pt x="364" y="262"/>
                </a:lnTo>
                <a:lnTo>
                  <a:pt x="401" y="326"/>
                </a:lnTo>
                <a:lnTo>
                  <a:pt x="400" y="326"/>
                </a:lnTo>
                <a:lnTo>
                  <a:pt x="369" y="356"/>
                </a:lnTo>
                <a:cubicBezTo>
                  <a:pt x="362" y="362"/>
                  <a:pt x="362" y="373"/>
                  <a:pt x="368" y="379"/>
                </a:cubicBezTo>
                <a:lnTo>
                  <a:pt x="370" y="381"/>
                </a:lnTo>
                <a:cubicBezTo>
                  <a:pt x="376" y="387"/>
                  <a:pt x="386" y="388"/>
                  <a:pt x="393" y="381"/>
                </a:cubicBezTo>
                <a:lnTo>
                  <a:pt x="431" y="345"/>
                </a:lnTo>
                <a:cubicBezTo>
                  <a:pt x="446" y="330"/>
                  <a:pt x="472" y="329"/>
                  <a:pt x="486" y="345"/>
                </a:cubicBezTo>
                <a:cubicBezTo>
                  <a:pt x="492" y="352"/>
                  <a:pt x="496" y="361"/>
                  <a:pt x="495" y="370"/>
                </a:cubicBezTo>
                <a:cubicBezTo>
                  <a:pt x="495" y="380"/>
                  <a:pt x="491" y="389"/>
                  <a:pt x="484" y="396"/>
                </a:cubicBezTo>
                <a:lnTo>
                  <a:pt x="444" y="434"/>
                </a:lnTo>
                <a:cubicBezTo>
                  <a:pt x="437" y="441"/>
                  <a:pt x="437" y="451"/>
                  <a:pt x="443" y="457"/>
                </a:cubicBezTo>
                <a:lnTo>
                  <a:pt x="445" y="459"/>
                </a:lnTo>
                <a:cubicBezTo>
                  <a:pt x="451" y="466"/>
                  <a:pt x="461" y="466"/>
                  <a:pt x="468" y="460"/>
                </a:cubicBezTo>
                <a:lnTo>
                  <a:pt x="488" y="440"/>
                </a:lnTo>
                <a:cubicBezTo>
                  <a:pt x="493" y="436"/>
                  <a:pt x="500" y="434"/>
                  <a:pt x="506" y="435"/>
                </a:cubicBezTo>
                <a:cubicBezTo>
                  <a:pt x="511" y="435"/>
                  <a:pt x="508" y="433"/>
                  <a:pt x="529" y="443"/>
                </a:cubicBezTo>
                <a:cubicBezTo>
                  <a:pt x="533" y="445"/>
                  <a:pt x="536" y="447"/>
                  <a:pt x="539" y="450"/>
                </a:cubicBezTo>
                <a:cubicBezTo>
                  <a:pt x="549" y="465"/>
                  <a:pt x="547" y="485"/>
                  <a:pt x="534" y="498"/>
                </a:cubicBezTo>
                <a:lnTo>
                  <a:pt x="494" y="537"/>
                </a:lnTo>
                <a:cubicBezTo>
                  <a:pt x="487" y="543"/>
                  <a:pt x="487" y="553"/>
                  <a:pt x="493" y="560"/>
                </a:cubicBezTo>
                <a:lnTo>
                  <a:pt x="495" y="561"/>
                </a:lnTo>
                <a:cubicBezTo>
                  <a:pt x="496" y="563"/>
                  <a:pt x="500" y="566"/>
                  <a:pt x="507" y="566"/>
                </a:cubicBezTo>
                <a:cubicBezTo>
                  <a:pt x="514" y="566"/>
                  <a:pt x="519" y="561"/>
                  <a:pt x="519" y="561"/>
                </a:cubicBezTo>
                <a:lnTo>
                  <a:pt x="519" y="561"/>
                </a:lnTo>
                <a:cubicBezTo>
                  <a:pt x="534" y="547"/>
                  <a:pt x="560" y="546"/>
                  <a:pt x="574" y="562"/>
                </a:cubicBezTo>
                <a:cubicBezTo>
                  <a:pt x="580" y="568"/>
                  <a:pt x="583" y="577"/>
                  <a:pt x="583" y="587"/>
                </a:cubicBezTo>
                <a:cubicBezTo>
                  <a:pt x="583" y="596"/>
                  <a:pt x="578" y="606"/>
                  <a:pt x="571" y="612"/>
                </a:cubicBezTo>
                <a:close/>
                <a:moveTo>
                  <a:pt x="373" y="167"/>
                </a:moveTo>
                <a:lnTo>
                  <a:pt x="373" y="167"/>
                </a:lnTo>
                <a:cubicBezTo>
                  <a:pt x="344" y="166"/>
                  <a:pt x="329" y="155"/>
                  <a:pt x="328" y="151"/>
                </a:cubicBezTo>
                <a:lnTo>
                  <a:pt x="327" y="150"/>
                </a:lnTo>
                <a:lnTo>
                  <a:pt x="328" y="150"/>
                </a:lnTo>
                <a:cubicBezTo>
                  <a:pt x="328" y="150"/>
                  <a:pt x="328" y="149"/>
                  <a:pt x="330" y="147"/>
                </a:cubicBezTo>
                <a:cubicBezTo>
                  <a:pt x="336" y="141"/>
                  <a:pt x="351" y="136"/>
                  <a:pt x="371" y="136"/>
                </a:cubicBezTo>
                <a:cubicBezTo>
                  <a:pt x="372" y="136"/>
                  <a:pt x="373" y="136"/>
                  <a:pt x="374" y="136"/>
                </a:cubicBezTo>
                <a:cubicBezTo>
                  <a:pt x="402" y="136"/>
                  <a:pt x="418" y="148"/>
                  <a:pt x="419" y="152"/>
                </a:cubicBezTo>
                <a:lnTo>
                  <a:pt x="419" y="152"/>
                </a:lnTo>
                <a:lnTo>
                  <a:pt x="419" y="152"/>
                </a:lnTo>
                <a:cubicBezTo>
                  <a:pt x="419" y="153"/>
                  <a:pt x="417" y="155"/>
                  <a:pt x="417" y="155"/>
                </a:cubicBezTo>
                <a:cubicBezTo>
                  <a:pt x="411" y="161"/>
                  <a:pt x="395" y="167"/>
                  <a:pt x="375" y="167"/>
                </a:cubicBezTo>
                <a:cubicBezTo>
                  <a:pt x="374" y="167"/>
                  <a:pt x="374" y="167"/>
                  <a:pt x="373" y="167"/>
                </a:cubicBezTo>
                <a:close/>
                <a:moveTo>
                  <a:pt x="467" y="261"/>
                </a:moveTo>
                <a:lnTo>
                  <a:pt x="467" y="261"/>
                </a:lnTo>
                <a:cubicBezTo>
                  <a:pt x="467" y="261"/>
                  <a:pt x="467" y="262"/>
                  <a:pt x="467" y="262"/>
                </a:cubicBezTo>
                <a:lnTo>
                  <a:pt x="427" y="301"/>
                </a:lnTo>
                <a:lnTo>
                  <a:pt x="426" y="299"/>
                </a:lnTo>
                <a:lnTo>
                  <a:pt x="389" y="236"/>
                </a:lnTo>
                <a:cubicBezTo>
                  <a:pt x="389" y="236"/>
                  <a:pt x="389" y="235"/>
                  <a:pt x="389" y="235"/>
                </a:cubicBezTo>
                <a:lnTo>
                  <a:pt x="408" y="217"/>
                </a:lnTo>
                <a:lnTo>
                  <a:pt x="409" y="217"/>
                </a:lnTo>
                <a:lnTo>
                  <a:pt x="467" y="261"/>
                </a:lnTo>
                <a:close/>
                <a:moveTo>
                  <a:pt x="445" y="37"/>
                </a:moveTo>
                <a:lnTo>
                  <a:pt x="445" y="37"/>
                </a:lnTo>
                <a:cubicBezTo>
                  <a:pt x="445" y="36"/>
                  <a:pt x="446" y="36"/>
                  <a:pt x="446" y="36"/>
                </a:cubicBezTo>
                <a:lnTo>
                  <a:pt x="446" y="34"/>
                </a:lnTo>
                <a:lnTo>
                  <a:pt x="448" y="35"/>
                </a:lnTo>
                <a:cubicBezTo>
                  <a:pt x="453" y="37"/>
                  <a:pt x="463" y="52"/>
                  <a:pt x="463" y="81"/>
                </a:cubicBezTo>
                <a:cubicBezTo>
                  <a:pt x="462" y="102"/>
                  <a:pt x="456" y="118"/>
                  <a:pt x="449" y="124"/>
                </a:cubicBezTo>
                <a:cubicBezTo>
                  <a:pt x="448" y="125"/>
                  <a:pt x="448" y="126"/>
                  <a:pt x="447" y="126"/>
                </a:cubicBezTo>
                <a:lnTo>
                  <a:pt x="447" y="126"/>
                </a:lnTo>
                <a:lnTo>
                  <a:pt x="446" y="126"/>
                </a:lnTo>
                <a:lnTo>
                  <a:pt x="446" y="126"/>
                </a:lnTo>
                <a:cubicBezTo>
                  <a:pt x="441" y="125"/>
                  <a:pt x="431" y="109"/>
                  <a:pt x="431" y="80"/>
                </a:cubicBezTo>
                <a:cubicBezTo>
                  <a:pt x="432" y="59"/>
                  <a:pt x="438" y="43"/>
                  <a:pt x="445" y="37"/>
                </a:cubicBezTo>
                <a:close/>
                <a:moveTo>
                  <a:pt x="473" y="155"/>
                </a:moveTo>
                <a:lnTo>
                  <a:pt x="473" y="155"/>
                </a:lnTo>
                <a:lnTo>
                  <a:pt x="489" y="139"/>
                </a:lnTo>
                <a:cubicBezTo>
                  <a:pt x="490" y="139"/>
                  <a:pt x="490" y="139"/>
                  <a:pt x="490" y="139"/>
                </a:cubicBezTo>
                <a:lnTo>
                  <a:pt x="534" y="198"/>
                </a:lnTo>
                <a:lnTo>
                  <a:pt x="523" y="209"/>
                </a:lnTo>
                <a:lnTo>
                  <a:pt x="473" y="156"/>
                </a:lnTo>
                <a:cubicBezTo>
                  <a:pt x="472" y="156"/>
                  <a:pt x="472" y="155"/>
                  <a:pt x="473" y="155"/>
                </a:cubicBezTo>
                <a:close/>
                <a:moveTo>
                  <a:pt x="519" y="116"/>
                </a:moveTo>
                <a:lnTo>
                  <a:pt x="519" y="116"/>
                </a:lnTo>
                <a:cubicBezTo>
                  <a:pt x="539" y="111"/>
                  <a:pt x="561" y="122"/>
                  <a:pt x="566" y="145"/>
                </a:cubicBezTo>
                <a:cubicBezTo>
                  <a:pt x="568" y="155"/>
                  <a:pt x="565" y="165"/>
                  <a:pt x="560" y="173"/>
                </a:cubicBezTo>
                <a:lnTo>
                  <a:pt x="559" y="174"/>
                </a:lnTo>
                <a:lnTo>
                  <a:pt x="517" y="117"/>
                </a:lnTo>
                <a:lnTo>
                  <a:pt x="519" y="116"/>
                </a:lnTo>
                <a:close/>
                <a:moveTo>
                  <a:pt x="493" y="237"/>
                </a:moveTo>
                <a:lnTo>
                  <a:pt x="493" y="237"/>
                </a:lnTo>
                <a:lnTo>
                  <a:pt x="492" y="237"/>
                </a:lnTo>
                <a:lnTo>
                  <a:pt x="434" y="192"/>
                </a:lnTo>
                <a:lnTo>
                  <a:pt x="447" y="180"/>
                </a:lnTo>
                <a:lnTo>
                  <a:pt x="498" y="233"/>
                </a:lnTo>
                <a:lnTo>
                  <a:pt x="493" y="237"/>
                </a:lnTo>
                <a:close/>
                <a:moveTo>
                  <a:pt x="598" y="536"/>
                </a:moveTo>
                <a:lnTo>
                  <a:pt x="598" y="536"/>
                </a:lnTo>
                <a:cubicBezTo>
                  <a:pt x="589" y="527"/>
                  <a:pt x="578" y="521"/>
                  <a:pt x="566" y="517"/>
                </a:cubicBezTo>
                <a:lnTo>
                  <a:pt x="564" y="517"/>
                </a:lnTo>
                <a:lnTo>
                  <a:pt x="564" y="517"/>
                </a:lnTo>
                <a:cubicBezTo>
                  <a:pt x="581" y="495"/>
                  <a:pt x="585" y="464"/>
                  <a:pt x="573" y="440"/>
                </a:cubicBezTo>
                <a:cubicBezTo>
                  <a:pt x="563" y="420"/>
                  <a:pt x="545" y="406"/>
                  <a:pt x="524" y="402"/>
                </a:cubicBezTo>
                <a:lnTo>
                  <a:pt x="523" y="401"/>
                </a:lnTo>
                <a:lnTo>
                  <a:pt x="523" y="400"/>
                </a:lnTo>
                <a:cubicBezTo>
                  <a:pt x="536" y="373"/>
                  <a:pt x="531" y="341"/>
                  <a:pt x="510" y="320"/>
                </a:cubicBezTo>
                <a:cubicBezTo>
                  <a:pt x="502" y="311"/>
                  <a:pt x="491" y="305"/>
                  <a:pt x="480" y="301"/>
                </a:cubicBezTo>
                <a:lnTo>
                  <a:pt x="478" y="300"/>
                </a:lnTo>
                <a:lnTo>
                  <a:pt x="580" y="202"/>
                </a:lnTo>
                <a:cubicBezTo>
                  <a:pt x="613" y="169"/>
                  <a:pt x="607" y="114"/>
                  <a:pt x="564" y="89"/>
                </a:cubicBezTo>
                <a:cubicBezTo>
                  <a:pt x="544" y="77"/>
                  <a:pt x="519" y="77"/>
                  <a:pt x="498" y="87"/>
                </a:cubicBezTo>
                <a:lnTo>
                  <a:pt x="497" y="88"/>
                </a:lnTo>
                <a:lnTo>
                  <a:pt x="497" y="85"/>
                </a:lnTo>
                <a:cubicBezTo>
                  <a:pt x="497" y="85"/>
                  <a:pt x="497" y="84"/>
                  <a:pt x="497" y="84"/>
                </a:cubicBezTo>
                <a:cubicBezTo>
                  <a:pt x="498" y="83"/>
                  <a:pt x="498" y="82"/>
                  <a:pt x="498" y="82"/>
                </a:cubicBezTo>
                <a:cubicBezTo>
                  <a:pt x="499" y="36"/>
                  <a:pt x="478" y="1"/>
                  <a:pt x="449" y="0"/>
                </a:cubicBezTo>
                <a:lnTo>
                  <a:pt x="448" y="0"/>
                </a:lnTo>
                <a:cubicBezTo>
                  <a:pt x="438" y="0"/>
                  <a:pt x="429" y="4"/>
                  <a:pt x="421" y="12"/>
                </a:cubicBezTo>
                <a:cubicBezTo>
                  <a:pt x="406" y="26"/>
                  <a:pt x="397" y="51"/>
                  <a:pt x="396" y="80"/>
                </a:cubicBezTo>
                <a:cubicBezTo>
                  <a:pt x="396" y="87"/>
                  <a:pt x="397" y="94"/>
                  <a:pt x="398" y="101"/>
                </a:cubicBezTo>
                <a:lnTo>
                  <a:pt x="398" y="103"/>
                </a:lnTo>
                <a:lnTo>
                  <a:pt x="396" y="103"/>
                </a:lnTo>
                <a:cubicBezTo>
                  <a:pt x="389" y="102"/>
                  <a:pt x="382" y="101"/>
                  <a:pt x="374" y="101"/>
                </a:cubicBezTo>
                <a:cubicBezTo>
                  <a:pt x="373" y="101"/>
                  <a:pt x="372" y="101"/>
                  <a:pt x="371" y="101"/>
                </a:cubicBezTo>
                <a:cubicBezTo>
                  <a:pt x="344" y="101"/>
                  <a:pt x="320" y="109"/>
                  <a:pt x="306" y="122"/>
                </a:cubicBezTo>
                <a:cubicBezTo>
                  <a:pt x="297" y="130"/>
                  <a:pt x="293" y="139"/>
                  <a:pt x="293" y="150"/>
                </a:cubicBezTo>
                <a:cubicBezTo>
                  <a:pt x="292" y="178"/>
                  <a:pt x="325" y="200"/>
                  <a:pt x="370" y="202"/>
                </a:cubicBezTo>
                <a:lnTo>
                  <a:pt x="373" y="202"/>
                </a:lnTo>
                <a:lnTo>
                  <a:pt x="319" y="254"/>
                </a:lnTo>
                <a:lnTo>
                  <a:pt x="318" y="254"/>
                </a:lnTo>
                <a:cubicBezTo>
                  <a:pt x="304" y="249"/>
                  <a:pt x="291" y="247"/>
                  <a:pt x="278" y="247"/>
                </a:cubicBezTo>
                <a:cubicBezTo>
                  <a:pt x="241" y="247"/>
                  <a:pt x="214" y="264"/>
                  <a:pt x="212" y="265"/>
                </a:cubicBezTo>
                <a:cubicBezTo>
                  <a:pt x="212" y="265"/>
                  <a:pt x="212" y="265"/>
                  <a:pt x="212" y="265"/>
                </a:cubicBezTo>
                <a:lnTo>
                  <a:pt x="109" y="363"/>
                </a:lnTo>
                <a:cubicBezTo>
                  <a:pt x="3" y="465"/>
                  <a:pt x="0" y="635"/>
                  <a:pt x="101" y="741"/>
                </a:cubicBezTo>
                <a:cubicBezTo>
                  <a:pt x="150" y="793"/>
                  <a:pt x="216" y="822"/>
                  <a:pt x="288" y="823"/>
                </a:cubicBezTo>
                <a:cubicBezTo>
                  <a:pt x="290" y="823"/>
                  <a:pt x="292" y="824"/>
                  <a:pt x="294" y="824"/>
                </a:cubicBezTo>
                <a:cubicBezTo>
                  <a:pt x="363" y="824"/>
                  <a:pt x="428" y="797"/>
                  <a:pt x="479" y="749"/>
                </a:cubicBezTo>
                <a:lnTo>
                  <a:pt x="595" y="637"/>
                </a:lnTo>
                <a:cubicBezTo>
                  <a:pt x="624" y="610"/>
                  <a:pt x="625" y="565"/>
                  <a:pt x="598" y="536"/>
                </a:cubicBezTo>
                <a:close/>
              </a:path>
            </a:pathLst>
          </a:custGeom>
          <a:solidFill>
            <a:srgbClr val="7EFF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nvGrpSpPr>
          <p:cNvPr id="53" name="Group 57">
            <a:extLst>
              <a:ext uri="{FF2B5EF4-FFF2-40B4-BE49-F238E27FC236}">
                <a16:creationId xmlns:a16="http://schemas.microsoft.com/office/drawing/2014/main" xmlns="" id="{9339E7D4-C3A3-A247-B657-A2A2C9462F64}"/>
              </a:ext>
            </a:extLst>
          </p:cNvPr>
          <p:cNvGrpSpPr>
            <a:grpSpLocks noChangeAspect="1"/>
          </p:cNvGrpSpPr>
          <p:nvPr/>
        </p:nvGrpSpPr>
        <p:grpSpPr bwMode="auto">
          <a:xfrm>
            <a:off x="10046230" y="2478792"/>
            <a:ext cx="798513" cy="804863"/>
            <a:chOff x="4961" y="1011"/>
            <a:chExt cx="503" cy="507"/>
          </a:xfrm>
          <a:solidFill>
            <a:srgbClr val="7EFF45"/>
          </a:solidFill>
        </p:grpSpPr>
        <p:sp>
          <p:nvSpPr>
            <p:cNvPr id="54" name="Freeform 58">
              <a:extLst>
                <a:ext uri="{FF2B5EF4-FFF2-40B4-BE49-F238E27FC236}">
                  <a16:creationId xmlns:a16="http://schemas.microsoft.com/office/drawing/2014/main" xmlns="" id="{4FFBEB00-54BF-4C41-A8D0-C2E281C31F36}"/>
                </a:ext>
              </a:extLst>
            </p:cNvPr>
            <p:cNvSpPr>
              <a:spLocks noEditPoints="1"/>
            </p:cNvSpPr>
            <p:nvPr/>
          </p:nvSpPr>
          <p:spPr bwMode="auto">
            <a:xfrm>
              <a:off x="5122" y="1116"/>
              <a:ext cx="77" cy="50"/>
            </a:xfrm>
            <a:custGeom>
              <a:avLst/>
              <a:gdLst>
                <a:gd name="T0" fmla="*/ 92 w 126"/>
                <a:gd name="T1" fmla="*/ 41 h 82"/>
                <a:gd name="T2" fmla="*/ 92 w 126"/>
                <a:gd name="T3" fmla="*/ 41 h 82"/>
                <a:gd name="T4" fmla="*/ 85 w 126"/>
                <a:gd name="T5" fmla="*/ 48 h 82"/>
                <a:gd name="T6" fmla="*/ 41 w 126"/>
                <a:gd name="T7" fmla="*/ 48 h 82"/>
                <a:gd name="T8" fmla="*/ 35 w 126"/>
                <a:gd name="T9" fmla="*/ 41 h 82"/>
                <a:gd name="T10" fmla="*/ 41 w 126"/>
                <a:gd name="T11" fmla="*/ 35 h 82"/>
                <a:gd name="T12" fmla="*/ 85 w 126"/>
                <a:gd name="T13" fmla="*/ 35 h 82"/>
                <a:gd name="T14" fmla="*/ 92 w 126"/>
                <a:gd name="T15" fmla="*/ 41 h 82"/>
                <a:gd name="T16" fmla="*/ 85 w 126"/>
                <a:gd name="T17" fmla="*/ 0 h 82"/>
                <a:gd name="T18" fmla="*/ 85 w 126"/>
                <a:gd name="T19" fmla="*/ 0 h 82"/>
                <a:gd name="T20" fmla="*/ 41 w 126"/>
                <a:gd name="T21" fmla="*/ 0 h 82"/>
                <a:gd name="T22" fmla="*/ 0 w 126"/>
                <a:gd name="T23" fmla="*/ 41 h 82"/>
                <a:gd name="T24" fmla="*/ 41 w 126"/>
                <a:gd name="T25" fmla="*/ 82 h 82"/>
                <a:gd name="T26" fmla="*/ 85 w 126"/>
                <a:gd name="T27" fmla="*/ 82 h 82"/>
                <a:gd name="T28" fmla="*/ 126 w 126"/>
                <a:gd name="T29" fmla="*/ 41 h 82"/>
                <a:gd name="T30" fmla="*/ 85 w 126"/>
                <a:gd name="T3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82">
                  <a:moveTo>
                    <a:pt x="92" y="41"/>
                  </a:moveTo>
                  <a:lnTo>
                    <a:pt x="92" y="41"/>
                  </a:lnTo>
                  <a:cubicBezTo>
                    <a:pt x="92" y="45"/>
                    <a:pt x="89" y="48"/>
                    <a:pt x="85" y="48"/>
                  </a:cubicBezTo>
                  <a:lnTo>
                    <a:pt x="41" y="48"/>
                  </a:lnTo>
                  <a:cubicBezTo>
                    <a:pt x="38" y="48"/>
                    <a:pt x="35" y="45"/>
                    <a:pt x="35" y="41"/>
                  </a:cubicBezTo>
                  <a:cubicBezTo>
                    <a:pt x="35" y="38"/>
                    <a:pt x="38" y="35"/>
                    <a:pt x="41" y="35"/>
                  </a:cubicBezTo>
                  <a:lnTo>
                    <a:pt x="85" y="35"/>
                  </a:lnTo>
                  <a:cubicBezTo>
                    <a:pt x="89" y="35"/>
                    <a:pt x="92" y="38"/>
                    <a:pt x="92" y="41"/>
                  </a:cubicBezTo>
                  <a:close/>
                  <a:moveTo>
                    <a:pt x="85" y="0"/>
                  </a:moveTo>
                  <a:lnTo>
                    <a:pt x="85" y="0"/>
                  </a:lnTo>
                  <a:lnTo>
                    <a:pt x="41" y="0"/>
                  </a:lnTo>
                  <a:cubicBezTo>
                    <a:pt x="19" y="0"/>
                    <a:pt x="0" y="19"/>
                    <a:pt x="0" y="41"/>
                  </a:cubicBezTo>
                  <a:cubicBezTo>
                    <a:pt x="0" y="64"/>
                    <a:pt x="19" y="82"/>
                    <a:pt x="41" y="82"/>
                  </a:cubicBezTo>
                  <a:lnTo>
                    <a:pt x="85" y="82"/>
                  </a:lnTo>
                  <a:cubicBezTo>
                    <a:pt x="108" y="82"/>
                    <a:pt x="126" y="64"/>
                    <a:pt x="126" y="41"/>
                  </a:cubicBezTo>
                  <a:cubicBezTo>
                    <a:pt x="126" y="19"/>
                    <a:pt x="108" y="0"/>
                    <a:pt x="8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5" name="Freeform 59">
              <a:extLst>
                <a:ext uri="{FF2B5EF4-FFF2-40B4-BE49-F238E27FC236}">
                  <a16:creationId xmlns:a16="http://schemas.microsoft.com/office/drawing/2014/main" xmlns="" id="{E84F1C1A-53E3-D84D-A3BD-35EFE883F667}"/>
                </a:ext>
              </a:extLst>
            </p:cNvPr>
            <p:cNvSpPr>
              <a:spLocks noEditPoints="1"/>
            </p:cNvSpPr>
            <p:nvPr/>
          </p:nvSpPr>
          <p:spPr bwMode="auto">
            <a:xfrm>
              <a:off x="5080" y="1055"/>
              <a:ext cx="69" cy="71"/>
            </a:xfrm>
            <a:custGeom>
              <a:avLst/>
              <a:gdLst>
                <a:gd name="T0" fmla="*/ 79 w 113"/>
                <a:gd name="T1" fmla="*/ 44 h 116"/>
                <a:gd name="T2" fmla="*/ 79 w 113"/>
                <a:gd name="T3" fmla="*/ 44 h 116"/>
                <a:gd name="T4" fmla="*/ 77 w 113"/>
                <a:gd name="T5" fmla="*/ 49 h 116"/>
                <a:gd name="T6" fmla="*/ 45 w 113"/>
                <a:gd name="T7" fmla="*/ 80 h 116"/>
                <a:gd name="T8" fmla="*/ 36 w 113"/>
                <a:gd name="T9" fmla="*/ 80 h 116"/>
                <a:gd name="T10" fmla="*/ 34 w 113"/>
                <a:gd name="T11" fmla="*/ 75 h 116"/>
                <a:gd name="T12" fmla="*/ 36 w 113"/>
                <a:gd name="T13" fmla="*/ 71 h 116"/>
                <a:gd name="T14" fmla="*/ 68 w 113"/>
                <a:gd name="T15" fmla="*/ 40 h 116"/>
                <a:gd name="T16" fmla="*/ 72 w 113"/>
                <a:gd name="T17" fmla="*/ 38 h 116"/>
                <a:gd name="T18" fmla="*/ 77 w 113"/>
                <a:gd name="T19" fmla="*/ 40 h 116"/>
                <a:gd name="T20" fmla="*/ 79 w 113"/>
                <a:gd name="T21" fmla="*/ 44 h 116"/>
                <a:gd name="T22" fmla="*/ 101 w 113"/>
                <a:gd name="T23" fmla="*/ 73 h 116"/>
                <a:gd name="T24" fmla="*/ 101 w 113"/>
                <a:gd name="T25" fmla="*/ 73 h 116"/>
                <a:gd name="T26" fmla="*/ 113 w 113"/>
                <a:gd name="T27" fmla="*/ 44 h 116"/>
                <a:gd name="T28" fmla="*/ 101 w 113"/>
                <a:gd name="T29" fmla="*/ 15 h 116"/>
                <a:gd name="T30" fmla="*/ 101 w 113"/>
                <a:gd name="T31" fmla="*/ 15 h 116"/>
                <a:gd name="T32" fmla="*/ 43 w 113"/>
                <a:gd name="T33" fmla="*/ 15 h 116"/>
                <a:gd name="T34" fmla="*/ 12 w 113"/>
                <a:gd name="T35" fmla="*/ 47 h 116"/>
                <a:gd name="T36" fmla="*/ 0 w 113"/>
                <a:gd name="T37" fmla="*/ 75 h 116"/>
                <a:gd name="T38" fmla="*/ 12 w 113"/>
                <a:gd name="T39" fmla="*/ 104 h 116"/>
                <a:gd name="T40" fmla="*/ 41 w 113"/>
                <a:gd name="T41" fmla="*/ 116 h 116"/>
                <a:gd name="T42" fmla="*/ 70 w 113"/>
                <a:gd name="T43" fmla="*/ 104 h 116"/>
                <a:gd name="T44" fmla="*/ 101 w 113"/>
                <a:gd name="T45" fmla="*/ 7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6">
                  <a:moveTo>
                    <a:pt x="79" y="44"/>
                  </a:moveTo>
                  <a:lnTo>
                    <a:pt x="79" y="44"/>
                  </a:lnTo>
                  <a:cubicBezTo>
                    <a:pt x="79" y="46"/>
                    <a:pt x="78" y="48"/>
                    <a:pt x="77" y="49"/>
                  </a:cubicBezTo>
                  <a:lnTo>
                    <a:pt x="45" y="80"/>
                  </a:lnTo>
                  <a:cubicBezTo>
                    <a:pt x="43" y="82"/>
                    <a:pt x="39" y="82"/>
                    <a:pt x="36" y="80"/>
                  </a:cubicBezTo>
                  <a:cubicBezTo>
                    <a:pt x="35" y="79"/>
                    <a:pt x="34" y="77"/>
                    <a:pt x="34" y="75"/>
                  </a:cubicBezTo>
                  <a:cubicBezTo>
                    <a:pt x="34" y="74"/>
                    <a:pt x="35" y="72"/>
                    <a:pt x="36" y="71"/>
                  </a:cubicBezTo>
                  <a:lnTo>
                    <a:pt x="68" y="40"/>
                  </a:lnTo>
                  <a:cubicBezTo>
                    <a:pt x="69" y="38"/>
                    <a:pt x="70" y="38"/>
                    <a:pt x="72" y="38"/>
                  </a:cubicBezTo>
                  <a:cubicBezTo>
                    <a:pt x="74" y="38"/>
                    <a:pt x="75" y="38"/>
                    <a:pt x="77" y="40"/>
                  </a:cubicBezTo>
                  <a:cubicBezTo>
                    <a:pt x="78" y="41"/>
                    <a:pt x="79" y="42"/>
                    <a:pt x="79" y="44"/>
                  </a:cubicBezTo>
                  <a:close/>
                  <a:moveTo>
                    <a:pt x="101" y="73"/>
                  </a:moveTo>
                  <a:lnTo>
                    <a:pt x="101" y="73"/>
                  </a:lnTo>
                  <a:cubicBezTo>
                    <a:pt x="109" y="65"/>
                    <a:pt x="113" y="55"/>
                    <a:pt x="113" y="44"/>
                  </a:cubicBezTo>
                  <a:cubicBezTo>
                    <a:pt x="113" y="33"/>
                    <a:pt x="109" y="23"/>
                    <a:pt x="101" y="15"/>
                  </a:cubicBezTo>
                  <a:lnTo>
                    <a:pt x="101" y="15"/>
                  </a:lnTo>
                  <a:cubicBezTo>
                    <a:pt x="86" y="0"/>
                    <a:pt x="59" y="0"/>
                    <a:pt x="43" y="15"/>
                  </a:cubicBezTo>
                  <a:lnTo>
                    <a:pt x="12" y="47"/>
                  </a:lnTo>
                  <a:cubicBezTo>
                    <a:pt x="4" y="54"/>
                    <a:pt x="0" y="65"/>
                    <a:pt x="0" y="75"/>
                  </a:cubicBezTo>
                  <a:cubicBezTo>
                    <a:pt x="0" y="86"/>
                    <a:pt x="4" y="97"/>
                    <a:pt x="12" y="104"/>
                  </a:cubicBezTo>
                  <a:cubicBezTo>
                    <a:pt x="20" y="112"/>
                    <a:pt x="30" y="116"/>
                    <a:pt x="41" y="116"/>
                  </a:cubicBezTo>
                  <a:cubicBezTo>
                    <a:pt x="52" y="116"/>
                    <a:pt x="62" y="112"/>
                    <a:pt x="70" y="104"/>
                  </a:cubicBezTo>
                  <a:lnTo>
                    <a:pt x="101" y="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6" name="Freeform 60">
              <a:extLst>
                <a:ext uri="{FF2B5EF4-FFF2-40B4-BE49-F238E27FC236}">
                  <a16:creationId xmlns:a16="http://schemas.microsoft.com/office/drawing/2014/main" xmlns="" id="{9B5D17B1-74CE-804A-B9AF-E9FD6BC00D89}"/>
                </a:ext>
              </a:extLst>
            </p:cNvPr>
            <p:cNvSpPr>
              <a:spLocks noEditPoints="1"/>
            </p:cNvSpPr>
            <p:nvPr/>
          </p:nvSpPr>
          <p:spPr bwMode="auto">
            <a:xfrm>
              <a:off x="5137" y="1011"/>
              <a:ext cx="69" cy="70"/>
            </a:xfrm>
            <a:custGeom>
              <a:avLst/>
              <a:gdLst>
                <a:gd name="T0" fmla="*/ 35 w 113"/>
                <a:gd name="T1" fmla="*/ 44 h 116"/>
                <a:gd name="T2" fmla="*/ 35 w 113"/>
                <a:gd name="T3" fmla="*/ 44 h 116"/>
                <a:gd name="T4" fmla="*/ 36 w 113"/>
                <a:gd name="T5" fmla="*/ 39 h 116"/>
                <a:gd name="T6" fmla="*/ 41 w 113"/>
                <a:gd name="T7" fmla="*/ 37 h 116"/>
                <a:gd name="T8" fmla="*/ 45 w 113"/>
                <a:gd name="T9" fmla="*/ 39 h 116"/>
                <a:gd name="T10" fmla="*/ 77 w 113"/>
                <a:gd name="T11" fmla="*/ 71 h 116"/>
                <a:gd name="T12" fmla="*/ 79 w 113"/>
                <a:gd name="T13" fmla="*/ 75 h 116"/>
                <a:gd name="T14" fmla="*/ 77 w 113"/>
                <a:gd name="T15" fmla="*/ 80 h 116"/>
                <a:gd name="T16" fmla="*/ 68 w 113"/>
                <a:gd name="T17" fmla="*/ 80 h 116"/>
                <a:gd name="T18" fmla="*/ 36 w 113"/>
                <a:gd name="T19" fmla="*/ 48 h 116"/>
                <a:gd name="T20" fmla="*/ 35 w 113"/>
                <a:gd name="T21" fmla="*/ 44 h 116"/>
                <a:gd name="T22" fmla="*/ 43 w 113"/>
                <a:gd name="T23" fmla="*/ 104 h 116"/>
                <a:gd name="T24" fmla="*/ 43 w 113"/>
                <a:gd name="T25" fmla="*/ 104 h 116"/>
                <a:gd name="T26" fmla="*/ 72 w 113"/>
                <a:gd name="T27" fmla="*/ 116 h 116"/>
                <a:gd name="T28" fmla="*/ 101 w 113"/>
                <a:gd name="T29" fmla="*/ 104 h 116"/>
                <a:gd name="T30" fmla="*/ 113 w 113"/>
                <a:gd name="T31" fmla="*/ 75 h 116"/>
                <a:gd name="T32" fmla="*/ 101 w 113"/>
                <a:gd name="T33" fmla="*/ 46 h 116"/>
                <a:gd name="T34" fmla="*/ 70 w 113"/>
                <a:gd name="T35" fmla="*/ 15 h 116"/>
                <a:gd name="T36" fmla="*/ 12 w 113"/>
                <a:gd name="T37" fmla="*/ 15 h 116"/>
                <a:gd name="T38" fmla="*/ 0 w 113"/>
                <a:gd name="T39" fmla="*/ 44 h 116"/>
                <a:gd name="T40" fmla="*/ 12 w 113"/>
                <a:gd name="T41" fmla="*/ 73 h 116"/>
                <a:gd name="T42" fmla="*/ 43 w 113"/>
                <a:gd name="T43"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16">
                  <a:moveTo>
                    <a:pt x="35" y="44"/>
                  </a:moveTo>
                  <a:lnTo>
                    <a:pt x="35" y="44"/>
                  </a:lnTo>
                  <a:cubicBezTo>
                    <a:pt x="35" y="42"/>
                    <a:pt x="35" y="41"/>
                    <a:pt x="36" y="39"/>
                  </a:cubicBezTo>
                  <a:cubicBezTo>
                    <a:pt x="38" y="38"/>
                    <a:pt x="39" y="37"/>
                    <a:pt x="41" y="37"/>
                  </a:cubicBezTo>
                  <a:cubicBezTo>
                    <a:pt x="43" y="37"/>
                    <a:pt x="44" y="38"/>
                    <a:pt x="45" y="39"/>
                  </a:cubicBezTo>
                  <a:lnTo>
                    <a:pt x="77" y="71"/>
                  </a:lnTo>
                  <a:cubicBezTo>
                    <a:pt x="78" y="72"/>
                    <a:pt x="79" y="73"/>
                    <a:pt x="79" y="75"/>
                  </a:cubicBezTo>
                  <a:cubicBezTo>
                    <a:pt x="79" y="77"/>
                    <a:pt x="78" y="78"/>
                    <a:pt x="77" y="80"/>
                  </a:cubicBezTo>
                  <a:cubicBezTo>
                    <a:pt x="74" y="82"/>
                    <a:pt x="70" y="82"/>
                    <a:pt x="68" y="80"/>
                  </a:cubicBezTo>
                  <a:lnTo>
                    <a:pt x="36" y="48"/>
                  </a:lnTo>
                  <a:cubicBezTo>
                    <a:pt x="35" y="47"/>
                    <a:pt x="35" y="46"/>
                    <a:pt x="35" y="44"/>
                  </a:cubicBezTo>
                  <a:close/>
                  <a:moveTo>
                    <a:pt x="43" y="104"/>
                  </a:moveTo>
                  <a:lnTo>
                    <a:pt x="43" y="104"/>
                  </a:lnTo>
                  <a:cubicBezTo>
                    <a:pt x="51" y="112"/>
                    <a:pt x="61" y="116"/>
                    <a:pt x="72" y="116"/>
                  </a:cubicBezTo>
                  <a:cubicBezTo>
                    <a:pt x="83" y="116"/>
                    <a:pt x="93" y="112"/>
                    <a:pt x="101" y="104"/>
                  </a:cubicBezTo>
                  <a:cubicBezTo>
                    <a:pt x="109" y="96"/>
                    <a:pt x="113" y="86"/>
                    <a:pt x="113" y="75"/>
                  </a:cubicBezTo>
                  <a:cubicBezTo>
                    <a:pt x="113" y="64"/>
                    <a:pt x="109" y="54"/>
                    <a:pt x="101" y="46"/>
                  </a:cubicBezTo>
                  <a:lnTo>
                    <a:pt x="70" y="15"/>
                  </a:lnTo>
                  <a:cubicBezTo>
                    <a:pt x="54" y="0"/>
                    <a:pt x="27" y="0"/>
                    <a:pt x="12" y="15"/>
                  </a:cubicBezTo>
                  <a:cubicBezTo>
                    <a:pt x="4" y="23"/>
                    <a:pt x="0" y="33"/>
                    <a:pt x="0" y="44"/>
                  </a:cubicBezTo>
                  <a:cubicBezTo>
                    <a:pt x="0" y="55"/>
                    <a:pt x="4" y="65"/>
                    <a:pt x="12" y="73"/>
                  </a:cubicBezTo>
                  <a:lnTo>
                    <a:pt x="43" y="10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1" name="Freeform 61">
              <a:extLst>
                <a:ext uri="{FF2B5EF4-FFF2-40B4-BE49-F238E27FC236}">
                  <a16:creationId xmlns:a16="http://schemas.microsoft.com/office/drawing/2014/main" xmlns="" id="{D80B1780-F4B6-7049-9AFA-B4EB9A8D46DB}"/>
                </a:ext>
              </a:extLst>
            </p:cNvPr>
            <p:cNvSpPr>
              <a:spLocks noEditPoints="1"/>
            </p:cNvSpPr>
            <p:nvPr/>
          </p:nvSpPr>
          <p:spPr bwMode="auto">
            <a:xfrm>
              <a:off x="4961" y="1081"/>
              <a:ext cx="503" cy="437"/>
            </a:xfrm>
            <a:custGeom>
              <a:avLst/>
              <a:gdLst>
                <a:gd name="T0" fmla="*/ 511 w 826"/>
                <a:gd name="T1" fmla="*/ 538 h 718"/>
                <a:gd name="T2" fmla="*/ 684 w 826"/>
                <a:gd name="T3" fmla="*/ 538 h 718"/>
                <a:gd name="T4" fmla="*/ 105 w 826"/>
                <a:gd name="T5" fmla="*/ 618 h 718"/>
                <a:gd name="T6" fmla="*/ 251 w 826"/>
                <a:gd name="T7" fmla="*/ 618 h 718"/>
                <a:gd name="T8" fmla="*/ 251 w 826"/>
                <a:gd name="T9" fmla="*/ 683 h 718"/>
                <a:gd name="T10" fmla="*/ 251 w 826"/>
                <a:gd name="T11" fmla="*/ 484 h 718"/>
                <a:gd name="T12" fmla="*/ 70 w 826"/>
                <a:gd name="T13" fmla="*/ 653 h 718"/>
                <a:gd name="T14" fmla="*/ 75 w 826"/>
                <a:gd name="T15" fmla="*/ 425 h 718"/>
                <a:gd name="T16" fmla="*/ 75 w 826"/>
                <a:gd name="T17" fmla="*/ 450 h 718"/>
                <a:gd name="T18" fmla="*/ 481 w 826"/>
                <a:gd name="T19" fmla="*/ 277 h 718"/>
                <a:gd name="T20" fmla="*/ 690 w 826"/>
                <a:gd name="T21" fmla="*/ 332 h 718"/>
                <a:gd name="T22" fmla="*/ 684 w 826"/>
                <a:gd name="T23" fmla="*/ 409 h 718"/>
                <a:gd name="T24" fmla="*/ 511 w 826"/>
                <a:gd name="T25" fmla="*/ 323 h 718"/>
                <a:gd name="T26" fmla="*/ 481 w 826"/>
                <a:gd name="T27" fmla="*/ 35 h 718"/>
                <a:gd name="T28" fmla="*/ 481 w 826"/>
                <a:gd name="T29" fmla="*/ 183 h 718"/>
                <a:gd name="T30" fmla="*/ 476 w 826"/>
                <a:gd name="T31" fmla="*/ 524 h 718"/>
                <a:gd name="T32" fmla="*/ 476 w 826"/>
                <a:gd name="T33" fmla="*/ 379 h 718"/>
                <a:gd name="T34" fmla="*/ 252 w 826"/>
                <a:gd name="T35" fmla="*/ 450 h 718"/>
                <a:gd name="T36" fmla="*/ 219 w 826"/>
                <a:gd name="T37" fmla="*/ 391 h 718"/>
                <a:gd name="T38" fmla="*/ 148 w 826"/>
                <a:gd name="T39" fmla="*/ 308 h 718"/>
                <a:gd name="T40" fmla="*/ 476 w 826"/>
                <a:gd name="T41" fmla="*/ 344 h 718"/>
                <a:gd name="T42" fmla="*/ 310 w 826"/>
                <a:gd name="T43" fmla="*/ 535 h 718"/>
                <a:gd name="T44" fmla="*/ 476 w 826"/>
                <a:gd name="T45" fmla="*/ 595 h 718"/>
                <a:gd name="T46" fmla="*/ 252 w 826"/>
                <a:gd name="T47" fmla="*/ 450 h 718"/>
                <a:gd name="T48" fmla="*/ 461 w 826"/>
                <a:gd name="T49" fmla="*/ 638 h 718"/>
                <a:gd name="T50" fmla="*/ 475 w 826"/>
                <a:gd name="T51" fmla="*/ 629 h 718"/>
                <a:gd name="T52" fmla="*/ 701 w 826"/>
                <a:gd name="T53" fmla="*/ 376 h 718"/>
                <a:gd name="T54" fmla="*/ 791 w 826"/>
                <a:gd name="T55" fmla="*/ 376 h 718"/>
                <a:gd name="T56" fmla="*/ 230 w 826"/>
                <a:gd name="T57" fmla="*/ 273 h 718"/>
                <a:gd name="T58" fmla="*/ 379 w 826"/>
                <a:gd name="T59" fmla="*/ 273 h 718"/>
                <a:gd name="T60" fmla="*/ 204 w 826"/>
                <a:gd name="T61" fmla="*/ 226 h 718"/>
                <a:gd name="T62" fmla="*/ 405 w 826"/>
                <a:gd name="T63" fmla="*/ 226 h 718"/>
                <a:gd name="T64" fmla="*/ 773 w 826"/>
                <a:gd name="T65" fmla="*/ 453 h 718"/>
                <a:gd name="T66" fmla="*/ 773 w 826"/>
                <a:gd name="T67" fmla="*/ 410 h 718"/>
                <a:gd name="T68" fmla="*/ 773 w 826"/>
                <a:gd name="T69" fmla="*/ 535 h 718"/>
                <a:gd name="T70" fmla="*/ 773 w 826"/>
                <a:gd name="T71" fmla="*/ 502 h 718"/>
                <a:gd name="T72" fmla="*/ 773 w 826"/>
                <a:gd name="T73" fmla="*/ 683 h 718"/>
                <a:gd name="T74" fmla="*/ 773 w 826"/>
                <a:gd name="T75" fmla="*/ 584 h 718"/>
                <a:gd name="T76" fmla="*/ 725 w 826"/>
                <a:gd name="T77" fmla="*/ 332 h 718"/>
                <a:gd name="T78" fmla="*/ 472 w 826"/>
                <a:gd name="T79" fmla="*/ 0 h 718"/>
                <a:gd name="T80" fmla="*/ 414 w 826"/>
                <a:gd name="T81" fmla="*/ 273 h 718"/>
                <a:gd name="T82" fmla="*/ 440 w 826"/>
                <a:gd name="T83" fmla="*/ 235 h 718"/>
                <a:gd name="T84" fmla="*/ 195 w 826"/>
                <a:gd name="T85" fmla="*/ 155 h 718"/>
                <a:gd name="T86" fmla="*/ 195 w 826"/>
                <a:gd name="T87" fmla="*/ 261 h 718"/>
                <a:gd name="T88" fmla="*/ 98 w 826"/>
                <a:gd name="T89" fmla="*/ 323 h 718"/>
                <a:gd name="T90" fmla="*/ 40 w 826"/>
                <a:gd name="T91" fmla="*/ 416 h 718"/>
                <a:gd name="T92" fmla="*/ 0 w 826"/>
                <a:gd name="T93" fmla="*/ 483 h 718"/>
                <a:gd name="T94" fmla="*/ 252 w 826"/>
                <a:gd name="T95" fmla="*/ 718 h 718"/>
                <a:gd name="T96" fmla="*/ 461 w 826"/>
                <a:gd name="T97" fmla="*/ 672 h 718"/>
                <a:gd name="T98" fmla="*/ 684 w 826"/>
                <a:gd name="T99" fmla="*/ 573 h 718"/>
                <a:gd name="T100" fmla="*/ 782 w 826"/>
                <a:gd name="T101" fmla="*/ 718 h 718"/>
                <a:gd name="T102" fmla="*/ 826 w 826"/>
                <a:gd name="T103" fmla="*/ 38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6" h="718">
                  <a:moveTo>
                    <a:pt x="684" y="538"/>
                  </a:moveTo>
                  <a:lnTo>
                    <a:pt x="684" y="538"/>
                  </a:lnTo>
                  <a:lnTo>
                    <a:pt x="511" y="538"/>
                  </a:lnTo>
                  <a:lnTo>
                    <a:pt x="511" y="527"/>
                  </a:lnTo>
                  <a:lnTo>
                    <a:pt x="684" y="527"/>
                  </a:lnTo>
                  <a:lnTo>
                    <a:pt x="684" y="538"/>
                  </a:lnTo>
                  <a:close/>
                  <a:moveTo>
                    <a:pt x="251" y="618"/>
                  </a:moveTo>
                  <a:lnTo>
                    <a:pt x="251" y="618"/>
                  </a:lnTo>
                  <a:lnTo>
                    <a:pt x="105" y="618"/>
                  </a:lnTo>
                  <a:lnTo>
                    <a:pt x="105" y="541"/>
                  </a:lnTo>
                  <a:lnTo>
                    <a:pt x="251" y="541"/>
                  </a:lnTo>
                  <a:lnTo>
                    <a:pt x="251" y="618"/>
                  </a:lnTo>
                  <a:close/>
                  <a:moveTo>
                    <a:pt x="251" y="653"/>
                  </a:moveTo>
                  <a:lnTo>
                    <a:pt x="251" y="653"/>
                  </a:lnTo>
                  <a:lnTo>
                    <a:pt x="251" y="683"/>
                  </a:lnTo>
                  <a:lnTo>
                    <a:pt x="34" y="683"/>
                  </a:lnTo>
                  <a:lnTo>
                    <a:pt x="34" y="484"/>
                  </a:lnTo>
                  <a:lnTo>
                    <a:pt x="251" y="484"/>
                  </a:lnTo>
                  <a:lnTo>
                    <a:pt x="251" y="507"/>
                  </a:lnTo>
                  <a:lnTo>
                    <a:pt x="70" y="507"/>
                  </a:lnTo>
                  <a:lnTo>
                    <a:pt x="70" y="653"/>
                  </a:lnTo>
                  <a:lnTo>
                    <a:pt x="251" y="653"/>
                  </a:lnTo>
                  <a:close/>
                  <a:moveTo>
                    <a:pt x="75" y="425"/>
                  </a:moveTo>
                  <a:lnTo>
                    <a:pt x="75" y="425"/>
                  </a:lnTo>
                  <a:lnTo>
                    <a:pt x="210" y="425"/>
                  </a:lnTo>
                  <a:lnTo>
                    <a:pt x="210" y="450"/>
                  </a:lnTo>
                  <a:lnTo>
                    <a:pt x="75" y="450"/>
                  </a:lnTo>
                  <a:lnTo>
                    <a:pt x="75" y="425"/>
                  </a:lnTo>
                  <a:close/>
                  <a:moveTo>
                    <a:pt x="481" y="277"/>
                  </a:moveTo>
                  <a:lnTo>
                    <a:pt x="481" y="277"/>
                  </a:lnTo>
                  <a:lnTo>
                    <a:pt x="481" y="218"/>
                  </a:lnTo>
                  <a:lnTo>
                    <a:pt x="690" y="218"/>
                  </a:lnTo>
                  <a:lnTo>
                    <a:pt x="690" y="332"/>
                  </a:lnTo>
                  <a:cubicBezTo>
                    <a:pt x="677" y="332"/>
                    <a:pt x="666" y="343"/>
                    <a:pt x="666" y="357"/>
                  </a:cubicBezTo>
                  <a:lnTo>
                    <a:pt x="666" y="385"/>
                  </a:lnTo>
                  <a:cubicBezTo>
                    <a:pt x="666" y="396"/>
                    <a:pt x="674" y="406"/>
                    <a:pt x="684" y="409"/>
                  </a:cubicBezTo>
                  <a:lnTo>
                    <a:pt x="684" y="493"/>
                  </a:lnTo>
                  <a:lnTo>
                    <a:pt x="511" y="493"/>
                  </a:lnTo>
                  <a:lnTo>
                    <a:pt x="511" y="323"/>
                  </a:lnTo>
                  <a:cubicBezTo>
                    <a:pt x="511" y="303"/>
                    <a:pt x="499" y="285"/>
                    <a:pt x="481" y="277"/>
                  </a:cubicBezTo>
                  <a:close/>
                  <a:moveTo>
                    <a:pt x="481" y="35"/>
                  </a:moveTo>
                  <a:lnTo>
                    <a:pt x="481" y="35"/>
                  </a:lnTo>
                  <a:lnTo>
                    <a:pt x="690" y="35"/>
                  </a:lnTo>
                  <a:lnTo>
                    <a:pt x="690" y="183"/>
                  </a:lnTo>
                  <a:lnTo>
                    <a:pt x="481" y="183"/>
                  </a:lnTo>
                  <a:lnTo>
                    <a:pt x="481" y="35"/>
                  </a:lnTo>
                  <a:close/>
                  <a:moveTo>
                    <a:pt x="476" y="524"/>
                  </a:moveTo>
                  <a:lnTo>
                    <a:pt x="476" y="524"/>
                  </a:lnTo>
                  <a:lnTo>
                    <a:pt x="344" y="524"/>
                  </a:lnTo>
                  <a:lnTo>
                    <a:pt x="344" y="379"/>
                  </a:lnTo>
                  <a:lnTo>
                    <a:pt x="476" y="379"/>
                  </a:lnTo>
                  <a:lnTo>
                    <a:pt x="476" y="524"/>
                  </a:lnTo>
                  <a:close/>
                  <a:moveTo>
                    <a:pt x="252" y="450"/>
                  </a:moveTo>
                  <a:lnTo>
                    <a:pt x="252" y="450"/>
                  </a:lnTo>
                  <a:lnTo>
                    <a:pt x="244" y="450"/>
                  </a:lnTo>
                  <a:lnTo>
                    <a:pt x="244" y="416"/>
                  </a:lnTo>
                  <a:cubicBezTo>
                    <a:pt x="244" y="402"/>
                    <a:pt x="233" y="391"/>
                    <a:pt x="219" y="391"/>
                  </a:cubicBezTo>
                  <a:lnTo>
                    <a:pt x="133" y="391"/>
                  </a:lnTo>
                  <a:lnTo>
                    <a:pt x="133" y="323"/>
                  </a:lnTo>
                  <a:cubicBezTo>
                    <a:pt x="133" y="314"/>
                    <a:pt x="139" y="308"/>
                    <a:pt x="148" y="308"/>
                  </a:cubicBezTo>
                  <a:lnTo>
                    <a:pt x="461" y="308"/>
                  </a:lnTo>
                  <a:cubicBezTo>
                    <a:pt x="470" y="308"/>
                    <a:pt x="476" y="314"/>
                    <a:pt x="476" y="323"/>
                  </a:cubicBezTo>
                  <a:lnTo>
                    <a:pt x="476" y="344"/>
                  </a:lnTo>
                  <a:lnTo>
                    <a:pt x="333" y="344"/>
                  </a:lnTo>
                  <a:cubicBezTo>
                    <a:pt x="320" y="344"/>
                    <a:pt x="310" y="355"/>
                    <a:pt x="310" y="368"/>
                  </a:cubicBezTo>
                  <a:lnTo>
                    <a:pt x="310" y="535"/>
                  </a:lnTo>
                  <a:cubicBezTo>
                    <a:pt x="310" y="548"/>
                    <a:pt x="320" y="559"/>
                    <a:pt x="333" y="559"/>
                  </a:cubicBezTo>
                  <a:lnTo>
                    <a:pt x="476" y="559"/>
                  </a:lnTo>
                  <a:lnTo>
                    <a:pt x="476" y="595"/>
                  </a:lnTo>
                  <a:lnTo>
                    <a:pt x="285" y="595"/>
                  </a:lnTo>
                  <a:lnTo>
                    <a:pt x="285" y="483"/>
                  </a:lnTo>
                  <a:cubicBezTo>
                    <a:pt x="285" y="465"/>
                    <a:pt x="270" y="450"/>
                    <a:pt x="252" y="450"/>
                  </a:cubicBezTo>
                  <a:close/>
                  <a:moveTo>
                    <a:pt x="475" y="629"/>
                  </a:moveTo>
                  <a:lnTo>
                    <a:pt x="475" y="629"/>
                  </a:lnTo>
                  <a:cubicBezTo>
                    <a:pt x="472" y="634"/>
                    <a:pt x="467" y="638"/>
                    <a:pt x="461" y="638"/>
                  </a:cubicBezTo>
                  <a:lnTo>
                    <a:pt x="285" y="638"/>
                  </a:lnTo>
                  <a:lnTo>
                    <a:pt x="285" y="629"/>
                  </a:lnTo>
                  <a:lnTo>
                    <a:pt x="475" y="629"/>
                  </a:lnTo>
                  <a:close/>
                  <a:moveTo>
                    <a:pt x="791" y="376"/>
                  </a:moveTo>
                  <a:lnTo>
                    <a:pt x="791" y="376"/>
                  </a:lnTo>
                  <a:lnTo>
                    <a:pt x="701" y="376"/>
                  </a:lnTo>
                  <a:lnTo>
                    <a:pt x="701" y="366"/>
                  </a:lnTo>
                  <a:lnTo>
                    <a:pt x="791" y="366"/>
                  </a:lnTo>
                  <a:lnTo>
                    <a:pt x="791" y="376"/>
                  </a:lnTo>
                  <a:close/>
                  <a:moveTo>
                    <a:pt x="379" y="273"/>
                  </a:moveTo>
                  <a:lnTo>
                    <a:pt x="379" y="273"/>
                  </a:lnTo>
                  <a:lnTo>
                    <a:pt x="230" y="273"/>
                  </a:lnTo>
                  <a:lnTo>
                    <a:pt x="230" y="261"/>
                  </a:lnTo>
                  <a:lnTo>
                    <a:pt x="379" y="261"/>
                  </a:lnTo>
                  <a:lnTo>
                    <a:pt x="379" y="273"/>
                  </a:lnTo>
                  <a:close/>
                  <a:moveTo>
                    <a:pt x="405" y="226"/>
                  </a:moveTo>
                  <a:lnTo>
                    <a:pt x="405" y="226"/>
                  </a:lnTo>
                  <a:lnTo>
                    <a:pt x="204" y="226"/>
                  </a:lnTo>
                  <a:lnTo>
                    <a:pt x="204" y="190"/>
                  </a:lnTo>
                  <a:lnTo>
                    <a:pt x="405" y="190"/>
                  </a:lnTo>
                  <a:lnTo>
                    <a:pt x="405" y="226"/>
                  </a:lnTo>
                  <a:close/>
                  <a:moveTo>
                    <a:pt x="773" y="410"/>
                  </a:moveTo>
                  <a:lnTo>
                    <a:pt x="773" y="410"/>
                  </a:lnTo>
                  <a:lnTo>
                    <a:pt x="773" y="453"/>
                  </a:lnTo>
                  <a:lnTo>
                    <a:pt x="719" y="507"/>
                  </a:lnTo>
                  <a:lnTo>
                    <a:pt x="719" y="410"/>
                  </a:lnTo>
                  <a:lnTo>
                    <a:pt x="773" y="410"/>
                  </a:lnTo>
                  <a:close/>
                  <a:moveTo>
                    <a:pt x="773" y="502"/>
                  </a:moveTo>
                  <a:lnTo>
                    <a:pt x="773" y="502"/>
                  </a:lnTo>
                  <a:lnTo>
                    <a:pt x="773" y="535"/>
                  </a:lnTo>
                  <a:lnTo>
                    <a:pt x="719" y="589"/>
                  </a:lnTo>
                  <a:lnTo>
                    <a:pt x="719" y="556"/>
                  </a:lnTo>
                  <a:lnTo>
                    <a:pt x="773" y="502"/>
                  </a:lnTo>
                  <a:close/>
                  <a:moveTo>
                    <a:pt x="773" y="584"/>
                  </a:moveTo>
                  <a:lnTo>
                    <a:pt x="773" y="584"/>
                  </a:lnTo>
                  <a:lnTo>
                    <a:pt x="773" y="683"/>
                  </a:lnTo>
                  <a:lnTo>
                    <a:pt x="719" y="683"/>
                  </a:lnTo>
                  <a:lnTo>
                    <a:pt x="719" y="638"/>
                  </a:lnTo>
                  <a:lnTo>
                    <a:pt x="773" y="584"/>
                  </a:lnTo>
                  <a:close/>
                  <a:moveTo>
                    <a:pt x="801" y="332"/>
                  </a:moveTo>
                  <a:lnTo>
                    <a:pt x="801" y="332"/>
                  </a:lnTo>
                  <a:lnTo>
                    <a:pt x="725" y="332"/>
                  </a:lnTo>
                  <a:lnTo>
                    <a:pt x="725" y="25"/>
                  </a:lnTo>
                  <a:cubicBezTo>
                    <a:pt x="725" y="11"/>
                    <a:pt x="713" y="0"/>
                    <a:pt x="699" y="0"/>
                  </a:cubicBezTo>
                  <a:lnTo>
                    <a:pt x="472" y="0"/>
                  </a:lnTo>
                  <a:cubicBezTo>
                    <a:pt x="458" y="0"/>
                    <a:pt x="446" y="11"/>
                    <a:pt x="446" y="25"/>
                  </a:cubicBezTo>
                  <a:lnTo>
                    <a:pt x="446" y="273"/>
                  </a:lnTo>
                  <a:lnTo>
                    <a:pt x="414" y="273"/>
                  </a:lnTo>
                  <a:lnTo>
                    <a:pt x="414" y="261"/>
                  </a:lnTo>
                  <a:lnTo>
                    <a:pt x="414" y="261"/>
                  </a:lnTo>
                  <a:cubicBezTo>
                    <a:pt x="428" y="261"/>
                    <a:pt x="440" y="249"/>
                    <a:pt x="440" y="235"/>
                  </a:cubicBezTo>
                  <a:lnTo>
                    <a:pt x="440" y="181"/>
                  </a:lnTo>
                  <a:cubicBezTo>
                    <a:pt x="440" y="167"/>
                    <a:pt x="428" y="155"/>
                    <a:pt x="414" y="155"/>
                  </a:cubicBezTo>
                  <a:lnTo>
                    <a:pt x="195" y="155"/>
                  </a:lnTo>
                  <a:cubicBezTo>
                    <a:pt x="181" y="155"/>
                    <a:pt x="169" y="167"/>
                    <a:pt x="169" y="181"/>
                  </a:cubicBezTo>
                  <a:lnTo>
                    <a:pt x="169" y="235"/>
                  </a:lnTo>
                  <a:cubicBezTo>
                    <a:pt x="169" y="249"/>
                    <a:pt x="181" y="261"/>
                    <a:pt x="195" y="261"/>
                  </a:cubicBezTo>
                  <a:lnTo>
                    <a:pt x="195" y="273"/>
                  </a:lnTo>
                  <a:lnTo>
                    <a:pt x="148" y="273"/>
                  </a:lnTo>
                  <a:cubicBezTo>
                    <a:pt x="120" y="273"/>
                    <a:pt x="98" y="295"/>
                    <a:pt x="98" y="323"/>
                  </a:cubicBezTo>
                  <a:lnTo>
                    <a:pt x="98" y="391"/>
                  </a:lnTo>
                  <a:lnTo>
                    <a:pt x="66" y="391"/>
                  </a:lnTo>
                  <a:cubicBezTo>
                    <a:pt x="52" y="391"/>
                    <a:pt x="40" y="402"/>
                    <a:pt x="40" y="416"/>
                  </a:cubicBezTo>
                  <a:lnTo>
                    <a:pt x="40" y="450"/>
                  </a:lnTo>
                  <a:lnTo>
                    <a:pt x="33" y="450"/>
                  </a:lnTo>
                  <a:cubicBezTo>
                    <a:pt x="14" y="450"/>
                    <a:pt x="0" y="465"/>
                    <a:pt x="0" y="483"/>
                  </a:cubicBezTo>
                  <a:lnTo>
                    <a:pt x="0" y="684"/>
                  </a:lnTo>
                  <a:cubicBezTo>
                    <a:pt x="0" y="703"/>
                    <a:pt x="14" y="718"/>
                    <a:pt x="33" y="718"/>
                  </a:cubicBezTo>
                  <a:lnTo>
                    <a:pt x="252" y="718"/>
                  </a:lnTo>
                  <a:cubicBezTo>
                    <a:pt x="270" y="718"/>
                    <a:pt x="285" y="703"/>
                    <a:pt x="285" y="684"/>
                  </a:cubicBezTo>
                  <a:lnTo>
                    <a:pt x="285" y="672"/>
                  </a:lnTo>
                  <a:lnTo>
                    <a:pt x="461" y="672"/>
                  </a:lnTo>
                  <a:cubicBezTo>
                    <a:pt x="489" y="672"/>
                    <a:pt x="511" y="650"/>
                    <a:pt x="511" y="623"/>
                  </a:cubicBezTo>
                  <a:lnTo>
                    <a:pt x="511" y="573"/>
                  </a:lnTo>
                  <a:lnTo>
                    <a:pt x="684" y="573"/>
                  </a:lnTo>
                  <a:lnTo>
                    <a:pt x="684" y="692"/>
                  </a:lnTo>
                  <a:cubicBezTo>
                    <a:pt x="684" y="706"/>
                    <a:pt x="695" y="718"/>
                    <a:pt x="709" y="718"/>
                  </a:cubicBezTo>
                  <a:lnTo>
                    <a:pt x="782" y="718"/>
                  </a:lnTo>
                  <a:cubicBezTo>
                    <a:pt x="796" y="718"/>
                    <a:pt x="808" y="706"/>
                    <a:pt x="808" y="692"/>
                  </a:cubicBezTo>
                  <a:lnTo>
                    <a:pt x="808" y="409"/>
                  </a:lnTo>
                  <a:cubicBezTo>
                    <a:pt x="818" y="406"/>
                    <a:pt x="826" y="396"/>
                    <a:pt x="826" y="385"/>
                  </a:cubicBezTo>
                  <a:lnTo>
                    <a:pt x="826" y="357"/>
                  </a:lnTo>
                  <a:cubicBezTo>
                    <a:pt x="826" y="343"/>
                    <a:pt x="814" y="332"/>
                    <a:pt x="801" y="3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82" name="Freeform 162">
            <a:extLst>
              <a:ext uri="{FF2B5EF4-FFF2-40B4-BE49-F238E27FC236}">
                <a16:creationId xmlns:a16="http://schemas.microsoft.com/office/drawing/2014/main" xmlns="" id="{6EF6F945-0859-7847-877E-62610528259A}"/>
              </a:ext>
            </a:extLst>
          </p:cNvPr>
          <p:cNvSpPr>
            <a:spLocks noEditPoints="1"/>
          </p:cNvSpPr>
          <p:nvPr/>
        </p:nvSpPr>
        <p:spPr bwMode="auto">
          <a:xfrm>
            <a:off x="4413752" y="2478792"/>
            <a:ext cx="447675" cy="804863"/>
          </a:xfrm>
          <a:custGeom>
            <a:avLst/>
            <a:gdLst>
              <a:gd name="T0" fmla="*/ 221 w 447"/>
              <a:gd name="T1" fmla="*/ 471 h 823"/>
              <a:gd name="T2" fmla="*/ 221 w 447"/>
              <a:gd name="T3" fmla="*/ 471 h 823"/>
              <a:gd name="T4" fmla="*/ 221 w 447"/>
              <a:gd name="T5" fmla="*/ 469 h 823"/>
              <a:gd name="T6" fmla="*/ 222 w 447"/>
              <a:gd name="T7" fmla="*/ 468 h 823"/>
              <a:gd name="T8" fmla="*/ 222 w 447"/>
              <a:gd name="T9" fmla="*/ 468 h 823"/>
              <a:gd name="T10" fmla="*/ 217 w 447"/>
              <a:gd name="T11" fmla="*/ 455 h 823"/>
              <a:gd name="T12" fmla="*/ 204 w 447"/>
              <a:gd name="T13" fmla="*/ 450 h 823"/>
              <a:gd name="T14" fmla="*/ 40 w 447"/>
              <a:gd name="T15" fmla="*/ 450 h 823"/>
              <a:gd name="T16" fmla="*/ 179 w 447"/>
              <a:gd name="T17" fmla="*/ 34 h 823"/>
              <a:gd name="T18" fmla="*/ 331 w 447"/>
              <a:gd name="T19" fmla="*/ 34 h 823"/>
              <a:gd name="T20" fmla="*/ 238 w 447"/>
              <a:gd name="T21" fmla="*/ 312 h 823"/>
              <a:gd name="T22" fmla="*/ 237 w 447"/>
              <a:gd name="T23" fmla="*/ 317 h 823"/>
              <a:gd name="T24" fmla="*/ 254 w 447"/>
              <a:gd name="T25" fmla="*/ 334 h 823"/>
              <a:gd name="T26" fmla="*/ 401 w 447"/>
              <a:gd name="T27" fmla="*/ 334 h 823"/>
              <a:gd name="T28" fmla="*/ 194 w 447"/>
              <a:gd name="T29" fmla="*/ 719 h 823"/>
              <a:gd name="T30" fmla="*/ 221 w 447"/>
              <a:gd name="T31" fmla="*/ 471 h 823"/>
              <a:gd name="T32" fmla="*/ 430 w 447"/>
              <a:gd name="T33" fmla="*/ 300 h 823"/>
              <a:gd name="T34" fmla="*/ 430 w 447"/>
              <a:gd name="T35" fmla="*/ 300 h 823"/>
              <a:gd name="T36" fmla="*/ 278 w 447"/>
              <a:gd name="T37" fmla="*/ 300 h 823"/>
              <a:gd name="T38" fmla="*/ 371 w 447"/>
              <a:gd name="T39" fmla="*/ 22 h 823"/>
              <a:gd name="T40" fmla="*/ 372 w 447"/>
              <a:gd name="T41" fmla="*/ 16 h 823"/>
              <a:gd name="T42" fmla="*/ 355 w 447"/>
              <a:gd name="T43" fmla="*/ 0 h 823"/>
              <a:gd name="T44" fmla="*/ 167 w 447"/>
              <a:gd name="T45" fmla="*/ 0 h 823"/>
              <a:gd name="T46" fmla="*/ 151 w 447"/>
              <a:gd name="T47" fmla="*/ 11 h 823"/>
              <a:gd name="T48" fmla="*/ 150 w 447"/>
              <a:gd name="T49" fmla="*/ 13 h 823"/>
              <a:gd name="T50" fmla="*/ 150 w 447"/>
              <a:gd name="T51" fmla="*/ 13 h 823"/>
              <a:gd name="T52" fmla="*/ 1 w 447"/>
              <a:gd name="T53" fmla="*/ 459 h 823"/>
              <a:gd name="T54" fmla="*/ 1 w 447"/>
              <a:gd name="T55" fmla="*/ 460 h 823"/>
              <a:gd name="T56" fmla="*/ 1 w 447"/>
              <a:gd name="T57" fmla="*/ 460 h 823"/>
              <a:gd name="T58" fmla="*/ 1 w 447"/>
              <a:gd name="T59" fmla="*/ 462 h 823"/>
              <a:gd name="T60" fmla="*/ 0 w 447"/>
              <a:gd name="T61" fmla="*/ 467 h 823"/>
              <a:gd name="T62" fmla="*/ 17 w 447"/>
              <a:gd name="T63" fmla="*/ 484 h 823"/>
              <a:gd name="T64" fmla="*/ 185 w 447"/>
              <a:gd name="T65" fmla="*/ 484 h 823"/>
              <a:gd name="T66" fmla="*/ 150 w 447"/>
              <a:gd name="T67" fmla="*/ 801 h 823"/>
              <a:gd name="T68" fmla="*/ 150 w 447"/>
              <a:gd name="T69" fmla="*/ 804 h 823"/>
              <a:gd name="T70" fmla="*/ 150 w 447"/>
              <a:gd name="T71" fmla="*/ 805 h 823"/>
              <a:gd name="T72" fmla="*/ 150 w 447"/>
              <a:gd name="T73" fmla="*/ 805 h 823"/>
              <a:gd name="T74" fmla="*/ 155 w 447"/>
              <a:gd name="T75" fmla="*/ 817 h 823"/>
              <a:gd name="T76" fmla="*/ 167 w 447"/>
              <a:gd name="T77" fmla="*/ 823 h 823"/>
              <a:gd name="T78" fmla="*/ 182 w 447"/>
              <a:gd name="T79" fmla="*/ 812 h 823"/>
              <a:gd name="T80" fmla="*/ 183 w 447"/>
              <a:gd name="T81" fmla="*/ 811 h 823"/>
              <a:gd name="T82" fmla="*/ 183 w 447"/>
              <a:gd name="T83" fmla="*/ 811 h 823"/>
              <a:gd name="T84" fmla="*/ 445 w 447"/>
              <a:gd name="T85" fmla="*/ 324 h 823"/>
              <a:gd name="T86" fmla="*/ 447 w 447"/>
              <a:gd name="T87" fmla="*/ 317 h 823"/>
              <a:gd name="T88" fmla="*/ 430 w 447"/>
              <a:gd name="T89" fmla="*/ 30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7" h="823">
                <a:moveTo>
                  <a:pt x="221" y="471"/>
                </a:moveTo>
                <a:lnTo>
                  <a:pt x="221" y="471"/>
                </a:lnTo>
                <a:lnTo>
                  <a:pt x="221" y="469"/>
                </a:lnTo>
                <a:cubicBezTo>
                  <a:pt x="221" y="469"/>
                  <a:pt x="221" y="468"/>
                  <a:pt x="222" y="468"/>
                </a:cubicBezTo>
                <a:lnTo>
                  <a:pt x="222" y="468"/>
                </a:lnTo>
                <a:cubicBezTo>
                  <a:pt x="222" y="463"/>
                  <a:pt x="220" y="458"/>
                  <a:pt x="217" y="455"/>
                </a:cubicBezTo>
                <a:cubicBezTo>
                  <a:pt x="213" y="452"/>
                  <a:pt x="209" y="450"/>
                  <a:pt x="204" y="450"/>
                </a:cubicBezTo>
                <a:lnTo>
                  <a:pt x="40" y="450"/>
                </a:lnTo>
                <a:lnTo>
                  <a:pt x="179" y="34"/>
                </a:lnTo>
                <a:lnTo>
                  <a:pt x="331" y="34"/>
                </a:lnTo>
                <a:lnTo>
                  <a:pt x="238" y="312"/>
                </a:lnTo>
                <a:cubicBezTo>
                  <a:pt x="238" y="314"/>
                  <a:pt x="237" y="315"/>
                  <a:pt x="237" y="317"/>
                </a:cubicBezTo>
                <a:cubicBezTo>
                  <a:pt x="237" y="326"/>
                  <a:pt x="245" y="334"/>
                  <a:pt x="254" y="334"/>
                </a:cubicBezTo>
                <a:lnTo>
                  <a:pt x="401" y="334"/>
                </a:lnTo>
                <a:lnTo>
                  <a:pt x="194" y="719"/>
                </a:lnTo>
                <a:lnTo>
                  <a:pt x="221" y="471"/>
                </a:lnTo>
                <a:close/>
                <a:moveTo>
                  <a:pt x="430" y="300"/>
                </a:moveTo>
                <a:lnTo>
                  <a:pt x="430" y="300"/>
                </a:lnTo>
                <a:lnTo>
                  <a:pt x="278" y="300"/>
                </a:lnTo>
                <a:lnTo>
                  <a:pt x="371" y="22"/>
                </a:lnTo>
                <a:cubicBezTo>
                  <a:pt x="372" y="20"/>
                  <a:pt x="372" y="18"/>
                  <a:pt x="372" y="16"/>
                </a:cubicBezTo>
                <a:cubicBezTo>
                  <a:pt x="372" y="8"/>
                  <a:pt x="364" y="0"/>
                  <a:pt x="355" y="0"/>
                </a:cubicBezTo>
                <a:lnTo>
                  <a:pt x="167" y="0"/>
                </a:lnTo>
                <a:cubicBezTo>
                  <a:pt x="160" y="0"/>
                  <a:pt x="153" y="5"/>
                  <a:pt x="151" y="11"/>
                </a:cubicBezTo>
                <a:lnTo>
                  <a:pt x="150" y="13"/>
                </a:lnTo>
                <a:lnTo>
                  <a:pt x="150" y="13"/>
                </a:lnTo>
                <a:lnTo>
                  <a:pt x="1" y="459"/>
                </a:lnTo>
                <a:lnTo>
                  <a:pt x="1" y="460"/>
                </a:lnTo>
                <a:lnTo>
                  <a:pt x="1" y="460"/>
                </a:lnTo>
                <a:lnTo>
                  <a:pt x="1" y="462"/>
                </a:lnTo>
                <a:cubicBezTo>
                  <a:pt x="0" y="463"/>
                  <a:pt x="0" y="465"/>
                  <a:pt x="0" y="467"/>
                </a:cubicBezTo>
                <a:cubicBezTo>
                  <a:pt x="0" y="477"/>
                  <a:pt x="7" y="484"/>
                  <a:pt x="17" y="484"/>
                </a:cubicBezTo>
                <a:lnTo>
                  <a:pt x="185" y="484"/>
                </a:lnTo>
                <a:lnTo>
                  <a:pt x="150" y="801"/>
                </a:lnTo>
                <a:lnTo>
                  <a:pt x="150" y="804"/>
                </a:lnTo>
                <a:cubicBezTo>
                  <a:pt x="150" y="804"/>
                  <a:pt x="150" y="804"/>
                  <a:pt x="150" y="805"/>
                </a:cubicBezTo>
                <a:lnTo>
                  <a:pt x="150" y="805"/>
                </a:lnTo>
                <a:cubicBezTo>
                  <a:pt x="150" y="810"/>
                  <a:pt x="152" y="814"/>
                  <a:pt x="155" y="817"/>
                </a:cubicBezTo>
                <a:cubicBezTo>
                  <a:pt x="158" y="821"/>
                  <a:pt x="162" y="823"/>
                  <a:pt x="167" y="823"/>
                </a:cubicBezTo>
                <a:cubicBezTo>
                  <a:pt x="174" y="823"/>
                  <a:pt x="179" y="819"/>
                  <a:pt x="182" y="812"/>
                </a:cubicBezTo>
                <a:lnTo>
                  <a:pt x="183" y="811"/>
                </a:lnTo>
                <a:lnTo>
                  <a:pt x="183" y="811"/>
                </a:lnTo>
                <a:lnTo>
                  <a:pt x="445" y="324"/>
                </a:lnTo>
                <a:cubicBezTo>
                  <a:pt x="447" y="322"/>
                  <a:pt x="447" y="319"/>
                  <a:pt x="447" y="317"/>
                </a:cubicBezTo>
                <a:cubicBezTo>
                  <a:pt x="447" y="308"/>
                  <a:pt x="439" y="300"/>
                  <a:pt x="430" y="300"/>
                </a:cubicBezTo>
                <a:close/>
              </a:path>
            </a:pathLst>
          </a:custGeom>
          <a:solidFill>
            <a:srgbClr val="7EFF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Tree>
    <p:custDataLst>
      <p:tags r:id="rId2"/>
    </p:custDataLst>
    <p:extLst>
      <p:ext uri="{BB962C8B-B14F-4D97-AF65-F5344CB8AC3E}">
        <p14:creationId xmlns:p14="http://schemas.microsoft.com/office/powerpoint/2010/main" val="388864794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7A127542-9038-9D4A-BACD-BE792F3FA13C}"/>
              </a:ext>
            </a:extLst>
          </p:cNvPr>
          <p:cNvSpPr/>
          <p:nvPr/>
        </p:nvSpPr>
        <p:spPr>
          <a:xfrm>
            <a:off x="428626" y="1928514"/>
            <a:ext cx="4713390" cy="2246769"/>
          </a:xfrm>
          <a:prstGeom prst="rect">
            <a:avLst/>
          </a:prstGeom>
        </p:spPr>
        <p:txBody>
          <a:bodyPr wrap="square">
            <a:spAutoFit/>
          </a:bodyPr>
          <a:lstStyle/>
          <a:p>
            <a:pPr>
              <a:spcBef>
                <a:spcPct val="0"/>
              </a:spcBef>
              <a:buClr>
                <a:srgbClr val="13C045"/>
              </a:buClr>
            </a:pPr>
            <a:r>
              <a:rPr lang="es-CL" sz="1400" dirty="0">
                <a:solidFill>
                  <a:schemeClr val="accent3">
                    <a:lumMod val="75000"/>
                    <a:lumOff val="25000"/>
                  </a:schemeClr>
                </a:solidFill>
                <a:latin typeface="ACHS Nueva Serif" pitchFamily="2" charset="0"/>
                <a:cs typeface="Arial" panose="020B0604020202020204" pitchFamily="34" charset="0"/>
                <a:sym typeface="Helvetica" charset="0"/>
              </a:rPr>
              <a:t>El traslado debe hacerse con la mayor rapidez “posible”, es decir, cuando la víctima esté en condiciones de seguridad suficiente que le permitan soportar el traslado.</a:t>
            </a:r>
          </a:p>
          <a:p>
            <a:pPr>
              <a:spcBef>
                <a:spcPct val="0"/>
              </a:spcBef>
              <a:buClr>
                <a:srgbClr val="13C045"/>
              </a:buClr>
            </a:pPr>
            <a:endParaRPr lang="es-CL" sz="1400" dirty="0">
              <a:solidFill>
                <a:schemeClr val="accent3">
                  <a:lumMod val="75000"/>
                  <a:lumOff val="25000"/>
                </a:schemeClr>
              </a:solidFill>
              <a:latin typeface="ACHS Nueva Serif" pitchFamily="2" charset="0"/>
              <a:cs typeface="Arial" panose="020B0604020202020204" pitchFamily="34" charset="0"/>
              <a:sym typeface="Helvetica" charset="0"/>
            </a:endParaRPr>
          </a:p>
          <a:p>
            <a:pPr>
              <a:spcBef>
                <a:spcPct val="0"/>
              </a:spcBef>
              <a:buClr>
                <a:srgbClr val="13C045"/>
              </a:buClr>
            </a:pPr>
            <a:endParaRPr lang="es-CL" sz="1400" dirty="0">
              <a:solidFill>
                <a:schemeClr val="accent3">
                  <a:lumMod val="75000"/>
                  <a:lumOff val="25000"/>
                </a:schemeClr>
              </a:solidFill>
              <a:latin typeface="ACHS Nueva Serif" pitchFamily="2" charset="0"/>
              <a:cs typeface="Arial" panose="020B0604020202020204" pitchFamily="34" charset="0"/>
              <a:sym typeface="Helvetica" charset="0"/>
            </a:endParaRPr>
          </a:p>
          <a:p>
            <a:pPr>
              <a:spcBef>
                <a:spcPct val="0"/>
              </a:spcBef>
              <a:buClr>
                <a:srgbClr val="13C045"/>
              </a:buClr>
            </a:pPr>
            <a:r>
              <a:rPr lang="es-CL" sz="1400" dirty="0">
                <a:solidFill>
                  <a:schemeClr val="accent3">
                    <a:lumMod val="75000"/>
                    <a:lumOff val="25000"/>
                  </a:schemeClr>
                </a:solidFill>
                <a:latin typeface="ACHS Nueva Serif" pitchFamily="2" charset="0"/>
                <a:cs typeface="Arial" panose="020B0604020202020204" pitchFamily="34" charset="0"/>
                <a:sym typeface="Helvetica" charset="0"/>
              </a:rPr>
              <a:t>Si no cuentas con los elementos recomendados, deben improvisar con lo que tengan a mano: puertas, maderas, tablas o simplemente con un grupo de personas actuando coordinadamente. </a:t>
            </a:r>
          </a:p>
        </p:txBody>
      </p:sp>
      <p:sp>
        <p:nvSpPr>
          <p:cNvPr id="10" name="Text Placeholder 9">
            <a:extLst>
              <a:ext uri="{FF2B5EF4-FFF2-40B4-BE49-F238E27FC236}">
                <a16:creationId xmlns:a16="http://schemas.microsoft.com/office/drawing/2014/main" xmlns="" id="{6AF51ED6-29D7-BADB-AD96-013999DF189E}"/>
              </a:ext>
            </a:extLst>
          </p:cNvPr>
          <p:cNvSpPr>
            <a:spLocks noGrp="1"/>
          </p:cNvSpPr>
          <p:nvPr>
            <p:ph type="body" sz="quarter" idx="61"/>
          </p:nvPr>
        </p:nvSpPr>
        <p:spPr>
          <a:prstGeom prst="rect">
            <a:avLst/>
          </a:prstGeom>
        </p:spPr>
        <p:txBody>
          <a:bodyPr/>
          <a:lstStyle/>
          <a:p>
            <a:r>
              <a:rPr lang="es-CL" dirty="0"/>
              <a:t>02. CUIDADOS BÁSICOS</a:t>
            </a:r>
          </a:p>
        </p:txBody>
      </p:sp>
      <p:sp>
        <p:nvSpPr>
          <p:cNvPr id="14" name="Marcador de texto 15">
            <a:extLst>
              <a:ext uri="{FF2B5EF4-FFF2-40B4-BE49-F238E27FC236}">
                <a16:creationId xmlns:a16="http://schemas.microsoft.com/office/drawing/2014/main" xmlns="" id="{C87DA9E4-90B4-5F45-A1CC-2F36451C639C}"/>
              </a:ext>
            </a:extLst>
          </p:cNvPr>
          <p:cNvSpPr txBox="1">
            <a:spLocks/>
          </p:cNvSpPr>
          <p:nvPr/>
        </p:nvSpPr>
        <p:spPr>
          <a:xfrm>
            <a:off x="423862" y="11565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Traslado de lesionados</a:t>
            </a:r>
          </a:p>
        </p:txBody>
      </p:sp>
      <p:pic>
        <p:nvPicPr>
          <p:cNvPr id="11" name="Marcador de posición de imagen 3">
            <a:extLst>
              <a:ext uri="{FF2B5EF4-FFF2-40B4-BE49-F238E27FC236}">
                <a16:creationId xmlns:a16="http://schemas.microsoft.com/office/drawing/2014/main" xmlns="" id="{972D4C48-2824-5043-A687-AE9BB3F2B2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764" y="1595085"/>
            <a:ext cx="1984867" cy="1984867"/>
          </a:xfrm>
          <a:prstGeom prst="rect">
            <a:avLst/>
          </a:prstGeom>
        </p:spPr>
      </p:pic>
      <p:pic>
        <p:nvPicPr>
          <p:cNvPr id="12" name="Marcador de posición de imagen 5">
            <a:extLst>
              <a:ext uri="{FF2B5EF4-FFF2-40B4-BE49-F238E27FC236}">
                <a16:creationId xmlns:a16="http://schemas.microsoft.com/office/drawing/2014/main" xmlns="" id="{38F3B581-C736-2A43-A630-7D8ABBCAC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6727" y="3959839"/>
            <a:ext cx="1312942" cy="2023832"/>
          </a:xfrm>
          <a:prstGeom prst="rect">
            <a:avLst/>
          </a:prstGeom>
        </p:spPr>
      </p:pic>
      <p:pic>
        <p:nvPicPr>
          <p:cNvPr id="13" name="Marcador de posición de imagen 3">
            <a:extLst>
              <a:ext uri="{FF2B5EF4-FFF2-40B4-BE49-F238E27FC236}">
                <a16:creationId xmlns:a16="http://schemas.microsoft.com/office/drawing/2014/main" xmlns="" id="{5783B5B4-AECE-5A43-B2FD-811B1394A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2840" y="1658738"/>
            <a:ext cx="1984867" cy="1984867"/>
          </a:xfrm>
          <a:prstGeom prst="rect">
            <a:avLst/>
          </a:prstGeom>
        </p:spPr>
      </p:pic>
      <p:pic>
        <p:nvPicPr>
          <p:cNvPr id="15" name="Marcador de posición de imagen 5">
            <a:extLst>
              <a:ext uri="{FF2B5EF4-FFF2-40B4-BE49-F238E27FC236}">
                <a16:creationId xmlns:a16="http://schemas.microsoft.com/office/drawing/2014/main" xmlns="" id="{81BCD7FA-50A4-604F-B03B-27FE4F4D24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2840" y="3789481"/>
            <a:ext cx="2145135" cy="1984867"/>
          </a:xfrm>
          <a:prstGeom prst="rect">
            <a:avLst/>
          </a:prstGeom>
        </p:spPr>
      </p:pic>
    </p:spTree>
    <p:custDataLst>
      <p:tags r:id="rId1"/>
    </p:custDataLst>
    <p:extLst>
      <p:ext uri="{BB962C8B-B14F-4D97-AF65-F5344CB8AC3E}">
        <p14:creationId xmlns:p14="http://schemas.microsoft.com/office/powerpoint/2010/main" val="35323044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2" y="1648997"/>
            <a:ext cx="5433461" cy="7030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15BF45"/>
              </a:buClr>
            </a:pPr>
            <a:r>
              <a:rPr lang="es-CL" dirty="0">
                <a:solidFill>
                  <a:srgbClr val="000000">
                    <a:lumMod val="75000"/>
                    <a:lumOff val="25000"/>
                  </a:srgbClr>
                </a:solidFill>
                <a:latin typeface="ACHS Nueva Serif" pitchFamily="2" charset="0"/>
              </a:rPr>
              <a:t>Siempre que se realice una inmovilización de columna  debes tener en cuenta:</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02. CUIDADOS BÁSICOS</a:t>
            </a:r>
            <a:endParaRPr kumimoji="0" lang="es-CL" sz="2000" b="0" i="0" u="none" strike="noStrike" kern="1200" cap="none" spc="0" normalizeH="0" baseline="0" noProof="0" dirty="0">
              <a:ln>
                <a:noFill/>
              </a:ln>
              <a:solidFill>
                <a:srgbClr val="13C045"/>
              </a:solidFill>
              <a:effectLst/>
              <a:uLnTx/>
              <a:uFillTx/>
              <a:latin typeface="ACHS Nueva Serif" pitchFamily="2" charset="0"/>
              <a:ea typeface="+mn-ea"/>
            </a:endParaRPr>
          </a:p>
        </p:txBody>
      </p:sp>
      <p:sp>
        <p:nvSpPr>
          <p:cNvPr id="12" name="Rectángulo redondeado 11">
            <a:extLst>
              <a:ext uri="{FF2B5EF4-FFF2-40B4-BE49-F238E27FC236}">
                <a16:creationId xmlns:a16="http://schemas.microsoft.com/office/drawing/2014/main" xmlns="" id="{F889B232-279A-3E42-808F-FA734E009DBF}"/>
              </a:ext>
            </a:extLst>
          </p:cNvPr>
          <p:cNvSpPr>
            <a:spLocks noChangeAspect="1"/>
          </p:cNvSpPr>
          <p:nvPr/>
        </p:nvSpPr>
        <p:spPr>
          <a:xfrm rot="552191">
            <a:off x="6289875" y="1288678"/>
            <a:ext cx="4725292" cy="4725292"/>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3" name="Rectángulo redondeado 12">
            <a:extLst>
              <a:ext uri="{FF2B5EF4-FFF2-40B4-BE49-F238E27FC236}">
                <a16:creationId xmlns:a16="http://schemas.microsoft.com/office/drawing/2014/main" xmlns="" id="{55A48AC1-69E5-6347-B3B1-632FA5D27656}"/>
              </a:ext>
              <a:ext uri="{C183D7F6-B498-43B3-948B-1728B52AA6E4}">
                <adec:decorative xmlns:adec="http://schemas.microsoft.com/office/drawing/2017/decorative" xmlns="" val="1"/>
              </a:ext>
            </a:extLst>
          </p:cNvPr>
          <p:cNvSpPr>
            <a:spLocks noChangeAspect="1"/>
          </p:cNvSpPr>
          <p:nvPr/>
        </p:nvSpPr>
        <p:spPr>
          <a:xfrm>
            <a:off x="6334679" y="1341598"/>
            <a:ext cx="4725292" cy="4725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8" name="Marcador de texto 15">
            <a:extLst>
              <a:ext uri="{FF2B5EF4-FFF2-40B4-BE49-F238E27FC236}">
                <a16:creationId xmlns:a16="http://schemas.microsoft.com/office/drawing/2014/main" xmlns="" id="{6A032632-6045-BE47-9C51-0E6A29962F73}"/>
              </a:ext>
            </a:extLst>
          </p:cNvPr>
          <p:cNvSpPr txBox="1">
            <a:spLocks/>
          </p:cNvSpPr>
          <p:nvPr/>
        </p:nvSpPr>
        <p:spPr>
          <a:xfrm>
            <a:off x="423862" y="2390713"/>
            <a:ext cx="4931909" cy="4065716"/>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Evitar movimientos innecesarios.</a:t>
            </a:r>
          </a:p>
          <a:p>
            <a:pPr marL="285750" lvl="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Colocar la cabeza del lesionado en posición neutra.</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Colocar collar cervical de construcción propia (con diarios, toallas o cartón, etc.).</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Revisar y evaluar a la víctima. Sospeche lesión de columna cervical.</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Inmovilice el cuello de la víctima utilizando una toalla doblada y colóquela alrededor del cuello.</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Con ayuda de otras personas inmovilice la columna utilizando una tabla larga o una puerta.</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Muevan lateralmente a la víctima en bloque en una sola dirección, a la orden de quién está a la cabeza. Y solicite a una persona que coloque la tabla.</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Fije la víctima a la tabla con vendas, sábanas u otro elemento que se lo permita.</a:t>
            </a:r>
          </a:p>
        </p:txBody>
      </p:sp>
      <p:sp>
        <p:nvSpPr>
          <p:cNvPr id="9" name="Marcador de texto 15">
            <a:extLst>
              <a:ext uri="{FF2B5EF4-FFF2-40B4-BE49-F238E27FC236}">
                <a16:creationId xmlns:a16="http://schemas.microsoft.com/office/drawing/2014/main" xmlns="" id="{39A9C266-7252-7142-A34E-7F85AABBE1D7}"/>
              </a:ext>
            </a:extLst>
          </p:cNvPr>
          <p:cNvSpPr txBox="1">
            <a:spLocks/>
          </p:cNvSpPr>
          <p:nvPr/>
        </p:nvSpPr>
        <p:spPr>
          <a:xfrm>
            <a:off x="423862" y="11565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Traslado de lesionados</a:t>
            </a:r>
          </a:p>
        </p:txBody>
      </p:sp>
    </p:spTree>
    <p:custDataLst>
      <p:tags r:id="rId1"/>
    </p:custDataLst>
    <p:extLst>
      <p:ext uri="{BB962C8B-B14F-4D97-AF65-F5344CB8AC3E}">
        <p14:creationId xmlns:p14="http://schemas.microsoft.com/office/powerpoint/2010/main" val="5458596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028" name="Diapositiva de think-cell" r:id="rId6" imgW="415" imgH="416" progId="TCLayout.ActiveDocument.1">
                  <p:embed/>
                </p:oleObj>
              </mc:Choice>
              <mc:Fallback>
                <p:oleObj name="Diapositiva de think-cell" r:id="rId6" imgW="415" imgH="416" progId="TCLayout.ActiveDocument.1">
                  <p:embed/>
                  <p:pic>
                    <p:nvPicPr>
                      <p:cNvPr id="8" name="Objeto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69E62739-BF09-13DD-818A-4F4B4C2C8620}"/>
              </a:ext>
            </a:extLst>
          </p:cNvPr>
          <p:cNvSpPr>
            <a:spLocks noGrp="1"/>
          </p:cNvSpPr>
          <p:nvPr>
            <p:ph type="title"/>
          </p:nvPr>
        </p:nvSpPr>
        <p:spPr>
          <a:xfrm>
            <a:off x="714376" y="592636"/>
            <a:ext cx="4166234" cy="1162442"/>
          </a:xfrm>
        </p:spPr>
        <p:txBody>
          <a:bodyPr vert="horz">
            <a:normAutofit/>
          </a:bodyPr>
          <a:lstStyle/>
          <a:p>
            <a:r>
              <a:rPr lang="es-CL" sz="7200" dirty="0">
                <a:solidFill>
                  <a:srgbClr val="EAEADE"/>
                </a:solidFill>
              </a:rPr>
              <a:t>Agenda</a:t>
            </a:r>
            <a:endParaRPr lang="x-none" sz="7200" dirty="0">
              <a:solidFill>
                <a:srgbClr val="EAEADE"/>
              </a:solidFill>
            </a:endParaRPr>
          </a:p>
        </p:txBody>
      </p:sp>
      <p:sp>
        <p:nvSpPr>
          <p:cNvPr id="11" name="Text Placeholder 10">
            <a:extLst>
              <a:ext uri="{FF2B5EF4-FFF2-40B4-BE49-F238E27FC236}">
                <a16:creationId xmlns:a16="http://schemas.microsoft.com/office/drawing/2014/main" xmlns="" id="{B5012FB9-9D2C-CF04-22BC-4E848D4917C6}"/>
              </a:ext>
            </a:extLst>
          </p:cNvPr>
          <p:cNvSpPr>
            <a:spLocks noGrp="1"/>
          </p:cNvSpPr>
          <p:nvPr>
            <p:ph type="body" sz="quarter" idx="20"/>
          </p:nvPr>
        </p:nvSpPr>
        <p:spPr>
          <a:xfrm>
            <a:off x="6555556" y="1176835"/>
            <a:ext cx="1199956" cy="879231"/>
          </a:xfrm>
        </p:spPr>
        <p:txBody>
          <a:bodyPr>
            <a:normAutofit lnSpcReduction="10000"/>
          </a:bodyPr>
          <a:lstStyle/>
          <a:p>
            <a:r>
              <a:rPr lang="x-none" dirty="0">
                <a:solidFill>
                  <a:srgbClr val="27933E"/>
                </a:solidFill>
              </a:rPr>
              <a:t>01</a:t>
            </a:r>
          </a:p>
        </p:txBody>
      </p:sp>
      <p:sp>
        <p:nvSpPr>
          <p:cNvPr id="14" name="Text Placeholder 13">
            <a:extLst>
              <a:ext uri="{FF2B5EF4-FFF2-40B4-BE49-F238E27FC236}">
                <a16:creationId xmlns:a16="http://schemas.microsoft.com/office/drawing/2014/main" xmlns="" id="{FD3C2D52-6DD2-BECA-FA6E-D2380DBBF270}"/>
              </a:ext>
            </a:extLst>
          </p:cNvPr>
          <p:cNvSpPr>
            <a:spLocks noGrp="1"/>
          </p:cNvSpPr>
          <p:nvPr>
            <p:ph type="body" sz="quarter" idx="55"/>
          </p:nvPr>
        </p:nvSpPr>
        <p:spPr>
          <a:xfrm>
            <a:off x="6555556" y="2339277"/>
            <a:ext cx="1199956" cy="879231"/>
          </a:xfrm>
        </p:spPr>
        <p:txBody>
          <a:bodyPr>
            <a:normAutofit lnSpcReduction="10000"/>
          </a:bodyPr>
          <a:lstStyle/>
          <a:p>
            <a:r>
              <a:rPr lang="x-none" dirty="0">
                <a:solidFill>
                  <a:srgbClr val="27933E"/>
                </a:solidFill>
              </a:rPr>
              <a:t>02</a:t>
            </a:r>
          </a:p>
        </p:txBody>
      </p:sp>
      <p:sp>
        <p:nvSpPr>
          <p:cNvPr id="15" name="Text Placeholder 14">
            <a:extLst>
              <a:ext uri="{FF2B5EF4-FFF2-40B4-BE49-F238E27FC236}">
                <a16:creationId xmlns:a16="http://schemas.microsoft.com/office/drawing/2014/main" xmlns="" id="{D48671D4-9EEF-ABDA-AA7B-A9F0419A74F7}"/>
              </a:ext>
            </a:extLst>
          </p:cNvPr>
          <p:cNvSpPr>
            <a:spLocks noGrp="1"/>
          </p:cNvSpPr>
          <p:nvPr>
            <p:ph type="body" sz="quarter" idx="56"/>
          </p:nvPr>
        </p:nvSpPr>
        <p:spPr>
          <a:xfrm>
            <a:off x="6555556" y="3556275"/>
            <a:ext cx="1199956" cy="879231"/>
          </a:xfrm>
        </p:spPr>
        <p:txBody>
          <a:bodyPr>
            <a:normAutofit lnSpcReduction="10000"/>
          </a:bodyPr>
          <a:lstStyle/>
          <a:p>
            <a:r>
              <a:rPr lang="x-none" dirty="0">
                <a:solidFill>
                  <a:srgbClr val="EAEADE"/>
                </a:solidFill>
              </a:rPr>
              <a:t>03</a:t>
            </a:r>
          </a:p>
        </p:txBody>
      </p:sp>
      <p:sp>
        <p:nvSpPr>
          <p:cNvPr id="16" name="Text Placeholder 15">
            <a:extLst>
              <a:ext uri="{FF2B5EF4-FFF2-40B4-BE49-F238E27FC236}">
                <a16:creationId xmlns:a16="http://schemas.microsoft.com/office/drawing/2014/main" xmlns="" id="{8B0E531B-0DA3-57AA-B5F5-074404371707}"/>
              </a:ext>
            </a:extLst>
          </p:cNvPr>
          <p:cNvSpPr>
            <a:spLocks noGrp="1"/>
          </p:cNvSpPr>
          <p:nvPr>
            <p:ph type="body" sz="quarter" idx="57"/>
          </p:nvPr>
        </p:nvSpPr>
        <p:spPr>
          <a:xfrm>
            <a:off x="6555556" y="4758636"/>
            <a:ext cx="1199956" cy="879231"/>
          </a:xfrm>
        </p:spPr>
        <p:txBody>
          <a:bodyPr>
            <a:normAutofit lnSpcReduction="10000"/>
          </a:bodyPr>
          <a:lstStyle/>
          <a:p>
            <a:r>
              <a:rPr lang="x-none" dirty="0">
                <a:solidFill>
                  <a:srgbClr val="27933E"/>
                </a:solidFill>
              </a:rPr>
              <a:t>04</a:t>
            </a:r>
          </a:p>
        </p:txBody>
      </p:sp>
      <p:sp>
        <p:nvSpPr>
          <p:cNvPr id="6" name="Text Placeholder 5">
            <a:extLst>
              <a:ext uri="{FF2B5EF4-FFF2-40B4-BE49-F238E27FC236}">
                <a16:creationId xmlns:a16="http://schemas.microsoft.com/office/drawing/2014/main" xmlns="" id="{577EB4D2-3D97-E88E-227D-58E2B0FAEC5A}"/>
              </a:ext>
            </a:extLst>
          </p:cNvPr>
          <p:cNvSpPr>
            <a:spLocks noGrp="1"/>
          </p:cNvSpPr>
          <p:nvPr>
            <p:ph type="body" sz="quarter" idx="17"/>
          </p:nvPr>
        </p:nvSpPr>
        <p:spPr>
          <a:xfrm>
            <a:off x="7189780" y="5195353"/>
            <a:ext cx="4545093" cy="446992"/>
          </a:xfrm>
        </p:spPr>
        <p:txBody>
          <a:bodyPr/>
          <a:lstStyle/>
          <a:p>
            <a:r>
              <a:rPr lang="es-ES" b="1" dirty="0">
                <a:solidFill>
                  <a:srgbClr val="004C14"/>
                </a:solidFill>
              </a:rPr>
              <a:t>CONCLUSIONES</a:t>
            </a:r>
            <a:endParaRPr lang="x-none" b="1" dirty="0">
              <a:solidFill>
                <a:srgbClr val="004C14"/>
              </a:solidFill>
            </a:endParaRPr>
          </a:p>
        </p:txBody>
      </p:sp>
      <p:sp>
        <p:nvSpPr>
          <p:cNvPr id="3" name="Text Placeholder 2">
            <a:extLst>
              <a:ext uri="{FF2B5EF4-FFF2-40B4-BE49-F238E27FC236}">
                <a16:creationId xmlns:a16="http://schemas.microsoft.com/office/drawing/2014/main" xmlns="" id="{F2364F45-9F0A-4A52-50BB-708F0EA819DC}"/>
              </a:ext>
            </a:extLst>
          </p:cNvPr>
          <p:cNvSpPr>
            <a:spLocks noGrp="1"/>
          </p:cNvSpPr>
          <p:nvPr>
            <p:ph type="body" sz="quarter" idx="16"/>
          </p:nvPr>
        </p:nvSpPr>
        <p:spPr>
          <a:xfrm>
            <a:off x="7189780" y="3985389"/>
            <a:ext cx="4545093" cy="446992"/>
          </a:xfrm>
        </p:spPr>
        <p:txBody>
          <a:bodyPr/>
          <a:lstStyle/>
          <a:p>
            <a:r>
              <a:rPr lang="es-CL" b="1" dirty="0">
                <a:solidFill>
                  <a:srgbClr val="004C14"/>
                </a:solidFill>
              </a:rPr>
              <a:t>PARO CARDÍACO RESPIRATORIO</a:t>
            </a:r>
          </a:p>
        </p:txBody>
      </p:sp>
      <p:sp>
        <p:nvSpPr>
          <p:cNvPr id="12" name="Text Placeholder 11">
            <a:extLst>
              <a:ext uri="{FF2B5EF4-FFF2-40B4-BE49-F238E27FC236}">
                <a16:creationId xmlns:a16="http://schemas.microsoft.com/office/drawing/2014/main" xmlns="" id="{3471A762-86B8-E899-9627-4A7C10C7ED12}"/>
              </a:ext>
            </a:extLst>
          </p:cNvPr>
          <p:cNvSpPr>
            <a:spLocks noGrp="1"/>
          </p:cNvSpPr>
          <p:nvPr>
            <p:ph type="body" sz="quarter" idx="53"/>
          </p:nvPr>
        </p:nvSpPr>
        <p:spPr>
          <a:xfrm>
            <a:off x="7189780" y="2775854"/>
            <a:ext cx="4545093" cy="446992"/>
          </a:xfrm>
        </p:spPr>
        <p:txBody>
          <a:bodyPr/>
          <a:lstStyle/>
          <a:p>
            <a:r>
              <a:rPr lang="es-CL" b="1" dirty="0">
                <a:solidFill>
                  <a:srgbClr val="004C14"/>
                </a:solidFill>
              </a:rPr>
              <a:t>CUIDADOS BÁSICOS</a:t>
            </a:r>
          </a:p>
        </p:txBody>
      </p:sp>
      <p:sp>
        <p:nvSpPr>
          <p:cNvPr id="13" name="Text Placeholder 12">
            <a:extLst>
              <a:ext uri="{FF2B5EF4-FFF2-40B4-BE49-F238E27FC236}">
                <a16:creationId xmlns:a16="http://schemas.microsoft.com/office/drawing/2014/main" xmlns="" id="{92D68DDB-B5F5-37CB-9DCF-F321A65C9D9D}"/>
              </a:ext>
            </a:extLst>
          </p:cNvPr>
          <p:cNvSpPr>
            <a:spLocks noGrp="1"/>
          </p:cNvSpPr>
          <p:nvPr>
            <p:ph type="body" sz="quarter" idx="54"/>
          </p:nvPr>
        </p:nvSpPr>
        <p:spPr>
          <a:xfrm>
            <a:off x="7189780" y="1616690"/>
            <a:ext cx="4545093" cy="446992"/>
          </a:xfrm>
        </p:spPr>
        <p:txBody>
          <a:bodyPr>
            <a:normAutofit/>
          </a:bodyPr>
          <a:lstStyle/>
          <a:p>
            <a:r>
              <a:rPr lang="es-ES" b="1" dirty="0">
                <a:solidFill>
                  <a:srgbClr val="004C14"/>
                </a:solidFill>
              </a:rPr>
              <a:t>INTRODUCCIÓN</a:t>
            </a:r>
            <a:endParaRPr lang="x-none" b="1" dirty="0">
              <a:solidFill>
                <a:srgbClr val="004C14"/>
              </a:solidFill>
            </a:endParaRPr>
          </a:p>
        </p:txBody>
      </p:sp>
    </p:spTree>
    <p:custDataLst>
      <p:tags r:id="rId2"/>
    </p:custDataLst>
    <p:extLst>
      <p:ext uri="{BB962C8B-B14F-4D97-AF65-F5344CB8AC3E}">
        <p14:creationId xmlns:p14="http://schemas.microsoft.com/office/powerpoint/2010/main" val="9516537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2" y="1592097"/>
            <a:ext cx="4846637" cy="41949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buClr>
                <a:srgbClr val="13C045"/>
              </a:buClr>
              <a:buFont typeface="Arial" panose="020B0604020202020204" pitchFamily="34" charset="0"/>
              <a:buChar char="•"/>
            </a:pPr>
            <a:r>
              <a:rPr lang="es-CL" dirty="0">
                <a:solidFill>
                  <a:srgbClr val="000000">
                    <a:lumMod val="75000"/>
                    <a:lumOff val="25000"/>
                  </a:srgbClr>
                </a:solidFill>
                <a:latin typeface="ACHS Nueva Serif" pitchFamily="2" charset="0"/>
              </a:rPr>
              <a:t>Es la </a:t>
            </a:r>
            <a:r>
              <a:rPr lang="es-CL" b="1" dirty="0">
                <a:solidFill>
                  <a:srgbClr val="27933E"/>
                </a:solidFill>
                <a:latin typeface="ACHS Nueva Serif" pitchFamily="2" charset="0"/>
              </a:rPr>
              <a:t>máxima emergencia individual que podemos enfrentar</a:t>
            </a:r>
            <a:r>
              <a:rPr lang="es-CL" dirty="0">
                <a:solidFill>
                  <a:srgbClr val="000000">
                    <a:lumMod val="75000"/>
                    <a:lumOff val="25000"/>
                  </a:srgbClr>
                </a:solidFill>
                <a:latin typeface="ACHS Nueva Serif" pitchFamily="2" charset="0"/>
              </a:rPr>
              <a:t> ante la cual el no hacer nada, o hacerlo en forma incorrecta, tendrá como resultado la muerte de quien lo sufre, en sólo 3 ó 4 minutos.</a:t>
            </a:r>
          </a:p>
          <a:p>
            <a:pPr marL="285750" lvl="0" indent="-285750">
              <a:lnSpc>
                <a:spcPct val="100000"/>
              </a:lnSpc>
              <a:buClr>
                <a:srgbClr val="13C045"/>
              </a:buClr>
              <a:buFont typeface="Arial" panose="020B0604020202020204" pitchFamily="34" charset="0"/>
              <a:buChar char="•"/>
            </a:pPr>
            <a:endParaRPr lang="es-CL" dirty="0">
              <a:solidFill>
                <a:srgbClr val="000000">
                  <a:lumMod val="75000"/>
                  <a:lumOff val="25000"/>
                </a:srgbClr>
              </a:solidFill>
              <a:latin typeface="ACHS Nueva Serif" pitchFamily="2" charset="0"/>
            </a:endParaRPr>
          </a:p>
          <a:p>
            <a:pPr marL="285750" lvl="0" indent="-285750">
              <a:lnSpc>
                <a:spcPct val="100000"/>
              </a:lnSpc>
              <a:buClr>
                <a:srgbClr val="13C045"/>
              </a:buClr>
              <a:buFont typeface="Arial" panose="020B0604020202020204" pitchFamily="34" charset="0"/>
              <a:buChar char="•"/>
            </a:pPr>
            <a:r>
              <a:rPr lang="es-CL" dirty="0">
                <a:solidFill>
                  <a:srgbClr val="000000">
                    <a:lumMod val="75000"/>
                    <a:lumOff val="25000"/>
                  </a:srgbClr>
                </a:solidFill>
                <a:latin typeface="ACHS Nueva Serif" pitchFamily="2" charset="0"/>
              </a:rPr>
              <a:t>Consiste en </a:t>
            </a:r>
            <a:r>
              <a:rPr lang="es-CL" b="1" dirty="0">
                <a:solidFill>
                  <a:srgbClr val="27933E"/>
                </a:solidFill>
                <a:latin typeface="ACHS Nueva Serif" pitchFamily="2" charset="0"/>
              </a:rPr>
              <a:t>el cese de la actividad cardíaca y respiratoria,</a:t>
            </a:r>
            <a:r>
              <a:rPr lang="es-CL" dirty="0">
                <a:solidFill>
                  <a:srgbClr val="000000">
                    <a:lumMod val="75000"/>
                    <a:lumOff val="25000"/>
                  </a:srgbClr>
                </a:solidFill>
                <a:latin typeface="ACHS Nueva Serif" pitchFamily="2" charset="0"/>
              </a:rPr>
              <a:t> que determina una brusca caída del transporte de oxígeno a los tejidos y por debajo de los niveles compatibles con la vida.</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03. PARO CARDÍACO RESPIRATORIO</a:t>
            </a:r>
            <a:endParaRPr kumimoji="0" lang="es-CL" sz="2000" b="0" i="0" u="none" strike="noStrike" kern="1200" cap="none" spc="0" normalizeH="0" baseline="0" noProof="0" dirty="0">
              <a:ln>
                <a:noFill/>
              </a:ln>
              <a:solidFill>
                <a:srgbClr val="13C045"/>
              </a:solidFill>
              <a:effectLst/>
              <a:uLnTx/>
              <a:uFillTx/>
              <a:latin typeface="ACHS Nueva Serif" pitchFamily="2" charset="0"/>
              <a:ea typeface="+mn-ea"/>
            </a:endParaRP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090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Definición</a:t>
            </a:r>
          </a:p>
        </p:txBody>
      </p:sp>
      <p:grpSp>
        <p:nvGrpSpPr>
          <p:cNvPr id="8" name="Group 200">
            <a:extLst>
              <a:ext uri="{FF2B5EF4-FFF2-40B4-BE49-F238E27FC236}">
                <a16:creationId xmlns:a16="http://schemas.microsoft.com/office/drawing/2014/main" xmlns="" id="{7C25B72E-4E39-664B-A376-E49D221F9932}"/>
              </a:ext>
            </a:extLst>
          </p:cNvPr>
          <p:cNvGrpSpPr>
            <a:grpSpLocks noChangeAspect="1"/>
          </p:cNvGrpSpPr>
          <p:nvPr/>
        </p:nvGrpSpPr>
        <p:grpSpPr bwMode="auto">
          <a:xfrm>
            <a:off x="8765885" y="2358540"/>
            <a:ext cx="2456632" cy="2140920"/>
            <a:chOff x="6147" y="2685"/>
            <a:chExt cx="498" cy="434"/>
          </a:xfrm>
          <a:solidFill>
            <a:schemeClr val="accent1"/>
          </a:solidFill>
        </p:grpSpPr>
        <p:sp>
          <p:nvSpPr>
            <p:cNvPr id="12" name="Freeform 201">
              <a:extLst>
                <a:ext uri="{FF2B5EF4-FFF2-40B4-BE49-F238E27FC236}">
                  <a16:creationId xmlns:a16="http://schemas.microsoft.com/office/drawing/2014/main" xmlns="" id="{130C38C0-B059-0947-89A8-2935E08B5C12}"/>
                </a:ext>
              </a:extLst>
            </p:cNvPr>
            <p:cNvSpPr>
              <a:spLocks/>
            </p:cNvSpPr>
            <p:nvPr/>
          </p:nvSpPr>
          <p:spPr bwMode="auto">
            <a:xfrm>
              <a:off x="6147" y="2771"/>
              <a:ext cx="391" cy="243"/>
            </a:xfrm>
            <a:custGeom>
              <a:avLst/>
              <a:gdLst>
                <a:gd name="T0" fmla="*/ 622 w 637"/>
                <a:gd name="T1" fmla="*/ 234 h 396"/>
                <a:gd name="T2" fmla="*/ 622 w 637"/>
                <a:gd name="T3" fmla="*/ 234 h 396"/>
                <a:gd name="T4" fmla="*/ 637 w 637"/>
                <a:gd name="T5" fmla="*/ 219 h 396"/>
                <a:gd name="T6" fmla="*/ 622 w 637"/>
                <a:gd name="T7" fmla="*/ 203 h 396"/>
                <a:gd name="T8" fmla="*/ 471 w 637"/>
                <a:gd name="T9" fmla="*/ 203 h 396"/>
                <a:gd name="T10" fmla="*/ 434 w 637"/>
                <a:gd name="T11" fmla="*/ 92 h 396"/>
                <a:gd name="T12" fmla="*/ 420 w 637"/>
                <a:gd name="T13" fmla="*/ 82 h 396"/>
                <a:gd name="T14" fmla="*/ 405 w 637"/>
                <a:gd name="T15" fmla="*/ 93 h 396"/>
                <a:gd name="T16" fmla="*/ 341 w 637"/>
                <a:gd name="T17" fmla="*/ 317 h 396"/>
                <a:gd name="T18" fmla="*/ 273 w 637"/>
                <a:gd name="T19" fmla="*/ 13 h 396"/>
                <a:gd name="T20" fmla="*/ 259 w 637"/>
                <a:gd name="T21" fmla="*/ 1 h 396"/>
                <a:gd name="T22" fmla="*/ 243 w 637"/>
                <a:gd name="T23" fmla="*/ 10 h 396"/>
                <a:gd name="T24" fmla="*/ 166 w 637"/>
                <a:gd name="T25" fmla="*/ 203 h 396"/>
                <a:gd name="T26" fmla="*/ 15 w 637"/>
                <a:gd name="T27" fmla="*/ 203 h 396"/>
                <a:gd name="T28" fmla="*/ 0 w 637"/>
                <a:gd name="T29" fmla="*/ 219 h 396"/>
                <a:gd name="T30" fmla="*/ 15 w 637"/>
                <a:gd name="T31" fmla="*/ 234 h 396"/>
                <a:gd name="T32" fmla="*/ 177 w 637"/>
                <a:gd name="T33" fmla="*/ 234 h 396"/>
                <a:gd name="T34" fmla="*/ 177 w 637"/>
                <a:gd name="T35" fmla="*/ 234 h 396"/>
                <a:gd name="T36" fmla="*/ 191 w 637"/>
                <a:gd name="T37" fmla="*/ 224 h 396"/>
                <a:gd name="T38" fmla="*/ 253 w 637"/>
                <a:gd name="T39" fmla="*/ 69 h 396"/>
                <a:gd name="T40" fmla="*/ 324 w 637"/>
                <a:gd name="T41" fmla="*/ 384 h 396"/>
                <a:gd name="T42" fmla="*/ 338 w 637"/>
                <a:gd name="T43" fmla="*/ 396 h 396"/>
                <a:gd name="T44" fmla="*/ 354 w 637"/>
                <a:gd name="T45" fmla="*/ 385 h 396"/>
                <a:gd name="T46" fmla="*/ 421 w 637"/>
                <a:gd name="T47" fmla="*/ 150 h 396"/>
                <a:gd name="T48" fmla="*/ 445 w 637"/>
                <a:gd name="T49" fmla="*/ 223 h 396"/>
                <a:gd name="T50" fmla="*/ 460 w 637"/>
                <a:gd name="T51" fmla="*/ 234 h 396"/>
                <a:gd name="T52" fmla="*/ 622 w 637"/>
                <a:gd name="T53" fmla="*/ 23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7" h="396">
                  <a:moveTo>
                    <a:pt x="622" y="234"/>
                  </a:moveTo>
                  <a:lnTo>
                    <a:pt x="622" y="234"/>
                  </a:lnTo>
                  <a:cubicBezTo>
                    <a:pt x="630" y="234"/>
                    <a:pt x="637" y="227"/>
                    <a:pt x="637" y="219"/>
                  </a:cubicBezTo>
                  <a:cubicBezTo>
                    <a:pt x="637" y="210"/>
                    <a:pt x="630" y="203"/>
                    <a:pt x="622" y="203"/>
                  </a:cubicBezTo>
                  <a:lnTo>
                    <a:pt x="471" y="203"/>
                  </a:lnTo>
                  <a:lnTo>
                    <a:pt x="434" y="92"/>
                  </a:lnTo>
                  <a:cubicBezTo>
                    <a:pt x="432" y="86"/>
                    <a:pt x="427" y="81"/>
                    <a:pt x="420" y="82"/>
                  </a:cubicBezTo>
                  <a:cubicBezTo>
                    <a:pt x="412" y="82"/>
                    <a:pt x="407" y="86"/>
                    <a:pt x="405" y="93"/>
                  </a:cubicBezTo>
                  <a:lnTo>
                    <a:pt x="341" y="317"/>
                  </a:lnTo>
                  <a:lnTo>
                    <a:pt x="273" y="13"/>
                  </a:lnTo>
                  <a:cubicBezTo>
                    <a:pt x="271" y="6"/>
                    <a:pt x="266" y="1"/>
                    <a:pt x="259" y="1"/>
                  </a:cubicBezTo>
                  <a:cubicBezTo>
                    <a:pt x="252" y="0"/>
                    <a:pt x="246" y="4"/>
                    <a:pt x="243" y="10"/>
                  </a:cubicBezTo>
                  <a:lnTo>
                    <a:pt x="166" y="203"/>
                  </a:lnTo>
                  <a:lnTo>
                    <a:pt x="15" y="203"/>
                  </a:lnTo>
                  <a:cubicBezTo>
                    <a:pt x="6" y="203"/>
                    <a:pt x="0" y="210"/>
                    <a:pt x="0" y="219"/>
                  </a:cubicBezTo>
                  <a:cubicBezTo>
                    <a:pt x="0" y="227"/>
                    <a:pt x="6" y="234"/>
                    <a:pt x="15" y="234"/>
                  </a:cubicBezTo>
                  <a:lnTo>
                    <a:pt x="177" y="234"/>
                  </a:lnTo>
                  <a:lnTo>
                    <a:pt x="177" y="234"/>
                  </a:lnTo>
                  <a:cubicBezTo>
                    <a:pt x="183" y="234"/>
                    <a:pt x="189" y="230"/>
                    <a:pt x="191" y="224"/>
                  </a:cubicBezTo>
                  <a:lnTo>
                    <a:pt x="253" y="69"/>
                  </a:lnTo>
                  <a:lnTo>
                    <a:pt x="324" y="384"/>
                  </a:lnTo>
                  <a:cubicBezTo>
                    <a:pt x="325" y="391"/>
                    <a:pt x="331" y="396"/>
                    <a:pt x="338" y="396"/>
                  </a:cubicBezTo>
                  <a:cubicBezTo>
                    <a:pt x="346" y="396"/>
                    <a:pt x="352" y="391"/>
                    <a:pt x="354" y="385"/>
                  </a:cubicBezTo>
                  <a:lnTo>
                    <a:pt x="421" y="150"/>
                  </a:lnTo>
                  <a:lnTo>
                    <a:pt x="445" y="223"/>
                  </a:lnTo>
                  <a:cubicBezTo>
                    <a:pt x="447" y="230"/>
                    <a:pt x="453" y="234"/>
                    <a:pt x="460" y="234"/>
                  </a:cubicBezTo>
                  <a:lnTo>
                    <a:pt x="622"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3" name="Freeform 202">
              <a:extLst>
                <a:ext uri="{FF2B5EF4-FFF2-40B4-BE49-F238E27FC236}">
                  <a16:creationId xmlns:a16="http://schemas.microsoft.com/office/drawing/2014/main" xmlns="" id="{822AF788-AB44-D143-ABA6-A0B6DD56DC02}"/>
                </a:ext>
              </a:extLst>
            </p:cNvPr>
            <p:cNvSpPr>
              <a:spLocks/>
            </p:cNvSpPr>
            <p:nvPr/>
          </p:nvSpPr>
          <p:spPr bwMode="auto">
            <a:xfrm>
              <a:off x="6153" y="2685"/>
              <a:ext cx="492" cy="434"/>
            </a:xfrm>
            <a:custGeom>
              <a:avLst/>
              <a:gdLst>
                <a:gd name="T0" fmla="*/ 402 w 804"/>
                <a:gd name="T1" fmla="*/ 707 h 707"/>
                <a:gd name="T2" fmla="*/ 402 w 804"/>
                <a:gd name="T3" fmla="*/ 707 h 707"/>
                <a:gd name="T4" fmla="*/ 467 w 804"/>
                <a:gd name="T5" fmla="*/ 680 h 707"/>
                <a:gd name="T6" fmla="*/ 734 w 804"/>
                <a:gd name="T7" fmla="*/ 413 h 707"/>
                <a:gd name="T8" fmla="*/ 804 w 804"/>
                <a:gd name="T9" fmla="*/ 242 h 707"/>
                <a:gd name="T10" fmla="*/ 734 w 804"/>
                <a:gd name="T11" fmla="*/ 70 h 707"/>
                <a:gd name="T12" fmla="*/ 562 w 804"/>
                <a:gd name="T13" fmla="*/ 0 h 707"/>
                <a:gd name="T14" fmla="*/ 412 w 804"/>
                <a:gd name="T15" fmla="*/ 51 h 707"/>
                <a:gd name="T16" fmla="*/ 402 w 804"/>
                <a:gd name="T17" fmla="*/ 60 h 707"/>
                <a:gd name="T18" fmla="*/ 392 w 804"/>
                <a:gd name="T19" fmla="*/ 51 h 707"/>
                <a:gd name="T20" fmla="*/ 242 w 804"/>
                <a:gd name="T21" fmla="*/ 0 h 707"/>
                <a:gd name="T22" fmla="*/ 71 w 804"/>
                <a:gd name="T23" fmla="*/ 70 h 707"/>
                <a:gd name="T24" fmla="*/ 0 w 804"/>
                <a:gd name="T25" fmla="*/ 242 h 707"/>
                <a:gd name="T26" fmla="*/ 6 w 804"/>
                <a:gd name="T27" fmla="*/ 295 h 707"/>
                <a:gd name="T28" fmla="*/ 38 w 804"/>
                <a:gd name="T29" fmla="*/ 295 h 707"/>
                <a:gd name="T30" fmla="*/ 32 w 804"/>
                <a:gd name="T31" fmla="*/ 242 h 707"/>
                <a:gd name="T32" fmla="*/ 93 w 804"/>
                <a:gd name="T33" fmla="*/ 93 h 707"/>
                <a:gd name="T34" fmla="*/ 242 w 804"/>
                <a:gd name="T35" fmla="*/ 31 h 707"/>
                <a:gd name="T36" fmla="*/ 391 w 804"/>
                <a:gd name="T37" fmla="*/ 93 h 707"/>
                <a:gd name="T38" fmla="*/ 413 w 804"/>
                <a:gd name="T39" fmla="*/ 93 h 707"/>
                <a:gd name="T40" fmla="*/ 562 w 804"/>
                <a:gd name="T41" fmla="*/ 31 h 707"/>
                <a:gd name="T42" fmla="*/ 711 w 804"/>
                <a:gd name="T43" fmla="*/ 93 h 707"/>
                <a:gd name="T44" fmla="*/ 773 w 804"/>
                <a:gd name="T45" fmla="*/ 242 h 707"/>
                <a:gd name="T46" fmla="*/ 711 w 804"/>
                <a:gd name="T47" fmla="*/ 391 h 707"/>
                <a:gd name="T48" fmla="*/ 444 w 804"/>
                <a:gd name="T49" fmla="*/ 658 h 707"/>
                <a:gd name="T50" fmla="*/ 402 w 804"/>
                <a:gd name="T51" fmla="*/ 675 h 707"/>
                <a:gd name="T52" fmla="*/ 360 w 804"/>
                <a:gd name="T53" fmla="*/ 658 h 707"/>
                <a:gd name="T54" fmla="*/ 120 w 804"/>
                <a:gd name="T55" fmla="*/ 417 h 707"/>
                <a:gd name="T56" fmla="*/ 75 w 804"/>
                <a:gd name="T57" fmla="*/ 417 h 707"/>
                <a:gd name="T58" fmla="*/ 338 w 804"/>
                <a:gd name="T59" fmla="*/ 680 h 707"/>
                <a:gd name="T60" fmla="*/ 402 w 804"/>
                <a:gd name="T61"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4" h="707">
                  <a:moveTo>
                    <a:pt x="402" y="707"/>
                  </a:moveTo>
                  <a:lnTo>
                    <a:pt x="402" y="707"/>
                  </a:lnTo>
                  <a:cubicBezTo>
                    <a:pt x="427" y="707"/>
                    <a:pt x="449" y="697"/>
                    <a:pt x="467" y="680"/>
                  </a:cubicBezTo>
                  <a:lnTo>
                    <a:pt x="734" y="413"/>
                  </a:lnTo>
                  <a:cubicBezTo>
                    <a:pt x="779" y="367"/>
                    <a:pt x="804" y="306"/>
                    <a:pt x="804" y="242"/>
                  </a:cubicBezTo>
                  <a:cubicBezTo>
                    <a:pt x="804" y="177"/>
                    <a:pt x="779" y="116"/>
                    <a:pt x="734" y="70"/>
                  </a:cubicBezTo>
                  <a:cubicBezTo>
                    <a:pt x="688" y="25"/>
                    <a:pt x="627" y="0"/>
                    <a:pt x="562" y="0"/>
                  </a:cubicBezTo>
                  <a:cubicBezTo>
                    <a:pt x="507" y="0"/>
                    <a:pt x="455" y="17"/>
                    <a:pt x="412" y="51"/>
                  </a:cubicBezTo>
                  <a:lnTo>
                    <a:pt x="402" y="60"/>
                  </a:lnTo>
                  <a:lnTo>
                    <a:pt x="392" y="51"/>
                  </a:lnTo>
                  <a:cubicBezTo>
                    <a:pt x="350" y="18"/>
                    <a:pt x="296" y="0"/>
                    <a:pt x="242" y="0"/>
                  </a:cubicBezTo>
                  <a:cubicBezTo>
                    <a:pt x="178" y="0"/>
                    <a:pt x="117" y="25"/>
                    <a:pt x="71" y="70"/>
                  </a:cubicBezTo>
                  <a:cubicBezTo>
                    <a:pt x="25" y="116"/>
                    <a:pt x="0" y="177"/>
                    <a:pt x="0" y="242"/>
                  </a:cubicBezTo>
                  <a:cubicBezTo>
                    <a:pt x="0" y="259"/>
                    <a:pt x="2" y="277"/>
                    <a:pt x="6" y="295"/>
                  </a:cubicBezTo>
                  <a:lnTo>
                    <a:pt x="38" y="295"/>
                  </a:lnTo>
                  <a:cubicBezTo>
                    <a:pt x="34" y="277"/>
                    <a:pt x="32" y="259"/>
                    <a:pt x="32" y="242"/>
                  </a:cubicBezTo>
                  <a:cubicBezTo>
                    <a:pt x="32" y="185"/>
                    <a:pt x="54" y="133"/>
                    <a:pt x="93" y="93"/>
                  </a:cubicBezTo>
                  <a:cubicBezTo>
                    <a:pt x="133" y="53"/>
                    <a:pt x="186" y="31"/>
                    <a:pt x="242" y="31"/>
                  </a:cubicBezTo>
                  <a:cubicBezTo>
                    <a:pt x="298" y="31"/>
                    <a:pt x="351" y="53"/>
                    <a:pt x="391" y="93"/>
                  </a:cubicBezTo>
                  <a:cubicBezTo>
                    <a:pt x="397" y="99"/>
                    <a:pt x="407" y="99"/>
                    <a:pt x="413" y="93"/>
                  </a:cubicBezTo>
                  <a:cubicBezTo>
                    <a:pt x="453" y="53"/>
                    <a:pt x="506" y="31"/>
                    <a:pt x="562" y="31"/>
                  </a:cubicBezTo>
                  <a:cubicBezTo>
                    <a:pt x="619" y="31"/>
                    <a:pt x="671" y="53"/>
                    <a:pt x="711" y="93"/>
                  </a:cubicBezTo>
                  <a:cubicBezTo>
                    <a:pt x="751" y="132"/>
                    <a:pt x="773" y="185"/>
                    <a:pt x="773" y="242"/>
                  </a:cubicBezTo>
                  <a:cubicBezTo>
                    <a:pt x="773" y="298"/>
                    <a:pt x="751" y="351"/>
                    <a:pt x="711" y="391"/>
                  </a:cubicBezTo>
                  <a:lnTo>
                    <a:pt x="444" y="658"/>
                  </a:lnTo>
                  <a:cubicBezTo>
                    <a:pt x="433" y="669"/>
                    <a:pt x="418" y="675"/>
                    <a:pt x="402" y="675"/>
                  </a:cubicBezTo>
                  <a:cubicBezTo>
                    <a:pt x="386" y="675"/>
                    <a:pt x="372" y="669"/>
                    <a:pt x="360" y="658"/>
                  </a:cubicBezTo>
                  <a:lnTo>
                    <a:pt x="120" y="417"/>
                  </a:lnTo>
                  <a:lnTo>
                    <a:pt x="75" y="417"/>
                  </a:lnTo>
                  <a:lnTo>
                    <a:pt x="338" y="680"/>
                  </a:lnTo>
                  <a:cubicBezTo>
                    <a:pt x="355" y="697"/>
                    <a:pt x="378" y="707"/>
                    <a:pt x="402" y="7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Tree>
    <p:custDataLst>
      <p:tags r:id="rId1"/>
    </p:custDataLst>
    <p:extLst>
      <p:ext uri="{BB962C8B-B14F-4D97-AF65-F5344CB8AC3E}">
        <p14:creationId xmlns:p14="http://schemas.microsoft.com/office/powerpoint/2010/main" val="168414656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to 31"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826" name="Diapositiva de think-cell" r:id="rId6" imgW="395" imgH="396" progId="TCLayout.ActiveDocument.1">
                  <p:embed/>
                </p:oleObj>
              </mc:Choice>
              <mc:Fallback>
                <p:oleObj name="Diapositiva de think-cell" r:id="rId6" imgW="395" imgH="396" progId="TCLayout.ActiveDocument.1">
                  <p:embed/>
                  <p:pic>
                    <p:nvPicPr>
                      <p:cNvPr id="32" name="Objeto 3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Marcador de texto 2"/>
          <p:cNvSpPr>
            <a:spLocks noGrp="1"/>
          </p:cNvSpPr>
          <p:nvPr>
            <p:ph type="body" sz="quarter" idx="61"/>
          </p:nvPr>
        </p:nvSpPr>
        <p:spPr>
          <a:prstGeom prst="rect">
            <a:avLst/>
          </a:prstGeom>
        </p:spPr>
        <p:txBody>
          <a:bodyPr/>
          <a:lstStyle/>
          <a:p>
            <a:pPr lvl="0">
              <a:buClr>
                <a:srgbClr val="15BF45"/>
              </a:buClr>
              <a:defRPr/>
            </a:pPr>
            <a:r>
              <a:rPr lang="es-CL" dirty="0">
                <a:solidFill>
                  <a:srgbClr val="13C045"/>
                </a:solidFill>
              </a:rPr>
              <a:t>03. PARO CARDÍACO RESPIRATORIO</a:t>
            </a:r>
            <a:endParaRPr lang="es-CL" sz="2400" dirty="0">
              <a:solidFill>
                <a:srgbClr val="13C045"/>
              </a:solidFill>
            </a:endParaRPr>
          </a:p>
        </p:txBody>
      </p:sp>
      <p:sp>
        <p:nvSpPr>
          <p:cNvPr id="7" name="Rectángulo 6">
            <a:extLst>
              <a:ext uri="{FF2B5EF4-FFF2-40B4-BE49-F238E27FC236}">
                <a16:creationId xmlns:a16="http://schemas.microsoft.com/office/drawing/2014/main" xmlns="" id="{26EC8AE6-0D14-413B-985D-CD5CEB6BC14F}"/>
              </a:ext>
            </a:extLst>
          </p:cNvPr>
          <p:cNvSpPr/>
          <p:nvPr/>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srgbClr val="3F3F3F"/>
              </a:solidFill>
              <a:effectLst/>
              <a:uLnTx/>
              <a:uFillTx/>
              <a:latin typeface="ACHS Nueva Serif" pitchFamily="2" charset="0"/>
              <a:ea typeface="Helvetica Neue Medium"/>
              <a:cs typeface="Helvetica Neue Medium"/>
              <a:sym typeface="Helvetica Neue Medium"/>
            </a:endParaRPr>
          </a:p>
        </p:txBody>
      </p:sp>
      <p:sp>
        <p:nvSpPr>
          <p:cNvPr id="25" name="Rectángulo 24">
            <a:extLst>
              <a:ext uri="{FF2B5EF4-FFF2-40B4-BE49-F238E27FC236}">
                <a16:creationId xmlns:a16="http://schemas.microsoft.com/office/drawing/2014/main" xmlns="" id="{A3715CB1-9D8E-A64E-9941-CFC7E9543BFA}"/>
              </a:ext>
            </a:extLst>
          </p:cNvPr>
          <p:cNvSpPr/>
          <p:nvPr/>
        </p:nvSpPr>
        <p:spPr>
          <a:xfrm>
            <a:off x="6983413" y="2470660"/>
            <a:ext cx="4412573" cy="2554545"/>
          </a:xfrm>
          <a:prstGeom prst="rect">
            <a:avLst/>
          </a:prstGeom>
        </p:spPr>
        <p:txBody>
          <a:bodyPr wrap="square">
            <a:spAutoFit/>
          </a:bodyPr>
          <a:lstStyle/>
          <a:p>
            <a:pPr marL="285750" lvl="0" indent="-285750" algn="just">
              <a:spcBef>
                <a:spcPct val="0"/>
              </a:spcBef>
              <a:buClr>
                <a:srgbClr val="13C045"/>
              </a:buClr>
              <a:buFont typeface="Arial" panose="020B0604020202020204" pitchFamily="34" charset="0"/>
              <a:buChar char="•"/>
            </a:pPr>
            <a:r>
              <a:rPr lang="es-CL" sz="1600" dirty="0">
                <a:solidFill>
                  <a:srgbClr val="000000">
                    <a:lumMod val="75000"/>
                    <a:lumOff val="25000"/>
                  </a:srgbClr>
                </a:solidFill>
                <a:latin typeface="ACHS Nueva Serif" pitchFamily="2" charset="0"/>
                <a:cs typeface="Arial" panose="020B0604020202020204" pitchFamily="34" charset="0"/>
                <a:sym typeface="Helvetica" charset="0"/>
              </a:rPr>
              <a:t>Reanimación Cardiopulmonar Básica, consiste en la </a:t>
            </a:r>
            <a:r>
              <a:rPr lang="es-CL" sz="1600" b="1" dirty="0">
                <a:solidFill>
                  <a:srgbClr val="27933E"/>
                </a:solidFill>
                <a:latin typeface="ACHS Nueva Serif" pitchFamily="2" charset="0"/>
                <a:cs typeface="Arial" panose="020B0604020202020204" pitchFamily="34" charset="0"/>
                <a:sym typeface="Helvetica" charset="0"/>
              </a:rPr>
              <a:t>permeabilización vía aérea, </a:t>
            </a:r>
            <a:r>
              <a:rPr lang="es-CL" sz="1600" dirty="0">
                <a:solidFill>
                  <a:srgbClr val="000000">
                    <a:lumMod val="75000"/>
                    <a:lumOff val="25000"/>
                  </a:srgbClr>
                </a:solidFill>
                <a:latin typeface="ACHS Nueva Serif" pitchFamily="2" charset="0"/>
                <a:cs typeface="Arial" panose="020B0604020202020204" pitchFamily="34" charset="0"/>
                <a:sym typeface="Helvetica" charset="0"/>
              </a:rPr>
              <a:t>restablecimiento de la ventilación y restablecimiento de la circulación.</a:t>
            </a:r>
          </a:p>
          <a:p>
            <a:pPr marL="285750" lvl="0" indent="-285750" algn="just">
              <a:spcBef>
                <a:spcPct val="0"/>
              </a:spcBef>
              <a:buClr>
                <a:srgbClr val="13C045"/>
              </a:buClr>
              <a:buFont typeface="Arial" panose="020B0604020202020204" pitchFamily="34" charset="0"/>
              <a:buChar char="•"/>
            </a:pPr>
            <a:endParaRPr lang="es-CL" sz="1600" dirty="0">
              <a:solidFill>
                <a:srgbClr val="000000">
                  <a:lumMod val="75000"/>
                  <a:lumOff val="25000"/>
                </a:srgbClr>
              </a:solidFill>
              <a:latin typeface="ACHS Nueva Serif" pitchFamily="2" charset="0"/>
              <a:cs typeface="Arial" panose="020B0604020202020204" pitchFamily="34" charset="0"/>
              <a:sym typeface="Helvetica" charset="0"/>
            </a:endParaRPr>
          </a:p>
          <a:p>
            <a:pPr marL="285750" lvl="0" indent="-285750" algn="just">
              <a:spcBef>
                <a:spcPct val="0"/>
              </a:spcBef>
              <a:buClr>
                <a:srgbClr val="13C045"/>
              </a:buClr>
              <a:buFont typeface="Arial" panose="020B0604020202020204" pitchFamily="34" charset="0"/>
              <a:buChar char="•"/>
            </a:pPr>
            <a:endParaRPr lang="es-CL" sz="1600" dirty="0">
              <a:solidFill>
                <a:srgbClr val="000000">
                  <a:lumMod val="75000"/>
                  <a:lumOff val="25000"/>
                </a:srgbClr>
              </a:solidFill>
              <a:latin typeface="ACHS Nueva Serif" pitchFamily="2" charset="0"/>
              <a:cs typeface="Arial" panose="020B0604020202020204" pitchFamily="34" charset="0"/>
              <a:sym typeface="Helvetica" charset="0"/>
            </a:endParaRPr>
          </a:p>
          <a:p>
            <a:pPr marL="285750" lvl="0" indent="-285750" algn="just">
              <a:spcBef>
                <a:spcPct val="0"/>
              </a:spcBef>
              <a:buClr>
                <a:srgbClr val="13C045"/>
              </a:buClr>
              <a:buFont typeface="Arial" panose="020B0604020202020204" pitchFamily="34" charset="0"/>
              <a:buChar char="•"/>
            </a:pPr>
            <a:r>
              <a:rPr lang="es-CL" sz="1600" dirty="0">
                <a:solidFill>
                  <a:srgbClr val="000000">
                    <a:lumMod val="75000"/>
                    <a:lumOff val="25000"/>
                  </a:srgbClr>
                </a:solidFill>
                <a:latin typeface="ACHS Nueva Serif" pitchFamily="2" charset="0"/>
                <a:cs typeface="Arial" panose="020B0604020202020204" pitchFamily="34" charset="0"/>
                <a:sym typeface="Helvetica" charset="0"/>
              </a:rPr>
              <a:t>Los pasos a seguir son </a:t>
            </a:r>
            <a:r>
              <a:rPr lang="es-CL" sz="1600" b="1" dirty="0">
                <a:solidFill>
                  <a:srgbClr val="27933E"/>
                </a:solidFill>
                <a:latin typeface="ACHS Nueva Serif" pitchFamily="2" charset="0"/>
                <a:cs typeface="Arial" panose="020B0604020202020204" pitchFamily="34" charset="0"/>
                <a:sym typeface="Helvetica" charset="0"/>
              </a:rPr>
              <a:t>secuenciales y en el orden establecido en la cadena de supervivencia,</a:t>
            </a:r>
            <a:r>
              <a:rPr lang="es-CL" sz="1600" dirty="0">
                <a:solidFill>
                  <a:srgbClr val="000000">
                    <a:lumMod val="75000"/>
                    <a:lumOff val="25000"/>
                  </a:srgbClr>
                </a:solidFill>
                <a:latin typeface="ACHS Nueva Serif" pitchFamily="2" charset="0"/>
                <a:cs typeface="Arial" panose="020B0604020202020204" pitchFamily="34" charset="0"/>
                <a:sym typeface="Helvetica" charset="0"/>
              </a:rPr>
              <a:t> para lograr salvar la vida de la víctima.</a:t>
            </a:r>
          </a:p>
        </p:txBody>
      </p:sp>
      <p:pic>
        <p:nvPicPr>
          <p:cNvPr id="5" name="Gráfico 4">
            <a:extLst>
              <a:ext uri="{FF2B5EF4-FFF2-40B4-BE49-F238E27FC236}">
                <a16:creationId xmlns:a16="http://schemas.microsoft.com/office/drawing/2014/main" xmlns="" id="{F1016649-D6A1-B748-AB23-873E9E162E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438783" y="1499620"/>
            <a:ext cx="1194260" cy="1194260"/>
          </a:xfrm>
          <a:prstGeom prst="rect">
            <a:avLst/>
          </a:prstGeom>
        </p:spPr>
      </p:pic>
      <p:grpSp>
        <p:nvGrpSpPr>
          <p:cNvPr id="30" name="Group 15">
            <a:extLst>
              <a:ext uri="{FF2B5EF4-FFF2-40B4-BE49-F238E27FC236}">
                <a16:creationId xmlns:a16="http://schemas.microsoft.com/office/drawing/2014/main" xmlns="" id="{42BDC61C-BE2B-8748-9E00-2C9C6D44E7E9}"/>
              </a:ext>
            </a:extLst>
          </p:cNvPr>
          <p:cNvGrpSpPr>
            <a:grpSpLocks noChangeAspect="1"/>
          </p:cNvGrpSpPr>
          <p:nvPr/>
        </p:nvGrpSpPr>
        <p:grpSpPr bwMode="auto">
          <a:xfrm>
            <a:off x="3587426" y="4314916"/>
            <a:ext cx="896975" cy="786731"/>
            <a:chOff x="1764" y="1015"/>
            <a:chExt cx="537" cy="471"/>
          </a:xfrm>
          <a:solidFill>
            <a:schemeClr val="accent1"/>
          </a:solidFill>
        </p:grpSpPr>
        <p:sp>
          <p:nvSpPr>
            <p:cNvPr id="31" name="Freeform 16">
              <a:extLst>
                <a:ext uri="{FF2B5EF4-FFF2-40B4-BE49-F238E27FC236}">
                  <a16:creationId xmlns:a16="http://schemas.microsoft.com/office/drawing/2014/main" xmlns="" id="{B02D385A-228C-2A4C-B355-72E9B6658AB2}"/>
                </a:ext>
              </a:extLst>
            </p:cNvPr>
            <p:cNvSpPr>
              <a:spLocks noEditPoints="1"/>
            </p:cNvSpPr>
            <p:nvPr/>
          </p:nvSpPr>
          <p:spPr bwMode="auto">
            <a:xfrm>
              <a:off x="1934" y="1209"/>
              <a:ext cx="197" cy="197"/>
            </a:xfrm>
            <a:custGeom>
              <a:avLst/>
              <a:gdLst>
                <a:gd name="T0" fmla="*/ 34 w 322"/>
                <a:gd name="T1" fmla="*/ 183 h 321"/>
                <a:gd name="T2" fmla="*/ 34 w 322"/>
                <a:gd name="T3" fmla="*/ 183 h 321"/>
                <a:gd name="T4" fmla="*/ 34 w 322"/>
                <a:gd name="T5" fmla="*/ 138 h 321"/>
                <a:gd name="T6" fmla="*/ 139 w 322"/>
                <a:gd name="T7" fmla="*/ 138 h 321"/>
                <a:gd name="T8" fmla="*/ 139 w 322"/>
                <a:gd name="T9" fmla="*/ 34 h 321"/>
                <a:gd name="T10" fmla="*/ 183 w 322"/>
                <a:gd name="T11" fmla="*/ 34 h 321"/>
                <a:gd name="T12" fmla="*/ 183 w 322"/>
                <a:gd name="T13" fmla="*/ 138 h 321"/>
                <a:gd name="T14" fmla="*/ 287 w 322"/>
                <a:gd name="T15" fmla="*/ 138 h 321"/>
                <a:gd name="T16" fmla="*/ 287 w 322"/>
                <a:gd name="T17" fmla="*/ 183 h 321"/>
                <a:gd name="T18" fmla="*/ 183 w 322"/>
                <a:gd name="T19" fmla="*/ 183 h 321"/>
                <a:gd name="T20" fmla="*/ 183 w 322"/>
                <a:gd name="T21" fmla="*/ 287 h 321"/>
                <a:gd name="T22" fmla="*/ 139 w 322"/>
                <a:gd name="T23" fmla="*/ 287 h 321"/>
                <a:gd name="T24" fmla="*/ 139 w 322"/>
                <a:gd name="T25" fmla="*/ 183 h 321"/>
                <a:gd name="T26" fmla="*/ 34 w 322"/>
                <a:gd name="T27" fmla="*/ 183 h 321"/>
                <a:gd name="T28" fmla="*/ 291 w 322"/>
                <a:gd name="T29" fmla="*/ 104 h 321"/>
                <a:gd name="T30" fmla="*/ 291 w 322"/>
                <a:gd name="T31" fmla="*/ 104 h 321"/>
                <a:gd name="T32" fmla="*/ 217 w 322"/>
                <a:gd name="T33" fmla="*/ 104 h 321"/>
                <a:gd name="T34" fmla="*/ 217 w 322"/>
                <a:gd name="T35" fmla="*/ 30 h 321"/>
                <a:gd name="T36" fmla="*/ 187 w 322"/>
                <a:gd name="T37" fmla="*/ 0 h 321"/>
                <a:gd name="T38" fmla="*/ 135 w 322"/>
                <a:gd name="T39" fmla="*/ 0 h 321"/>
                <a:gd name="T40" fmla="*/ 104 w 322"/>
                <a:gd name="T41" fmla="*/ 30 h 321"/>
                <a:gd name="T42" fmla="*/ 104 w 322"/>
                <a:gd name="T43" fmla="*/ 104 h 321"/>
                <a:gd name="T44" fmla="*/ 30 w 322"/>
                <a:gd name="T45" fmla="*/ 104 h 321"/>
                <a:gd name="T46" fmla="*/ 0 w 322"/>
                <a:gd name="T47" fmla="*/ 134 h 321"/>
                <a:gd name="T48" fmla="*/ 0 w 322"/>
                <a:gd name="T49" fmla="*/ 187 h 321"/>
                <a:gd name="T50" fmla="*/ 30 w 322"/>
                <a:gd name="T51" fmla="*/ 217 h 321"/>
                <a:gd name="T52" fmla="*/ 104 w 322"/>
                <a:gd name="T53" fmla="*/ 217 h 321"/>
                <a:gd name="T54" fmla="*/ 104 w 322"/>
                <a:gd name="T55" fmla="*/ 291 h 321"/>
                <a:gd name="T56" fmla="*/ 135 w 322"/>
                <a:gd name="T57" fmla="*/ 321 h 321"/>
                <a:gd name="T58" fmla="*/ 187 w 322"/>
                <a:gd name="T59" fmla="*/ 321 h 321"/>
                <a:gd name="T60" fmla="*/ 217 w 322"/>
                <a:gd name="T61" fmla="*/ 291 h 321"/>
                <a:gd name="T62" fmla="*/ 217 w 322"/>
                <a:gd name="T63" fmla="*/ 217 h 321"/>
                <a:gd name="T64" fmla="*/ 291 w 322"/>
                <a:gd name="T65" fmla="*/ 217 h 321"/>
                <a:gd name="T66" fmla="*/ 322 w 322"/>
                <a:gd name="T67" fmla="*/ 187 h 321"/>
                <a:gd name="T68" fmla="*/ 322 w 322"/>
                <a:gd name="T69" fmla="*/ 134 h 321"/>
                <a:gd name="T70" fmla="*/ 291 w 322"/>
                <a:gd name="T71" fmla="*/ 10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2" h="321">
                  <a:moveTo>
                    <a:pt x="34" y="183"/>
                  </a:moveTo>
                  <a:lnTo>
                    <a:pt x="34" y="183"/>
                  </a:lnTo>
                  <a:lnTo>
                    <a:pt x="34" y="138"/>
                  </a:lnTo>
                  <a:lnTo>
                    <a:pt x="139" y="138"/>
                  </a:lnTo>
                  <a:lnTo>
                    <a:pt x="139" y="34"/>
                  </a:lnTo>
                  <a:lnTo>
                    <a:pt x="183" y="34"/>
                  </a:lnTo>
                  <a:lnTo>
                    <a:pt x="183" y="138"/>
                  </a:lnTo>
                  <a:lnTo>
                    <a:pt x="287" y="138"/>
                  </a:lnTo>
                  <a:lnTo>
                    <a:pt x="287" y="183"/>
                  </a:lnTo>
                  <a:lnTo>
                    <a:pt x="183" y="183"/>
                  </a:lnTo>
                  <a:lnTo>
                    <a:pt x="183" y="287"/>
                  </a:lnTo>
                  <a:lnTo>
                    <a:pt x="139" y="287"/>
                  </a:lnTo>
                  <a:lnTo>
                    <a:pt x="139" y="183"/>
                  </a:lnTo>
                  <a:lnTo>
                    <a:pt x="34" y="183"/>
                  </a:lnTo>
                  <a:close/>
                  <a:moveTo>
                    <a:pt x="291" y="104"/>
                  </a:moveTo>
                  <a:lnTo>
                    <a:pt x="291" y="104"/>
                  </a:lnTo>
                  <a:lnTo>
                    <a:pt x="217" y="104"/>
                  </a:lnTo>
                  <a:lnTo>
                    <a:pt x="217" y="30"/>
                  </a:lnTo>
                  <a:cubicBezTo>
                    <a:pt x="217" y="13"/>
                    <a:pt x="203" y="0"/>
                    <a:pt x="187" y="0"/>
                  </a:cubicBezTo>
                  <a:lnTo>
                    <a:pt x="135" y="0"/>
                  </a:lnTo>
                  <a:cubicBezTo>
                    <a:pt x="118" y="0"/>
                    <a:pt x="104" y="13"/>
                    <a:pt x="104" y="30"/>
                  </a:cubicBezTo>
                  <a:lnTo>
                    <a:pt x="104" y="104"/>
                  </a:lnTo>
                  <a:lnTo>
                    <a:pt x="30" y="104"/>
                  </a:lnTo>
                  <a:cubicBezTo>
                    <a:pt x="13" y="104"/>
                    <a:pt x="0" y="118"/>
                    <a:pt x="0" y="134"/>
                  </a:cubicBezTo>
                  <a:lnTo>
                    <a:pt x="0" y="187"/>
                  </a:lnTo>
                  <a:cubicBezTo>
                    <a:pt x="0" y="203"/>
                    <a:pt x="13" y="217"/>
                    <a:pt x="30" y="217"/>
                  </a:cubicBezTo>
                  <a:lnTo>
                    <a:pt x="104" y="217"/>
                  </a:lnTo>
                  <a:lnTo>
                    <a:pt x="104" y="291"/>
                  </a:lnTo>
                  <a:cubicBezTo>
                    <a:pt x="104" y="308"/>
                    <a:pt x="118" y="321"/>
                    <a:pt x="135" y="321"/>
                  </a:cubicBezTo>
                  <a:lnTo>
                    <a:pt x="187" y="321"/>
                  </a:lnTo>
                  <a:cubicBezTo>
                    <a:pt x="203" y="321"/>
                    <a:pt x="217" y="308"/>
                    <a:pt x="217" y="291"/>
                  </a:cubicBezTo>
                  <a:lnTo>
                    <a:pt x="217" y="217"/>
                  </a:lnTo>
                  <a:lnTo>
                    <a:pt x="291" y="217"/>
                  </a:lnTo>
                  <a:cubicBezTo>
                    <a:pt x="308" y="217"/>
                    <a:pt x="322" y="203"/>
                    <a:pt x="322" y="187"/>
                  </a:cubicBezTo>
                  <a:lnTo>
                    <a:pt x="322" y="134"/>
                  </a:lnTo>
                  <a:cubicBezTo>
                    <a:pt x="322" y="118"/>
                    <a:pt x="308" y="104"/>
                    <a:pt x="291"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33" name="Freeform 17">
              <a:extLst>
                <a:ext uri="{FF2B5EF4-FFF2-40B4-BE49-F238E27FC236}">
                  <a16:creationId xmlns:a16="http://schemas.microsoft.com/office/drawing/2014/main" xmlns="" id="{5F4BB8B7-14AE-B545-A3EC-75C531F93462}"/>
                </a:ext>
              </a:extLst>
            </p:cNvPr>
            <p:cNvSpPr>
              <a:spLocks noEditPoints="1"/>
            </p:cNvSpPr>
            <p:nvPr/>
          </p:nvSpPr>
          <p:spPr bwMode="auto">
            <a:xfrm>
              <a:off x="1764" y="1015"/>
              <a:ext cx="537" cy="471"/>
            </a:xfrm>
            <a:custGeom>
              <a:avLst/>
              <a:gdLst>
                <a:gd name="T0" fmla="*/ 844 w 878"/>
                <a:gd name="T1" fmla="*/ 662 h 769"/>
                <a:gd name="T2" fmla="*/ 844 w 878"/>
                <a:gd name="T3" fmla="*/ 662 h 769"/>
                <a:gd name="T4" fmla="*/ 772 w 878"/>
                <a:gd name="T5" fmla="*/ 735 h 769"/>
                <a:gd name="T6" fmla="*/ 106 w 878"/>
                <a:gd name="T7" fmla="*/ 735 h 769"/>
                <a:gd name="T8" fmla="*/ 33 w 878"/>
                <a:gd name="T9" fmla="*/ 662 h 769"/>
                <a:gd name="T10" fmla="*/ 33 w 878"/>
                <a:gd name="T11" fmla="*/ 293 h 769"/>
                <a:gd name="T12" fmla="*/ 106 w 878"/>
                <a:gd name="T13" fmla="*/ 220 h 769"/>
                <a:gd name="T14" fmla="*/ 772 w 878"/>
                <a:gd name="T15" fmla="*/ 220 h 769"/>
                <a:gd name="T16" fmla="*/ 844 w 878"/>
                <a:gd name="T17" fmla="*/ 293 h 769"/>
                <a:gd name="T18" fmla="*/ 844 w 878"/>
                <a:gd name="T19" fmla="*/ 662 h 769"/>
                <a:gd name="T20" fmla="*/ 313 w 878"/>
                <a:gd name="T21" fmla="*/ 113 h 769"/>
                <a:gd name="T22" fmla="*/ 313 w 878"/>
                <a:gd name="T23" fmla="*/ 113 h 769"/>
                <a:gd name="T24" fmla="*/ 564 w 878"/>
                <a:gd name="T25" fmla="*/ 113 h 769"/>
                <a:gd name="T26" fmla="*/ 564 w 878"/>
                <a:gd name="T27" fmla="*/ 186 h 769"/>
                <a:gd name="T28" fmla="*/ 313 w 878"/>
                <a:gd name="T29" fmla="*/ 186 h 769"/>
                <a:gd name="T30" fmla="*/ 313 w 878"/>
                <a:gd name="T31" fmla="*/ 113 h 769"/>
                <a:gd name="T32" fmla="*/ 233 w 878"/>
                <a:gd name="T33" fmla="*/ 61 h 769"/>
                <a:gd name="T34" fmla="*/ 233 w 878"/>
                <a:gd name="T35" fmla="*/ 61 h 769"/>
                <a:gd name="T36" fmla="*/ 261 w 878"/>
                <a:gd name="T37" fmla="*/ 33 h 769"/>
                <a:gd name="T38" fmla="*/ 616 w 878"/>
                <a:gd name="T39" fmla="*/ 33 h 769"/>
                <a:gd name="T40" fmla="*/ 644 w 878"/>
                <a:gd name="T41" fmla="*/ 61 h 769"/>
                <a:gd name="T42" fmla="*/ 644 w 878"/>
                <a:gd name="T43" fmla="*/ 186 h 769"/>
                <a:gd name="T44" fmla="*/ 598 w 878"/>
                <a:gd name="T45" fmla="*/ 186 h 769"/>
                <a:gd name="T46" fmla="*/ 598 w 878"/>
                <a:gd name="T47" fmla="*/ 79 h 769"/>
                <a:gd name="T48" fmla="*/ 279 w 878"/>
                <a:gd name="T49" fmla="*/ 79 h 769"/>
                <a:gd name="T50" fmla="*/ 279 w 878"/>
                <a:gd name="T51" fmla="*/ 186 h 769"/>
                <a:gd name="T52" fmla="*/ 233 w 878"/>
                <a:gd name="T53" fmla="*/ 186 h 769"/>
                <a:gd name="T54" fmla="*/ 233 w 878"/>
                <a:gd name="T55" fmla="*/ 61 h 769"/>
                <a:gd name="T56" fmla="*/ 772 w 878"/>
                <a:gd name="T57" fmla="*/ 186 h 769"/>
                <a:gd name="T58" fmla="*/ 772 w 878"/>
                <a:gd name="T59" fmla="*/ 186 h 769"/>
                <a:gd name="T60" fmla="*/ 678 w 878"/>
                <a:gd name="T61" fmla="*/ 186 h 769"/>
                <a:gd name="T62" fmla="*/ 678 w 878"/>
                <a:gd name="T63" fmla="*/ 61 h 769"/>
                <a:gd name="T64" fmla="*/ 616 w 878"/>
                <a:gd name="T65" fmla="*/ 0 h 769"/>
                <a:gd name="T66" fmla="*/ 261 w 878"/>
                <a:gd name="T67" fmla="*/ 0 h 769"/>
                <a:gd name="T68" fmla="*/ 199 w 878"/>
                <a:gd name="T69" fmla="*/ 61 h 769"/>
                <a:gd name="T70" fmla="*/ 199 w 878"/>
                <a:gd name="T71" fmla="*/ 186 h 769"/>
                <a:gd name="T72" fmla="*/ 106 w 878"/>
                <a:gd name="T73" fmla="*/ 186 h 769"/>
                <a:gd name="T74" fmla="*/ 0 w 878"/>
                <a:gd name="T75" fmla="*/ 293 h 769"/>
                <a:gd name="T76" fmla="*/ 0 w 878"/>
                <a:gd name="T77" fmla="*/ 662 h 769"/>
                <a:gd name="T78" fmla="*/ 106 w 878"/>
                <a:gd name="T79" fmla="*/ 769 h 769"/>
                <a:gd name="T80" fmla="*/ 772 w 878"/>
                <a:gd name="T81" fmla="*/ 769 h 769"/>
                <a:gd name="T82" fmla="*/ 878 w 878"/>
                <a:gd name="T83" fmla="*/ 662 h 769"/>
                <a:gd name="T84" fmla="*/ 878 w 878"/>
                <a:gd name="T85" fmla="*/ 293 h 769"/>
                <a:gd name="T86" fmla="*/ 772 w 878"/>
                <a:gd name="T87" fmla="*/ 18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769">
                  <a:moveTo>
                    <a:pt x="844" y="662"/>
                  </a:moveTo>
                  <a:lnTo>
                    <a:pt x="844" y="662"/>
                  </a:lnTo>
                  <a:cubicBezTo>
                    <a:pt x="844" y="702"/>
                    <a:pt x="812" y="735"/>
                    <a:pt x="772" y="735"/>
                  </a:cubicBezTo>
                  <a:lnTo>
                    <a:pt x="106" y="735"/>
                  </a:lnTo>
                  <a:cubicBezTo>
                    <a:pt x="66" y="735"/>
                    <a:pt x="33" y="702"/>
                    <a:pt x="33" y="662"/>
                  </a:cubicBezTo>
                  <a:lnTo>
                    <a:pt x="33" y="293"/>
                  </a:lnTo>
                  <a:cubicBezTo>
                    <a:pt x="33" y="253"/>
                    <a:pt x="66" y="220"/>
                    <a:pt x="106" y="220"/>
                  </a:cubicBezTo>
                  <a:lnTo>
                    <a:pt x="772" y="220"/>
                  </a:lnTo>
                  <a:cubicBezTo>
                    <a:pt x="812" y="220"/>
                    <a:pt x="844" y="253"/>
                    <a:pt x="844" y="293"/>
                  </a:cubicBezTo>
                  <a:lnTo>
                    <a:pt x="844" y="662"/>
                  </a:lnTo>
                  <a:close/>
                  <a:moveTo>
                    <a:pt x="313" y="113"/>
                  </a:moveTo>
                  <a:lnTo>
                    <a:pt x="313" y="113"/>
                  </a:lnTo>
                  <a:lnTo>
                    <a:pt x="564" y="113"/>
                  </a:lnTo>
                  <a:lnTo>
                    <a:pt x="564" y="186"/>
                  </a:lnTo>
                  <a:lnTo>
                    <a:pt x="313" y="186"/>
                  </a:lnTo>
                  <a:lnTo>
                    <a:pt x="313" y="113"/>
                  </a:lnTo>
                  <a:close/>
                  <a:moveTo>
                    <a:pt x="233" y="61"/>
                  </a:moveTo>
                  <a:lnTo>
                    <a:pt x="233" y="61"/>
                  </a:lnTo>
                  <a:cubicBezTo>
                    <a:pt x="233" y="45"/>
                    <a:pt x="246" y="33"/>
                    <a:pt x="261" y="33"/>
                  </a:cubicBezTo>
                  <a:lnTo>
                    <a:pt x="616" y="33"/>
                  </a:lnTo>
                  <a:cubicBezTo>
                    <a:pt x="632" y="33"/>
                    <a:pt x="644" y="45"/>
                    <a:pt x="644" y="61"/>
                  </a:cubicBezTo>
                  <a:lnTo>
                    <a:pt x="644" y="186"/>
                  </a:lnTo>
                  <a:lnTo>
                    <a:pt x="598" y="186"/>
                  </a:lnTo>
                  <a:lnTo>
                    <a:pt x="598" y="79"/>
                  </a:lnTo>
                  <a:lnTo>
                    <a:pt x="279" y="79"/>
                  </a:lnTo>
                  <a:lnTo>
                    <a:pt x="279" y="186"/>
                  </a:lnTo>
                  <a:lnTo>
                    <a:pt x="233" y="186"/>
                  </a:lnTo>
                  <a:lnTo>
                    <a:pt x="233" y="61"/>
                  </a:lnTo>
                  <a:close/>
                  <a:moveTo>
                    <a:pt x="772" y="186"/>
                  </a:moveTo>
                  <a:lnTo>
                    <a:pt x="772" y="186"/>
                  </a:lnTo>
                  <a:lnTo>
                    <a:pt x="678" y="186"/>
                  </a:lnTo>
                  <a:lnTo>
                    <a:pt x="678" y="61"/>
                  </a:lnTo>
                  <a:cubicBezTo>
                    <a:pt x="678" y="27"/>
                    <a:pt x="650" y="0"/>
                    <a:pt x="616" y="0"/>
                  </a:cubicBezTo>
                  <a:lnTo>
                    <a:pt x="261" y="0"/>
                  </a:lnTo>
                  <a:cubicBezTo>
                    <a:pt x="227" y="0"/>
                    <a:pt x="199" y="27"/>
                    <a:pt x="199" y="61"/>
                  </a:cubicBezTo>
                  <a:lnTo>
                    <a:pt x="199" y="186"/>
                  </a:lnTo>
                  <a:lnTo>
                    <a:pt x="106" y="186"/>
                  </a:lnTo>
                  <a:cubicBezTo>
                    <a:pt x="47" y="186"/>
                    <a:pt x="0" y="234"/>
                    <a:pt x="0" y="293"/>
                  </a:cubicBezTo>
                  <a:lnTo>
                    <a:pt x="0" y="662"/>
                  </a:lnTo>
                  <a:cubicBezTo>
                    <a:pt x="0" y="721"/>
                    <a:pt x="47" y="769"/>
                    <a:pt x="106" y="769"/>
                  </a:cubicBezTo>
                  <a:lnTo>
                    <a:pt x="772" y="769"/>
                  </a:lnTo>
                  <a:cubicBezTo>
                    <a:pt x="830" y="769"/>
                    <a:pt x="878" y="721"/>
                    <a:pt x="878" y="662"/>
                  </a:cubicBezTo>
                  <a:lnTo>
                    <a:pt x="878" y="293"/>
                  </a:lnTo>
                  <a:cubicBezTo>
                    <a:pt x="878" y="234"/>
                    <a:pt x="830" y="186"/>
                    <a:pt x="772" y="1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grpSp>
        <p:nvGrpSpPr>
          <p:cNvPr id="42" name="Grupo 41">
            <a:extLst>
              <a:ext uri="{FF2B5EF4-FFF2-40B4-BE49-F238E27FC236}">
                <a16:creationId xmlns:a16="http://schemas.microsoft.com/office/drawing/2014/main" xmlns="" id="{769684C9-6449-6D42-8B1D-5DB304D3BEBA}"/>
              </a:ext>
            </a:extLst>
          </p:cNvPr>
          <p:cNvGrpSpPr>
            <a:grpSpLocks noChangeAspect="1"/>
          </p:cNvGrpSpPr>
          <p:nvPr/>
        </p:nvGrpSpPr>
        <p:grpSpPr>
          <a:xfrm>
            <a:off x="1016148" y="4173474"/>
            <a:ext cx="1147754" cy="1069615"/>
            <a:chOff x="1034408" y="4428071"/>
            <a:chExt cx="1158213" cy="1079362"/>
          </a:xfrm>
        </p:grpSpPr>
        <p:sp>
          <p:nvSpPr>
            <p:cNvPr id="29" name="Freeform 162">
              <a:extLst>
                <a:ext uri="{FF2B5EF4-FFF2-40B4-BE49-F238E27FC236}">
                  <a16:creationId xmlns:a16="http://schemas.microsoft.com/office/drawing/2014/main" xmlns="" id="{C8CBB978-EC46-4941-AA5E-EA9449689C2F}"/>
                </a:ext>
              </a:extLst>
            </p:cNvPr>
            <p:cNvSpPr>
              <a:spLocks noEditPoints="1"/>
            </p:cNvSpPr>
            <p:nvPr/>
          </p:nvSpPr>
          <p:spPr bwMode="auto">
            <a:xfrm>
              <a:off x="1828603" y="4428071"/>
              <a:ext cx="364018" cy="654459"/>
            </a:xfrm>
            <a:custGeom>
              <a:avLst/>
              <a:gdLst>
                <a:gd name="T0" fmla="*/ 221 w 447"/>
                <a:gd name="T1" fmla="*/ 471 h 823"/>
                <a:gd name="T2" fmla="*/ 221 w 447"/>
                <a:gd name="T3" fmla="*/ 471 h 823"/>
                <a:gd name="T4" fmla="*/ 221 w 447"/>
                <a:gd name="T5" fmla="*/ 469 h 823"/>
                <a:gd name="T6" fmla="*/ 222 w 447"/>
                <a:gd name="T7" fmla="*/ 468 h 823"/>
                <a:gd name="T8" fmla="*/ 222 w 447"/>
                <a:gd name="T9" fmla="*/ 468 h 823"/>
                <a:gd name="T10" fmla="*/ 217 w 447"/>
                <a:gd name="T11" fmla="*/ 455 h 823"/>
                <a:gd name="T12" fmla="*/ 204 w 447"/>
                <a:gd name="T13" fmla="*/ 450 h 823"/>
                <a:gd name="T14" fmla="*/ 40 w 447"/>
                <a:gd name="T15" fmla="*/ 450 h 823"/>
                <a:gd name="T16" fmla="*/ 179 w 447"/>
                <a:gd name="T17" fmla="*/ 34 h 823"/>
                <a:gd name="T18" fmla="*/ 331 w 447"/>
                <a:gd name="T19" fmla="*/ 34 h 823"/>
                <a:gd name="T20" fmla="*/ 238 w 447"/>
                <a:gd name="T21" fmla="*/ 312 h 823"/>
                <a:gd name="T22" fmla="*/ 237 w 447"/>
                <a:gd name="T23" fmla="*/ 317 h 823"/>
                <a:gd name="T24" fmla="*/ 254 w 447"/>
                <a:gd name="T25" fmla="*/ 334 h 823"/>
                <a:gd name="T26" fmla="*/ 401 w 447"/>
                <a:gd name="T27" fmla="*/ 334 h 823"/>
                <a:gd name="T28" fmla="*/ 194 w 447"/>
                <a:gd name="T29" fmla="*/ 719 h 823"/>
                <a:gd name="T30" fmla="*/ 221 w 447"/>
                <a:gd name="T31" fmla="*/ 471 h 823"/>
                <a:gd name="T32" fmla="*/ 430 w 447"/>
                <a:gd name="T33" fmla="*/ 300 h 823"/>
                <a:gd name="T34" fmla="*/ 430 w 447"/>
                <a:gd name="T35" fmla="*/ 300 h 823"/>
                <a:gd name="T36" fmla="*/ 278 w 447"/>
                <a:gd name="T37" fmla="*/ 300 h 823"/>
                <a:gd name="T38" fmla="*/ 371 w 447"/>
                <a:gd name="T39" fmla="*/ 22 h 823"/>
                <a:gd name="T40" fmla="*/ 372 w 447"/>
                <a:gd name="T41" fmla="*/ 16 h 823"/>
                <a:gd name="T42" fmla="*/ 355 w 447"/>
                <a:gd name="T43" fmla="*/ 0 h 823"/>
                <a:gd name="T44" fmla="*/ 167 w 447"/>
                <a:gd name="T45" fmla="*/ 0 h 823"/>
                <a:gd name="T46" fmla="*/ 151 w 447"/>
                <a:gd name="T47" fmla="*/ 11 h 823"/>
                <a:gd name="T48" fmla="*/ 150 w 447"/>
                <a:gd name="T49" fmla="*/ 13 h 823"/>
                <a:gd name="T50" fmla="*/ 150 w 447"/>
                <a:gd name="T51" fmla="*/ 13 h 823"/>
                <a:gd name="T52" fmla="*/ 1 w 447"/>
                <a:gd name="T53" fmla="*/ 459 h 823"/>
                <a:gd name="T54" fmla="*/ 1 w 447"/>
                <a:gd name="T55" fmla="*/ 460 h 823"/>
                <a:gd name="T56" fmla="*/ 1 w 447"/>
                <a:gd name="T57" fmla="*/ 460 h 823"/>
                <a:gd name="T58" fmla="*/ 1 w 447"/>
                <a:gd name="T59" fmla="*/ 462 h 823"/>
                <a:gd name="T60" fmla="*/ 0 w 447"/>
                <a:gd name="T61" fmla="*/ 467 h 823"/>
                <a:gd name="T62" fmla="*/ 17 w 447"/>
                <a:gd name="T63" fmla="*/ 484 h 823"/>
                <a:gd name="T64" fmla="*/ 185 w 447"/>
                <a:gd name="T65" fmla="*/ 484 h 823"/>
                <a:gd name="T66" fmla="*/ 150 w 447"/>
                <a:gd name="T67" fmla="*/ 801 h 823"/>
                <a:gd name="T68" fmla="*/ 150 w 447"/>
                <a:gd name="T69" fmla="*/ 804 h 823"/>
                <a:gd name="T70" fmla="*/ 150 w 447"/>
                <a:gd name="T71" fmla="*/ 805 h 823"/>
                <a:gd name="T72" fmla="*/ 150 w 447"/>
                <a:gd name="T73" fmla="*/ 805 h 823"/>
                <a:gd name="T74" fmla="*/ 155 w 447"/>
                <a:gd name="T75" fmla="*/ 817 h 823"/>
                <a:gd name="T76" fmla="*/ 167 w 447"/>
                <a:gd name="T77" fmla="*/ 823 h 823"/>
                <a:gd name="T78" fmla="*/ 182 w 447"/>
                <a:gd name="T79" fmla="*/ 812 h 823"/>
                <a:gd name="T80" fmla="*/ 183 w 447"/>
                <a:gd name="T81" fmla="*/ 811 h 823"/>
                <a:gd name="T82" fmla="*/ 183 w 447"/>
                <a:gd name="T83" fmla="*/ 811 h 823"/>
                <a:gd name="T84" fmla="*/ 445 w 447"/>
                <a:gd name="T85" fmla="*/ 324 h 823"/>
                <a:gd name="T86" fmla="*/ 447 w 447"/>
                <a:gd name="T87" fmla="*/ 317 h 823"/>
                <a:gd name="T88" fmla="*/ 430 w 447"/>
                <a:gd name="T89" fmla="*/ 30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7" h="823">
                  <a:moveTo>
                    <a:pt x="221" y="471"/>
                  </a:moveTo>
                  <a:lnTo>
                    <a:pt x="221" y="471"/>
                  </a:lnTo>
                  <a:lnTo>
                    <a:pt x="221" y="469"/>
                  </a:lnTo>
                  <a:cubicBezTo>
                    <a:pt x="221" y="469"/>
                    <a:pt x="221" y="468"/>
                    <a:pt x="222" y="468"/>
                  </a:cubicBezTo>
                  <a:lnTo>
                    <a:pt x="222" y="468"/>
                  </a:lnTo>
                  <a:cubicBezTo>
                    <a:pt x="222" y="463"/>
                    <a:pt x="220" y="458"/>
                    <a:pt x="217" y="455"/>
                  </a:cubicBezTo>
                  <a:cubicBezTo>
                    <a:pt x="213" y="452"/>
                    <a:pt x="209" y="450"/>
                    <a:pt x="204" y="450"/>
                  </a:cubicBezTo>
                  <a:lnTo>
                    <a:pt x="40" y="450"/>
                  </a:lnTo>
                  <a:lnTo>
                    <a:pt x="179" y="34"/>
                  </a:lnTo>
                  <a:lnTo>
                    <a:pt x="331" y="34"/>
                  </a:lnTo>
                  <a:lnTo>
                    <a:pt x="238" y="312"/>
                  </a:lnTo>
                  <a:cubicBezTo>
                    <a:pt x="238" y="314"/>
                    <a:pt x="237" y="315"/>
                    <a:pt x="237" y="317"/>
                  </a:cubicBezTo>
                  <a:cubicBezTo>
                    <a:pt x="237" y="326"/>
                    <a:pt x="245" y="334"/>
                    <a:pt x="254" y="334"/>
                  </a:cubicBezTo>
                  <a:lnTo>
                    <a:pt x="401" y="334"/>
                  </a:lnTo>
                  <a:lnTo>
                    <a:pt x="194" y="719"/>
                  </a:lnTo>
                  <a:lnTo>
                    <a:pt x="221" y="471"/>
                  </a:lnTo>
                  <a:close/>
                  <a:moveTo>
                    <a:pt x="430" y="300"/>
                  </a:moveTo>
                  <a:lnTo>
                    <a:pt x="430" y="300"/>
                  </a:lnTo>
                  <a:lnTo>
                    <a:pt x="278" y="300"/>
                  </a:lnTo>
                  <a:lnTo>
                    <a:pt x="371" y="22"/>
                  </a:lnTo>
                  <a:cubicBezTo>
                    <a:pt x="372" y="20"/>
                    <a:pt x="372" y="18"/>
                    <a:pt x="372" y="16"/>
                  </a:cubicBezTo>
                  <a:cubicBezTo>
                    <a:pt x="372" y="8"/>
                    <a:pt x="364" y="0"/>
                    <a:pt x="355" y="0"/>
                  </a:cubicBezTo>
                  <a:lnTo>
                    <a:pt x="167" y="0"/>
                  </a:lnTo>
                  <a:cubicBezTo>
                    <a:pt x="160" y="0"/>
                    <a:pt x="153" y="5"/>
                    <a:pt x="151" y="11"/>
                  </a:cubicBezTo>
                  <a:lnTo>
                    <a:pt x="150" y="13"/>
                  </a:lnTo>
                  <a:lnTo>
                    <a:pt x="150" y="13"/>
                  </a:lnTo>
                  <a:lnTo>
                    <a:pt x="1" y="459"/>
                  </a:lnTo>
                  <a:lnTo>
                    <a:pt x="1" y="460"/>
                  </a:lnTo>
                  <a:lnTo>
                    <a:pt x="1" y="460"/>
                  </a:lnTo>
                  <a:lnTo>
                    <a:pt x="1" y="462"/>
                  </a:lnTo>
                  <a:cubicBezTo>
                    <a:pt x="0" y="463"/>
                    <a:pt x="0" y="465"/>
                    <a:pt x="0" y="467"/>
                  </a:cubicBezTo>
                  <a:cubicBezTo>
                    <a:pt x="0" y="477"/>
                    <a:pt x="7" y="484"/>
                    <a:pt x="17" y="484"/>
                  </a:cubicBezTo>
                  <a:lnTo>
                    <a:pt x="185" y="484"/>
                  </a:lnTo>
                  <a:lnTo>
                    <a:pt x="150" y="801"/>
                  </a:lnTo>
                  <a:lnTo>
                    <a:pt x="150" y="804"/>
                  </a:lnTo>
                  <a:cubicBezTo>
                    <a:pt x="150" y="804"/>
                    <a:pt x="150" y="804"/>
                    <a:pt x="150" y="805"/>
                  </a:cubicBezTo>
                  <a:lnTo>
                    <a:pt x="150" y="805"/>
                  </a:lnTo>
                  <a:cubicBezTo>
                    <a:pt x="150" y="810"/>
                    <a:pt x="152" y="814"/>
                    <a:pt x="155" y="817"/>
                  </a:cubicBezTo>
                  <a:cubicBezTo>
                    <a:pt x="158" y="821"/>
                    <a:pt x="162" y="823"/>
                    <a:pt x="167" y="823"/>
                  </a:cubicBezTo>
                  <a:cubicBezTo>
                    <a:pt x="174" y="823"/>
                    <a:pt x="179" y="819"/>
                    <a:pt x="182" y="812"/>
                  </a:cubicBezTo>
                  <a:lnTo>
                    <a:pt x="183" y="811"/>
                  </a:lnTo>
                  <a:lnTo>
                    <a:pt x="183" y="811"/>
                  </a:lnTo>
                  <a:lnTo>
                    <a:pt x="445" y="324"/>
                  </a:lnTo>
                  <a:cubicBezTo>
                    <a:pt x="447" y="322"/>
                    <a:pt x="447" y="319"/>
                    <a:pt x="447" y="317"/>
                  </a:cubicBezTo>
                  <a:cubicBezTo>
                    <a:pt x="447" y="308"/>
                    <a:pt x="439" y="300"/>
                    <a:pt x="430" y="300"/>
                  </a:cubicBezTo>
                  <a:close/>
                </a:path>
              </a:pathLst>
            </a:custGeom>
            <a:solidFill>
              <a:srgbClr val="13C0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34" name="Freeform 197">
              <a:extLst>
                <a:ext uri="{FF2B5EF4-FFF2-40B4-BE49-F238E27FC236}">
                  <a16:creationId xmlns:a16="http://schemas.microsoft.com/office/drawing/2014/main" xmlns="" id="{D9197BE5-180A-0D4A-8775-AD77D5324BB6}"/>
                </a:ext>
              </a:extLst>
            </p:cNvPr>
            <p:cNvSpPr>
              <a:spLocks noEditPoints="1"/>
            </p:cNvSpPr>
            <p:nvPr/>
          </p:nvSpPr>
          <p:spPr bwMode="auto">
            <a:xfrm>
              <a:off x="1034408" y="4770068"/>
              <a:ext cx="829286" cy="737365"/>
            </a:xfrm>
            <a:custGeom>
              <a:avLst/>
              <a:gdLst>
                <a:gd name="T0" fmla="*/ 353 w 683"/>
                <a:gd name="T1" fmla="*/ 83 h 600"/>
                <a:gd name="T2" fmla="*/ 353 w 683"/>
                <a:gd name="T3" fmla="*/ 83 h 600"/>
                <a:gd name="T4" fmla="*/ 476 w 683"/>
                <a:gd name="T5" fmla="*/ 32 h 600"/>
                <a:gd name="T6" fmla="*/ 599 w 683"/>
                <a:gd name="T7" fmla="*/ 83 h 600"/>
                <a:gd name="T8" fmla="*/ 650 w 683"/>
                <a:gd name="T9" fmla="*/ 206 h 600"/>
                <a:gd name="T10" fmla="*/ 599 w 683"/>
                <a:gd name="T11" fmla="*/ 329 h 600"/>
                <a:gd name="T12" fmla="*/ 374 w 683"/>
                <a:gd name="T13" fmla="*/ 554 h 600"/>
                <a:gd name="T14" fmla="*/ 341 w 683"/>
                <a:gd name="T15" fmla="*/ 568 h 600"/>
                <a:gd name="T16" fmla="*/ 308 w 683"/>
                <a:gd name="T17" fmla="*/ 554 h 600"/>
                <a:gd name="T18" fmla="*/ 83 w 683"/>
                <a:gd name="T19" fmla="*/ 329 h 600"/>
                <a:gd name="T20" fmla="*/ 32 w 683"/>
                <a:gd name="T21" fmla="*/ 206 h 600"/>
                <a:gd name="T22" fmla="*/ 83 w 683"/>
                <a:gd name="T23" fmla="*/ 83 h 600"/>
                <a:gd name="T24" fmla="*/ 206 w 683"/>
                <a:gd name="T25" fmla="*/ 32 h 600"/>
                <a:gd name="T26" fmla="*/ 330 w 683"/>
                <a:gd name="T27" fmla="*/ 83 h 600"/>
                <a:gd name="T28" fmla="*/ 353 w 683"/>
                <a:gd name="T29" fmla="*/ 83 h 600"/>
                <a:gd name="T30" fmla="*/ 207 w 683"/>
                <a:gd name="T31" fmla="*/ 0 h 600"/>
                <a:gd name="T32" fmla="*/ 207 w 683"/>
                <a:gd name="T33" fmla="*/ 0 h 600"/>
                <a:gd name="T34" fmla="*/ 60 w 683"/>
                <a:gd name="T35" fmla="*/ 60 h 600"/>
                <a:gd name="T36" fmla="*/ 0 w 683"/>
                <a:gd name="T37" fmla="*/ 206 h 600"/>
                <a:gd name="T38" fmla="*/ 60 w 683"/>
                <a:gd name="T39" fmla="*/ 352 h 600"/>
                <a:gd name="T40" fmla="*/ 285 w 683"/>
                <a:gd name="T41" fmla="*/ 577 h 600"/>
                <a:gd name="T42" fmla="*/ 341 w 683"/>
                <a:gd name="T43" fmla="*/ 600 h 600"/>
                <a:gd name="T44" fmla="*/ 398 w 683"/>
                <a:gd name="T45" fmla="*/ 577 h 600"/>
                <a:gd name="T46" fmla="*/ 622 w 683"/>
                <a:gd name="T47" fmla="*/ 352 h 600"/>
                <a:gd name="T48" fmla="*/ 683 w 683"/>
                <a:gd name="T49" fmla="*/ 206 h 600"/>
                <a:gd name="T50" fmla="*/ 622 w 683"/>
                <a:gd name="T51" fmla="*/ 60 h 600"/>
                <a:gd name="T52" fmla="*/ 476 w 683"/>
                <a:gd name="T53" fmla="*/ 0 h 600"/>
                <a:gd name="T54" fmla="*/ 348 w 683"/>
                <a:gd name="T55" fmla="*/ 43 h 600"/>
                <a:gd name="T56" fmla="*/ 341 w 683"/>
                <a:gd name="T57" fmla="*/ 49 h 600"/>
                <a:gd name="T58" fmla="*/ 335 w 683"/>
                <a:gd name="T59" fmla="*/ 43 h 600"/>
                <a:gd name="T60" fmla="*/ 207 w 683"/>
                <a:gd name="T6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3" h="600">
                  <a:moveTo>
                    <a:pt x="353" y="83"/>
                  </a:moveTo>
                  <a:lnTo>
                    <a:pt x="353" y="83"/>
                  </a:lnTo>
                  <a:cubicBezTo>
                    <a:pt x="386" y="50"/>
                    <a:pt x="429" y="32"/>
                    <a:pt x="476" y="32"/>
                  </a:cubicBezTo>
                  <a:cubicBezTo>
                    <a:pt x="523" y="32"/>
                    <a:pt x="566" y="50"/>
                    <a:pt x="599" y="83"/>
                  </a:cubicBezTo>
                  <a:cubicBezTo>
                    <a:pt x="632" y="116"/>
                    <a:pt x="650" y="159"/>
                    <a:pt x="650" y="206"/>
                  </a:cubicBezTo>
                  <a:cubicBezTo>
                    <a:pt x="650" y="253"/>
                    <a:pt x="632" y="296"/>
                    <a:pt x="599" y="329"/>
                  </a:cubicBezTo>
                  <a:lnTo>
                    <a:pt x="374" y="554"/>
                  </a:lnTo>
                  <a:cubicBezTo>
                    <a:pt x="366" y="563"/>
                    <a:pt x="354" y="568"/>
                    <a:pt x="341" y="568"/>
                  </a:cubicBezTo>
                  <a:cubicBezTo>
                    <a:pt x="329" y="568"/>
                    <a:pt x="317" y="563"/>
                    <a:pt x="308" y="554"/>
                  </a:cubicBezTo>
                  <a:lnTo>
                    <a:pt x="83" y="329"/>
                  </a:lnTo>
                  <a:cubicBezTo>
                    <a:pt x="50" y="296"/>
                    <a:pt x="32" y="253"/>
                    <a:pt x="32" y="206"/>
                  </a:cubicBezTo>
                  <a:cubicBezTo>
                    <a:pt x="32" y="159"/>
                    <a:pt x="50" y="116"/>
                    <a:pt x="83" y="83"/>
                  </a:cubicBezTo>
                  <a:cubicBezTo>
                    <a:pt x="116" y="50"/>
                    <a:pt x="160" y="32"/>
                    <a:pt x="206" y="32"/>
                  </a:cubicBezTo>
                  <a:cubicBezTo>
                    <a:pt x="253" y="32"/>
                    <a:pt x="297" y="50"/>
                    <a:pt x="330" y="83"/>
                  </a:cubicBezTo>
                  <a:cubicBezTo>
                    <a:pt x="336" y="89"/>
                    <a:pt x="346" y="89"/>
                    <a:pt x="353" y="83"/>
                  </a:cubicBezTo>
                  <a:close/>
                  <a:moveTo>
                    <a:pt x="207" y="0"/>
                  </a:moveTo>
                  <a:lnTo>
                    <a:pt x="207" y="0"/>
                  </a:lnTo>
                  <a:cubicBezTo>
                    <a:pt x="151" y="0"/>
                    <a:pt x="99" y="21"/>
                    <a:pt x="60" y="60"/>
                  </a:cubicBezTo>
                  <a:cubicBezTo>
                    <a:pt x="21" y="99"/>
                    <a:pt x="0" y="151"/>
                    <a:pt x="0" y="206"/>
                  </a:cubicBezTo>
                  <a:cubicBezTo>
                    <a:pt x="0" y="261"/>
                    <a:pt x="21" y="313"/>
                    <a:pt x="60" y="352"/>
                  </a:cubicBezTo>
                  <a:lnTo>
                    <a:pt x="285" y="577"/>
                  </a:lnTo>
                  <a:cubicBezTo>
                    <a:pt x="300" y="592"/>
                    <a:pt x="320" y="600"/>
                    <a:pt x="341" y="600"/>
                  </a:cubicBezTo>
                  <a:cubicBezTo>
                    <a:pt x="363" y="600"/>
                    <a:pt x="383" y="592"/>
                    <a:pt x="398" y="577"/>
                  </a:cubicBezTo>
                  <a:lnTo>
                    <a:pt x="622" y="352"/>
                  </a:lnTo>
                  <a:cubicBezTo>
                    <a:pt x="661" y="313"/>
                    <a:pt x="683" y="261"/>
                    <a:pt x="683" y="206"/>
                  </a:cubicBezTo>
                  <a:cubicBezTo>
                    <a:pt x="683" y="151"/>
                    <a:pt x="661" y="99"/>
                    <a:pt x="622" y="60"/>
                  </a:cubicBezTo>
                  <a:cubicBezTo>
                    <a:pt x="583" y="21"/>
                    <a:pt x="531" y="0"/>
                    <a:pt x="476" y="0"/>
                  </a:cubicBezTo>
                  <a:cubicBezTo>
                    <a:pt x="429" y="0"/>
                    <a:pt x="385" y="14"/>
                    <a:pt x="348" y="43"/>
                  </a:cubicBezTo>
                  <a:lnTo>
                    <a:pt x="341" y="49"/>
                  </a:lnTo>
                  <a:lnTo>
                    <a:pt x="335" y="43"/>
                  </a:lnTo>
                  <a:cubicBezTo>
                    <a:pt x="298" y="15"/>
                    <a:pt x="253" y="0"/>
                    <a:pt x="207" y="0"/>
                  </a:cubicBezTo>
                  <a:close/>
                </a:path>
              </a:pathLst>
            </a:custGeom>
            <a:solidFill>
              <a:srgbClr val="13C0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36" name="Rectángulo 35">
            <a:extLst>
              <a:ext uri="{FF2B5EF4-FFF2-40B4-BE49-F238E27FC236}">
                <a16:creationId xmlns:a16="http://schemas.microsoft.com/office/drawing/2014/main" xmlns="" id="{ACF86178-2267-1F4B-BA43-F2AF0CF771D0}"/>
              </a:ext>
            </a:extLst>
          </p:cNvPr>
          <p:cNvSpPr/>
          <p:nvPr/>
        </p:nvSpPr>
        <p:spPr>
          <a:xfrm>
            <a:off x="524704" y="2843330"/>
            <a:ext cx="1932776" cy="921238"/>
          </a:xfrm>
          <a:prstGeom prst="rect">
            <a:avLst/>
          </a:prstGeom>
          <a:noFill/>
          <a:ln w="6350" cap="flat" cmpd="sng" algn="ctr">
            <a:noFill/>
            <a:prstDash val="solid"/>
          </a:ln>
          <a:effectLst/>
        </p:spPr>
        <p:txBody>
          <a:bodyPr lIns="0" tIns="0" rIns="0" bIns="0" rtlCol="0" anchor="t"/>
          <a:lstStyle/>
          <a:p>
            <a:pPr algn="ctr" fontAlgn="base">
              <a:spcBef>
                <a:spcPts val="0"/>
              </a:spcBef>
              <a:spcAft>
                <a:spcPts val="600"/>
              </a:spcAft>
            </a:pPr>
            <a:r>
              <a:rPr lang="es-CL" sz="1100" b="1" kern="0" dirty="0">
                <a:solidFill>
                  <a:srgbClr val="004C14"/>
                </a:solidFill>
                <a:latin typeface="ACHS Nueva Serif" pitchFamily="2" charset="0"/>
                <a:cs typeface="Arial" panose="020B0604020202020204" pitchFamily="34" charset="0"/>
                <a:sym typeface="Helvetica Neue"/>
              </a:rPr>
              <a:t>Reconocimiento precoz y pedir ayuda</a:t>
            </a:r>
          </a:p>
          <a:p>
            <a:pPr algn="ctr" fontAlgn="base">
              <a:spcBef>
                <a:spcPts val="0"/>
              </a:spcBef>
              <a:spcAft>
                <a:spcPts val="600"/>
              </a:spcAft>
            </a:pPr>
            <a:r>
              <a:rPr lang="es-CL" sz="1100" kern="0" dirty="0">
                <a:latin typeface="ACHS Nueva Serif" pitchFamily="2" charset="0"/>
                <a:cs typeface="Arial" panose="020B0604020202020204" pitchFamily="34" charset="0"/>
                <a:sym typeface="Helvetica Neue"/>
              </a:rPr>
              <a:t>Para prevenir la parada cardíaca</a:t>
            </a:r>
            <a:endParaRPr lang="es-CL" sz="1100" dirty="0">
              <a:latin typeface="ACHS Nueva Serif" pitchFamily="2" charset="0"/>
              <a:cs typeface="Arial" panose="020B0604020202020204" pitchFamily="34" charset="0"/>
            </a:endParaRPr>
          </a:p>
        </p:txBody>
      </p:sp>
      <p:grpSp>
        <p:nvGrpSpPr>
          <p:cNvPr id="13" name="Group 4">
            <a:extLst>
              <a:ext uri="{FF2B5EF4-FFF2-40B4-BE49-F238E27FC236}">
                <a16:creationId xmlns:a16="http://schemas.microsoft.com/office/drawing/2014/main" xmlns="" id="{1ED10980-5B0E-A34B-87B7-CFDC060405CA}"/>
              </a:ext>
            </a:extLst>
          </p:cNvPr>
          <p:cNvGrpSpPr>
            <a:grpSpLocks noChangeAspect="1"/>
          </p:cNvGrpSpPr>
          <p:nvPr/>
        </p:nvGrpSpPr>
        <p:grpSpPr bwMode="auto">
          <a:xfrm>
            <a:off x="1071616" y="1438914"/>
            <a:ext cx="1036818" cy="1315672"/>
            <a:chOff x="302" y="1027"/>
            <a:chExt cx="554" cy="703"/>
          </a:xfrm>
          <a:solidFill>
            <a:schemeClr val="accent1"/>
          </a:solidFill>
        </p:grpSpPr>
        <p:sp>
          <p:nvSpPr>
            <p:cNvPr id="14" name="Freeform 5">
              <a:extLst>
                <a:ext uri="{FF2B5EF4-FFF2-40B4-BE49-F238E27FC236}">
                  <a16:creationId xmlns:a16="http://schemas.microsoft.com/office/drawing/2014/main" xmlns="" id="{6C02FBDD-A1E0-4C4D-B5E7-0B871A2445AF}"/>
                </a:ext>
              </a:extLst>
            </p:cNvPr>
            <p:cNvSpPr>
              <a:spLocks/>
            </p:cNvSpPr>
            <p:nvPr/>
          </p:nvSpPr>
          <p:spPr bwMode="auto">
            <a:xfrm>
              <a:off x="731" y="1100"/>
              <a:ext cx="125" cy="313"/>
            </a:xfrm>
            <a:custGeom>
              <a:avLst/>
              <a:gdLst>
                <a:gd name="T0" fmla="*/ 22 w 205"/>
                <a:gd name="T1" fmla="*/ 2 h 513"/>
                <a:gd name="T2" fmla="*/ 22 w 205"/>
                <a:gd name="T3" fmla="*/ 2 h 513"/>
                <a:gd name="T4" fmla="*/ 2 w 205"/>
                <a:gd name="T5" fmla="*/ 12 h 513"/>
                <a:gd name="T6" fmla="*/ 12 w 205"/>
                <a:gd name="T7" fmla="*/ 32 h 513"/>
                <a:gd name="T8" fmla="*/ 174 w 205"/>
                <a:gd name="T9" fmla="*/ 257 h 513"/>
                <a:gd name="T10" fmla="*/ 12 w 205"/>
                <a:gd name="T11" fmla="*/ 483 h 513"/>
                <a:gd name="T12" fmla="*/ 4 w 205"/>
                <a:gd name="T13" fmla="*/ 490 h 513"/>
                <a:gd name="T14" fmla="*/ 3 w 205"/>
                <a:gd name="T15" fmla="*/ 502 h 513"/>
                <a:gd name="T16" fmla="*/ 17 w 205"/>
                <a:gd name="T17" fmla="*/ 513 h 513"/>
                <a:gd name="T18" fmla="*/ 22 w 205"/>
                <a:gd name="T19" fmla="*/ 512 h 513"/>
                <a:gd name="T20" fmla="*/ 205 w 205"/>
                <a:gd name="T21" fmla="*/ 257 h 513"/>
                <a:gd name="T22" fmla="*/ 22 w 205"/>
                <a:gd name="T23" fmla="*/ 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513">
                  <a:moveTo>
                    <a:pt x="22" y="2"/>
                  </a:moveTo>
                  <a:lnTo>
                    <a:pt x="22" y="2"/>
                  </a:lnTo>
                  <a:cubicBezTo>
                    <a:pt x="14" y="0"/>
                    <a:pt x="5" y="4"/>
                    <a:pt x="2" y="12"/>
                  </a:cubicBezTo>
                  <a:cubicBezTo>
                    <a:pt x="0" y="20"/>
                    <a:pt x="4" y="29"/>
                    <a:pt x="12" y="32"/>
                  </a:cubicBezTo>
                  <a:cubicBezTo>
                    <a:pt x="109" y="65"/>
                    <a:pt x="174" y="155"/>
                    <a:pt x="174" y="257"/>
                  </a:cubicBezTo>
                  <a:cubicBezTo>
                    <a:pt x="174" y="359"/>
                    <a:pt x="109" y="450"/>
                    <a:pt x="12" y="483"/>
                  </a:cubicBezTo>
                  <a:cubicBezTo>
                    <a:pt x="9" y="484"/>
                    <a:pt x="5" y="487"/>
                    <a:pt x="4" y="490"/>
                  </a:cubicBezTo>
                  <a:cubicBezTo>
                    <a:pt x="2" y="494"/>
                    <a:pt x="2" y="498"/>
                    <a:pt x="3" y="502"/>
                  </a:cubicBezTo>
                  <a:cubicBezTo>
                    <a:pt x="5" y="509"/>
                    <a:pt x="11" y="513"/>
                    <a:pt x="17" y="513"/>
                  </a:cubicBezTo>
                  <a:cubicBezTo>
                    <a:pt x="19" y="513"/>
                    <a:pt x="21" y="513"/>
                    <a:pt x="22" y="512"/>
                  </a:cubicBezTo>
                  <a:cubicBezTo>
                    <a:pt x="132" y="475"/>
                    <a:pt x="205" y="372"/>
                    <a:pt x="205" y="257"/>
                  </a:cubicBezTo>
                  <a:cubicBezTo>
                    <a:pt x="205" y="142"/>
                    <a:pt x="131" y="40"/>
                    <a:pt x="2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5" name="Freeform 6">
              <a:extLst>
                <a:ext uri="{FF2B5EF4-FFF2-40B4-BE49-F238E27FC236}">
                  <a16:creationId xmlns:a16="http://schemas.microsoft.com/office/drawing/2014/main" xmlns="" id="{5934205D-BFEC-9F41-BF37-4FCC354BF7C8}"/>
                </a:ext>
              </a:extLst>
            </p:cNvPr>
            <p:cNvSpPr>
              <a:spLocks/>
            </p:cNvSpPr>
            <p:nvPr/>
          </p:nvSpPr>
          <p:spPr bwMode="auto">
            <a:xfrm>
              <a:off x="691" y="1159"/>
              <a:ext cx="85" cy="194"/>
            </a:xfrm>
            <a:custGeom>
              <a:avLst/>
              <a:gdLst>
                <a:gd name="T0" fmla="*/ 139 w 139"/>
                <a:gd name="T1" fmla="*/ 160 h 319"/>
                <a:gd name="T2" fmla="*/ 139 w 139"/>
                <a:gd name="T3" fmla="*/ 160 h 319"/>
                <a:gd name="T4" fmla="*/ 20 w 139"/>
                <a:gd name="T5" fmla="*/ 2 h 319"/>
                <a:gd name="T6" fmla="*/ 20 w 139"/>
                <a:gd name="T7" fmla="*/ 2 h 319"/>
                <a:gd name="T8" fmla="*/ 1 w 139"/>
                <a:gd name="T9" fmla="*/ 12 h 319"/>
                <a:gd name="T10" fmla="*/ 3 w 139"/>
                <a:gd name="T11" fmla="*/ 24 h 319"/>
                <a:gd name="T12" fmla="*/ 12 w 139"/>
                <a:gd name="T13" fmla="*/ 31 h 319"/>
                <a:gd name="T14" fmla="*/ 109 w 139"/>
                <a:gd name="T15" fmla="*/ 160 h 319"/>
                <a:gd name="T16" fmla="*/ 12 w 139"/>
                <a:gd name="T17" fmla="*/ 289 h 319"/>
                <a:gd name="T18" fmla="*/ 3 w 139"/>
                <a:gd name="T19" fmla="*/ 297 h 319"/>
                <a:gd name="T20" fmla="*/ 1 w 139"/>
                <a:gd name="T21" fmla="*/ 308 h 319"/>
                <a:gd name="T22" fmla="*/ 16 w 139"/>
                <a:gd name="T23" fmla="*/ 319 h 319"/>
                <a:gd name="T24" fmla="*/ 20 w 139"/>
                <a:gd name="T25" fmla="*/ 318 h 319"/>
                <a:gd name="T26" fmla="*/ 139 w 139"/>
                <a:gd name="T27" fmla="*/ 16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19">
                  <a:moveTo>
                    <a:pt x="139" y="160"/>
                  </a:moveTo>
                  <a:lnTo>
                    <a:pt x="139" y="160"/>
                  </a:lnTo>
                  <a:cubicBezTo>
                    <a:pt x="139" y="87"/>
                    <a:pt x="90" y="22"/>
                    <a:pt x="20" y="2"/>
                  </a:cubicBezTo>
                  <a:lnTo>
                    <a:pt x="20" y="2"/>
                  </a:lnTo>
                  <a:cubicBezTo>
                    <a:pt x="12" y="0"/>
                    <a:pt x="4" y="4"/>
                    <a:pt x="1" y="12"/>
                  </a:cubicBezTo>
                  <a:cubicBezTo>
                    <a:pt x="0" y="16"/>
                    <a:pt x="1" y="20"/>
                    <a:pt x="3" y="24"/>
                  </a:cubicBezTo>
                  <a:cubicBezTo>
                    <a:pt x="5" y="27"/>
                    <a:pt x="8" y="30"/>
                    <a:pt x="12" y="31"/>
                  </a:cubicBezTo>
                  <a:cubicBezTo>
                    <a:pt x="69" y="48"/>
                    <a:pt x="109" y="101"/>
                    <a:pt x="109" y="160"/>
                  </a:cubicBezTo>
                  <a:cubicBezTo>
                    <a:pt x="109" y="220"/>
                    <a:pt x="69" y="273"/>
                    <a:pt x="12" y="289"/>
                  </a:cubicBezTo>
                  <a:cubicBezTo>
                    <a:pt x="8" y="290"/>
                    <a:pt x="5" y="293"/>
                    <a:pt x="3" y="297"/>
                  </a:cubicBezTo>
                  <a:cubicBezTo>
                    <a:pt x="1" y="300"/>
                    <a:pt x="0" y="304"/>
                    <a:pt x="1" y="308"/>
                  </a:cubicBezTo>
                  <a:cubicBezTo>
                    <a:pt x="3" y="315"/>
                    <a:pt x="9" y="319"/>
                    <a:pt x="16" y="319"/>
                  </a:cubicBezTo>
                  <a:cubicBezTo>
                    <a:pt x="17" y="319"/>
                    <a:pt x="19" y="319"/>
                    <a:pt x="20" y="318"/>
                  </a:cubicBezTo>
                  <a:cubicBezTo>
                    <a:pt x="90" y="298"/>
                    <a:pt x="139" y="233"/>
                    <a:pt x="13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6" name="Freeform 7">
              <a:extLst>
                <a:ext uri="{FF2B5EF4-FFF2-40B4-BE49-F238E27FC236}">
                  <a16:creationId xmlns:a16="http://schemas.microsoft.com/office/drawing/2014/main" xmlns="" id="{41713862-4B0E-8644-B3F3-A8E8B1FACB9C}"/>
                </a:ext>
              </a:extLst>
            </p:cNvPr>
            <p:cNvSpPr>
              <a:spLocks/>
            </p:cNvSpPr>
            <p:nvPr/>
          </p:nvSpPr>
          <p:spPr bwMode="auto">
            <a:xfrm>
              <a:off x="660" y="1209"/>
              <a:ext cx="46" cy="94"/>
            </a:xfrm>
            <a:custGeom>
              <a:avLst/>
              <a:gdLst>
                <a:gd name="T0" fmla="*/ 18 w 75"/>
                <a:gd name="T1" fmla="*/ 2 h 155"/>
                <a:gd name="T2" fmla="*/ 18 w 75"/>
                <a:gd name="T3" fmla="*/ 2 h 155"/>
                <a:gd name="T4" fmla="*/ 18 w 75"/>
                <a:gd name="T5" fmla="*/ 2 h 155"/>
                <a:gd name="T6" fmla="*/ 1 w 75"/>
                <a:gd name="T7" fmla="*/ 11 h 155"/>
                <a:gd name="T8" fmla="*/ 2 w 75"/>
                <a:gd name="T9" fmla="*/ 22 h 155"/>
                <a:gd name="T10" fmla="*/ 10 w 75"/>
                <a:gd name="T11" fmla="*/ 29 h 155"/>
                <a:gd name="T12" fmla="*/ 48 w 75"/>
                <a:gd name="T13" fmla="*/ 78 h 155"/>
                <a:gd name="T14" fmla="*/ 10 w 75"/>
                <a:gd name="T15" fmla="*/ 128 h 155"/>
                <a:gd name="T16" fmla="*/ 2 w 75"/>
                <a:gd name="T17" fmla="*/ 134 h 155"/>
                <a:gd name="T18" fmla="*/ 1 w 75"/>
                <a:gd name="T19" fmla="*/ 145 h 155"/>
                <a:gd name="T20" fmla="*/ 14 w 75"/>
                <a:gd name="T21" fmla="*/ 155 h 155"/>
                <a:gd name="T22" fmla="*/ 18 w 75"/>
                <a:gd name="T23" fmla="*/ 154 h 155"/>
                <a:gd name="T24" fmla="*/ 75 w 75"/>
                <a:gd name="T25" fmla="*/ 78 h 155"/>
                <a:gd name="T26" fmla="*/ 18 w 75"/>
                <a:gd name="T27" fmla="*/ 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55">
                  <a:moveTo>
                    <a:pt x="18" y="2"/>
                  </a:moveTo>
                  <a:lnTo>
                    <a:pt x="18" y="2"/>
                  </a:lnTo>
                  <a:lnTo>
                    <a:pt x="18" y="2"/>
                  </a:lnTo>
                  <a:cubicBezTo>
                    <a:pt x="11" y="0"/>
                    <a:pt x="3" y="4"/>
                    <a:pt x="1" y="11"/>
                  </a:cubicBezTo>
                  <a:cubicBezTo>
                    <a:pt x="0" y="15"/>
                    <a:pt x="0" y="19"/>
                    <a:pt x="2" y="22"/>
                  </a:cubicBezTo>
                  <a:cubicBezTo>
                    <a:pt x="4" y="25"/>
                    <a:pt x="7" y="28"/>
                    <a:pt x="10" y="29"/>
                  </a:cubicBezTo>
                  <a:cubicBezTo>
                    <a:pt x="32" y="35"/>
                    <a:pt x="48" y="55"/>
                    <a:pt x="48" y="78"/>
                  </a:cubicBezTo>
                  <a:cubicBezTo>
                    <a:pt x="48" y="101"/>
                    <a:pt x="32" y="121"/>
                    <a:pt x="10" y="128"/>
                  </a:cubicBezTo>
                  <a:cubicBezTo>
                    <a:pt x="7" y="129"/>
                    <a:pt x="4" y="131"/>
                    <a:pt x="2" y="134"/>
                  </a:cubicBezTo>
                  <a:cubicBezTo>
                    <a:pt x="0" y="138"/>
                    <a:pt x="0" y="141"/>
                    <a:pt x="1" y="145"/>
                  </a:cubicBezTo>
                  <a:cubicBezTo>
                    <a:pt x="3" y="151"/>
                    <a:pt x="8" y="155"/>
                    <a:pt x="14" y="155"/>
                  </a:cubicBezTo>
                  <a:cubicBezTo>
                    <a:pt x="15" y="155"/>
                    <a:pt x="17" y="155"/>
                    <a:pt x="18" y="154"/>
                  </a:cubicBezTo>
                  <a:cubicBezTo>
                    <a:pt x="52" y="145"/>
                    <a:pt x="75" y="113"/>
                    <a:pt x="75" y="78"/>
                  </a:cubicBezTo>
                  <a:cubicBezTo>
                    <a:pt x="75" y="43"/>
                    <a:pt x="52" y="12"/>
                    <a:pt x="18"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8" name="Freeform 9">
              <a:extLst>
                <a:ext uri="{FF2B5EF4-FFF2-40B4-BE49-F238E27FC236}">
                  <a16:creationId xmlns:a16="http://schemas.microsoft.com/office/drawing/2014/main" xmlns="" id="{B5268C63-915E-D04F-B73D-C80A61634F3F}"/>
                </a:ext>
              </a:extLst>
            </p:cNvPr>
            <p:cNvSpPr>
              <a:spLocks/>
            </p:cNvSpPr>
            <p:nvPr/>
          </p:nvSpPr>
          <p:spPr bwMode="auto">
            <a:xfrm>
              <a:off x="539" y="1442"/>
              <a:ext cx="22" cy="22"/>
            </a:xfrm>
            <a:custGeom>
              <a:avLst/>
              <a:gdLst>
                <a:gd name="T0" fmla="*/ 18 w 36"/>
                <a:gd name="T1" fmla="*/ 35 h 35"/>
                <a:gd name="T2" fmla="*/ 18 w 36"/>
                <a:gd name="T3" fmla="*/ 35 h 35"/>
                <a:gd name="T4" fmla="*/ 36 w 36"/>
                <a:gd name="T5" fmla="*/ 18 h 35"/>
                <a:gd name="T6" fmla="*/ 18 w 36"/>
                <a:gd name="T7" fmla="*/ 0 h 35"/>
                <a:gd name="T8" fmla="*/ 0 w 36"/>
                <a:gd name="T9" fmla="*/ 18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8"/>
                  </a:cubicBezTo>
                  <a:cubicBezTo>
                    <a:pt x="36" y="8"/>
                    <a:pt x="28" y="0"/>
                    <a:pt x="18" y="0"/>
                  </a:cubicBezTo>
                  <a:cubicBezTo>
                    <a:pt x="8" y="0"/>
                    <a:pt x="0" y="8"/>
                    <a:pt x="0" y="18"/>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9" name="Freeform 10">
              <a:extLst>
                <a:ext uri="{FF2B5EF4-FFF2-40B4-BE49-F238E27FC236}">
                  <a16:creationId xmlns:a16="http://schemas.microsoft.com/office/drawing/2014/main" xmlns="" id="{FCDFC455-BBA5-6B49-9DD4-37DAE67448F3}"/>
                </a:ext>
              </a:extLst>
            </p:cNvPr>
            <p:cNvSpPr>
              <a:spLocks/>
            </p:cNvSpPr>
            <p:nvPr/>
          </p:nvSpPr>
          <p:spPr bwMode="auto">
            <a:xfrm>
              <a:off x="528" y="1056"/>
              <a:ext cx="43" cy="22"/>
            </a:xfrm>
            <a:custGeom>
              <a:avLst/>
              <a:gdLst>
                <a:gd name="T0" fmla="*/ 53 w 70"/>
                <a:gd name="T1" fmla="*/ 0 h 35"/>
                <a:gd name="T2" fmla="*/ 53 w 70"/>
                <a:gd name="T3" fmla="*/ 0 h 35"/>
                <a:gd name="T4" fmla="*/ 17 w 70"/>
                <a:gd name="T5" fmla="*/ 0 h 35"/>
                <a:gd name="T6" fmla="*/ 0 w 70"/>
                <a:gd name="T7" fmla="*/ 18 h 35"/>
                <a:gd name="T8" fmla="*/ 17 w 70"/>
                <a:gd name="T9" fmla="*/ 35 h 35"/>
                <a:gd name="T10" fmla="*/ 53 w 70"/>
                <a:gd name="T11" fmla="*/ 35 h 35"/>
                <a:gd name="T12" fmla="*/ 70 w 70"/>
                <a:gd name="T13" fmla="*/ 18 h 35"/>
                <a:gd name="T14" fmla="*/ 53 w 70"/>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5">
                  <a:moveTo>
                    <a:pt x="53" y="0"/>
                  </a:moveTo>
                  <a:lnTo>
                    <a:pt x="53" y="0"/>
                  </a:lnTo>
                  <a:lnTo>
                    <a:pt x="17" y="0"/>
                  </a:lnTo>
                  <a:cubicBezTo>
                    <a:pt x="8" y="0"/>
                    <a:pt x="0" y="8"/>
                    <a:pt x="0" y="18"/>
                  </a:cubicBezTo>
                  <a:cubicBezTo>
                    <a:pt x="0" y="27"/>
                    <a:pt x="8" y="35"/>
                    <a:pt x="17" y="35"/>
                  </a:cubicBezTo>
                  <a:lnTo>
                    <a:pt x="53" y="35"/>
                  </a:lnTo>
                  <a:cubicBezTo>
                    <a:pt x="62" y="35"/>
                    <a:pt x="70" y="27"/>
                    <a:pt x="70" y="18"/>
                  </a:cubicBezTo>
                  <a:cubicBezTo>
                    <a:pt x="70" y="8"/>
                    <a:pt x="62" y="0"/>
                    <a:pt x="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20" name="Freeform 11">
              <a:extLst>
                <a:ext uri="{FF2B5EF4-FFF2-40B4-BE49-F238E27FC236}">
                  <a16:creationId xmlns:a16="http://schemas.microsoft.com/office/drawing/2014/main" xmlns="" id="{D389DB95-AFDB-A94D-8E4A-076FB835A01D}"/>
                </a:ext>
              </a:extLst>
            </p:cNvPr>
            <p:cNvSpPr>
              <a:spLocks noEditPoints="1"/>
            </p:cNvSpPr>
            <p:nvPr/>
          </p:nvSpPr>
          <p:spPr bwMode="auto">
            <a:xfrm>
              <a:off x="424" y="1027"/>
              <a:ext cx="253" cy="338"/>
            </a:xfrm>
            <a:custGeom>
              <a:avLst/>
              <a:gdLst>
                <a:gd name="T0" fmla="*/ 28 w 415"/>
                <a:gd name="T1" fmla="*/ 105 h 554"/>
                <a:gd name="T2" fmla="*/ 28 w 415"/>
                <a:gd name="T3" fmla="*/ 105 h 554"/>
                <a:gd name="T4" fmla="*/ 28 w 415"/>
                <a:gd name="T5" fmla="*/ 66 h 554"/>
                <a:gd name="T6" fmla="*/ 67 w 415"/>
                <a:gd name="T7" fmla="*/ 27 h 554"/>
                <a:gd name="T8" fmla="*/ 348 w 415"/>
                <a:gd name="T9" fmla="*/ 27 h 554"/>
                <a:gd name="T10" fmla="*/ 387 w 415"/>
                <a:gd name="T11" fmla="*/ 66 h 554"/>
                <a:gd name="T12" fmla="*/ 387 w 415"/>
                <a:gd name="T13" fmla="*/ 105 h 554"/>
                <a:gd name="T14" fmla="*/ 28 w 415"/>
                <a:gd name="T15" fmla="*/ 105 h 554"/>
                <a:gd name="T16" fmla="*/ 401 w 415"/>
                <a:gd name="T17" fmla="*/ 264 h 554"/>
                <a:gd name="T18" fmla="*/ 401 w 415"/>
                <a:gd name="T19" fmla="*/ 264 h 554"/>
                <a:gd name="T20" fmla="*/ 415 w 415"/>
                <a:gd name="T21" fmla="*/ 250 h 554"/>
                <a:gd name="T22" fmla="*/ 415 w 415"/>
                <a:gd name="T23" fmla="*/ 66 h 554"/>
                <a:gd name="T24" fmla="*/ 348 w 415"/>
                <a:gd name="T25" fmla="*/ 0 h 554"/>
                <a:gd name="T26" fmla="*/ 67 w 415"/>
                <a:gd name="T27" fmla="*/ 0 h 554"/>
                <a:gd name="T28" fmla="*/ 0 w 415"/>
                <a:gd name="T29" fmla="*/ 66 h 554"/>
                <a:gd name="T30" fmla="*/ 0 w 415"/>
                <a:gd name="T31" fmla="*/ 540 h 554"/>
                <a:gd name="T32" fmla="*/ 14 w 415"/>
                <a:gd name="T33" fmla="*/ 554 h 554"/>
                <a:gd name="T34" fmla="*/ 28 w 415"/>
                <a:gd name="T35" fmla="*/ 540 h 554"/>
                <a:gd name="T36" fmla="*/ 28 w 415"/>
                <a:gd name="T37" fmla="*/ 132 h 554"/>
                <a:gd name="T38" fmla="*/ 387 w 415"/>
                <a:gd name="T39" fmla="*/ 132 h 554"/>
                <a:gd name="T40" fmla="*/ 387 w 415"/>
                <a:gd name="T41" fmla="*/ 250 h 554"/>
                <a:gd name="T42" fmla="*/ 401 w 415"/>
                <a:gd name="T43" fmla="*/ 26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554">
                  <a:moveTo>
                    <a:pt x="28" y="105"/>
                  </a:moveTo>
                  <a:lnTo>
                    <a:pt x="28" y="105"/>
                  </a:lnTo>
                  <a:lnTo>
                    <a:pt x="28" y="66"/>
                  </a:lnTo>
                  <a:cubicBezTo>
                    <a:pt x="28" y="44"/>
                    <a:pt x="45" y="27"/>
                    <a:pt x="67" y="27"/>
                  </a:cubicBezTo>
                  <a:lnTo>
                    <a:pt x="348" y="27"/>
                  </a:lnTo>
                  <a:cubicBezTo>
                    <a:pt x="370" y="27"/>
                    <a:pt x="387" y="44"/>
                    <a:pt x="387" y="66"/>
                  </a:cubicBezTo>
                  <a:lnTo>
                    <a:pt x="387" y="105"/>
                  </a:lnTo>
                  <a:lnTo>
                    <a:pt x="28" y="105"/>
                  </a:lnTo>
                  <a:close/>
                  <a:moveTo>
                    <a:pt x="401" y="264"/>
                  </a:moveTo>
                  <a:lnTo>
                    <a:pt x="401" y="264"/>
                  </a:lnTo>
                  <a:cubicBezTo>
                    <a:pt x="408" y="264"/>
                    <a:pt x="415" y="258"/>
                    <a:pt x="415" y="250"/>
                  </a:cubicBezTo>
                  <a:lnTo>
                    <a:pt x="415" y="66"/>
                  </a:lnTo>
                  <a:cubicBezTo>
                    <a:pt x="415" y="29"/>
                    <a:pt x="385" y="0"/>
                    <a:pt x="348" y="0"/>
                  </a:cubicBezTo>
                  <a:lnTo>
                    <a:pt x="67" y="0"/>
                  </a:lnTo>
                  <a:cubicBezTo>
                    <a:pt x="30" y="0"/>
                    <a:pt x="0" y="29"/>
                    <a:pt x="0" y="66"/>
                  </a:cubicBezTo>
                  <a:lnTo>
                    <a:pt x="0" y="540"/>
                  </a:lnTo>
                  <a:cubicBezTo>
                    <a:pt x="0" y="548"/>
                    <a:pt x="6" y="554"/>
                    <a:pt x="14" y="554"/>
                  </a:cubicBezTo>
                  <a:cubicBezTo>
                    <a:pt x="22" y="554"/>
                    <a:pt x="28" y="548"/>
                    <a:pt x="28" y="540"/>
                  </a:cubicBezTo>
                  <a:lnTo>
                    <a:pt x="28" y="132"/>
                  </a:lnTo>
                  <a:lnTo>
                    <a:pt x="387" y="132"/>
                  </a:lnTo>
                  <a:lnTo>
                    <a:pt x="387" y="250"/>
                  </a:lnTo>
                  <a:cubicBezTo>
                    <a:pt x="387" y="258"/>
                    <a:pt x="393" y="264"/>
                    <a:pt x="401" y="2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21" name="Freeform 12">
              <a:extLst>
                <a:ext uri="{FF2B5EF4-FFF2-40B4-BE49-F238E27FC236}">
                  <a16:creationId xmlns:a16="http://schemas.microsoft.com/office/drawing/2014/main" xmlns="" id="{98216EFA-7883-DA4C-AA4F-B04084EA1881}"/>
                </a:ext>
              </a:extLst>
            </p:cNvPr>
            <p:cNvSpPr>
              <a:spLocks noEditPoints="1"/>
            </p:cNvSpPr>
            <p:nvPr/>
          </p:nvSpPr>
          <p:spPr bwMode="auto">
            <a:xfrm>
              <a:off x="302" y="1274"/>
              <a:ext cx="375" cy="456"/>
            </a:xfrm>
            <a:custGeom>
              <a:avLst/>
              <a:gdLst>
                <a:gd name="T0" fmla="*/ 296 w 615"/>
                <a:gd name="T1" fmla="*/ 711 h 748"/>
                <a:gd name="T2" fmla="*/ 83 w 615"/>
                <a:gd name="T3" fmla="*/ 484 h 748"/>
                <a:gd name="T4" fmla="*/ 296 w 615"/>
                <a:gd name="T5" fmla="*/ 711 h 748"/>
                <a:gd name="T6" fmla="*/ 601 w 615"/>
                <a:gd name="T7" fmla="*/ 75 h 748"/>
                <a:gd name="T8" fmla="*/ 587 w 615"/>
                <a:gd name="T9" fmla="*/ 227 h 748"/>
                <a:gd name="T10" fmla="*/ 271 w 615"/>
                <a:gd name="T11" fmla="*/ 241 h 748"/>
                <a:gd name="T12" fmla="*/ 587 w 615"/>
                <a:gd name="T13" fmla="*/ 255 h 748"/>
                <a:gd name="T14" fmla="*/ 548 w 615"/>
                <a:gd name="T15" fmla="*/ 333 h 748"/>
                <a:gd name="T16" fmla="*/ 316 w 615"/>
                <a:gd name="T17" fmla="*/ 346 h 748"/>
                <a:gd name="T18" fmla="*/ 478 w 615"/>
                <a:gd name="T19" fmla="*/ 360 h 748"/>
                <a:gd name="T20" fmla="*/ 386 w 615"/>
                <a:gd name="T21" fmla="*/ 473 h 748"/>
                <a:gd name="T22" fmla="*/ 317 w 615"/>
                <a:gd name="T23" fmla="*/ 558 h 748"/>
                <a:gd name="T24" fmla="*/ 120 w 615"/>
                <a:gd name="T25" fmla="*/ 406 h 748"/>
                <a:gd name="T26" fmla="*/ 77 w 615"/>
                <a:gd name="T27" fmla="*/ 129 h 748"/>
                <a:gd name="T28" fmla="*/ 88 w 615"/>
                <a:gd name="T29" fmla="*/ 33 h 748"/>
                <a:gd name="T30" fmla="*/ 140 w 615"/>
                <a:gd name="T31" fmla="*/ 65 h 748"/>
                <a:gd name="T32" fmla="*/ 150 w 615"/>
                <a:gd name="T33" fmla="*/ 159 h 748"/>
                <a:gd name="T34" fmla="*/ 167 w 615"/>
                <a:gd name="T35" fmla="*/ 213 h 748"/>
                <a:gd name="T36" fmla="*/ 175 w 615"/>
                <a:gd name="T37" fmla="*/ 227 h 748"/>
                <a:gd name="T38" fmla="*/ 249 w 615"/>
                <a:gd name="T39" fmla="*/ 406 h 748"/>
                <a:gd name="T40" fmla="*/ 275 w 615"/>
                <a:gd name="T41" fmla="*/ 417 h 748"/>
                <a:gd name="T42" fmla="*/ 195 w 615"/>
                <a:gd name="T43" fmla="*/ 206 h 748"/>
                <a:gd name="T44" fmla="*/ 166 w 615"/>
                <a:gd name="T45" fmla="*/ 54 h 748"/>
                <a:gd name="T46" fmla="*/ 72 w 615"/>
                <a:gd name="T47" fmla="*/ 10 h 748"/>
                <a:gd name="T48" fmla="*/ 51 w 615"/>
                <a:gd name="T49" fmla="*/ 121 h 748"/>
                <a:gd name="T50" fmla="*/ 95 w 615"/>
                <a:gd name="T51" fmla="*/ 418 h 748"/>
                <a:gd name="T52" fmla="*/ 68 w 615"/>
                <a:gd name="T53" fmla="*/ 446 h 748"/>
                <a:gd name="T54" fmla="*/ 311 w 615"/>
                <a:gd name="T55" fmla="*/ 748 h 748"/>
                <a:gd name="T56" fmla="*/ 343 w 615"/>
                <a:gd name="T57" fmla="*/ 570 h 748"/>
                <a:gd name="T58" fmla="*/ 390 w 615"/>
                <a:gd name="T59" fmla="*/ 501 h 748"/>
                <a:gd name="T60" fmla="*/ 512 w 615"/>
                <a:gd name="T61" fmla="*/ 360 h 748"/>
                <a:gd name="T62" fmla="*/ 615 w 615"/>
                <a:gd name="T63" fmla="*/ 294 h 748"/>
                <a:gd name="T64" fmla="*/ 601 w 615"/>
                <a:gd name="T65" fmla="*/ 7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5" h="748">
                  <a:moveTo>
                    <a:pt x="296" y="711"/>
                  </a:moveTo>
                  <a:lnTo>
                    <a:pt x="296" y="711"/>
                  </a:lnTo>
                  <a:lnTo>
                    <a:pt x="36" y="595"/>
                  </a:lnTo>
                  <a:lnTo>
                    <a:pt x="83" y="484"/>
                  </a:lnTo>
                  <a:lnTo>
                    <a:pt x="342" y="600"/>
                  </a:lnTo>
                  <a:lnTo>
                    <a:pt x="296" y="711"/>
                  </a:lnTo>
                  <a:close/>
                  <a:moveTo>
                    <a:pt x="601" y="75"/>
                  </a:moveTo>
                  <a:lnTo>
                    <a:pt x="601" y="75"/>
                  </a:lnTo>
                  <a:cubicBezTo>
                    <a:pt x="593" y="75"/>
                    <a:pt x="587" y="81"/>
                    <a:pt x="587" y="89"/>
                  </a:cubicBezTo>
                  <a:lnTo>
                    <a:pt x="587" y="227"/>
                  </a:lnTo>
                  <a:lnTo>
                    <a:pt x="285" y="227"/>
                  </a:lnTo>
                  <a:cubicBezTo>
                    <a:pt x="277" y="227"/>
                    <a:pt x="271" y="233"/>
                    <a:pt x="271" y="241"/>
                  </a:cubicBezTo>
                  <a:cubicBezTo>
                    <a:pt x="271" y="249"/>
                    <a:pt x="277" y="255"/>
                    <a:pt x="285" y="255"/>
                  </a:cubicBezTo>
                  <a:lnTo>
                    <a:pt x="587" y="255"/>
                  </a:lnTo>
                  <a:lnTo>
                    <a:pt x="587" y="294"/>
                  </a:lnTo>
                  <a:cubicBezTo>
                    <a:pt x="587" y="315"/>
                    <a:pt x="570" y="333"/>
                    <a:pt x="548" y="333"/>
                  </a:cubicBezTo>
                  <a:lnTo>
                    <a:pt x="330" y="333"/>
                  </a:lnTo>
                  <a:cubicBezTo>
                    <a:pt x="322" y="333"/>
                    <a:pt x="316" y="339"/>
                    <a:pt x="316" y="346"/>
                  </a:cubicBezTo>
                  <a:cubicBezTo>
                    <a:pt x="316" y="354"/>
                    <a:pt x="322" y="360"/>
                    <a:pt x="330" y="360"/>
                  </a:cubicBezTo>
                  <a:lnTo>
                    <a:pt x="478" y="360"/>
                  </a:lnTo>
                  <a:cubicBezTo>
                    <a:pt x="454" y="398"/>
                    <a:pt x="419" y="450"/>
                    <a:pt x="407" y="464"/>
                  </a:cubicBezTo>
                  <a:cubicBezTo>
                    <a:pt x="402" y="471"/>
                    <a:pt x="396" y="472"/>
                    <a:pt x="386" y="473"/>
                  </a:cubicBezTo>
                  <a:cubicBezTo>
                    <a:pt x="374" y="475"/>
                    <a:pt x="358" y="477"/>
                    <a:pt x="348" y="496"/>
                  </a:cubicBezTo>
                  <a:cubicBezTo>
                    <a:pt x="338" y="514"/>
                    <a:pt x="324" y="543"/>
                    <a:pt x="317" y="558"/>
                  </a:cubicBezTo>
                  <a:lnTo>
                    <a:pt x="118" y="469"/>
                  </a:lnTo>
                  <a:cubicBezTo>
                    <a:pt x="123" y="453"/>
                    <a:pt x="130" y="427"/>
                    <a:pt x="120" y="406"/>
                  </a:cubicBezTo>
                  <a:cubicBezTo>
                    <a:pt x="111" y="385"/>
                    <a:pt x="84" y="296"/>
                    <a:pt x="73" y="243"/>
                  </a:cubicBezTo>
                  <a:cubicBezTo>
                    <a:pt x="62" y="184"/>
                    <a:pt x="74" y="141"/>
                    <a:pt x="77" y="129"/>
                  </a:cubicBezTo>
                  <a:cubicBezTo>
                    <a:pt x="81" y="117"/>
                    <a:pt x="80" y="103"/>
                    <a:pt x="79" y="87"/>
                  </a:cubicBezTo>
                  <a:cubicBezTo>
                    <a:pt x="76" y="61"/>
                    <a:pt x="76" y="42"/>
                    <a:pt x="88" y="33"/>
                  </a:cubicBezTo>
                  <a:cubicBezTo>
                    <a:pt x="90" y="31"/>
                    <a:pt x="94" y="29"/>
                    <a:pt x="102" y="31"/>
                  </a:cubicBezTo>
                  <a:cubicBezTo>
                    <a:pt x="118" y="36"/>
                    <a:pt x="136" y="54"/>
                    <a:pt x="140" y="65"/>
                  </a:cubicBezTo>
                  <a:cubicBezTo>
                    <a:pt x="153" y="93"/>
                    <a:pt x="161" y="111"/>
                    <a:pt x="151" y="153"/>
                  </a:cubicBezTo>
                  <a:lnTo>
                    <a:pt x="150" y="159"/>
                  </a:lnTo>
                  <a:lnTo>
                    <a:pt x="153" y="164"/>
                  </a:lnTo>
                  <a:cubicBezTo>
                    <a:pt x="169" y="189"/>
                    <a:pt x="167" y="213"/>
                    <a:pt x="167" y="213"/>
                  </a:cubicBezTo>
                  <a:lnTo>
                    <a:pt x="166" y="223"/>
                  </a:lnTo>
                  <a:lnTo>
                    <a:pt x="175" y="227"/>
                  </a:lnTo>
                  <a:cubicBezTo>
                    <a:pt x="176" y="228"/>
                    <a:pt x="226" y="251"/>
                    <a:pt x="251" y="313"/>
                  </a:cubicBezTo>
                  <a:cubicBezTo>
                    <a:pt x="267" y="351"/>
                    <a:pt x="256" y="388"/>
                    <a:pt x="249" y="406"/>
                  </a:cubicBezTo>
                  <a:cubicBezTo>
                    <a:pt x="247" y="413"/>
                    <a:pt x="249" y="420"/>
                    <a:pt x="255" y="424"/>
                  </a:cubicBezTo>
                  <a:cubicBezTo>
                    <a:pt x="263" y="428"/>
                    <a:pt x="272" y="425"/>
                    <a:pt x="275" y="417"/>
                  </a:cubicBezTo>
                  <a:cubicBezTo>
                    <a:pt x="284" y="395"/>
                    <a:pt x="297" y="350"/>
                    <a:pt x="277" y="302"/>
                  </a:cubicBezTo>
                  <a:cubicBezTo>
                    <a:pt x="254" y="246"/>
                    <a:pt x="213" y="216"/>
                    <a:pt x="195" y="206"/>
                  </a:cubicBezTo>
                  <a:cubicBezTo>
                    <a:pt x="195" y="195"/>
                    <a:pt x="192" y="175"/>
                    <a:pt x="180" y="154"/>
                  </a:cubicBezTo>
                  <a:cubicBezTo>
                    <a:pt x="189" y="106"/>
                    <a:pt x="179" y="82"/>
                    <a:pt x="166" y="54"/>
                  </a:cubicBezTo>
                  <a:cubicBezTo>
                    <a:pt x="158" y="35"/>
                    <a:pt x="134" y="11"/>
                    <a:pt x="109" y="4"/>
                  </a:cubicBezTo>
                  <a:cubicBezTo>
                    <a:pt x="95" y="0"/>
                    <a:pt x="82" y="2"/>
                    <a:pt x="72" y="10"/>
                  </a:cubicBezTo>
                  <a:cubicBezTo>
                    <a:pt x="45" y="29"/>
                    <a:pt x="48" y="63"/>
                    <a:pt x="50" y="90"/>
                  </a:cubicBezTo>
                  <a:cubicBezTo>
                    <a:pt x="52" y="102"/>
                    <a:pt x="53" y="114"/>
                    <a:pt x="51" y="121"/>
                  </a:cubicBezTo>
                  <a:cubicBezTo>
                    <a:pt x="45" y="138"/>
                    <a:pt x="33" y="184"/>
                    <a:pt x="46" y="248"/>
                  </a:cubicBezTo>
                  <a:cubicBezTo>
                    <a:pt x="56" y="304"/>
                    <a:pt x="85" y="395"/>
                    <a:pt x="95" y="418"/>
                  </a:cubicBezTo>
                  <a:cubicBezTo>
                    <a:pt x="99" y="428"/>
                    <a:pt x="96" y="445"/>
                    <a:pt x="92" y="457"/>
                  </a:cubicBezTo>
                  <a:lnTo>
                    <a:pt x="68" y="446"/>
                  </a:lnTo>
                  <a:lnTo>
                    <a:pt x="0" y="610"/>
                  </a:lnTo>
                  <a:lnTo>
                    <a:pt x="311" y="748"/>
                  </a:lnTo>
                  <a:lnTo>
                    <a:pt x="379" y="586"/>
                  </a:lnTo>
                  <a:lnTo>
                    <a:pt x="343" y="570"/>
                  </a:lnTo>
                  <a:cubicBezTo>
                    <a:pt x="350" y="555"/>
                    <a:pt x="364" y="526"/>
                    <a:pt x="373" y="509"/>
                  </a:cubicBezTo>
                  <a:cubicBezTo>
                    <a:pt x="376" y="503"/>
                    <a:pt x="378" y="503"/>
                    <a:pt x="390" y="501"/>
                  </a:cubicBezTo>
                  <a:cubicBezTo>
                    <a:pt x="401" y="500"/>
                    <a:pt x="416" y="498"/>
                    <a:pt x="429" y="483"/>
                  </a:cubicBezTo>
                  <a:cubicBezTo>
                    <a:pt x="446" y="463"/>
                    <a:pt x="498" y="382"/>
                    <a:pt x="512" y="360"/>
                  </a:cubicBezTo>
                  <a:lnTo>
                    <a:pt x="548" y="360"/>
                  </a:lnTo>
                  <a:cubicBezTo>
                    <a:pt x="585" y="360"/>
                    <a:pt x="615" y="330"/>
                    <a:pt x="615" y="294"/>
                  </a:cubicBezTo>
                  <a:lnTo>
                    <a:pt x="615" y="89"/>
                  </a:lnTo>
                  <a:cubicBezTo>
                    <a:pt x="615" y="81"/>
                    <a:pt x="608" y="75"/>
                    <a:pt x="601"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46" name="Rectángulo 45">
            <a:extLst>
              <a:ext uri="{FF2B5EF4-FFF2-40B4-BE49-F238E27FC236}">
                <a16:creationId xmlns:a16="http://schemas.microsoft.com/office/drawing/2014/main" xmlns="" id="{ED765D54-3D7D-CF48-8061-50DB935C3C1F}"/>
              </a:ext>
            </a:extLst>
          </p:cNvPr>
          <p:cNvSpPr/>
          <p:nvPr/>
        </p:nvSpPr>
        <p:spPr>
          <a:xfrm>
            <a:off x="778704" y="1436438"/>
            <a:ext cx="591911" cy="493954"/>
          </a:xfrm>
          <a:prstGeom prst="rect">
            <a:avLst/>
          </a:prstGeom>
          <a:noFill/>
          <a:ln w="6350" cap="flat" cmpd="sng" algn="ctr">
            <a:noFill/>
            <a:prstDash val="solid"/>
          </a:ln>
          <a:effectLst/>
        </p:spPr>
        <p:txBody>
          <a:bodyPr lIns="0" tIns="0" rIns="0" bIns="0" rtlCol="0" anchor="t"/>
          <a:lstStyle/>
          <a:p>
            <a:pPr fontAlgn="base">
              <a:spcBef>
                <a:spcPts val="0"/>
              </a:spcBef>
              <a:spcAft>
                <a:spcPts val="600"/>
              </a:spcAft>
            </a:pPr>
            <a:r>
              <a:rPr lang="es-CL" sz="1600" b="1" kern="0" dirty="0">
                <a:solidFill>
                  <a:srgbClr val="004C14"/>
                </a:solidFill>
                <a:latin typeface="ACHS Nueva Serif" pitchFamily="2" charset="0"/>
                <a:cs typeface="Arial" panose="020B0604020202020204" pitchFamily="34" charset="0"/>
                <a:sym typeface="Helvetica Neue"/>
              </a:rPr>
              <a:t>1</a:t>
            </a:r>
            <a:endParaRPr lang="es-CL" sz="1600" b="1" dirty="0">
              <a:solidFill>
                <a:srgbClr val="004C14"/>
              </a:solidFill>
              <a:latin typeface="ACHS Nueva Serif" pitchFamily="2" charset="0"/>
              <a:cs typeface="Arial" panose="020B0604020202020204" pitchFamily="34" charset="0"/>
            </a:endParaRPr>
          </a:p>
        </p:txBody>
      </p:sp>
      <p:sp>
        <p:nvSpPr>
          <p:cNvPr id="47" name="Rectángulo 46">
            <a:extLst>
              <a:ext uri="{FF2B5EF4-FFF2-40B4-BE49-F238E27FC236}">
                <a16:creationId xmlns:a16="http://schemas.microsoft.com/office/drawing/2014/main" xmlns="" id="{75AFC1E7-098F-DE4A-97CB-49ACEBD5E93C}"/>
              </a:ext>
            </a:extLst>
          </p:cNvPr>
          <p:cNvSpPr/>
          <p:nvPr/>
        </p:nvSpPr>
        <p:spPr>
          <a:xfrm>
            <a:off x="3281626" y="1406518"/>
            <a:ext cx="551993" cy="523874"/>
          </a:xfrm>
          <a:prstGeom prst="rect">
            <a:avLst/>
          </a:prstGeom>
          <a:noFill/>
          <a:ln w="6350" cap="flat" cmpd="sng" algn="ctr">
            <a:noFill/>
            <a:prstDash val="solid"/>
          </a:ln>
          <a:effectLst/>
        </p:spPr>
        <p:txBody>
          <a:bodyPr lIns="0" tIns="0" rIns="0" bIns="0" rtlCol="0" anchor="t"/>
          <a:lstStyle/>
          <a:p>
            <a:pPr fontAlgn="base">
              <a:spcBef>
                <a:spcPts val="0"/>
              </a:spcBef>
              <a:spcAft>
                <a:spcPts val="600"/>
              </a:spcAft>
            </a:pPr>
            <a:r>
              <a:rPr lang="es-CL" sz="1600" b="1" kern="0" dirty="0">
                <a:solidFill>
                  <a:srgbClr val="004C14"/>
                </a:solidFill>
                <a:latin typeface="ACHS Nueva Serif" pitchFamily="2" charset="0"/>
                <a:cs typeface="Arial" panose="020B0604020202020204" pitchFamily="34" charset="0"/>
                <a:sym typeface="Helvetica Neue"/>
              </a:rPr>
              <a:t>2</a:t>
            </a:r>
            <a:endParaRPr lang="es-CL" sz="1600" b="1" dirty="0">
              <a:solidFill>
                <a:srgbClr val="004C14"/>
              </a:solidFill>
              <a:latin typeface="ACHS Nueva Serif" pitchFamily="2" charset="0"/>
              <a:cs typeface="Arial" panose="020B0604020202020204" pitchFamily="34" charset="0"/>
            </a:endParaRPr>
          </a:p>
        </p:txBody>
      </p:sp>
      <p:sp>
        <p:nvSpPr>
          <p:cNvPr id="54" name="Rectángulo 53">
            <a:extLst>
              <a:ext uri="{FF2B5EF4-FFF2-40B4-BE49-F238E27FC236}">
                <a16:creationId xmlns:a16="http://schemas.microsoft.com/office/drawing/2014/main" xmlns="" id="{00FD8411-D360-D942-AF2A-2697E705969E}"/>
              </a:ext>
            </a:extLst>
          </p:cNvPr>
          <p:cNvSpPr/>
          <p:nvPr/>
        </p:nvSpPr>
        <p:spPr>
          <a:xfrm>
            <a:off x="3027626" y="2848502"/>
            <a:ext cx="1932776" cy="921238"/>
          </a:xfrm>
          <a:prstGeom prst="rect">
            <a:avLst/>
          </a:prstGeom>
          <a:noFill/>
          <a:ln w="6350" cap="flat" cmpd="sng" algn="ctr">
            <a:noFill/>
            <a:prstDash val="solid"/>
          </a:ln>
          <a:effectLst/>
        </p:spPr>
        <p:txBody>
          <a:bodyPr lIns="0" tIns="0" rIns="0" bIns="0" rtlCol="0" anchor="t"/>
          <a:lstStyle/>
          <a:p>
            <a:pPr algn="ctr" fontAlgn="base">
              <a:spcBef>
                <a:spcPts val="0"/>
              </a:spcBef>
              <a:spcAft>
                <a:spcPts val="600"/>
              </a:spcAft>
            </a:pPr>
            <a:r>
              <a:rPr lang="es-CL" sz="1100" b="1" kern="0" dirty="0">
                <a:solidFill>
                  <a:srgbClr val="004C14"/>
                </a:solidFill>
                <a:latin typeface="ACHS Nueva Serif" pitchFamily="2" charset="0"/>
                <a:cs typeface="Arial" panose="020B0604020202020204" pitchFamily="34" charset="0"/>
                <a:sym typeface="Helvetica Neue"/>
              </a:rPr>
              <a:t>RCP precoz</a:t>
            </a:r>
          </a:p>
          <a:p>
            <a:pPr algn="ctr" fontAlgn="base">
              <a:spcBef>
                <a:spcPts val="0"/>
              </a:spcBef>
              <a:spcAft>
                <a:spcPts val="600"/>
              </a:spcAft>
            </a:pPr>
            <a:r>
              <a:rPr lang="es-CL" sz="1100" kern="0" dirty="0">
                <a:latin typeface="ACHS Nueva Serif" pitchFamily="2" charset="0"/>
                <a:cs typeface="Arial" panose="020B0604020202020204" pitchFamily="34" charset="0"/>
                <a:sym typeface="Helvetica Neue"/>
              </a:rPr>
              <a:t>Para ganar tiempo</a:t>
            </a:r>
            <a:endParaRPr lang="es-CL" sz="1100" dirty="0">
              <a:latin typeface="ACHS Nueva Serif" pitchFamily="2" charset="0"/>
              <a:cs typeface="Arial" panose="020B0604020202020204" pitchFamily="34" charset="0"/>
            </a:endParaRPr>
          </a:p>
        </p:txBody>
      </p:sp>
      <p:sp>
        <p:nvSpPr>
          <p:cNvPr id="55" name="Rectángulo 54">
            <a:extLst>
              <a:ext uri="{FF2B5EF4-FFF2-40B4-BE49-F238E27FC236}">
                <a16:creationId xmlns:a16="http://schemas.microsoft.com/office/drawing/2014/main" xmlns="" id="{A80A47B8-F755-3140-B220-ED34DAFEA037}"/>
              </a:ext>
            </a:extLst>
          </p:cNvPr>
          <p:cNvSpPr/>
          <p:nvPr/>
        </p:nvSpPr>
        <p:spPr>
          <a:xfrm>
            <a:off x="473904" y="5351710"/>
            <a:ext cx="1932776" cy="921238"/>
          </a:xfrm>
          <a:prstGeom prst="rect">
            <a:avLst/>
          </a:prstGeom>
          <a:noFill/>
          <a:ln w="6350" cap="flat" cmpd="sng" algn="ctr">
            <a:noFill/>
            <a:prstDash val="solid"/>
          </a:ln>
          <a:effectLst/>
        </p:spPr>
        <p:txBody>
          <a:bodyPr lIns="0" tIns="0" rIns="0" bIns="0" rtlCol="0" anchor="t"/>
          <a:lstStyle/>
          <a:p>
            <a:pPr algn="ctr" fontAlgn="base">
              <a:spcBef>
                <a:spcPts val="0"/>
              </a:spcBef>
              <a:spcAft>
                <a:spcPts val="600"/>
              </a:spcAft>
            </a:pPr>
            <a:r>
              <a:rPr lang="es-CL" sz="1100" b="1" kern="0" dirty="0">
                <a:solidFill>
                  <a:srgbClr val="004C14"/>
                </a:solidFill>
                <a:latin typeface="ACHS Nueva Serif" pitchFamily="2" charset="0"/>
                <a:cs typeface="Arial" panose="020B0604020202020204" pitchFamily="34" charset="0"/>
                <a:sym typeface="Helvetica Neue"/>
              </a:rPr>
              <a:t>Desfribilación precoz</a:t>
            </a:r>
          </a:p>
          <a:p>
            <a:pPr algn="ctr" fontAlgn="base">
              <a:spcBef>
                <a:spcPts val="0"/>
              </a:spcBef>
              <a:spcAft>
                <a:spcPts val="600"/>
              </a:spcAft>
            </a:pPr>
            <a:r>
              <a:rPr lang="es-CL" sz="1100" kern="0" dirty="0">
                <a:latin typeface="ACHS Nueva Serif" pitchFamily="2" charset="0"/>
                <a:cs typeface="Arial" panose="020B0604020202020204" pitchFamily="34" charset="0"/>
                <a:sym typeface="Helvetica Neue"/>
              </a:rPr>
              <a:t>Para reiniciar el corazón</a:t>
            </a:r>
            <a:endParaRPr lang="es-CL" sz="1100" dirty="0">
              <a:latin typeface="ACHS Nueva Serif" pitchFamily="2" charset="0"/>
              <a:cs typeface="Arial" panose="020B0604020202020204" pitchFamily="34" charset="0"/>
            </a:endParaRPr>
          </a:p>
        </p:txBody>
      </p:sp>
      <p:sp>
        <p:nvSpPr>
          <p:cNvPr id="56" name="Rectángulo 55">
            <a:extLst>
              <a:ext uri="{FF2B5EF4-FFF2-40B4-BE49-F238E27FC236}">
                <a16:creationId xmlns:a16="http://schemas.microsoft.com/office/drawing/2014/main" xmlns="" id="{01DF6221-868E-3D4B-BF97-9152FB2CA614}"/>
              </a:ext>
            </a:extLst>
          </p:cNvPr>
          <p:cNvSpPr/>
          <p:nvPr/>
        </p:nvSpPr>
        <p:spPr>
          <a:xfrm>
            <a:off x="3091126" y="5351710"/>
            <a:ext cx="1932776" cy="921238"/>
          </a:xfrm>
          <a:prstGeom prst="rect">
            <a:avLst/>
          </a:prstGeom>
          <a:noFill/>
          <a:ln w="6350" cap="flat" cmpd="sng" algn="ctr">
            <a:noFill/>
            <a:prstDash val="solid"/>
          </a:ln>
          <a:effectLst/>
        </p:spPr>
        <p:txBody>
          <a:bodyPr lIns="0" tIns="0" rIns="0" bIns="0" rtlCol="0" anchor="t"/>
          <a:lstStyle/>
          <a:p>
            <a:pPr algn="ctr" fontAlgn="base">
              <a:spcBef>
                <a:spcPts val="0"/>
              </a:spcBef>
              <a:spcAft>
                <a:spcPts val="600"/>
              </a:spcAft>
            </a:pPr>
            <a:r>
              <a:rPr lang="es-CL" sz="1100" b="1" kern="0" dirty="0">
                <a:solidFill>
                  <a:srgbClr val="004C14"/>
                </a:solidFill>
                <a:latin typeface="ACHS Nueva Serif" pitchFamily="2" charset="0"/>
                <a:cs typeface="Arial" panose="020B0604020202020204" pitchFamily="34" charset="0"/>
                <a:sym typeface="Helvetica Neue"/>
              </a:rPr>
              <a:t>Cuidados post-resucitación</a:t>
            </a:r>
          </a:p>
          <a:p>
            <a:pPr algn="ctr" fontAlgn="base">
              <a:spcBef>
                <a:spcPts val="0"/>
              </a:spcBef>
              <a:spcAft>
                <a:spcPts val="600"/>
              </a:spcAft>
            </a:pPr>
            <a:r>
              <a:rPr lang="es-CL" sz="1100" kern="0" dirty="0">
                <a:latin typeface="ACHS Nueva Serif" pitchFamily="2" charset="0"/>
                <a:cs typeface="Arial" panose="020B0604020202020204" pitchFamily="34" charset="0"/>
                <a:sym typeface="Helvetica Neue"/>
              </a:rPr>
              <a:t>Para restaurar la calidad de vida</a:t>
            </a:r>
            <a:endParaRPr lang="es-CL" sz="1100" dirty="0">
              <a:latin typeface="ACHS Nueva Serif" pitchFamily="2" charset="0"/>
              <a:cs typeface="Arial" panose="020B0604020202020204" pitchFamily="34" charset="0"/>
            </a:endParaRPr>
          </a:p>
        </p:txBody>
      </p:sp>
      <p:sp>
        <p:nvSpPr>
          <p:cNvPr id="60" name="Rectángulo 59">
            <a:extLst>
              <a:ext uri="{FF2B5EF4-FFF2-40B4-BE49-F238E27FC236}">
                <a16:creationId xmlns:a16="http://schemas.microsoft.com/office/drawing/2014/main" xmlns="" id="{E9D7D2E7-9B2D-4D4F-9361-1382C46B34A7}"/>
              </a:ext>
            </a:extLst>
          </p:cNvPr>
          <p:cNvSpPr/>
          <p:nvPr/>
        </p:nvSpPr>
        <p:spPr>
          <a:xfrm>
            <a:off x="778704" y="4220377"/>
            <a:ext cx="591911" cy="493954"/>
          </a:xfrm>
          <a:prstGeom prst="rect">
            <a:avLst/>
          </a:prstGeom>
          <a:noFill/>
          <a:ln w="6350" cap="flat" cmpd="sng" algn="ctr">
            <a:noFill/>
            <a:prstDash val="solid"/>
          </a:ln>
          <a:effectLst/>
        </p:spPr>
        <p:txBody>
          <a:bodyPr lIns="0" tIns="0" rIns="0" bIns="0" rtlCol="0" anchor="t"/>
          <a:lstStyle/>
          <a:p>
            <a:pPr fontAlgn="base">
              <a:spcBef>
                <a:spcPts val="0"/>
              </a:spcBef>
              <a:spcAft>
                <a:spcPts val="600"/>
              </a:spcAft>
            </a:pPr>
            <a:r>
              <a:rPr lang="es-CL" sz="1600" b="1" kern="0" dirty="0">
                <a:solidFill>
                  <a:srgbClr val="004C14"/>
                </a:solidFill>
                <a:latin typeface="ACHS Nueva Serif" pitchFamily="2" charset="0"/>
                <a:cs typeface="Arial" panose="020B0604020202020204" pitchFamily="34" charset="0"/>
                <a:sym typeface="Helvetica Neue"/>
              </a:rPr>
              <a:t>3</a:t>
            </a:r>
            <a:endParaRPr lang="es-CL" sz="1600" b="1" dirty="0">
              <a:solidFill>
                <a:srgbClr val="004C14"/>
              </a:solidFill>
              <a:latin typeface="ACHS Nueva Serif" pitchFamily="2" charset="0"/>
              <a:cs typeface="Arial" panose="020B0604020202020204" pitchFamily="34" charset="0"/>
            </a:endParaRPr>
          </a:p>
        </p:txBody>
      </p:sp>
      <p:sp>
        <p:nvSpPr>
          <p:cNvPr id="61" name="Rectángulo 60">
            <a:extLst>
              <a:ext uri="{FF2B5EF4-FFF2-40B4-BE49-F238E27FC236}">
                <a16:creationId xmlns:a16="http://schemas.microsoft.com/office/drawing/2014/main" xmlns="" id="{CAE85FE2-6F51-474F-98D8-1A1E8E7CC937}"/>
              </a:ext>
            </a:extLst>
          </p:cNvPr>
          <p:cNvSpPr/>
          <p:nvPr/>
        </p:nvSpPr>
        <p:spPr>
          <a:xfrm>
            <a:off x="3281626" y="4190457"/>
            <a:ext cx="551993" cy="523874"/>
          </a:xfrm>
          <a:prstGeom prst="rect">
            <a:avLst/>
          </a:prstGeom>
          <a:noFill/>
          <a:ln w="6350" cap="flat" cmpd="sng" algn="ctr">
            <a:noFill/>
            <a:prstDash val="solid"/>
          </a:ln>
          <a:effectLst/>
        </p:spPr>
        <p:txBody>
          <a:bodyPr lIns="0" tIns="0" rIns="0" bIns="0" rtlCol="0" anchor="t"/>
          <a:lstStyle/>
          <a:p>
            <a:pPr fontAlgn="base">
              <a:spcBef>
                <a:spcPts val="0"/>
              </a:spcBef>
              <a:spcAft>
                <a:spcPts val="600"/>
              </a:spcAft>
            </a:pPr>
            <a:r>
              <a:rPr lang="es-CL" sz="1600" b="1" kern="0" dirty="0">
                <a:solidFill>
                  <a:srgbClr val="004C14"/>
                </a:solidFill>
                <a:latin typeface="ACHS Nueva Serif" pitchFamily="2" charset="0"/>
                <a:cs typeface="Arial" panose="020B0604020202020204" pitchFamily="34" charset="0"/>
                <a:sym typeface="Helvetica Neue"/>
              </a:rPr>
              <a:t>4</a:t>
            </a:r>
            <a:endParaRPr lang="es-CL" sz="1600" b="1" dirty="0">
              <a:solidFill>
                <a:srgbClr val="004C14"/>
              </a:solidFill>
              <a:latin typeface="ACHS Nueva Serif" pitchFamily="2" charset="0"/>
              <a:cs typeface="Arial" panose="020B0604020202020204" pitchFamily="34" charset="0"/>
            </a:endParaRPr>
          </a:p>
        </p:txBody>
      </p:sp>
    </p:spTree>
    <p:custDataLst>
      <p:tags r:id="rId2"/>
    </p:custDataLst>
    <p:extLst>
      <p:ext uri="{BB962C8B-B14F-4D97-AF65-F5344CB8AC3E}">
        <p14:creationId xmlns:p14="http://schemas.microsoft.com/office/powerpoint/2010/main" val="365702254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xmlns="" id="{DAABD9BF-4D7D-8446-9E1A-55CFBC1B632C}"/>
              </a:ext>
            </a:extLst>
          </p:cNvPr>
          <p:cNvSpPr/>
          <p:nvPr/>
        </p:nvSpPr>
        <p:spPr>
          <a:xfrm>
            <a:off x="393700" y="3563940"/>
            <a:ext cx="5219700" cy="377248"/>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defRPr/>
            </a:pPr>
            <a:r>
              <a:rPr lang="es-CL" dirty="0">
                <a:solidFill>
                  <a:srgbClr val="13C045"/>
                </a:solidFill>
                <a:latin typeface="ACHS Nueva Serif" pitchFamily="2" charset="0"/>
              </a:rPr>
              <a:t>03. PARO CARDÍACO RESPIRATORIO</a:t>
            </a: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090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700" b="1" dirty="0">
                <a:solidFill>
                  <a:srgbClr val="27933E"/>
                </a:solidFill>
                <a:latin typeface="ACHS Nueva Serif" pitchFamily="2" charset="0"/>
              </a:rPr>
              <a:t>Consecuencias técnica incorrecta en masaje cardíaco</a:t>
            </a:r>
          </a:p>
        </p:txBody>
      </p:sp>
      <p:sp>
        <p:nvSpPr>
          <p:cNvPr id="12" name="Rectángulo redondeado 11">
            <a:extLst>
              <a:ext uri="{FF2B5EF4-FFF2-40B4-BE49-F238E27FC236}">
                <a16:creationId xmlns:a16="http://schemas.microsoft.com/office/drawing/2014/main" xmlns="" id="{F889B232-279A-3E42-808F-FA734E009DBF}"/>
              </a:ext>
            </a:extLst>
          </p:cNvPr>
          <p:cNvSpPr>
            <a:spLocks noChangeAspect="1"/>
          </p:cNvSpPr>
          <p:nvPr/>
        </p:nvSpPr>
        <p:spPr>
          <a:xfrm rot="552191">
            <a:off x="6289875" y="1288678"/>
            <a:ext cx="4725292" cy="4725292"/>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3" name="Rectángulo redondeado 12">
            <a:extLst>
              <a:ext uri="{FF2B5EF4-FFF2-40B4-BE49-F238E27FC236}">
                <a16:creationId xmlns:a16="http://schemas.microsoft.com/office/drawing/2014/main" xmlns="" id="{55A48AC1-69E5-6347-B3B1-632FA5D27656}"/>
              </a:ext>
            </a:extLst>
          </p:cNvPr>
          <p:cNvSpPr>
            <a:spLocks noChangeAspect="1"/>
          </p:cNvSpPr>
          <p:nvPr/>
        </p:nvSpPr>
        <p:spPr>
          <a:xfrm>
            <a:off x="6334679" y="1341598"/>
            <a:ext cx="4725292" cy="4725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8" name="Marcador de texto 15">
            <a:extLst>
              <a:ext uri="{FF2B5EF4-FFF2-40B4-BE49-F238E27FC236}">
                <a16:creationId xmlns:a16="http://schemas.microsoft.com/office/drawing/2014/main" xmlns="" id="{6A032632-6045-BE47-9C51-0E6A29962F73}"/>
              </a:ext>
            </a:extLst>
          </p:cNvPr>
          <p:cNvSpPr txBox="1">
            <a:spLocks/>
          </p:cNvSpPr>
          <p:nvPr/>
        </p:nvSpPr>
        <p:spPr>
          <a:xfrm>
            <a:off x="449262" y="1889313"/>
            <a:ext cx="4906509" cy="128877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Fracturas costales.</a:t>
            </a:r>
          </a:p>
          <a:p>
            <a:pPr marL="285750" lvl="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Fractura de esternón.</a:t>
            </a: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Rupturas viscerales (hígado, estómago).</a:t>
            </a:r>
          </a:p>
        </p:txBody>
      </p:sp>
      <p:sp>
        <p:nvSpPr>
          <p:cNvPr id="9" name="Marcador de texto 15">
            <a:extLst>
              <a:ext uri="{FF2B5EF4-FFF2-40B4-BE49-F238E27FC236}">
                <a16:creationId xmlns:a16="http://schemas.microsoft.com/office/drawing/2014/main" xmlns="" id="{57E1E64C-E319-A040-A0A9-4C76FDC2889E}"/>
              </a:ext>
            </a:extLst>
          </p:cNvPr>
          <p:cNvSpPr txBox="1">
            <a:spLocks/>
          </p:cNvSpPr>
          <p:nvPr/>
        </p:nvSpPr>
        <p:spPr>
          <a:xfrm>
            <a:off x="588962" y="3623006"/>
            <a:ext cx="5433461" cy="7030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15BF45"/>
              </a:buClr>
            </a:pPr>
            <a:r>
              <a:rPr lang="es-CL" sz="1400" b="1" dirty="0">
                <a:solidFill>
                  <a:schemeClr val="bg1"/>
                </a:solidFill>
                <a:latin typeface="ACHS Nueva Serif" pitchFamily="2" charset="0"/>
              </a:rPr>
              <a:t>RCP es una técnica compleja que requiere entrenamiento.</a:t>
            </a:r>
          </a:p>
        </p:txBody>
      </p:sp>
    </p:spTree>
    <p:custDataLst>
      <p:tags r:id="rId1"/>
    </p:custDataLst>
    <p:extLst>
      <p:ext uri="{BB962C8B-B14F-4D97-AF65-F5344CB8AC3E}">
        <p14:creationId xmlns:p14="http://schemas.microsoft.com/office/powerpoint/2010/main" val="376713746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15" name="Diapositiva de think-cell" r:id="rId6" imgW="415" imgH="416" progId="TCLayout.ActiveDocument.1">
                  <p:embed/>
                </p:oleObj>
              </mc:Choice>
              <mc:Fallback>
                <p:oleObj name="Diapositiva de think-cell" r:id="rId6" imgW="415" imgH="416" progId="TCLayout.ActiveDocument.1">
                  <p:embed/>
                  <p:pic>
                    <p:nvPicPr>
                      <p:cNvPr id="8" name="Objeto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69E62739-BF09-13DD-818A-4F4B4C2C8620}"/>
              </a:ext>
            </a:extLst>
          </p:cNvPr>
          <p:cNvSpPr>
            <a:spLocks noGrp="1"/>
          </p:cNvSpPr>
          <p:nvPr>
            <p:ph type="title"/>
          </p:nvPr>
        </p:nvSpPr>
        <p:spPr>
          <a:xfrm>
            <a:off x="714376" y="592636"/>
            <a:ext cx="4166234" cy="1162442"/>
          </a:xfrm>
        </p:spPr>
        <p:txBody>
          <a:bodyPr vert="horz">
            <a:normAutofit/>
          </a:bodyPr>
          <a:lstStyle/>
          <a:p>
            <a:r>
              <a:rPr lang="es-CL" sz="7200" dirty="0">
                <a:solidFill>
                  <a:srgbClr val="EAEADE"/>
                </a:solidFill>
              </a:rPr>
              <a:t>Agenda</a:t>
            </a:r>
            <a:endParaRPr lang="x-none" sz="7200" dirty="0">
              <a:solidFill>
                <a:srgbClr val="EAEADE"/>
              </a:solidFill>
            </a:endParaRPr>
          </a:p>
        </p:txBody>
      </p:sp>
      <p:sp>
        <p:nvSpPr>
          <p:cNvPr id="11" name="Text Placeholder 10">
            <a:extLst>
              <a:ext uri="{FF2B5EF4-FFF2-40B4-BE49-F238E27FC236}">
                <a16:creationId xmlns:a16="http://schemas.microsoft.com/office/drawing/2014/main" xmlns="" id="{B5012FB9-9D2C-CF04-22BC-4E848D4917C6}"/>
              </a:ext>
            </a:extLst>
          </p:cNvPr>
          <p:cNvSpPr>
            <a:spLocks noGrp="1"/>
          </p:cNvSpPr>
          <p:nvPr>
            <p:ph type="body" sz="quarter" idx="20"/>
          </p:nvPr>
        </p:nvSpPr>
        <p:spPr>
          <a:xfrm>
            <a:off x="6555556" y="1176835"/>
            <a:ext cx="1199956" cy="879231"/>
          </a:xfrm>
        </p:spPr>
        <p:txBody>
          <a:bodyPr>
            <a:normAutofit lnSpcReduction="10000"/>
          </a:bodyPr>
          <a:lstStyle/>
          <a:p>
            <a:r>
              <a:rPr lang="x-none" dirty="0">
                <a:solidFill>
                  <a:srgbClr val="27933E"/>
                </a:solidFill>
              </a:rPr>
              <a:t>01</a:t>
            </a:r>
          </a:p>
        </p:txBody>
      </p:sp>
      <p:sp>
        <p:nvSpPr>
          <p:cNvPr id="14" name="Text Placeholder 13">
            <a:extLst>
              <a:ext uri="{FF2B5EF4-FFF2-40B4-BE49-F238E27FC236}">
                <a16:creationId xmlns:a16="http://schemas.microsoft.com/office/drawing/2014/main" xmlns="" id="{FD3C2D52-6DD2-BECA-FA6E-D2380DBBF270}"/>
              </a:ext>
            </a:extLst>
          </p:cNvPr>
          <p:cNvSpPr>
            <a:spLocks noGrp="1"/>
          </p:cNvSpPr>
          <p:nvPr>
            <p:ph type="body" sz="quarter" idx="55"/>
          </p:nvPr>
        </p:nvSpPr>
        <p:spPr>
          <a:xfrm>
            <a:off x="6555556" y="2339277"/>
            <a:ext cx="1199956" cy="879231"/>
          </a:xfrm>
        </p:spPr>
        <p:txBody>
          <a:bodyPr>
            <a:normAutofit lnSpcReduction="10000"/>
          </a:bodyPr>
          <a:lstStyle/>
          <a:p>
            <a:r>
              <a:rPr lang="x-none" dirty="0">
                <a:solidFill>
                  <a:srgbClr val="27933E"/>
                </a:solidFill>
              </a:rPr>
              <a:t>02</a:t>
            </a:r>
          </a:p>
        </p:txBody>
      </p:sp>
      <p:sp>
        <p:nvSpPr>
          <p:cNvPr id="15" name="Text Placeholder 14">
            <a:extLst>
              <a:ext uri="{FF2B5EF4-FFF2-40B4-BE49-F238E27FC236}">
                <a16:creationId xmlns:a16="http://schemas.microsoft.com/office/drawing/2014/main" xmlns="" id="{D48671D4-9EEF-ABDA-AA7B-A9F0419A74F7}"/>
              </a:ext>
            </a:extLst>
          </p:cNvPr>
          <p:cNvSpPr>
            <a:spLocks noGrp="1"/>
          </p:cNvSpPr>
          <p:nvPr>
            <p:ph type="body" sz="quarter" idx="56"/>
          </p:nvPr>
        </p:nvSpPr>
        <p:spPr>
          <a:xfrm>
            <a:off x="6555556" y="3556275"/>
            <a:ext cx="1199956" cy="879231"/>
          </a:xfrm>
        </p:spPr>
        <p:txBody>
          <a:bodyPr>
            <a:normAutofit lnSpcReduction="10000"/>
          </a:bodyPr>
          <a:lstStyle/>
          <a:p>
            <a:r>
              <a:rPr lang="x-none" dirty="0">
                <a:solidFill>
                  <a:srgbClr val="27933E"/>
                </a:solidFill>
              </a:rPr>
              <a:t>03</a:t>
            </a:r>
          </a:p>
        </p:txBody>
      </p:sp>
      <p:sp>
        <p:nvSpPr>
          <p:cNvPr id="16" name="Text Placeholder 15">
            <a:extLst>
              <a:ext uri="{FF2B5EF4-FFF2-40B4-BE49-F238E27FC236}">
                <a16:creationId xmlns:a16="http://schemas.microsoft.com/office/drawing/2014/main" xmlns="" id="{8B0E531B-0DA3-57AA-B5F5-074404371707}"/>
              </a:ext>
            </a:extLst>
          </p:cNvPr>
          <p:cNvSpPr>
            <a:spLocks noGrp="1"/>
          </p:cNvSpPr>
          <p:nvPr>
            <p:ph type="body" sz="quarter" idx="57"/>
          </p:nvPr>
        </p:nvSpPr>
        <p:spPr>
          <a:xfrm>
            <a:off x="6555556" y="4758636"/>
            <a:ext cx="1199956" cy="879231"/>
          </a:xfrm>
        </p:spPr>
        <p:txBody>
          <a:bodyPr>
            <a:normAutofit lnSpcReduction="10000"/>
          </a:bodyPr>
          <a:lstStyle/>
          <a:p>
            <a:r>
              <a:rPr lang="x-none" dirty="0">
                <a:solidFill>
                  <a:srgbClr val="EAEADE"/>
                </a:solidFill>
              </a:rPr>
              <a:t>04</a:t>
            </a:r>
          </a:p>
        </p:txBody>
      </p:sp>
      <p:sp>
        <p:nvSpPr>
          <p:cNvPr id="6" name="Text Placeholder 5">
            <a:extLst>
              <a:ext uri="{FF2B5EF4-FFF2-40B4-BE49-F238E27FC236}">
                <a16:creationId xmlns:a16="http://schemas.microsoft.com/office/drawing/2014/main" xmlns="" id="{577EB4D2-3D97-E88E-227D-58E2B0FAEC5A}"/>
              </a:ext>
            </a:extLst>
          </p:cNvPr>
          <p:cNvSpPr>
            <a:spLocks noGrp="1"/>
          </p:cNvSpPr>
          <p:nvPr>
            <p:ph type="body" sz="quarter" idx="17"/>
          </p:nvPr>
        </p:nvSpPr>
        <p:spPr>
          <a:xfrm>
            <a:off x="7189780" y="5195353"/>
            <a:ext cx="4545093" cy="446992"/>
          </a:xfrm>
        </p:spPr>
        <p:txBody>
          <a:bodyPr/>
          <a:lstStyle/>
          <a:p>
            <a:r>
              <a:rPr lang="es-ES" b="1" dirty="0">
                <a:solidFill>
                  <a:srgbClr val="004C14"/>
                </a:solidFill>
              </a:rPr>
              <a:t>CONCLUSIONES</a:t>
            </a:r>
            <a:endParaRPr lang="x-none" b="1" dirty="0">
              <a:solidFill>
                <a:srgbClr val="004C14"/>
              </a:solidFill>
            </a:endParaRPr>
          </a:p>
        </p:txBody>
      </p:sp>
      <p:sp>
        <p:nvSpPr>
          <p:cNvPr id="3" name="Text Placeholder 2">
            <a:extLst>
              <a:ext uri="{FF2B5EF4-FFF2-40B4-BE49-F238E27FC236}">
                <a16:creationId xmlns:a16="http://schemas.microsoft.com/office/drawing/2014/main" xmlns="" id="{F2364F45-9F0A-4A52-50BB-708F0EA819DC}"/>
              </a:ext>
            </a:extLst>
          </p:cNvPr>
          <p:cNvSpPr>
            <a:spLocks noGrp="1"/>
          </p:cNvSpPr>
          <p:nvPr>
            <p:ph type="body" sz="quarter" idx="16"/>
          </p:nvPr>
        </p:nvSpPr>
        <p:spPr>
          <a:xfrm>
            <a:off x="7189780" y="3985389"/>
            <a:ext cx="4545093" cy="446992"/>
          </a:xfrm>
        </p:spPr>
        <p:txBody>
          <a:bodyPr/>
          <a:lstStyle/>
          <a:p>
            <a:r>
              <a:rPr lang="es-CL" b="1" dirty="0">
                <a:solidFill>
                  <a:srgbClr val="004C14"/>
                </a:solidFill>
              </a:rPr>
              <a:t>PARO CARDÍACO RESPIRATORIO</a:t>
            </a:r>
          </a:p>
        </p:txBody>
      </p:sp>
      <p:sp>
        <p:nvSpPr>
          <p:cNvPr id="12" name="Text Placeholder 11">
            <a:extLst>
              <a:ext uri="{FF2B5EF4-FFF2-40B4-BE49-F238E27FC236}">
                <a16:creationId xmlns:a16="http://schemas.microsoft.com/office/drawing/2014/main" xmlns="" id="{3471A762-86B8-E899-9627-4A7C10C7ED12}"/>
              </a:ext>
            </a:extLst>
          </p:cNvPr>
          <p:cNvSpPr>
            <a:spLocks noGrp="1"/>
          </p:cNvSpPr>
          <p:nvPr>
            <p:ph type="body" sz="quarter" idx="53"/>
          </p:nvPr>
        </p:nvSpPr>
        <p:spPr>
          <a:xfrm>
            <a:off x="7189780" y="2775854"/>
            <a:ext cx="4545093" cy="446992"/>
          </a:xfrm>
        </p:spPr>
        <p:txBody>
          <a:bodyPr/>
          <a:lstStyle/>
          <a:p>
            <a:r>
              <a:rPr lang="es-CL" b="1" dirty="0">
                <a:solidFill>
                  <a:srgbClr val="004C14"/>
                </a:solidFill>
              </a:rPr>
              <a:t>CUIDADOS BÁSICOS</a:t>
            </a:r>
          </a:p>
        </p:txBody>
      </p:sp>
      <p:sp>
        <p:nvSpPr>
          <p:cNvPr id="13" name="Text Placeholder 12">
            <a:extLst>
              <a:ext uri="{FF2B5EF4-FFF2-40B4-BE49-F238E27FC236}">
                <a16:creationId xmlns:a16="http://schemas.microsoft.com/office/drawing/2014/main" xmlns="" id="{92D68DDB-B5F5-37CB-9DCF-F321A65C9D9D}"/>
              </a:ext>
            </a:extLst>
          </p:cNvPr>
          <p:cNvSpPr>
            <a:spLocks noGrp="1"/>
          </p:cNvSpPr>
          <p:nvPr>
            <p:ph type="body" sz="quarter" idx="54"/>
          </p:nvPr>
        </p:nvSpPr>
        <p:spPr>
          <a:xfrm>
            <a:off x="7189780" y="1616690"/>
            <a:ext cx="4545093" cy="446992"/>
          </a:xfrm>
        </p:spPr>
        <p:txBody>
          <a:bodyPr>
            <a:normAutofit/>
          </a:bodyPr>
          <a:lstStyle/>
          <a:p>
            <a:r>
              <a:rPr lang="es-ES" b="1" dirty="0">
                <a:solidFill>
                  <a:srgbClr val="004C14"/>
                </a:solidFill>
              </a:rPr>
              <a:t>INTRODUCCIÓN</a:t>
            </a:r>
            <a:endParaRPr lang="x-none" b="1" dirty="0">
              <a:solidFill>
                <a:srgbClr val="004C14"/>
              </a:solidFill>
            </a:endParaRPr>
          </a:p>
        </p:txBody>
      </p:sp>
    </p:spTree>
    <p:custDataLst>
      <p:tags r:id="rId2"/>
    </p:custDataLst>
    <p:extLst>
      <p:ext uri="{BB962C8B-B14F-4D97-AF65-F5344CB8AC3E}">
        <p14:creationId xmlns:p14="http://schemas.microsoft.com/office/powerpoint/2010/main" val="428384940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to 47"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050" name="Diapositiva de think-cell" r:id="rId6" imgW="395" imgH="396" progId="TCLayout.ActiveDocument.1">
                  <p:embed/>
                </p:oleObj>
              </mc:Choice>
              <mc:Fallback>
                <p:oleObj name="Diapositiva de think-cell" r:id="rId6" imgW="395" imgH="396" progId="TCLayout.ActiveDocument.1">
                  <p:embed/>
                  <p:pic>
                    <p:nvPicPr>
                      <p:cNvPr id="48" name="Objeto 4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Marcador de texto 2"/>
          <p:cNvSpPr>
            <a:spLocks noGrp="1"/>
          </p:cNvSpPr>
          <p:nvPr>
            <p:ph type="body" sz="quarter" idx="61"/>
          </p:nvPr>
        </p:nvSpPr>
        <p:spPr>
          <a:prstGeom prst="rect">
            <a:avLst/>
          </a:prstGeom>
        </p:spPr>
        <p:txBody>
          <a:bodyPr/>
          <a:lstStyle/>
          <a:p>
            <a:r>
              <a:rPr lang="es-CL" dirty="0"/>
              <a:t>ANTES DE COMENZAR</a:t>
            </a:r>
          </a:p>
          <a:p>
            <a:endParaRPr lang="es-CL" dirty="0"/>
          </a:p>
        </p:txBody>
      </p:sp>
      <p:grpSp>
        <p:nvGrpSpPr>
          <p:cNvPr id="6" name="Grupo 5">
            <a:extLst>
              <a:ext uri="{FF2B5EF4-FFF2-40B4-BE49-F238E27FC236}">
                <a16:creationId xmlns:a16="http://schemas.microsoft.com/office/drawing/2014/main" xmlns="" id="{E4241B87-1966-5647-B961-F94A6AC4826B}"/>
              </a:ext>
            </a:extLst>
          </p:cNvPr>
          <p:cNvGrpSpPr/>
          <p:nvPr/>
        </p:nvGrpSpPr>
        <p:grpSpPr>
          <a:xfrm>
            <a:off x="1417077" y="1214510"/>
            <a:ext cx="4759702" cy="1118263"/>
            <a:chOff x="448886" y="1193176"/>
            <a:chExt cx="4759702" cy="1118263"/>
          </a:xfrm>
        </p:grpSpPr>
        <p:sp>
          <p:nvSpPr>
            <p:cNvPr id="2" name="Rectángulo redondeado 1">
              <a:extLst>
                <a:ext uri="{FF2B5EF4-FFF2-40B4-BE49-F238E27FC236}">
                  <a16:creationId xmlns:a16="http://schemas.microsoft.com/office/drawing/2014/main" xmlns="" id="{81AF3EFE-6F2A-A34D-9E5F-F8BC5D6EEED6}"/>
                </a:ext>
              </a:extLst>
            </p:cNvPr>
            <p:cNvSpPr/>
            <p:nvPr/>
          </p:nvSpPr>
          <p:spPr>
            <a:xfrm>
              <a:off x="838200" y="1193176"/>
              <a:ext cx="4370388" cy="1118263"/>
            </a:xfrm>
            <a:prstGeom prst="roundRect">
              <a:avLst/>
            </a:prstGeom>
            <a:noFill/>
            <a:ln w="19050">
              <a:solidFill>
                <a:srgbClr val="EAE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4" name="Elipse 3">
              <a:extLst>
                <a:ext uri="{FF2B5EF4-FFF2-40B4-BE49-F238E27FC236}">
                  <a16:creationId xmlns:a16="http://schemas.microsoft.com/office/drawing/2014/main" xmlns="" id="{1A53CEF6-19C9-9427-B6BF-2DD0CE6FDA92}"/>
                </a:ext>
              </a:extLst>
            </p:cNvPr>
            <p:cNvSpPr/>
            <p:nvPr/>
          </p:nvSpPr>
          <p:spPr>
            <a:xfrm>
              <a:off x="448886" y="1193176"/>
              <a:ext cx="1118263" cy="1118263"/>
            </a:xfrm>
            <a:prstGeom prst="ellipse">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latin typeface="ACHS Nueva Serif" pitchFamily="2" charset="0"/>
                <a:ea typeface="Helvetica Neue Medium"/>
                <a:cs typeface="Helvetica Neue Medium"/>
                <a:sym typeface="Helvetica Neue Medium"/>
              </a:endParaRPr>
            </a:p>
          </p:txBody>
        </p:sp>
      </p:grpSp>
      <p:grpSp>
        <p:nvGrpSpPr>
          <p:cNvPr id="30" name="Grupo 29">
            <a:extLst>
              <a:ext uri="{FF2B5EF4-FFF2-40B4-BE49-F238E27FC236}">
                <a16:creationId xmlns:a16="http://schemas.microsoft.com/office/drawing/2014/main" xmlns="" id="{F7D52F85-209C-E748-99AD-3A3EDEEA8F0E}"/>
              </a:ext>
            </a:extLst>
          </p:cNvPr>
          <p:cNvGrpSpPr/>
          <p:nvPr/>
        </p:nvGrpSpPr>
        <p:grpSpPr>
          <a:xfrm>
            <a:off x="2678665" y="2570033"/>
            <a:ext cx="4759702" cy="1118263"/>
            <a:chOff x="448886" y="1193176"/>
            <a:chExt cx="4759702" cy="1118263"/>
          </a:xfrm>
        </p:grpSpPr>
        <p:sp>
          <p:nvSpPr>
            <p:cNvPr id="31" name="Rectángulo redondeado 30">
              <a:extLst>
                <a:ext uri="{FF2B5EF4-FFF2-40B4-BE49-F238E27FC236}">
                  <a16:creationId xmlns:a16="http://schemas.microsoft.com/office/drawing/2014/main" xmlns="" id="{9F379743-EB75-A748-8F4B-1080669F3B49}"/>
                </a:ext>
              </a:extLst>
            </p:cNvPr>
            <p:cNvSpPr/>
            <p:nvPr/>
          </p:nvSpPr>
          <p:spPr>
            <a:xfrm>
              <a:off x="838200" y="1193176"/>
              <a:ext cx="4370388" cy="1118263"/>
            </a:xfrm>
            <a:prstGeom prst="roundRect">
              <a:avLst/>
            </a:prstGeom>
            <a:noFill/>
            <a:ln w="19050">
              <a:solidFill>
                <a:srgbClr val="EAE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32" name="Elipse 31">
              <a:extLst>
                <a:ext uri="{FF2B5EF4-FFF2-40B4-BE49-F238E27FC236}">
                  <a16:creationId xmlns:a16="http://schemas.microsoft.com/office/drawing/2014/main" xmlns="" id="{FC94B319-FC09-3445-B479-71076A30E874}"/>
                </a:ext>
              </a:extLst>
            </p:cNvPr>
            <p:cNvSpPr/>
            <p:nvPr/>
          </p:nvSpPr>
          <p:spPr>
            <a:xfrm>
              <a:off x="448886" y="1193176"/>
              <a:ext cx="1118263" cy="1118263"/>
            </a:xfrm>
            <a:prstGeom prst="ellipse">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latin typeface="ACHS Nueva Serif" pitchFamily="2" charset="0"/>
                <a:ea typeface="Helvetica Neue Medium"/>
                <a:cs typeface="Helvetica Neue Medium"/>
                <a:sym typeface="Helvetica Neue Medium"/>
              </a:endParaRPr>
            </a:p>
          </p:txBody>
        </p:sp>
      </p:grpSp>
      <p:grpSp>
        <p:nvGrpSpPr>
          <p:cNvPr id="33" name="Grupo 32">
            <a:extLst>
              <a:ext uri="{FF2B5EF4-FFF2-40B4-BE49-F238E27FC236}">
                <a16:creationId xmlns:a16="http://schemas.microsoft.com/office/drawing/2014/main" xmlns="" id="{56D3D26C-606B-7C43-8F41-1E22CE3FDF33}"/>
              </a:ext>
            </a:extLst>
          </p:cNvPr>
          <p:cNvGrpSpPr/>
          <p:nvPr/>
        </p:nvGrpSpPr>
        <p:grpSpPr>
          <a:xfrm>
            <a:off x="4134910" y="3925556"/>
            <a:ext cx="4759702" cy="1118263"/>
            <a:chOff x="448886" y="1193176"/>
            <a:chExt cx="4759702" cy="1118263"/>
          </a:xfrm>
        </p:grpSpPr>
        <p:sp>
          <p:nvSpPr>
            <p:cNvPr id="34" name="Rectángulo redondeado 33">
              <a:extLst>
                <a:ext uri="{FF2B5EF4-FFF2-40B4-BE49-F238E27FC236}">
                  <a16:creationId xmlns:a16="http://schemas.microsoft.com/office/drawing/2014/main" xmlns="" id="{A8C67AB4-AF7C-6444-ABFC-1F3A0BA317D5}"/>
                </a:ext>
              </a:extLst>
            </p:cNvPr>
            <p:cNvSpPr/>
            <p:nvPr/>
          </p:nvSpPr>
          <p:spPr>
            <a:xfrm>
              <a:off x="838200" y="1193176"/>
              <a:ext cx="4370388" cy="1118263"/>
            </a:xfrm>
            <a:prstGeom prst="roundRect">
              <a:avLst/>
            </a:prstGeom>
            <a:noFill/>
            <a:ln w="19050">
              <a:solidFill>
                <a:srgbClr val="EAE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35" name="Elipse 34">
              <a:extLst>
                <a:ext uri="{FF2B5EF4-FFF2-40B4-BE49-F238E27FC236}">
                  <a16:creationId xmlns:a16="http://schemas.microsoft.com/office/drawing/2014/main" xmlns="" id="{F4178D7B-EF1A-FE4D-9A3E-3B8989C3050C}"/>
                </a:ext>
              </a:extLst>
            </p:cNvPr>
            <p:cNvSpPr/>
            <p:nvPr/>
          </p:nvSpPr>
          <p:spPr>
            <a:xfrm>
              <a:off x="448886" y="1193176"/>
              <a:ext cx="1118263" cy="1118263"/>
            </a:xfrm>
            <a:prstGeom prst="ellipse">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latin typeface="ACHS Nueva Serif" pitchFamily="2" charset="0"/>
                <a:ea typeface="Helvetica Neue Medium"/>
                <a:cs typeface="Helvetica Neue Medium"/>
                <a:sym typeface="Helvetica Neue Medium"/>
              </a:endParaRPr>
            </a:p>
          </p:txBody>
        </p:sp>
      </p:grpSp>
      <p:grpSp>
        <p:nvGrpSpPr>
          <p:cNvPr id="37" name="Grupo 36">
            <a:extLst>
              <a:ext uri="{FF2B5EF4-FFF2-40B4-BE49-F238E27FC236}">
                <a16:creationId xmlns:a16="http://schemas.microsoft.com/office/drawing/2014/main" xmlns="" id="{9293F425-6441-D847-8F44-655FC550D50D}"/>
              </a:ext>
            </a:extLst>
          </p:cNvPr>
          <p:cNvGrpSpPr/>
          <p:nvPr/>
        </p:nvGrpSpPr>
        <p:grpSpPr>
          <a:xfrm>
            <a:off x="5585368" y="5281079"/>
            <a:ext cx="4759702" cy="1118263"/>
            <a:chOff x="448886" y="1193176"/>
            <a:chExt cx="4759702" cy="1118263"/>
          </a:xfrm>
        </p:grpSpPr>
        <p:sp>
          <p:nvSpPr>
            <p:cNvPr id="38" name="Rectángulo redondeado 37">
              <a:extLst>
                <a:ext uri="{FF2B5EF4-FFF2-40B4-BE49-F238E27FC236}">
                  <a16:creationId xmlns:a16="http://schemas.microsoft.com/office/drawing/2014/main" xmlns="" id="{77CD4BBA-EF56-8E47-AE68-199F97E98C22}"/>
                </a:ext>
              </a:extLst>
            </p:cNvPr>
            <p:cNvSpPr/>
            <p:nvPr/>
          </p:nvSpPr>
          <p:spPr>
            <a:xfrm>
              <a:off x="838200" y="1193176"/>
              <a:ext cx="4370388" cy="1118263"/>
            </a:xfrm>
            <a:prstGeom prst="roundRect">
              <a:avLst/>
            </a:prstGeom>
            <a:noFill/>
            <a:ln w="19050">
              <a:solidFill>
                <a:srgbClr val="EAE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39" name="Elipse 38">
              <a:extLst>
                <a:ext uri="{FF2B5EF4-FFF2-40B4-BE49-F238E27FC236}">
                  <a16:creationId xmlns:a16="http://schemas.microsoft.com/office/drawing/2014/main" xmlns="" id="{0CF39288-BC1C-7A46-9D90-1629A40055DA}"/>
                </a:ext>
              </a:extLst>
            </p:cNvPr>
            <p:cNvSpPr/>
            <p:nvPr/>
          </p:nvSpPr>
          <p:spPr>
            <a:xfrm>
              <a:off x="448886" y="1193176"/>
              <a:ext cx="1118263" cy="1118263"/>
            </a:xfrm>
            <a:prstGeom prst="ellipse">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latin typeface="ACHS Nueva Serif" pitchFamily="2" charset="0"/>
                <a:ea typeface="Helvetica Neue Medium"/>
                <a:cs typeface="Helvetica Neue Medium"/>
                <a:sym typeface="Helvetica Neue Medium"/>
              </a:endParaRPr>
            </a:p>
          </p:txBody>
        </p:sp>
      </p:grpSp>
      <p:sp>
        <p:nvSpPr>
          <p:cNvPr id="27" name="CuadroTexto 26">
            <a:extLst>
              <a:ext uri="{FF2B5EF4-FFF2-40B4-BE49-F238E27FC236}">
                <a16:creationId xmlns:a16="http://schemas.microsoft.com/office/drawing/2014/main" xmlns="" id="{AF690ADA-4EA2-B14B-93FA-D92D951873CC}"/>
              </a:ext>
            </a:extLst>
          </p:cNvPr>
          <p:cNvSpPr txBox="1"/>
          <p:nvPr/>
        </p:nvSpPr>
        <p:spPr>
          <a:xfrm>
            <a:off x="2788677" y="1619753"/>
            <a:ext cx="3206082" cy="307777"/>
          </a:xfrm>
          <a:prstGeom prst="rect">
            <a:avLst/>
          </a:prstGeom>
          <a:noFill/>
        </p:spPr>
        <p:txBody>
          <a:bodyPr wrap="square" rtlCol="0">
            <a:spAutoFit/>
          </a:bodyPr>
          <a:lstStyle/>
          <a:p>
            <a:r>
              <a:rPr lang="es-CL" sz="1400" b="1" dirty="0">
                <a:solidFill>
                  <a:srgbClr val="004C14"/>
                </a:solidFill>
                <a:latin typeface="ACHS Nueva Serif" pitchFamily="2" charset="0"/>
              </a:rPr>
              <a:t>BIENVENIDA Y PRESENTACIÓN</a:t>
            </a:r>
          </a:p>
        </p:txBody>
      </p:sp>
      <p:sp>
        <p:nvSpPr>
          <p:cNvPr id="41" name="CuadroTexto 40">
            <a:extLst>
              <a:ext uri="{FF2B5EF4-FFF2-40B4-BE49-F238E27FC236}">
                <a16:creationId xmlns:a16="http://schemas.microsoft.com/office/drawing/2014/main" xmlns="" id="{6B39C227-B0E1-004D-92EA-39F2381D9A7B}"/>
              </a:ext>
            </a:extLst>
          </p:cNvPr>
          <p:cNvSpPr txBox="1"/>
          <p:nvPr/>
        </p:nvSpPr>
        <p:spPr>
          <a:xfrm>
            <a:off x="4050265" y="2975276"/>
            <a:ext cx="3206082" cy="307777"/>
          </a:xfrm>
          <a:prstGeom prst="rect">
            <a:avLst/>
          </a:prstGeom>
          <a:noFill/>
        </p:spPr>
        <p:txBody>
          <a:bodyPr wrap="square" rtlCol="0">
            <a:spAutoFit/>
          </a:bodyPr>
          <a:lstStyle/>
          <a:p>
            <a:r>
              <a:rPr lang="es-CL" sz="1400" b="1" dirty="0">
                <a:solidFill>
                  <a:srgbClr val="004C14"/>
                </a:solidFill>
                <a:latin typeface="ACHS Nueva Serif" pitchFamily="2" charset="0"/>
              </a:rPr>
              <a:t>OBJETIVOS</a:t>
            </a:r>
          </a:p>
        </p:txBody>
      </p:sp>
      <p:sp>
        <p:nvSpPr>
          <p:cNvPr id="42" name="CuadroTexto 41">
            <a:extLst>
              <a:ext uri="{FF2B5EF4-FFF2-40B4-BE49-F238E27FC236}">
                <a16:creationId xmlns:a16="http://schemas.microsoft.com/office/drawing/2014/main" xmlns="" id="{74BC462C-F6D2-3E4D-9F10-89B0453FD43F}"/>
              </a:ext>
            </a:extLst>
          </p:cNvPr>
          <p:cNvSpPr txBox="1"/>
          <p:nvPr/>
        </p:nvSpPr>
        <p:spPr>
          <a:xfrm>
            <a:off x="5506510" y="4330799"/>
            <a:ext cx="3206082" cy="307777"/>
          </a:xfrm>
          <a:prstGeom prst="rect">
            <a:avLst/>
          </a:prstGeom>
          <a:noFill/>
        </p:spPr>
        <p:txBody>
          <a:bodyPr wrap="square" rtlCol="0">
            <a:spAutoFit/>
          </a:bodyPr>
          <a:lstStyle/>
          <a:p>
            <a:r>
              <a:rPr lang="es-CL" sz="1400" b="1" dirty="0">
                <a:solidFill>
                  <a:srgbClr val="004C14"/>
                </a:solidFill>
                <a:latin typeface="ACHS Nueva Serif" pitchFamily="2" charset="0"/>
              </a:rPr>
              <a:t>PREGUNTAS</a:t>
            </a:r>
          </a:p>
        </p:txBody>
      </p:sp>
      <p:sp>
        <p:nvSpPr>
          <p:cNvPr id="44" name="CuadroTexto 43">
            <a:extLst>
              <a:ext uri="{FF2B5EF4-FFF2-40B4-BE49-F238E27FC236}">
                <a16:creationId xmlns:a16="http://schemas.microsoft.com/office/drawing/2014/main" xmlns="" id="{A4EFD2F7-E850-CE41-957F-8C1B68AA7714}"/>
              </a:ext>
            </a:extLst>
          </p:cNvPr>
          <p:cNvSpPr txBox="1"/>
          <p:nvPr/>
        </p:nvSpPr>
        <p:spPr>
          <a:xfrm>
            <a:off x="6956968" y="5686322"/>
            <a:ext cx="3206082" cy="307777"/>
          </a:xfrm>
          <a:prstGeom prst="rect">
            <a:avLst/>
          </a:prstGeom>
          <a:noFill/>
        </p:spPr>
        <p:txBody>
          <a:bodyPr wrap="square" rtlCol="0">
            <a:spAutoFit/>
          </a:bodyPr>
          <a:lstStyle/>
          <a:p>
            <a:r>
              <a:rPr lang="es-CL" sz="1400" b="1" dirty="0">
                <a:solidFill>
                  <a:srgbClr val="004C14"/>
                </a:solidFill>
                <a:latin typeface="ACHS Nueva Serif" pitchFamily="2" charset="0"/>
              </a:rPr>
              <a:t>CHAT</a:t>
            </a:r>
          </a:p>
        </p:txBody>
      </p:sp>
      <p:grpSp>
        <p:nvGrpSpPr>
          <p:cNvPr id="45" name="Group 51">
            <a:extLst>
              <a:ext uri="{FF2B5EF4-FFF2-40B4-BE49-F238E27FC236}">
                <a16:creationId xmlns:a16="http://schemas.microsoft.com/office/drawing/2014/main" xmlns="" id="{6A7976DE-0033-7C47-86E9-A835C9118ED1}"/>
              </a:ext>
            </a:extLst>
          </p:cNvPr>
          <p:cNvGrpSpPr>
            <a:grpSpLocks noChangeAspect="1"/>
          </p:cNvGrpSpPr>
          <p:nvPr/>
        </p:nvGrpSpPr>
        <p:grpSpPr bwMode="auto">
          <a:xfrm>
            <a:off x="5817939" y="5536345"/>
            <a:ext cx="653120" cy="651819"/>
            <a:chOff x="5377" y="1016"/>
            <a:chExt cx="502" cy="501"/>
          </a:xfrm>
          <a:solidFill>
            <a:srgbClr val="13C045"/>
          </a:solidFill>
        </p:grpSpPr>
        <p:sp>
          <p:nvSpPr>
            <p:cNvPr id="46" name="Freeform 52">
              <a:extLst>
                <a:ext uri="{FF2B5EF4-FFF2-40B4-BE49-F238E27FC236}">
                  <a16:creationId xmlns:a16="http://schemas.microsoft.com/office/drawing/2014/main" xmlns="" id="{7B955F18-ECDA-904D-A0A3-1A0E91D5D508}"/>
                </a:ext>
              </a:extLst>
            </p:cNvPr>
            <p:cNvSpPr>
              <a:spLocks noEditPoints="1"/>
            </p:cNvSpPr>
            <p:nvPr/>
          </p:nvSpPr>
          <p:spPr bwMode="auto">
            <a:xfrm>
              <a:off x="5618" y="1016"/>
              <a:ext cx="261" cy="283"/>
            </a:xfrm>
            <a:custGeom>
              <a:avLst/>
              <a:gdLst>
                <a:gd name="T0" fmla="*/ 277 w 428"/>
                <a:gd name="T1" fmla="*/ 433 h 466"/>
                <a:gd name="T2" fmla="*/ 277 w 428"/>
                <a:gd name="T3" fmla="*/ 433 h 466"/>
                <a:gd name="T4" fmla="*/ 32 w 428"/>
                <a:gd name="T5" fmla="*/ 433 h 466"/>
                <a:gd name="T6" fmla="*/ 32 w 428"/>
                <a:gd name="T7" fmla="*/ 381 h 466"/>
                <a:gd name="T8" fmla="*/ 134 w 428"/>
                <a:gd name="T9" fmla="*/ 264 h 466"/>
                <a:gd name="T10" fmla="*/ 203 w 428"/>
                <a:gd name="T11" fmla="*/ 333 h 466"/>
                <a:gd name="T12" fmla="*/ 214 w 428"/>
                <a:gd name="T13" fmla="*/ 337 h 466"/>
                <a:gd name="T14" fmla="*/ 225 w 428"/>
                <a:gd name="T15" fmla="*/ 333 h 466"/>
                <a:gd name="T16" fmla="*/ 294 w 428"/>
                <a:gd name="T17" fmla="*/ 264 h 466"/>
                <a:gd name="T18" fmla="*/ 396 w 428"/>
                <a:gd name="T19" fmla="*/ 381 h 466"/>
                <a:gd name="T20" fmla="*/ 396 w 428"/>
                <a:gd name="T21" fmla="*/ 433 h 466"/>
                <a:gd name="T22" fmla="*/ 277 w 428"/>
                <a:gd name="T23" fmla="*/ 433 h 466"/>
                <a:gd name="T24" fmla="*/ 249 w 428"/>
                <a:gd name="T25" fmla="*/ 263 h 466"/>
                <a:gd name="T26" fmla="*/ 249 w 428"/>
                <a:gd name="T27" fmla="*/ 263 h 466"/>
                <a:gd name="T28" fmla="*/ 214 w 428"/>
                <a:gd name="T29" fmla="*/ 298 h 466"/>
                <a:gd name="T30" fmla="*/ 179 w 428"/>
                <a:gd name="T31" fmla="*/ 263 h 466"/>
                <a:gd name="T32" fmla="*/ 249 w 428"/>
                <a:gd name="T33" fmla="*/ 263 h 466"/>
                <a:gd name="T34" fmla="*/ 143 w 428"/>
                <a:gd name="T35" fmla="*/ 135 h 466"/>
                <a:gd name="T36" fmla="*/ 143 w 428"/>
                <a:gd name="T37" fmla="*/ 135 h 466"/>
                <a:gd name="T38" fmla="*/ 251 w 428"/>
                <a:gd name="T39" fmla="*/ 135 h 466"/>
                <a:gd name="T40" fmla="*/ 285 w 428"/>
                <a:gd name="T41" fmla="*/ 125 h 466"/>
                <a:gd name="T42" fmla="*/ 285 w 428"/>
                <a:gd name="T43" fmla="*/ 160 h 466"/>
                <a:gd name="T44" fmla="*/ 214 w 428"/>
                <a:gd name="T45" fmla="*/ 231 h 466"/>
                <a:gd name="T46" fmla="*/ 143 w 428"/>
                <a:gd name="T47" fmla="*/ 160 h 466"/>
                <a:gd name="T48" fmla="*/ 143 w 428"/>
                <a:gd name="T49" fmla="*/ 135 h 466"/>
                <a:gd name="T50" fmla="*/ 143 w 428"/>
                <a:gd name="T51" fmla="*/ 102 h 466"/>
                <a:gd name="T52" fmla="*/ 143 w 428"/>
                <a:gd name="T53" fmla="*/ 102 h 466"/>
                <a:gd name="T54" fmla="*/ 143 w 428"/>
                <a:gd name="T55" fmla="*/ 81 h 466"/>
                <a:gd name="T56" fmla="*/ 193 w 428"/>
                <a:gd name="T57" fmla="*/ 31 h 466"/>
                <a:gd name="T58" fmla="*/ 285 w 428"/>
                <a:gd name="T59" fmla="*/ 31 h 466"/>
                <a:gd name="T60" fmla="*/ 285 w 428"/>
                <a:gd name="T61" fmla="*/ 68 h 466"/>
                <a:gd name="T62" fmla="*/ 251 w 428"/>
                <a:gd name="T63" fmla="*/ 103 h 466"/>
                <a:gd name="T64" fmla="*/ 143 w 428"/>
                <a:gd name="T65" fmla="*/ 103 h 466"/>
                <a:gd name="T66" fmla="*/ 143 w 428"/>
                <a:gd name="T67" fmla="*/ 102 h 466"/>
                <a:gd name="T68" fmla="*/ 292 w 428"/>
                <a:gd name="T69" fmla="*/ 232 h 466"/>
                <a:gd name="T70" fmla="*/ 292 w 428"/>
                <a:gd name="T71" fmla="*/ 232 h 466"/>
                <a:gd name="T72" fmla="*/ 289 w 428"/>
                <a:gd name="T73" fmla="*/ 231 h 466"/>
                <a:gd name="T74" fmla="*/ 317 w 428"/>
                <a:gd name="T75" fmla="*/ 160 h 466"/>
                <a:gd name="T76" fmla="*/ 317 w 428"/>
                <a:gd name="T77" fmla="*/ 75 h 466"/>
                <a:gd name="T78" fmla="*/ 317 w 428"/>
                <a:gd name="T79" fmla="*/ 73 h 466"/>
                <a:gd name="T80" fmla="*/ 317 w 428"/>
                <a:gd name="T81" fmla="*/ 68 h 466"/>
                <a:gd name="T82" fmla="*/ 317 w 428"/>
                <a:gd name="T83" fmla="*/ 15 h 466"/>
                <a:gd name="T84" fmla="*/ 301 w 428"/>
                <a:gd name="T85" fmla="*/ 0 h 466"/>
                <a:gd name="T86" fmla="*/ 193 w 428"/>
                <a:gd name="T87" fmla="*/ 0 h 466"/>
                <a:gd name="T88" fmla="*/ 111 w 428"/>
                <a:gd name="T89" fmla="*/ 81 h 466"/>
                <a:gd name="T90" fmla="*/ 111 w 428"/>
                <a:gd name="T91" fmla="*/ 160 h 466"/>
                <a:gd name="T92" fmla="*/ 139 w 428"/>
                <a:gd name="T93" fmla="*/ 231 h 466"/>
                <a:gd name="T94" fmla="*/ 136 w 428"/>
                <a:gd name="T95" fmla="*/ 232 h 466"/>
                <a:gd name="T96" fmla="*/ 0 w 428"/>
                <a:gd name="T97" fmla="*/ 381 h 466"/>
                <a:gd name="T98" fmla="*/ 0 w 428"/>
                <a:gd name="T99" fmla="*/ 450 h 466"/>
                <a:gd name="T100" fmla="*/ 16 w 428"/>
                <a:gd name="T101" fmla="*/ 466 h 466"/>
                <a:gd name="T102" fmla="*/ 277 w 428"/>
                <a:gd name="T103" fmla="*/ 466 h 466"/>
                <a:gd name="T104" fmla="*/ 410 w 428"/>
                <a:gd name="T105" fmla="*/ 466 h 466"/>
                <a:gd name="T106" fmla="*/ 412 w 428"/>
                <a:gd name="T107" fmla="*/ 466 h 466"/>
                <a:gd name="T108" fmla="*/ 428 w 428"/>
                <a:gd name="T109" fmla="*/ 450 h 466"/>
                <a:gd name="T110" fmla="*/ 428 w 428"/>
                <a:gd name="T111" fmla="*/ 381 h 466"/>
                <a:gd name="T112" fmla="*/ 292 w 428"/>
                <a:gd name="T113"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6">
                  <a:moveTo>
                    <a:pt x="277" y="433"/>
                  </a:moveTo>
                  <a:lnTo>
                    <a:pt x="277" y="433"/>
                  </a:lnTo>
                  <a:lnTo>
                    <a:pt x="32" y="433"/>
                  </a:lnTo>
                  <a:lnTo>
                    <a:pt x="32" y="381"/>
                  </a:lnTo>
                  <a:cubicBezTo>
                    <a:pt x="32" y="321"/>
                    <a:pt x="77" y="272"/>
                    <a:pt x="134" y="264"/>
                  </a:cubicBezTo>
                  <a:lnTo>
                    <a:pt x="203" y="333"/>
                  </a:lnTo>
                  <a:cubicBezTo>
                    <a:pt x="206" y="336"/>
                    <a:pt x="210" y="337"/>
                    <a:pt x="214" y="337"/>
                  </a:cubicBezTo>
                  <a:cubicBezTo>
                    <a:pt x="218" y="337"/>
                    <a:pt x="222" y="336"/>
                    <a:pt x="225" y="333"/>
                  </a:cubicBezTo>
                  <a:lnTo>
                    <a:pt x="294" y="264"/>
                  </a:lnTo>
                  <a:cubicBezTo>
                    <a:pt x="351" y="272"/>
                    <a:pt x="396" y="321"/>
                    <a:pt x="396" y="381"/>
                  </a:cubicBezTo>
                  <a:lnTo>
                    <a:pt x="396" y="433"/>
                  </a:lnTo>
                  <a:lnTo>
                    <a:pt x="277" y="433"/>
                  </a:lnTo>
                  <a:close/>
                  <a:moveTo>
                    <a:pt x="249" y="263"/>
                  </a:moveTo>
                  <a:lnTo>
                    <a:pt x="249" y="263"/>
                  </a:lnTo>
                  <a:lnTo>
                    <a:pt x="214" y="298"/>
                  </a:lnTo>
                  <a:lnTo>
                    <a:pt x="179" y="263"/>
                  </a:lnTo>
                  <a:lnTo>
                    <a:pt x="249" y="263"/>
                  </a:lnTo>
                  <a:close/>
                  <a:moveTo>
                    <a:pt x="143" y="135"/>
                  </a:moveTo>
                  <a:lnTo>
                    <a:pt x="143" y="135"/>
                  </a:lnTo>
                  <a:lnTo>
                    <a:pt x="251" y="135"/>
                  </a:lnTo>
                  <a:cubicBezTo>
                    <a:pt x="263" y="135"/>
                    <a:pt x="275" y="131"/>
                    <a:pt x="285" y="125"/>
                  </a:cubicBezTo>
                  <a:lnTo>
                    <a:pt x="285" y="160"/>
                  </a:lnTo>
                  <a:cubicBezTo>
                    <a:pt x="285" y="199"/>
                    <a:pt x="253" y="231"/>
                    <a:pt x="214" y="231"/>
                  </a:cubicBezTo>
                  <a:cubicBezTo>
                    <a:pt x="175" y="231"/>
                    <a:pt x="143" y="199"/>
                    <a:pt x="143" y="160"/>
                  </a:cubicBezTo>
                  <a:lnTo>
                    <a:pt x="143" y="135"/>
                  </a:lnTo>
                  <a:close/>
                  <a:moveTo>
                    <a:pt x="143" y="102"/>
                  </a:moveTo>
                  <a:lnTo>
                    <a:pt x="143" y="102"/>
                  </a:lnTo>
                  <a:lnTo>
                    <a:pt x="143" y="81"/>
                  </a:lnTo>
                  <a:cubicBezTo>
                    <a:pt x="143" y="53"/>
                    <a:pt x="165" y="31"/>
                    <a:pt x="193" y="31"/>
                  </a:cubicBezTo>
                  <a:lnTo>
                    <a:pt x="285" y="31"/>
                  </a:lnTo>
                  <a:lnTo>
                    <a:pt x="285" y="68"/>
                  </a:lnTo>
                  <a:cubicBezTo>
                    <a:pt x="285" y="87"/>
                    <a:pt x="270" y="103"/>
                    <a:pt x="251" y="103"/>
                  </a:cubicBezTo>
                  <a:lnTo>
                    <a:pt x="143" y="103"/>
                  </a:lnTo>
                  <a:lnTo>
                    <a:pt x="143" y="102"/>
                  </a:lnTo>
                  <a:close/>
                  <a:moveTo>
                    <a:pt x="292" y="232"/>
                  </a:moveTo>
                  <a:lnTo>
                    <a:pt x="292" y="232"/>
                  </a:lnTo>
                  <a:cubicBezTo>
                    <a:pt x="291" y="231"/>
                    <a:pt x="290" y="231"/>
                    <a:pt x="289" y="231"/>
                  </a:cubicBezTo>
                  <a:cubicBezTo>
                    <a:pt x="306" y="213"/>
                    <a:pt x="317" y="188"/>
                    <a:pt x="317" y="160"/>
                  </a:cubicBezTo>
                  <a:lnTo>
                    <a:pt x="317" y="75"/>
                  </a:lnTo>
                  <a:cubicBezTo>
                    <a:pt x="317" y="75"/>
                    <a:pt x="317" y="74"/>
                    <a:pt x="317" y="73"/>
                  </a:cubicBezTo>
                  <a:cubicBezTo>
                    <a:pt x="317" y="72"/>
                    <a:pt x="317" y="70"/>
                    <a:pt x="317" y="68"/>
                  </a:cubicBezTo>
                  <a:lnTo>
                    <a:pt x="317" y="15"/>
                  </a:lnTo>
                  <a:cubicBezTo>
                    <a:pt x="317" y="7"/>
                    <a:pt x="310" y="0"/>
                    <a:pt x="301" y="0"/>
                  </a:cubicBezTo>
                  <a:lnTo>
                    <a:pt x="193" y="0"/>
                  </a:lnTo>
                  <a:cubicBezTo>
                    <a:pt x="148" y="0"/>
                    <a:pt x="111" y="36"/>
                    <a:pt x="111" y="81"/>
                  </a:cubicBezTo>
                  <a:lnTo>
                    <a:pt x="111" y="160"/>
                  </a:lnTo>
                  <a:cubicBezTo>
                    <a:pt x="111" y="188"/>
                    <a:pt x="121" y="213"/>
                    <a:pt x="139" y="231"/>
                  </a:cubicBezTo>
                  <a:cubicBezTo>
                    <a:pt x="138" y="231"/>
                    <a:pt x="137" y="231"/>
                    <a:pt x="136" y="232"/>
                  </a:cubicBezTo>
                  <a:cubicBezTo>
                    <a:pt x="59" y="239"/>
                    <a:pt x="0" y="303"/>
                    <a:pt x="0" y="381"/>
                  </a:cubicBezTo>
                  <a:lnTo>
                    <a:pt x="0" y="450"/>
                  </a:lnTo>
                  <a:cubicBezTo>
                    <a:pt x="0" y="458"/>
                    <a:pt x="7" y="466"/>
                    <a:pt x="16" y="466"/>
                  </a:cubicBezTo>
                  <a:lnTo>
                    <a:pt x="277" y="466"/>
                  </a:lnTo>
                  <a:lnTo>
                    <a:pt x="410" y="466"/>
                  </a:lnTo>
                  <a:lnTo>
                    <a:pt x="412" y="466"/>
                  </a:lnTo>
                  <a:cubicBezTo>
                    <a:pt x="421" y="466"/>
                    <a:pt x="428" y="459"/>
                    <a:pt x="428" y="450"/>
                  </a:cubicBezTo>
                  <a:lnTo>
                    <a:pt x="428" y="381"/>
                  </a:lnTo>
                  <a:cubicBezTo>
                    <a:pt x="428" y="303"/>
                    <a:pt x="368" y="239"/>
                    <a:pt x="292"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7" name="Freeform 53">
              <a:extLst>
                <a:ext uri="{FF2B5EF4-FFF2-40B4-BE49-F238E27FC236}">
                  <a16:creationId xmlns:a16="http://schemas.microsoft.com/office/drawing/2014/main" xmlns="" id="{F33097D1-4096-0242-8137-DE4D18B93604}"/>
                </a:ext>
              </a:extLst>
            </p:cNvPr>
            <p:cNvSpPr>
              <a:spLocks noEditPoints="1"/>
            </p:cNvSpPr>
            <p:nvPr/>
          </p:nvSpPr>
          <p:spPr bwMode="auto">
            <a:xfrm>
              <a:off x="5377" y="1016"/>
              <a:ext cx="265" cy="183"/>
            </a:xfrm>
            <a:custGeom>
              <a:avLst/>
              <a:gdLst>
                <a:gd name="T0" fmla="*/ 80 w 436"/>
                <a:gd name="T1" fmla="*/ 302 h 302"/>
                <a:gd name="T2" fmla="*/ 80 w 436"/>
                <a:gd name="T3" fmla="*/ 302 h 302"/>
                <a:gd name="T4" fmla="*/ 282 w 436"/>
                <a:gd name="T5" fmla="*/ 302 h 302"/>
                <a:gd name="T6" fmla="*/ 357 w 436"/>
                <a:gd name="T7" fmla="*/ 252 h 302"/>
                <a:gd name="T8" fmla="*/ 419 w 436"/>
                <a:gd name="T9" fmla="*/ 252 h 302"/>
                <a:gd name="T10" fmla="*/ 434 w 436"/>
                <a:gd name="T11" fmla="*/ 242 h 302"/>
                <a:gd name="T12" fmla="*/ 430 w 436"/>
                <a:gd name="T13" fmla="*/ 224 h 302"/>
                <a:gd name="T14" fmla="*/ 363 w 436"/>
                <a:gd name="T15" fmla="*/ 157 h 302"/>
                <a:gd name="T16" fmla="*/ 363 w 436"/>
                <a:gd name="T17" fmla="*/ 79 h 302"/>
                <a:gd name="T18" fmla="*/ 282 w 436"/>
                <a:gd name="T19" fmla="*/ 0 h 302"/>
                <a:gd name="T20" fmla="*/ 80 w 436"/>
                <a:gd name="T21" fmla="*/ 0 h 302"/>
                <a:gd name="T22" fmla="*/ 0 w 436"/>
                <a:gd name="T23" fmla="*/ 79 h 302"/>
                <a:gd name="T24" fmla="*/ 0 w 436"/>
                <a:gd name="T25" fmla="*/ 221 h 302"/>
                <a:gd name="T26" fmla="*/ 80 w 436"/>
                <a:gd name="T27" fmla="*/ 302 h 302"/>
                <a:gd name="T28" fmla="*/ 32 w 436"/>
                <a:gd name="T29" fmla="*/ 79 h 302"/>
                <a:gd name="T30" fmla="*/ 32 w 436"/>
                <a:gd name="T31" fmla="*/ 79 h 302"/>
                <a:gd name="T32" fmla="*/ 80 w 436"/>
                <a:gd name="T33" fmla="*/ 31 h 302"/>
                <a:gd name="T34" fmla="*/ 282 w 436"/>
                <a:gd name="T35" fmla="*/ 31 h 302"/>
                <a:gd name="T36" fmla="*/ 331 w 436"/>
                <a:gd name="T37" fmla="*/ 79 h 302"/>
                <a:gd name="T38" fmla="*/ 331 w 436"/>
                <a:gd name="T39" fmla="*/ 163 h 302"/>
                <a:gd name="T40" fmla="*/ 335 w 436"/>
                <a:gd name="T41" fmla="*/ 175 h 302"/>
                <a:gd name="T42" fmla="*/ 380 w 436"/>
                <a:gd name="T43" fmla="*/ 219 h 302"/>
                <a:gd name="T44" fmla="*/ 345 w 436"/>
                <a:gd name="T45" fmla="*/ 219 h 302"/>
                <a:gd name="T46" fmla="*/ 329 w 436"/>
                <a:gd name="T47" fmla="*/ 232 h 302"/>
                <a:gd name="T48" fmla="*/ 282 w 436"/>
                <a:gd name="T49" fmla="*/ 269 h 302"/>
                <a:gd name="T50" fmla="*/ 80 w 436"/>
                <a:gd name="T51" fmla="*/ 269 h 302"/>
                <a:gd name="T52" fmla="*/ 32 w 436"/>
                <a:gd name="T53" fmla="*/ 221 h 302"/>
                <a:gd name="T54" fmla="*/ 32 w 436"/>
                <a:gd name="T55" fmla="*/ 7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80" y="302"/>
                  </a:moveTo>
                  <a:lnTo>
                    <a:pt x="80" y="302"/>
                  </a:lnTo>
                  <a:lnTo>
                    <a:pt x="282" y="302"/>
                  </a:lnTo>
                  <a:cubicBezTo>
                    <a:pt x="316" y="302"/>
                    <a:pt x="345" y="282"/>
                    <a:pt x="357" y="252"/>
                  </a:cubicBezTo>
                  <a:lnTo>
                    <a:pt x="419" y="252"/>
                  </a:lnTo>
                  <a:cubicBezTo>
                    <a:pt x="425" y="252"/>
                    <a:pt x="431" y="248"/>
                    <a:pt x="434" y="242"/>
                  </a:cubicBezTo>
                  <a:cubicBezTo>
                    <a:pt x="436" y="236"/>
                    <a:pt x="435" y="229"/>
                    <a:pt x="430" y="224"/>
                  </a:cubicBezTo>
                  <a:lnTo>
                    <a:pt x="363" y="157"/>
                  </a:lnTo>
                  <a:lnTo>
                    <a:pt x="363" y="79"/>
                  </a:lnTo>
                  <a:cubicBezTo>
                    <a:pt x="363" y="35"/>
                    <a:pt x="327" y="0"/>
                    <a:pt x="282" y="0"/>
                  </a:cubicBezTo>
                  <a:lnTo>
                    <a:pt x="80" y="0"/>
                  </a:lnTo>
                  <a:cubicBezTo>
                    <a:pt x="36" y="0"/>
                    <a:pt x="0" y="35"/>
                    <a:pt x="0" y="79"/>
                  </a:cubicBezTo>
                  <a:lnTo>
                    <a:pt x="0" y="221"/>
                  </a:lnTo>
                  <a:cubicBezTo>
                    <a:pt x="0" y="265"/>
                    <a:pt x="36" y="302"/>
                    <a:pt x="80" y="302"/>
                  </a:cubicBezTo>
                  <a:close/>
                  <a:moveTo>
                    <a:pt x="32" y="79"/>
                  </a:moveTo>
                  <a:lnTo>
                    <a:pt x="32" y="79"/>
                  </a:lnTo>
                  <a:cubicBezTo>
                    <a:pt x="32" y="53"/>
                    <a:pt x="53" y="31"/>
                    <a:pt x="80" y="31"/>
                  </a:cubicBezTo>
                  <a:lnTo>
                    <a:pt x="282" y="31"/>
                  </a:lnTo>
                  <a:cubicBezTo>
                    <a:pt x="309" y="31"/>
                    <a:pt x="331" y="53"/>
                    <a:pt x="331" y="79"/>
                  </a:cubicBezTo>
                  <a:lnTo>
                    <a:pt x="331" y="163"/>
                  </a:lnTo>
                  <a:cubicBezTo>
                    <a:pt x="331" y="168"/>
                    <a:pt x="332" y="172"/>
                    <a:pt x="335" y="175"/>
                  </a:cubicBezTo>
                  <a:lnTo>
                    <a:pt x="380" y="219"/>
                  </a:lnTo>
                  <a:lnTo>
                    <a:pt x="345" y="219"/>
                  </a:lnTo>
                  <a:cubicBezTo>
                    <a:pt x="338" y="219"/>
                    <a:pt x="331" y="225"/>
                    <a:pt x="329" y="232"/>
                  </a:cubicBezTo>
                  <a:cubicBezTo>
                    <a:pt x="324" y="254"/>
                    <a:pt x="305" y="269"/>
                    <a:pt x="282" y="269"/>
                  </a:cubicBezTo>
                  <a:lnTo>
                    <a:pt x="80" y="269"/>
                  </a:lnTo>
                  <a:cubicBezTo>
                    <a:pt x="53" y="269"/>
                    <a:pt x="32" y="248"/>
                    <a:pt x="32" y="221"/>
                  </a:cubicBezTo>
                  <a:lnTo>
                    <a:pt x="32"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9" name="Freeform 54">
              <a:extLst>
                <a:ext uri="{FF2B5EF4-FFF2-40B4-BE49-F238E27FC236}">
                  <a16:creationId xmlns:a16="http://schemas.microsoft.com/office/drawing/2014/main" xmlns="" id="{4F6CDB37-7EA4-7D4B-8FB7-FC4FEDB44E64}"/>
                </a:ext>
              </a:extLst>
            </p:cNvPr>
            <p:cNvSpPr>
              <a:spLocks noEditPoints="1"/>
            </p:cNvSpPr>
            <p:nvPr/>
          </p:nvSpPr>
          <p:spPr bwMode="auto">
            <a:xfrm>
              <a:off x="5434" y="1079"/>
              <a:ext cx="106" cy="60"/>
            </a:xfrm>
            <a:custGeom>
              <a:avLst/>
              <a:gdLst>
                <a:gd name="T0" fmla="*/ 158 w 174"/>
                <a:gd name="T1" fmla="*/ 33 h 99"/>
                <a:gd name="T2" fmla="*/ 158 w 174"/>
                <a:gd name="T3" fmla="*/ 33 h 99"/>
                <a:gd name="T4" fmla="*/ 17 w 174"/>
                <a:gd name="T5" fmla="*/ 33 h 99"/>
                <a:gd name="T6" fmla="*/ 0 w 174"/>
                <a:gd name="T7" fmla="*/ 17 h 99"/>
                <a:gd name="T8" fmla="*/ 17 w 174"/>
                <a:gd name="T9" fmla="*/ 0 h 99"/>
                <a:gd name="T10" fmla="*/ 158 w 174"/>
                <a:gd name="T11" fmla="*/ 0 h 99"/>
                <a:gd name="T12" fmla="*/ 174 w 174"/>
                <a:gd name="T13" fmla="*/ 17 h 99"/>
                <a:gd name="T14" fmla="*/ 158 w 174"/>
                <a:gd name="T15" fmla="*/ 33 h 99"/>
                <a:gd name="T16" fmla="*/ 158 w 174"/>
                <a:gd name="T17" fmla="*/ 99 h 99"/>
                <a:gd name="T18" fmla="*/ 158 w 174"/>
                <a:gd name="T19" fmla="*/ 99 h 99"/>
                <a:gd name="T20" fmla="*/ 17 w 174"/>
                <a:gd name="T21" fmla="*/ 99 h 99"/>
                <a:gd name="T22" fmla="*/ 0 w 174"/>
                <a:gd name="T23" fmla="*/ 83 h 99"/>
                <a:gd name="T24" fmla="*/ 17 w 174"/>
                <a:gd name="T25" fmla="*/ 67 h 99"/>
                <a:gd name="T26" fmla="*/ 158 w 174"/>
                <a:gd name="T27" fmla="*/ 67 h 99"/>
                <a:gd name="T28" fmla="*/ 174 w 174"/>
                <a:gd name="T29" fmla="*/ 83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3"/>
                  </a:moveTo>
                  <a:lnTo>
                    <a:pt x="158" y="33"/>
                  </a:lnTo>
                  <a:lnTo>
                    <a:pt x="17" y="33"/>
                  </a:lnTo>
                  <a:cubicBezTo>
                    <a:pt x="8" y="33"/>
                    <a:pt x="0" y="25"/>
                    <a:pt x="0" y="17"/>
                  </a:cubicBezTo>
                  <a:cubicBezTo>
                    <a:pt x="0" y="8"/>
                    <a:pt x="8" y="0"/>
                    <a:pt x="17" y="0"/>
                  </a:cubicBezTo>
                  <a:lnTo>
                    <a:pt x="158" y="0"/>
                  </a:lnTo>
                  <a:cubicBezTo>
                    <a:pt x="167" y="0"/>
                    <a:pt x="174" y="8"/>
                    <a:pt x="174" y="17"/>
                  </a:cubicBezTo>
                  <a:cubicBezTo>
                    <a:pt x="174" y="25"/>
                    <a:pt x="167" y="33"/>
                    <a:pt x="158" y="33"/>
                  </a:cubicBezTo>
                  <a:close/>
                  <a:moveTo>
                    <a:pt x="158" y="99"/>
                  </a:moveTo>
                  <a:lnTo>
                    <a:pt x="158" y="99"/>
                  </a:lnTo>
                  <a:lnTo>
                    <a:pt x="17" y="99"/>
                  </a:lnTo>
                  <a:cubicBezTo>
                    <a:pt x="8" y="99"/>
                    <a:pt x="0" y="92"/>
                    <a:pt x="0" y="83"/>
                  </a:cubicBezTo>
                  <a:cubicBezTo>
                    <a:pt x="0" y="74"/>
                    <a:pt x="8" y="67"/>
                    <a:pt x="17" y="67"/>
                  </a:cubicBezTo>
                  <a:lnTo>
                    <a:pt x="158" y="67"/>
                  </a:lnTo>
                  <a:cubicBezTo>
                    <a:pt x="167" y="67"/>
                    <a:pt x="174" y="74"/>
                    <a:pt x="174" y="83"/>
                  </a:cubicBezTo>
                  <a:cubicBezTo>
                    <a:pt x="174" y="92"/>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0" name="Freeform 55">
              <a:extLst>
                <a:ext uri="{FF2B5EF4-FFF2-40B4-BE49-F238E27FC236}">
                  <a16:creationId xmlns:a16="http://schemas.microsoft.com/office/drawing/2014/main" xmlns="" id="{8E84D18B-6923-C243-9382-5EABBCD9A892}"/>
                </a:ext>
              </a:extLst>
            </p:cNvPr>
            <p:cNvSpPr>
              <a:spLocks noEditPoints="1"/>
            </p:cNvSpPr>
            <p:nvPr/>
          </p:nvSpPr>
          <p:spPr bwMode="auto">
            <a:xfrm>
              <a:off x="5717" y="1397"/>
              <a:ext cx="106" cy="61"/>
            </a:xfrm>
            <a:custGeom>
              <a:avLst/>
              <a:gdLst>
                <a:gd name="T0" fmla="*/ 158 w 174"/>
                <a:gd name="T1" fmla="*/ 32 h 99"/>
                <a:gd name="T2" fmla="*/ 158 w 174"/>
                <a:gd name="T3" fmla="*/ 32 h 99"/>
                <a:gd name="T4" fmla="*/ 16 w 174"/>
                <a:gd name="T5" fmla="*/ 32 h 99"/>
                <a:gd name="T6" fmla="*/ 0 w 174"/>
                <a:gd name="T7" fmla="*/ 16 h 99"/>
                <a:gd name="T8" fmla="*/ 16 w 174"/>
                <a:gd name="T9" fmla="*/ 0 h 99"/>
                <a:gd name="T10" fmla="*/ 158 w 174"/>
                <a:gd name="T11" fmla="*/ 0 h 99"/>
                <a:gd name="T12" fmla="*/ 174 w 174"/>
                <a:gd name="T13" fmla="*/ 16 h 99"/>
                <a:gd name="T14" fmla="*/ 158 w 174"/>
                <a:gd name="T15" fmla="*/ 32 h 99"/>
                <a:gd name="T16" fmla="*/ 158 w 174"/>
                <a:gd name="T17" fmla="*/ 99 h 99"/>
                <a:gd name="T18" fmla="*/ 158 w 174"/>
                <a:gd name="T19" fmla="*/ 99 h 99"/>
                <a:gd name="T20" fmla="*/ 16 w 174"/>
                <a:gd name="T21" fmla="*/ 99 h 99"/>
                <a:gd name="T22" fmla="*/ 0 w 174"/>
                <a:gd name="T23" fmla="*/ 82 h 99"/>
                <a:gd name="T24" fmla="*/ 16 w 174"/>
                <a:gd name="T25" fmla="*/ 66 h 99"/>
                <a:gd name="T26" fmla="*/ 158 w 174"/>
                <a:gd name="T27" fmla="*/ 66 h 99"/>
                <a:gd name="T28" fmla="*/ 174 w 174"/>
                <a:gd name="T29" fmla="*/ 82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2"/>
                  </a:moveTo>
                  <a:lnTo>
                    <a:pt x="158" y="32"/>
                  </a:lnTo>
                  <a:lnTo>
                    <a:pt x="16" y="32"/>
                  </a:lnTo>
                  <a:cubicBezTo>
                    <a:pt x="7" y="32"/>
                    <a:pt x="0" y="25"/>
                    <a:pt x="0" y="16"/>
                  </a:cubicBezTo>
                  <a:cubicBezTo>
                    <a:pt x="0" y="7"/>
                    <a:pt x="7" y="0"/>
                    <a:pt x="16" y="0"/>
                  </a:cubicBezTo>
                  <a:lnTo>
                    <a:pt x="158" y="0"/>
                  </a:lnTo>
                  <a:cubicBezTo>
                    <a:pt x="167" y="0"/>
                    <a:pt x="174" y="7"/>
                    <a:pt x="174" y="16"/>
                  </a:cubicBezTo>
                  <a:cubicBezTo>
                    <a:pt x="174" y="25"/>
                    <a:pt x="167" y="32"/>
                    <a:pt x="158" y="32"/>
                  </a:cubicBezTo>
                  <a:close/>
                  <a:moveTo>
                    <a:pt x="158" y="99"/>
                  </a:moveTo>
                  <a:lnTo>
                    <a:pt x="158" y="99"/>
                  </a:lnTo>
                  <a:lnTo>
                    <a:pt x="16" y="99"/>
                  </a:lnTo>
                  <a:cubicBezTo>
                    <a:pt x="7" y="99"/>
                    <a:pt x="0" y="91"/>
                    <a:pt x="0" y="82"/>
                  </a:cubicBezTo>
                  <a:cubicBezTo>
                    <a:pt x="0" y="73"/>
                    <a:pt x="7" y="66"/>
                    <a:pt x="16" y="66"/>
                  </a:cubicBezTo>
                  <a:lnTo>
                    <a:pt x="158" y="66"/>
                  </a:lnTo>
                  <a:cubicBezTo>
                    <a:pt x="167" y="66"/>
                    <a:pt x="174" y="73"/>
                    <a:pt x="174" y="82"/>
                  </a:cubicBezTo>
                  <a:cubicBezTo>
                    <a:pt x="174" y="91"/>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1" name="Freeform 56">
              <a:extLst>
                <a:ext uri="{FF2B5EF4-FFF2-40B4-BE49-F238E27FC236}">
                  <a16:creationId xmlns:a16="http://schemas.microsoft.com/office/drawing/2014/main" xmlns="" id="{6730B41A-0C30-C94A-9175-74329F9215A4}"/>
                </a:ext>
              </a:extLst>
            </p:cNvPr>
            <p:cNvSpPr>
              <a:spLocks noEditPoints="1"/>
            </p:cNvSpPr>
            <p:nvPr/>
          </p:nvSpPr>
          <p:spPr bwMode="auto">
            <a:xfrm>
              <a:off x="5613" y="1333"/>
              <a:ext cx="266" cy="184"/>
            </a:xfrm>
            <a:custGeom>
              <a:avLst/>
              <a:gdLst>
                <a:gd name="T0" fmla="*/ 356 w 436"/>
                <a:gd name="T1" fmla="*/ 0 h 302"/>
                <a:gd name="T2" fmla="*/ 356 w 436"/>
                <a:gd name="T3" fmla="*/ 0 h 302"/>
                <a:gd name="T4" fmla="*/ 153 w 436"/>
                <a:gd name="T5" fmla="*/ 0 h 302"/>
                <a:gd name="T6" fmla="*/ 79 w 436"/>
                <a:gd name="T7" fmla="*/ 50 h 302"/>
                <a:gd name="T8" fmla="*/ 17 w 436"/>
                <a:gd name="T9" fmla="*/ 50 h 302"/>
                <a:gd name="T10" fmla="*/ 2 w 436"/>
                <a:gd name="T11" fmla="*/ 60 h 302"/>
                <a:gd name="T12" fmla="*/ 6 w 436"/>
                <a:gd name="T13" fmla="*/ 77 h 302"/>
                <a:gd name="T14" fmla="*/ 73 w 436"/>
                <a:gd name="T15" fmla="*/ 144 h 302"/>
                <a:gd name="T16" fmla="*/ 73 w 436"/>
                <a:gd name="T17" fmla="*/ 222 h 302"/>
                <a:gd name="T18" fmla="*/ 153 w 436"/>
                <a:gd name="T19" fmla="*/ 302 h 302"/>
                <a:gd name="T20" fmla="*/ 356 w 436"/>
                <a:gd name="T21" fmla="*/ 302 h 302"/>
                <a:gd name="T22" fmla="*/ 436 w 436"/>
                <a:gd name="T23" fmla="*/ 222 h 302"/>
                <a:gd name="T24" fmla="*/ 436 w 436"/>
                <a:gd name="T25" fmla="*/ 80 h 302"/>
                <a:gd name="T26" fmla="*/ 356 w 436"/>
                <a:gd name="T27" fmla="*/ 0 h 302"/>
                <a:gd name="T28" fmla="*/ 404 w 436"/>
                <a:gd name="T29" fmla="*/ 222 h 302"/>
                <a:gd name="T30" fmla="*/ 404 w 436"/>
                <a:gd name="T31" fmla="*/ 222 h 302"/>
                <a:gd name="T32" fmla="*/ 356 w 436"/>
                <a:gd name="T33" fmla="*/ 270 h 302"/>
                <a:gd name="T34" fmla="*/ 153 w 436"/>
                <a:gd name="T35" fmla="*/ 270 h 302"/>
                <a:gd name="T36" fmla="*/ 105 w 436"/>
                <a:gd name="T37" fmla="*/ 222 h 302"/>
                <a:gd name="T38" fmla="*/ 105 w 436"/>
                <a:gd name="T39" fmla="*/ 138 h 302"/>
                <a:gd name="T40" fmla="*/ 100 w 436"/>
                <a:gd name="T41" fmla="*/ 126 h 302"/>
                <a:gd name="T42" fmla="*/ 56 w 436"/>
                <a:gd name="T43" fmla="*/ 82 h 302"/>
                <a:gd name="T44" fmla="*/ 91 w 436"/>
                <a:gd name="T45" fmla="*/ 82 h 302"/>
                <a:gd name="T46" fmla="*/ 106 w 436"/>
                <a:gd name="T47" fmla="*/ 69 h 302"/>
                <a:gd name="T48" fmla="*/ 153 w 436"/>
                <a:gd name="T49" fmla="*/ 32 h 302"/>
                <a:gd name="T50" fmla="*/ 356 w 436"/>
                <a:gd name="T51" fmla="*/ 32 h 302"/>
                <a:gd name="T52" fmla="*/ 404 w 436"/>
                <a:gd name="T53" fmla="*/ 80 h 302"/>
                <a:gd name="T54" fmla="*/ 404 w 436"/>
                <a:gd name="T55" fmla="*/ 2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356" y="0"/>
                  </a:moveTo>
                  <a:lnTo>
                    <a:pt x="356" y="0"/>
                  </a:lnTo>
                  <a:lnTo>
                    <a:pt x="153" y="0"/>
                  </a:lnTo>
                  <a:cubicBezTo>
                    <a:pt x="120" y="0"/>
                    <a:pt x="91" y="20"/>
                    <a:pt x="79" y="50"/>
                  </a:cubicBezTo>
                  <a:lnTo>
                    <a:pt x="17" y="50"/>
                  </a:lnTo>
                  <a:cubicBezTo>
                    <a:pt x="10" y="50"/>
                    <a:pt x="5" y="54"/>
                    <a:pt x="2" y="60"/>
                  </a:cubicBezTo>
                  <a:cubicBezTo>
                    <a:pt x="0" y="66"/>
                    <a:pt x="1" y="72"/>
                    <a:pt x="6" y="77"/>
                  </a:cubicBezTo>
                  <a:lnTo>
                    <a:pt x="73" y="144"/>
                  </a:lnTo>
                  <a:lnTo>
                    <a:pt x="73" y="222"/>
                  </a:lnTo>
                  <a:cubicBezTo>
                    <a:pt x="73" y="266"/>
                    <a:pt x="109" y="302"/>
                    <a:pt x="153" y="302"/>
                  </a:cubicBezTo>
                  <a:lnTo>
                    <a:pt x="356" y="302"/>
                  </a:lnTo>
                  <a:cubicBezTo>
                    <a:pt x="400" y="302"/>
                    <a:pt x="436" y="266"/>
                    <a:pt x="436" y="222"/>
                  </a:cubicBezTo>
                  <a:lnTo>
                    <a:pt x="436" y="80"/>
                  </a:lnTo>
                  <a:cubicBezTo>
                    <a:pt x="436" y="36"/>
                    <a:pt x="400" y="0"/>
                    <a:pt x="356" y="0"/>
                  </a:cubicBezTo>
                  <a:close/>
                  <a:moveTo>
                    <a:pt x="404" y="222"/>
                  </a:moveTo>
                  <a:lnTo>
                    <a:pt x="404" y="222"/>
                  </a:lnTo>
                  <a:cubicBezTo>
                    <a:pt x="404" y="249"/>
                    <a:pt x="382" y="270"/>
                    <a:pt x="356" y="270"/>
                  </a:cubicBezTo>
                  <a:lnTo>
                    <a:pt x="153" y="270"/>
                  </a:lnTo>
                  <a:cubicBezTo>
                    <a:pt x="127" y="270"/>
                    <a:pt x="105" y="249"/>
                    <a:pt x="105" y="222"/>
                  </a:cubicBezTo>
                  <a:lnTo>
                    <a:pt x="105" y="138"/>
                  </a:lnTo>
                  <a:cubicBezTo>
                    <a:pt x="105" y="134"/>
                    <a:pt x="103" y="129"/>
                    <a:pt x="100" y="126"/>
                  </a:cubicBezTo>
                  <a:lnTo>
                    <a:pt x="56" y="82"/>
                  </a:lnTo>
                  <a:lnTo>
                    <a:pt x="91" y="82"/>
                  </a:lnTo>
                  <a:cubicBezTo>
                    <a:pt x="98" y="82"/>
                    <a:pt x="105" y="77"/>
                    <a:pt x="106" y="69"/>
                  </a:cubicBezTo>
                  <a:cubicBezTo>
                    <a:pt x="111" y="47"/>
                    <a:pt x="131" y="32"/>
                    <a:pt x="153" y="32"/>
                  </a:cubicBezTo>
                  <a:lnTo>
                    <a:pt x="356" y="32"/>
                  </a:lnTo>
                  <a:cubicBezTo>
                    <a:pt x="382" y="32"/>
                    <a:pt x="404" y="54"/>
                    <a:pt x="404" y="80"/>
                  </a:cubicBezTo>
                  <a:lnTo>
                    <a:pt x="404" y="2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2" name="Freeform 57">
              <a:extLst>
                <a:ext uri="{FF2B5EF4-FFF2-40B4-BE49-F238E27FC236}">
                  <a16:creationId xmlns:a16="http://schemas.microsoft.com/office/drawing/2014/main" xmlns="" id="{2C17D942-3104-764C-873C-389BCFDD3B01}"/>
                </a:ext>
              </a:extLst>
            </p:cNvPr>
            <p:cNvSpPr>
              <a:spLocks noEditPoints="1"/>
            </p:cNvSpPr>
            <p:nvPr/>
          </p:nvSpPr>
          <p:spPr bwMode="auto">
            <a:xfrm>
              <a:off x="5377" y="1232"/>
              <a:ext cx="261" cy="285"/>
            </a:xfrm>
            <a:custGeom>
              <a:avLst/>
              <a:gdLst>
                <a:gd name="T0" fmla="*/ 292 w 428"/>
                <a:gd name="T1" fmla="*/ 234 h 468"/>
                <a:gd name="T2" fmla="*/ 292 w 428"/>
                <a:gd name="T3" fmla="*/ 234 h 468"/>
                <a:gd name="T4" fmla="*/ 289 w 428"/>
                <a:gd name="T5" fmla="*/ 233 h 468"/>
                <a:gd name="T6" fmla="*/ 317 w 428"/>
                <a:gd name="T7" fmla="*/ 162 h 468"/>
                <a:gd name="T8" fmla="*/ 317 w 428"/>
                <a:gd name="T9" fmla="*/ 77 h 468"/>
                <a:gd name="T10" fmla="*/ 317 w 428"/>
                <a:gd name="T11" fmla="*/ 75 h 468"/>
                <a:gd name="T12" fmla="*/ 317 w 428"/>
                <a:gd name="T13" fmla="*/ 70 h 468"/>
                <a:gd name="T14" fmla="*/ 317 w 428"/>
                <a:gd name="T15" fmla="*/ 17 h 468"/>
                <a:gd name="T16" fmla="*/ 301 w 428"/>
                <a:gd name="T17" fmla="*/ 0 h 468"/>
                <a:gd name="T18" fmla="*/ 193 w 428"/>
                <a:gd name="T19" fmla="*/ 0 h 468"/>
                <a:gd name="T20" fmla="*/ 111 w 428"/>
                <a:gd name="T21" fmla="*/ 83 h 468"/>
                <a:gd name="T22" fmla="*/ 111 w 428"/>
                <a:gd name="T23" fmla="*/ 162 h 468"/>
                <a:gd name="T24" fmla="*/ 139 w 428"/>
                <a:gd name="T25" fmla="*/ 233 h 468"/>
                <a:gd name="T26" fmla="*/ 135 w 428"/>
                <a:gd name="T27" fmla="*/ 234 h 468"/>
                <a:gd name="T28" fmla="*/ 0 w 428"/>
                <a:gd name="T29" fmla="*/ 383 h 468"/>
                <a:gd name="T30" fmla="*/ 0 w 428"/>
                <a:gd name="T31" fmla="*/ 451 h 468"/>
                <a:gd name="T32" fmla="*/ 16 w 428"/>
                <a:gd name="T33" fmla="*/ 468 h 468"/>
                <a:gd name="T34" fmla="*/ 412 w 428"/>
                <a:gd name="T35" fmla="*/ 468 h 468"/>
                <a:gd name="T36" fmla="*/ 428 w 428"/>
                <a:gd name="T37" fmla="*/ 451 h 468"/>
                <a:gd name="T38" fmla="*/ 428 w 428"/>
                <a:gd name="T39" fmla="*/ 383 h 468"/>
                <a:gd name="T40" fmla="*/ 292 w 428"/>
                <a:gd name="T41" fmla="*/ 234 h 468"/>
                <a:gd name="T42" fmla="*/ 143 w 428"/>
                <a:gd name="T43" fmla="*/ 103 h 468"/>
                <a:gd name="T44" fmla="*/ 143 w 428"/>
                <a:gd name="T45" fmla="*/ 103 h 468"/>
                <a:gd name="T46" fmla="*/ 143 w 428"/>
                <a:gd name="T47" fmla="*/ 83 h 468"/>
                <a:gd name="T48" fmla="*/ 193 w 428"/>
                <a:gd name="T49" fmla="*/ 33 h 468"/>
                <a:gd name="T50" fmla="*/ 285 w 428"/>
                <a:gd name="T51" fmla="*/ 33 h 468"/>
                <a:gd name="T52" fmla="*/ 285 w 428"/>
                <a:gd name="T53" fmla="*/ 70 h 468"/>
                <a:gd name="T54" fmla="*/ 251 w 428"/>
                <a:gd name="T55" fmla="*/ 104 h 468"/>
                <a:gd name="T56" fmla="*/ 143 w 428"/>
                <a:gd name="T57" fmla="*/ 104 h 468"/>
                <a:gd name="T58" fmla="*/ 143 w 428"/>
                <a:gd name="T59" fmla="*/ 103 h 468"/>
                <a:gd name="T60" fmla="*/ 143 w 428"/>
                <a:gd name="T61" fmla="*/ 137 h 468"/>
                <a:gd name="T62" fmla="*/ 143 w 428"/>
                <a:gd name="T63" fmla="*/ 137 h 468"/>
                <a:gd name="T64" fmla="*/ 251 w 428"/>
                <a:gd name="T65" fmla="*/ 137 h 468"/>
                <a:gd name="T66" fmla="*/ 285 w 428"/>
                <a:gd name="T67" fmla="*/ 127 h 468"/>
                <a:gd name="T68" fmla="*/ 285 w 428"/>
                <a:gd name="T69" fmla="*/ 162 h 468"/>
                <a:gd name="T70" fmla="*/ 214 w 428"/>
                <a:gd name="T71" fmla="*/ 233 h 468"/>
                <a:gd name="T72" fmla="*/ 143 w 428"/>
                <a:gd name="T73" fmla="*/ 162 h 468"/>
                <a:gd name="T74" fmla="*/ 143 w 428"/>
                <a:gd name="T75" fmla="*/ 137 h 468"/>
                <a:gd name="T76" fmla="*/ 249 w 428"/>
                <a:gd name="T77" fmla="*/ 265 h 468"/>
                <a:gd name="T78" fmla="*/ 249 w 428"/>
                <a:gd name="T79" fmla="*/ 265 h 468"/>
                <a:gd name="T80" fmla="*/ 214 w 428"/>
                <a:gd name="T81" fmla="*/ 300 h 468"/>
                <a:gd name="T82" fmla="*/ 179 w 428"/>
                <a:gd name="T83" fmla="*/ 265 h 468"/>
                <a:gd name="T84" fmla="*/ 249 w 428"/>
                <a:gd name="T85" fmla="*/ 265 h 468"/>
                <a:gd name="T86" fmla="*/ 396 w 428"/>
                <a:gd name="T87" fmla="*/ 435 h 468"/>
                <a:gd name="T88" fmla="*/ 396 w 428"/>
                <a:gd name="T89" fmla="*/ 435 h 468"/>
                <a:gd name="T90" fmla="*/ 396 w 428"/>
                <a:gd name="T91" fmla="*/ 435 h 468"/>
                <a:gd name="T92" fmla="*/ 32 w 428"/>
                <a:gd name="T93" fmla="*/ 435 h 468"/>
                <a:gd name="T94" fmla="*/ 32 w 428"/>
                <a:gd name="T95" fmla="*/ 403 h 468"/>
                <a:gd name="T96" fmla="*/ 32 w 428"/>
                <a:gd name="T97" fmla="*/ 403 h 468"/>
                <a:gd name="T98" fmla="*/ 32 w 428"/>
                <a:gd name="T99" fmla="*/ 371 h 468"/>
                <a:gd name="T100" fmla="*/ 134 w 428"/>
                <a:gd name="T101" fmla="*/ 266 h 468"/>
                <a:gd name="T102" fmla="*/ 202 w 428"/>
                <a:gd name="T103" fmla="*/ 334 h 468"/>
                <a:gd name="T104" fmla="*/ 214 w 428"/>
                <a:gd name="T105" fmla="*/ 339 h 468"/>
                <a:gd name="T106" fmla="*/ 225 w 428"/>
                <a:gd name="T107" fmla="*/ 334 h 468"/>
                <a:gd name="T108" fmla="*/ 294 w 428"/>
                <a:gd name="T109" fmla="*/ 266 h 468"/>
                <a:gd name="T110" fmla="*/ 396 w 428"/>
                <a:gd name="T111" fmla="*/ 383 h 468"/>
                <a:gd name="T112" fmla="*/ 396 w 428"/>
                <a:gd name="T113" fmla="*/ 4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8">
                  <a:moveTo>
                    <a:pt x="292" y="234"/>
                  </a:moveTo>
                  <a:lnTo>
                    <a:pt x="292" y="234"/>
                  </a:lnTo>
                  <a:cubicBezTo>
                    <a:pt x="291" y="233"/>
                    <a:pt x="290" y="233"/>
                    <a:pt x="289" y="233"/>
                  </a:cubicBezTo>
                  <a:cubicBezTo>
                    <a:pt x="306" y="214"/>
                    <a:pt x="317" y="189"/>
                    <a:pt x="317" y="162"/>
                  </a:cubicBezTo>
                  <a:lnTo>
                    <a:pt x="317" y="77"/>
                  </a:lnTo>
                  <a:cubicBezTo>
                    <a:pt x="317" y="76"/>
                    <a:pt x="317" y="76"/>
                    <a:pt x="317" y="75"/>
                  </a:cubicBezTo>
                  <a:cubicBezTo>
                    <a:pt x="317" y="73"/>
                    <a:pt x="317" y="72"/>
                    <a:pt x="317" y="70"/>
                  </a:cubicBezTo>
                  <a:lnTo>
                    <a:pt x="317" y="17"/>
                  </a:lnTo>
                  <a:cubicBezTo>
                    <a:pt x="317" y="8"/>
                    <a:pt x="310" y="0"/>
                    <a:pt x="301" y="0"/>
                  </a:cubicBezTo>
                  <a:lnTo>
                    <a:pt x="193" y="0"/>
                  </a:lnTo>
                  <a:cubicBezTo>
                    <a:pt x="148" y="0"/>
                    <a:pt x="111" y="37"/>
                    <a:pt x="111" y="83"/>
                  </a:cubicBezTo>
                  <a:lnTo>
                    <a:pt x="111" y="162"/>
                  </a:lnTo>
                  <a:cubicBezTo>
                    <a:pt x="111" y="189"/>
                    <a:pt x="121" y="214"/>
                    <a:pt x="139" y="233"/>
                  </a:cubicBezTo>
                  <a:cubicBezTo>
                    <a:pt x="138" y="233"/>
                    <a:pt x="137" y="233"/>
                    <a:pt x="135" y="234"/>
                  </a:cubicBezTo>
                  <a:cubicBezTo>
                    <a:pt x="59" y="241"/>
                    <a:pt x="0" y="305"/>
                    <a:pt x="0" y="383"/>
                  </a:cubicBezTo>
                  <a:lnTo>
                    <a:pt x="0" y="451"/>
                  </a:lnTo>
                  <a:cubicBezTo>
                    <a:pt x="0" y="460"/>
                    <a:pt x="7" y="468"/>
                    <a:pt x="16" y="468"/>
                  </a:cubicBezTo>
                  <a:lnTo>
                    <a:pt x="412" y="468"/>
                  </a:lnTo>
                  <a:cubicBezTo>
                    <a:pt x="421" y="468"/>
                    <a:pt x="428" y="460"/>
                    <a:pt x="428" y="451"/>
                  </a:cubicBezTo>
                  <a:lnTo>
                    <a:pt x="428" y="383"/>
                  </a:lnTo>
                  <a:cubicBezTo>
                    <a:pt x="428" y="305"/>
                    <a:pt x="368" y="241"/>
                    <a:pt x="292" y="234"/>
                  </a:cubicBezTo>
                  <a:close/>
                  <a:moveTo>
                    <a:pt x="143" y="103"/>
                  </a:moveTo>
                  <a:lnTo>
                    <a:pt x="143" y="103"/>
                  </a:lnTo>
                  <a:lnTo>
                    <a:pt x="143" y="83"/>
                  </a:lnTo>
                  <a:cubicBezTo>
                    <a:pt x="143" y="55"/>
                    <a:pt x="165" y="33"/>
                    <a:pt x="193" y="33"/>
                  </a:cubicBezTo>
                  <a:lnTo>
                    <a:pt x="285" y="33"/>
                  </a:lnTo>
                  <a:lnTo>
                    <a:pt x="285" y="70"/>
                  </a:lnTo>
                  <a:cubicBezTo>
                    <a:pt x="285" y="89"/>
                    <a:pt x="270" y="104"/>
                    <a:pt x="251" y="104"/>
                  </a:cubicBezTo>
                  <a:lnTo>
                    <a:pt x="143" y="104"/>
                  </a:lnTo>
                  <a:lnTo>
                    <a:pt x="143" y="103"/>
                  </a:lnTo>
                  <a:close/>
                  <a:moveTo>
                    <a:pt x="143" y="137"/>
                  </a:moveTo>
                  <a:lnTo>
                    <a:pt x="143" y="137"/>
                  </a:lnTo>
                  <a:lnTo>
                    <a:pt x="251" y="137"/>
                  </a:lnTo>
                  <a:cubicBezTo>
                    <a:pt x="263" y="137"/>
                    <a:pt x="275" y="133"/>
                    <a:pt x="285" y="127"/>
                  </a:cubicBezTo>
                  <a:lnTo>
                    <a:pt x="285" y="162"/>
                  </a:lnTo>
                  <a:cubicBezTo>
                    <a:pt x="285" y="201"/>
                    <a:pt x="253" y="233"/>
                    <a:pt x="214" y="233"/>
                  </a:cubicBezTo>
                  <a:cubicBezTo>
                    <a:pt x="175" y="233"/>
                    <a:pt x="143" y="201"/>
                    <a:pt x="143" y="162"/>
                  </a:cubicBezTo>
                  <a:lnTo>
                    <a:pt x="143" y="137"/>
                  </a:lnTo>
                  <a:close/>
                  <a:moveTo>
                    <a:pt x="249" y="265"/>
                  </a:moveTo>
                  <a:lnTo>
                    <a:pt x="249" y="265"/>
                  </a:lnTo>
                  <a:lnTo>
                    <a:pt x="214" y="300"/>
                  </a:lnTo>
                  <a:lnTo>
                    <a:pt x="179" y="265"/>
                  </a:lnTo>
                  <a:lnTo>
                    <a:pt x="249" y="265"/>
                  </a:lnTo>
                  <a:close/>
                  <a:moveTo>
                    <a:pt x="396" y="435"/>
                  </a:moveTo>
                  <a:lnTo>
                    <a:pt x="396" y="435"/>
                  </a:lnTo>
                  <a:lnTo>
                    <a:pt x="396" y="435"/>
                  </a:lnTo>
                  <a:lnTo>
                    <a:pt x="32" y="435"/>
                  </a:lnTo>
                  <a:lnTo>
                    <a:pt x="32" y="403"/>
                  </a:lnTo>
                  <a:lnTo>
                    <a:pt x="32" y="403"/>
                  </a:lnTo>
                  <a:cubicBezTo>
                    <a:pt x="32" y="378"/>
                    <a:pt x="32" y="371"/>
                    <a:pt x="32" y="371"/>
                  </a:cubicBezTo>
                  <a:cubicBezTo>
                    <a:pt x="38" y="317"/>
                    <a:pt x="80" y="273"/>
                    <a:pt x="134" y="266"/>
                  </a:cubicBezTo>
                  <a:lnTo>
                    <a:pt x="202" y="334"/>
                  </a:lnTo>
                  <a:cubicBezTo>
                    <a:pt x="206" y="337"/>
                    <a:pt x="210" y="339"/>
                    <a:pt x="214" y="339"/>
                  </a:cubicBezTo>
                  <a:cubicBezTo>
                    <a:pt x="218" y="339"/>
                    <a:pt x="222" y="337"/>
                    <a:pt x="225" y="334"/>
                  </a:cubicBezTo>
                  <a:lnTo>
                    <a:pt x="294" y="266"/>
                  </a:lnTo>
                  <a:cubicBezTo>
                    <a:pt x="351" y="274"/>
                    <a:pt x="396" y="323"/>
                    <a:pt x="396" y="383"/>
                  </a:cubicBezTo>
                  <a:lnTo>
                    <a:pt x="396" y="4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pic>
        <p:nvPicPr>
          <p:cNvPr id="40" name="Gráfico 39">
            <a:extLst>
              <a:ext uri="{FF2B5EF4-FFF2-40B4-BE49-F238E27FC236}">
                <a16:creationId xmlns:a16="http://schemas.microsoft.com/office/drawing/2014/main" xmlns="" id="{DBFA2D72-66E0-A441-B12B-526E6D15E24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20718" y="3968459"/>
            <a:ext cx="1032455" cy="1032455"/>
          </a:xfrm>
          <a:prstGeom prst="rect">
            <a:avLst/>
          </a:prstGeom>
        </p:spPr>
      </p:pic>
      <p:pic>
        <p:nvPicPr>
          <p:cNvPr id="58" name="Gráfico 57">
            <a:extLst>
              <a:ext uri="{FF2B5EF4-FFF2-40B4-BE49-F238E27FC236}">
                <a16:creationId xmlns:a16="http://schemas.microsoft.com/office/drawing/2014/main" xmlns="" id="{7F04957A-ABD8-DF42-9EC4-6909BFCF193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480037" y="2548612"/>
            <a:ext cx="1527959" cy="1156885"/>
          </a:xfrm>
          <a:prstGeom prst="rect">
            <a:avLst/>
          </a:prstGeom>
        </p:spPr>
      </p:pic>
      <p:pic>
        <p:nvPicPr>
          <p:cNvPr id="62" name="Gráfico 61">
            <a:extLst>
              <a:ext uri="{FF2B5EF4-FFF2-40B4-BE49-F238E27FC236}">
                <a16:creationId xmlns:a16="http://schemas.microsoft.com/office/drawing/2014/main" xmlns="" id="{FD9905A3-4470-424F-9C6E-ED5782D279E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463306" y="1264245"/>
            <a:ext cx="1032455" cy="1032455"/>
          </a:xfrm>
          <a:prstGeom prst="rect">
            <a:avLst/>
          </a:prstGeom>
        </p:spPr>
      </p:pic>
    </p:spTree>
    <p:custDataLst>
      <p:tags r:id="rId2"/>
    </p:custDataLst>
    <p:extLst>
      <p:ext uri="{BB962C8B-B14F-4D97-AF65-F5344CB8AC3E}">
        <p14:creationId xmlns:p14="http://schemas.microsoft.com/office/powerpoint/2010/main" val="207050183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xmlns="" id="{E08730C9-FA8A-4E4A-BEA6-DCFC96C20143}"/>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909" b="909"/>
          <a:stretch>
            <a:fillRect/>
          </a:stretch>
        </p:blipFill>
        <p:spPr>
          <a:xfrm>
            <a:off x="0" y="3174"/>
            <a:ext cx="12192000" cy="6857999"/>
          </a:xfrm>
          <a:ln>
            <a:noFill/>
          </a:ln>
        </p:spPr>
      </p:pic>
      <p:sp>
        <p:nvSpPr>
          <p:cNvPr id="6" name="Marcador de texto 6">
            <a:extLst>
              <a:ext uri="{FF2B5EF4-FFF2-40B4-BE49-F238E27FC236}">
                <a16:creationId xmlns:a16="http://schemas.microsoft.com/office/drawing/2014/main" xmlns="" id="{E968E63D-1E85-BF44-86DB-7B3D44435392}"/>
              </a:ext>
            </a:extLst>
          </p:cNvPr>
          <p:cNvSpPr txBox="1">
            <a:spLocks/>
          </p:cNvSpPr>
          <p:nvPr/>
        </p:nvSpPr>
        <p:spPr>
          <a:xfrm>
            <a:off x="364422" y="4909326"/>
            <a:ext cx="4651315" cy="1143412"/>
          </a:xfrm>
          <a:prstGeom prst="rect">
            <a:avLst/>
          </a:prstGeom>
          <a:noFill/>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1800" dirty="0" smtClean="0">
              <a:solidFill>
                <a:schemeClr val="bg1"/>
              </a:solidFill>
              <a:latin typeface="ACHS Nueva Serif" pitchFamily="2" charset="0"/>
            </a:endParaRPr>
          </a:p>
          <a:p>
            <a:pPr marL="0" indent="0">
              <a:buNone/>
            </a:pPr>
            <a:r>
              <a:rPr lang="es-CL" sz="2400" b="1" dirty="0" smtClean="0">
                <a:solidFill>
                  <a:schemeClr val="bg1"/>
                </a:solidFill>
                <a:latin typeface="ACHS Nueva Serif" pitchFamily="2" charset="0"/>
              </a:rPr>
              <a:t>MANIOBRA </a:t>
            </a:r>
            <a:r>
              <a:rPr lang="es-CL" sz="2400" b="1" dirty="0">
                <a:solidFill>
                  <a:schemeClr val="bg1"/>
                </a:solidFill>
                <a:latin typeface="ACHS Nueva Serif" pitchFamily="2" charset="0"/>
              </a:rPr>
              <a:t>DE HEIMLICH</a:t>
            </a:r>
          </a:p>
        </p:txBody>
      </p:sp>
      <p:pic>
        <p:nvPicPr>
          <p:cNvPr id="10" name="Imagen 9">
            <a:extLst>
              <a:ext uri="{FF2B5EF4-FFF2-40B4-BE49-F238E27FC236}">
                <a16:creationId xmlns:a16="http://schemas.microsoft.com/office/drawing/2014/main" xmlns="" id="{FAB444D5-A285-2246-BE26-E8A2B9A90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6279" y="456465"/>
            <a:ext cx="1331221" cy="543830"/>
          </a:xfrm>
          <a:prstGeom prst="rect">
            <a:avLst/>
          </a:prstGeom>
        </p:spPr>
      </p:pic>
      <p:sp>
        <p:nvSpPr>
          <p:cNvPr id="7" name="Rectángulo redondeado 6">
            <a:extLst>
              <a:ext uri="{FF2B5EF4-FFF2-40B4-BE49-F238E27FC236}">
                <a16:creationId xmlns:a16="http://schemas.microsoft.com/office/drawing/2014/main" xmlns="" id="{6CF5850E-6633-5E42-9A56-4C68E340A978}"/>
              </a:ext>
            </a:extLst>
          </p:cNvPr>
          <p:cNvSpPr/>
          <p:nvPr/>
        </p:nvSpPr>
        <p:spPr>
          <a:xfrm>
            <a:off x="449264" y="4875291"/>
            <a:ext cx="3368591" cy="369012"/>
          </a:xfrm>
          <a:prstGeom prst="roundRect">
            <a:avLst/>
          </a:prstGeom>
          <a:solidFill>
            <a:srgbClr val="74E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xmlns="" id="{A4ACD947-6F6A-5740-A21A-BE9397C6B5C5}"/>
              </a:ext>
            </a:extLst>
          </p:cNvPr>
          <p:cNvSpPr/>
          <p:nvPr/>
        </p:nvSpPr>
        <p:spPr>
          <a:xfrm>
            <a:off x="449264" y="4875291"/>
            <a:ext cx="2680542" cy="369012"/>
          </a:xfrm>
          <a:prstGeom prst="rect">
            <a:avLst/>
          </a:prstGeom>
        </p:spPr>
        <p:txBody>
          <a:bodyPr wrap="none">
            <a:spAutoFit/>
          </a:bodyPr>
          <a:lstStyle/>
          <a:p>
            <a:pPr defTabSz="913852">
              <a:defRPr/>
            </a:pPr>
            <a:r>
              <a:rPr lang="es-ES" sz="1798" dirty="0" smtClean="0">
                <a:solidFill>
                  <a:srgbClr val="004C14"/>
                </a:solidFill>
                <a:latin typeface="ACHS Nueva Serif" pitchFamily="2" charset="0"/>
                <a:cs typeface="Arial" panose="020B0604020202020204" pitchFamily="34" charset="0"/>
              </a:rPr>
              <a:t>Demostración práctica</a:t>
            </a:r>
            <a:endParaRPr lang="es-ES" sz="1798" dirty="0">
              <a:solidFill>
                <a:srgbClr val="004C14"/>
              </a:solidFill>
              <a:latin typeface="ACHS Nueva Serif"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202235319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3" y="1807997"/>
            <a:ext cx="4741904" cy="276559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Actuar correctamente frente a una emergencia, facilita que las lesiones sufridas no empeoren.</a:t>
            </a:r>
          </a:p>
          <a:p>
            <a:pPr marL="342900" lvl="0" indent="-342900">
              <a:lnSpc>
                <a:spcPct val="100000"/>
              </a:lnSpc>
              <a:buClr>
                <a:srgbClr val="15BF45"/>
              </a:buClr>
              <a:buFont typeface="Arial" panose="020B0604020202020204" pitchFamily="34" charset="0"/>
              <a:buChar char="•"/>
            </a:pPr>
            <a:endParaRPr lang="es-CL" sz="1400" dirty="0">
              <a:solidFill>
                <a:srgbClr val="000000">
                  <a:lumMod val="75000"/>
                  <a:lumOff val="25000"/>
                </a:srgbClr>
              </a:solidFill>
              <a:latin typeface="ACHS Nueva Serif" pitchFamily="2" charset="0"/>
            </a:endParaRPr>
          </a:p>
          <a:p>
            <a:pPr marL="342900" lvl="0" indent="-34290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Al prestar ayuda es importante analizar los riesgos del entorno, tanto para el accidentado como para quien presta ayuda.</a:t>
            </a:r>
          </a:p>
          <a:p>
            <a:pPr marL="342900" lvl="0" indent="-342900">
              <a:lnSpc>
                <a:spcPct val="100000"/>
              </a:lnSpc>
              <a:buClr>
                <a:srgbClr val="15BF45"/>
              </a:buClr>
              <a:buFont typeface="Arial" panose="020B0604020202020204" pitchFamily="34" charset="0"/>
              <a:buChar char="•"/>
            </a:pPr>
            <a:endParaRPr lang="es-CL" sz="1400" dirty="0">
              <a:solidFill>
                <a:srgbClr val="000000">
                  <a:lumMod val="75000"/>
                  <a:lumOff val="25000"/>
                </a:srgbClr>
              </a:solidFill>
              <a:latin typeface="ACHS Nueva Serif" pitchFamily="2" charset="0"/>
            </a:endParaRPr>
          </a:p>
          <a:p>
            <a:pPr marL="342900" lvl="0" indent="-34290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Tu actuación se limita a maniobras sencillas, ya que no eres profesional del área médica.</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04. </a:t>
            </a:r>
            <a:r>
              <a:rPr kumimoji="0" lang="es-CL" sz="2000" b="0" i="0" u="none" strike="noStrike" kern="1200" cap="none" spc="0" normalizeH="0" baseline="0" noProof="0" dirty="0">
                <a:ln>
                  <a:noFill/>
                </a:ln>
                <a:solidFill>
                  <a:srgbClr val="13C045"/>
                </a:solidFill>
                <a:effectLst/>
                <a:uLnTx/>
                <a:uFillTx/>
                <a:latin typeface="ACHS Nueva Serif" pitchFamily="2" charset="0"/>
                <a:ea typeface="+mn-ea"/>
              </a:rPr>
              <a:t>CONCLUSIONES</a:t>
            </a: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979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Primera respuesta frente a emergencias de salud</a:t>
            </a:r>
          </a:p>
        </p:txBody>
      </p:sp>
      <p:sp>
        <p:nvSpPr>
          <p:cNvPr id="12" name="Rectángulo redondeado 11">
            <a:extLst>
              <a:ext uri="{FF2B5EF4-FFF2-40B4-BE49-F238E27FC236}">
                <a16:creationId xmlns:a16="http://schemas.microsoft.com/office/drawing/2014/main" xmlns="" id="{F889B232-279A-3E42-808F-FA734E009DBF}"/>
              </a:ext>
            </a:extLst>
          </p:cNvPr>
          <p:cNvSpPr>
            <a:spLocks noChangeAspect="1"/>
          </p:cNvSpPr>
          <p:nvPr/>
        </p:nvSpPr>
        <p:spPr>
          <a:xfrm rot="552191">
            <a:off x="6289875" y="1288678"/>
            <a:ext cx="4725292" cy="4725292"/>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3" name="Rectángulo redondeado 12">
            <a:extLst>
              <a:ext uri="{FF2B5EF4-FFF2-40B4-BE49-F238E27FC236}">
                <a16:creationId xmlns:a16="http://schemas.microsoft.com/office/drawing/2014/main" xmlns="" id="{55A48AC1-69E5-6347-B3B1-632FA5D27656}"/>
              </a:ext>
            </a:extLst>
          </p:cNvPr>
          <p:cNvSpPr>
            <a:spLocks noChangeAspect="1"/>
          </p:cNvSpPr>
          <p:nvPr/>
        </p:nvSpPr>
        <p:spPr>
          <a:xfrm>
            <a:off x="6334679" y="1341598"/>
            <a:ext cx="4725292" cy="4725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Tree>
    <p:custDataLst>
      <p:tags r:id="rId1"/>
    </p:custDataLst>
    <p:extLst>
      <p:ext uri="{BB962C8B-B14F-4D97-AF65-F5344CB8AC3E}">
        <p14:creationId xmlns:p14="http://schemas.microsoft.com/office/powerpoint/2010/main" val="425292252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xmlns="" id="{CDB8340E-1E3D-594F-A5B1-F0D918A5D46B}"/>
              </a:ext>
            </a:extLst>
          </p:cNvPr>
          <p:cNvSpPr/>
          <p:nvPr/>
        </p:nvSpPr>
        <p:spPr>
          <a:xfrm>
            <a:off x="6405562" y="2451100"/>
            <a:ext cx="4008438" cy="2527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2" name="Rectángulo 11">
            <a:extLst>
              <a:ext uri="{FF2B5EF4-FFF2-40B4-BE49-F238E27FC236}">
                <a16:creationId xmlns:a16="http://schemas.microsoft.com/office/drawing/2014/main" xmlns="" id="{471017BB-BD8F-4249-A136-E6491ED4D03D}"/>
              </a:ext>
            </a:extLst>
          </p:cNvPr>
          <p:cNvSpPr/>
          <p:nvPr/>
        </p:nvSpPr>
        <p:spPr>
          <a:xfrm>
            <a:off x="1911833" y="2657916"/>
            <a:ext cx="1930400" cy="29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6" name="Marcador de texto 5">
            <a:extLst>
              <a:ext uri="{FF2B5EF4-FFF2-40B4-BE49-F238E27FC236}">
                <a16:creationId xmlns:a16="http://schemas.microsoft.com/office/drawing/2014/main" xmlns="" id="{2F6A031F-B32A-A34B-B689-455AF9AFCA00}"/>
              </a:ext>
            </a:extLst>
          </p:cNvPr>
          <p:cNvSpPr>
            <a:spLocks noGrp="1"/>
          </p:cNvSpPr>
          <p:nvPr>
            <p:ph type="body" sz="quarter" idx="12"/>
          </p:nvPr>
        </p:nvSpPr>
        <p:spPr>
          <a:xfrm>
            <a:off x="990203" y="1770574"/>
            <a:ext cx="3759993" cy="387180"/>
          </a:xfrm>
        </p:spPr>
        <p:txBody>
          <a:bodyPr/>
          <a:lstStyle/>
          <a:p>
            <a:pPr algn="ctr"/>
            <a:r>
              <a:rPr lang="es-CL" dirty="0"/>
              <a:t>Escanea este código</a:t>
            </a:r>
          </a:p>
        </p:txBody>
      </p:sp>
      <p:sp>
        <p:nvSpPr>
          <p:cNvPr id="8" name="Marcador de texto 7">
            <a:extLst>
              <a:ext uri="{FF2B5EF4-FFF2-40B4-BE49-F238E27FC236}">
                <a16:creationId xmlns:a16="http://schemas.microsoft.com/office/drawing/2014/main" xmlns="" id="{3BEF1EB9-48C5-814A-8D9F-48E779292697}"/>
              </a:ext>
            </a:extLst>
          </p:cNvPr>
          <p:cNvSpPr>
            <a:spLocks noGrp="1"/>
          </p:cNvSpPr>
          <p:nvPr>
            <p:ph type="body" sz="quarter" idx="61"/>
          </p:nvPr>
        </p:nvSpPr>
        <p:spPr/>
        <p:txBody>
          <a:bodyPr/>
          <a:lstStyle/>
          <a:p>
            <a:r>
              <a:rPr lang="es-CL" dirty="0"/>
              <a:t>ENCUESTA DE SATISFACCIÓN</a:t>
            </a:r>
          </a:p>
        </p:txBody>
      </p:sp>
      <p:sp>
        <p:nvSpPr>
          <p:cNvPr id="9" name="Marcador de texto 8">
            <a:extLst>
              <a:ext uri="{FF2B5EF4-FFF2-40B4-BE49-F238E27FC236}">
                <a16:creationId xmlns:a16="http://schemas.microsoft.com/office/drawing/2014/main" xmlns="" id="{02F59352-C50E-BA40-B2D8-64D82FB0225E}"/>
              </a:ext>
            </a:extLst>
          </p:cNvPr>
          <p:cNvSpPr>
            <a:spLocks noGrp="1"/>
          </p:cNvSpPr>
          <p:nvPr>
            <p:ph type="body" sz="quarter" idx="62"/>
          </p:nvPr>
        </p:nvSpPr>
        <p:spPr>
          <a:ln>
            <a:noFill/>
          </a:ln>
        </p:spPr>
        <p:txBody>
          <a:bodyPr/>
          <a:lstStyle/>
          <a:p>
            <a:r>
              <a:rPr lang="es-CL" b="1" dirty="0">
                <a:solidFill>
                  <a:srgbClr val="004C14"/>
                </a:solidFill>
              </a:rPr>
              <a:t>Curso abierto streaming</a:t>
            </a:r>
          </a:p>
        </p:txBody>
      </p:sp>
      <p:sp>
        <p:nvSpPr>
          <p:cNvPr id="11" name="Marcador de texto 5">
            <a:extLst>
              <a:ext uri="{FF2B5EF4-FFF2-40B4-BE49-F238E27FC236}">
                <a16:creationId xmlns:a16="http://schemas.microsoft.com/office/drawing/2014/main" xmlns="" id="{A7C8D920-9EF3-1543-ADC3-EC6ABA2354C8}"/>
              </a:ext>
            </a:extLst>
          </p:cNvPr>
          <p:cNvSpPr txBox="1">
            <a:spLocks/>
          </p:cNvSpPr>
          <p:nvPr/>
        </p:nvSpPr>
        <p:spPr>
          <a:xfrm>
            <a:off x="6405562" y="1770574"/>
            <a:ext cx="3759993" cy="387180"/>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spcAft>
                <a:spcPts val="600"/>
              </a:spcAft>
              <a:buClr>
                <a:schemeClr val="bg2"/>
              </a:buClr>
              <a:buSzPct val="95000"/>
              <a:buFontTx/>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676275" indent="-371475" algn="l" defTabSz="914400" rtl="0" eaLnBrk="1" latinLnBrk="0" hangingPunct="1">
              <a:lnSpc>
                <a:spcPct val="90000"/>
              </a:lnSpc>
              <a:spcBef>
                <a:spcPts val="600"/>
              </a:spcBef>
              <a:spcAft>
                <a:spcPts val="600"/>
              </a:spcAft>
              <a:buClr>
                <a:schemeClr val="bg2"/>
              </a:buClr>
              <a:buSzPct val="95000"/>
              <a:buFont typeface="Wingdings" pitchFamily="2" charset="2"/>
              <a:buChar char="§"/>
              <a:tabLst/>
              <a:defRPr lang="es-ES" sz="1600" b="0" i="0" u="none" strike="noStrike" kern="1200" cap="none" spc="0" baseline="0" dirty="0" smtClean="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2pPr>
            <a:lvl3pPr marL="1030288" indent="-333375" algn="l" defTabSz="914400" rtl="0" eaLnBrk="1" latinLnBrk="0" hangingPunct="1">
              <a:lnSpc>
                <a:spcPct val="90000"/>
              </a:lnSpc>
              <a:spcBef>
                <a:spcPts val="600"/>
              </a:spcBef>
              <a:spcAft>
                <a:spcPts val="6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b="0" kern="1200">
                <a:solidFill>
                  <a:schemeClr val="accent3">
                    <a:lumMod val="75000"/>
                    <a:lumOff val="25000"/>
                  </a:schemeClr>
                </a:solidFill>
                <a:latin typeface="Arial" panose="020B0604020202020204" pitchFamily="34" charset="0"/>
                <a:ea typeface="+mn-ea"/>
                <a:cs typeface="Arial" panose="020B0604020202020204" pitchFamily="34" charset="0"/>
              </a:defRPr>
            </a:lvl3pPr>
            <a:lvl4pPr marL="1342232" indent="-332582" algn="l" defTabSz="914400" rtl="0" eaLnBrk="1" latinLnBrk="0" hangingPunct="1">
              <a:lnSpc>
                <a:spcPct val="90000"/>
              </a:lnSpc>
              <a:spcBef>
                <a:spcPts val="600"/>
              </a:spcBef>
              <a:spcAft>
                <a:spcPts val="6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b="0" kern="1200">
                <a:solidFill>
                  <a:schemeClr val="accent3">
                    <a:lumMod val="75000"/>
                    <a:lumOff val="25000"/>
                  </a:schemeClr>
                </a:solidFill>
                <a:latin typeface="Arial" panose="020B0604020202020204" pitchFamily="34" charset="0"/>
                <a:ea typeface="+mn-ea"/>
                <a:cs typeface="Arial" panose="020B0604020202020204" pitchFamily="34" charset="0"/>
              </a:defRPr>
            </a:lvl4pPr>
            <a:lvl5pPr marL="1675607" indent="-364332" algn="l" defTabSz="914400" rtl="0" eaLnBrk="1" latinLnBrk="0" hangingPunct="1">
              <a:lnSpc>
                <a:spcPct val="90000"/>
              </a:lnSpc>
              <a:spcBef>
                <a:spcPts val="600"/>
              </a:spcBef>
              <a:spcAft>
                <a:spcPts val="600"/>
              </a:spcAft>
              <a:buClr>
                <a:schemeClr val="bg2"/>
              </a:buClr>
              <a:buSzPct val="50000"/>
              <a:buFontTx/>
              <a:buBlip>
                <a:blip r:embed="rId3">
                  <a:extLst>
                    <a:ext uri="{96DAC541-7B7A-43D3-8B79-37D633B846F1}">
                      <asvg:svgBlip xmlns:asvg="http://schemas.microsoft.com/office/drawing/2016/SVG/main" xmlns="" r:embed="rId4"/>
                    </a:ext>
                  </a:extLst>
                </a:blip>
              </a:buBlip>
              <a:tabLst>
                <a:tab pos="1571625" algn="l"/>
              </a:tabLst>
              <a:defRPr sz="1400" b="0" kern="1200">
                <a:solidFill>
                  <a:schemeClr val="accent3">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 dirty="0">
                <a:latin typeface="ACHS Nueva Serif" pitchFamily="2" charset="0"/>
              </a:rPr>
              <a:t>O ingresa a este link</a:t>
            </a:r>
          </a:p>
        </p:txBody>
      </p:sp>
      <p:pic>
        <p:nvPicPr>
          <p:cNvPr id="13" name="Imagen 12">
            <a:extLst>
              <a:ext uri="{FF2B5EF4-FFF2-40B4-BE49-F238E27FC236}">
                <a16:creationId xmlns:a16="http://schemas.microsoft.com/office/drawing/2014/main" xmlns="" id="{09F1C405-D823-9447-B7AC-BD47B72BA69E}"/>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72749" y="2331825"/>
            <a:ext cx="5280325" cy="3571987"/>
          </a:xfrm>
          <a:prstGeom prst="rect">
            <a:avLst/>
          </a:prstGeom>
        </p:spPr>
      </p:pic>
      <p:pic>
        <p:nvPicPr>
          <p:cNvPr id="14" name="Imagen 13">
            <a:extLst>
              <a:ext uri="{FF2B5EF4-FFF2-40B4-BE49-F238E27FC236}">
                <a16:creationId xmlns:a16="http://schemas.microsoft.com/office/drawing/2014/main" xmlns="" id="{7A41B9C6-EEDC-7B4F-AC32-58537038A7FA}"/>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8000" y="2331825"/>
            <a:ext cx="2201046" cy="3714263"/>
          </a:xfrm>
          <a:prstGeom prst="rect">
            <a:avLst/>
          </a:prstGeom>
        </p:spPr>
      </p:pic>
      <p:sp>
        <p:nvSpPr>
          <p:cNvPr id="15" name="Marcador de texto 11">
            <a:extLst>
              <a:ext uri="{FF2B5EF4-FFF2-40B4-BE49-F238E27FC236}">
                <a16:creationId xmlns:a16="http://schemas.microsoft.com/office/drawing/2014/main" xmlns="" id="{822FBDC4-5794-C74F-B233-50B5E143E16C}"/>
              </a:ext>
            </a:extLst>
          </p:cNvPr>
          <p:cNvSpPr txBox="1">
            <a:spLocks/>
          </p:cNvSpPr>
          <p:nvPr/>
        </p:nvSpPr>
        <p:spPr>
          <a:xfrm>
            <a:off x="6030054" y="3560003"/>
            <a:ext cx="4765718" cy="523739"/>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399" u="sng" kern="0" dirty="0">
                <a:solidFill>
                  <a:srgbClr val="004C14"/>
                </a:solidFill>
                <a:latin typeface="ACHS Nueva Serif" pitchFamily="2" charset="0"/>
                <a:hlinkClick r:id="rId7">
                  <a:extLst>
                    <a:ext uri="{A12FA001-AC4F-418D-AE19-62706E023703}">
                      <ahyp:hlinkClr xmlns:ahyp="http://schemas.microsoft.com/office/drawing/2018/hyperlinkcolor" xmlns="" val="tx"/>
                    </a:ext>
                  </a:extLst>
                </a:hlinkClick>
              </a:rPr>
              <a:t>tinyurl.com/rxm3zy35</a:t>
            </a:r>
            <a:endParaRPr lang="es-CL" sz="2399" u="sng" kern="0" dirty="0">
              <a:solidFill>
                <a:srgbClr val="004C14"/>
              </a:solidFill>
              <a:latin typeface="ACHS Nueva Serif" pitchFamily="2" charset="0"/>
            </a:endParaRPr>
          </a:p>
        </p:txBody>
      </p:sp>
      <p:pic>
        <p:nvPicPr>
          <p:cNvPr id="16" name="Imagen 15">
            <a:hlinkClick r:id="rId7"/>
            <a:extLst>
              <a:ext uri="{FF2B5EF4-FFF2-40B4-BE49-F238E27FC236}">
                <a16:creationId xmlns:a16="http://schemas.microsoft.com/office/drawing/2014/main" xmlns="" id="{F14463BF-AC2D-8E47-92E7-7E431E9A01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2381" y="3268546"/>
            <a:ext cx="1616206" cy="1628450"/>
          </a:xfrm>
          <a:prstGeom prst="rect">
            <a:avLst/>
          </a:prstGeom>
        </p:spPr>
      </p:pic>
    </p:spTree>
    <p:custDataLst>
      <p:tags r:id="rId1"/>
    </p:custDataLst>
    <p:extLst>
      <p:ext uri="{BB962C8B-B14F-4D97-AF65-F5344CB8AC3E}">
        <p14:creationId xmlns:p14="http://schemas.microsoft.com/office/powerpoint/2010/main" val="204648267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xmlns="" id="{471017BB-BD8F-4249-A136-E6491ED4D03D}"/>
              </a:ext>
            </a:extLst>
          </p:cNvPr>
          <p:cNvSpPr/>
          <p:nvPr/>
        </p:nvSpPr>
        <p:spPr>
          <a:xfrm>
            <a:off x="1911833" y="2657916"/>
            <a:ext cx="1930400" cy="29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14" name="Imagen 13">
            <a:extLst>
              <a:ext uri="{FF2B5EF4-FFF2-40B4-BE49-F238E27FC236}">
                <a16:creationId xmlns:a16="http://schemas.microsoft.com/office/drawing/2014/main" xmlns="" id="{7A41B9C6-EEDC-7B4F-AC32-58537038A7F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8000" y="2331825"/>
            <a:ext cx="2201046" cy="3714263"/>
          </a:xfrm>
          <a:prstGeom prst="rect">
            <a:avLst/>
          </a:prstGeom>
        </p:spPr>
      </p:pic>
      <p:pic>
        <p:nvPicPr>
          <p:cNvPr id="19" name="Imagen 18">
            <a:hlinkClick r:id="rId4"/>
            <a:extLst>
              <a:ext uri="{FF2B5EF4-FFF2-40B4-BE49-F238E27FC236}">
                <a16:creationId xmlns:a16="http://schemas.microsoft.com/office/drawing/2014/main" xmlns="" id="{6A27D233-5D43-484C-AFFB-7AEE30181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433" y="3270142"/>
            <a:ext cx="1627200" cy="1627200"/>
          </a:xfrm>
          <a:prstGeom prst="rect">
            <a:avLst/>
          </a:prstGeom>
        </p:spPr>
      </p:pic>
      <p:sp>
        <p:nvSpPr>
          <p:cNvPr id="17" name="Rectángulo 16">
            <a:extLst>
              <a:ext uri="{FF2B5EF4-FFF2-40B4-BE49-F238E27FC236}">
                <a16:creationId xmlns:a16="http://schemas.microsoft.com/office/drawing/2014/main" xmlns="" id="{CDB8340E-1E3D-594F-A5B1-F0D918A5D46B}"/>
              </a:ext>
            </a:extLst>
          </p:cNvPr>
          <p:cNvSpPr/>
          <p:nvPr/>
        </p:nvSpPr>
        <p:spPr>
          <a:xfrm>
            <a:off x="6405562" y="2451100"/>
            <a:ext cx="4008438" cy="2527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6" name="Marcador de texto 5">
            <a:extLst>
              <a:ext uri="{FF2B5EF4-FFF2-40B4-BE49-F238E27FC236}">
                <a16:creationId xmlns:a16="http://schemas.microsoft.com/office/drawing/2014/main" xmlns="" id="{2F6A031F-B32A-A34B-B689-455AF9AFCA00}"/>
              </a:ext>
            </a:extLst>
          </p:cNvPr>
          <p:cNvSpPr>
            <a:spLocks noGrp="1"/>
          </p:cNvSpPr>
          <p:nvPr>
            <p:ph type="body" sz="quarter" idx="12"/>
          </p:nvPr>
        </p:nvSpPr>
        <p:spPr>
          <a:xfrm>
            <a:off x="990203" y="1770574"/>
            <a:ext cx="3759993" cy="387180"/>
          </a:xfrm>
        </p:spPr>
        <p:txBody>
          <a:bodyPr/>
          <a:lstStyle/>
          <a:p>
            <a:pPr algn="ctr"/>
            <a:r>
              <a:rPr lang="es-CL" dirty="0"/>
              <a:t>Escanea este código</a:t>
            </a:r>
          </a:p>
        </p:txBody>
      </p:sp>
      <p:sp>
        <p:nvSpPr>
          <p:cNvPr id="8" name="Marcador de texto 7">
            <a:extLst>
              <a:ext uri="{FF2B5EF4-FFF2-40B4-BE49-F238E27FC236}">
                <a16:creationId xmlns:a16="http://schemas.microsoft.com/office/drawing/2014/main" xmlns="" id="{3BEF1EB9-48C5-814A-8D9F-48E779292697}"/>
              </a:ext>
            </a:extLst>
          </p:cNvPr>
          <p:cNvSpPr>
            <a:spLocks noGrp="1"/>
          </p:cNvSpPr>
          <p:nvPr>
            <p:ph type="body" sz="quarter" idx="61"/>
          </p:nvPr>
        </p:nvSpPr>
        <p:spPr/>
        <p:txBody>
          <a:bodyPr/>
          <a:lstStyle/>
          <a:p>
            <a:r>
              <a:rPr lang="es-CL" dirty="0"/>
              <a:t>ENCUESTA DE SATISFACCIÓN</a:t>
            </a:r>
          </a:p>
        </p:txBody>
      </p:sp>
      <p:sp>
        <p:nvSpPr>
          <p:cNvPr id="9" name="Marcador de texto 8">
            <a:extLst>
              <a:ext uri="{FF2B5EF4-FFF2-40B4-BE49-F238E27FC236}">
                <a16:creationId xmlns:a16="http://schemas.microsoft.com/office/drawing/2014/main" xmlns="" id="{02F59352-C50E-BA40-B2D8-64D82FB0225E}"/>
              </a:ext>
            </a:extLst>
          </p:cNvPr>
          <p:cNvSpPr>
            <a:spLocks noGrp="1"/>
          </p:cNvSpPr>
          <p:nvPr>
            <p:ph type="body" sz="quarter" idx="62"/>
          </p:nvPr>
        </p:nvSpPr>
        <p:spPr>
          <a:ln>
            <a:noFill/>
          </a:ln>
        </p:spPr>
        <p:txBody>
          <a:bodyPr/>
          <a:lstStyle/>
          <a:p>
            <a:r>
              <a:rPr lang="es-CL" b="1" dirty="0">
                <a:solidFill>
                  <a:srgbClr val="004C14"/>
                </a:solidFill>
              </a:rPr>
              <a:t>Curso cerrado streaming</a:t>
            </a:r>
          </a:p>
        </p:txBody>
      </p:sp>
      <p:sp>
        <p:nvSpPr>
          <p:cNvPr id="11" name="Marcador de texto 5">
            <a:extLst>
              <a:ext uri="{FF2B5EF4-FFF2-40B4-BE49-F238E27FC236}">
                <a16:creationId xmlns:a16="http://schemas.microsoft.com/office/drawing/2014/main" xmlns="" id="{A7C8D920-9EF3-1543-ADC3-EC6ABA2354C8}"/>
              </a:ext>
            </a:extLst>
          </p:cNvPr>
          <p:cNvSpPr txBox="1">
            <a:spLocks/>
          </p:cNvSpPr>
          <p:nvPr/>
        </p:nvSpPr>
        <p:spPr>
          <a:xfrm>
            <a:off x="6405562" y="1770574"/>
            <a:ext cx="3759993" cy="387180"/>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spcAft>
                <a:spcPts val="600"/>
              </a:spcAft>
              <a:buClr>
                <a:schemeClr val="bg2"/>
              </a:buClr>
              <a:buSzPct val="95000"/>
              <a:buFontTx/>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676275" indent="-371475" algn="l" defTabSz="914400" rtl="0" eaLnBrk="1" latinLnBrk="0" hangingPunct="1">
              <a:lnSpc>
                <a:spcPct val="90000"/>
              </a:lnSpc>
              <a:spcBef>
                <a:spcPts val="600"/>
              </a:spcBef>
              <a:spcAft>
                <a:spcPts val="600"/>
              </a:spcAft>
              <a:buClr>
                <a:schemeClr val="bg2"/>
              </a:buClr>
              <a:buSzPct val="95000"/>
              <a:buFont typeface="Wingdings" pitchFamily="2" charset="2"/>
              <a:buChar char="§"/>
              <a:tabLst/>
              <a:defRPr lang="es-ES" sz="1600" b="0" i="0" u="none" strike="noStrike" kern="1200" cap="none" spc="0" baseline="0" dirty="0" smtClean="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2pPr>
            <a:lvl3pPr marL="1030288" indent="-333375" algn="l" defTabSz="914400" rtl="0" eaLnBrk="1" latinLnBrk="0" hangingPunct="1">
              <a:lnSpc>
                <a:spcPct val="90000"/>
              </a:lnSpc>
              <a:spcBef>
                <a:spcPts val="600"/>
              </a:spcBef>
              <a:spcAft>
                <a:spcPts val="600"/>
              </a:spcAft>
              <a:buClr>
                <a:schemeClr val="bg2"/>
              </a:buClr>
              <a:buSzPct val="50000"/>
              <a:buFontTx/>
              <a:buBlip>
                <a:blip r:embed="rId6">
                  <a:extLst>
                    <a:ext uri="{96DAC541-7B7A-43D3-8B79-37D633B846F1}">
                      <asvg:svgBlip xmlns:asvg="http://schemas.microsoft.com/office/drawing/2016/SVG/main" xmlns="" r:embed="rId7"/>
                    </a:ext>
                  </a:extLst>
                </a:blip>
              </a:buBlip>
              <a:tabLst/>
              <a:defRPr sz="1400" b="0" kern="1200">
                <a:solidFill>
                  <a:schemeClr val="accent3">
                    <a:lumMod val="75000"/>
                    <a:lumOff val="25000"/>
                  </a:schemeClr>
                </a:solidFill>
                <a:latin typeface="Arial" panose="020B0604020202020204" pitchFamily="34" charset="0"/>
                <a:ea typeface="+mn-ea"/>
                <a:cs typeface="Arial" panose="020B0604020202020204" pitchFamily="34" charset="0"/>
              </a:defRPr>
            </a:lvl3pPr>
            <a:lvl4pPr marL="1342232" indent="-332582" algn="l" defTabSz="914400" rtl="0" eaLnBrk="1" latinLnBrk="0" hangingPunct="1">
              <a:lnSpc>
                <a:spcPct val="90000"/>
              </a:lnSpc>
              <a:spcBef>
                <a:spcPts val="600"/>
              </a:spcBef>
              <a:spcAft>
                <a:spcPts val="600"/>
              </a:spcAft>
              <a:buClr>
                <a:schemeClr val="bg2"/>
              </a:buClr>
              <a:buSzPct val="50000"/>
              <a:buFontTx/>
              <a:buBlip>
                <a:blip r:embed="rId6">
                  <a:extLst>
                    <a:ext uri="{96DAC541-7B7A-43D3-8B79-37D633B846F1}">
                      <asvg:svgBlip xmlns:asvg="http://schemas.microsoft.com/office/drawing/2016/SVG/main" xmlns="" r:embed="rId7"/>
                    </a:ext>
                  </a:extLst>
                </a:blip>
              </a:buBlip>
              <a:tabLst/>
              <a:defRPr sz="1400" b="0" kern="1200">
                <a:solidFill>
                  <a:schemeClr val="accent3">
                    <a:lumMod val="75000"/>
                    <a:lumOff val="25000"/>
                  </a:schemeClr>
                </a:solidFill>
                <a:latin typeface="Arial" panose="020B0604020202020204" pitchFamily="34" charset="0"/>
                <a:ea typeface="+mn-ea"/>
                <a:cs typeface="Arial" panose="020B0604020202020204" pitchFamily="34" charset="0"/>
              </a:defRPr>
            </a:lvl4pPr>
            <a:lvl5pPr marL="1675607" indent="-364332" algn="l" defTabSz="914400" rtl="0" eaLnBrk="1" latinLnBrk="0" hangingPunct="1">
              <a:lnSpc>
                <a:spcPct val="90000"/>
              </a:lnSpc>
              <a:spcBef>
                <a:spcPts val="600"/>
              </a:spcBef>
              <a:spcAft>
                <a:spcPts val="600"/>
              </a:spcAft>
              <a:buClr>
                <a:schemeClr val="bg2"/>
              </a:buClr>
              <a:buSzPct val="50000"/>
              <a:buFontTx/>
              <a:buBlip>
                <a:blip r:embed="rId6">
                  <a:extLst>
                    <a:ext uri="{96DAC541-7B7A-43D3-8B79-37D633B846F1}">
                      <asvg:svgBlip xmlns:asvg="http://schemas.microsoft.com/office/drawing/2016/SVG/main" xmlns="" r:embed="rId7"/>
                    </a:ext>
                  </a:extLst>
                </a:blip>
              </a:buBlip>
              <a:tabLst>
                <a:tab pos="1571625" algn="l"/>
              </a:tabLst>
              <a:defRPr sz="1400" b="0" kern="1200">
                <a:solidFill>
                  <a:schemeClr val="accent3">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 dirty="0">
                <a:latin typeface="ACHS Nueva Serif" pitchFamily="2" charset="0"/>
              </a:rPr>
              <a:t>O ingresa a este link</a:t>
            </a:r>
          </a:p>
        </p:txBody>
      </p:sp>
      <p:pic>
        <p:nvPicPr>
          <p:cNvPr id="13" name="Imagen 12">
            <a:extLst>
              <a:ext uri="{FF2B5EF4-FFF2-40B4-BE49-F238E27FC236}">
                <a16:creationId xmlns:a16="http://schemas.microsoft.com/office/drawing/2014/main" xmlns="" id="{09F1C405-D823-9447-B7AC-BD47B72BA69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72749" y="2331825"/>
            <a:ext cx="5280325" cy="3571987"/>
          </a:xfrm>
          <a:prstGeom prst="rect">
            <a:avLst/>
          </a:prstGeom>
        </p:spPr>
      </p:pic>
      <p:sp>
        <p:nvSpPr>
          <p:cNvPr id="15" name="Marcador de texto 11">
            <a:extLst>
              <a:ext uri="{FF2B5EF4-FFF2-40B4-BE49-F238E27FC236}">
                <a16:creationId xmlns:a16="http://schemas.microsoft.com/office/drawing/2014/main" xmlns="" id="{822FBDC4-5794-C74F-B233-50B5E143E16C}"/>
              </a:ext>
            </a:extLst>
          </p:cNvPr>
          <p:cNvSpPr txBox="1">
            <a:spLocks/>
          </p:cNvSpPr>
          <p:nvPr/>
        </p:nvSpPr>
        <p:spPr>
          <a:xfrm>
            <a:off x="6030054" y="3560003"/>
            <a:ext cx="4765718" cy="523739"/>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6">
                  <a:extLst>
                    <a:ext uri="{96DAC541-7B7A-43D3-8B79-37D633B846F1}">
                      <asvg:svgBlip xmlns:asvg="http://schemas.microsoft.com/office/drawing/2016/SVG/main" xmlns="" r:embed="rId7"/>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6">
                  <a:extLst>
                    <a:ext uri="{96DAC541-7B7A-43D3-8B79-37D633B846F1}">
                      <asvg:svgBlip xmlns:asvg="http://schemas.microsoft.com/office/drawing/2016/SVG/main" xmlns="" r:embed="rId7"/>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6">
                  <a:extLst>
                    <a:ext uri="{96DAC541-7B7A-43D3-8B79-37D633B846F1}">
                      <asvg:svgBlip xmlns:asvg="http://schemas.microsoft.com/office/drawing/2016/SVG/main" xmlns="" r:embed="rId7"/>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399" u="sng" kern="0" dirty="0">
                <a:solidFill>
                  <a:srgbClr val="004C14"/>
                </a:solidFill>
                <a:latin typeface="ACHS Nueva Serif" pitchFamily="2" charset="0"/>
                <a:hlinkClick r:id="rId4">
                  <a:extLst>
                    <a:ext uri="{A12FA001-AC4F-418D-AE19-62706E023703}">
                      <ahyp:hlinkClr xmlns:ahyp="http://schemas.microsoft.com/office/drawing/2018/hyperlinkcolor" xmlns="" val="tx"/>
                    </a:ext>
                  </a:extLst>
                </a:hlinkClick>
              </a:rPr>
              <a:t>tinyurl.com/wtus2r43</a:t>
            </a:r>
            <a:endParaRPr lang="es-CL" sz="2399" u="sng" kern="0" dirty="0">
              <a:solidFill>
                <a:srgbClr val="004C14"/>
              </a:solidFill>
              <a:latin typeface="ACHS Nueva Serif" pitchFamily="2" charset="0"/>
            </a:endParaRPr>
          </a:p>
        </p:txBody>
      </p:sp>
    </p:spTree>
    <p:custDataLst>
      <p:tags r:id="rId1"/>
    </p:custDataLst>
    <p:extLst>
      <p:ext uri="{BB962C8B-B14F-4D97-AF65-F5344CB8AC3E}">
        <p14:creationId xmlns:p14="http://schemas.microsoft.com/office/powerpoint/2010/main" val="216438715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846358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052" name="Diapositiva de think-cell" r:id="rId6" imgW="415" imgH="416" progId="TCLayout.ActiveDocument.1">
                  <p:embed/>
                </p:oleObj>
              </mc:Choice>
              <mc:Fallback>
                <p:oleObj name="Diapositiva de think-cell" r:id="rId6" imgW="415" imgH="416" progId="TCLayout.ActiveDocument.1">
                  <p:embed/>
                  <p:pic>
                    <p:nvPicPr>
                      <p:cNvPr id="8" name="Objeto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69E62739-BF09-13DD-818A-4F4B4C2C8620}"/>
              </a:ext>
            </a:extLst>
          </p:cNvPr>
          <p:cNvSpPr>
            <a:spLocks noGrp="1"/>
          </p:cNvSpPr>
          <p:nvPr>
            <p:ph type="title"/>
          </p:nvPr>
        </p:nvSpPr>
        <p:spPr>
          <a:xfrm>
            <a:off x="714376" y="592636"/>
            <a:ext cx="4166234" cy="1162442"/>
          </a:xfrm>
        </p:spPr>
        <p:txBody>
          <a:bodyPr vert="horz">
            <a:normAutofit/>
          </a:bodyPr>
          <a:lstStyle/>
          <a:p>
            <a:r>
              <a:rPr lang="es-CL" sz="7200" dirty="0">
                <a:solidFill>
                  <a:srgbClr val="EAEADE"/>
                </a:solidFill>
              </a:rPr>
              <a:t>Agenda</a:t>
            </a:r>
            <a:endParaRPr lang="x-none" sz="7200" dirty="0">
              <a:solidFill>
                <a:srgbClr val="EAEADE"/>
              </a:solidFill>
            </a:endParaRPr>
          </a:p>
        </p:txBody>
      </p:sp>
      <p:sp>
        <p:nvSpPr>
          <p:cNvPr id="11" name="Text Placeholder 10">
            <a:extLst>
              <a:ext uri="{FF2B5EF4-FFF2-40B4-BE49-F238E27FC236}">
                <a16:creationId xmlns:a16="http://schemas.microsoft.com/office/drawing/2014/main" xmlns="" id="{B5012FB9-9D2C-CF04-22BC-4E848D4917C6}"/>
              </a:ext>
            </a:extLst>
          </p:cNvPr>
          <p:cNvSpPr>
            <a:spLocks noGrp="1"/>
          </p:cNvSpPr>
          <p:nvPr>
            <p:ph type="body" sz="quarter" idx="20"/>
          </p:nvPr>
        </p:nvSpPr>
        <p:spPr>
          <a:xfrm>
            <a:off x="6555556" y="1176835"/>
            <a:ext cx="1199956" cy="879231"/>
          </a:xfrm>
        </p:spPr>
        <p:txBody>
          <a:bodyPr>
            <a:normAutofit lnSpcReduction="10000"/>
          </a:bodyPr>
          <a:lstStyle/>
          <a:p>
            <a:r>
              <a:rPr lang="x-none" dirty="0">
                <a:solidFill>
                  <a:srgbClr val="EAEADE"/>
                </a:solidFill>
              </a:rPr>
              <a:t>01</a:t>
            </a:r>
          </a:p>
        </p:txBody>
      </p:sp>
      <p:sp>
        <p:nvSpPr>
          <p:cNvPr id="14" name="Text Placeholder 13">
            <a:extLst>
              <a:ext uri="{FF2B5EF4-FFF2-40B4-BE49-F238E27FC236}">
                <a16:creationId xmlns:a16="http://schemas.microsoft.com/office/drawing/2014/main" xmlns="" id="{FD3C2D52-6DD2-BECA-FA6E-D2380DBBF270}"/>
              </a:ext>
            </a:extLst>
          </p:cNvPr>
          <p:cNvSpPr>
            <a:spLocks noGrp="1"/>
          </p:cNvSpPr>
          <p:nvPr>
            <p:ph type="body" sz="quarter" idx="55"/>
          </p:nvPr>
        </p:nvSpPr>
        <p:spPr>
          <a:xfrm>
            <a:off x="6555556" y="2339277"/>
            <a:ext cx="1199956" cy="879231"/>
          </a:xfrm>
        </p:spPr>
        <p:txBody>
          <a:bodyPr>
            <a:normAutofit lnSpcReduction="10000"/>
          </a:bodyPr>
          <a:lstStyle/>
          <a:p>
            <a:r>
              <a:rPr lang="x-none" dirty="0">
                <a:solidFill>
                  <a:srgbClr val="27933E"/>
                </a:solidFill>
              </a:rPr>
              <a:t>02</a:t>
            </a:r>
          </a:p>
        </p:txBody>
      </p:sp>
      <p:sp>
        <p:nvSpPr>
          <p:cNvPr id="15" name="Text Placeholder 14">
            <a:extLst>
              <a:ext uri="{FF2B5EF4-FFF2-40B4-BE49-F238E27FC236}">
                <a16:creationId xmlns:a16="http://schemas.microsoft.com/office/drawing/2014/main" xmlns="" id="{D48671D4-9EEF-ABDA-AA7B-A9F0419A74F7}"/>
              </a:ext>
            </a:extLst>
          </p:cNvPr>
          <p:cNvSpPr>
            <a:spLocks noGrp="1"/>
          </p:cNvSpPr>
          <p:nvPr>
            <p:ph type="body" sz="quarter" idx="56"/>
          </p:nvPr>
        </p:nvSpPr>
        <p:spPr>
          <a:xfrm>
            <a:off x="6555556" y="3556275"/>
            <a:ext cx="1199956" cy="879231"/>
          </a:xfrm>
        </p:spPr>
        <p:txBody>
          <a:bodyPr>
            <a:normAutofit lnSpcReduction="10000"/>
          </a:bodyPr>
          <a:lstStyle/>
          <a:p>
            <a:r>
              <a:rPr lang="x-none" dirty="0">
                <a:solidFill>
                  <a:srgbClr val="27933E"/>
                </a:solidFill>
              </a:rPr>
              <a:t>03</a:t>
            </a:r>
          </a:p>
        </p:txBody>
      </p:sp>
      <p:sp>
        <p:nvSpPr>
          <p:cNvPr id="16" name="Text Placeholder 15">
            <a:extLst>
              <a:ext uri="{FF2B5EF4-FFF2-40B4-BE49-F238E27FC236}">
                <a16:creationId xmlns:a16="http://schemas.microsoft.com/office/drawing/2014/main" xmlns="" id="{8B0E531B-0DA3-57AA-B5F5-074404371707}"/>
              </a:ext>
            </a:extLst>
          </p:cNvPr>
          <p:cNvSpPr>
            <a:spLocks noGrp="1"/>
          </p:cNvSpPr>
          <p:nvPr>
            <p:ph type="body" sz="quarter" idx="57"/>
          </p:nvPr>
        </p:nvSpPr>
        <p:spPr>
          <a:xfrm>
            <a:off x="6555556" y="4758636"/>
            <a:ext cx="1199956" cy="879231"/>
          </a:xfrm>
        </p:spPr>
        <p:txBody>
          <a:bodyPr>
            <a:normAutofit lnSpcReduction="10000"/>
          </a:bodyPr>
          <a:lstStyle/>
          <a:p>
            <a:r>
              <a:rPr lang="x-none" dirty="0">
                <a:solidFill>
                  <a:srgbClr val="27933E"/>
                </a:solidFill>
              </a:rPr>
              <a:t>04</a:t>
            </a:r>
          </a:p>
        </p:txBody>
      </p:sp>
      <p:sp>
        <p:nvSpPr>
          <p:cNvPr id="6" name="Text Placeholder 5">
            <a:extLst>
              <a:ext uri="{FF2B5EF4-FFF2-40B4-BE49-F238E27FC236}">
                <a16:creationId xmlns:a16="http://schemas.microsoft.com/office/drawing/2014/main" xmlns="" id="{577EB4D2-3D97-E88E-227D-58E2B0FAEC5A}"/>
              </a:ext>
            </a:extLst>
          </p:cNvPr>
          <p:cNvSpPr>
            <a:spLocks noGrp="1"/>
          </p:cNvSpPr>
          <p:nvPr>
            <p:ph type="body" sz="quarter" idx="17"/>
          </p:nvPr>
        </p:nvSpPr>
        <p:spPr>
          <a:xfrm>
            <a:off x="7189780" y="5195353"/>
            <a:ext cx="4545093" cy="446992"/>
          </a:xfrm>
        </p:spPr>
        <p:txBody>
          <a:bodyPr/>
          <a:lstStyle/>
          <a:p>
            <a:r>
              <a:rPr lang="es-ES" b="1" dirty="0">
                <a:solidFill>
                  <a:srgbClr val="004C14"/>
                </a:solidFill>
              </a:rPr>
              <a:t>CONCLUSIONES</a:t>
            </a:r>
            <a:endParaRPr lang="x-none" b="1" dirty="0">
              <a:solidFill>
                <a:srgbClr val="004C14"/>
              </a:solidFill>
            </a:endParaRPr>
          </a:p>
        </p:txBody>
      </p:sp>
      <p:sp>
        <p:nvSpPr>
          <p:cNvPr id="3" name="Text Placeholder 2">
            <a:extLst>
              <a:ext uri="{FF2B5EF4-FFF2-40B4-BE49-F238E27FC236}">
                <a16:creationId xmlns:a16="http://schemas.microsoft.com/office/drawing/2014/main" xmlns="" id="{F2364F45-9F0A-4A52-50BB-708F0EA819DC}"/>
              </a:ext>
            </a:extLst>
          </p:cNvPr>
          <p:cNvSpPr>
            <a:spLocks noGrp="1"/>
          </p:cNvSpPr>
          <p:nvPr>
            <p:ph type="body" sz="quarter" idx="16"/>
          </p:nvPr>
        </p:nvSpPr>
        <p:spPr>
          <a:xfrm>
            <a:off x="7189780" y="3985389"/>
            <a:ext cx="4545093" cy="446992"/>
          </a:xfrm>
        </p:spPr>
        <p:txBody>
          <a:bodyPr/>
          <a:lstStyle/>
          <a:p>
            <a:r>
              <a:rPr lang="es-CL" b="1" dirty="0">
                <a:solidFill>
                  <a:srgbClr val="004C14"/>
                </a:solidFill>
              </a:rPr>
              <a:t>PARO CARDÍACO RESPIRATORIO</a:t>
            </a:r>
          </a:p>
        </p:txBody>
      </p:sp>
      <p:sp>
        <p:nvSpPr>
          <p:cNvPr id="12" name="Text Placeholder 11">
            <a:extLst>
              <a:ext uri="{FF2B5EF4-FFF2-40B4-BE49-F238E27FC236}">
                <a16:creationId xmlns:a16="http://schemas.microsoft.com/office/drawing/2014/main" xmlns="" id="{3471A762-86B8-E899-9627-4A7C10C7ED12}"/>
              </a:ext>
            </a:extLst>
          </p:cNvPr>
          <p:cNvSpPr>
            <a:spLocks noGrp="1"/>
          </p:cNvSpPr>
          <p:nvPr>
            <p:ph type="body" sz="quarter" idx="53"/>
          </p:nvPr>
        </p:nvSpPr>
        <p:spPr>
          <a:xfrm>
            <a:off x="7189780" y="2775854"/>
            <a:ext cx="4545093" cy="446992"/>
          </a:xfrm>
        </p:spPr>
        <p:txBody>
          <a:bodyPr/>
          <a:lstStyle/>
          <a:p>
            <a:r>
              <a:rPr lang="es-CL" b="1" dirty="0">
                <a:solidFill>
                  <a:srgbClr val="004C14"/>
                </a:solidFill>
              </a:rPr>
              <a:t>CUIDADOS BÁSICOS</a:t>
            </a:r>
          </a:p>
        </p:txBody>
      </p:sp>
      <p:sp>
        <p:nvSpPr>
          <p:cNvPr id="13" name="Text Placeholder 12">
            <a:extLst>
              <a:ext uri="{FF2B5EF4-FFF2-40B4-BE49-F238E27FC236}">
                <a16:creationId xmlns:a16="http://schemas.microsoft.com/office/drawing/2014/main" xmlns="" id="{92D68DDB-B5F5-37CB-9DCF-F321A65C9D9D}"/>
              </a:ext>
            </a:extLst>
          </p:cNvPr>
          <p:cNvSpPr>
            <a:spLocks noGrp="1"/>
          </p:cNvSpPr>
          <p:nvPr>
            <p:ph type="body" sz="quarter" idx="54"/>
          </p:nvPr>
        </p:nvSpPr>
        <p:spPr>
          <a:xfrm>
            <a:off x="7189780" y="1616690"/>
            <a:ext cx="4545093" cy="446992"/>
          </a:xfrm>
        </p:spPr>
        <p:txBody>
          <a:bodyPr>
            <a:normAutofit/>
          </a:bodyPr>
          <a:lstStyle/>
          <a:p>
            <a:r>
              <a:rPr lang="es-ES" b="1" dirty="0">
                <a:solidFill>
                  <a:srgbClr val="004C14"/>
                </a:solidFill>
              </a:rPr>
              <a:t>INTRODUCCIÓN</a:t>
            </a:r>
            <a:endParaRPr lang="x-none" b="1" dirty="0">
              <a:solidFill>
                <a:srgbClr val="004C14"/>
              </a:solidFill>
            </a:endParaRPr>
          </a:p>
        </p:txBody>
      </p:sp>
    </p:spTree>
    <p:custDataLst>
      <p:tags r:id="rId2"/>
    </p:custDataLst>
    <p:extLst>
      <p:ext uri="{BB962C8B-B14F-4D97-AF65-F5344CB8AC3E}">
        <p14:creationId xmlns:p14="http://schemas.microsoft.com/office/powerpoint/2010/main" val="84115452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2" y="1535929"/>
            <a:ext cx="6523038" cy="52880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400" dirty="0">
                <a:solidFill>
                  <a:srgbClr val="000000">
                    <a:lumMod val="75000"/>
                    <a:lumOff val="25000"/>
                  </a:srgbClr>
                </a:solidFill>
                <a:latin typeface="ACHS Nueva Serif" pitchFamily="2" charset="0"/>
              </a:rPr>
              <a:t>“Conjunto de acciones simples y directas, otorgadas en el sitio del accidente por personas comunes, no técnicos en </a:t>
            </a:r>
            <a:r>
              <a:rPr lang="es-CL" sz="1400" dirty="0" smtClean="0">
                <a:solidFill>
                  <a:srgbClr val="000000">
                    <a:lumMod val="75000"/>
                    <a:lumOff val="25000"/>
                  </a:srgbClr>
                </a:solidFill>
                <a:latin typeface="ACHS Nueva Serif" pitchFamily="2" charset="0"/>
              </a:rPr>
              <a:t>salud, </a:t>
            </a:r>
            <a:r>
              <a:rPr lang="es-CL" sz="1400" dirty="0">
                <a:solidFill>
                  <a:srgbClr val="000000">
                    <a:lumMod val="75000"/>
                    <a:lumOff val="25000"/>
                  </a:srgbClr>
                </a:solidFill>
                <a:latin typeface="ACHS Nueva Serif" pitchFamily="2" charset="0"/>
              </a:rPr>
              <a:t>pero con un mínimo de conocimientos”.</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01. </a:t>
            </a:r>
            <a:r>
              <a:rPr kumimoji="0" lang="es-CL" sz="2000" b="0" i="0" u="none" strike="noStrike" kern="1200" cap="none" spc="0" normalizeH="0" baseline="0" noProof="0" dirty="0">
                <a:ln>
                  <a:noFill/>
                </a:ln>
                <a:solidFill>
                  <a:srgbClr val="13C045"/>
                </a:solidFill>
                <a:effectLst/>
                <a:uLnTx/>
                <a:uFillTx/>
                <a:latin typeface="ACHS Nueva Serif" pitchFamily="2" charset="0"/>
                <a:ea typeface="+mn-ea"/>
              </a:rPr>
              <a:t>INTRODUCCIÓN</a:t>
            </a: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090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Primera respuesta frente a emergencias de salud</a:t>
            </a:r>
          </a:p>
        </p:txBody>
      </p:sp>
      <p:sp>
        <p:nvSpPr>
          <p:cNvPr id="19" name="Marcador de texto 9">
            <a:extLst>
              <a:ext uri="{FF2B5EF4-FFF2-40B4-BE49-F238E27FC236}">
                <a16:creationId xmlns:a16="http://schemas.microsoft.com/office/drawing/2014/main" xmlns="" id="{3C7B2225-EEB8-8A45-95EA-3910A41FB300}"/>
              </a:ext>
            </a:extLst>
          </p:cNvPr>
          <p:cNvSpPr>
            <a:spLocks noGrp="1"/>
          </p:cNvSpPr>
          <p:nvPr>
            <p:ph type="body" sz="quarter" idx="14"/>
          </p:nvPr>
        </p:nvSpPr>
        <p:spPr>
          <a:xfrm>
            <a:off x="436563" y="2734029"/>
            <a:ext cx="5409852" cy="1790699"/>
          </a:xfrm>
          <a:prstGeom prst="rect">
            <a:avLst/>
          </a:prstGeom>
        </p:spPr>
        <p:txBody>
          <a:bodyPr anchor="t">
            <a:normAutofit/>
          </a:bodyPr>
          <a:lstStyle/>
          <a:p>
            <a:pPr marL="285750" indent="-285750">
              <a:lnSpc>
                <a:spcPct val="100000"/>
              </a:lnSpc>
              <a:buFont typeface="Arial" panose="020B0604020202020204" pitchFamily="34" charset="0"/>
              <a:buChar char="•"/>
            </a:pPr>
            <a:r>
              <a:rPr lang="es-CL" sz="1400" b="0" dirty="0" smtClean="0">
                <a:solidFill>
                  <a:schemeClr val="accent3">
                    <a:lumMod val="75000"/>
                    <a:lumOff val="25000"/>
                  </a:schemeClr>
                </a:solidFill>
              </a:rPr>
              <a:t>Temporal</a:t>
            </a:r>
            <a:endParaRPr lang="es-CL" sz="1400" b="0" dirty="0">
              <a:solidFill>
                <a:schemeClr val="accent3">
                  <a:lumMod val="75000"/>
                  <a:lumOff val="25000"/>
                </a:schemeClr>
              </a:solidFill>
            </a:endParaRPr>
          </a:p>
          <a:p>
            <a:pPr marL="285750" indent="-285750">
              <a:lnSpc>
                <a:spcPct val="100000"/>
              </a:lnSpc>
              <a:buFont typeface="Arial" panose="020B0604020202020204" pitchFamily="34" charset="0"/>
              <a:buChar char="•"/>
            </a:pPr>
            <a:r>
              <a:rPr lang="es-CL" sz="1400" b="0" dirty="0">
                <a:solidFill>
                  <a:schemeClr val="accent3">
                    <a:lumMod val="75000"/>
                    <a:lumOff val="25000"/>
                  </a:schemeClr>
                </a:solidFill>
              </a:rPr>
              <a:t>Rápida y de </a:t>
            </a:r>
            <a:r>
              <a:rPr lang="es-CL" sz="1400" b="0" dirty="0" smtClean="0">
                <a:solidFill>
                  <a:schemeClr val="accent3">
                    <a:lumMod val="75000"/>
                    <a:lumOff val="25000"/>
                  </a:schemeClr>
                </a:solidFill>
              </a:rPr>
              <a:t>emergencia</a:t>
            </a:r>
            <a:endParaRPr lang="es-CL" sz="1400" b="0" dirty="0">
              <a:solidFill>
                <a:schemeClr val="accent3">
                  <a:lumMod val="75000"/>
                  <a:lumOff val="25000"/>
                </a:schemeClr>
              </a:solidFill>
            </a:endParaRPr>
          </a:p>
          <a:p>
            <a:pPr marL="285750" indent="-285750">
              <a:lnSpc>
                <a:spcPct val="100000"/>
              </a:lnSpc>
              <a:buFont typeface="Arial" panose="020B0604020202020204" pitchFamily="34" charset="0"/>
              <a:buChar char="•"/>
            </a:pPr>
            <a:r>
              <a:rPr lang="es-CL" sz="1400" b="0" dirty="0">
                <a:solidFill>
                  <a:schemeClr val="accent3">
                    <a:lumMod val="75000"/>
                    <a:lumOff val="25000"/>
                  </a:schemeClr>
                </a:solidFill>
              </a:rPr>
              <a:t>Se mantiene hasta que pase el peligro vital o llegue el personal de salud </a:t>
            </a:r>
            <a:r>
              <a:rPr lang="es-CL" sz="1400" b="0" dirty="0" smtClean="0">
                <a:solidFill>
                  <a:schemeClr val="accent3">
                    <a:lumMod val="75000"/>
                    <a:lumOff val="25000"/>
                  </a:schemeClr>
                </a:solidFill>
              </a:rPr>
              <a:t>calificado</a:t>
            </a:r>
            <a:endParaRPr lang="es-CL" sz="1400" b="0" dirty="0">
              <a:solidFill>
                <a:schemeClr val="accent3">
                  <a:lumMod val="75000"/>
                  <a:lumOff val="25000"/>
                </a:schemeClr>
              </a:solidFill>
            </a:endParaRPr>
          </a:p>
        </p:txBody>
      </p:sp>
      <p:sp>
        <p:nvSpPr>
          <p:cNvPr id="21" name="Marcador de texto 6">
            <a:extLst>
              <a:ext uri="{FF2B5EF4-FFF2-40B4-BE49-F238E27FC236}">
                <a16:creationId xmlns:a16="http://schemas.microsoft.com/office/drawing/2014/main" xmlns="" id="{B6AECACA-7449-8C4B-9188-7684EF7FF616}"/>
              </a:ext>
            </a:extLst>
          </p:cNvPr>
          <p:cNvSpPr txBox="1">
            <a:spLocks/>
          </p:cNvSpPr>
          <p:nvPr/>
        </p:nvSpPr>
        <p:spPr>
          <a:xfrm>
            <a:off x="436562" y="234206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rgbClr val="27933E"/>
                </a:solidFill>
                <a:latin typeface="ACHS Nueva Serif" pitchFamily="2" charset="0"/>
              </a:rPr>
              <a:t>Características</a:t>
            </a:r>
          </a:p>
        </p:txBody>
      </p:sp>
      <p:grpSp>
        <p:nvGrpSpPr>
          <p:cNvPr id="34" name="Group 37">
            <a:extLst>
              <a:ext uri="{FF2B5EF4-FFF2-40B4-BE49-F238E27FC236}">
                <a16:creationId xmlns:a16="http://schemas.microsoft.com/office/drawing/2014/main" xmlns="" id="{270DE297-C071-C343-9294-3C54001FA3C1}"/>
              </a:ext>
            </a:extLst>
          </p:cNvPr>
          <p:cNvGrpSpPr>
            <a:grpSpLocks noChangeAspect="1"/>
          </p:cNvGrpSpPr>
          <p:nvPr/>
        </p:nvGrpSpPr>
        <p:grpSpPr bwMode="auto">
          <a:xfrm flipH="1">
            <a:off x="8135481" y="3944024"/>
            <a:ext cx="3073857" cy="2417405"/>
            <a:chOff x="3239" y="1014"/>
            <a:chExt cx="590" cy="464"/>
          </a:xfrm>
          <a:solidFill>
            <a:schemeClr val="accent1"/>
          </a:solidFill>
        </p:grpSpPr>
        <p:sp>
          <p:nvSpPr>
            <p:cNvPr id="35" name="Freeform 38">
              <a:extLst>
                <a:ext uri="{FF2B5EF4-FFF2-40B4-BE49-F238E27FC236}">
                  <a16:creationId xmlns:a16="http://schemas.microsoft.com/office/drawing/2014/main" xmlns="" id="{6B6BCC7E-314A-E049-A8CE-13BFF8C7F2A8}"/>
                </a:ext>
              </a:extLst>
            </p:cNvPr>
            <p:cNvSpPr>
              <a:spLocks noEditPoints="1"/>
            </p:cNvSpPr>
            <p:nvPr/>
          </p:nvSpPr>
          <p:spPr bwMode="auto">
            <a:xfrm>
              <a:off x="3595" y="1059"/>
              <a:ext cx="64" cy="64"/>
            </a:xfrm>
            <a:custGeom>
              <a:avLst/>
              <a:gdLst>
                <a:gd name="T0" fmla="*/ 34 w 106"/>
                <a:gd name="T1" fmla="*/ 71 h 105"/>
                <a:gd name="T2" fmla="*/ 34 w 106"/>
                <a:gd name="T3" fmla="*/ 71 h 105"/>
                <a:gd name="T4" fmla="*/ 72 w 106"/>
                <a:gd name="T5" fmla="*/ 71 h 105"/>
                <a:gd name="T6" fmla="*/ 72 w 106"/>
                <a:gd name="T7" fmla="*/ 53 h 105"/>
                <a:gd name="T8" fmla="*/ 53 w 106"/>
                <a:gd name="T9" fmla="*/ 34 h 105"/>
                <a:gd name="T10" fmla="*/ 34 w 106"/>
                <a:gd name="T11" fmla="*/ 53 h 105"/>
                <a:gd name="T12" fmla="*/ 34 w 106"/>
                <a:gd name="T13" fmla="*/ 71 h 105"/>
                <a:gd name="T14" fmla="*/ 89 w 106"/>
                <a:gd name="T15" fmla="*/ 105 h 105"/>
                <a:gd name="T16" fmla="*/ 89 w 106"/>
                <a:gd name="T17" fmla="*/ 105 h 105"/>
                <a:gd name="T18" fmla="*/ 17 w 106"/>
                <a:gd name="T19" fmla="*/ 105 h 105"/>
                <a:gd name="T20" fmla="*/ 0 w 106"/>
                <a:gd name="T21" fmla="*/ 88 h 105"/>
                <a:gd name="T22" fmla="*/ 0 w 106"/>
                <a:gd name="T23" fmla="*/ 53 h 105"/>
                <a:gd name="T24" fmla="*/ 53 w 106"/>
                <a:gd name="T25" fmla="*/ 0 h 105"/>
                <a:gd name="T26" fmla="*/ 106 w 106"/>
                <a:gd name="T27" fmla="*/ 53 h 105"/>
                <a:gd name="T28" fmla="*/ 106 w 106"/>
                <a:gd name="T29" fmla="*/ 88 h 105"/>
                <a:gd name="T30" fmla="*/ 89 w 106"/>
                <a:gd name="T3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05">
                  <a:moveTo>
                    <a:pt x="34" y="71"/>
                  </a:moveTo>
                  <a:lnTo>
                    <a:pt x="34" y="71"/>
                  </a:lnTo>
                  <a:lnTo>
                    <a:pt x="72" y="71"/>
                  </a:lnTo>
                  <a:lnTo>
                    <a:pt x="72" y="53"/>
                  </a:lnTo>
                  <a:cubicBezTo>
                    <a:pt x="72" y="43"/>
                    <a:pt x="63" y="34"/>
                    <a:pt x="53" y="34"/>
                  </a:cubicBezTo>
                  <a:cubicBezTo>
                    <a:pt x="43" y="34"/>
                    <a:pt x="34" y="43"/>
                    <a:pt x="34" y="53"/>
                  </a:cubicBezTo>
                  <a:lnTo>
                    <a:pt x="34" y="71"/>
                  </a:lnTo>
                  <a:close/>
                  <a:moveTo>
                    <a:pt x="89" y="105"/>
                  </a:moveTo>
                  <a:lnTo>
                    <a:pt x="89" y="105"/>
                  </a:lnTo>
                  <a:lnTo>
                    <a:pt x="17" y="105"/>
                  </a:lnTo>
                  <a:cubicBezTo>
                    <a:pt x="8" y="105"/>
                    <a:pt x="0" y="98"/>
                    <a:pt x="0" y="88"/>
                  </a:cubicBezTo>
                  <a:lnTo>
                    <a:pt x="0" y="53"/>
                  </a:lnTo>
                  <a:cubicBezTo>
                    <a:pt x="0" y="24"/>
                    <a:pt x="24" y="0"/>
                    <a:pt x="53" y="0"/>
                  </a:cubicBezTo>
                  <a:cubicBezTo>
                    <a:pt x="82" y="0"/>
                    <a:pt x="106" y="24"/>
                    <a:pt x="106" y="53"/>
                  </a:cubicBezTo>
                  <a:lnTo>
                    <a:pt x="106" y="88"/>
                  </a:lnTo>
                  <a:cubicBezTo>
                    <a:pt x="106" y="98"/>
                    <a:pt x="98" y="105"/>
                    <a:pt x="89" y="1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36" name="Freeform 39">
              <a:extLst>
                <a:ext uri="{FF2B5EF4-FFF2-40B4-BE49-F238E27FC236}">
                  <a16:creationId xmlns:a16="http://schemas.microsoft.com/office/drawing/2014/main" xmlns="" id="{80A64EB0-948D-B849-8A0B-B4E6EDDA8B9C}"/>
                </a:ext>
              </a:extLst>
            </p:cNvPr>
            <p:cNvSpPr>
              <a:spLocks/>
            </p:cNvSpPr>
            <p:nvPr/>
          </p:nvSpPr>
          <p:spPr bwMode="auto">
            <a:xfrm>
              <a:off x="3405" y="1401"/>
              <a:ext cx="211" cy="20"/>
            </a:xfrm>
            <a:custGeom>
              <a:avLst/>
              <a:gdLst>
                <a:gd name="T0" fmla="*/ 333 w 350"/>
                <a:gd name="T1" fmla="*/ 34 h 34"/>
                <a:gd name="T2" fmla="*/ 333 w 350"/>
                <a:gd name="T3" fmla="*/ 34 h 34"/>
                <a:gd name="T4" fmla="*/ 17 w 350"/>
                <a:gd name="T5" fmla="*/ 34 h 34"/>
                <a:gd name="T6" fmla="*/ 0 w 350"/>
                <a:gd name="T7" fmla="*/ 17 h 34"/>
                <a:gd name="T8" fmla="*/ 17 w 350"/>
                <a:gd name="T9" fmla="*/ 0 h 34"/>
                <a:gd name="T10" fmla="*/ 333 w 350"/>
                <a:gd name="T11" fmla="*/ 0 h 34"/>
                <a:gd name="T12" fmla="*/ 350 w 350"/>
                <a:gd name="T13" fmla="*/ 17 h 34"/>
                <a:gd name="T14" fmla="*/ 333 w 350"/>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34">
                  <a:moveTo>
                    <a:pt x="333" y="34"/>
                  </a:moveTo>
                  <a:lnTo>
                    <a:pt x="333" y="34"/>
                  </a:lnTo>
                  <a:lnTo>
                    <a:pt x="17" y="34"/>
                  </a:lnTo>
                  <a:cubicBezTo>
                    <a:pt x="8" y="34"/>
                    <a:pt x="0" y="27"/>
                    <a:pt x="0" y="17"/>
                  </a:cubicBezTo>
                  <a:cubicBezTo>
                    <a:pt x="0" y="8"/>
                    <a:pt x="8" y="0"/>
                    <a:pt x="17" y="0"/>
                  </a:cubicBezTo>
                  <a:lnTo>
                    <a:pt x="333" y="0"/>
                  </a:lnTo>
                  <a:cubicBezTo>
                    <a:pt x="343" y="0"/>
                    <a:pt x="350" y="8"/>
                    <a:pt x="350" y="17"/>
                  </a:cubicBezTo>
                  <a:cubicBezTo>
                    <a:pt x="350" y="27"/>
                    <a:pt x="343" y="34"/>
                    <a:pt x="333"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37" name="Freeform 40">
              <a:extLst>
                <a:ext uri="{FF2B5EF4-FFF2-40B4-BE49-F238E27FC236}">
                  <a16:creationId xmlns:a16="http://schemas.microsoft.com/office/drawing/2014/main" xmlns="" id="{62C18741-586D-5846-A9DB-FF035A3A860E}"/>
                </a:ext>
              </a:extLst>
            </p:cNvPr>
            <p:cNvSpPr>
              <a:spLocks noEditPoints="1"/>
            </p:cNvSpPr>
            <p:nvPr/>
          </p:nvSpPr>
          <p:spPr bwMode="auto">
            <a:xfrm>
              <a:off x="3239" y="1103"/>
              <a:ext cx="590" cy="318"/>
            </a:xfrm>
            <a:custGeom>
              <a:avLst/>
              <a:gdLst>
                <a:gd name="T0" fmla="*/ 913 w 979"/>
                <a:gd name="T1" fmla="*/ 385 h 523"/>
                <a:gd name="T2" fmla="*/ 913 w 979"/>
                <a:gd name="T3" fmla="*/ 385 h 523"/>
                <a:gd name="T4" fmla="*/ 912 w 979"/>
                <a:gd name="T5" fmla="*/ 384 h 523"/>
                <a:gd name="T6" fmla="*/ 912 w 979"/>
                <a:gd name="T7" fmla="*/ 368 h 523"/>
                <a:gd name="T8" fmla="*/ 945 w 979"/>
                <a:gd name="T9" fmla="*/ 368 h 523"/>
                <a:gd name="T10" fmla="*/ 945 w 979"/>
                <a:gd name="T11" fmla="*/ 385 h 523"/>
                <a:gd name="T12" fmla="*/ 913 w 979"/>
                <a:gd name="T13" fmla="*/ 385 h 523"/>
                <a:gd name="T14" fmla="*/ 672 w 979"/>
                <a:gd name="T15" fmla="*/ 202 h 523"/>
                <a:gd name="T16" fmla="*/ 672 w 979"/>
                <a:gd name="T17" fmla="*/ 202 h 523"/>
                <a:gd name="T18" fmla="*/ 672 w 979"/>
                <a:gd name="T19" fmla="*/ 120 h 523"/>
                <a:gd name="T20" fmla="*/ 787 w 979"/>
                <a:gd name="T21" fmla="*/ 120 h 523"/>
                <a:gd name="T22" fmla="*/ 823 w 979"/>
                <a:gd name="T23" fmla="*/ 217 h 523"/>
                <a:gd name="T24" fmla="*/ 686 w 979"/>
                <a:gd name="T25" fmla="*/ 217 h 523"/>
                <a:gd name="T26" fmla="*/ 672 w 979"/>
                <a:gd name="T27" fmla="*/ 202 h 523"/>
                <a:gd name="T28" fmla="*/ 971 w 979"/>
                <a:gd name="T29" fmla="*/ 285 h 523"/>
                <a:gd name="T30" fmla="*/ 971 w 979"/>
                <a:gd name="T31" fmla="*/ 285 h 523"/>
                <a:gd name="T32" fmla="*/ 861 w 979"/>
                <a:gd name="T33" fmla="*/ 222 h 523"/>
                <a:gd name="T34" fmla="*/ 783 w 979"/>
                <a:gd name="T35" fmla="*/ 12 h 523"/>
                <a:gd name="T36" fmla="*/ 767 w 979"/>
                <a:gd name="T37" fmla="*/ 0 h 523"/>
                <a:gd name="T38" fmla="*/ 16 w 979"/>
                <a:gd name="T39" fmla="*/ 0 h 523"/>
                <a:gd name="T40" fmla="*/ 0 w 979"/>
                <a:gd name="T41" fmla="*/ 17 h 523"/>
                <a:gd name="T42" fmla="*/ 0 w 979"/>
                <a:gd name="T43" fmla="*/ 506 h 523"/>
                <a:gd name="T44" fmla="*/ 16 w 979"/>
                <a:gd name="T45" fmla="*/ 523 h 523"/>
                <a:gd name="T46" fmla="*/ 108 w 979"/>
                <a:gd name="T47" fmla="*/ 523 h 523"/>
                <a:gd name="T48" fmla="*/ 125 w 979"/>
                <a:gd name="T49" fmla="*/ 506 h 523"/>
                <a:gd name="T50" fmla="*/ 108 w 979"/>
                <a:gd name="T51" fmla="*/ 489 h 523"/>
                <a:gd name="T52" fmla="*/ 33 w 979"/>
                <a:gd name="T53" fmla="*/ 489 h 523"/>
                <a:gd name="T54" fmla="*/ 33 w 979"/>
                <a:gd name="T55" fmla="*/ 34 h 523"/>
                <a:gd name="T56" fmla="*/ 755 w 979"/>
                <a:gd name="T57" fmla="*/ 34 h 523"/>
                <a:gd name="T58" fmla="*/ 774 w 979"/>
                <a:gd name="T59" fmla="*/ 86 h 523"/>
                <a:gd name="T60" fmla="*/ 655 w 979"/>
                <a:gd name="T61" fmla="*/ 86 h 523"/>
                <a:gd name="T62" fmla="*/ 638 w 979"/>
                <a:gd name="T63" fmla="*/ 103 h 523"/>
                <a:gd name="T64" fmla="*/ 638 w 979"/>
                <a:gd name="T65" fmla="*/ 202 h 523"/>
                <a:gd name="T66" fmla="*/ 686 w 979"/>
                <a:gd name="T67" fmla="*/ 251 h 523"/>
                <a:gd name="T68" fmla="*/ 842 w 979"/>
                <a:gd name="T69" fmla="*/ 251 h 523"/>
                <a:gd name="T70" fmla="*/ 945 w 979"/>
                <a:gd name="T71" fmla="*/ 310 h 523"/>
                <a:gd name="T72" fmla="*/ 945 w 979"/>
                <a:gd name="T73" fmla="*/ 334 h 523"/>
                <a:gd name="T74" fmla="*/ 895 w 979"/>
                <a:gd name="T75" fmla="*/ 334 h 523"/>
                <a:gd name="T76" fmla="*/ 878 w 979"/>
                <a:gd name="T77" fmla="*/ 351 h 523"/>
                <a:gd name="T78" fmla="*/ 878 w 979"/>
                <a:gd name="T79" fmla="*/ 384 h 523"/>
                <a:gd name="T80" fmla="*/ 913 w 979"/>
                <a:gd name="T81" fmla="*/ 419 h 523"/>
                <a:gd name="T82" fmla="*/ 945 w 979"/>
                <a:gd name="T83" fmla="*/ 419 h 523"/>
                <a:gd name="T84" fmla="*/ 945 w 979"/>
                <a:gd name="T85" fmla="*/ 489 h 523"/>
                <a:gd name="T86" fmla="*/ 794 w 979"/>
                <a:gd name="T87" fmla="*/ 489 h 523"/>
                <a:gd name="T88" fmla="*/ 777 w 979"/>
                <a:gd name="T89" fmla="*/ 506 h 523"/>
                <a:gd name="T90" fmla="*/ 794 w 979"/>
                <a:gd name="T91" fmla="*/ 523 h 523"/>
                <a:gd name="T92" fmla="*/ 962 w 979"/>
                <a:gd name="T93" fmla="*/ 523 h 523"/>
                <a:gd name="T94" fmla="*/ 979 w 979"/>
                <a:gd name="T95" fmla="*/ 506 h 523"/>
                <a:gd name="T96" fmla="*/ 979 w 979"/>
                <a:gd name="T97" fmla="*/ 300 h 523"/>
                <a:gd name="T98" fmla="*/ 971 w 979"/>
                <a:gd name="T99" fmla="*/ 28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9" h="523">
                  <a:moveTo>
                    <a:pt x="913" y="385"/>
                  </a:moveTo>
                  <a:lnTo>
                    <a:pt x="913" y="385"/>
                  </a:lnTo>
                  <a:cubicBezTo>
                    <a:pt x="912" y="385"/>
                    <a:pt x="912" y="385"/>
                    <a:pt x="912" y="384"/>
                  </a:cubicBezTo>
                  <a:lnTo>
                    <a:pt x="912" y="368"/>
                  </a:lnTo>
                  <a:lnTo>
                    <a:pt x="945" y="368"/>
                  </a:lnTo>
                  <a:lnTo>
                    <a:pt x="945" y="385"/>
                  </a:lnTo>
                  <a:lnTo>
                    <a:pt x="913" y="385"/>
                  </a:lnTo>
                  <a:close/>
                  <a:moveTo>
                    <a:pt x="672" y="202"/>
                  </a:moveTo>
                  <a:lnTo>
                    <a:pt x="672" y="202"/>
                  </a:lnTo>
                  <a:lnTo>
                    <a:pt x="672" y="120"/>
                  </a:lnTo>
                  <a:lnTo>
                    <a:pt x="787" y="120"/>
                  </a:lnTo>
                  <a:lnTo>
                    <a:pt x="823" y="217"/>
                  </a:lnTo>
                  <a:lnTo>
                    <a:pt x="686" y="217"/>
                  </a:lnTo>
                  <a:cubicBezTo>
                    <a:pt x="678" y="217"/>
                    <a:pt x="672" y="210"/>
                    <a:pt x="672" y="202"/>
                  </a:cubicBezTo>
                  <a:close/>
                  <a:moveTo>
                    <a:pt x="971" y="285"/>
                  </a:moveTo>
                  <a:lnTo>
                    <a:pt x="971" y="285"/>
                  </a:lnTo>
                  <a:lnTo>
                    <a:pt x="861" y="222"/>
                  </a:lnTo>
                  <a:lnTo>
                    <a:pt x="783" y="12"/>
                  </a:lnTo>
                  <a:cubicBezTo>
                    <a:pt x="781" y="5"/>
                    <a:pt x="774" y="0"/>
                    <a:pt x="767" y="0"/>
                  </a:cubicBezTo>
                  <a:lnTo>
                    <a:pt x="16" y="0"/>
                  </a:lnTo>
                  <a:cubicBezTo>
                    <a:pt x="7" y="0"/>
                    <a:pt x="0" y="8"/>
                    <a:pt x="0" y="17"/>
                  </a:cubicBezTo>
                  <a:lnTo>
                    <a:pt x="0" y="506"/>
                  </a:lnTo>
                  <a:cubicBezTo>
                    <a:pt x="0" y="516"/>
                    <a:pt x="7" y="523"/>
                    <a:pt x="16" y="523"/>
                  </a:cubicBezTo>
                  <a:lnTo>
                    <a:pt x="108" y="523"/>
                  </a:lnTo>
                  <a:cubicBezTo>
                    <a:pt x="118" y="523"/>
                    <a:pt x="125" y="516"/>
                    <a:pt x="125" y="506"/>
                  </a:cubicBezTo>
                  <a:cubicBezTo>
                    <a:pt x="125" y="497"/>
                    <a:pt x="118" y="489"/>
                    <a:pt x="108" y="489"/>
                  </a:cubicBezTo>
                  <a:lnTo>
                    <a:pt x="33" y="489"/>
                  </a:lnTo>
                  <a:lnTo>
                    <a:pt x="33" y="34"/>
                  </a:lnTo>
                  <a:lnTo>
                    <a:pt x="755" y="34"/>
                  </a:lnTo>
                  <a:lnTo>
                    <a:pt x="774" y="86"/>
                  </a:lnTo>
                  <a:lnTo>
                    <a:pt x="655" y="86"/>
                  </a:lnTo>
                  <a:cubicBezTo>
                    <a:pt x="645" y="86"/>
                    <a:pt x="638" y="94"/>
                    <a:pt x="638" y="103"/>
                  </a:cubicBezTo>
                  <a:lnTo>
                    <a:pt x="638" y="202"/>
                  </a:lnTo>
                  <a:cubicBezTo>
                    <a:pt x="638" y="229"/>
                    <a:pt x="659" y="251"/>
                    <a:pt x="686" y="251"/>
                  </a:cubicBezTo>
                  <a:lnTo>
                    <a:pt x="842" y="251"/>
                  </a:lnTo>
                  <a:lnTo>
                    <a:pt x="945" y="310"/>
                  </a:lnTo>
                  <a:lnTo>
                    <a:pt x="945" y="334"/>
                  </a:lnTo>
                  <a:lnTo>
                    <a:pt x="895" y="334"/>
                  </a:lnTo>
                  <a:cubicBezTo>
                    <a:pt x="885" y="334"/>
                    <a:pt x="878" y="342"/>
                    <a:pt x="878" y="351"/>
                  </a:cubicBezTo>
                  <a:lnTo>
                    <a:pt x="878" y="384"/>
                  </a:lnTo>
                  <a:cubicBezTo>
                    <a:pt x="878" y="403"/>
                    <a:pt x="894" y="419"/>
                    <a:pt x="913" y="419"/>
                  </a:cubicBezTo>
                  <a:lnTo>
                    <a:pt x="945" y="419"/>
                  </a:lnTo>
                  <a:lnTo>
                    <a:pt x="945" y="489"/>
                  </a:lnTo>
                  <a:lnTo>
                    <a:pt x="794" y="489"/>
                  </a:lnTo>
                  <a:cubicBezTo>
                    <a:pt x="785" y="489"/>
                    <a:pt x="777" y="497"/>
                    <a:pt x="777" y="506"/>
                  </a:cubicBezTo>
                  <a:cubicBezTo>
                    <a:pt x="777" y="516"/>
                    <a:pt x="785" y="523"/>
                    <a:pt x="794" y="523"/>
                  </a:cubicBezTo>
                  <a:lnTo>
                    <a:pt x="962" y="523"/>
                  </a:lnTo>
                  <a:cubicBezTo>
                    <a:pt x="972" y="523"/>
                    <a:pt x="979" y="516"/>
                    <a:pt x="979" y="506"/>
                  </a:cubicBezTo>
                  <a:lnTo>
                    <a:pt x="979" y="300"/>
                  </a:lnTo>
                  <a:cubicBezTo>
                    <a:pt x="979" y="294"/>
                    <a:pt x="976" y="288"/>
                    <a:pt x="971" y="2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38" name="Freeform 41">
              <a:extLst>
                <a:ext uri="{FF2B5EF4-FFF2-40B4-BE49-F238E27FC236}">
                  <a16:creationId xmlns:a16="http://schemas.microsoft.com/office/drawing/2014/main" xmlns="" id="{E19AE333-D9BA-8D44-8457-621758CFB99D}"/>
                </a:ext>
              </a:extLst>
            </p:cNvPr>
            <p:cNvSpPr>
              <a:spLocks noEditPoints="1"/>
            </p:cNvSpPr>
            <p:nvPr/>
          </p:nvSpPr>
          <p:spPr bwMode="auto">
            <a:xfrm>
              <a:off x="3318" y="1176"/>
              <a:ext cx="113" cy="115"/>
            </a:xfrm>
            <a:custGeom>
              <a:avLst/>
              <a:gdLst>
                <a:gd name="T0" fmla="*/ 77 w 188"/>
                <a:gd name="T1" fmla="*/ 155 h 189"/>
                <a:gd name="T2" fmla="*/ 77 w 188"/>
                <a:gd name="T3" fmla="*/ 155 h 189"/>
                <a:gd name="T4" fmla="*/ 111 w 188"/>
                <a:gd name="T5" fmla="*/ 155 h 189"/>
                <a:gd name="T6" fmla="*/ 111 w 188"/>
                <a:gd name="T7" fmla="*/ 129 h 189"/>
                <a:gd name="T8" fmla="*/ 128 w 188"/>
                <a:gd name="T9" fmla="*/ 112 h 189"/>
                <a:gd name="T10" fmla="*/ 154 w 188"/>
                <a:gd name="T11" fmla="*/ 112 h 189"/>
                <a:gd name="T12" fmla="*/ 154 w 188"/>
                <a:gd name="T13" fmla="*/ 77 h 189"/>
                <a:gd name="T14" fmla="*/ 128 w 188"/>
                <a:gd name="T15" fmla="*/ 77 h 189"/>
                <a:gd name="T16" fmla="*/ 111 w 188"/>
                <a:gd name="T17" fmla="*/ 60 h 189"/>
                <a:gd name="T18" fmla="*/ 111 w 188"/>
                <a:gd name="T19" fmla="*/ 34 h 189"/>
                <a:gd name="T20" fmla="*/ 77 w 188"/>
                <a:gd name="T21" fmla="*/ 34 h 189"/>
                <a:gd name="T22" fmla="*/ 77 w 188"/>
                <a:gd name="T23" fmla="*/ 60 h 189"/>
                <a:gd name="T24" fmla="*/ 60 w 188"/>
                <a:gd name="T25" fmla="*/ 77 h 189"/>
                <a:gd name="T26" fmla="*/ 33 w 188"/>
                <a:gd name="T27" fmla="*/ 77 h 189"/>
                <a:gd name="T28" fmla="*/ 33 w 188"/>
                <a:gd name="T29" fmla="*/ 112 h 189"/>
                <a:gd name="T30" fmla="*/ 60 w 188"/>
                <a:gd name="T31" fmla="*/ 112 h 189"/>
                <a:gd name="T32" fmla="*/ 77 w 188"/>
                <a:gd name="T33" fmla="*/ 129 h 189"/>
                <a:gd name="T34" fmla="*/ 77 w 188"/>
                <a:gd name="T35" fmla="*/ 155 h 189"/>
                <a:gd name="T36" fmla="*/ 128 w 188"/>
                <a:gd name="T37" fmla="*/ 189 h 189"/>
                <a:gd name="T38" fmla="*/ 128 w 188"/>
                <a:gd name="T39" fmla="*/ 189 h 189"/>
                <a:gd name="T40" fmla="*/ 60 w 188"/>
                <a:gd name="T41" fmla="*/ 189 h 189"/>
                <a:gd name="T42" fmla="*/ 43 w 188"/>
                <a:gd name="T43" fmla="*/ 172 h 189"/>
                <a:gd name="T44" fmla="*/ 43 w 188"/>
                <a:gd name="T45" fmla="*/ 146 h 189"/>
                <a:gd name="T46" fmla="*/ 17 w 188"/>
                <a:gd name="T47" fmla="*/ 146 h 189"/>
                <a:gd name="T48" fmla="*/ 0 w 188"/>
                <a:gd name="T49" fmla="*/ 129 h 189"/>
                <a:gd name="T50" fmla="*/ 0 w 188"/>
                <a:gd name="T51" fmla="*/ 60 h 189"/>
                <a:gd name="T52" fmla="*/ 17 w 188"/>
                <a:gd name="T53" fmla="*/ 43 h 189"/>
                <a:gd name="T54" fmla="*/ 43 w 188"/>
                <a:gd name="T55" fmla="*/ 43 h 189"/>
                <a:gd name="T56" fmla="*/ 43 w 188"/>
                <a:gd name="T57" fmla="*/ 17 h 189"/>
                <a:gd name="T58" fmla="*/ 60 w 188"/>
                <a:gd name="T59" fmla="*/ 0 h 189"/>
                <a:gd name="T60" fmla="*/ 128 w 188"/>
                <a:gd name="T61" fmla="*/ 0 h 189"/>
                <a:gd name="T62" fmla="*/ 145 w 188"/>
                <a:gd name="T63" fmla="*/ 17 h 189"/>
                <a:gd name="T64" fmla="*/ 145 w 188"/>
                <a:gd name="T65" fmla="*/ 43 h 189"/>
                <a:gd name="T66" fmla="*/ 171 w 188"/>
                <a:gd name="T67" fmla="*/ 43 h 189"/>
                <a:gd name="T68" fmla="*/ 188 w 188"/>
                <a:gd name="T69" fmla="*/ 60 h 189"/>
                <a:gd name="T70" fmla="*/ 188 w 188"/>
                <a:gd name="T71" fmla="*/ 129 h 189"/>
                <a:gd name="T72" fmla="*/ 171 w 188"/>
                <a:gd name="T73" fmla="*/ 146 h 189"/>
                <a:gd name="T74" fmla="*/ 145 w 188"/>
                <a:gd name="T75" fmla="*/ 146 h 189"/>
                <a:gd name="T76" fmla="*/ 145 w 188"/>
                <a:gd name="T77" fmla="*/ 172 h 189"/>
                <a:gd name="T78" fmla="*/ 128 w 188"/>
                <a:gd name="T7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89">
                  <a:moveTo>
                    <a:pt x="77" y="155"/>
                  </a:moveTo>
                  <a:lnTo>
                    <a:pt x="77" y="155"/>
                  </a:lnTo>
                  <a:lnTo>
                    <a:pt x="111" y="155"/>
                  </a:lnTo>
                  <a:lnTo>
                    <a:pt x="111" y="129"/>
                  </a:lnTo>
                  <a:cubicBezTo>
                    <a:pt x="111" y="119"/>
                    <a:pt x="119" y="112"/>
                    <a:pt x="128" y="112"/>
                  </a:cubicBezTo>
                  <a:lnTo>
                    <a:pt x="154" y="112"/>
                  </a:lnTo>
                  <a:lnTo>
                    <a:pt x="154" y="77"/>
                  </a:lnTo>
                  <a:lnTo>
                    <a:pt x="128" y="77"/>
                  </a:lnTo>
                  <a:cubicBezTo>
                    <a:pt x="119" y="77"/>
                    <a:pt x="111" y="69"/>
                    <a:pt x="111" y="60"/>
                  </a:cubicBezTo>
                  <a:lnTo>
                    <a:pt x="111" y="34"/>
                  </a:lnTo>
                  <a:lnTo>
                    <a:pt x="77" y="34"/>
                  </a:lnTo>
                  <a:lnTo>
                    <a:pt x="77" y="60"/>
                  </a:lnTo>
                  <a:cubicBezTo>
                    <a:pt x="77" y="69"/>
                    <a:pt x="69" y="77"/>
                    <a:pt x="60" y="77"/>
                  </a:cubicBezTo>
                  <a:lnTo>
                    <a:pt x="33" y="77"/>
                  </a:lnTo>
                  <a:lnTo>
                    <a:pt x="33" y="112"/>
                  </a:lnTo>
                  <a:lnTo>
                    <a:pt x="60" y="112"/>
                  </a:lnTo>
                  <a:cubicBezTo>
                    <a:pt x="69" y="112"/>
                    <a:pt x="77" y="119"/>
                    <a:pt x="77" y="129"/>
                  </a:cubicBezTo>
                  <a:lnTo>
                    <a:pt x="77" y="155"/>
                  </a:lnTo>
                  <a:close/>
                  <a:moveTo>
                    <a:pt x="128" y="189"/>
                  </a:moveTo>
                  <a:lnTo>
                    <a:pt x="128" y="189"/>
                  </a:lnTo>
                  <a:lnTo>
                    <a:pt x="60" y="189"/>
                  </a:lnTo>
                  <a:cubicBezTo>
                    <a:pt x="50" y="189"/>
                    <a:pt x="43" y="181"/>
                    <a:pt x="43" y="172"/>
                  </a:cubicBezTo>
                  <a:lnTo>
                    <a:pt x="43" y="146"/>
                  </a:lnTo>
                  <a:lnTo>
                    <a:pt x="17" y="146"/>
                  </a:lnTo>
                  <a:cubicBezTo>
                    <a:pt x="7" y="146"/>
                    <a:pt x="0" y="138"/>
                    <a:pt x="0" y="129"/>
                  </a:cubicBezTo>
                  <a:lnTo>
                    <a:pt x="0" y="60"/>
                  </a:lnTo>
                  <a:cubicBezTo>
                    <a:pt x="0" y="51"/>
                    <a:pt x="7" y="43"/>
                    <a:pt x="17" y="43"/>
                  </a:cubicBezTo>
                  <a:lnTo>
                    <a:pt x="43" y="43"/>
                  </a:lnTo>
                  <a:lnTo>
                    <a:pt x="43" y="17"/>
                  </a:lnTo>
                  <a:cubicBezTo>
                    <a:pt x="43" y="8"/>
                    <a:pt x="50" y="0"/>
                    <a:pt x="60" y="0"/>
                  </a:cubicBezTo>
                  <a:lnTo>
                    <a:pt x="128" y="0"/>
                  </a:lnTo>
                  <a:cubicBezTo>
                    <a:pt x="138" y="0"/>
                    <a:pt x="145" y="8"/>
                    <a:pt x="145" y="17"/>
                  </a:cubicBezTo>
                  <a:lnTo>
                    <a:pt x="145" y="43"/>
                  </a:lnTo>
                  <a:lnTo>
                    <a:pt x="171" y="43"/>
                  </a:lnTo>
                  <a:cubicBezTo>
                    <a:pt x="181" y="43"/>
                    <a:pt x="188" y="51"/>
                    <a:pt x="188" y="60"/>
                  </a:cubicBezTo>
                  <a:lnTo>
                    <a:pt x="188" y="129"/>
                  </a:lnTo>
                  <a:cubicBezTo>
                    <a:pt x="188" y="138"/>
                    <a:pt x="181" y="146"/>
                    <a:pt x="171" y="146"/>
                  </a:cubicBezTo>
                  <a:lnTo>
                    <a:pt x="145" y="146"/>
                  </a:lnTo>
                  <a:lnTo>
                    <a:pt x="145" y="172"/>
                  </a:lnTo>
                  <a:cubicBezTo>
                    <a:pt x="145" y="181"/>
                    <a:pt x="138" y="189"/>
                    <a:pt x="128"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39" name="Freeform 42">
              <a:extLst>
                <a:ext uri="{FF2B5EF4-FFF2-40B4-BE49-F238E27FC236}">
                  <a16:creationId xmlns:a16="http://schemas.microsoft.com/office/drawing/2014/main" xmlns="" id="{0033CCA3-8B98-C04A-9903-B38D13501EE4}"/>
                </a:ext>
              </a:extLst>
            </p:cNvPr>
            <p:cNvSpPr>
              <a:spLocks noEditPoints="1"/>
            </p:cNvSpPr>
            <p:nvPr/>
          </p:nvSpPr>
          <p:spPr bwMode="auto">
            <a:xfrm>
              <a:off x="3294" y="1345"/>
              <a:ext cx="132" cy="133"/>
            </a:xfrm>
            <a:custGeom>
              <a:avLst/>
              <a:gdLst>
                <a:gd name="T0" fmla="*/ 110 w 219"/>
                <a:gd name="T1" fmla="*/ 34 h 219"/>
                <a:gd name="T2" fmla="*/ 110 w 219"/>
                <a:gd name="T3" fmla="*/ 34 h 219"/>
                <a:gd name="T4" fmla="*/ 34 w 219"/>
                <a:gd name="T5" fmla="*/ 109 h 219"/>
                <a:gd name="T6" fmla="*/ 110 w 219"/>
                <a:gd name="T7" fmla="*/ 185 h 219"/>
                <a:gd name="T8" fmla="*/ 185 w 219"/>
                <a:gd name="T9" fmla="*/ 109 h 219"/>
                <a:gd name="T10" fmla="*/ 110 w 219"/>
                <a:gd name="T11" fmla="*/ 34 h 219"/>
                <a:gd name="T12" fmla="*/ 110 w 219"/>
                <a:gd name="T13" fmla="*/ 218 h 219"/>
                <a:gd name="T14" fmla="*/ 110 w 219"/>
                <a:gd name="T15" fmla="*/ 218 h 219"/>
                <a:gd name="T16" fmla="*/ 0 w 219"/>
                <a:gd name="T17" fmla="*/ 109 h 219"/>
                <a:gd name="T18" fmla="*/ 110 w 219"/>
                <a:gd name="T19" fmla="*/ 0 h 219"/>
                <a:gd name="T20" fmla="*/ 219 w 219"/>
                <a:gd name="T21" fmla="*/ 109 h 219"/>
                <a:gd name="T22" fmla="*/ 110 w 219"/>
                <a:gd name="T23"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219">
                  <a:moveTo>
                    <a:pt x="110" y="34"/>
                  </a:moveTo>
                  <a:lnTo>
                    <a:pt x="110" y="34"/>
                  </a:lnTo>
                  <a:cubicBezTo>
                    <a:pt x="68" y="34"/>
                    <a:pt x="34" y="68"/>
                    <a:pt x="34" y="109"/>
                  </a:cubicBezTo>
                  <a:cubicBezTo>
                    <a:pt x="34" y="151"/>
                    <a:pt x="68" y="185"/>
                    <a:pt x="110" y="185"/>
                  </a:cubicBezTo>
                  <a:cubicBezTo>
                    <a:pt x="152" y="185"/>
                    <a:pt x="185" y="151"/>
                    <a:pt x="185" y="109"/>
                  </a:cubicBezTo>
                  <a:cubicBezTo>
                    <a:pt x="185" y="67"/>
                    <a:pt x="151" y="34"/>
                    <a:pt x="110" y="34"/>
                  </a:cubicBezTo>
                  <a:close/>
                  <a:moveTo>
                    <a:pt x="110" y="218"/>
                  </a:moveTo>
                  <a:lnTo>
                    <a:pt x="110" y="218"/>
                  </a:lnTo>
                  <a:cubicBezTo>
                    <a:pt x="50" y="219"/>
                    <a:pt x="1" y="170"/>
                    <a:pt x="0" y="109"/>
                  </a:cubicBezTo>
                  <a:cubicBezTo>
                    <a:pt x="0" y="49"/>
                    <a:pt x="49" y="0"/>
                    <a:pt x="110" y="0"/>
                  </a:cubicBezTo>
                  <a:cubicBezTo>
                    <a:pt x="170" y="0"/>
                    <a:pt x="219" y="49"/>
                    <a:pt x="219" y="109"/>
                  </a:cubicBezTo>
                  <a:cubicBezTo>
                    <a:pt x="219" y="169"/>
                    <a:pt x="170" y="218"/>
                    <a:pt x="110"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0" name="Freeform 43">
              <a:extLst>
                <a:ext uri="{FF2B5EF4-FFF2-40B4-BE49-F238E27FC236}">
                  <a16:creationId xmlns:a16="http://schemas.microsoft.com/office/drawing/2014/main" xmlns="" id="{BAAB4643-17DF-9B48-83C4-18449675724A}"/>
                </a:ext>
              </a:extLst>
            </p:cNvPr>
            <p:cNvSpPr>
              <a:spLocks noEditPoints="1"/>
            </p:cNvSpPr>
            <p:nvPr/>
          </p:nvSpPr>
          <p:spPr bwMode="auto">
            <a:xfrm>
              <a:off x="3332" y="1383"/>
              <a:ext cx="56" cy="56"/>
            </a:xfrm>
            <a:custGeom>
              <a:avLst/>
              <a:gdLst>
                <a:gd name="T0" fmla="*/ 47 w 93"/>
                <a:gd name="T1" fmla="*/ 34 h 92"/>
                <a:gd name="T2" fmla="*/ 47 w 93"/>
                <a:gd name="T3" fmla="*/ 34 h 92"/>
                <a:gd name="T4" fmla="*/ 34 w 93"/>
                <a:gd name="T5" fmla="*/ 46 h 92"/>
                <a:gd name="T6" fmla="*/ 47 w 93"/>
                <a:gd name="T7" fmla="*/ 59 h 92"/>
                <a:gd name="T8" fmla="*/ 59 w 93"/>
                <a:gd name="T9" fmla="*/ 46 h 92"/>
                <a:gd name="T10" fmla="*/ 47 w 93"/>
                <a:gd name="T11" fmla="*/ 34 h 92"/>
                <a:gd name="T12" fmla="*/ 47 w 93"/>
                <a:gd name="T13" fmla="*/ 92 h 92"/>
                <a:gd name="T14" fmla="*/ 47 w 93"/>
                <a:gd name="T15" fmla="*/ 92 h 92"/>
                <a:gd name="T16" fmla="*/ 0 w 93"/>
                <a:gd name="T17" fmla="*/ 46 h 92"/>
                <a:gd name="T18" fmla="*/ 47 w 93"/>
                <a:gd name="T19" fmla="*/ 0 h 92"/>
                <a:gd name="T20" fmla="*/ 93 w 93"/>
                <a:gd name="T21" fmla="*/ 46 h 92"/>
                <a:gd name="T22" fmla="*/ 47 w 93"/>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2">
                  <a:moveTo>
                    <a:pt x="47" y="34"/>
                  </a:moveTo>
                  <a:lnTo>
                    <a:pt x="47" y="34"/>
                  </a:lnTo>
                  <a:cubicBezTo>
                    <a:pt x="40" y="34"/>
                    <a:pt x="34" y="39"/>
                    <a:pt x="34" y="46"/>
                  </a:cubicBezTo>
                  <a:cubicBezTo>
                    <a:pt x="34" y="53"/>
                    <a:pt x="40" y="59"/>
                    <a:pt x="47" y="59"/>
                  </a:cubicBezTo>
                  <a:cubicBezTo>
                    <a:pt x="54" y="59"/>
                    <a:pt x="59" y="53"/>
                    <a:pt x="59" y="46"/>
                  </a:cubicBezTo>
                  <a:cubicBezTo>
                    <a:pt x="59" y="39"/>
                    <a:pt x="54" y="34"/>
                    <a:pt x="47" y="34"/>
                  </a:cubicBezTo>
                  <a:close/>
                  <a:moveTo>
                    <a:pt x="47" y="92"/>
                  </a:moveTo>
                  <a:lnTo>
                    <a:pt x="47" y="92"/>
                  </a:lnTo>
                  <a:cubicBezTo>
                    <a:pt x="21" y="92"/>
                    <a:pt x="0" y="72"/>
                    <a:pt x="0" y="46"/>
                  </a:cubicBezTo>
                  <a:cubicBezTo>
                    <a:pt x="0" y="21"/>
                    <a:pt x="21" y="0"/>
                    <a:pt x="47" y="0"/>
                  </a:cubicBezTo>
                  <a:cubicBezTo>
                    <a:pt x="72" y="0"/>
                    <a:pt x="93" y="21"/>
                    <a:pt x="93" y="46"/>
                  </a:cubicBezTo>
                  <a:cubicBezTo>
                    <a:pt x="93" y="72"/>
                    <a:pt x="72" y="92"/>
                    <a:pt x="47"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1" name="Freeform 44">
              <a:extLst>
                <a:ext uri="{FF2B5EF4-FFF2-40B4-BE49-F238E27FC236}">
                  <a16:creationId xmlns:a16="http://schemas.microsoft.com/office/drawing/2014/main" xmlns="" id="{123CFDF7-7CB3-BD4A-A187-C123952FDE6A}"/>
                </a:ext>
              </a:extLst>
            </p:cNvPr>
            <p:cNvSpPr>
              <a:spLocks noEditPoints="1"/>
            </p:cNvSpPr>
            <p:nvPr/>
          </p:nvSpPr>
          <p:spPr bwMode="auto">
            <a:xfrm>
              <a:off x="3596" y="1345"/>
              <a:ext cx="132" cy="132"/>
            </a:xfrm>
            <a:custGeom>
              <a:avLst/>
              <a:gdLst>
                <a:gd name="T0" fmla="*/ 110 w 219"/>
                <a:gd name="T1" fmla="*/ 34 h 218"/>
                <a:gd name="T2" fmla="*/ 110 w 219"/>
                <a:gd name="T3" fmla="*/ 34 h 218"/>
                <a:gd name="T4" fmla="*/ 34 w 219"/>
                <a:gd name="T5" fmla="*/ 109 h 218"/>
                <a:gd name="T6" fmla="*/ 110 w 219"/>
                <a:gd name="T7" fmla="*/ 185 h 218"/>
                <a:gd name="T8" fmla="*/ 185 w 219"/>
                <a:gd name="T9" fmla="*/ 109 h 218"/>
                <a:gd name="T10" fmla="*/ 110 w 219"/>
                <a:gd name="T11" fmla="*/ 34 h 218"/>
                <a:gd name="T12" fmla="*/ 110 w 219"/>
                <a:gd name="T13" fmla="*/ 218 h 218"/>
                <a:gd name="T14" fmla="*/ 110 w 219"/>
                <a:gd name="T15" fmla="*/ 218 h 218"/>
                <a:gd name="T16" fmla="*/ 0 w 219"/>
                <a:gd name="T17" fmla="*/ 109 h 218"/>
                <a:gd name="T18" fmla="*/ 110 w 219"/>
                <a:gd name="T19" fmla="*/ 0 h 218"/>
                <a:gd name="T20" fmla="*/ 219 w 219"/>
                <a:gd name="T21" fmla="*/ 109 h 218"/>
                <a:gd name="T22" fmla="*/ 110 w 219"/>
                <a:gd name="T2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218">
                  <a:moveTo>
                    <a:pt x="110" y="34"/>
                  </a:moveTo>
                  <a:lnTo>
                    <a:pt x="110" y="34"/>
                  </a:lnTo>
                  <a:cubicBezTo>
                    <a:pt x="68" y="34"/>
                    <a:pt x="34" y="68"/>
                    <a:pt x="34" y="109"/>
                  </a:cubicBezTo>
                  <a:cubicBezTo>
                    <a:pt x="34" y="151"/>
                    <a:pt x="68" y="185"/>
                    <a:pt x="110" y="185"/>
                  </a:cubicBezTo>
                  <a:cubicBezTo>
                    <a:pt x="151" y="185"/>
                    <a:pt x="185" y="151"/>
                    <a:pt x="185" y="109"/>
                  </a:cubicBezTo>
                  <a:cubicBezTo>
                    <a:pt x="185" y="68"/>
                    <a:pt x="151" y="34"/>
                    <a:pt x="110" y="34"/>
                  </a:cubicBezTo>
                  <a:close/>
                  <a:moveTo>
                    <a:pt x="110" y="218"/>
                  </a:moveTo>
                  <a:lnTo>
                    <a:pt x="110" y="218"/>
                  </a:lnTo>
                  <a:cubicBezTo>
                    <a:pt x="49" y="218"/>
                    <a:pt x="0" y="169"/>
                    <a:pt x="0" y="109"/>
                  </a:cubicBezTo>
                  <a:cubicBezTo>
                    <a:pt x="0" y="49"/>
                    <a:pt x="49" y="0"/>
                    <a:pt x="110" y="0"/>
                  </a:cubicBezTo>
                  <a:cubicBezTo>
                    <a:pt x="170" y="0"/>
                    <a:pt x="219" y="49"/>
                    <a:pt x="219" y="109"/>
                  </a:cubicBezTo>
                  <a:cubicBezTo>
                    <a:pt x="219" y="169"/>
                    <a:pt x="170" y="218"/>
                    <a:pt x="110"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2" name="Freeform 45">
              <a:extLst>
                <a:ext uri="{FF2B5EF4-FFF2-40B4-BE49-F238E27FC236}">
                  <a16:creationId xmlns:a16="http://schemas.microsoft.com/office/drawing/2014/main" xmlns="" id="{E256F2D8-3F30-2C40-8DD3-B950B2C98524}"/>
                </a:ext>
              </a:extLst>
            </p:cNvPr>
            <p:cNvSpPr>
              <a:spLocks noEditPoints="1"/>
            </p:cNvSpPr>
            <p:nvPr/>
          </p:nvSpPr>
          <p:spPr bwMode="auto">
            <a:xfrm>
              <a:off x="3634" y="1383"/>
              <a:ext cx="56" cy="56"/>
            </a:xfrm>
            <a:custGeom>
              <a:avLst/>
              <a:gdLst>
                <a:gd name="T0" fmla="*/ 47 w 93"/>
                <a:gd name="T1" fmla="*/ 34 h 92"/>
                <a:gd name="T2" fmla="*/ 47 w 93"/>
                <a:gd name="T3" fmla="*/ 34 h 92"/>
                <a:gd name="T4" fmla="*/ 34 w 93"/>
                <a:gd name="T5" fmla="*/ 46 h 92"/>
                <a:gd name="T6" fmla="*/ 47 w 93"/>
                <a:gd name="T7" fmla="*/ 59 h 92"/>
                <a:gd name="T8" fmla="*/ 59 w 93"/>
                <a:gd name="T9" fmla="*/ 46 h 92"/>
                <a:gd name="T10" fmla="*/ 47 w 93"/>
                <a:gd name="T11" fmla="*/ 34 h 92"/>
                <a:gd name="T12" fmla="*/ 47 w 93"/>
                <a:gd name="T13" fmla="*/ 92 h 92"/>
                <a:gd name="T14" fmla="*/ 47 w 93"/>
                <a:gd name="T15" fmla="*/ 92 h 92"/>
                <a:gd name="T16" fmla="*/ 0 w 93"/>
                <a:gd name="T17" fmla="*/ 46 h 92"/>
                <a:gd name="T18" fmla="*/ 47 w 93"/>
                <a:gd name="T19" fmla="*/ 0 h 92"/>
                <a:gd name="T20" fmla="*/ 93 w 93"/>
                <a:gd name="T21" fmla="*/ 46 h 92"/>
                <a:gd name="T22" fmla="*/ 47 w 93"/>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2">
                  <a:moveTo>
                    <a:pt x="47" y="34"/>
                  </a:moveTo>
                  <a:lnTo>
                    <a:pt x="47" y="34"/>
                  </a:lnTo>
                  <a:cubicBezTo>
                    <a:pt x="40" y="34"/>
                    <a:pt x="34" y="39"/>
                    <a:pt x="34" y="46"/>
                  </a:cubicBezTo>
                  <a:cubicBezTo>
                    <a:pt x="34" y="53"/>
                    <a:pt x="40" y="59"/>
                    <a:pt x="47" y="59"/>
                  </a:cubicBezTo>
                  <a:cubicBezTo>
                    <a:pt x="53" y="59"/>
                    <a:pt x="59" y="53"/>
                    <a:pt x="59" y="46"/>
                  </a:cubicBezTo>
                  <a:cubicBezTo>
                    <a:pt x="59" y="39"/>
                    <a:pt x="53" y="34"/>
                    <a:pt x="47" y="34"/>
                  </a:cubicBezTo>
                  <a:close/>
                  <a:moveTo>
                    <a:pt x="47" y="92"/>
                  </a:moveTo>
                  <a:lnTo>
                    <a:pt x="47" y="92"/>
                  </a:lnTo>
                  <a:cubicBezTo>
                    <a:pt x="21" y="92"/>
                    <a:pt x="0" y="72"/>
                    <a:pt x="0" y="46"/>
                  </a:cubicBezTo>
                  <a:cubicBezTo>
                    <a:pt x="0" y="21"/>
                    <a:pt x="21" y="0"/>
                    <a:pt x="47" y="0"/>
                  </a:cubicBezTo>
                  <a:cubicBezTo>
                    <a:pt x="72" y="0"/>
                    <a:pt x="93" y="21"/>
                    <a:pt x="93" y="46"/>
                  </a:cubicBezTo>
                  <a:cubicBezTo>
                    <a:pt x="93" y="72"/>
                    <a:pt x="72" y="92"/>
                    <a:pt x="47"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3" name="Freeform 46">
              <a:extLst>
                <a:ext uri="{FF2B5EF4-FFF2-40B4-BE49-F238E27FC236}">
                  <a16:creationId xmlns:a16="http://schemas.microsoft.com/office/drawing/2014/main" xmlns="" id="{C779EE07-DB39-2C42-84A8-86B5D769F269}"/>
                </a:ext>
              </a:extLst>
            </p:cNvPr>
            <p:cNvSpPr>
              <a:spLocks/>
            </p:cNvSpPr>
            <p:nvPr/>
          </p:nvSpPr>
          <p:spPr bwMode="auto">
            <a:xfrm>
              <a:off x="3617" y="1014"/>
              <a:ext cx="20" cy="41"/>
            </a:xfrm>
            <a:custGeom>
              <a:avLst/>
              <a:gdLst>
                <a:gd name="T0" fmla="*/ 17 w 34"/>
                <a:gd name="T1" fmla="*/ 68 h 68"/>
                <a:gd name="T2" fmla="*/ 17 w 34"/>
                <a:gd name="T3" fmla="*/ 68 h 68"/>
                <a:gd name="T4" fmla="*/ 0 w 34"/>
                <a:gd name="T5" fmla="*/ 51 h 68"/>
                <a:gd name="T6" fmla="*/ 0 w 34"/>
                <a:gd name="T7" fmla="*/ 16 h 68"/>
                <a:gd name="T8" fmla="*/ 17 w 34"/>
                <a:gd name="T9" fmla="*/ 0 h 68"/>
                <a:gd name="T10" fmla="*/ 34 w 34"/>
                <a:gd name="T11" fmla="*/ 16 h 68"/>
                <a:gd name="T12" fmla="*/ 34 w 34"/>
                <a:gd name="T13" fmla="*/ 51 h 68"/>
                <a:gd name="T14" fmla="*/ 17 w 34"/>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8">
                  <a:moveTo>
                    <a:pt x="17" y="68"/>
                  </a:moveTo>
                  <a:lnTo>
                    <a:pt x="17" y="68"/>
                  </a:lnTo>
                  <a:cubicBezTo>
                    <a:pt x="8" y="68"/>
                    <a:pt x="0" y="60"/>
                    <a:pt x="0" y="51"/>
                  </a:cubicBezTo>
                  <a:lnTo>
                    <a:pt x="0" y="16"/>
                  </a:lnTo>
                  <a:cubicBezTo>
                    <a:pt x="0" y="7"/>
                    <a:pt x="8" y="0"/>
                    <a:pt x="17" y="0"/>
                  </a:cubicBezTo>
                  <a:cubicBezTo>
                    <a:pt x="26" y="0"/>
                    <a:pt x="34" y="7"/>
                    <a:pt x="34" y="16"/>
                  </a:cubicBezTo>
                  <a:lnTo>
                    <a:pt x="34" y="51"/>
                  </a:lnTo>
                  <a:cubicBezTo>
                    <a:pt x="34" y="60"/>
                    <a:pt x="26" y="68"/>
                    <a:pt x="17" y="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4" name="Freeform 47">
              <a:extLst>
                <a:ext uri="{FF2B5EF4-FFF2-40B4-BE49-F238E27FC236}">
                  <a16:creationId xmlns:a16="http://schemas.microsoft.com/office/drawing/2014/main" xmlns="" id="{3DFD2FC6-EB84-2B45-9D44-58EB7EBF077D}"/>
                </a:ext>
              </a:extLst>
            </p:cNvPr>
            <p:cNvSpPr>
              <a:spLocks/>
            </p:cNvSpPr>
            <p:nvPr/>
          </p:nvSpPr>
          <p:spPr bwMode="auto">
            <a:xfrm>
              <a:off x="3646" y="1027"/>
              <a:ext cx="36" cy="38"/>
            </a:xfrm>
            <a:custGeom>
              <a:avLst/>
              <a:gdLst>
                <a:gd name="T0" fmla="*/ 19 w 60"/>
                <a:gd name="T1" fmla="*/ 63 h 63"/>
                <a:gd name="T2" fmla="*/ 19 w 60"/>
                <a:gd name="T3" fmla="*/ 63 h 63"/>
                <a:gd name="T4" fmla="*/ 9 w 60"/>
                <a:gd name="T5" fmla="*/ 60 h 63"/>
                <a:gd name="T6" fmla="*/ 6 w 60"/>
                <a:gd name="T7" fmla="*/ 36 h 63"/>
                <a:gd name="T8" fmla="*/ 27 w 60"/>
                <a:gd name="T9" fmla="*/ 8 h 63"/>
                <a:gd name="T10" fmla="*/ 51 w 60"/>
                <a:gd name="T11" fmla="*/ 5 h 63"/>
                <a:gd name="T12" fmla="*/ 54 w 60"/>
                <a:gd name="T13" fmla="*/ 29 h 63"/>
                <a:gd name="T14" fmla="*/ 33 w 60"/>
                <a:gd name="T15" fmla="*/ 57 h 63"/>
                <a:gd name="T16" fmla="*/ 19 w 60"/>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19" y="63"/>
                  </a:moveTo>
                  <a:lnTo>
                    <a:pt x="19" y="63"/>
                  </a:lnTo>
                  <a:cubicBezTo>
                    <a:pt x="16" y="63"/>
                    <a:pt x="12" y="62"/>
                    <a:pt x="9" y="60"/>
                  </a:cubicBezTo>
                  <a:cubicBezTo>
                    <a:pt x="2" y="54"/>
                    <a:pt x="0" y="43"/>
                    <a:pt x="6" y="36"/>
                  </a:cubicBezTo>
                  <a:lnTo>
                    <a:pt x="27" y="8"/>
                  </a:lnTo>
                  <a:cubicBezTo>
                    <a:pt x="33" y="1"/>
                    <a:pt x="43" y="0"/>
                    <a:pt x="51" y="5"/>
                  </a:cubicBezTo>
                  <a:cubicBezTo>
                    <a:pt x="58" y="11"/>
                    <a:pt x="60" y="22"/>
                    <a:pt x="54" y="29"/>
                  </a:cubicBezTo>
                  <a:lnTo>
                    <a:pt x="33" y="57"/>
                  </a:lnTo>
                  <a:cubicBezTo>
                    <a:pt x="29" y="61"/>
                    <a:pt x="24" y="63"/>
                    <a:pt x="1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5" name="Freeform 48">
              <a:extLst>
                <a:ext uri="{FF2B5EF4-FFF2-40B4-BE49-F238E27FC236}">
                  <a16:creationId xmlns:a16="http://schemas.microsoft.com/office/drawing/2014/main" xmlns="" id="{6FCD5030-544E-3D40-88CA-E5ED1BF35765}"/>
                </a:ext>
              </a:extLst>
            </p:cNvPr>
            <p:cNvSpPr>
              <a:spLocks/>
            </p:cNvSpPr>
            <p:nvPr/>
          </p:nvSpPr>
          <p:spPr bwMode="auto">
            <a:xfrm>
              <a:off x="3572" y="1027"/>
              <a:ext cx="36" cy="38"/>
            </a:xfrm>
            <a:custGeom>
              <a:avLst/>
              <a:gdLst>
                <a:gd name="T0" fmla="*/ 41 w 60"/>
                <a:gd name="T1" fmla="*/ 63 h 63"/>
                <a:gd name="T2" fmla="*/ 41 w 60"/>
                <a:gd name="T3" fmla="*/ 63 h 63"/>
                <a:gd name="T4" fmla="*/ 27 w 60"/>
                <a:gd name="T5" fmla="*/ 57 h 63"/>
                <a:gd name="T6" fmla="*/ 6 w 60"/>
                <a:gd name="T7" fmla="*/ 29 h 63"/>
                <a:gd name="T8" fmla="*/ 9 w 60"/>
                <a:gd name="T9" fmla="*/ 5 h 63"/>
                <a:gd name="T10" fmla="*/ 33 w 60"/>
                <a:gd name="T11" fmla="*/ 8 h 63"/>
                <a:gd name="T12" fmla="*/ 54 w 60"/>
                <a:gd name="T13" fmla="*/ 36 h 63"/>
                <a:gd name="T14" fmla="*/ 51 w 60"/>
                <a:gd name="T15" fmla="*/ 60 h 63"/>
                <a:gd name="T16" fmla="*/ 41 w 60"/>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41" y="63"/>
                  </a:moveTo>
                  <a:lnTo>
                    <a:pt x="41" y="63"/>
                  </a:lnTo>
                  <a:cubicBezTo>
                    <a:pt x="36" y="63"/>
                    <a:pt x="31" y="61"/>
                    <a:pt x="27" y="57"/>
                  </a:cubicBezTo>
                  <a:lnTo>
                    <a:pt x="6" y="29"/>
                  </a:lnTo>
                  <a:cubicBezTo>
                    <a:pt x="0" y="22"/>
                    <a:pt x="2" y="11"/>
                    <a:pt x="9" y="5"/>
                  </a:cubicBezTo>
                  <a:cubicBezTo>
                    <a:pt x="17" y="0"/>
                    <a:pt x="27" y="1"/>
                    <a:pt x="33" y="8"/>
                  </a:cubicBezTo>
                  <a:lnTo>
                    <a:pt x="54" y="36"/>
                  </a:lnTo>
                  <a:cubicBezTo>
                    <a:pt x="60" y="43"/>
                    <a:pt x="58" y="54"/>
                    <a:pt x="51" y="60"/>
                  </a:cubicBezTo>
                  <a:cubicBezTo>
                    <a:pt x="48" y="62"/>
                    <a:pt x="44" y="63"/>
                    <a:pt x="41"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Tree>
    <p:custDataLst>
      <p:tags r:id="rId1"/>
    </p:custDataLst>
    <p:extLst>
      <p:ext uri="{BB962C8B-B14F-4D97-AF65-F5344CB8AC3E}">
        <p14:creationId xmlns:p14="http://schemas.microsoft.com/office/powerpoint/2010/main" val="31748278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3" y="1874628"/>
            <a:ext cx="4719637" cy="368635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buClr>
                <a:srgbClr val="15BF45"/>
              </a:buClr>
              <a:buFont typeface="+mj-lt"/>
              <a:buAutoNum type="arabicParenR"/>
            </a:pPr>
            <a:r>
              <a:rPr lang="es-CL" sz="1400" dirty="0">
                <a:solidFill>
                  <a:srgbClr val="000000">
                    <a:lumMod val="75000"/>
                    <a:lumOff val="25000"/>
                  </a:srgbClr>
                </a:solidFill>
                <a:latin typeface="ACHS Nueva Serif" pitchFamily="2" charset="0"/>
              </a:rPr>
              <a:t>Actuar correcta y oportunamente frente a un lesionado, accidentado u otra situación que comprometa la vida de una persona.</a:t>
            </a:r>
          </a:p>
          <a:p>
            <a:pPr marL="342900" lvl="0" indent="-342900">
              <a:lnSpc>
                <a:spcPct val="100000"/>
              </a:lnSpc>
              <a:buClr>
                <a:srgbClr val="15BF45"/>
              </a:buClr>
              <a:buFont typeface="+mj-lt"/>
              <a:buAutoNum type="arabicParenR"/>
            </a:pPr>
            <a:r>
              <a:rPr lang="es-CL" sz="1400" dirty="0">
                <a:solidFill>
                  <a:srgbClr val="000000">
                    <a:lumMod val="75000"/>
                    <a:lumOff val="25000"/>
                  </a:srgbClr>
                </a:solidFill>
                <a:latin typeface="ACHS Nueva Serif" pitchFamily="2" charset="0"/>
              </a:rPr>
              <a:t>Prevenir el agravamiento de lesiones por tratamiento inadecuado.</a:t>
            </a:r>
          </a:p>
          <a:p>
            <a:pPr marL="342900" lvl="0" indent="-342900">
              <a:lnSpc>
                <a:spcPct val="100000"/>
              </a:lnSpc>
              <a:buClr>
                <a:srgbClr val="15BF45"/>
              </a:buClr>
              <a:buFont typeface="+mj-lt"/>
              <a:buAutoNum type="arabicParenR"/>
            </a:pPr>
            <a:r>
              <a:rPr lang="es-CL" sz="1400" dirty="0">
                <a:solidFill>
                  <a:srgbClr val="000000">
                    <a:lumMod val="75000"/>
                    <a:lumOff val="25000"/>
                  </a:srgbClr>
                </a:solidFill>
                <a:latin typeface="ACHS Nueva Serif" pitchFamily="2" charset="0"/>
              </a:rPr>
              <a:t>Asegurar traslado adecuado de lesionados.</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01. </a:t>
            </a:r>
            <a:r>
              <a:rPr kumimoji="0" lang="es-CL" sz="2000" b="0" i="0" u="none" strike="noStrike" kern="1200" cap="none" spc="0" normalizeH="0" baseline="0" noProof="0" dirty="0">
                <a:ln>
                  <a:noFill/>
                </a:ln>
                <a:solidFill>
                  <a:srgbClr val="13C045"/>
                </a:solidFill>
                <a:effectLst/>
                <a:uLnTx/>
                <a:uFillTx/>
                <a:latin typeface="ACHS Nueva Serif" pitchFamily="2" charset="0"/>
                <a:ea typeface="+mn-ea"/>
              </a:rPr>
              <a:t>INTRODUCCIÓN</a:t>
            </a: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090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¿Cuál es su importancia?</a:t>
            </a:r>
          </a:p>
        </p:txBody>
      </p:sp>
      <p:sp>
        <p:nvSpPr>
          <p:cNvPr id="12" name="Rectángulo redondeado 11">
            <a:extLst>
              <a:ext uri="{FF2B5EF4-FFF2-40B4-BE49-F238E27FC236}">
                <a16:creationId xmlns:a16="http://schemas.microsoft.com/office/drawing/2014/main" xmlns="" id="{F889B232-279A-3E42-808F-FA734E009DBF}"/>
              </a:ext>
            </a:extLst>
          </p:cNvPr>
          <p:cNvSpPr>
            <a:spLocks noChangeAspect="1"/>
          </p:cNvSpPr>
          <p:nvPr/>
        </p:nvSpPr>
        <p:spPr>
          <a:xfrm rot="552191">
            <a:off x="6289875" y="1288678"/>
            <a:ext cx="4725292" cy="4725292"/>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3" name="Rectángulo redondeado 12">
            <a:extLst>
              <a:ext uri="{FF2B5EF4-FFF2-40B4-BE49-F238E27FC236}">
                <a16:creationId xmlns:a16="http://schemas.microsoft.com/office/drawing/2014/main" xmlns="" id="{55A48AC1-69E5-6347-B3B1-632FA5D27656}"/>
              </a:ext>
            </a:extLst>
          </p:cNvPr>
          <p:cNvSpPr>
            <a:spLocks noChangeAspect="1"/>
          </p:cNvSpPr>
          <p:nvPr/>
        </p:nvSpPr>
        <p:spPr>
          <a:xfrm>
            <a:off x="6334679" y="1341598"/>
            <a:ext cx="4725292" cy="4725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Tree>
    <p:custDataLst>
      <p:tags r:id="rId1"/>
    </p:custDataLst>
    <p:extLst>
      <p:ext uri="{BB962C8B-B14F-4D97-AF65-F5344CB8AC3E}">
        <p14:creationId xmlns:p14="http://schemas.microsoft.com/office/powerpoint/2010/main" val="307932053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3" y="1604797"/>
            <a:ext cx="3906837" cy="7030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15BF45"/>
              </a:buClr>
            </a:pPr>
            <a:r>
              <a:rPr lang="es-CL" sz="1400" dirty="0">
                <a:solidFill>
                  <a:srgbClr val="000000">
                    <a:lumMod val="75000"/>
                    <a:lumOff val="25000"/>
                  </a:srgbClr>
                </a:solidFill>
                <a:latin typeface="ACHS Nueva Serif" pitchFamily="2" charset="0"/>
              </a:rPr>
              <a:t>Persona que cuenta con el conocimiento y/o preparación básica sobre primeros auxilios. </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01. </a:t>
            </a:r>
            <a:r>
              <a:rPr kumimoji="0" lang="es-CL" sz="2000" b="0" i="0" u="none" strike="noStrike" kern="1200" cap="none" spc="0" normalizeH="0" baseline="0" noProof="0" dirty="0">
                <a:ln>
                  <a:noFill/>
                </a:ln>
                <a:solidFill>
                  <a:srgbClr val="13C045"/>
                </a:solidFill>
                <a:effectLst/>
                <a:uLnTx/>
                <a:uFillTx/>
                <a:latin typeface="ACHS Nueva Serif" pitchFamily="2" charset="0"/>
                <a:ea typeface="+mn-ea"/>
              </a:rPr>
              <a:t>INTRODUCCIÓN</a:t>
            </a: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344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Requisitos del auxiliador</a:t>
            </a:r>
          </a:p>
        </p:txBody>
      </p:sp>
      <p:sp>
        <p:nvSpPr>
          <p:cNvPr id="12" name="Rectángulo redondeado 11">
            <a:extLst>
              <a:ext uri="{FF2B5EF4-FFF2-40B4-BE49-F238E27FC236}">
                <a16:creationId xmlns:a16="http://schemas.microsoft.com/office/drawing/2014/main" xmlns="" id="{F889B232-279A-3E42-808F-FA734E009DBF}"/>
              </a:ext>
            </a:extLst>
          </p:cNvPr>
          <p:cNvSpPr>
            <a:spLocks noChangeAspect="1"/>
          </p:cNvSpPr>
          <p:nvPr/>
        </p:nvSpPr>
        <p:spPr>
          <a:xfrm rot="552191">
            <a:off x="6289875" y="1288678"/>
            <a:ext cx="4725292" cy="4725292"/>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3" name="Rectángulo redondeado 12">
            <a:extLst>
              <a:ext uri="{FF2B5EF4-FFF2-40B4-BE49-F238E27FC236}">
                <a16:creationId xmlns:a16="http://schemas.microsoft.com/office/drawing/2014/main" xmlns="" id="{55A48AC1-69E5-6347-B3B1-632FA5D27656}"/>
              </a:ext>
            </a:extLst>
          </p:cNvPr>
          <p:cNvSpPr>
            <a:spLocks noChangeAspect="1"/>
          </p:cNvSpPr>
          <p:nvPr/>
        </p:nvSpPr>
        <p:spPr>
          <a:xfrm>
            <a:off x="6334679" y="1341598"/>
            <a:ext cx="4725292" cy="4725292"/>
          </a:xfrm>
          <a:prstGeom prst="roundRect">
            <a:avLst/>
          </a:prstGeom>
          <a:blipFill>
            <a:blip r:embed="rId4"/>
            <a:srcRect/>
            <a:stretch>
              <a:fillRect l="-863" t="-613" r="-753" b="-153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8" name="Marcador de texto 15">
            <a:extLst>
              <a:ext uri="{FF2B5EF4-FFF2-40B4-BE49-F238E27FC236}">
                <a16:creationId xmlns:a16="http://schemas.microsoft.com/office/drawing/2014/main" xmlns="" id="{6A032632-6045-BE47-9C51-0E6A29962F73}"/>
              </a:ext>
            </a:extLst>
          </p:cNvPr>
          <p:cNvSpPr txBox="1">
            <a:spLocks/>
          </p:cNvSpPr>
          <p:nvPr/>
        </p:nvSpPr>
        <p:spPr>
          <a:xfrm>
            <a:off x="449262" y="3184713"/>
            <a:ext cx="5433461" cy="14513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buClr>
                <a:srgbClr val="15BF45"/>
              </a:buClr>
              <a:buFont typeface="Wingdings" pitchFamily="2" charset="2"/>
              <a:buChar char="ü"/>
            </a:pPr>
            <a:r>
              <a:rPr lang="es-CL" sz="1400" dirty="0">
                <a:solidFill>
                  <a:srgbClr val="000000">
                    <a:lumMod val="75000"/>
                    <a:lumOff val="25000"/>
                  </a:srgbClr>
                </a:solidFill>
                <a:latin typeface="ACHS Nueva Serif" pitchFamily="2" charset="0"/>
              </a:rPr>
              <a:t>Visualización global de la </a:t>
            </a:r>
            <a:r>
              <a:rPr lang="es-CL" sz="1400" dirty="0" smtClean="0">
                <a:solidFill>
                  <a:srgbClr val="000000">
                    <a:lumMod val="75000"/>
                    <a:lumOff val="25000"/>
                  </a:srgbClr>
                </a:solidFill>
                <a:latin typeface="ACHS Nueva Serif" pitchFamily="2" charset="0"/>
              </a:rPr>
              <a:t>situación</a:t>
            </a:r>
            <a:endParaRPr lang="es-CL" sz="1400" dirty="0">
              <a:solidFill>
                <a:srgbClr val="000000">
                  <a:lumMod val="75000"/>
                  <a:lumOff val="25000"/>
                </a:srgbClr>
              </a:solidFill>
              <a:latin typeface="ACHS Nueva Serif" pitchFamily="2" charset="0"/>
            </a:endParaRPr>
          </a:p>
          <a:p>
            <a:pPr marL="285750" lvl="0" indent="-285750">
              <a:lnSpc>
                <a:spcPct val="100000"/>
              </a:lnSpc>
              <a:buClr>
                <a:srgbClr val="15BF45"/>
              </a:buClr>
              <a:buFont typeface="Wingdings" pitchFamily="2" charset="2"/>
              <a:buChar char="ü"/>
            </a:pPr>
            <a:r>
              <a:rPr lang="es-CL" sz="1400" dirty="0">
                <a:solidFill>
                  <a:srgbClr val="000000">
                    <a:lumMod val="75000"/>
                    <a:lumOff val="25000"/>
                  </a:srgbClr>
                </a:solidFill>
                <a:latin typeface="ACHS Nueva Serif" pitchFamily="2" charset="0"/>
              </a:rPr>
              <a:t>Mesurado y sensato en su </a:t>
            </a:r>
            <a:r>
              <a:rPr lang="es-CL" sz="1400" dirty="0" smtClean="0">
                <a:solidFill>
                  <a:srgbClr val="000000">
                    <a:lumMod val="75000"/>
                    <a:lumOff val="25000"/>
                  </a:srgbClr>
                </a:solidFill>
                <a:latin typeface="ACHS Nueva Serif" pitchFamily="2" charset="0"/>
              </a:rPr>
              <a:t>actuar</a:t>
            </a:r>
            <a:endParaRPr lang="es-CL" sz="1400" dirty="0">
              <a:solidFill>
                <a:srgbClr val="000000">
                  <a:lumMod val="75000"/>
                  <a:lumOff val="25000"/>
                </a:srgbClr>
              </a:solidFill>
              <a:latin typeface="ACHS Nueva Serif" pitchFamily="2" charset="0"/>
            </a:endParaRPr>
          </a:p>
          <a:p>
            <a:pPr marL="285750" indent="-285750">
              <a:lnSpc>
                <a:spcPct val="100000"/>
              </a:lnSpc>
              <a:buClr>
                <a:srgbClr val="15BF45"/>
              </a:buClr>
              <a:buFont typeface="Wingdings" pitchFamily="2" charset="2"/>
              <a:buChar char="ü"/>
            </a:pPr>
            <a:r>
              <a:rPr lang="es-CL" sz="1400" dirty="0">
                <a:solidFill>
                  <a:srgbClr val="000000">
                    <a:lumMod val="75000"/>
                    <a:lumOff val="25000"/>
                  </a:srgbClr>
                </a:solidFill>
                <a:latin typeface="ACHS Nueva Serif" pitchFamily="2" charset="0"/>
              </a:rPr>
              <a:t>Liderazgo y </a:t>
            </a:r>
            <a:r>
              <a:rPr lang="es-CL" sz="1400" dirty="0" smtClean="0">
                <a:solidFill>
                  <a:srgbClr val="000000">
                    <a:lumMod val="75000"/>
                    <a:lumOff val="25000"/>
                  </a:srgbClr>
                </a:solidFill>
                <a:latin typeface="ACHS Nueva Serif" pitchFamily="2" charset="0"/>
              </a:rPr>
              <a:t>coordinación</a:t>
            </a:r>
            <a:endParaRPr lang="es-CL" sz="1400" dirty="0">
              <a:solidFill>
                <a:schemeClr val="accent3">
                  <a:lumMod val="75000"/>
                </a:schemeClr>
              </a:solidFill>
              <a:latin typeface="ACHS Nueva Serif" pitchFamily="2" charset="0"/>
            </a:endParaRPr>
          </a:p>
          <a:p>
            <a:pPr marL="285750" indent="-285750">
              <a:lnSpc>
                <a:spcPct val="100000"/>
              </a:lnSpc>
              <a:buClr>
                <a:srgbClr val="15BF45"/>
              </a:buClr>
              <a:buFont typeface="Wingdings" pitchFamily="2" charset="2"/>
              <a:buChar char="ü"/>
            </a:pPr>
            <a:r>
              <a:rPr lang="es-CL" sz="1400" dirty="0">
                <a:solidFill>
                  <a:schemeClr val="accent3">
                    <a:lumMod val="75000"/>
                  </a:schemeClr>
                </a:solidFill>
                <a:latin typeface="ACHS Nueva Serif" pitchFamily="2" charset="0"/>
              </a:rPr>
              <a:t>Proyectar seguridad y </a:t>
            </a:r>
            <a:r>
              <a:rPr lang="es-CL" sz="1400" dirty="0" smtClean="0">
                <a:solidFill>
                  <a:schemeClr val="accent3">
                    <a:lumMod val="75000"/>
                  </a:schemeClr>
                </a:solidFill>
                <a:latin typeface="ACHS Nueva Serif" pitchFamily="2" charset="0"/>
              </a:rPr>
              <a:t>tranquilidad</a:t>
            </a:r>
            <a:endParaRPr lang="es-CL" sz="1400" dirty="0">
              <a:solidFill>
                <a:srgbClr val="000000">
                  <a:lumMod val="75000"/>
                  <a:lumOff val="25000"/>
                </a:srgbClr>
              </a:solidFill>
              <a:latin typeface="ACHS Nueva Serif" pitchFamily="2" charset="0"/>
            </a:endParaRPr>
          </a:p>
        </p:txBody>
      </p:sp>
      <p:sp>
        <p:nvSpPr>
          <p:cNvPr id="9" name="Marcador de texto 15">
            <a:extLst>
              <a:ext uri="{FF2B5EF4-FFF2-40B4-BE49-F238E27FC236}">
                <a16:creationId xmlns:a16="http://schemas.microsoft.com/office/drawing/2014/main" xmlns="" id="{7B850100-5512-164D-8900-844BB9922416}"/>
              </a:ext>
            </a:extLst>
          </p:cNvPr>
          <p:cNvSpPr txBox="1">
            <a:spLocks/>
          </p:cNvSpPr>
          <p:nvPr/>
        </p:nvSpPr>
        <p:spPr>
          <a:xfrm>
            <a:off x="449262" y="2714396"/>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b="1" dirty="0">
                <a:solidFill>
                  <a:srgbClr val="27933E"/>
                </a:solidFill>
                <a:latin typeface="ACHS Nueva Serif" pitchFamily="2" charset="0"/>
              </a:rPr>
              <a:t>Características</a:t>
            </a:r>
          </a:p>
        </p:txBody>
      </p:sp>
    </p:spTree>
    <p:custDataLst>
      <p:tags r:id="rId1"/>
    </p:custDataLst>
    <p:extLst>
      <p:ext uri="{BB962C8B-B14F-4D97-AF65-F5344CB8AC3E}">
        <p14:creationId xmlns:p14="http://schemas.microsoft.com/office/powerpoint/2010/main" val="42344608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3004" name="Diapositiva de think-cell" r:id="rId6" imgW="415" imgH="416" progId="TCLayout.ActiveDocument.1">
                  <p:embed/>
                </p:oleObj>
              </mc:Choice>
              <mc:Fallback>
                <p:oleObj name="Diapositiva de think-cell" r:id="rId6" imgW="415" imgH="416" progId="TCLayout.ActiveDocument.1">
                  <p:embed/>
                  <p:pic>
                    <p:nvPicPr>
                      <p:cNvPr id="8" name="Objeto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69E62739-BF09-13DD-818A-4F4B4C2C8620}"/>
              </a:ext>
            </a:extLst>
          </p:cNvPr>
          <p:cNvSpPr>
            <a:spLocks noGrp="1"/>
          </p:cNvSpPr>
          <p:nvPr>
            <p:ph type="title"/>
          </p:nvPr>
        </p:nvSpPr>
        <p:spPr>
          <a:xfrm>
            <a:off x="714376" y="592636"/>
            <a:ext cx="4166234" cy="1162442"/>
          </a:xfrm>
        </p:spPr>
        <p:txBody>
          <a:bodyPr vert="horz">
            <a:normAutofit/>
          </a:bodyPr>
          <a:lstStyle/>
          <a:p>
            <a:r>
              <a:rPr lang="es-CL" sz="7200" dirty="0">
                <a:solidFill>
                  <a:srgbClr val="EAEADE"/>
                </a:solidFill>
              </a:rPr>
              <a:t>Agenda</a:t>
            </a:r>
            <a:endParaRPr lang="x-none" sz="7200" dirty="0">
              <a:solidFill>
                <a:srgbClr val="EAEADE"/>
              </a:solidFill>
            </a:endParaRPr>
          </a:p>
        </p:txBody>
      </p:sp>
      <p:sp>
        <p:nvSpPr>
          <p:cNvPr id="11" name="Text Placeholder 10">
            <a:extLst>
              <a:ext uri="{FF2B5EF4-FFF2-40B4-BE49-F238E27FC236}">
                <a16:creationId xmlns:a16="http://schemas.microsoft.com/office/drawing/2014/main" xmlns="" id="{B5012FB9-9D2C-CF04-22BC-4E848D4917C6}"/>
              </a:ext>
            </a:extLst>
          </p:cNvPr>
          <p:cNvSpPr>
            <a:spLocks noGrp="1"/>
          </p:cNvSpPr>
          <p:nvPr>
            <p:ph type="body" sz="quarter" idx="20"/>
          </p:nvPr>
        </p:nvSpPr>
        <p:spPr>
          <a:xfrm>
            <a:off x="6555556" y="1176835"/>
            <a:ext cx="1199956" cy="879231"/>
          </a:xfrm>
        </p:spPr>
        <p:txBody>
          <a:bodyPr>
            <a:normAutofit lnSpcReduction="10000"/>
          </a:bodyPr>
          <a:lstStyle/>
          <a:p>
            <a:r>
              <a:rPr lang="x-none" dirty="0">
                <a:solidFill>
                  <a:srgbClr val="27933E"/>
                </a:solidFill>
              </a:rPr>
              <a:t>01</a:t>
            </a:r>
          </a:p>
        </p:txBody>
      </p:sp>
      <p:sp>
        <p:nvSpPr>
          <p:cNvPr id="14" name="Text Placeholder 13">
            <a:extLst>
              <a:ext uri="{FF2B5EF4-FFF2-40B4-BE49-F238E27FC236}">
                <a16:creationId xmlns:a16="http://schemas.microsoft.com/office/drawing/2014/main" xmlns="" id="{FD3C2D52-6DD2-BECA-FA6E-D2380DBBF270}"/>
              </a:ext>
            </a:extLst>
          </p:cNvPr>
          <p:cNvSpPr>
            <a:spLocks noGrp="1"/>
          </p:cNvSpPr>
          <p:nvPr>
            <p:ph type="body" sz="quarter" idx="55"/>
          </p:nvPr>
        </p:nvSpPr>
        <p:spPr>
          <a:xfrm>
            <a:off x="6555556" y="2339277"/>
            <a:ext cx="1199956" cy="879231"/>
          </a:xfrm>
        </p:spPr>
        <p:txBody>
          <a:bodyPr>
            <a:normAutofit lnSpcReduction="10000"/>
          </a:bodyPr>
          <a:lstStyle/>
          <a:p>
            <a:r>
              <a:rPr lang="x-none" dirty="0">
                <a:solidFill>
                  <a:srgbClr val="EAEADE"/>
                </a:solidFill>
              </a:rPr>
              <a:t>02</a:t>
            </a:r>
          </a:p>
        </p:txBody>
      </p:sp>
      <p:sp>
        <p:nvSpPr>
          <p:cNvPr id="15" name="Text Placeholder 14">
            <a:extLst>
              <a:ext uri="{FF2B5EF4-FFF2-40B4-BE49-F238E27FC236}">
                <a16:creationId xmlns:a16="http://schemas.microsoft.com/office/drawing/2014/main" xmlns="" id="{D48671D4-9EEF-ABDA-AA7B-A9F0419A74F7}"/>
              </a:ext>
            </a:extLst>
          </p:cNvPr>
          <p:cNvSpPr>
            <a:spLocks noGrp="1"/>
          </p:cNvSpPr>
          <p:nvPr>
            <p:ph type="body" sz="quarter" idx="56"/>
          </p:nvPr>
        </p:nvSpPr>
        <p:spPr>
          <a:xfrm>
            <a:off x="6555556" y="3556275"/>
            <a:ext cx="1199956" cy="879231"/>
          </a:xfrm>
        </p:spPr>
        <p:txBody>
          <a:bodyPr>
            <a:normAutofit lnSpcReduction="10000"/>
          </a:bodyPr>
          <a:lstStyle/>
          <a:p>
            <a:r>
              <a:rPr lang="x-none" dirty="0">
                <a:solidFill>
                  <a:srgbClr val="27933E"/>
                </a:solidFill>
              </a:rPr>
              <a:t>03</a:t>
            </a:r>
          </a:p>
        </p:txBody>
      </p:sp>
      <p:sp>
        <p:nvSpPr>
          <p:cNvPr id="16" name="Text Placeholder 15">
            <a:extLst>
              <a:ext uri="{FF2B5EF4-FFF2-40B4-BE49-F238E27FC236}">
                <a16:creationId xmlns:a16="http://schemas.microsoft.com/office/drawing/2014/main" xmlns="" id="{8B0E531B-0DA3-57AA-B5F5-074404371707}"/>
              </a:ext>
            </a:extLst>
          </p:cNvPr>
          <p:cNvSpPr>
            <a:spLocks noGrp="1"/>
          </p:cNvSpPr>
          <p:nvPr>
            <p:ph type="body" sz="quarter" idx="57"/>
          </p:nvPr>
        </p:nvSpPr>
        <p:spPr>
          <a:xfrm>
            <a:off x="6555556" y="4758636"/>
            <a:ext cx="1199956" cy="879231"/>
          </a:xfrm>
        </p:spPr>
        <p:txBody>
          <a:bodyPr>
            <a:normAutofit lnSpcReduction="10000"/>
          </a:bodyPr>
          <a:lstStyle/>
          <a:p>
            <a:r>
              <a:rPr lang="x-none" dirty="0">
                <a:solidFill>
                  <a:srgbClr val="27933E"/>
                </a:solidFill>
              </a:rPr>
              <a:t>04</a:t>
            </a:r>
          </a:p>
        </p:txBody>
      </p:sp>
      <p:sp>
        <p:nvSpPr>
          <p:cNvPr id="6" name="Text Placeholder 5">
            <a:extLst>
              <a:ext uri="{FF2B5EF4-FFF2-40B4-BE49-F238E27FC236}">
                <a16:creationId xmlns:a16="http://schemas.microsoft.com/office/drawing/2014/main" xmlns="" id="{577EB4D2-3D97-E88E-227D-58E2B0FAEC5A}"/>
              </a:ext>
            </a:extLst>
          </p:cNvPr>
          <p:cNvSpPr>
            <a:spLocks noGrp="1"/>
          </p:cNvSpPr>
          <p:nvPr>
            <p:ph type="body" sz="quarter" idx="17"/>
          </p:nvPr>
        </p:nvSpPr>
        <p:spPr>
          <a:xfrm>
            <a:off x="7189780" y="5195353"/>
            <a:ext cx="4545093" cy="446992"/>
          </a:xfrm>
        </p:spPr>
        <p:txBody>
          <a:bodyPr/>
          <a:lstStyle/>
          <a:p>
            <a:r>
              <a:rPr lang="es-ES" b="1" dirty="0">
                <a:solidFill>
                  <a:srgbClr val="004C14"/>
                </a:solidFill>
              </a:rPr>
              <a:t>CONCLUSIONES</a:t>
            </a:r>
            <a:endParaRPr lang="x-none" b="1" dirty="0">
              <a:solidFill>
                <a:srgbClr val="004C14"/>
              </a:solidFill>
            </a:endParaRPr>
          </a:p>
        </p:txBody>
      </p:sp>
      <p:sp>
        <p:nvSpPr>
          <p:cNvPr id="3" name="Text Placeholder 2">
            <a:extLst>
              <a:ext uri="{FF2B5EF4-FFF2-40B4-BE49-F238E27FC236}">
                <a16:creationId xmlns:a16="http://schemas.microsoft.com/office/drawing/2014/main" xmlns="" id="{F2364F45-9F0A-4A52-50BB-708F0EA819DC}"/>
              </a:ext>
            </a:extLst>
          </p:cNvPr>
          <p:cNvSpPr>
            <a:spLocks noGrp="1"/>
          </p:cNvSpPr>
          <p:nvPr>
            <p:ph type="body" sz="quarter" idx="16"/>
          </p:nvPr>
        </p:nvSpPr>
        <p:spPr>
          <a:xfrm>
            <a:off x="7189780" y="3985389"/>
            <a:ext cx="4545093" cy="446992"/>
          </a:xfrm>
        </p:spPr>
        <p:txBody>
          <a:bodyPr/>
          <a:lstStyle/>
          <a:p>
            <a:r>
              <a:rPr lang="es-CL" b="1" dirty="0">
                <a:solidFill>
                  <a:srgbClr val="004C14"/>
                </a:solidFill>
              </a:rPr>
              <a:t>PARO CARDÍACO RESPIRATORIO</a:t>
            </a:r>
          </a:p>
        </p:txBody>
      </p:sp>
      <p:sp>
        <p:nvSpPr>
          <p:cNvPr id="12" name="Text Placeholder 11">
            <a:extLst>
              <a:ext uri="{FF2B5EF4-FFF2-40B4-BE49-F238E27FC236}">
                <a16:creationId xmlns:a16="http://schemas.microsoft.com/office/drawing/2014/main" xmlns="" id="{3471A762-86B8-E899-9627-4A7C10C7ED12}"/>
              </a:ext>
            </a:extLst>
          </p:cNvPr>
          <p:cNvSpPr>
            <a:spLocks noGrp="1"/>
          </p:cNvSpPr>
          <p:nvPr>
            <p:ph type="body" sz="quarter" idx="53"/>
          </p:nvPr>
        </p:nvSpPr>
        <p:spPr>
          <a:xfrm>
            <a:off x="7189780" y="2775854"/>
            <a:ext cx="4545093" cy="446992"/>
          </a:xfrm>
        </p:spPr>
        <p:txBody>
          <a:bodyPr/>
          <a:lstStyle/>
          <a:p>
            <a:r>
              <a:rPr lang="es-CL" b="1" dirty="0">
                <a:solidFill>
                  <a:srgbClr val="004C14"/>
                </a:solidFill>
              </a:rPr>
              <a:t>CUIDADOS BÁSICOS</a:t>
            </a:r>
          </a:p>
        </p:txBody>
      </p:sp>
      <p:sp>
        <p:nvSpPr>
          <p:cNvPr id="13" name="Text Placeholder 12">
            <a:extLst>
              <a:ext uri="{FF2B5EF4-FFF2-40B4-BE49-F238E27FC236}">
                <a16:creationId xmlns:a16="http://schemas.microsoft.com/office/drawing/2014/main" xmlns="" id="{92D68DDB-B5F5-37CB-9DCF-F321A65C9D9D}"/>
              </a:ext>
            </a:extLst>
          </p:cNvPr>
          <p:cNvSpPr>
            <a:spLocks noGrp="1"/>
          </p:cNvSpPr>
          <p:nvPr>
            <p:ph type="body" sz="quarter" idx="54"/>
          </p:nvPr>
        </p:nvSpPr>
        <p:spPr>
          <a:xfrm>
            <a:off x="7189780" y="1616690"/>
            <a:ext cx="4545093" cy="446992"/>
          </a:xfrm>
        </p:spPr>
        <p:txBody>
          <a:bodyPr>
            <a:normAutofit/>
          </a:bodyPr>
          <a:lstStyle/>
          <a:p>
            <a:r>
              <a:rPr lang="es-ES" b="1" dirty="0">
                <a:solidFill>
                  <a:srgbClr val="004C14"/>
                </a:solidFill>
              </a:rPr>
              <a:t>INTRODUCCIÓN</a:t>
            </a:r>
            <a:endParaRPr lang="x-none" b="1" dirty="0">
              <a:solidFill>
                <a:srgbClr val="004C14"/>
              </a:solidFill>
            </a:endParaRPr>
          </a:p>
        </p:txBody>
      </p:sp>
    </p:spTree>
    <p:custDataLst>
      <p:tags r:id="rId2"/>
    </p:custDataLst>
    <p:extLst>
      <p:ext uri="{BB962C8B-B14F-4D97-AF65-F5344CB8AC3E}">
        <p14:creationId xmlns:p14="http://schemas.microsoft.com/office/powerpoint/2010/main" val="16991019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texto 15">
            <a:extLst>
              <a:ext uri="{FF2B5EF4-FFF2-40B4-BE49-F238E27FC236}">
                <a16:creationId xmlns:a16="http://schemas.microsoft.com/office/drawing/2014/main" xmlns="" id="{1E404F5A-49FB-6545-BDCA-2491822A5BDD}"/>
              </a:ext>
            </a:extLst>
          </p:cNvPr>
          <p:cNvSpPr txBox="1">
            <a:spLocks/>
          </p:cNvSpPr>
          <p:nvPr/>
        </p:nvSpPr>
        <p:spPr>
          <a:xfrm>
            <a:off x="423863" y="1579397"/>
            <a:ext cx="4906510" cy="7030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15BF45"/>
              </a:buClr>
            </a:pPr>
            <a:r>
              <a:rPr lang="es-CL" sz="1400" dirty="0">
                <a:solidFill>
                  <a:srgbClr val="000000">
                    <a:lumMod val="75000"/>
                    <a:lumOff val="25000"/>
                  </a:srgbClr>
                </a:solidFill>
                <a:latin typeface="ACHS Nueva Serif" pitchFamily="2" charset="0"/>
              </a:rPr>
              <a:t>Previo a cualquier intervención debes realizar revisión del entorno y luego constatar lesiones de la o las víctimas.</a:t>
            </a:r>
          </a:p>
        </p:txBody>
      </p:sp>
      <p:sp>
        <p:nvSpPr>
          <p:cNvPr id="24" name="Marcador de texto 14">
            <a:extLst>
              <a:ext uri="{FF2B5EF4-FFF2-40B4-BE49-F238E27FC236}">
                <a16:creationId xmlns:a16="http://schemas.microsoft.com/office/drawing/2014/main" xmlns="" id="{EFF6472A-5D11-7047-AC64-6366F23004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CL" dirty="0">
                <a:solidFill>
                  <a:srgbClr val="13C045"/>
                </a:solidFill>
                <a:latin typeface="ACHS Nueva Serif" pitchFamily="2" charset="0"/>
              </a:rPr>
              <a:t>02. </a:t>
            </a:r>
            <a:r>
              <a:rPr kumimoji="0" lang="es-CL" sz="2000" b="0" i="0" u="none" strike="noStrike" kern="1200" cap="none" spc="0" normalizeH="0" baseline="0" noProof="0" dirty="0">
                <a:ln>
                  <a:noFill/>
                </a:ln>
                <a:solidFill>
                  <a:srgbClr val="13C045"/>
                </a:solidFill>
                <a:effectLst/>
                <a:uLnTx/>
                <a:uFillTx/>
                <a:latin typeface="ACHS Nueva Serif" pitchFamily="2" charset="0"/>
                <a:ea typeface="+mn-ea"/>
              </a:rPr>
              <a:t>CUIDADOS BÁSICOS</a:t>
            </a:r>
          </a:p>
        </p:txBody>
      </p:sp>
      <p:sp>
        <p:nvSpPr>
          <p:cNvPr id="33" name="Marcador de texto 15">
            <a:extLst>
              <a:ext uri="{FF2B5EF4-FFF2-40B4-BE49-F238E27FC236}">
                <a16:creationId xmlns:a16="http://schemas.microsoft.com/office/drawing/2014/main" xmlns="" id="{919A2456-EEC8-B14B-AA5E-BEDE56F63DAE}"/>
              </a:ext>
            </a:extLst>
          </p:cNvPr>
          <p:cNvSpPr txBox="1">
            <a:spLocks/>
          </p:cNvSpPr>
          <p:nvPr/>
        </p:nvSpPr>
        <p:spPr>
          <a:xfrm>
            <a:off x="423862" y="11090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15BF45"/>
              </a:buClr>
            </a:pPr>
            <a:r>
              <a:rPr lang="es-CL" sz="1800" b="1" dirty="0">
                <a:solidFill>
                  <a:srgbClr val="27933E"/>
                </a:solidFill>
                <a:latin typeface="ACHS Nueva Serif" pitchFamily="2" charset="0"/>
              </a:rPr>
              <a:t>¿Cómo actuar?</a:t>
            </a:r>
          </a:p>
        </p:txBody>
      </p:sp>
      <p:sp>
        <p:nvSpPr>
          <p:cNvPr id="12" name="Rectángulo redondeado 11">
            <a:extLst>
              <a:ext uri="{FF2B5EF4-FFF2-40B4-BE49-F238E27FC236}">
                <a16:creationId xmlns:a16="http://schemas.microsoft.com/office/drawing/2014/main" xmlns="" id="{F889B232-279A-3E42-808F-FA734E009DBF}"/>
              </a:ext>
            </a:extLst>
          </p:cNvPr>
          <p:cNvSpPr>
            <a:spLocks noChangeAspect="1"/>
          </p:cNvSpPr>
          <p:nvPr/>
        </p:nvSpPr>
        <p:spPr>
          <a:xfrm rot="552191">
            <a:off x="6289875" y="1288678"/>
            <a:ext cx="4725292" cy="4725292"/>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13" name="Rectángulo redondeado 12">
            <a:extLst>
              <a:ext uri="{FF2B5EF4-FFF2-40B4-BE49-F238E27FC236}">
                <a16:creationId xmlns:a16="http://schemas.microsoft.com/office/drawing/2014/main" xmlns="" id="{55A48AC1-69E5-6347-B3B1-632FA5D27656}"/>
              </a:ext>
            </a:extLst>
          </p:cNvPr>
          <p:cNvSpPr>
            <a:spLocks noChangeAspect="1"/>
          </p:cNvSpPr>
          <p:nvPr/>
        </p:nvSpPr>
        <p:spPr>
          <a:xfrm>
            <a:off x="6334679" y="1341598"/>
            <a:ext cx="4725292" cy="4725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sp>
        <p:nvSpPr>
          <p:cNvPr id="8" name="Marcador de texto 15">
            <a:extLst>
              <a:ext uri="{FF2B5EF4-FFF2-40B4-BE49-F238E27FC236}">
                <a16:creationId xmlns:a16="http://schemas.microsoft.com/office/drawing/2014/main" xmlns="" id="{6A032632-6045-BE47-9C51-0E6A29962F73}"/>
              </a:ext>
            </a:extLst>
          </p:cNvPr>
          <p:cNvSpPr txBox="1">
            <a:spLocks/>
          </p:cNvSpPr>
          <p:nvPr/>
        </p:nvSpPr>
        <p:spPr>
          <a:xfrm>
            <a:off x="449262" y="2473513"/>
            <a:ext cx="4906509" cy="14513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Aproximación al sitio del </a:t>
            </a:r>
            <a:r>
              <a:rPr lang="es-CL" sz="1400" dirty="0" smtClean="0">
                <a:solidFill>
                  <a:srgbClr val="000000">
                    <a:lumMod val="75000"/>
                    <a:lumOff val="25000"/>
                  </a:srgbClr>
                </a:solidFill>
                <a:latin typeface="ACHS Nueva Serif" pitchFamily="2" charset="0"/>
              </a:rPr>
              <a:t>accidente</a:t>
            </a:r>
            <a:endParaRPr lang="es-CL" sz="1400" dirty="0">
              <a:solidFill>
                <a:srgbClr val="000000">
                  <a:lumMod val="75000"/>
                  <a:lumOff val="25000"/>
                </a:srgbClr>
              </a:solidFill>
              <a:latin typeface="ACHS Nueva Serif" pitchFamily="2" charset="0"/>
            </a:endParaRPr>
          </a:p>
          <a:p>
            <a:pPr marL="285750" lvl="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Evaluar seguridad del entorno e identificar situaciones peligrosas para el </a:t>
            </a:r>
            <a:r>
              <a:rPr lang="es-CL" sz="1400" dirty="0" smtClean="0">
                <a:solidFill>
                  <a:srgbClr val="000000">
                    <a:lumMod val="75000"/>
                    <a:lumOff val="25000"/>
                  </a:srgbClr>
                </a:solidFill>
                <a:latin typeface="ACHS Nueva Serif" pitchFamily="2" charset="0"/>
              </a:rPr>
              <a:t>rescatista</a:t>
            </a:r>
            <a:endParaRPr lang="es-CL" sz="1400" dirty="0">
              <a:solidFill>
                <a:srgbClr val="000000">
                  <a:lumMod val="75000"/>
                  <a:lumOff val="25000"/>
                </a:srgbClr>
              </a:solidFill>
              <a:latin typeface="ACHS Nueva Serif" pitchFamily="2" charset="0"/>
            </a:endParaRPr>
          </a:p>
          <a:p>
            <a:pPr marL="285750" indent="-285750">
              <a:lnSpc>
                <a:spcPct val="100000"/>
              </a:lnSpc>
              <a:buClr>
                <a:srgbClr val="15BF45"/>
              </a:buClr>
              <a:buFont typeface="Arial" panose="020B0604020202020204" pitchFamily="34" charset="0"/>
              <a:buChar char="•"/>
            </a:pPr>
            <a:r>
              <a:rPr lang="es-CL" sz="1400" dirty="0">
                <a:solidFill>
                  <a:srgbClr val="000000">
                    <a:lumMod val="75000"/>
                    <a:lumOff val="25000"/>
                  </a:srgbClr>
                </a:solidFill>
                <a:latin typeface="ACHS Nueva Serif" pitchFamily="2" charset="0"/>
              </a:rPr>
              <a:t>Solicitar </a:t>
            </a:r>
            <a:r>
              <a:rPr lang="es-CL" sz="1400" dirty="0" smtClean="0">
                <a:solidFill>
                  <a:srgbClr val="000000">
                    <a:lumMod val="75000"/>
                    <a:lumOff val="25000"/>
                  </a:srgbClr>
                </a:solidFill>
                <a:latin typeface="ACHS Nueva Serif" pitchFamily="2" charset="0"/>
              </a:rPr>
              <a:t>ayuda</a:t>
            </a:r>
            <a:endParaRPr lang="es-CL" sz="1400" dirty="0">
              <a:solidFill>
                <a:srgbClr val="000000">
                  <a:lumMod val="75000"/>
                  <a:lumOff val="25000"/>
                </a:srgbClr>
              </a:solidFill>
              <a:latin typeface="ACHS Nueva Serif" pitchFamily="2" charset="0"/>
            </a:endParaRPr>
          </a:p>
          <a:p>
            <a:pPr marL="285750" indent="-285750">
              <a:lnSpc>
                <a:spcPct val="100000"/>
              </a:lnSpc>
              <a:buClr>
                <a:srgbClr val="15BF45"/>
              </a:buClr>
              <a:buFont typeface="Arial" panose="020B0604020202020204" pitchFamily="34" charset="0"/>
              <a:buChar char="•"/>
            </a:pPr>
            <a:r>
              <a:rPr lang="es-CL" sz="1400" dirty="0">
                <a:solidFill>
                  <a:schemeClr val="accent3">
                    <a:lumMod val="75000"/>
                  </a:schemeClr>
                </a:solidFill>
                <a:latin typeface="ACHS Nueva Serif" pitchFamily="2" charset="0"/>
              </a:rPr>
              <a:t>Efectuar valoración inicial del accidentado.</a:t>
            </a:r>
          </a:p>
        </p:txBody>
      </p:sp>
    </p:spTree>
    <p:custDataLst>
      <p:tags r:id="rId1"/>
    </p:custDataLst>
    <p:extLst>
      <p:ext uri="{BB962C8B-B14F-4D97-AF65-F5344CB8AC3E}">
        <p14:creationId xmlns:p14="http://schemas.microsoft.com/office/powerpoint/2010/main" val="241191475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to 33"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94" name="Diapositiva de think-cell" r:id="rId6" imgW="395" imgH="396" progId="TCLayout.ActiveDocument.1">
                  <p:embed/>
                </p:oleObj>
              </mc:Choice>
              <mc:Fallback>
                <p:oleObj name="Diapositiva de think-cell" r:id="rId6" imgW="395" imgH="396" progId="TCLayout.ActiveDocument.1">
                  <p:embed/>
                  <p:pic>
                    <p:nvPicPr>
                      <p:cNvPr id="34" name="Objeto 3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Marcador de texto 2"/>
          <p:cNvSpPr>
            <a:spLocks noGrp="1"/>
          </p:cNvSpPr>
          <p:nvPr>
            <p:ph type="body" sz="quarter" idx="61"/>
          </p:nvPr>
        </p:nvSpPr>
        <p:spPr>
          <a:prstGeom prst="rect">
            <a:avLst/>
          </a:prstGeom>
        </p:spPr>
        <p:txBody>
          <a:bodyPr>
            <a:normAutofit/>
          </a:bodyPr>
          <a:lstStyle/>
          <a:p>
            <a:r>
              <a:rPr lang="es-419" dirty="0"/>
              <a:t>02. CUIDADOS BÁSICOS</a:t>
            </a:r>
          </a:p>
        </p:txBody>
      </p:sp>
      <p:cxnSp>
        <p:nvCxnSpPr>
          <p:cNvPr id="20" name="Conector recto 19"/>
          <p:cNvCxnSpPr/>
          <p:nvPr/>
        </p:nvCxnSpPr>
        <p:spPr>
          <a:xfrm>
            <a:off x="467828" y="1947239"/>
            <a:ext cx="0" cy="1800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6" name="Rectángulo 25"/>
          <p:cNvSpPr/>
          <p:nvPr/>
        </p:nvSpPr>
        <p:spPr>
          <a:xfrm>
            <a:off x="377828" y="3951369"/>
            <a:ext cx="2052000" cy="4826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marL="0" marR="0" indent="0" defTabSz="825500" rtl="0" fontAlgn="auto" latinLnBrk="0" hangingPunct="0">
              <a:lnSpc>
                <a:spcPct val="100000"/>
              </a:lnSpc>
              <a:spcBef>
                <a:spcPts val="0"/>
              </a:spcBef>
              <a:spcAft>
                <a:spcPts val="0"/>
              </a:spcAft>
              <a:buClrTx/>
              <a:buSzTx/>
              <a:buFontTx/>
              <a:buNone/>
              <a:tabLst/>
            </a:pPr>
            <a:r>
              <a:rPr lang="es-419" sz="1400" b="1" dirty="0">
                <a:solidFill>
                  <a:schemeClr val="accent3">
                    <a:lumMod val="75000"/>
                    <a:lumOff val="25000"/>
                  </a:schemeClr>
                </a:solidFill>
                <a:latin typeface="ACHS Nueva Serif" pitchFamily="2" charset="0"/>
                <a:ea typeface="Helvetica Neue Medium"/>
                <a:cs typeface="Helvetica Neue Medium"/>
                <a:sym typeface="Helvetica Neue Medium"/>
              </a:rPr>
              <a:t>Reconocimiento de lesiones</a:t>
            </a:r>
          </a:p>
        </p:txBody>
      </p:sp>
      <p:sp>
        <p:nvSpPr>
          <p:cNvPr id="27" name="CuadroTexto 26"/>
          <p:cNvSpPr txBox="1"/>
          <p:nvPr/>
        </p:nvSpPr>
        <p:spPr>
          <a:xfrm>
            <a:off x="377828" y="4558353"/>
            <a:ext cx="2052000" cy="1828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Aft>
                <a:spcPts val="600"/>
              </a:spcAft>
            </a:pPr>
            <a:r>
              <a:rPr lang="es-CL" sz="1200" dirty="0">
                <a:solidFill>
                  <a:schemeClr val="accent3">
                    <a:lumMod val="75000"/>
                    <a:lumOff val="25000"/>
                  </a:schemeClr>
                </a:solidFill>
                <a:latin typeface="ACHS Nueva Serif" pitchFamily="2" charset="0"/>
              </a:rPr>
              <a:t>Atender primero las lesiones en el siguiente </a:t>
            </a:r>
            <a:r>
              <a:rPr lang="es-CL" sz="1200" u="sng" dirty="0">
                <a:solidFill>
                  <a:schemeClr val="accent3">
                    <a:lumMod val="75000"/>
                    <a:lumOff val="25000"/>
                  </a:schemeClr>
                </a:solidFill>
                <a:latin typeface="ACHS Nueva Serif" pitchFamily="2" charset="0"/>
              </a:rPr>
              <a:t>estricto orden</a:t>
            </a:r>
            <a:r>
              <a:rPr lang="es-CL" sz="1200" dirty="0">
                <a:solidFill>
                  <a:schemeClr val="accent3">
                    <a:lumMod val="75000"/>
                    <a:lumOff val="25000"/>
                  </a:schemeClr>
                </a:solidFill>
                <a:latin typeface="ACHS Nueva Serif" pitchFamily="2" charset="0"/>
              </a:rPr>
              <a:t>:</a:t>
            </a:r>
          </a:p>
          <a:p>
            <a:pPr defTabSz="2438338">
              <a:spcAft>
                <a:spcPts val="600"/>
              </a:spcAft>
            </a:pPr>
            <a:r>
              <a:rPr lang="es-CL" sz="1200" dirty="0">
                <a:solidFill>
                  <a:schemeClr val="accent3">
                    <a:lumMod val="75000"/>
                    <a:lumOff val="25000"/>
                  </a:schemeClr>
                </a:solidFill>
                <a:latin typeface="ACHS Nueva Serif" pitchFamily="2" charset="0"/>
              </a:rPr>
              <a:t>D. Evaluar estado de conciencia.</a:t>
            </a:r>
          </a:p>
          <a:p>
            <a:pPr defTabSz="2438338">
              <a:spcAft>
                <a:spcPts val="600"/>
              </a:spcAft>
            </a:pPr>
            <a:r>
              <a:rPr lang="es-CL" sz="1200" dirty="0">
                <a:solidFill>
                  <a:schemeClr val="accent3">
                    <a:lumMod val="75000"/>
                    <a:lumOff val="25000"/>
                  </a:schemeClr>
                </a:solidFill>
                <a:latin typeface="ACHS Nueva Serif" pitchFamily="2" charset="0"/>
              </a:rPr>
              <a:t>C. Evaluar actividad cardíaca.</a:t>
            </a:r>
          </a:p>
          <a:p>
            <a:pPr defTabSz="2438338">
              <a:spcAft>
                <a:spcPts val="600"/>
              </a:spcAft>
            </a:pPr>
            <a:r>
              <a:rPr lang="es-CL" sz="1200" dirty="0">
                <a:solidFill>
                  <a:schemeClr val="accent3">
                    <a:lumMod val="75000"/>
                    <a:lumOff val="25000"/>
                  </a:schemeClr>
                </a:solidFill>
                <a:latin typeface="ACHS Nueva Serif" pitchFamily="2" charset="0"/>
              </a:rPr>
              <a:t>A. Despejar vía aérea.</a:t>
            </a:r>
          </a:p>
          <a:p>
            <a:pPr defTabSz="2438338">
              <a:spcAft>
                <a:spcPts val="600"/>
              </a:spcAft>
            </a:pPr>
            <a:r>
              <a:rPr lang="es-CL" sz="1200" dirty="0">
                <a:solidFill>
                  <a:schemeClr val="accent3">
                    <a:lumMod val="75000"/>
                    <a:lumOff val="25000"/>
                  </a:schemeClr>
                </a:solidFill>
                <a:latin typeface="ACHS Nueva Serif" pitchFamily="2" charset="0"/>
              </a:rPr>
              <a:t>B. Evaluar la respiración.</a:t>
            </a:r>
          </a:p>
        </p:txBody>
      </p:sp>
      <p:sp>
        <p:nvSpPr>
          <p:cNvPr id="11" name="CuadroTexto 10"/>
          <p:cNvSpPr txBox="1"/>
          <p:nvPr/>
        </p:nvSpPr>
        <p:spPr>
          <a:xfrm>
            <a:off x="2566421"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es-419" sz="1400" b="1" i="0" u="none" strike="noStrike" cap="none" spc="0" normalizeH="0" baseline="0" dirty="0">
                <a:ln>
                  <a:noFill/>
                </a:ln>
                <a:solidFill>
                  <a:srgbClr val="27933E"/>
                </a:solidFill>
                <a:effectLst/>
                <a:uFillTx/>
                <a:latin typeface="ACHS Nueva Serif" pitchFamily="2" charset="0"/>
                <a:ea typeface="+mn-ea"/>
                <a:cs typeface="+mn-cs"/>
                <a:sym typeface="Helvetica Neue"/>
              </a:rPr>
              <a:t>2</a:t>
            </a:r>
          </a:p>
        </p:txBody>
      </p:sp>
      <p:cxnSp>
        <p:nvCxnSpPr>
          <p:cNvPr id="22" name="Conector recto 21"/>
          <p:cNvCxnSpPr/>
          <p:nvPr/>
        </p:nvCxnSpPr>
        <p:spPr>
          <a:xfrm>
            <a:off x="2769332" y="1904707"/>
            <a:ext cx="0" cy="828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8" name="Rectángulo 27"/>
          <p:cNvSpPr/>
          <p:nvPr/>
        </p:nvSpPr>
        <p:spPr>
          <a:xfrm>
            <a:off x="2689072" y="2881660"/>
            <a:ext cx="2052000" cy="482600"/>
          </a:xfrm>
          <a:prstGeom prst="rect">
            <a:avLst/>
          </a:prstGeom>
          <a:solidFill>
            <a:srgbClr val="13C0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marL="0" marR="0" indent="0" defTabSz="825500" rtl="0" fontAlgn="auto" latinLnBrk="0" hangingPunct="0">
              <a:lnSpc>
                <a:spcPct val="100000"/>
              </a:lnSpc>
              <a:spcBef>
                <a:spcPts val="0"/>
              </a:spcBef>
              <a:spcAft>
                <a:spcPts val="0"/>
              </a:spcAft>
              <a:buClrTx/>
              <a:buSzTx/>
              <a:buFontTx/>
              <a:buNone/>
              <a:tabLst/>
            </a:pPr>
            <a:r>
              <a:rPr lang="es-419" sz="1400" b="1" dirty="0">
                <a:solidFill>
                  <a:schemeClr val="bg1"/>
                </a:solidFill>
                <a:latin typeface="ACHS Nueva Serif" pitchFamily="2" charset="0"/>
                <a:ea typeface="Helvetica Neue Medium"/>
                <a:cs typeface="Helvetica Neue Medium"/>
                <a:sym typeface="Helvetica Neue Medium"/>
              </a:rPr>
              <a:t>Posición horizontal</a:t>
            </a:r>
          </a:p>
        </p:txBody>
      </p:sp>
      <p:sp>
        <p:nvSpPr>
          <p:cNvPr id="29" name="CuadroTexto 28"/>
          <p:cNvSpPr txBox="1"/>
          <p:nvPr/>
        </p:nvSpPr>
        <p:spPr>
          <a:xfrm>
            <a:off x="2689072" y="3456514"/>
            <a:ext cx="2041368" cy="1377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Aft>
                <a:spcPts val="600"/>
              </a:spcAft>
            </a:pPr>
            <a:r>
              <a:rPr lang="es-CL" sz="1200" dirty="0">
                <a:solidFill>
                  <a:schemeClr val="accent3">
                    <a:lumMod val="75000"/>
                    <a:lumOff val="25000"/>
                  </a:schemeClr>
                </a:solidFill>
                <a:latin typeface="ACHS Nueva Serif" pitchFamily="2" charset="0"/>
              </a:rPr>
              <a:t>Mantener al lesionado en  posición horizontal con cabeza al nivel del cuerpo.</a:t>
            </a:r>
          </a:p>
        </p:txBody>
      </p:sp>
      <p:sp>
        <p:nvSpPr>
          <p:cNvPr id="13" name="CuadroTexto 12"/>
          <p:cNvSpPr txBox="1"/>
          <p:nvPr/>
        </p:nvSpPr>
        <p:spPr>
          <a:xfrm>
            <a:off x="4877666"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es-419" sz="1400" b="1" i="0" u="none" strike="noStrike" cap="none" spc="0" normalizeH="0" baseline="0" dirty="0">
                <a:ln>
                  <a:noFill/>
                </a:ln>
                <a:solidFill>
                  <a:srgbClr val="27933E"/>
                </a:solidFill>
                <a:effectLst/>
                <a:uFillTx/>
                <a:latin typeface="ACHS Nueva Serif" pitchFamily="2" charset="0"/>
                <a:ea typeface="+mn-ea"/>
                <a:cs typeface="+mn-cs"/>
                <a:sym typeface="Helvetica Neue"/>
              </a:rPr>
              <a:t>3</a:t>
            </a:r>
          </a:p>
        </p:txBody>
      </p:sp>
      <p:cxnSp>
        <p:nvCxnSpPr>
          <p:cNvPr id="21" name="Conector recto 20"/>
          <p:cNvCxnSpPr/>
          <p:nvPr/>
        </p:nvCxnSpPr>
        <p:spPr>
          <a:xfrm>
            <a:off x="5096958" y="1938294"/>
            <a:ext cx="0" cy="1800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0" name="Rectángulo 29"/>
          <p:cNvSpPr/>
          <p:nvPr/>
        </p:nvSpPr>
        <p:spPr>
          <a:xfrm>
            <a:off x="5006958" y="3951369"/>
            <a:ext cx="2052000" cy="4826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marL="0" marR="0" indent="0" defTabSz="825500" rtl="0" fontAlgn="auto" latinLnBrk="0" hangingPunct="0">
              <a:lnSpc>
                <a:spcPct val="100000"/>
              </a:lnSpc>
              <a:spcBef>
                <a:spcPts val="0"/>
              </a:spcBef>
              <a:spcAft>
                <a:spcPts val="0"/>
              </a:spcAft>
              <a:buClrTx/>
              <a:buSzTx/>
              <a:buFontTx/>
              <a:buNone/>
              <a:tabLst/>
            </a:pPr>
            <a:r>
              <a:rPr lang="es-419" sz="1400" b="1" dirty="0">
                <a:solidFill>
                  <a:schemeClr val="accent3">
                    <a:lumMod val="75000"/>
                    <a:lumOff val="25000"/>
                  </a:schemeClr>
                </a:solidFill>
                <a:latin typeface="ACHS Nueva Serif" pitchFamily="2" charset="0"/>
                <a:ea typeface="Helvetica Neue Medium"/>
                <a:cs typeface="Helvetica Neue Medium"/>
                <a:sym typeface="Helvetica Neue Medium"/>
              </a:rPr>
              <a:t>Temperatura corporal</a:t>
            </a:r>
          </a:p>
        </p:txBody>
      </p:sp>
      <p:sp>
        <p:nvSpPr>
          <p:cNvPr id="31" name="CuadroTexto 30"/>
          <p:cNvSpPr txBox="1"/>
          <p:nvPr/>
        </p:nvSpPr>
        <p:spPr>
          <a:xfrm>
            <a:off x="5006958" y="4526457"/>
            <a:ext cx="2025727" cy="1828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lvl="0" defTabSz="2438338">
              <a:spcAft>
                <a:spcPts val="600"/>
              </a:spcAft>
            </a:pPr>
            <a:r>
              <a:rPr lang="es-CL" sz="1200" dirty="0">
                <a:solidFill>
                  <a:schemeClr val="accent3">
                    <a:lumMod val="75000"/>
                    <a:lumOff val="25000"/>
                  </a:schemeClr>
                </a:solidFill>
                <a:latin typeface="ACHS Nueva Serif" pitchFamily="2" charset="0"/>
              </a:rPr>
              <a:t>Aislar del suelo, cubrir y abrigar si la temperatura ambiente está baja.</a:t>
            </a:r>
          </a:p>
          <a:p>
            <a:pPr lvl="0" defTabSz="2438338">
              <a:spcAft>
                <a:spcPts val="600"/>
              </a:spcAft>
            </a:pPr>
            <a:r>
              <a:rPr lang="es-CL" sz="1200" dirty="0">
                <a:solidFill>
                  <a:schemeClr val="accent3">
                    <a:lumMod val="75000"/>
                    <a:lumOff val="25000"/>
                  </a:schemeClr>
                </a:solidFill>
                <a:latin typeface="ACHS Nueva Serif" pitchFamily="2" charset="0"/>
              </a:rPr>
              <a:t>Desabrigar si hace calor,  manteniendo cubierto al lesionado.</a:t>
            </a:r>
            <a:endParaRPr lang="es-CL" sz="1200" kern="1200" dirty="0">
              <a:solidFill>
                <a:schemeClr val="accent3">
                  <a:lumMod val="75000"/>
                  <a:lumOff val="25000"/>
                </a:schemeClr>
              </a:solidFill>
              <a:latin typeface="ACHS Nueva Serif" pitchFamily="2" charset="0"/>
            </a:endParaRPr>
          </a:p>
        </p:txBody>
      </p:sp>
      <p:sp>
        <p:nvSpPr>
          <p:cNvPr id="18" name="CuadroTexto 17"/>
          <p:cNvSpPr txBox="1"/>
          <p:nvPr/>
        </p:nvSpPr>
        <p:spPr>
          <a:xfrm>
            <a:off x="9517428"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es-419" sz="1400" b="1" i="0" u="none" strike="noStrike" cap="none" spc="0" normalizeH="0" baseline="0" dirty="0">
                <a:ln>
                  <a:noFill/>
                </a:ln>
                <a:solidFill>
                  <a:srgbClr val="27933E"/>
                </a:solidFill>
                <a:effectLst/>
                <a:uFillTx/>
                <a:latin typeface="ACHS Nueva Serif" pitchFamily="2" charset="0"/>
                <a:ea typeface="+mn-ea"/>
                <a:cs typeface="+mn-cs"/>
                <a:sym typeface="Helvetica Neue"/>
              </a:rPr>
              <a:t>5</a:t>
            </a:r>
          </a:p>
        </p:txBody>
      </p:sp>
      <p:cxnSp>
        <p:nvCxnSpPr>
          <p:cNvPr id="24" name="Conector recto 23"/>
          <p:cNvCxnSpPr/>
          <p:nvPr/>
        </p:nvCxnSpPr>
        <p:spPr>
          <a:xfrm>
            <a:off x="9765398" y="1957735"/>
            <a:ext cx="1588" cy="1800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6" name="Rectángulo 35"/>
          <p:cNvSpPr/>
          <p:nvPr/>
        </p:nvSpPr>
        <p:spPr>
          <a:xfrm>
            <a:off x="9676986" y="3951472"/>
            <a:ext cx="2052000" cy="482922"/>
          </a:xfrm>
          <a:prstGeom prst="rect">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defTabSz="825500" hangingPunct="0"/>
            <a:r>
              <a:rPr lang="es-CL" sz="1400" b="1" dirty="0">
                <a:solidFill>
                  <a:schemeClr val="accent3">
                    <a:lumMod val="75000"/>
                    <a:lumOff val="25000"/>
                  </a:schemeClr>
                </a:solidFill>
                <a:latin typeface="ACHS Nueva Serif" pitchFamily="2" charset="0"/>
                <a:ea typeface="Helvetica Neue Medium"/>
                <a:cs typeface="Helvetica Neue Medium"/>
                <a:sym typeface="Helvetica Neue Medium"/>
              </a:rPr>
              <a:t>Pide ayuda para solicitar ambulancia</a:t>
            </a:r>
            <a:endParaRPr lang="es-419" sz="1400" b="1" dirty="0">
              <a:solidFill>
                <a:schemeClr val="accent3">
                  <a:lumMod val="75000"/>
                  <a:lumOff val="25000"/>
                </a:schemeClr>
              </a:solidFill>
              <a:latin typeface="ACHS Nueva Serif" pitchFamily="2" charset="0"/>
              <a:ea typeface="Helvetica Neue Medium"/>
              <a:cs typeface="Helvetica Neue Medium"/>
              <a:sym typeface="Helvetica Neue Medium"/>
            </a:endParaRPr>
          </a:p>
        </p:txBody>
      </p:sp>
      <p:sp>
        <p:nvSpPr>
          <p:cNvPr id="37" name="CuadroTexto 36"/>
          <p:cNvSpPr txBox="1"/>
          <p:nvPr/>
        </p:nvSpPr>
        <p:spPr>
          <a:xfrm>
            <a:off x="9676986" y="4530081"/>
            <a:ext cx="2052000" cy="1382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Bef>
                <a:spcPts val="0"/>
              </a:spcBef>
              <a:spcAft>
                <a:spcPts val="600"/>
              </a:spcAft>
            </a:pPr>
            <a:r>
              <a:rPr lang="es-419" sz="1200" b="1" dirty="0">
                <a:solidFill>
                  <a:schemeClr val="accent3">
                    <a:lumMod val="75000"/>
                    <a:lumOff val="25000"/>
                  </a:schemeClr>
                </a:solidFill>
                <a:latin typeface="ACHS Nueva Serif" pitchFamily="2" charset="0"/>
              </a:rPr>
              <a:t>NUNCA</a:t>
            </a:r>
            <a:r>
              <a:rPr lang="es-419" sz="1200" dirty="0">
                <a:solidFill>
                  <a:schemeClr val="accent3">
                    <a:lumMod val="75000"/>
                    <a:lumOff val="25000"/>
                  </a:schemeClr>
                </a:solidFill>
                <a:latin typeface="ACHS Nueva Serif" pitchFamily="2" charset="0"/>
              </a:rPr>
              <a:t> abandones al lesionado.</a:t>
            </a:r>
          </a:p>
        </p:txBody>
      </p:sp>
      <p:sp>
        <p:nvSpPr>
          <p:cNvPr id="17" name="CuadroTexto 16"/>
          <p:cNvSpPr txBox="1"/>
          <p:nvPr/>
        </p:nvSpPr>
        <p:spPr>
          <a:xfrm>
            <a:off x="7195552"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es-419" sz="1400" b="1" i="0" u="none" strike="noStrike" cap="none" spc="0" normalizeH="0" baseline="0" dirty="0">
                <a:ln>
                  <a:noFill/>
                </a:ln>
                <a:solidFill>
                  <a:srgbClr val="27933E"/>
                </a:solidFill>
                <a:effectLst/>
                <a:uFillTx/>
                <a:latin typeface="ACHS Nueva Serif" pitchFamily="2" charset="0"/>
                <a:ea typeface="+mn-ea"/>
                <a:cs typeface="+mn-cs"/>
                <a:sym typeface="Helvetica Neue"/>
              </a:rPr>
              <a:t>4</a:t>
            </a:r>
          </a:p>
        </p:txBody>
      </p:sp>
      <p:cxnSp>
        <p:nvCxnSpPr>
          <p:cNvPr id="23" name="Conector recto 22"/>
          <p:cNvCxnSpPr/>
          <p:nvPr/>
        </p:nvCxnSpPr>
        <p:spPr>
          <a:xfrm>
            <a:off x="7418836" y="1957867"/>
            <a:ext cx="0" cy="828000"/>
          </a:xfrm>
          <a:prstGeom prst="line">
            <a:avLst/>
          </a:prstGeom>
          <a:noFill/>
          <a:ln w="19050" cap="flat">
            <a:solidFill>
              <a:srgbClr val="27933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9" name="Rectángulo 38"/>
          <p:cNvSpPr/>
          <p:nvPr/>
        </p:nvSpPr>
        <p:spPr>
          <a:xfrm>
            <a:off x="7328836" y="2868960"/>
            <a:ext cx="2052000" cy="482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ctr" anchorCtr="0" forceAA="0" compatLnSpc="1">
            <a:prstTxWarp prst="textNoShape">
              <a:avLst/>
            </a:prstTxWarp>
            <a:noAutofit/>
          </a:bodyPr>
          <a:lstStyle/>
          <a:p>
            <a:pPr marL="0" marR="0" indent="0" defTabSz="825500" rtl="0" fontAlgn="auto" latinLnBrk="0" hangingPunct="0">
              <a:lnSpc>
                <a:spcPct val="100000"/>
              </a:lnSpc>
              <a:spcBef>
                <a:spcPts val="0"/>
              </a:spcBef>
              <a:spcAft>
                <a:spcPts val="0"/>
              </a:spcAft>
              <a:buClrTx/>
              <a:buSzTx/>
              <a:buFontTx/>
              <a:buNone/>
              <a:tabLst/>
            </a:pPr>
            <a:r>
              <a:rPr lang="es-419" sz="1400" b="1" dirty="0">
                <a:solidFill>
                  <a:schemeClr val="bg1"/>
                </a:solidFill>
                <a:latin typeface="ACHS Nueva Serif" pitchFamily="2" charset="0"/>
                <a:ea typeface="Helvetica Neue Medium"/>
                <a:cs typeface="Helvetica Neue Medium"/>
                <a:sym typeface="Helvetica Neue Medium"/>
              </a:rPr>
              <a:t>Mantén la calma</a:t>
            </a:r>
          </a:p>
        </p:txBody>
      </p:sp>
      <p:sp>
        <p:nvSpPr>
          <p:cNvPr id="40" name="CuadroTexto 39"/>
          <p:cNvSpPr txBox="1"/>
          <p:nvPr/>
        </p:nvSpPr>
        <p:spPr>
          <a:xfrm>
            <a:off x="7328836" y="3482952"/>
            <a:ext cx="2051999" cy="1382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defTabSz="2438338">
              <a:spcAft>
                <a:spcPts val="600"/>
              </a:spcAft>
            </a:pPr>
            <a:r>
              <a:rPr lang="es-CL" sz="1200" dirty="0">
                <a:solidFill>
                  <a:schemeClr val="accent3">
                    <a:lumMod val="75000"/>
                    <a:lumOff val="25000"/>
                  </a:schemeClr>
                </a:solidFill>
                <a:latin typeface="ACHS Nueva Serif" pitchFamily="2" charset="0"/>
              </a:rPr>
              <a:t>No actúes precipitadamente una actitud tranquila y segura te permite controlar la situación.</a:t>
            </a:r>
          </a:p>
        </p:txBody>
      </p:sp>
      <p:sp>
        <p:nvSpPr>
          <p:cNvPr id="4" name="Flecha derecha 6">
            <a:extLst>
              <a:ext uri="{FF2B5EF4-FFF2-40B4-BE49-F238E27FC236}">
                <a16:creationId xmlns:a16="http://schemas.microsoft.com/office/drawing/2014/main" xmlns="" id="{D0E26AAC-D964-E45C-6026-C449F07EABEE}"/>
              </a:ext>
            </a:extLst>
          </p:cNvPr>
          <p:cNvSpPr/>
          <p:nvPr/>
        </p:nvSpPr>
        <p:spPr>
          <a:xfrm>
            <a:off x="446681" y="1840913"/>
            <a:ext cx="11340000" cy="233917"/>
          </a:xfrm>
          <a:prstGeom prst="rightArrow">
            <a:avLst>
              <a:gd name="adj1" fmla="val 50000"/>
              <a:gd name="adj2" fmla="val 103333"/>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t" anchorCtr="0" forceAA="0" compatLnSpc="1">
            <a:prstTxWarp prst="textNoShape">
              <a:avLst/>
            </a:prstTxWarp>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s-419" sz="1200" dirty="0" err="1">
              <a:solidFill>
                <a:srgbClr val="616161"/>
              </a:solidFill>
              <a:latin typeface="ACHS Nueva Serif" pitchFamily="2" charset="0"/>
              <a:ea typeface="Helvetica Neue Medium"/>
              <a:cs typeface="Helvetica Neue Medium"/>
              <a:sym typeface="Helvetica Neue Medium"/>
            </a:endParaRPr>
          </a:p>
        </p:txBody>
      </p:sp>
      <p:sp>
        <p:nvSpPr>
          <p:cNvPr id="5" name="Paralelogramo 4">
            <a:extLst>
              <a:ext uri="{FF2B5EF4-FFF2-40B4-BE49-F238E27FC236}">
                <a16:creationId xmlns:a16="http://schemas.microsoft.com/office/drawing/2014/main" xmlns="" id="{859957DB-591D-92BD-8049-3DE983398610}"/>
              </a:ext>
            </a:extLst>
          </p:cNvPr>
          <p:cNvSpPr/>
          <p:nvPr/>
        </p:nvSpPr>
        <p:spPr>
          <a:xfrm>
            <a:off x="6079135" y="1840913"/>
            <a:ext cx="340251" cy="404045"/>
          </a:xfrm>
          <a:prstGeom prst="parallelogram">
            <a:avLst>
              <a:gd name="adj" fmla="val 71641"/>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fromWordArt="0" anchor="t" anchorCtr="0" forceAA="0" compatLnSpc="1">
            <a:prstTxWarp prst="textNoShape">
              <a:avLst/>
            </a:prstTxWarp>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s-419" sz="1200" dirty="0" err="1">
              <a:solidFill>
                <a:srgbClr val="616161"/>
              </a:solidFill>
              <a:latin typeface="ACHS Nueva Serif" pitchFamily="2" charset="0"/>
              <a:ea typeface="Helvetica Neue Medium"/>
              <a:cs typeface="Helvetica Neue Medium"/>
              <a:sym typeface="Helvetica Neue Medium"/>
            </a:endParaRPr>
          </a:p>
        </p:txBody>
      </p:sp>
      <p:sp>
        <p:nvSpPr>
          <p:cNvPr id="35" name="CuadroTexto 34">
            <a:extLst>
              <a:ext uri="{FF2B5EF4-FFF2-40B4-BE49-F238E27FC236}">
                <a16:creationId xmlns:a16="http://schemas.microsoft.com/office/drawing/2014/main" xmlns="" id="{CEFBC503-C6C4-6145-9797-A86725E65B5D}"/>
              </a:ext>
            </a:extLst>
          </p:cNvPr>
          <p:cNvSpPr txBox="1"/>
          <p:nvPr/>
        </p:nvSpPr>
        <p:spPr>
          <a:xfrm>
            <a:off x="255177" y="1660159"/>
            <a:ext cx="425302" cy="148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2438338" rtl="0" fontAlgn="auto" latinLnBrk="0" hangingPunct="0">
              <a:lnSpc>
                <a:spcPct val="90000"/>
              </a:lnSpc>
              <a:spcBef>
                <a:spcPts val="0"/>
              </a:spcBef>
              <a:spcAft>
                <a:spcPts val="0"/>
              </a:spcAft>
              <a:buClrTx/>
              <a:buSzTx/>
              <a:buFontTx/>
              <a:buNone/>
              <a:tabLst/>
            </a:pPr>
            <a:r>
              <a:rPr lang="es-419" sz="1400" b="1" dirty="0">
                <a:solidFill>
                  <a:srgbClr val="27933E"/>
                </a:solidFill>
                <a:latin typeface="ACHS Nueva Serif" pitchFamily="2" charset="0"/>
                <a:sym typeface="Helvetica Neue"/>
              </a:rPr>
              <a:t>1</a:t>
            </a:r>
            <a:endParaRPr kumimoji="0" lang="es-419" sz="1400" b="1" i="0" u="none" strike="noStrike" cap="none" spc="0" normalizeH="0" baseline="0" dirty="0">
              <a:ln>
                <a:noFill/>
              </a:ln>
              <a:solidFill>
                <a:srgbClr val="27933E"/>
              </a:solidFill>
              <a:effectLst/>
              <a:uFillTx/>
              <a:latin typeface="ACHS Nueva Serif" pitchFamily="2" charset="0"/>
              <a:sym typeface="Helvetica Neue"/>
            </a:endParaRPr>
          </a:p>
        </p:txBody>
      </p:sp>
      <p:sp>
        <p:nvSpPr>
          <p:cNvPr id="38" name="Marcador de texto 2">
            <a:extLst>
              <a:ext uri="{FF2B5EF4-FFF2-40B4-BE49-F238E27FC236}">
                <a16:creationId xmlns:a16="http://schemas.microsoft.com/office/drawing/2014/main" xmlns="" id="{D41034C6-7D80-094C-B988-E1F246BE4006}"/>
              </a:ext>
            </a:extLst>
          </p:cNvPr>
          <p:cNvSpPr txBox="1">
            <a:spLocks/>
          </p:cNvSpPr>
          <p:nvPr/>
        </p:nvSpPr>
        <p:spPr>
          <a:xfrm>
            <a:off x="467828" y="991011"/>
            <a:ext cx="2542461" cy="540074"/>
          </a:xfrm>
          <a:prstGeom prst="rect">
            <a:avLst/>
          </a:prstGeom>
        </p:spPr>
        <p:txBody>
          <a:bodyPr lIns="0" tIns="0" rIns="0" bIns="0"/>
          <a:lstStyle>
            <a:lvl1pPr marL="0" marR="0" indent="0" algn="l" defTabSz="1218406" eaLnBrk="1" latinLnBrk="0" hangingPunct="1">
              <a:lnSpc>
                <a:spcPct val="90000"/>
              </a:lnSpc>
              <a:spcBef>
                <a:spcPts val="300"/>
              </a:spcBef>
              <a:spcAft>
                <a:spcPts val="300"/>
              </a:spcAft>
              <a:buClrTx/>
              <a:buSzPct val="123000"/>
              <a:buFontTx/>
              <a:buNone/>
              <a:tabLst/>
              <a:defRPr sz="2000" b="1" i="0" u="none" strike="noStrike" cap="none" spc="0" baseline="0">
                <a:solidFill>
                  <a:schemeClr val="tx1"/>
                </a:solidFill>
                <a:uFillTx/>
                <a:latin typeface="Arial"/>
                <a:ea typeface="Arial"/>
                <a:cs typeface="Arial"/>
                <a:sym typeface="Arial"/>
              </a:defRPr>
            </a:lvl1pPr>
            <a:lvl2pPr marL="3048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2pPr>
            <a:lvl3pPr marL="6096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3pPr>
            <a:lvl4pPr marL="9144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4pPr>
            <a:lvl5pPr marL="1219200" marR="0" indent="0" algn="l" defTabSz="1218406" eaLnBrk="1" latinLnBrk="0" hangingPunct="1">
              <a:lnSpc>
                <a:spcPct val="90000"/>
              </a:lnSpc>
              <a:spcBef>
                <a:spcPts val="300"/>
              </a:spcBef>
              <a:spcAft>
                <a:spcPts val="300"/>
              </a:spcAft>
              <a:buClr>
                <a:schemeClr val="bg2"/>
              </a:buClr>
              <a:buSzPct val="90000"/>
              <a:buFont typeface="Wingdings" pitchFamily="2" charset="2"/>
              <a:buNone/>
              <a:tabLst/>
              <a:defRPr sz="16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419" sz="1800" dirty="0">
                <a:solidFill>
                  <a:srgbClr val="004C14"/>
                </a:solidFill>
                <a:latin typeface="ACHS Nueva Serif" pitchFamily="2" charset="0"/>
              </a:rPr>
              <a:t>Evaluación inicial</a:t>
            </a:r>
          </a:p>
        </p:txBody>
      </p:sp>
      <p:grpSp>
        <p:nvGrpSpPr>
          <p:cNvPr id="49" name="Group 37">
            <a:extLst>
              <a:ext uri="{FF2B5EF4-FFF2-40B4-BE49-F238E27FC236}">
                <a16:creationId xmlns:a16="http://schemas.microsoft.com/office/drawing/2014/main" xmlns="" id="{DEDDA06D-1D8E-8C4B-8D7B-6ADB1C0FAB5F}"/>
              </a:ext>
            </a:extLst>
          </p:cNvPr>
          <p:cNvGrpSpPr>
            <a:grpSpLocks noChangeAspect="1"/>
          </p:cNvGrpSpPr>
          <p:nvPr/>
        </p:nvGrpSpPr>
        <p:grpSpPr bwMode="auto">
          <a:xfrm>
            <a:off x="9875106" y="1352283"/>
            <a:ext cx="648000" cy="509614"/>
            <a:chOff x="3239" y="1014"/>
            <a:chExt cx="590" cy="464"/>
          </a:xfrm>
          <a:solidFill>
            <a:schemeClr val="accent1"/>
          </a:solidFill>
        </p:grpSpPr>
        <p:sp>
          <p:nvSpPr>
            <p:cNvPr id="50" name="Freeform 38">
              <a:extLst>
                <a:ext uri="{FF2B5EF4-FFF2-40B4-BE49-F238E27FC236}">
                  <a16:creationId xmlns:a16="http://schemas.microsoft.com/office/drawing/2014/main" xmlns="" id="{5BFF01EF-8F65-B945-B52B-E0E32CC59ED6}"/>
                </a:ext>
              </a:extLst>
            </p:cNvPr>
            <p:cNvSpPr>
              <a:spLocks noEditPoints="1"/>
            </p:cNvSpPr>
            <p:nvPr/>
          </p:nvSpPr>
          <p:spPr bwMode="auto">
            <a:xfrm>
              <a:off x="3595" y="1059"/>
              <a:ext cx="64" cy="64"/>
            </a:xfrm>
            <a:custGeom>
              <a:avLst/>
              <a:gdLst>
                <a:gd name="T0" fmla="*/ 34 w 106"/>
                <a:gd name="T1" fmla="*/ 71 h 105"/>
                <a:gd name="T2" fmla="*/ 34 w 106"/>
                <a:gd name="T3" fmla="*/ 71 h 105"/>
                <a:gd name="T4" fmla="*/ 72 w 106"/>
                <a:gd name="T5" fmla="*/ 71 h 105"/>
                <a:gd name="T6" fmla="*/ 72 w 106"/>
                <a:gd name="T7" fmla="*/ 53 h 105"/>
                <a:gd name="T8" fmla="*/ 53 w 106"/>
                <a:gd name="T9" fmla="*/ 34 h 105"/>
                <a:gd name="T10" fmla="*/ 34 w 106"/>
                <a:gd name="T11" fmla="*/ 53 h 105"/>
                <a:gd name="T12" fmla="*/ 34 w 106"/>
                <a:gd name="T13" fmla="*/ 71 h 105"/>
                <a:gd name="T14" fmla="*/ 89 w 106"/>
                <a:gd name="T15" fmla="*/ 105 h 105"/>
                <a:gd name="T16" fmla="*/ 89 w 106"/>
                <a:gd name="T17" fmla="*/ 105 h 105"/>
                <a:gd name="T18" fmla="*/ 17 w 106"/>
                <a:gd name="T19" fmla="*/ 105 h 105"/>
                <a:gd name="T20" fmla="*/ 0 w 106"/>
                <a:gd name="T21" fmla="*/ 88 h 105"/>
                <a:gd name="T22" fmla="*/ 0 w 106"/>
                <a:gd name="T23" fmla="*/ 53 h 105"/>
                <a:gd name="T24" fmla="*/ 53 w 106"/>
                <a:gd name="T25" fmla="*/ 0 h 105"/>
                <a:gd name="T26" fmla="*/ 106 w 106"/>
                <a:gd name="T27" fmla="*/ 53 h 105"/>
                <a:gd name="T28" fmla="*/ 106 w 106"/>
                <a:gd name="T29" fmla="*/ 88 h 105"/>
                <a:gd name="T30" fmla="*/ 89 w 106"/>
                <a:gd name="T3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05">
                  <a:moveTo>
                    <a:pt x="34" y="71"/>
                  </a:moveTo>
                  <a:lnTo>
                    <a:pt x="34" y="71"/>
                  </a:lnTo>
                  <a:lnTo>
                    <a:pt x="72" y="71"/>
                  </a:lnTo>
                  <a:lnTo>
                    <a:pt x="72" y="53"/>
                  </a:lnTo>
                  <a:cubicBezTo>
                    <a:pt x="72" y="43"/>
                    <a:pt x="63" y="34"/>
                    <a:pt x="53" y="34"/>
                  </a:cubicBezTo>
                  <a:cubicBezTo>
                    <a:pt x="43" y="34"/>
                    <a:pt x="34" y="43"/>
                    <a:pt x="34" y="53"/>
                  </a:cubicBezTo>
                  <a:lnTo>
                    <a:pt x="34" y="71"/>
                  </a:lnTo>
                  <a:close/>
                  <a:moveTo>
                    <a:pt x="89" y="105"/>
                  </a:moveTo>
                  <a:lnTo>
                    <a:pt x="89" y="105"/>
                  </a:lnTo>
                  <a:lnTo>
                    <a:pt x="17" y="105"/>
                  </a:lnTo>
                  <a:cubicBezTo>
                    <a:pt x="8" y="105"/>
                    <a:pt x="0" y="98"/>
                    <a:pt x="0" y="88"/>
                  </a:cubicBezTo>
                  <a:lnTo>
                    <a:pt x="0" y="53"/>
                  </a:lnTo>
                  <a:cubicBezTo>
                    <a:pt x="0" y="24"/>
                    <a:pt x="24" y="0"/>
                    <a:pt x="53" y="0"/>
                  </a:cubicBezTo>
                  <a:cubicBezTo>
                    <a:pt x="82" y="0"/>
                    <a:pt x="106" y="24"/>
                    <a:pt x="106" y="53"/>
                  </a:cubicBezTo>
                  <a:lnTo>
                    <a:pt x="106" y="88"/>
                  </a:lnTo>
                  <a:cubicBezTo>
                    <a:pt x="106" y="98"/>
                    <a:pt x="98" y="105"/>
                    <a:pt x="89" y="1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1" name="Freeform 39">
              <a:extLst>
                <a:ext uri="{FF2B5EF4-FFF2-40B4-BE49-F238E27FC236}">
                  <a16:creationId xmlns:a16="http://schemas.microsoft.com/office/drawing/2014/main" xmlns="" id="{3FC88A8E-8047-734F-9541-E1608EB10572}"/>
                </a:ext>
              </a:extLst>
            </p:cNvPr>
            <p:cNvSpPr>
              <a:spLocks/>
            </p:cNvSpPr>
            <p:nvPr/>
          </p:nvSpPr>
          <p:spPr bwMode="auto">
            <a:xfrm>
              <a:off x="3405" y="1401"/>
              <a:ext cx="211" cy="20"/>
            </a:xfrm>
            <a:custGeom>
              <a:avLst/>
              <a:gdLst>
                <a:gd name="T0" fmla="*/ 333 w 350"/>
                <a:gd name="T1" fmla="*/ 34 h 34"/>
                <a:gd name="T2" fmla="*/ 333 w 350"/>
                <a:gd name="T3" fmla="*/ 34 h 34"/>
                <a:gd name="T4" fmla="*/ 17 w 350"/>
                <a:gd name="T5" fmla="*/ 34 h 34"/>
                <a:gd name="T6" fmla="*/ 0 w 350"/>
                <a:gd name="T7" fmla="*/ 17 h 34"/>
                <a:gd name="T8" fmla="*/ 17 w 350"/>
                <a:gd name="T9" fmla="*/ 0 h 34"/>
                <a:gd name="T10" fmla="*/ 333 w 350"/>
                <a:gd name="T11" fmla="*/ 0 h 34"/>
                <a:gd name="T12" fmla="*/ 350 w 350"/>
                <a:gd name="T13" fmla="*/ 17 h 34"/>
                <a:gd name="T14" fmla="*/ 333 w 350"/>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34">
                  <a:moveTo>
                    <a:pt x="333" y="34"/>
                  </a:moveTo>
                  <a:lnTo>
                    <a:pt x="333" y="34"/>
                  </a:lnTo>
                  <a:lnTo>
                    <a:pt x="17" y="34"/>
                  </a:lnTo>
                  <a:cubicBezTo>
                    <a:pt x="8" y="34"/>
                    <a:pt x="0" y="27"/>
                    <a:pt x="0" y="17"/>
                  </a:cubicBezTo>
                  <a:cubicBezTo>
                    <a:pt x="0" y="8"/>
                    <a:pt x="8" y="0"/>
                    <a:pt x="17" y="0"/>
                  </a:cubicBezTo>
                  <a:lnTo>
                    <a:pt x="333" y="0"/>
                  </a:lnTo>
                  <a:cubicBezTo>
                    <a:pt x="343" y="0"/>
                    <a:pt x="350" y="8"/>
                    <a:pt x="350" y="17"/>
                  </a:cubicBezTo>
                  <a:cubicBezTo>
                    <a:pt x="350" y="27"/>
                    <a:pt x="343" y="34"/>
                    <a:pt x="333"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2" name="Freeform 40">
              <a:extLst>
                <a:ext uri="{FF2B5EF4-FFF2-40B4-BE49-F238E27FC236}">
                  <a16:creationId xmlns:a16="http://schemas.microsoft.com/office/drawing/2014/main" xmlns="" id="{E2F94C74-DB3D-0744-81A8-29ADCB23B283}"/>
                </a:ext>
              </a:extLst>
            </p:cNvPr>
            <p:cNvSpPr>
              <a:spLocks noEditPoints="1"/>
            </p:cNvSpPr>
            <p:nvPr/>
          </p:nvSpPr>
          <p:spPr bwMode="auto">
            <a:xfrm>
              <a:off x="3239" y="1103"/>
              <a:ext cx="590" cy="318"/>
            </a:xfrm>
            <a:custGeom>
              <a:avLst/>
              <a:gdLst>
                <a:gd name="T0" fmla="*/ 913 w 979"/>
                <a:gd name="T1" fmla="*/ 385 h 523"/>
                <a:gd name="T2" fmla="*/ 913 w 979"/>
                <a:gd name="T3" fmla="*/ 385 h 523"/>
                <a:gd name="T4" fmla="*/ 912 w 979"/>
                <a:gd name="T5" fmla="*/ 384 h 523"/>
                <a:gd name="T6" fmla="*/ 912 w 979"/>
                <a:gd name="T7" fmla="*/ 368 h 523"/>
                <a:gd name="T8" fmla="*/ 945 w 979"/>
                <a:gd name="T9" fmla="*/ 368 h 523"/>
                <a:gd name="T10" fmla="*/ 945 w 979"/>
                <a:gd name="T11" fmla="*/ 385 h 523"/>
                <a:gd name="T12" fmla="*/ 913 w 979"/>
                <a:gd name="T13" fmla="*/ 385 h 523"/>
                <a:gd name="T14" fmla="*/ 672 w 979"/>
                <a:gd name="T15" fmla="*/ 202 h 523"/>
                <a:gd name="T16" fmla="*/ 672 w 979"/>
                <a:gd name="T17" fmla="*/ 202 h 523"/>
                <a:gd name="T18" fmla="*/ 672 w 979"/>
                <a:gd name="T19" fmla="*/ 120 h 523"/>
                <a:gd name="T20" fmla="*/ 787 w 979"/>
                <a:gd name="T21" fmla="*/ 120 h 523"/>
                <a:gd name="T22" fmla="*/ 823 w 979"/>
                <a:gd name="T23" fmla="*/ 217 h 523"/>
                <a:gd name="T24" fmla="*/ 686 w 979"/>
                <a:gd name="T25" fmla="*/ 217 h 523"/>
                <a:gd name="T26" fmla="*/ 672 w 979"/>
                <a:gd name="T27" fmla="*/ 202 h 523"/>
                <a:gd name="T28" fmla="*/ 971 w 979"/>
                <a:gd name="T29" fmla="*/ 285 h 523"/>
                <a:gd name="T30" fmla="*/ 971 w 979"/>
                <a:gd name="T31" fmla="*/ 285 h 523"/>
                <a:gd name="T32" fmla="*/ 861 w 979"/>
                <a:gd name="T33" fmla="*/ 222 h 523"/>
                <a:gd name="T34" fmla="*/ 783 w 979"/>
                <a:gd name="T35" fmla="*/ 12 h 523"/>
                <a:gd name="T36" fmla="*/ 767 w 979"/>
                <a:gd name="T37" fmla="*/ 0 h 523"/>
                <a:gd name="T38" fmla="*/ 16 w 979"/>
                <a:gd name="T39" fmla="*/ 0 h 523"/>
                <a:gd name="T40" fmla="*/ 0 w 979"/>
                <a:gd name="T41" fmla="*/ 17 h 523"/>
                <a:gd name="T42" fmla="*/ 0 w 979"/>
                <a:gd name="T43" fmla="*/ 506 h 523"/>
                <a:gd name="T44" fmla="*/ 16 w 979"/>
                <a:gd name="T45" fmla="*/ 523 h 523"/>
                <a:gd name="T46" fmla="*/ 108 w 979"/>
                <a:gd name="T47" fmla="*/ 523 h 523"/>
                <a:gd name="T48" fmla="*/ 125 w 979"/>
                <a:gd name="T49" fmla="*/ 506 h 523"/>
                <a:gd name="T50" fmla="*/ 108 w 979"/>
                <a:gd name="T51" fmla="*/ 489 h 523"/>
                <a:gd name="T52" fmla="*/ 33 w 979"/>
                <a:gd name="T53" fmla="*/ 489 h 523"/>
                <a:gd name="T54" fmla="*/ 33 w 979"/>
                <a:gd name="T55" fmla="*/ 34 h 523"/>
                <a:gd name="T56" fmla="*/ 755 w 979"/>
                <a:gd name="T57" fmla="*/ 34 h 523"/>
                <a:gd name="T58" fmla="*/ 774 w 979"/>
                <a:gd name="T59" fmla="*/ 86 h 523"/>
                <a:gd name="T60" fmla="*/ 655 w 979"/>
                <a:gd name="T61" fmla="*/ 86 h 523"/>
                <a:gd name="T62" fmla="*/ 638 w 979"/>
                <a:gd name="T63" fmla="*/ 103 h 523"/>
                <a:gd name="T64" fmla="*/ 638 w 979"/>
                <a:gd name="T65" fmla="*/ 202 h 523"/>
                <a:gd name="T66" fmla="*/ 686 w 979"/>
                <a:gd name="T67" fmla="*/ 251 h 523"/>
                <a:gd name="T68" fmla="*/ 842 w 979"/>
                <a:gd name="T69" fmla="*/ 251 h 523"/>
                <a:gd name="T70" fmla="*/ 945 w 979"/>
                <a:gd name="T71" fmla="*/ 310 h 523"/>
                <a:gd name="T72" fmla="*/ 945 w 979"/>
                <a:gd name="T73" fmla="*/ 334 h 523"/>
                <a:gd name="T74" fmla="*/ 895 w 979"/>
                <a:gd name="T75" fmla="*/ 334 h 523"/>
                <a:gd name="T76" fmla="*/ 878 w 979"/>
                <a:gd name="T77" fmla="*/ 351 h 523"/>
                <a:gd name="T78" fmla="*/ 878 w 979"/>
                <a:gd name="T79" fmla="*/ 384 h 523"/>
                <a:gd name="T80" fmla="*/ 913 w 979"/>
                <a:gd name="T81" fmla="*/ 419 h 523"/>
                <a:gd name="T82" fmla="*/ 945 w 979"/>
                <a:gd name="T83" fmla="*/ 419 h 523"/>
                <a:gd name="T84" fmla="*/ 945 w 979"/>
                <a:gd name="T85" fmla="*/ 489 h 523"/>
                <a:gd name="T86" fmla="*/ 794 w 979"/>
                <a:gd name="T87" fmla="*/ 489 h 523"/>
                <a:gd name="T88" fmla="*/ 777 w 979"/>
                <a:gd name="T89" fmla="*/ 506 h 523"/>
                <a:gd name="T90" fmla="*/ 794 w 979"/>
                <a:gd name="T91" fmla="*/ 523 h 523"/>
                <a:gd name="T92" fmla="*/ 962 w 979"/>
                <a:gd name="T93" fmla="*/ 523 h 523"/>
                <a:gd name="T94" fmla="*/ 979 w 979"/>
                <a:gd name="T95" fmla="*/ 506 h 523"/>
                <a:gd name="T96" fmla="*/ 979 w 979"/>
                <a:gd name="T97" fmla="*/ 300 h 523"/>
                <a:gd name="T98" fmla="*/ 971 w 979"/>
                <a:gd name="T99" fmla="*/ 28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9" h="523">
                  <a:moveTo>
                    <a:pt x="913" y="385"/>
                  </a:moveTo>
                  <a:lnTo>
                    <a:pt x="913" y="385"/>
                  </a:lnTo>
                  <a:cubicBezTo>
                    <a:pt x="912" y="385"/>
                    <a:pt x="912" y="385"/>
                    <a:pt x="912" y="384"/>
                  </a:cubicBezTo>
                  <a:lnTo>
                    <a:pt x="912" y="368"/>
                  </a:lnTo>
                  <a:lnTo>
                    <a:pt x="945" y="368"/>
                  </a:lnTo>
                  <a:lnTo>
                    <a:pt x="945" y="385"/>
                  </a:lnTo>
                  <a:lnTo>
                    <a:pt x="913" y="385"/>
                  </a:lnTo>
                  <a:close/>
                  <a:moveTo>
                    <a:pt x="672" y="202"/>
                  </a:moveTo>
                  <a:lnTo>
                    <a:pt x="672" y="202"/>
                  </a:lnTo>
                  <a:lnTo>
                    <a:pt x="672" y="120"/>
                  </a:lnTo>
                  <a:lnTo>
                    <a:pt x="787" y="120"/>
                  </a:lnTo>
                  <a:lnTo>
                    <a:pt x="823" y="217"/>
                  </a:lnTo>
                  <a:lnTo>
                    <a:pt x="686" y="217"/>
                  </a:lnTo>
                  <a:cubicBezTo>
                    <a:pt x="678" y="217"/>
                    <a:pt x="672" y="210"/>
                    <a:pt x="672" y="202"/>
                  </a:cubicBezTo>
                  <a:close/>
                  <a:moveTo>
                    <a:pt x="971" y="285"/>
                  </a:moveTo>
                  <a:lnTo>
                    <a:pt x="971" y="285"/>
                  </a:lnTo>
                  <a:lnTo>
                    <a:pt x="861" y="222"/>
                  </a:lnTo>
                  <a:lnTo>
                    <a:pt x="783" y="12"/>
                  </a:lnTo>
                  <a:cubicBezTo>
                    <a:pt x="781" y="5"/>
                    <a:pt x="774" y="0"/>
                    <a:pt x="767" y="0"/>
                  </a:cubicBezTo>
                  <a:lnTo>
                    <a:pt x="16" y="0"/>
                  </a:lnTo>
                  <a:cubicBezTo>
                    <a:pt x="7" y="0"/>
                    <a:pt x="0" y="8"/>
                    <a:pt x="0" y="17"/>
                  </a:cubicBezTo>
                  <a:lnTo>
                    <a:pt x="0" y="506"/>
                  </a:lnTo>
                  <a:cubicBezTo>
                    <a:pt x="0" y="516"/>
                    <a:pt x="7" y="523"/>
                    <a:pt x="16" y="523"/>
                  </a:cubicBezTo>
                  <a:lnTo>
                    <a:pt x="108" y="523"/>
                  </a:lnTo>
                  <a:cubicBezTo>
                    <a:pt x="118" y="523"/>
                    <a:pt x="125" y="516"/>
                    <a:pt x="125" y="506"/>
                  </a:cubicBezTo>
                  <a:cubicBezTo>
                    <a:pt x="125" y="497"/>
                    <a:pt x="118" y="489"/>
                    <a:pt x="108" y="489"/>
                  </a:cubicBezTo>
                  <a:lnTo>
                    <a:pt x="33" y="489"/>
                  </a:lnTo>
                  <a:lnTo>
                    <a:pt x="33" y="34"/>
                  </a:lnTo>
                  <a:lnTo>
                    <a:pt x="755" y="34"/>
                  </a:lnTo>
                  <a:lnTo>
                    <a:pt x="774" y="86"/>
                  </a:lnTo>
                  <a:lnTo>
                    <a:pt x="655" y="86"/>
                  </a:lnTo>
                  <a:cubicBezTo>
                    <a:pt x="645" y="86"/>
                    <a:pt x="638" y="94"/>
                    <a:pt x="638" y="103"/>
                  </a:cubicBezTo>
                  <a:lnTo>
                    <a:pt x="638" y="202"/>
                  </a:lnTo>
                  <a:cubicBezTo>
                    <a:pt x="638" y="229"/>
                    <a:pt x="659" y="251"/>
                    <a:pt x="686" y="251"/>
                  </a:cubicBezTo>
                  <a:lnTo>
                    <a:pt x="842" y="251"/>
                  </a:lnTo>
                  <a:lnTo>
                    <a:pt x="945" y="310"/>
                  </a:lnTo>
                  <a:lnTo>
                    <a:pt x="945" y="334"/>
                  </a:lnTo>
                  <a:lnTo>
                    <a:pt x="895" y="334"/>
                  </a:lnTo>
                  <a:cubicBezTo>
                    <a:pt x="885" y="334"/>
                    <a:pt x="878" y="342"/>
                    <a:pt x="878" y="351"/>
                  </a:cubicBezTo>
                  <a:lnTo>
                    <a:pt x="878" y="384"/>
                  </a:lnTo>
                  <a:cubicBezTo>
                    <a:pt x="878" y="403"/>
                    <a:pt x="894" y="419"/>
                    <a:pt x="913" y="419"/>
                  </a:cubicBezTo>
                  <a:lnTo>
                    <a:pt x="945" y="419"/>
                  </a:lnTo>
                  <a:lnTo>
                    <a:pt x="945" y="489"/>
                  </a:lnTo>
                  <a:lnTo>
                    <a:pt x="794" y="489"/>
                  </a:lnTo>
                  <a:cubicBezTo>
                    <a:pt x="785" y="489"/>
                    <a:pt x="777" y="497"/>
                    <a:pt x="777" y="506"/>
                  </a:cubicBezTo>
                  <a:cubicBezTo>
                    <a:pt x="777" y="516"/>
                    <a:pt x="785" y="523"/>
                    <a:pt x="794" y="523"/>
                  </a:cubicBezTo>
                  <a:lnTo>
                    <a:pt x="962" y="523"/>
                  </a:lnTo>
                  <a:cubicBezTo>
                    <a:pt x="972" y="523"/>
                    <a:pt x="979" y="516"/>
                    <a:pt x="979" y="506"/>
                  </a:cubicBezTo>
                  <a:lnTo>
                    <a:pt x="979" y="300"/>
                  </a:lnTo>
                  <a:cubicBezTo>
                    <a:pt x="979" y="294"/>
                    <a:pt x="976" y="288"/>
                    <a:pt x="971" y="2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3" name="Freeform 41">
              <a:extLst>
                <a:ext uri="{FF2B5EF4-FFF2-40B4-BE49-F238E27FC236}">
                  <a16:creationId xmlns:a16="http://schemas.microsoft.com/office/drawing/2014/main" xmlns="" id="{9C290DAC-78C9-1D4F-BF8D-6C962CA30F90}"/>
                </a:ext>
              </a:extLst>
            </p:cNvPr>
            <p:cNvSpPr>
              <a:spLocks noEditPoints="1"/>
            </p:cNvSpPr>
            <p:nvPr/>
          </p:nvSpPr>
          <p:spPr bwMode="auto">
            <a:xfrm>
              <a:off x="3318" y="1176"/>
              <a:ext cx="113" cy="115"/>
            </a:xfrm>
            <a:custGeom>
              <a:avLst/>
              <a:gdLst>
                <a:gd name="T0" fmla="*/ 77 w 188"/>
                <a:gd name="T1" fmla="*/ 155 h 189"/>
                <a:gd name="T2" fmla="*/ 77 w 188"/>
                <a:gd name="T3" fmla="*/ 155 h 189"/>
                <a:gd name="T4" fmla="*/ 111 w 188"/>
                <a:gd name="T5" fmla="*/ 155 h 189"/>
                <a:gd name="T6" fmla="*/ 111 w 188"/>
                <a:gd name="T7" fmla="*/ 129 h 189"/>
                <a:gd name="T8" fmla="*/ 128 w 188"/>
                <a:gd name="T9" fmla="*/ 112 h 189"/>
                <a:gd name="T10" fmla="*/ 154 w 188"/>
                <a:gd name="T11" fmla="*/ 112 h 189"/>
                <a:gd name="T12" fmla="*/ 154 w 188"/>
                <a:gd name="T13" fmla="*/ 77 h 189"/>
                <a:gd name="T14" fmla="*/ 128 w 188"/>
                <a:gd name="T15" fmla="*/ 77 h 189"/>
                <a:gd name="T16" fmla="*/ 111 w 188"/>
                <a:gd name="T17" fmla="*/ 60 h 189"/>
                <a:gd name="T18" fmla="*/ 111 w 188"/>
                <a:gd name="T19" fmla="*/ 34 h 189"/>
                <a:gd name="T20" fmla="*/ 77 w 188"/>
                <a:gd name="T21" fmla="*/ 34 h 189"/>
                <a:gd name="T22" fmla="*/ 77 w 188"/>
                <a:gd name="T23" fmla="*/ 60 h 189"/>
                <a:gd name="T24" fmla="*/ 60 w 188"/>
                <a:gd name="T25" fmla="*/ 77 h 189"/>
                <a:gd name="T26" fmla="*/ 33 w 188"/>
                <a:gd name="T27" fmla="*/ 77 h 189"/>
                <a:gd name="T28" fmla="*/ 33 w 188"/>
                <a:gd name="T29" fmla="*/ 112 h 189"/>
                <a:gd name="T30" fmla="*/ 60 w 188"/>
                <a:gd name="T31" fmla="*/ 112 h 189"/>
                <a:gd name="T32" fmla="*/ 77 w 188"/>
                <a:gd name="T33" fmla="*/ 129 h 189"/>
                <a:gd name="T34" fmla="*/ 77 w 188"/>
                <a:gd name="T35" fmla="*/ 155 h 189"/>
                <a:gd name="T36" fmla="*/ 128 w 188"/>
                <a:gd name="T37" fmla="*/ 189 h 189"/>
                <a:gd name="T38" fmla="*/ 128 w 188"/>
                <a:gd name="T39" fmla="*/ 189 h 189"/>
                <a:gd name="T40" fmla="*/ 60 w 188"/>
                <a:gd name="T41" fmla="*/ 189 h 189"/>
                <a:gd name="T42" fmla="*/ 43 w 188"/>
                <a:gd name="T43" fmla="*/ 172 h 189"/>
                <a:gd name="T44" fmla="*/ 43 w 188"/>
                <a:gd name="T45" fmla="*/ 146 h 189"/>
                <a:gd name="T46" fmla="*/ 17 w 188"/>
                <a:gd name="T47" fmla="*/ 146 h 189"/>
                <a:gd name="T48" fmla="*/ 0 w 188"/>
                <a:gd name="T49" fmla="*/ 129 h 189"/>
                <a:gd name="T50" fmla="*/ 0 w 188"/>
                <a:gd name="T51" fmla="*/ 60 h 189"/>
                <a:gd name="T52" fmla="*/ 17 w 188"/>
                <a:gd name="T53" fmla="*/ 43 h 189"/>
                <a:gd name="T54" fmla="*/ 43 w 188"/>
                <a:gd name="T55" fmla="*/ 43 h 189"/>
                <a:gd name="T56" fmla="*/ 43 w 188"/>
                <a:gd name="T57" fmla="*/ 17 h 189"/>
                <a:gd name="T58" fmla="*/ 60 w 188"/>
                <a:gd name="T59" fmla="*/ 0 h 189"/>
                <a:gd name="T60" fmla="*/ 128 w 188"/>
                <a:gd name="T61" fmla="*/ 0 h 189"/>
                <a:gd name="T62" fmla="*/ 145 w 188"/>
                <a:gd name="T63" fmla="*/ 17 h 189"/>
                <a:gd name="T64" fmla="*/ 145 w 188"/>
                <a:gd name="T65" fmla="*/ 43 h 189"/>
                <a:gd name="T66" fmla="*/ 171 w 188"/>
                <a:gd name="T67" fmla="*/ 43 h 189"/>
                <a:gd name="T68" fmla="*/ 188 w 188"/>
                <a:gd name="T69" fmla="*/ 60 h 189"/>
                <a:gd name="T70" fmla="*/ 188 w 188"/>
                <a:gd name="T71" fmla="*/ 129 h 189"/>
                <a:gd name="T72" fmla="*/ 171 w 188"/>
                <a:gd name="T73" fmla="*/ 146 h 189"/>
                <a:gd name="T74" fmla="*/ 145 w 188"/>
                <a:gd name="T75" fmla="*/ 146 h 189"/>
                <a:gd name="T76" fmla="*/ 145 w 188"/>
                <a:gd name="T77" fmla="*/ 172 h 189"/>
                <a:gd name="T78" fmla="*/ 128 w 188"/>
                <a:gd name="T7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89">
                  <a:moveTo>
                    <a:pt x="77" y="155"/>
                  </a:moveTo>
                  <a:lnTo>
                    <a:pt x="77" y="155"/>
                  </a:lnTo>
                  <a:lnTo>
                    <a:pt x="111" y="155"/>
                  </a:lnTo>
                  <a:lnTo>
                    <a:pt x="111" y="129"/>
                  </a:lnTo>
                  <a:cubicBezTo>
                    <a:pt x="111" y="119"/>
                    <a:pt x="119" y="112"/>
                    <a:pt x="128" y="112"/>
                  </a:cubicBezTo>
                  <a:lnTo>
                    <a:pt x="154" y="112"/>
                  </a:lnTo>
                  <a:lnTo>
                    <a:pt x="154" y="77"/>
                  </a:lnTo>
                  <a:lnTo>
                    <a:pt x="128" y="77"/>
                  </a:lnTo>
                  <a:cubicBezTo>
                    <a:pt x="119" y="77"/>
                    <a:pt x="111" y="69"/>
                    <a:pt x="111" y="60"/>
                  </a:cubicBezTo>
                  <a:lnTo>
                    <a:pt x="111" y="34"/>
                  </a:lnTo>
                  <a:lnTo>
                    <a:pt x="77" y="34"/>
                  </a:lnTo>
                  <a:lnTo>
                    <a:pt x="77" y="60"/>
                  </a:lnTo>
                  <a:cubicBezTo>
                    <a:pt x="77" y="69"/>
                    <a:pt x="69" y="77"/>
                    <a:pt x="60" y="77"/>
                  </a:cubicBezTo>
                  <a:lnTo>
                    <a:pt x="33" y="77"/>
                  </a:lnTo>
                  <a:lnTo>
                    <a:pt x="33" y="112"/>
                  </a:lnTo>
                  <a:lnTo>
                    <a:pt x="60" y="112"/>
                  </a:lnTo>
                  <a:cubicBezTo>
                    <a:pt x="69" y="112"/>
                    <a:pt x="77" y="119"/>
                    <a:pt x="77" y="129"/>
                  </a:cubicBezTo>
                  <a:lnTo>
                    <a:pt x="77" y="155"/>
                  </a:lnTo>
                  <a:close/>
                  <a:moveTo>
                    <a:pt x="128" y="189"/>
                  </a:moveTo>
                  <a:lnTo>
                    <a:pt x="128" y="189"/>
                  </a:lnTo>
                  <a:lnTo>
                    <a:pt x="60" y="189"/>
                  </a:lnTo>
                  <a:cubicBezTo>
                    <a:pt x="50" y="189"/>
                    <a:pt x="43" y="181"/>
                    <a:pt x="43" y="172"/>
                  </a:cubicBezTo>
                  <a:lnTo>
                    <a:pt x="43" y="146"/>
                  </a:lnTo>
                  <a:lnTo>
                    <a:pt x="17" y="146"/>
                  </a:lnTo>
                  <a:cubicBezTo>
                    <a:pt x="7" y="146"/>
                    <a:pt x="0" y="138"/>
                    <a:pt x="0" y="129"/>
                  </a:cubicBezTo>
                  <a:lnTo>
                    <a:pt x="0" y="60"/>
                  </a:lnTo>
                  <a:cubicBezTo>
                    <a:pt x="0" y="51"/>
                    <a:pt x="7" y="43"/>
                    <a:pt x="17" y="43"/>
                  </a:cubicBezTo>
                  <a:lnTo>
                    <a:pt x="43" y="43"/>
                  </a:lnTo>
                  <a:lnTo>
                    <a:pt x="43" y="17"/>
                  </a:lnTo>
                  <a:cubicBezTo>
                    <a:pt x="43" y="8"/>
                    <a:pt x="50" y="0"/>
                    <a:pt x="60" y="0"/>
                  </a:cubicBezTo>
                  <a:lnTo>
                    <a:pt x="128" y="0"/>
                  </a:lnTo>
                  <a:cubicBezTo>
                    <a:pt x="138" y="0"/>
                    <a:pt x="145" y="8"/>
                    <a:pt x="145" y="17"/>
                  </a:cubicBezTo>
                  <a:lnTo>
                    <a:pt x="145" y="43"/>
                  </a:lnTo>
                  <a:lnTo>
                    <a:pt x="171" y="43"/>
                  </a:lnTo>
                  <a:cubicBezTo>
                    <a:pt x="181" y="43"/>
                    <a:pt x="188" y="51"/>
                    <a:pt x="188" y="60"/>
                  </a:cubicBezTo>
                  <a:lnTo>
                    <a:pt x="188" y="129"/>
                  </a:lnTo>
                  <a:cubicBezTo>
                    <a:pt x="188" y="138"/>
                    <a:pt x="181" y="146"/>
                    <a:pt x="171" y="146"/>
                  </a:cubicBezTo>
                  <a:lnTo>
                    <a:pt x="145" y="146"/>
                  </a:lnTo>
                  <a:lnTo>
                    <a:pt x="145" y="172"/>
                  </a:lnTo>
                  <a:cubicBezTo>
                    <a:pt x="145" y="181"/>
                    <a:pt x="138" y="189"/>
                    <a:pt x="128"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4" name="Freeform 42">
              <a:extLst>
                <a:ext uri="{FF2B5EF4-FFF2-40B4-BE49-F238E27FC236}">
                  <a16:creationId xmlns:a16="http://schemas.microsoft.com/office/drawing/2014/main" xmlns="" id="{8CD11662-E7C8-AD48-864E-A6F98E929666}"/>
                </a:ext>
              </a:extLst>
            </p:cNvPr>
            <p:cNvSpPr>
              <a:spLocks noEditPoints="1"/>
            </p:cNvSpPr>
            <p:nvPr/>
          </p:nvSpPr>
          <p:spPr bwMode="auto">
            <a:xfrm>
              <a:off x="3294" y="1345"/>
              <a:ext cx="132" cy="133"/>
            </a:xfrm>
            <a:custGeom>
              <a:avLst/>
              <a:gdLst>
                <a:gd name="T0" fmla="*/ 110 w 219"/>
                <a:gd name="T1" fmla="*/ 34 h 219"/>
                <a:gd name="T2" fmla="*/ 110 w 219"/>
                <a:gd name="T3" fmla="*/ 34 h 219"/>
                <a:gd name="T4" fmla="*/ 34 w 219"/>
                <a:gd name="T5" fmla="*/ 109 h 219"/>
                <a:gd name="T6" fmla="*/ 110 w 219"/>
                <a:gd name="T7" fmla="*/ 185 h 219"/>
                <a:gd name="T8" fmla="*/ 185 w 219"/>
                <a:gd name="T9" fmla="*/ 109 h 219"/>
                <a:gd name="T10" fmla="*/ 110 w 219"/>
                <a:gd name="T11" fmla="*/ 34 h 219"/>
                <a:gd name="T12" fmla="*/ 110 w 219"/>
                <a:gd name="T13" fmla="*/ 218 h 219"/>
                <a:gd name="T14" fmla="*/ 110 w 219"/>
                <a:gd name="T15" fmla="*/ 218 h 219"/>
                <a:gd name="T16" fmla="*/ 0 w 219"/>
                <a:gd name="T17" fmla="*/ 109 h 219"/>
                <a:gd name="T18" fmla="*/ 110 w 219"/>
                <a:gd name="T19" fmla="*/ 0 h 219"/>
                <a:gd name="T20" fmla="*/ 219 w 219"/>
                <a:gd name="T21" fmla="*/ 109 h 219"/>
                <a:gd name="T22" fmla="*/ 110 w 219"/>
                <a:gd name="T23"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219">
                  <a:moveTo>
                    <a:pt x="110" y="34"/>
                  </a:moveTo>
                  <a:lnTo>
                    <a:pt x="110" y="34"/>
                  </a:lnTo>
                  <a:cubicBezTo>
                    <a:pt x="68" y="34"/>
                    <a:pt x="34" y="68"/>
                    <a:pt x="34" y="109"/>
                  </a:cubicBezTo>
                  <a:cubicBezTo>
                    <a:pt x="34" y="151"/>
                    <a:pt x="68" y="185"/>
                    <a:pt x="110" y="185"/>
                  </a:cubicBezTo>
                  <a:cubicBezTo>
                    <a:pt x="152" y="185"/>
                    <a:pt x="185" y="151"/>
                    <a:pt x="185" y="109"/>
                  </a:cubicBezTo>
                  <a:cubicBezTo>
                    <a:pt x="185" y="67"/>
                    <a:pt x="151" y="34"/>
                    <a:pt x="110" y="34"/>
                  </a:cubicBezTo>
                  <a:close/>
                  <a:moveTo>
                    <a:pt x="110" y="218"/>
                  </a:moveTo>
                  <a:lnTo>
                    <a:pt x="110" y="218"/>
                  </a:lnTo>
                  <a:cubicBezTo>
                    <a:pt x="50" y="219"/>
                    <a:pt x="1" y="170"/>
                    <a:pt x="0" y="109"/>
                  </a:cubicBezTo>
                  <a:cubicBezTo>
                    <a:pt x="0" y="49"/>
                    <a:pt x="49" y="0"/>
                    <a:pt x="110" y="0"/>
                  </a:cubicBezTo>
                  <a:cubicBezTo>
                    <a:pt x="170" y="0"/>
                    <a:pt x="219" y="49"/>
                    <a:pt x="219" y="109"/>
                  </a:cubicBezTo>
                  <a:cubicBezTo>
                    <a:pt x="219" y="169"/>
                    <a:pt x="170" y="218"/>
                    <a:pt x="110"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5" name="Freeform 43">
              <a:extLst>
                <a:ext uri="{FF2B5EF4-FFF2-40B4-BE49-F238E27FC236}">
                  <a16:creationId xmlns:a16="http://schemas.microsoft.com/office/drawing/2014/main" xmlns="" id="{58598331-04DC-0847-977A-D3382FF88BDC}"/>
                </a:ext>
              </a:extLst>
            </p:cNvPr>
            <p:cNvSpPr>
              <a:spLocks noEditPoints="1"/>
            </p:cNvSpPr>
            <p:nvPr/>
          </p:nvSpPr>
          <p:spPr bwMode="auto">
            <a:xfrm>
              <a:off x="3332" y="1383"/>
              <a:ext cx="56" cy="56"/>
            </a:xfrm>
            <a:custGeom>
              <a:avLst/>
              <a:gdLst>
                <a:gd name="T0" fmla="*/ 47 w 93"/>
                <a:gd name="T1" fmla="*/ 34 h 92"/>
                <a:gd name="T2" fmla="*/ 47 w 93"/>
                <a:gd name="T3" fmla="*/ 34 h 92"/>
                <a:gd name="T4" fmla="*/ 34 w 93"/>
                <a:gd name="T5" fmla="*/ 46 h 92"/>
                <a:gd name="T6" fmla="*/ 47 w 93"/>
                <a:gd name="T7" fmla="*/ 59 h 92"/>
                <a:gd name="T8" fmla="*/ 59 w 93"/>
                <a:gd name="T9" fmla="*/ 46 h 92"/>
                <a:gd name="T10" fmla="*/ 47 w 93"/>
                <a:gd name="T11" fmla="*/ 34 h 92"/>
                <a:gd name="T12" fmla="*/ 47 w 93"/>
                <a:gd name="T13" fmla="*/ 92 h 92"/>
                <a:gd name="T14" fmla="*/ 47 w 93"/>
                <a:gd name="T15" fmla="*/ 92 h 92"/>
                <a:gd name="T16" fmla="*/ 0 w 93"/>
                <a:gd name="T17" fmla="*/ 46 h 92"/>
                <a:gd name="T18" fmla="*/ 47 w 93"/>
                <a:gd name="T19" fmla="*/ 0 h 92"/>
                <a:gd name="T20" fmla="*/ 93 w 93"/>
                <a:gd name="T21" fmla="*/ 46 h 92"/>
                <a:gd name="T22" fmla="*/ 47 w 93"/>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2">
                  <a:moveTo>
                    <a:pt x="47" y="34"/>
                  </a:moveTo>
                  <a:lnTo>
                    <a:pt x="47" y="34"/>
                  </a:lnTo>
                  <a:cubicBezTo>
                    <a:pt x="40" y="34"/>
                    <a:pt x="34" y="39"/>
                    <a:pt x="34" y="46"/>
                  </a:cubicBezTo>
                  <a:cubicBezTo>
                    <a:pt x="34" y="53"/>
                    <a:pt x="40" y="59"/>
                    <a:pt x="47" y="59"/>
                  </a:cubicBezTo>
                  <a:cubicBezTo>
                    <a:pt x="54" y="59"/>
                    <a:pt x="59" y="53"/>
                    <a:pt x="59" y="46"/>
                  </a:cubicBezTo>
                  <a:cubicBezTo>
                    <a:pt x="59" y="39"/>
                    <a:pt x="54" y="34"/>
                    <a:pt x="47" y="34"/>
                  </a:cubicBezTo>
                  <a:close/>
                  <a:moveTo>
                    <a:pt x="47" y="92"/>
                  </a:moveTo>
                  <a:lnTo>
                    <a:pt x="47" y="92"/>
                  </a:lnTo>
                  <a:cubicBezTo>
                    <a:pt x="21" y="92"/>
                    <a:pt x="0" y="72"/>
                    <a:pt x="0" y="46"/>
                  </a:cubicBezTo>
                  <a:cubicBezTo>
                    <a:pt x="0" y="21"/>
                    <a:pt x="21" y="0"/>
                    <a:pt x="47" y="0"/>
                  </a:cubicBezTo>
                  <a:cubicBezTo>
                    <a:pt x="72" y="0"/>
                    <a:pt x="93" y="21"/>
                    <a:pt x="93" y="46"/>
                  </a:cubicBezTo>
                  <a:cubicBezTo>
                    <a:pt x="93" y="72"/>
                    <a:pt x="72" y="92"/>
                    <a:pt x="47"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6" name="Freeform 44">
              <a:extLst>
                <a:ext uri="{FF2B5EF4-FFF2-40B4-BE49-F238E27FC236}">
                  <a16:creationId xmlns:a16="http://schemas.microsoft.com/office/drawing/2014/main" xmlns="" id="{1494EF67-B929-9742-B1AC-8B58828266C6}"/>
                </a:ext>
              </a:extLst>
            </p:cNvPr>
            <p:cNvSpPr>
              <a:spLocks noEditPoints="1"/>
            </p:cNvSpPr>
            <p:nvPr/>
          </p:nvSpPr>
          <p:spPr bwMode="auto">
            <a:xfrm>
              <a:off x="3596" y="1345"/>
              <a:ext cx="132" cy="132"/>
            </a:xfrm>
            <a:custGeom>
              <a:avLst/>
              <a:gdLst>
                <a:gd name="T0" fmla="*/ 110 w 219"/>
                <a:gd name="T1" fmla="*/ 34 h 218"/>
                <a:gd name="T2" fmla="*/ 110 w 219"/>
                <a:gd name="T3" fmla="*/ 34 h 218"/>
                <a:gd name="T4" fmla="*/ 34 w 219"/>
                <a:gd name="T5" fmla="*/ 109 h 218"/>
                <a:gd name="T6" fmla="*/ 110 w 219"/>
                <a:gd name="T7" fmla="*/ 185 h 218"/>
                <a:gd name="T8" fmla="*/ 185 w 219"/>
                <a:gd name="T9" fmla="*/ 109 h 218"/>
                <a:gd name="T10" fmla="*/ 110 w 219"/>
                <a:gd name="T11" fmla="*/ 34 h 218"/>
                <a:gd name="T12" fmla="*/ 110 w 219"/>
                <a:gd name="T13" fmla="*/ 218 h 218"/>
                <a:gd name="T14" fmla="*/ 110 w 219"/>
                <a:gd name="T15" fmla="*/ 218 h 218"/>
                <a:gd name="T16" fmla="*/ 0 w 219"/>
                <a:gd name="T17" fmla="*/ 109 h 218"/>
                <a:gd name="T18" fmla="*/ 110 w 219"/>
                <a:gd name="T19" fmla="*/ 0 h 218"/>
                <a:gd name="T20" fmla="*/ 219 w 219"/>
                <a:gd name="T21" fmla="*/ 109 h 218"/>
                <a:gd name="T22" fmla="*/ 110 w 219"/>
                <a:gd name="T2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218">
                  <a:moveTo>
                    <a:pt x="110" y="34"/>
                  </a:moveTo>
                  <a:lnTo>
                    <a:pt x="110" y="34"/>
                  </a:lnTo>
                  <a:cubicBezTo>
                    <a:pt x="68" y="34"/>
                    <a:pt x="34" y="68"/>
                    <a:pt x="34" y="109"/>
                  </a:cubicBezTo>
                  <a:cubicBezTo>
                    <a:pt x="34" y="151"/>
                    <a:pt x="68" y="185"/>
                    <a:pt x="110" y="185"/>
                  </a:cubicBezTo>
                  <a:cubicBezTo>
                    <a:pt x="151" y="185"/>
                    <a:pt x="185" y="151"/>
                    <a:pt x="185" y="109"/>
                  </a:cubicBezTo>
                  <a:cubicBezTo>
                    <a:pt x="185" y="68"/>
                    <a:pt x="151" y="34"/>
                    <a:pt x="110" y="34"/>
                  </a:cubicBezTo>
                  <a:close/>
                  <a:moveTo>
                    <a:pt x="110" y="218"/>
                  </a:moveTo>
                  <a:lnTo>
                    <a:pt x="110" y="218"/>
                  </a:lnTo>
                  <a:cubicBezTo>
                    <a:pt x="49" y="218"/>
                    <a:pt x="0" y="169"/>
                    <a:pt x="0" y="109"/>
                  </a:cubicBezTo>
                  <a:cubicBezTo>
                    <a:pt x="0" y="49"/>
                    <a:pt x="49" y="0"/>
                    <a:pt x="110" y="0"/>
                  </a:cubicBezTo>
                  <a:cubicBezTo>
                    <a:pt x="170" y="0"/>
                    <a:pt x="219" y="49"/>
                    <a:pt x="219" y="109"/>
                  </a:cubicBezTo>
                  <a:cubicBezTo>
                    <a:pt x="219" y="169"/>
                    <a:pt x="170" y="218"/>
                    <a:pt x="110"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7" name="Freeform 45">
              <a:extLst>
                <a:ext uri="{FF2B5EF4-FFF2-40B4-BE49-F238E27FC236}">
                  <a16:creationId xmlns:a16="http://schemas.microsoft.com/office/drawing/2014/main" xmlns="" id="{05AC8BA1-8D55-5345-9F81-4481455EB3CE}"/>
                </a:ext>
              </a:extLst>
            </p:cNvPr>
            <p:cNvSpPr>
              <a:spLocks noEditPoints="1"/>
            </p:cNvSpPr>
            <p:nvPr/>
          </p:nvSpPr>
          <p:spPr bwMode="auto">
            <a:xfrm>
              <a:off x="3634" y="1383"/>
              <a:ext cx="56" cy="56"/>
            </a:xfrm>
            <a:custGeom>
              <a:avLst/>
              <a:gdLst>
                <a:gd name="T0" fmla="*/ 47 w 93"/>
                <a:gd name="T1" fmla="*/ 34 h 92"/>
                <a:gd name="T2" fmla="*/ 47 w 93"/>
                <a:gd name="T3" fmla="*/ 34 h 92"/>
                <a:gd name="T4" fmla="*/ 34 w 93"/>
                <a:gd name="T5" fmla="*/ 46 h 92"/>
                <a:gd name="T6" fmla="*/ 47 w 93"/>
                <a:gd name="T7" fmla="*/ 59 h 92"/>
                <a:gd name="T8" fmla="*/ 59 w 93"/>
                <a:gd name="T9" fmla="*/ 46 h 92"/>
                <a:gd name="T10" fmla="*/ 47 w 93"/>
                <a:gd name="T11" fmla="*/ 34 h 92"/>
                <a:gd name="T12" fmla="*/ 47 w 93"/>
                <a:gd name="T13" fmla="*/ 92 h 92"/>
                <a:gd name="T14" fmla="*/ 47 w 93"/>
                <a:gd name="T15" fmla="*/ 92 h 92"/>
                <a:gd name="T16" fmla="*/ 0 w 93"/>
                <a:gd name="T17" fmla="*/ 46 h 92"/>
                <a:gd name="T18" fmla="*/ 47 w 93"/>
                <a:gd name="T19" fmla="*/ 0 h 92"/>
                <a:gd name="T20" fmla="*/ 93 w 93"/>
                <a:gd name="T21" fmla="*/ 46 h 92"/>
                <a:gd name="T22" fmla="*/ 47 w 93"/>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2">
                  <a:moveTo>
                    <a:pt x="47" y="34"/>
                  </a:moveTo>
                  <a:lnTo>
                    <a:pt x="47" y="34"/>
                  </a:lnTo>
                  <a:cubicBezTo>
                    <a:pt x="40" y="34"/>
                    <a:pt x="34" y="39"/>
                    <a:pt x="34" y="46"/>
                  </a:cubicBezTo>
                  <a:cubicBezTo>
                    <a:pt x="34" y="53"/>
                    <a:pt x="40" y="59"/>
                    <a:pt x="47" y="59"/>
                  </a:cubicBezTo>
                  <a:cubicBezTo>
                    <a:pt x="53" y="59"/>
                    <a:pt x="59" y="53"/>
                    <a:pt x="59" y="46"/>
                  </a:cubicBezTo>
                  <a:cubicBezTo>
                    <a:pt x="59" y="39"/>
                    <a:pt x="53" y="34"/>
                    <a:pt x="47" y="34"/>
                  </a:cubicBezTo>
                  <a:close/>
                  <a:moveTo>
                    <a:pt x="47" y="92"/>
                  </a:moveTo>
                  <a:lnTo>
                    <a:pt x="47" y="92"/>
                  </a:lnTo>
                  <a:cubicBezTo>
                    <a:pt x="21" y="92"/>
                    <a:pt x="0" y="72"/>
                    <a:pt x="0" y="46"/>
                  </a:cubicBezTo>
                  <a:cubicBezTo>
                    <a:pt x="0" y="21"/>
                    <a:pt x="21" y="0"/>
                    <a:pt x="47" y="0"/>
                  </a:cubicBezTo>
                  <a:cubicBezTo>
                    <a:pt x="72" y="0"/>
                    <a:pt x="93" y="21"/>
                    <a:pt x="93" y="46"/>
                  </a:cubicBezTo>
                  <a:cubicBezTo>
                    <a:pt x="93" y="72"/>
                    <a:pt x="72" y="92"/>
                    <a:pt x="47"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8" name="Freeform 46">
              <a:extLst>
                <a:ext uri="{FF2B5EF4-FFF2-40B4-BE49-F238E27FC236}">
                  <a16:creationId xmlns:a16="http://schemas.microsoft.com/office/drawing/2014/main" xmlns="" id="{778D96D0-C380-2944-9DB7-531C4AE9BC6D}"/>
                </a:ext>
              </a:extLst>
            </p:cNvPr>
            <p:cNvSpPr>
              <a:spLocks/>
            </p:cNvSpPr>
            <p:nvPr/>
          </p:nvSpPr>
          <p:spPr bwMode="auto">
            <a:xfrm>
              <a:off x="3617" y="1014"/>
              <a:ext cx="20" cy="41"/>
            </a:xfrm>
            <a:custGeom>
              <a:avLst/>
              <a:gdLst>
                <a:gd name="T0" fmla="*/ 17 w 34"/>
                <a:gd name="T1" fmla="*/ 68 h 68"/>
                <a:gd name="T2" fmla="*/ 17 w 34"/>
                <a:gd name="T3" fmla="*/ 68 h 68"/>
                <a:gd name="T4" fmla="*/ 0 w 34"/>
                <a:gd name="T5" fmla="*/ 51 h 68"/>
                <a:gd name="T6" fmla="*/ 0 w 34"/>
                <a:gd name="T7" fmla="*/ 16 h 68"/>
                <a:gd name="T8" fmla="*/ 17 w 34"/>
                <a:gd name="T9" fmla="*/ 0 h 68"/>
                <a:gd name="T10" fmla="*/ 34 w 34"/>
                <a:gd name="T11" fmla="*/ 16 h 68"/>
                <a:gd name="T12" fmla="*/ 34 w 34"/>
                <a:gd name="T13" fmla="*/ 51 h 68"/>
                <a:gd name="T14" fmla="*/ 17 w 34"/>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8">
                  <a:moveTo>
                    <a:pt x="17" y="68"/>
                  </a:moveTo>
                  <a:lnTo>
                    <a:pt x="17" y="68"/>
                  </a:lnTo>
                  <a:cubicBezTo>
                    <a:pt x="8" y="68"/>
                    <a:pt x="0" y="60"/>
                    <a:pt x="0" y="51"/>
                  </a:cubicBezTo>
                  <a:lnTo>
                    <a:pt x="0" y="16"/>
                  </a:lnTo>
                  <a:cubicBezTo>
                    <a:pt x="0" y="7"/>
                    <a:pt x="8" y="0"/>
                    <a:pt x="17" y="0"/>
                  </a:cubicBezTo>
                  <a:cubicBezTo>
                    <a:pt x="26" y="0"/>
                    <a:pt x="34" y="7"/>
                    <a:pt x="34" y="16"/>
                  </a:cubicBezTo>
                  <a:lnTo>
                    <a:pt x="34" y="51"/>
                  </a:lnTo>
                  <a:cubicBezTo>
                    <a:pt x="34" y="60"/>
                    <a:pt x="26" y="68"/>
                    <a:pt x="17" y="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59" name="Freeform 47">
              <a:extLst>
                <a:ext uri="{FF2B5EF4-FFF2-40B4-BE49-F238E27FC236}">
                  <a16:creationId xmlns:a16="http://schemas.microsoft.com/office/drawing/2014/main" xmlns="" id="{D33427CA-D622-4C4E-899E-62386B716521}"/>
                </a:ext>
              </a:extLst>
            </p:cNvPr>
            <p:cNvSpPr>
              <a:spLocks/>
            </p:cNvSpPr>
            <p:nvPr/>
          </p:nvSpPr>
          <p:spPr bwMode="auto">
            <a:xfrm>
              <a:off x="3646" y="1027"/>
              <a:ext cx="36" cy="38"/>
            </a:xfrm>
            <a:custGeom>
              <a:avLst/>
              <a:gdLst>
                <a:gd name="T0" fmla="*/ 19 w 60"/>
                <a:gd name="T1" fmla="*/ 63 h 63"/>
                <a:gd name="T2" fmla="*/ 19 w 60"/>
                <a:gd name="T3" fmla="*/ 63 h 63"/>
                <a:gd name="T4" fmla="*/ 9 w 60"/>
                <a:gd name="T5" fmla="*/ 60 h 63"/>
                <a:gd name="T6" fmla="*/ 6 w 60"/>
                <a:gd name="T7" fmla="*/ 36 h 63"/>
                <a:gd name="T8" fmla="*/ 27 w 60"/>
                <a:gd name="T9" fmla="*/ 8 h 63"/>
                <a:gd name="T10" fmla="*/ 51 w 60"/>
                <a:gd name="T11" fmla="*/ 5 h 63"/>
                <a:gd name="T12" fmla="*/ 54 w 60"/>
                <a:gd name="T13" fmla="*/ 29 h 63"/>
                <a:gd name="T14" fmla="*/ 33 w 60"/>
                <a:gd name="T15" fmla="*/ 57 h 63"/>
                <a:gd name="T16" fmla="*/ 19 w 60"/>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19" y="63"/>
                  </a:moveTo>
                  <a:lnTo>
                    <a:pt x="19" y="63"/>
                  </a:lnTo>
                  <a:cubicBezTo>
                    <a:pt x="16" y="63"/>
                    <a:pt x="12" y="62"/>
                    <a:pt x="9" y="60"/>
                  </a:cubicBezTo>
                  <a:cubicBezTo>
                    <a:pt x="2" y="54"/>
                    <a:pt x="0" y="43"/>
                    <a:pt x="6" y="36"/>
                  </a:cubicBezTo>
                  <a:lnTo>
                    <a:pt x="27" y="8"/>
                  </a:lnTo>
                  <a:cubicBezTo>
                    <a:pt x="33" y="1"/>
                    <a:pt x="43" y="0"/>
                    <a:pt x="51" y="5"/>
                  </a:cubicBezTo>
                  <a:cubicBezTo>
                    <a:pt x="58" y="11"/>
                    <a:pt x="60" y="22"/>
                    <a:pt x="54" y="29"/>
                  </a:cubicBezTo>
                  <a:lnTo>
                    <a:pt x="33" y="57"/>
                  </a:lnTo>
                  <a:cubicBezTo>
                    <a:pt x="29" y="61"/>
                    <a:pt x="24" y="63"/>
                    <a:pt x="1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60" name="Freeform 48">
              <a:extLst>
                <a:ext uri="{FF2B5EF4-FFF2-40B4-BE49-F238E27FC236}">
                  <a16:creationId xmlns:a16="http://schemas.microsoft.com/office/drawing/2014/main" xmlns="" id="{6E62D6A0-00AC-E149-BE5D-BFF1B975048A}"/>
                </a:ext>
              </a:extLst>
            </p:cNvPr>
            <p:cNvSpPr>
              <a:spLocks/>
            </p:cNvSpPr>
            <p:nvPr/>
          </p:nvSpPr>
          <p:spPr bwMode="auto">
            <a:xfrm>
              <a:off x="3572" y="1027"/>
              <a:ext cx="36" cy="38"/>
            </a:xfrm>
            <a:custGeom>
              <a:avLst/>
              <a:gdLst>
                <a:gd name="T0" fmla="*/ 41 w 60"/>
                <a:gd name="T1" fmla="*/ 63 h 63"/>
                <a:gd name="T2" fmla="*/ 41 w 60"/>
                <a:gd name="T3" fmla="*/ 63 h 63"/>
                <a:gd name="T4" fmla="*/ 27 w 60"/>
                <a:gd name="T5" fmla="*/ 57 h 63"/>
                <a:gd name="T6" fmla="*/ 6 w 60"/>
                <a:gd name="T7" fmla="*/ 29 h 63"/>
                <a:gd name="T8" fmla="*/ 9 w 60"/>
                <a:gd name="T9" fmla="*/ 5 h 63"/>
                <a:gd name="T10" fmla="*/ 33 w 60"/>
                <a:gd name="T11" fmla="*/ 8 h 63"/>
                <a:gd name="T12" fmla="*/ 54 w 60"/>
                <a:gd name="T13" fmla="*/ 36 h 63"/>
                <a:gd name="T14" fmla="*/ 51 w 60"/>
                <a:gd name="T15" fmla="*/ 60 h 63"/>
                <a:gd name="T16" fmla="*/ 41 w 60"/>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41" y="63"/>
                  </a:moveTo>
                  <a:lnTo>
                    <a:pt x="41" y="63"/>
                  </a:lnTo>
                  <a:cubicBezTo>
                    <a:pt x="36" y="63"/>
                    <a:pt x="31" y="61"/>
                    <a:pt x="27" y="57"/>
                  </a:cubicBezTo>
                  <a:lnTo>
                    <a:pt x="6" y="29"/>
                  </a:lnTo>
                  <a:cubicBezTo>
                    <a:pt x="0" y="22"/>
                    <a:pt x="2" y="11"/>
                    <a:pt x="9" y="5"/>
                  </a:cubicBezTo>
                  <a:cubicBezTo>
                    <a:pt x="17" y="0"/>
                    <a:pt x="27" y="1"/>
                    <a:pt x="33" y="8"/>
                  </a:cubicBezTo>
                  <a:lnTo>
                    <a:pt x="54" y="36"/>
                  </a:lnTo>
                  <a:cubicBezTo>
                    <a:pt x="60" y="43"/>
                    <a:pt x="58" y="54"/>
                    <a:pt x="51" y="60"/>
                  </a:cubicBezTo>
                  <a:cubicBezTo>
                    <a:pt x="48" y="62"/>
                    <a:pt x="44" y="63"/>
                    <a:pt x="41"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grpSp>
        <p:nvGrpSpPr>
          <p:cNvPr id="45" name="Group 4">
            <a:extLst>
              <a:ext uri="{FF2B5EF4-FFF2-40B4-BE49-F238E27FC236}">
                <a16:creationId xmlns:a16="http://schemas.microsoft.com/office/drawing/2014/main" xmlns="" id="{53FA8238-EBE0-0748-9DAE-196849CA6C3B}"/>
              </a:ext>
            </a:extLst>
          </p:cNvPr>
          <p:cNvGrpSpPr>
            <a:grpSpLocks noChangeAspect="1"/>
          </p:cNvGrpSpPr>
          <p:nvPr/>
        </p:nvGrpSpPr>
        <p:grpSpPr bwMode="auto">
          <a:xfrm>
            <a:off x="5262625" y="1304423"/>
            <a:ext cx="550909" cy="540000"/>
            <a:chOff x="349" y="1014"/>
            <a:chExt cx="505" cy="495"/>
          </a:xfrm>
          <a:solidFill>
            <a:schemeClr val="accent1"/>
          </a:solidFill>
        </p:grpSpPr>
        <p:sp>
          <p:nvSpPr>
            <p:cNvPr id="46" name="Freeform 5">
              <a:extLst>
                <a:ext uri="{FF2B5EF4-FFF2-40B4-BE49-F238E27FC236}">
                  <a16:creationId xmlns:a16="http://schemas.microsoft.com/office/drawing/2014/main" xmlns="" id="{1799BF16-FF56-9747-814F-11EF7FD50AFF}"/>
                </a:ext>
              </a:extLst>
            </p:cNvPr>
            <p:cNvSpPr>
              <a:spLocks noEditPoints="1"/>
            </p:cNvSpPr>
            <p:nvPr/>
          </p:nvSpPr>
          <p:spPr bwMode="auto">
            <a:xfrm>
              <a:off x="349" y="1014"/>
              <a:ext cx="505" cy="495"/>
            </a:xfrm>
            <a:custGeom>
              <a:avLst/>
              <a:gdLst>
                <a:gd name="T0" fmla="*/ 759 w 820"/>
                <a:gd name="T1" fmla="*/ 60 h 818"/>
                <a:gd name="T2" fmla="*/ 759 w 820"/>
                <a:gd name="T3" fmla="*/ 60 h 818"/>
                <a:gd name="T4" fmla="*/ 785 w 820"/>
                <a:gd name="T5" fmla="*/ 124 h 818"/>
                <a:gd name="T6" fmla="*/ 759 w 820"/>
                <a:gd name="T7" fmla="*/ 187 h 818"/>
                <a:gd name="T8" fmla="*/ 731 w 820"/>
                <a:gd name="T9" fmla="*/ 215 h 818"/>
                <a:gd name="T10" fmla="*/ 603 w 820"/>
                <a:gd name="T11" fmla="*/ 88 h 818"/>
                <a:gd name="T12" fmla="*/ 631 w 820"/>
                <a:gd name="T13" fmla="*/ 60 h 818"/>
                <a:gd name="T14" fmla="*/ 759 w 820"/>
                <a:gd name="T15" fmla="*/ 60 h 818"/>
                <a:gd name="T16" fmla="*/ 706 w 820"/>
                <a:gd name="T17" fmla="*/ 240 h 818"/>
                <a:gd name="T18" fmla="*/ 706 w 820"/>
                <a:gd name="T19" fmla="*/ 240 h 818"/>
                <a:gd name="T20" fmla="*/ 415 w 820"/>
                <a:gd name="T21" fmla="*/ 531 h 818"/>
                <a:gd name="T22" fmla="*/ 392 w 820"/>
                <a:gd name="T23" fmla="*/ 544 h 818"/>
                <a:gd name="T24" fmla="*/ 212 w 820"/>
                <a:gd name="T25" fmla="*/ 655 h 818"/>
                <a:gd name="T26" fmla="*/ 163 w 820"/>
                <a:gd name="T27" fmla="*/ 606 h 818"/>
                <a:gd name="T28" fmla="*/ 274 w 820"/>
                <a:gd name="T29" fmla="*/ 426 h 818"/>
                <a:gd name="T30" fmla="*/ 287 w 820"/>
                <a:gd name="T31" fmla="*/ 404 h 818"/>
                <a:gd name="T32" fmla="*/ 388 w 820"/>
                <a:gd name="T33" fmla="*/ 303 h 818"/>
                <a:gd name="T34" fmla="*/ 388 w 820"/>
                <a:gd name="T35" fmla="*/ 303 h 818"/>
                <a:gd name="T36" fmla="*/ 579 w 820"/>
                <a:gd name="T37" fmla="*/ 112 h 818"/>
                <a:gd name="T38" fmla="*/ 706 w 820"/>
                <a:gd name="T39" fmla="*/ 240 h 818"/>
                <a:gd name="T40" fmla="*/ 188 w 820"/>
                <a:gd name="T41" fmla="*/ 679 h 818"/>
                <a:gd name="T42" fmla="*/ 188 w 820"/>
                <a:gd name="T43" fmla="*/ 679 h 818"/>
                <a:gd name="T44" fmla="*/ 93 w 820"/>
                <a:gd name="T45" fmla="*/ 774 h 818"/>
                <a:gd name="T46" fmla="*/ 44 w 820"/>
                <a:gd name="T47" fmla="*/ 774 h 818"/>
                <a:gd name="T48" fmla="*/ 34 w 820"/>
                <a:gd name="T49" fmla="*/ 750 h 818"/>
                <a:gd name="T50" fmla="*/ 44 w 820"/>
                <a:gd name="T51" fmla="*/ 725 h 818"/>
                <a:gd name="T52" fmla="*/ 139 w 820"/>
                <a:gd name="T53" fmla="*/ 631 h 818"/>
                <a:gd name="T54" fmla="*/ 188 w 820"/>
                <a:gd name="T55" fmla="*/ 679 h 818"/>
                <a:gd name="T56" fmla="*/ 784 w 820"/>
                <a:gd name="T57" fmla="*/ 35 h 818"/>
                <a:gd name="T58" fmla="*/ 784 w 820"/>
                <a:gd name="T59" fmla="*/ 35 h 818"/>
                <a:gd name="T60" fmla="*/ 695 w 820"/>
                <a:gd name="T61" fmla="*/ 0 h 818"/>
                <a:gd name="T62" fmla="*/ 607 w 820"/>
                <a:gd name="T63" fmla="*/ 35 h 818"/>
                <a:gd name="T64" fmla="*/ 364 w 820"/>
                <a:gd name="T65" fmla="*/ 278 h 818"/>
                <a:gd name="T66" fmla="*/ 364 w 820"/>
                <a:gd name="T67" fmla="*/ 278 h 818"/>
                <a:gd name="T68" fmla="*/ 263 w 820"/>
                <a:gd name="T69" fmla="*/ 379 h 818"/>
                <a:gd name="T70" fmla="*/ 241 w 820"/>
                <a:gd name="T71" fmla="*/ 418 h 818"/>
                <a:gd name="T72" fmla="*/ 126 w 820"/>
                <a:gd name="T73" fmla="*/ 594 h 818"/>
                <a:gd name="T74" fmla="*/ 126 w 820"/>
                <a:gd name="T75" fmla="*/ 594 h 818"/>
                <a:gd name="T76" fmla="*/ 20 w 820"/>
                <a:gd name="T77" fmla="*/ 701 h 818"/>
                <a:gd name="T78" fmla="*/ 0 w 820"/>
                <a:gd name="T79" fmla="*/ 750 h 818"/>
                <a:gd name="T80" fmla="*/ 20 w 820"/>
                <a:gd name="T81" fmla="*/ 798 h 818"/>
                <a:gd name="T82" fmla="*/ 69 w 820"/>
                <a:gd name="T83" fmla="*/ 818 h 818"/>
                <a:gd name="T84" fmla="*/ 117 w 820"/>
                <a:gd name="T85" fmla="*/ 798 h 818"/>
                <a:gd name="T86" fmla="*/ 224 w 820"/>
                <a:gd name="T87" fmla="*/ 692 h 818"/>
                <a:gd name="T88" fmla="*/ 400 w 820"/>
                <a:gd name="T89" fmla="*/ 578 h 818"/>
                <a:gd name="T90" fmla="*/ 439 w 820"/>
                <a:gd name="T91" fmla="*/ 556 h 818"/>
                <a:gd name="T92" fmla="*/ 784 w 820"/>
                <a:gd name="T93" fmla="*/ 212 h 818"/>
                <a:gd name="T94" fmla="*/ 820 w 820"/>
                <a:gd name="T95" fmla="*/ 124 h 818"/>
                <a:gd name="T96" fmla="*/ 784 w 820"/>
                <a:gd name="T97" fmla="*/ 35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0" h="818">
                  <a:moveTo>
                    <a:pt x="759" y="60"/>
                  </a:moveTo>
                  <a:lnTo>
                    <a:pt x="759" y="60"/>
                  </a:lnTo>
                  <a:cubicBezTo>
                    <a:pt x="776" y="77"/>
                    <a:pt x="785" y="99"/>
                    <a:pt x="785" y="124"/>
                  </a:cubicBezTo>
                  <a:cubicBezTo>
                    <a:pt x="785" y="148"/>
                    <a:pt x="776" y="170"/>
                    <a:pt x="759" y="187"/>
                  </a:cubicBezTo>
                  <a:lnTo>
                    <a:pt x="731" y="215"/>
                  </a:lnTo>
                  <a:lnTo>
                    <a:pt x="603" y="88"/>
                  </a:lnTo>
                  <a:lnTo>
                    <a:pt x="631" y="60"/>
                  </a:lnTo>
                  <a:cubicBezTo>
                    <a:pt x="667" y="25"/>
                    <a:pt x="724" y="25"/>
                    <a:pt x="759" y="60"/>
                  </a:cubicBezTo>
                  <a:close/>
                  <a:moveTo>
                    <a:pt x="706" y="240"/>
                  </a:moveTo>
                  <a:lnTo>
                    <a:pt x="706" y="240"/>
                  </a:lnTo>
                  <a:lnTo>
                    <a:pt x="415" y="531"/>
                  </a:lnTo>
                  <a:cubicBezTo>
                    <a:pt x="409" y="537"/>
                    <a:pt x="401" y="542"/>
                    <a:pt x="392" y="544"/>
                  </a:cubicBezTo>
                  <a:cubicBezTo>
                    <a:pt x="314" y="564"/>
                    <a:pt x="258" y="612"/>
                    <a:pt x="212" y="655"/>
                  </a:cubicBezTo>
                  <a:lnTo>
                    <a:pt x="163" y="606"/>
                  </a:lnTo>
                  <a:cubicBezTo>
                    <a:pt x="207" y="560"/>
                    <a:pt x="255" y="504"/>
                    <a:pt x="274" y="426"/>
                  </a:cubicBezTo>
                  <a:cubicBezTo>
                    <a:pt x="276" y="418"/>
                    <a:pt x="281" y="410"/>
                    <a:pt x="287" y="404"/>
                  </a:cubicBezTo>
                  <a:lnTo>
                    <a:pt x="388" y="303"/>
                  </a:lnTo>
                  <a:cubicBezTo>
                    <a:pt x="388" y="303"/>
                    <a:pt x="388" y="303"/>
                    <a:pt x="388" y="303"/>
                  </a:cubicBezTo>
                  <a:lnTo>
                    <a:pt x="579" y="112"/>
                  </a:lnTo>
                  <a:lnTo>
                    <a:pt x="706" y="240"/>
                  </a:lnTo>
                  <a:close/>
                  <a:moveTo>
                    <a:pt x="188" y="679"/>
                  </a:moveTo>
                  <a:lnTo>
                    <a:pt x="188" y="679"/>
                  </a:lnTo>
                  <a:lnTo>
                    <a:pt x="93" y="774"/>
                  </a:lnTo>
                  <a:cubicBezTo>
                    <a:pt x="79" y="787"/>
                    <a:pt x="58" y="787"/>
                    <a:pt x="44" y="774"/>
                  </a:cubicBezTo>
                  <a:cubicBezTo>
                    <a:pt x="38" y="767"/>
                    <a:pt x="34" y="759"/>
                    <a:pt x="34" y="750"/>
                  </a:cubicBezTo>
                  <a:cubicBezTo>
                    <a:pt x="34" y="740"/>
                    <a:pt x="38" y="732"/>
                    <a:pt x="44" y="725"/>
                  </a:cubicBezTo>
                  <a:lnTo>
                    <a:pt x="139" y="631"/>
                  </a:lnTo>
                  <a:lnTo>
                    <a:pt x="188" y="679"/>
                  </a:lnTo>
                  <a:close/>
                  <a:moveTo>
                    <a:pt x="784" y="35"/>
                  </a:moveTo>
                  <a:lnTo>
                    <a:pt x="784" y="35"/>
                  </a:lnTo>
                  <a:cubicBezTo>
                    <a:pt x="760" y="12"/>
                    <a:pt x="729" y="0"/>
                    <a:pt x="695" y="0"/>
                  </a:cubicBezTo>
                  <a:cubicBezTo>
                    <a:pt x="662" y="0"/>
                    <a:pt x="630" y="12"/>
                    <a:pt x="607" y="35"/>
                  </a:cubicBezTo>
                  <a:lnTo>
                    <a:pt x="364" y="278"/>
                  </a:lnTo>
                  <a:cubicBezTo>
                    <a:pt x="364" y="278"/>
                    <a:pt x="364" y="278"/>
                    <a:pt x="364" y="278"/>
                  </a:cubicBezTo>
                  <a:lnTo>
                    <a:pt x="263" y="379"/>
                  </a:lnTo>
                  <a:cubicBezTo>
                    <a:pt x="252" y="390"/>
                    <a:pt x="244" y="403"/>
                    <a:pt x="241" y="418"/>
                  </a:cubicBezTo>
                  <a:cubicBezTo>
                    <a:pt x="222" y="490"/>
                    <a:pt x="176" y="543"/>
                    <a:pt x="126" y="594"/>
                  </a:cubicBezTo>
                  <a:lnTo>
                    <a:pt x="126" y="594"/>
                  </a:lnTo>
                  <a:cubicBezTo>
                    <a:pt x="122" y="598"/>
                    <a:pt x="21" y="700"/>
                    <a:pt x="20" y="701"/>
                  </a:cubicBezTo>
                  <a:cubicBezTo>
                    <a:pt x="7" y="714"/>
                    <a:pt x="0" y="731"/>
                    <a:pt x="0" y="750"/>
                  </a:cubicBezTo>
                  <a:cubicBezTo>
                    <a:pt x="0" y="768"/>
                    <a:pt x="7" y="785"/>
                    <a:pt x="20" y="798"/>
                  </a:cubicBezTo>
                  <a:cubicBezTo>
                    <a:pt x="33" y="812"/>
                    <a:pt x="51" y="818"/>
                    <a:pt x="69" y="818"/>
                  </a:cubicBezTo>
                  <a:cubicBezTo>
                    <a:pt x="86" y="818"/>
                    <a:pt x="104" y="812"/>
                    <a:pt x="117" y="798"/>
                  </a:cubicBezTo>
                  <a:cubicBezTo>
                    <a:pt x="118" y="797"/>
                    <a:pt x="222" y="693"/>
                    <a:pt x="224" y="692"/>
                  </a:cubicBezTo>
                  <a:cubicBezTo>
                    <a:pt x="276" y="642"/>
                    <a:pt x="328" y="596"/>
                    <a:pt x="400" y="578"/>
                  </a:cubicBezTo>
                  <a:cubicBezTo>
                    <a:pt x="415" y="574"/>
                    <a:pt x="429" y="566"/>
                    <a:pt x="439" y="556"/>
                  </a:cubicBezTo>
                  <a:lnTo>
                    <a:pt x="784" y="212"/>
                  </a:lnTo>
                  <a:cubicBezTo>
                    <a:pt x="807" y="188"/>
                    <a:pt x="820" y="157"/>
                    <a:pt x="820" y="124"/>
                  </a:cubicBezTo>
                  <a:cubicBezTo>
                    <a:pt x="820" y="90"/>
                    <a:pt x="807" y="59"/>
                    <a:pt x="784"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7" name="Freeform 6">
              <a:extLst>
                <a:ext uri="{FF2B5EF4-FFF2-40B4-BE49-F238E27FC236}">
                  <a16:creationId xmlns:a16="http://schemas.microsoft.com/office/drawing/2014/main" xmlns="" id="{D80CCCF7-B6C9-A345-86FC-564E0A42BC1C}"/>
                </a:ext>
              </a:extLst>
            </p:cNvPr>
            <p:cNvSpPr>
              <a:spLocks noEditPoints="1"/>
            </p:cNvSpPr>
            <p:nvPr/>
          </p:nvSpPr>
          <p:spPr bwMode="auto">
            <a:xfrm>
              <a:off x="542" y="1177"/>
              <a:ext cx="145" cy="143"/>
            </a:xfrm>
            <a:custGeom>
              <a:avLst/>
              <a:gdLst>
                <a:gd name="T0" fmla="*/ 42 w 235"/>
                <a:gd name="T1" fmla="*/ 166 h 235"/>
                <a:gd name="T2" fmla="*/ 42 w 235"/>
                <a:gd name="T3" fmla="*/ 166 h 235"/>
                <a:gd name="T4" fmla="*/ 166 w 235"/>
                <a:gd name="T5" fmla="*/ 42 h 235"/>
                <a:gd name="T6" fmla="*/ 194 w 235"/>
                <a:gd name="T7" fmla="*/ 70 h 235"/>
                <a:gd name="T8" fmla="*/ 70 w 235"/>
                <a:gd name="T9" fmla="*/ 194 h 235"/>
                <a:gd name="T10" fmla="*/ 42 w 235"/>
                <a:gd name="T11" fmla="*/ 166 h 235"/>
                <a:gd name="T12" fmla="*/ 0 w 235"/>
                <a:gd name="T13" fmla="*/ 166 h 235"/>
                <a:gd name="T14" fmla="*/ 0 w 235"/>
                <a:gd name="T15" fmla="*/ 166 h 235"/>
                <a:gd name="T16" fmla="*/ 5 w 235"/>
                <a:gd name="T17" fmla="*/ 178 h 235"/>
                <a:gd name="T18" fmla="*/ 57 w 235"/>
                <a:gd name="T19" fmla="*/ 230 h 235"/>
                <a:gd name="T20" fmla="*/ 70 w 235"/>
                <a:gd name="T21" fmla="*/ 235 h 235"/>
                <a:gd name="T22" fmla="*/ 82 w 235"/>
                <a:gd name="T23" fmla="*/ 230 h 235"/>
                <a:gd name="T24" fmla="*/ 230 w 235"/>
                <a:gd name="T25" fmla="*/ 82 h 235"/>
                <a:gd name="T26" fmla="*/ 235 w 235"/>
                <a:gd name="T27" fmla="*/ 70 h 235"/>
                <a:gd name="T28" fmla="*/ 230 w 235"/>
                <a:gd name="T29" fmla="*/ 57 h 235"/>
                <a:gd name="T30" fmla="*/ 178 w 235"/>
                <a:gd name="T31" fmla="*/ 5 h 235"/>
                <a:gd name="T32" fmla="*/ 166 w 235"/>
                <a:gd name="T33" fmla="*/ 0 h 235"/>
                <a:gd name="T34" fmla="*/ 154 w 235"/>
                <a:gd name="T35" fmla="*/ 5 h 235"/>
                <a:gd name="T36" fmla="*/ 5 w 235"/>
                <a:gd name="T37" fmla="*/ 154 h 235"/>
                <a:gd name="T38" fmla="*/ 0 w 235"/>
                <a:gd name="T39" fmla="*/ 16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35">
                  <a:moveTo>
                    <a:pt x="42" y="166"/>
                  </a:moveTo>
                  <a:lnTo>
                    <a:pt x="42" y="166"/>
                  </a:lnTo>
                  <a:lnTo>
                    <a:pt x="166" y="42"/>
                  </a:lnTo>
                  <a:lnTo>
                    <a:pt x="194" y="70"/>
                  </a:lnTo>
                  <a:lnTo>
                    <a:pt x="70" y="194"/>
                  </a:lnTo>
                  <a:lnTo>
                    <a:pt x="42" y="166"/>
                  </a:lnTo>
                  <a:close/>
                  <a:moveTo>
                    <a:pt x="0" y="166"/>
                  </a:moveTo>
                  <a:lnTo>
                    <a:pt x="0" y="166"/>
                  </a:lnTo>
                  <a:cubicBezTo>
                    <a:pt x="0" y="170"/>
                    <a:pt x="2" y="175"/>
                    <a:pt x="5" y="178"/>
                  </a:cubicBezTo>
                  <a:lnTo>
                    <a:pt x="57" y="230"/>
                  </a:lnTo>
                  <a:cubicBezTo>
                    <a:pt x="61" y="234"/>
                    <a:pt x="65" y="235"/>
                    <a:pt x="70" y="235"/>
                  </a:cubicBezTo>
                  <a:cubicBezTo>
                    <a:pt x="74" y="235"/>
                    <a:pt x="79" y="234"/>
                    <a:pt x="82" y="230"/>
                  </a:cubicBezTo>
                  <a:lnTo>
                    <a:pt x="230" y="82"/>
                  </a:lnTo>
                  <a:cubicBezTo>
                    <a:pt x="234" y="79"/>
                    <a:pt x="235" y="74"/>
                    <a:pt x="235" y="70"/>
                  </a:cubicBezTo>
                  <a:cubicBezTo>
                    <a:pt x="235" y="65"/>
                    <a:pt x="234" y="61"/>
                    <a:pt x="230" y="57"/>
                  </a:cubicBezTo>
                  <a:lnTo>
                    <a:pt x="178" y="5"/>
                  </a:lnTo>
                  <a:cubicBezTo>
                    <a:pt x="175" y="2"/>
                    <a:pt x="170" y="0"/>
                    <a:pt x="166" y="0"/>
                  </a:cubicBezTo>
                  <a:cubicBezTo>
                    <a:pt x="161" y="0"/>
                    <a:pt x="157" y="2"/>
                    <a:pt x="154" y="5"/>
                  </a:cubicBezTo>
                  <a:lnTo>
                    <a:pt x="5" y="154"/>
                  </a:lnTo>
                  <a:cubicBezTo>
                    <a:pt x="2" y="157"/>
                    <a:pt x="0" y="161"/>
                    <a:pt x="0"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48" name="Freeform 7">
              <a:extLst>
                <a:ext uri="{FF2B5EF4-FFF2-40B4-BE49-F238E27FC236}">
                  <a16:creationId xmlns:a16="http://schemas.microsoft.com/office/drawing/2014/main" xmlns="" id="{9ADE8EE1-C278-654B-A7E6-2DBEBD5BB532}"/>
                </a:ext>
              </a:extLst>
            </p:cNvPr>
            <p:cNvSpPr>
              <a:spLocks noEditPoints="1"/>
            </p:cNvSpPr>
            <p:nvPr/>
          </p:nvSpPr>
          <p:spPr bwMode="auto">
            <a:xfrm>
              <a:off x="672" y="1126"/>
              <a:ext cx="67" cy="65"/>
            </a:xfrm>
            <a:custGeom>
              <a:avLst/>
              <a:gdLst>
                <a:gd name="T0" fmla="*/ 35 w 108"/>
                <a:gd name="T1" fmla="*/ 54 h 108"/>
                <a:gd name="T2" fmla="*/ 35 w 108"/>
                <a:gd name="T3" fmla="*/ 54 h 108"/>
                <a:gd name="T4" fmla="*/ 41 w 108"/>
                <a:gd name="T5" fmla="*/ 40 h 108"/>
                <a:gd name="T6" fmla="*/ 54 w 108"/>
                <a:gd name="T7" fmla="*/ 35 h 108"/>
                <a:gd name="T8" fmla="*/ 67 w 108"/>
                <a:gd name="T9" fmla="*/ 40 h 108"/>
                <a:gd name="T10" fmla="*/ 68 w 108"/>
                <a:gd name="T11" fmla="*/ 42 h 108"/>
                <a:gd name="T12" fmla="*/ 74 w 108"/>
                <a:gd name="T13" fmla="*/ 55 h 108"/>
                <a:gd name="T14" fmla="*/ 68 w 108"/>
                <a:gd name="T15" fmla="*/ 68 h 108"/>
                <a:gd name="T16" fmla="*/ 42 w 108"/>
                <a:gd name="T17" fmla="*/ 68 h 108"/>
                <a:gd name="T18" fmla="*/ 41 w 108"/>
                <a:gd name="T19" fmla="*/ 67 h 108"/>
                <a:gd name="T20" fmla="*/ 35 w 108"/>
                <a:gd name="T21" fmla="*/ 54 h 108"/>
                <a:gd name="T22" fmla="*/ 17 w 108"/>
                <a:gd name="T23" fmla="*/ 93 h 108"/>
                <a:gd name="T24" fmla="*/ 17 w 108"/>
                <a:gd name="T25" fmla="*/ 93 h 108"/>
                <a:gd name="T26" fmla="*/ 55 w 108"/>
                <a:gd name="T27" fmla="*/ 108 h 108"/>
                <a:gd name="T28" fmla="*/ 93 w 108"/>
                <a:gd name="T29" fmla="*/ 93 h 108"/>
                <a:gd name="T30" fmla="*/ 108 w 108"/>
                <a:gd name="T31" fmla="*/ 55 h 108"/>
                <a:gd name="T32" fmla="*/ 93 w 108"/>
                <a:gd name="T33" fmla="*/ 17 h 108"/>
                <a:gd name="T34" fmla="*/ 92 w 108"/>
                <a:gd name="T35" fmla="*/ 16 h 108"/>
                <a:gd name="T36" fmla="*/ 54 w 108"/>
                <a:gd name="T37" fmla="*/ 0 h 108"/>
                <a:gd name="T38" fmla="*/ 16 w 108"/>
                <a:gd name="T39" fmla="*/ 16 h 108"/>
                <a:gd name="T40" fmla="*/ 0 w 108"/>
                <a:gd name="T41" fmla="*/ 54 h 108"/>
                <a:gd name="T42" fmla="*/ 16 w 108"/>
                <a:gd name="T43" fmla="*/ 91 h 108"/>
                <a:gd name="T44" fmla="*/ 17 w 108"/>
                <a:gd name="T45"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108">
                  <a:moveTo>
                    <a:pt x="35" y="54"/>
                  </a:moveTo>
                  <a:lnTo>
                    <a:pt x="35" y="54"/>
                  </a:lnTo>
                  <a:cubicBezTo>
                    <a:pt x="35" y="49"/>
                    <a:pt x="37" y="44"/>
                    <a:pt x="41" y="40"/>
                  </a:cubicBezTo>
                  <a:cubicBezTo>
                    <a:pt x="44" y="37"/>
                    <a:pt x="49" y="35"/>
                    <a:pt x="54" y="35"/>
                  </a:cubicBezTo>
                  <a:cubicBezTo>
                    <a:pt x="59" y="35"/>
                    <a:pt x="63" y="37"/>
                    <a:pt x="67" y="40"/>
                  </a:cubicBezTo>
                  <a:lnTo>
                    <a:pt x="68" y="42"/>
                  </a:lnTo>
                  <a:cubicBezTo>
                    <a:pt x="72" y="45"/>
                    <a:pt x="74" y="50"/>
                    <a:pt x="74" y="55"/>
                  </a:cubicBezTo>
                  <a:cubicBezTo>
                    <a:pt x="74" y="60"/>
                    <a:pt x="72" y="65"/>
                    <a:pt x="68" y="68"/>
                  </a:cubicBezTo>
                  <a:cubicBezTo>
                    <a:pt x="61" y="75"/>
                    <a:pt x="49" y="75"/>
                    <a:pt x="42" y="68"/>
                  </a:cubicBezTo>
                  <a:lnTo>
                    <a:pt x="41" y="67"/>
                  </a:lnTo>
                  <a:cubicBezTo>
                    <a:pt x="37" y="63"/>
                    <a:pt x="35" y="59"/>
                    <a:pt x="35" y="54"/>
                  </a:cubicBezTo>
                  <a:close/>
                  <a:moveTo>
                    <a:pt x="17" y="93"/>
                  </a:moveTo>
                  <a:lnTo>
                    <a:pt x="17" y="93"/>
                  </a:lnTo>
                  <a:cubicBezTo>
                    <a:pt x="28" y="103"/>
                    <a:pt x="41" y="108"/>
                    <a:pt x="55" y="108"/>
                  </a:cubicBezTo>
                  <a:cubicBezTo>
                    <a:pt x="69" y="108"/>
                    <a:pt x="82" y="103"/>
                    <a:pt x="93" y="93"/>
                  </a:cubicBezTo>
                  <a:cubicBezTo>
                    <a:pt x="103" y="82"/>
                    <a:pt x="108" y="69"/>
                    <a:pt x="108" y="55"/>
                  </a:cubicBezTo>
                  <a:cubicBezTo>
                    <a:pt x="108" y="41"/>
                    <a:pt x="103" y="27"/>
                    <a:pt x="93" y="17"/>
                  </a:cubicBezTo>
                  <a:lnTo>
                    <a:pt x="92" y="16"/>
                  </a:lnTo>
                  <a:cubicBezTo>
                    <a:pt x="81" y="6"/>
                    <a:pt x="68" y="0"/>
                    <a:pt x="54" y="0"/>
                  </a:cubicBezTo>
                  <a:cubicBezTo>
                    <a:pt x="40" y="0"/>
                    <a:pt x="26" y="6"/>
                    <a:pt x="16" y="16"/>
                  </a:cubicBezTo>
                  <a:cubicBezTo>
                    <a:pt x="6" y="26"/>
                    <a:pt x="0" y="39"/>
                    <a:pt x="0" y="54"/>
                  </a:cubicBezTo>
                  <a:cubicBezTo>
                    <a:pt x="0" y="68"/>
                    <a:pt x="6" y="81"/>
                    <a:pt x="16" y="91"/>
                  </a:cubicBezTo>
                  <a:lnTo>
                    <a:pt x="17" y="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pic>
        <p:nvPicPr>
          <p:cNvPr id="6" name="Gráfico 5">
            <a:extLst>
              <a:ext uri="{FF2B5EF4-FFF2-40B4-BE49-F238E27FC236}">
                <a16:creationId xmlns:a16="http://schemas.microsoft.com/office/drawing/2014/main" xmlns="" id="{738196DE-8FA9-E043-9CDD-05DFB89FF3F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888483" y="1286935"/>
            <a:ext cx="756000" cy="756000"/>
          </a:xfrm>
          <a:prstGeom prst="rect">
            <a:avLst/>
          </a:prstGeom>
        </p:spPr>
      </p:pic>
      <p:grpSp>
        <p:nvGrpSpPr>
          <p:cNvPr id="97" name="Group 39">
            <a:extLst>
              <a:ext uri="{FF2B5EF4-FFF2-40B4-BE49-F238E27FC236}">
                <a16:creationId xmlns:a16="http://schemas.microsoft.com/office/drawing/2014/main" xmlns="" id="{E00C19F0-9761-324F-8DEC-984560B39341}"/>
              </a:ext>
            </a:extLst>
          </p:cNvPr>
          <p:cNvGrpSpPr>
            <a:grpSpLocks noChangeAspect="1"/>
          </p:cNvGrpSpPr>
          <p:nvPr/>
        </p:nvGrpSpPr>
        <p:grpSpPr bwMode="auto">
          <a:xfrm>
            <a:off x="7524352" y="1312177"/>
            <a:ext cx="499961" cy="540000"/>
            <a:chOff x="4682" y="1015"/>
            <a:chExt cx="487" cy="526"/>
          </a:xfrm>
          <a:solidFill>
            <a:schemeClr val="accent1"/>
          </a:solidFill>
        </p:grpSpPr>
        <p:sp>
          <p:nvSpPr>
            <p:cNvPr id="98" name="Freeform 40">
              <a:extLst>
                <a:ext uri="{FF2B5EF4-FFF2-40B4-BE49-F238E27FC236}">
                  <a16:creationId xmlns:a16="http://schemas.microsoft.com/office/drawing/2014/main" xmlns="" id="{EB6DFD51-6121-A044-9DEF-981C2A5B2D37}"/>
                </a:ext>
              </a:extLst>
            </p:cNvPr>
            <p:cNvSpPr>
              <a:spLocks noEditPoints="1"/>
            </p:cNvSpPr>
            <p:nvPr/>
          </p:nvSpPr>
          <p:spPr bwMode="auto">
            <a:xfrm>
              <a:off x="4777" y="1069"/>
              <a:ext cx="257" cy="427"/>
            </a:xfrm>
            <a:custGeom>
              <a:avLst/>
              <a:gdLst>
                <a:gd name="T0" fmla="*/ 202 w 425"/>
                <a:gd name="T1" fmla="*/ 84 h 709"/>
                <a:gd name="T2" fmla="*/ 202 w 425"/>
                <a:gd name="T3" fmla="*/ 84 h 709"/>
                <a:gd name="T4" fmla="*/ 223 w 425"/>
                <a:gd name="T5" fmla="*/ 84 h 709"/>
                <a:gd name="T6" fmla="*/ 354 w 425"/>
                <a:gd name="T7" fmla="*/ 79 h 709"/>
                <a:gd name="T8" fmla="*/ 367 w 425"/>
                <a:gd name="T9" fmla="*/ 215 h 709"/>
                <a:gd name="T10" fmla="*/ 212 w 425"/>
                <a:gd name="T11" fmla="*/ 349 h 709"/>
                <a:gd name="T12" fmla="*/ 58 w 425"/>
                <a:gd name="T13" fmla="*/ 215 h 709"/>
                <a:gd name="T14" fmla="*/ 71 w 425"/>
                <a:gd name="T15" fmla="*/ 79 h 709"/>
                <a:gd name="T16" fmla="*/ 202 w 425"/>
                <a:gd name="T17" fmla="*/ 84 h 709"/>
                <a:gd name="T18" fmla="*/ 420 w 425"/>
                <a:gd name="T19" fmla="*/ 139 h 709"/>
                <a:gd name="T20" fmla="*/ 420 w 425"/>
                <a:gd name="T21" fmla="*/ 139 h 709"/>
                <a:gd name="T22" fmla="*/ 379 w 425"/>
                <a:gd name="T23" fmla="*/ 54 h 709"/>
                <a:gd name="T24" fmla="*/ 212 w 425"/>
                <a:gd name="T25" fmla="*/ 49 h 709"/>
                <a:gd name="T26" fmla="*/ 46 w 425"/>
                <a:gd name="T27" fmla="*/ 54 h 709"/>
                <a:gd name="T28" fmla="*/ 5 w 425"/>
                <a:gd name="T29" fmla="*/ 139 h 709"/>
                <a:gd name="T30" fmla="*/ 5 w 425"/>
                <a:gd name="T31" fmla="*/ 139 h 709"/>
                <a:gd name="T32" fmla="*/ 30 w 425"/>
                <a:gd name="T33" fmla="*/ 236 h 709"/>
                <a:gd name="T34" fmla="*/ 195 w 425"/>
                <a:gd name="T35" fmla="*/ 379 h 709"/>
                <a:gd name="T36" fmla="*/ 195 w 425"/>
                <a:gd name="T37" fmla="*/ 691 h 709"/>
                <a:gd name="T38" fmla="*/ 212 w 425"/>
                <a:gd name="T39" fmla="*/ 709 h 709"/>
                <a:gd name="T40" fmla="*/ 230 w 425"/>
                <a:gd name="T41" fmla="*/ 691 h 709"/>
                <a:gd name="T42" fmla="*/ 230 w 425"/>
                <a:gd name="T43" fmla="*/ 379 h 709"/>
                <a:gd name="T44" fmla="*/ 395 w 425"/>
                <a:gd name="T45" fmla="*/ 236 h 709"/>
                <a:gd name="T46" fmla="*/ 420 w 425"/>
                <a:gd name="T47" fmla="*/ 13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5" h="709">
                  <a:moveTo>
                    <a:pt x="202" y="84"/>
                  </a:moveTo>
                  <a:lnTo>
                    <a:pt x="202" y="84"/>
                  </a:lnTo>
                  <a:cubicBezTo>
                    <a:pt x="208" y="89"/>
                    <a:pt x="217" y="89"/>
                    <a:pt x="223" y="84"/>
                  </a:cubicBezTo>
                  <a:cubicBezTo>
                    <a:pt x="270" y="47"/>
                    <a:pt x="319" y="45"/>
                    <a:pt x="354" y="79"/>
                  </a:cubicBezTo>
                  <a:cubicBezTo>
                    <a:pt x="387" y="111"/>
                    <a:pt x="401" y="170"/>
                    <a:pt x="367" y="215"/>
                  </a:cubicBezTo>
                  <a:cubicBezTo>
                    <a:pt x="306" y="297"/>
                    <a:pt x="236" y="337"/>
                    <a:pt x="212" y="349"/>
                  </a:cubicBezTo>
                  <a:cubicBezTo>
                    <a:pt x="189" y="337"/>
                    <a:pt x="119" y="297"/>
                    <a:pt x="58" y="215"/>
                  </a:cubicBezTo>
                  <a:cubicBezTo>
                    <a:pt x="24" y="170"/>
                    <a:pt x="38" y="111"/>
                    <a:pt x="71" y="79"/>
                  </a:cubicBezTo>
                  <a:cubicBezTo>
                    <a:pt x="106" y="45"/>
                    <a:pt x="155" y="47"/>
                    <a:pt x="202" y="84"/>
                  </a:cubicBezTo>
                  <a:close/>
                  <a:moveTo>
                    <a:pt x="420" y="139"/>
                  </a:moveTo>
                  <a:lnTo>
                    <a:pt x="420" y="139"/>
                  </a:lnTo>
                  <a:cubicBezTo>
                    <a:pt x="416" y="106"/>
                    <a:pt x="402" y="76"/>
                    <a:pt x="379" y="54"/>
                  </a:cubicBezTo>
                  <a:cubicBezTo>
                    <a:pt x="343" y="19"/>
                    <a:pt x="281" y="0"/>
                    <a:pt x="212" y="49"/>
                  </a:cubicBezTo>
                  <a:cubicBezTo>
                    <a:pt x="144" y="0"/>
                    <a:pt x="82" y="19"/>
                    <a:pt x="46" y="54"/>
                  </a:cubicBezTo>
                  <a:cubicBezTo>
                    <a:pt x="23" y="76"/>
                    <a:pt x="9" y="106"/>
                    <a:pt x="5" y="139"/>
                  </a:cubicBezTo>
                  <a:lnTo>
                    <a:pt x="5" y="139"/>
                  </a:lnTo>
                  <a:cubicBezTo>
                    <a:pt x="0" y="174"/>
                    <a:pt x="10" y="209"/>
                    <a:pt x="30" y="236"/>
                  </a:cubicBezTo>
                  <a:cubicBezTo>
                    <a:pt x="95" y="323"/>
                    <a:pt x="170" y="366"/>
                    <a:pt x="195" y="379"/>
                  </a:cubicBezTo>
                  <a:lnTo>
                    <a:pt x="195" y="691"/>
                  </a:lnTo>
                  <a:cubicBezTo>
                    <a:pt x="195" y="701"/>
                    <a:pt x="203" y="709"/>
                    <a:pt x="212" y="709"/>
                  </a:cubicBezTo>
                  <a:cubicBezTo>
                    <a:pt x="222" y="709"/>
                    <a:pt x="230" y="701"/>
                    <a:pt x="230" y="691"/>
                  </a:cubicBezTo>
                  <a:lnTo>
                    <a:pt x="230" y="379"/>
                  </a:lnTo>
                  <a:cubicBezTo>
                    <a:pt x="255" y="366"/>
                    <a:pt x="329" y="323"/>
                    <a:pt x="395" y="236"/>
                  </a:cubicBezTo>
                  <a:cubicBezTo>
                    <a:pt x="415" y="209"/>
                    <a:pt x="425" y="174"/>
                    <a:pt x="420"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99" name="Freeform 41">
              <a:extLst>
                <a:ext uri="{FF2B5EF4-FFF2-40B4-BE49-F238E27FC236}">
                  <a16:creationId xmlns:a16="http://schemas.microsoft.com/office/drawing/2014/main" xmlns="" id="{1D265F7E-6948-594B-AB23-3992D137785D}"/>
                </a:ext>
              </a:extLst>
            </p:cNvPr>
            <p:cNvSpPr>
              <a:spLocks noEditPoints="1"/>
            </p:cNvSpPr>
            <p:nvPr/>
          </p:nvSpPr>
          <p:spPr bwMode="auto">
            <a:xfrm>
              <a:off x="4800" y="1324"/>
              <a:ext cx="91" cy="89"/>
            </a:xfrm>
            <a:custGeom>
              <a:avLst/>
              <a:gdLst>
                <a:gd name="T0" fmla="*/ 113 w 152"/>
                <a:gd name="T1" fmla="*/ 112 h 147"/>
                <a:gd name="T2" fmla="*/ 113 w 152"/>
                <a:gd name="T3" fmla="*/ 112 h 147"/>
                <a:gd name="T4" fmla="*/ 61 w 152"/>
                <a:gd name="T5" fmla="*/ 91 h 147"/>
                <a:gd name="T6" fmla="*/ 40 w 152"/>
                <a:gd name="T7" fmla="*/ 39 h 147"/>
                <a:gd name="T8" fmla="*/ 91 w 152"/>
                <a:gd name="T9" fmla="*/ 61 h 147"/>
                <a:gd name="T10" fmla="*/ 113 w 152"/>
                <a:gd name="T11" fmla="*/ 112 h 147"/>
                <a:gd name="T12" fmla="*/ 116 w 152"/>
                <a:gd name="T13" fmla="*/ 36 h 147"/>
                <a:gd name="T14" fmla="*/ 116 w 152"/>
                <a:gd name="T15" fmla="*/ 36 h 147"/>
                <a:gd name="T16" fmla="*/ 20 w 152"/>
                <a:gd name="T17" fmla="*/ 6 h 147"/>
                <a:gd name="T18" fmla="*/ 6 w 152"/>
                <a:gd name="T19" fmla="*/ 20 h 147"/>
                <a:gd name="T20" fmla="*/ 36 w 152"/>
                <a:gd name="T21" fmla="*/ 115 h 147"/>
                <a:gd name="T22" fmla="*/ 113 w 152"/>
                <a:gd name="T23" fmla="*/ 147 h 147"/>
                <a:gd name="T24" fmla="*/ 133 w 152"/>
                <a:gd name="T25" fmla="*/ 145 h 147"/>
                <a:gd name="T26" fmla="*/ 146 w 152"/>
                <a:gd name="T27" fmla="*/ 131 h 147"/>
                <a:gd name="T28" fmla="*/ 116 w 152"/>
                <a:gd name="T29"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47">
                  <a:moveTo>
                    <a:pt x="113" y="112"/>
                  </a:moveTo>
                  <a:lnTo>
                    <a:pt x="113" y="112"/>
                  </a:lnTo>
                  <a:cubicBezTo>
                    <a:pt x="93" y="112"/>
                    <a:pt x="75" y="104"/>
                    <a:pt x="61" y="91"/>
                  </a:cubicBezTo>
                  <a:cubicBezTo>
                    <a:pt x="47" y="77"/>
                    <a:pt x="40" y="58"/>
                    <a:pt x="40" y="39"/>
                  </a:cubicBezTo>
                  <a:cubicBezTo>
                    <a:pt x="59" y="39"/>
                    <a:pt x="77" y="47"/>
                    <a:pt x="91" y="61"/>
                  </a:cubicBezTo>
                  <a:cubicBezTo>
                    <a:pt x="105" y="74"/>
                    <a:pt x="112" y="93"/>
                    <a:pt x="113" y="112"/>
                  </a:cubicBezTo>
                  <a:close/>
                  <a:moveTo>
                    <a:pt x="116" y="36"/>
                  </a:moveTo>
                  <a:lnTo>
                    <a:pt x="116" y="36"/>
                  </a:lnTo>
                  <a:cubicBezTo>
                    <a:pt x="91" y="11"/>
                    <a:pt x="55" y="0"/>
                    <a:pt x="20" y="6"/>
                  </a:cubicBezTo>
                  <a:cubicBezTo>
                    <a:pt x="13" y="7"/>
                    <a:pt x="8" y="13"/>
                    <a:pt x="6" y="20"/>
                  </a:cubicBezTo>
                  <a:cubicBezTo>
                    <a:pt x="0" y="55"/>
                    <a:pt x="11" y="91"/>
                    <a:pt x="36" y="115"/>
                  </a:cubicBezTo>
                  <a:cubicBezTo>
                    <a:pt x="56" y="136"/>
                    <a:pt x="84" y="147"/>
                    <a:pt x="113" y="147"/>
                  </a:cubicBezTo>
                  <a:cubicBezTo>
                    <a:pt x="119" y="147"/>
                    <a:pt x="126" y="147"/>
                    <a:pt x="133" y="145"/>
                  </a:cubicBezTo>
                  <a:cubicBezTo>
                    <a:pt x="139" y="143"/>
                    <a:pt x="145" y="138"/>
                    <a:pt x="146" y="131"/>
                  </a:cubicBezTo>
                  <a:cubicBezTo>
                    <a:pt x="152" y="96"/>
                    <a:pt x="141" y="61"/>
                    <a:pt x="116"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0" name="Freeform 42">
              <a:extLst>
                <a:ext uri="{FF2B5EF4-FFF2-40B4-BE49-F238E27FC236}">
                  <a16:creationId xmlns:a16="http://schemas.microsoft.com/office/drawing/2014/main" xmlns="" id="{28A74E0E-511B-714B-90DD-A5F0E9F45111}"/>
                </a:ext>
              </a:extLst>
            </p:cNvPr>
            <p:cNvSpPr>
              <a:spLocks noEditPoints="1"/>
            </p:cNvSpPr>
            <p:nvPr/>
          </p:nvSpPr>
          <p:spPr bwMode="auto">
            <a:xfrm>
              <a:off x="4920" y="1324"/>
              <a:ext cx="91" cy="89"/>
            </a:xfrm>
            <a:custGeom>
              <a:avLst/>
              <a:gdLst>
                <a:gd name="T0" fmla="*/ 112 w 152"/>
                <a:gd name="T1" fmla="*/ 39 h 147"/>
                <a:gd name="T2" fmla="*/ 112 w 152"/>
                <a:gd name="T3" fmla="*/ 39 h 147"/>
                <a:gd name="T4" fmla="*/ 91 w 152"/>
                <a:gd name="T5" fmla="*/ 91 h 147"/>
                <a:gd name="T6" fmla="*/ 39 w 152"/>
                <a:gd name="T7" fmla="*/ 112 h 147"/>
                <a:gd name="T8" fmla="*/ 61 w 152"/>
                <a:gd name="T9" fmla="*/ 61 h 147"/>
                <a:gd name="T10" fmla="*/ 112 w 152"/>
                <a:gd name="T11" fmla="*/ 39 h 147"/>
                <a:gd name="T12" fmla="*/ 146 w 152"/>
                <a:gd name="T13" fmla="*/ 20 h 147"/>
                <a:gd name="T14" fmla="*/ 146 w 152"/>
                <a:gd name="T15" fmla="*/ 20 h 147"/>
                <a:gd name="T16" fmla="*/ 131 w 152"/>
                <a:gd name="T17" fmla="*/ 6 h 147"/>
                <a:gd name="T18" fmla="*/ 36 w 152"/>
                <a:gd name="T19" fmla="*/ 36 h 147"/>
                <a:gd name="T20" fmla="*/ 6 w 152"/>
                <a:gd name="T21" fmla="*/ 131 h 147"/>
                <a:gd name="T22" fmla="*/ 19 w 152"/>
                <a:gd name="T23" fmla="*/ 145 h 147"/>
                <a:gd name="T24" fmla="*/ 39 w 152"/>
                <a:gd name="T25" fmla="*/ 147 h 147"/>
                <a:gd name="T26" fmla="*/ 116 w 152"/>
                <a:gd name="T27" fmla="*/ 115 h 147"/>
                <a:gd name="T28" fmla="*/ 146 w 152"/>
                <a:gd name="T29" fmla="*/ 2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47">
                  <a:moveTo>
                    <a:pt x="112" y="39"/>
                  </a:moveTo>
                  <a:lnTo>
                    <a:pt x="112" y="39"/>
                  </a:lnTo>
                  <a:cubicBezTo>
                    <a:pt x="112" y="58"/>
                    <a:pt x="105" y="77"/>
                    <a:pt x="91" y="91"/>
                  </a:cubicBezTo>
                  <a:cubicBezTo>
                    <a:pt x="77" y="104"/>
                    <a:pt x="59" y="112"/>
                    <a:pt x="39" y="112"/>
                  </a:cubicBezTo>
                  <a:cubicBezTo>
                    <a:pt x="39" y="93"/>
                    <a:pt x="47" y="74"/>
                    <a:pt x="61" y="61"/>
                  </a:cubicBezTo>
                  <a:cubicBezTo>
                    <a:pt x="74" y="47"/>
                    <a:pt x="93" y="39"/>
                    <a:pt x="112" y="39"/>
                  </a:cubicBezTo>
                  <a:close/>
                  <a:moveTo>
                    <a:pt x="146" y="20"/>
                  </a:moveTo>
                  <a:lnTo>
                    <a:pt x="146" y="20"/>
                  </a:lnTo>
                  <a:cubicBezTo>
                    <a:pt x="144" y="13"/>
                    <a:pt x="139" y="7"/>
                    <a:pt x="131" y="6"/>
                  </a:cubicBezTo>
                  <a:cubicBezTo>
                    <a:pt x="97" y="0"/>
                    <a:pt x="61" y="11"/>
                    <a:pt x="36" y="36"/>
                  </a:cubicBezTo>
                  <a:cubicBezTo>
                    <a:pt x="11" y="61"/>
                    <a:pt x="0" y="96"/>
                    <a:pt x="6" y="131"/>
                  </a:cubicBezTo>
                  <a:cubicBezTo>
                    <a:pt x="7" y="138"/>
                    <a:pt x="12" y="143"/>
                    <a:pt x="19" y="145"/>
                  </a:cubicBezTo>
                  <a:cubicBezTo>
                    <a:pt x="26" y="147"/>
                    <a:pt x="33" y="147"/>
                    <a:pt x="39" y="147"/>
                  </a:cubicBezTo>
                  <a:cubicBezTo>
                    <a:pt x="68" y="147"/>
                    <a:pt x="96" y="136"/>
                    <a:pt x="116" y="115"/>
                  </a:cubicBezTo>
                  <a:cubicBezTo>
                    <a:pt x="141" y="91"/>
                    <a:pt x="152" y="55"/>
                    <a:pt x="146"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1" name="Freeform 43">
              <a:extLst>
                <a:ext uri="{FF2B5EF4-FFF2-40B4-BE49-F238E27FC236}">
                  <a16:creationId xmlns:a16="http://schemas.microsoft.com/office/drawing/2014/main" xmlns="" id="{FDBA001A-98ED-2C4E-9978-98CDEF7A9FF7}"/>
                </a:ext>
              </a:extLst>
            </p:cNvPr>
            <p:cNvSpPr>
              <a:spLocks/>
            </p:cNvSpPr>
            <p:nvPr/>
          </p:nvSpPr>
          <p:spPr bwMode="auto">
            <a:xfrm>
              <a:off x="4682" y="1015"/>
              <a:ext cx="487" cy="526"/>
            </a:xfrm>
            <a:custGeom>
              <a:avLst/>
              <a:gdLst>
                <a:gd name="T0" fmla="*/ 803 w 807"/>
                <a:gd name="T1" fmla="*/ 496 h 873"/>
                <a:gd name="T2" fmla="*/ 803 w 807"/>
                <a:gd name="T3" fmla="*/ 496 h 873"/>
                <a:gd name="T4" fmla="*/ 737 w 807"/>
                <a:gd name="T5" fmla="*/ 364 h 873"/>
                <a:gd name="T6" fmla="*/ 629 w 807"/>
                <a:gd name="T7" fmla="*/ 107 h 873"/>
                <a:gd name="T8" fmla="*/ 368 w 807"/>
                <a:gd name="T9" fmla="*/ 0 h 873"/>
                <a:gd name="T10" fmla="*/ 108 w 807"/>
                <a:gd name="T11" fmla="*/ 107 h 873"/>
                <a:gd name="T12" fmla="*/ 0 w 807"/>
                <a:gd name="T13" fmla="*/ 368 h 873"/>
                <a:gd name="T14" fmla="*/ 135 w 807"/>
                <a:gd name="T15" fmla="*/ 654 h 873"/>
                <a:gd name="T16" fmla="*/ 135 w 807"/>
                <a:gd name="T17" fmla="*/ 855 h 873"/>
                <a:gd name="T18" fmla="*/ 152 w 807"/>
                <a:gd name="T19" fmla="*/ 873 h 873"/>
                <a:gd name="T20" fmla="*/ 169 w 807"/>
                <a:gd name="T21" fmla="*/ 855 h 873"/>
                <a:gd name="T22" fmla="*/ 169 w 807"/>
                <a:gd name="T23" fmla="*/ 645 h 873"/>
                <a:gd name="T24" fmla="*/ 163 w 807"/>
                <a:gd name="T25" fmla="*/ 632 h 873"/>
                <a:gd name="T26" fmla="*/ 34 w 807"/>
                <a:gd name="T27" fmla="*/ 368 h 873"/>
                <a:gd name="T28" fmla="*/ 368 w 807"/>
                <a:gd name="T29" fmla="*/ 34 h 873"/>
                <a:gd name="T30" fmla="*/ 703 w 807"/>
                <a:gd name="T31" fmla="*/ 368 h 873"/>
                <a:gd name="T32" fmla="*/ 705 w 807"/>
                <a:gd name="T33" fmla="*/ 376 h 873"/>
                <a:gd name="T34" fmla="*/ 765 w 807"/>
                <a:gd name="T35" fmla="*/ 497 h 873"/>
                <a:gd name="T36" fmla="*/ 711 w 807"/>
                <a:gd name="T37" fmla="*/ 529 h 873"/>
                <a:gd name="T38" fmla="*/ 703 w 807"/>
                <a:gd name="T39" fmla="*/ 544 h 873"/>
                <a:gd name="T40" fmla="*/ 703 w 807"/>
                <a:gd name="T41" fmla="*/ 730 h 873"/>
                <a:gd name="T42" fmla="*/ 585 w 807"/>
                <a:gd name="T43" fmla="*/ 730 h 873"/>
                <a:gd name="T44" fmla="*/ 568 w 807"/>
                <a:gd name="T45" fmla="*/ 747 h 873"/>
                <a:gd name="T46" fmla="*/ 568 w 807"/>
                <a:gd name="T47" fmla="*/ 855 h 873"/>
                <a:gd name="T48" fmla="*/ 585 w 807"/>
                <a:gd name="T49" fmla="*/ 873 h 873"/>
                <a:gd name="T50" fmla="*/ 602 w 807"/>
                <a:gd name="T51" fmla="*/ 855 h 873"/>
                <a:gd name="T52" fmla="*/ 602 w 807"/>
                <a:gd name="T53" fmla="*/ 764 h 873"/>
                <a:gd name="T54" fmla="*/ 720 w 807"/>
                <a:gd name="T55" fmla="*/ 764 h 873"/>
                <a:gd name="T56" fmla="*/ 737 w 807"/>
                <a:gd name="T57" fmla="*/ 747 h 873"/>
                <a:gd name="T58" fmla="*/ 737 w 807"/>
                <a:gd name="T59" fmla="*/ 554 h 873"/>
                <a:gd name="T60" fmla="*/ 797 w 807"/>
                <a:gd name="T61" fmla="*/ 518 h 873"/>
                <a:gd name="T62" fmla="*/ 803 w 807"/>
                <a:gd name="T63" fmla="*/ 49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7" h="873">
                  <a:moveTo>
                    <a:pt x="803" y="496"/>
                  </a:moveTo>
                  <a:lnTo>
                    <a:pt x="803" y="496"/>
                  </a:lnTo>
                  <a:lnTo>
                    <a:pt x="737" y="364"/>
                  </a:lnTo>
                  <a:cubicBezTo>
                    <a:pt x="736" y="267"/>
                    <a:pt x="698" y="176"/>
                    <a:pt x="629" y="107"/>
                  </a:cubicBezTo>
                  <a:cubicBezTo>
                    <a:pt x="560" y="38"/>
                    <a:pt x="467" y="0"/>
                    <a:pt x="368" y="0"/>
                  </a:cubicBezTo>
                  <a:cubicBezTo>
                    <a:pt x="270" y="0"/>
                    <a:pt x="177" y="38"/>
                    <a:pt x="108" y="107"/>
                  </a:cubicBezTo>
                  <a:cubicBezTo>
                    <a:pt x="38" y="177"/>
                    <a:pt x="0" y="270"/>
                    <a:pt x="0" y="368"/>
                  </a:cubicBezTo>
                  <a:cubicBezTo>
                    <a:pt x="0" y="479"/>
                    <a:pt x="49" y="583"/>
                    <a:pt x="135" y="654"/>
                  </a:cubicBezTo>
                  <a:lnTo>
                    <a:pt x="135" y="855"/>
                  </a:lnTo>
                  <a:cubicBezTo>
                    <a:pt x="135" y="865"/>
                    <a:pt x="143" y="873"/>
                    <a:pt x="152" y="873"/>
                  </a:cubicBezTo>
                  <a:cubicBezTo>
                    <a:pt x="162" y="873"/>
                    <a:pt x="169" y="865"/>
                    <a:pt x="169" y="855"/>
                  </a:cubicBezTo>
                  <a:lnTo>
                    <a:pt x="169" y="645"/>
                  </a:lnTo>
                  <a:cubicBezTo>
                    <a:pt x="169" y="640"/>
                    <a:pt x="167" y="635"/>
                    <a:pt x="163" y="632"/>
                  </a:cubicBezTo>
                  <a:cubicBezTo>
                    <a:pt x="81" y="568"/>
                    <a:pt x="34" y="472"/>
                    <a:pt x="34" y="368"/>
                  </a:cubicBezTo>
                  <a:cubicBezTo>
                    <a:pt x="34" y="184"/>
                    <a:pt x="184" y="34"/>
                    <a:pt x="368" y="34"/>
                  </a:cubicBezTo>
                  <a:cubicBezTo>
                    <a:pt x="553" y="34"/>
                    <a:pt x="703" y="184"/>
                    <a:pt x="703" y="368"/>
                  </a:cubicBezTo>
                  <a:cubicBezTo>
                    <a:pt x="703" y="371"/>
                    <a:pt x="703" y="374"/>
                    <a:pt x="705" y="376"/>
                  </a:cubicBezTo>
                  <a:lnTo>
                    <a:pt x="765" y="497"/>
                  </a:lnTo>
                  <a:lnTo>
                    <a:pt x="711" y="529"/>
                  </a:lnTo>
                  <a:cubicBezTo>
                    <a:pt x="706" y="532"/>
                    <a:pt x="703" y="538"/>
                    <a:pt x="703" y="544"/>
                  </a:cubicBezTo>
                  <a:lnTo>
                    <a:pt x="703" y="730"/>
                  </a:lnTo>
                  <a:lnTo>
                    <a:pt x="585" y="730"/>
                  </a:lnTo>
                  <a:cubicBezTo>
                    <a:pt x="575" y="730"/>
                    <a:pt x="568" y="737"/>
                    <a:pt x="568" y="747"/>
                  </a:cubicBezTo>
                  <a:lnTo>
                    <a:pt x="568" y="855"/>
                  </a:lnTo>
                  <a:cubicBezTo>
                    <a:pt x="568" y="865"/>
                    <a:pt x="575" y="873"/>
                    <a:pt x="585" y="873"/>
                  </a:cubicBezTo>
                  <a:cubicBezTo>
                    <a:pt x="594" y="873"/>
                    <a:pt x="602" y="865"/>
                    <a:pt x="602" y="855"/>
                  </a:cubicBezTo>
                  <a:lnTo>
                    <a:pt x="602" y="764"/>
                  </a:lnTo>
                  <a:lnTo>
                    <a:pt x="720" y="764"/>
                  </a:lnTo>
                  <a:cubicBezTo>
                    <a:pt x="730" y="764"/>
                    <a:pt x="737" y="757"/>
                    <a:pt x="737" y="747"/>
                  </a:cubicBezTo>
                  <a:lnTo>
                    <a:pt x="737" y="554"/>
                  </a:lnTo>
                  <a:lnTo>
                    <a:pt x="797" y="518"/>
                  </a:lnTo>
                  <a:cubicBezTo>
                    <a:pt x="804" y="514"/>
                    <a:pt x="807" y="504"/>
                    <a:pt x="803" y="4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grpSp>
        <p:nvGrpSpPr>
          <p:cNvPr id="102" name="Group 211">
            <a:extLst>
              <a:ext uri="{FF2B5EF4-FFF2-40B4-BE49-F238E27FC236}">
                <a16:creationId xmlns:a16="http://schemas.microsoft.com/office/drawing/2014/main" xmlns="" id="{40E46938-7DBB-FF4E-98E8-C859642CFE58}"/>
              </a:ext>
            </a:extLst>
          </p:cNvPr>
          <p:cNvGrpSpPr>
            <a:grpSpLocks noChangeAspect="1"/>
          </p:cNvGrpSpPr>
          <p:nvPr/>
        </p:nvGrpSpPr>
        <p:grpSpPr bwMode="auto">
          <a:xfrm rot="635511">
            <a:off x="623941" y="1421794"/>
            <a:ext cx="470257" cy="468000"/>
            <a:chOff x="368" y="3478"/>
            <a:chExt cx="417" cy="415"/>
          </a:xfrm>
          <a:solidFill>
            <a:schemeClr val="accent1"/>
          </a:solidFill>
        </p:grpSpPr>
        <p:sp>
          <p:nvSpPr>
            <p:cNvPr id="103" name="Freeform 212">
              <a:extLst>
                <a:ext uri="{FF2B5EF4-FFF2-40B4-BE49-F238E27FC236}">
                  <a16:creationId xmlns:a16="http://schemas.microsoft.com/office/drawing/2014/main" xmlns="" id="{0B19CC71-1ED5-1B48-AC30-779EBB6C5A8E}"/>
                </a:ext>
              </a:extLst>
            </p:cNvPr>
            <p:cNvSpPr>
              <a:spLocks noEditPoints="1"/>
            </p:cNvSpPr>
            <p:nvPr/>
          </p:nvSpPr>
          <p:spPr bwMode="auto">
            <a:xfrm>
              <a:off x="368" y="3478"/>
              <a:ext cx="417" cy="415"/>
            </a:xfrm>
            <a:custGeom>
              <a:avLst/>
              <a:gdLst>
                <a:gd name="T0" fmla="*/ 644 w 675"/>
                <a:gd name="T1" fmla="*/ 160 h 674"/>
                <a:gd name="T2" fmla="*/ 644 w 675"/>
                <a:gd name="T3" fmla="*/ 160 h 674"/>
                <a:gd name="T4" fmla="*/ 606 w 675"/>
                <a:gd name="T5" fmla="*/ 253 h 674"/>
                <a:gd name="T6" fmla="*/ 253 w 675"/>
                <a:gd name="T7" fmla="*/ 606 h 674"/>
                <a:gd name="T8" fmla="*/ 161 w 675"/>
                <a:gd name="T9" fmla="*/ 644 h 674"/>
                <a:gd name="T10" fmla="*/ 68 w 675"/>
                <a:gd name="T11" fmla="*/ 606 h 674"/>
                <a:gd name="T12" fmla="*/ 30 w 675"/>
                <a:gd name="T13" fmla="*/ 513 h 674"/>
                <a:gd name="T14" fmla="*/ 68 w 675"/>
                <a:gd name="T15" fmla="*/ 421 h 674"/>
                <a:gd name="T16" fmla="*/ 421 w 675"/>
                <a:gd name="T17" fmla="*/ 68 h 674"/>
                <a:gd name="T18" fmla="*/ 514 w 675"/>
                <a:gd name="T19" fmla="*/ 30 h 674"/>
                <a:gd name="T20" fmla="*/ 606 w 675"/>
                <a:gd name="T21" fmla="*/ 68 h 674"/>
                <a:gd name="T22" fmla="*/ 644 w 675"/>
                <a:gd name="T23" fmla="*/ 160 h 674"/>
                <a:gd name="T24" fmla="*/ 628 w 675"/>
                <a:gd name="T25" fmla="*/ 46 h 674"/>
                <a:gd name="T26" fmla="*/ 628 w 675"/>
                <a:gd name="T27" fmla="*/ 46 h 674"/>
                <a:gd name="T28" fmla="*/ 514 w 675"/>
                <a:gd name="T29" fmla="*/ 0 h 674"/>
                <a:gd name="T30" fmla="*/ 400 w 675"/>
                <a:gd name="T31" fmla="*/ 46 h 674"/>
                <a:gd name="T32" fmla="*/ 47 w 675"/>
                <a:gd name="T33" fmla="*/ 399 h 674"/>
                <a:gd name="T34" fmla="*/ 0 w 675"/>
                <a:gd name="T35" fmla="*/ 513 h 674"/>
                <a:gd name="T36" fmla="*/ 47 w 675"/>
                <a:gd name="T37" fmla="*/ 627 h 674"/>
                <a:gd name="T38" fmla="*/ 161 w 675"/>
                <a:gd name="T39" fmla="*/ 674 h 674"/>
                <a:gd name="T40" fmla="*/ 275 w 675"/>
                <a:gd name="T41" fmla="*/ 627 h 674"/>
                <a:gd name="T42" fmla="*/ 628 w 675"/>
                <a:gd name="T43" fmla="*/ 274 h 674"/>
                <a:gd name="T44" fmla="*/ 675 w 675"/>
                <a:gd name="T45" fmla="*/ 160 h 674"/>
                <a:gd name="T46" fmla="*/ 628 w 675"/>
                <a:gd name="T47" fmla="*/ 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5" h="674">
                  <a:moveTo>
                    <a:pt x="644" y="160"/>
                  </a:moveTo>
                  <a:lnTo>
                    <a:pt x="644" y="160"/>
                  </a:lnTo>
                  <a:cubicBezTo>
                    <a:pt x="644" y="195"/>
                    <a:pt x="631" y="228"/>
                    <a:pt x="606" y="253"/>
                  </a:cubicBezTo>
                  <a:lnTo>
                    <a:pt x="253" y="606"/>
                  </a:lnTo>
                  <a:cubicBezTo>
                    <a:pt x="228" y="631"/>
                    <a:pt x="196" y="644"/>
                    <a:pt x="161" y="644"/>
                  </a:cubicBezTo>
                  <a:cubicBezTo>
                    <a:pt x="126" y="644"/>
                    <a:pt x="93" y="631"/>
                    <a:pt x="68" y="606"/>
                  </a:cubicBezTo>
                  <a:cubicBezTo>
                    <a:pt x="43" y="581"/>
                    <a:pt x="30" y="548"/>
                    <a:pt x="30" y="513"/>
                  </a:cubicBezTo>
                  <a:cubicBezTo>
                    <a:pt x="30" y="478"/>
                    <a:pt x="43" y="446"/>
                    <a:pt x="68" y="421"/>
                  </a:cubicBezTo>
                  <a:lnTo>
                    <a:pt x="421" y="68"/>
                  </a:lnTo>
                  <a:cubicBezTo>
                    <a:pt x="447" y="42"/>
                    <a:pt x="480" y="30"/>
                    <a:pt x="514" y="30"/>
                  </a:cubicBezTo>
                  <a:cubicBezTo>
                    <a:pt x="547" y="30"/>
                    <a:pt x="581" y="42"/>
                    <a:pt x="606" y="68"/>
                  </a:cubicBezTo>
                  <a:cubicBezTo>
                    <a:pt x="631" y="92"/>
                    <a:pt x="644" y="125"/>
                    <a:pt x="644" y="160"/>
                  </a:cubicBezTo>
                  <a:close/>
                  <a:moveTo>
                    <a:pt x="628" y="46"/>
                  </a:moveTo>
                  <a:lnTo>
                    <a:pt x="628" y="46"/>
                  </a:lnTo>
                  <a:cubicBezTo>
                    <a:pt x="597" y="16"/>
                    <a:pt x="557" y="0"/>
                    <a:pt x="514" y="0"/>
                  </a:cubicBezTo>
                  <a:cubicBezTo>
                    <a:pt x="471" y="0"/>
                    <a:pt x="430" y="16"/>
                    <a:pt x="400" y="46"/>
                  </a:cubicBezTo>
                  <a:lnTo>
                    <a:pt x="47" y="399"/>
                  </a:lnTo>
                  <a:cubicBezTo>
                    <a:pt x="16" y="430"/>
                    <a:pt x="0" y="470"/>
                    <a:pt x="0" y="513"/>
                  </a:cubicBezTo>
                  <a:cubicBezTo>
                    <a:pt x="0" y="557"/>
                    <a:pt x="16" y="597"/>
                    <a:pt x="47" y="627"/>
                  </a:cubicBezTo>
                  <a:cubicBezTo>
                    <a:pt x="77" y="658"/>
                    <a:pt x="117" y="674"/>
                    <a:pt x="161" y="674"/>
                  </a:cubicBezTo>
                  <a:cubicBezTo>
                    <a:pt x="204" y="674"/>
                    <a:pt x="244" y="658"/>
                    <a:pt x="275" y="627"/>
                  </a:cubicBezTo>
                  <a:lnTo>
                    <a:pt x="628" y="274"/>
                  </a:lnTo>
                  <a:cubicBezTo>
                    <a:pt x="658" y="244"/>
                    <a:pt x="675" y="203"/>
                    <a:pt x="675" y="160"/>
                  </a:cubicBezTo>
                  <a:cubicBezTo>
                    <a:pt x="675" y="117"/>
                    <a:pt x="658" y="77"/>
                    <a:pt x="628"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4" name="Freeform 213">
              <a:extLst>
                <a:ext uri="{FF2B5EF4-FFF2-40B4-BE49-F238E27FC236}">
                  <a16:creationId xmlns:a16="http://schemas.microsoft.com/office/drawing/2014/main" xmlns="" id="{54A098B3-29BB-BF4A-8EBC-3E0D361B53E4}"/>
                </a:ext>
              </a:extLst>
            </p:cNvPr>
            <p:cNvSpPr>
              <a:spLocks noEditPoints="1"/>
            </p:cNvSpPr>
            <p:nvPr/>
          </p:nvSpPr>
          <p:spPr bwMode="auto">
            <a:xfrm>
              <a:off x="488" y="3596"/>
              <a:ext cx="177" cy="178"/>
            </a:xfrm>
            <a:custGeom>
              <a:avLst/>
              <a:gdLst>
                <a:gd name="T0" fmla="*/ 254 w 288"/>
                <a:gd name="T1" fmla="*/ 146 h 288"/>
                <a:gd name="T2" fmla="*/ 254 w 288"/>
                <a:gd name="T3" fmla="*/ 146 h 288"/>
                <a:gd name="T4" fmla="*/ 146 w 288"/>
                <a:gd name="T5" fmla="*/ 255 h 288"/>
                <a:gd name="T6" fmla="*/ 131 w 288"/>
                <a:gd name="T7" fmla="*/ 255 h 288"/>
                <a:gd name="T8" fmla="*/ 33 w 288"/>
                <a:gd name="T9" fmla="*/ 157 h 288"/>
                <a:gd name="T10" fmla="*/ 30 w 288"/>
                <a:gd name="T11" fmla="*/ 150 h 288"/>
                <a:gd name="T12" fmla="*/ 33 w 288"/>
                <a:gd name="T13" fmla="*/ 142 h 288"/>
                <a:gd name="T14" fmla="*/ 142 w 288"/>
                <a:gd name="T15" fmla="*/ 34 h 288"/>
                <a:gd name="T16" fmla="*/ 149 w 288"/>
                <a:gd name="T17" fmla="*/ 31 h 288"/>
                <a:gd name="T18" fmla="*/ 157 w 288"/>
                <a:gd name="T19" fmla="*/ 34 h 288"/>
                <a:gd name="T20" fmla="*/ 254 w 288"/>
                <a:gd name="T21" fmla="*/ 131 h 288"/>
                <a:gd name="T22" fmla="*/ 254 w 288"/>
                <a:gd name="T23" fmla="*/ 146 h 288"/>
                <a:gd name="T24" fmla="*/ 276 w 288"/>
                <a:gd name="T25" fmla="*/ 110 h 288"/>
                <a:gd name="T26" fmla="*/ 276 w 288"/>
                <a:gd name="T27" fmla="*/ 110 h 288"/>
                <a:gd name="T28" fmla="*/ 178 w 288"/>
                <a:gd name="T29" fmla="*/ 12 h 288"/>
                <a:gd name="T30" fmla="*/ 149 w 288"/>
                <a:gd name="T31" fmla="*/ 0 h 288"/>
                <a:gd name="T32" fmla="*/ 120 w 288"/>
                <a:gd name="T33" fmla="*/ 12 h 288"/>
                <a:gd name="T34" fmla="*/ 12 w 288"/>
                <a:gd name="T35" fmla="*/ 121 h 288"/>
                <a:gd name="T36" fmla="*/ 0 w 288"/>
                <a:gd name="T37" fmla="*/ 150 h 288"/>
                <a:gd name="T38" fmla="*/ 12 w 288"/>
                <a:gd name="T39" fmla="*/ 179 h 288"/>
                <a:gd name="T40" fmla="*/ 109 w 288"/>
                <a:gd name="T41" fmla="*/ 276 h 288"/>
                <a:gd name="T42" fmla="*/ 138 w 288"/>
                <a:gd name="T43" fmla="*/ 288 h 288"/>
                <a:gd name="T44" fmla="*/ 167 w 288"/>
                <a:gd name="T45" fmla="*/ 276 h 288"/>
                <a:gd name="T46" fmla="*/ 276 w 288"/>
                <a:gd name="T47" fmla="*/ 168 h 288"/>
                <a:gd name="T48" fmla="*/ 288 w 288"/>
                <a:gd name="T49" fmla="*/ 139 h 288"/>
                <a:gd name="T50" fmla="*/ 276 w 288"/>
                <a:gd name="T51" fmla="*/ 11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88">
                  <a:moveTo>
                    <a:pt x="254" y="146"/>
                  </a:moveTo>
                  <a:lnTo>
                    <a:pt x="254" y="146"/>
                  </a:lnTo>
                  <a:lnTo>
                    <a:pt x="146" y="255"/>
                  </a:lnTo>
                  <a:cubicBezTo>
                    <a:pt x="142" y="259"/>
                    <a:pt x="135" y="259"/>
                    <a:pt x="131" y="255"/>
                  </a:cubicBezTo>
                  <a:lnTo>
                    <a:pt x="33" y="157"/>
                  </a:lnTo>
                  <a:cubicBezTo>
                    <a:pt x="31" y="155"/>
                    <a:pt x="30" y="152"/>
                    <a:pt x="30" y="150"/>
                  </a:cubicBezTo>
                  <a:cubicBezTo>
                    <a:pt x="30" y="147"/>
                    <a:pt x="31" y="144"/>
                    <a:pt x="33" y="142"/>
                  </a:cubicBezTo>
                  <a:lnTo>
                    <a:pt x="142" y="34"/>
                  </a:lnTo>
                  <a:cubicBezTo>
                    <a:pt x="144" y="32"/>
                    <a:pt x="146" y="31"/>
                    <a:pt x="149" y="31"/>
                  </a:cubicBezTo>
                  <a:cubicBezTo>
                    <a:pt x="152" y="31"/>
                    <a:pt x="155" y="32"/>
                    <a:pt x="157" y="34"/>
                  </a:cubicBezTo>
                  <a:lnTo>
                    <a:pt x="254" y="131"/>
                  </a:lnTo>
                  <a:cubicBezTo>
                    <a:pt x="258" y="135"/>
                    <a:pt x="258" y="142"/>
                    <a:pt x="254" y="146"/>
                  </a:cubicBezTo>
                  <a:close/>
                  <a:moveTo>
                    <a:pt x="276" y="110"/>
                  </a:moveTo>
                  <a:lnTo>
                    <a:pt x="276" y="110"/>
                  </a:lnTo>
                  <a:lnTo>
                    <a:pt x="178" y="12"/>
                  </a:lnTo>
                  <a:cubicBezTo>
                    <a:pt x="170" y="4"/>
                    <a:pt x="160" y="0"/>
                    <a:pt x="149" y="0"/>
                  </a:cubicBezTo>
                  <a:cubicBezTo>
                    <a:pt x="138" y="0"/>
                    <a:pt x="128" y="4"/>
                    <a:pt x="120" y="12"/>
                  </a:cubicBezTo>
                  <a:lnTo>
                    <a:pt x="12" y="121"/>
                  </a:lnTo>
                  <a:cubicBezTo>
                    <a:pt x="4" y="129"/>
                    <a:pt x="0" y="139"/>
                    <a:pt x="0" y="150"/>
                  </a:cubicBezTo>
                  <a:cubicBezTo>
                    <a:pt x="0" y="161"/>
                    <a:pt x="4" y="171"/>
                    <a:pt x="12" y="179"/>
                  </a:cubicBezTo>
                  <a:lnTo>
                    <a:pt x="109" y="276"/>
                  </a:lnTo>
                  <a:cubicBezTo>
                    <a:pt x="117" y="284"/>
                    <a:pt x="127" y="288"/>
                    <a:pt x="138" y="288"/>
                  </a:cubicBezTo>
                  <a:cubicBezTo>
                    <a:pt x="149" y="288"/>
                    <a:pt x="159" y="284"/>
                    <a:pt x="167" y="276"/>
                  </a:cubicBezTo>
                  <a:lnTo>
                    <a:pt x="276" y="168"/>
                  </a:lnTo>
                  <a:cubicBezTo>
                    <a:pt x="284" y="160"/>
                    <a:pt x="288" y="150"/>
                    <a:pt x="288" y="139"/>
                  </a:cubicBezTo>
                  <a:cubicBezTo>
                    <a:pt x="288" y="128"/>
                    <a:pt x="284" y="118"/>
                    <a:pt x="276" y="1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5" name="Freeform 214">
              <a:extLst>
                <a:ext uri="{FF2B5EF4-FFF2-40B4-BE49-F238E27FC236}">
                  <a16:creationId xmlns:a16="http://schemas.microsoft.com/office/drawing/2014/main" xmlns="" id="{7B061C1E-3938-054F-B585-12705E6EC26E}"/>
                </a:ext>
              </a:extLst>
            </p:cNvPr>
            <p:cNvSpPr>
              <a:spLocks/>
            </p:cNvSpPr>
            <p:nvPr/>
          </p:nvSpPr>
          <p:spPr bwMode="auto">
            <a:xfrm>
              <a:off x="464" y="3712"/>
              <a:ext cx="17" cy="17"/>
            </a:xfrm>
            <a:custGeom>
              <a:avLst/>
              <a:gdLst>
                <a:gd name="T0" fmla="*/ 23 w 27"/>
                <a:gd name="T1" fmla="*/ 4 h 27"/>
                <a:gd name="T2" fmla="*/ 23 w 27"/>
                <a:gd name="T3" fmla="*/ 4 h 27"/>
                <a:gd name="T4" fmla="*/ 13 w 27"/>
                <a:gd name="T5" fmla="*/ 0 h 27"/>
                <a:gd name="T6" fmla="*/ 4 w 27"/>
                <a:gd name="T7" fmla="*/ 4 h 27"/>
                <a:gd name="T8" fmla="*/ 0 w 27"/>
                <a:gd name="T9" fmla="*/ 14 h 27"/>
                <a:gd name="T10" fmla="*/ 4 w 27"/>
                <a:gd name="T11" fmla="*/ 23 h 27"/>
                <a:gd name="T12" fmla="*/ 13 w 27"/>
                <a:gd name="T13" fmla="*/ 27 h 27"/>
                <a:gd name="T14" fmla="*/ 23 w 27"/>
                <a:gd name="T15" fmla="*/ 23 h 27"/>
                <a:gd name="T16" fmla="*/ 27 w 27"/>
                <a:gd name="T17" fmla="*/ 14 h 27"/>
                <a:gd name="T18" fmla="*/ 23 w 27"/>
                <a:gd name="T1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3" y="4"/>
                  </a:moveTo>
                  <a:lnTo>
                    <a:pt x="23" y="4"/>
                  </a:lnTo>
                  <a:cubicBezTo>
                    <a:pt x="20" y="2"/>
                    <a:pt x="17" y="0"/>
                    <a:pt x="13" y="0"/>
                  </a:cubicBezTo>
                  <a:cubicBezTo>
                    <a:pt x="10" y="0"/>
                    <a:pt x="7" y="2"/>
                    <a:pt x="4" y="4"/>
                  </a:cubicBezTo>
                  <a:cubicBezTo>
                    <a:pt x="2" y="7"/>
                    <a:pt x="0" y="10"/>
                    <a:pt x="0" y="14"/>
                  </a:cubicBezTo>
                  <a:cubicBezTo>
                    <a:pt x="0" y="17"/>
                    <a:pt x="2" y="20"/>
                    <a:pt x="4" y="23"/>
                  </a:cubicBezTo>
                  <a:cubicBezTo>
                    <a:pt x="7" y="25"/>
                    <a:pt x="10" y="27"/>
                    <a:pt x="13" y="27"/>
                  </a:cubicBezTo>
                  <a:cubicBezTo>
                    <a:pt x="17" y="27"/>
                    <a:pt x="20" y="25"/>
                    <a:pt x="23" y="23"/>
                  </a:cubicBezTo>
                  <a:cubicBezTo>
                    <a:pt x="25" y="20"/>
                    <a:pt x="27" y="17"/>
                    <a:pt x="27" y="14"/>
                  </a:cubicBezTo>
                  <a:cubicBezTo>
                    <a:pt x="27" y="10"/>
                    <a:pt x="25" y="7"/>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6" name="Freeform 215">
              <a:extLst>
                <a:ext uri="{FF2B5EF4-FFF2-40B4-BE49-F238E27FC236}">
                  <a16:creationId xmlns:a16="http://schemas.microsoft.com/office/drawing/2014/main" xmlns="" id="{05339EA6-BB54-F748-A96D-63FAE1E8FE42}"/>
                </a:ext>
              </a:extLst>
            </p:cNvPr>
            <p:cNvSpPr>
              <a:spLocks/>
            </p:cNvSpPr>
            <p:nvPr/>
          </p:nvSpPr>
          <p:spPr bwMode="auto">
            <a:xfrm>
              <a:off x="498" y="3746"/>
              <a:ext cx="16" cy="16"/>
            </a:xfrm>
            <a:custGeom>
              <a:avLst/>
              <a:gdLst>
                <a:gd name="T0" fmla="*/ 22 w 26"/>
                <a:gd name="T1" fmla="*/ 4 h 26"/>
                <a:gd name="T2" fmla="*/ 22 w 26"/>
                <a:gd name="T3" fmla="*/ 4 h 26"/>
                <a:gd name="T4" fmla="*/ 13 w 26"/>
                <a:gd name="T5" fmla="*/ 0 h 26"/>
                <a:gd name="T6" fmla="*/ 3 w 26"/>
                <a:gd name="T7" fmla="*/ 4 h 26"/>
                <a:gd name="T8" fmla="*/ 0 w 26"/>
                <a:gd name="T9" fmla="*/ 13 h 26"/>
                <a:gd name="T10" fmla="*/ 3 w 26"/>
                <a:gd name="T11" fmla="*/ 22 h 26"/>
                <a:gd name="T12" fmla="*/ 13 w 26"/>
                <a:gd name="T13" fmla="*/ 26 h 26"/>
                <a:gd name="T14" fmla="*/ 22 w 26"/>
                <a:gd name="T15" fmla="*/ 22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1"/>
                    <a:pt x="16" y="0"/>
                    <a:pt x="13" y="0"/>
                  </a:cubicBezTo>
                  <a:cubicBezTo>
                    <a:pt x="9" y="0"/>
                    <a:pt x="6" y="1"/>
                    <a:pt x="3" y="4"/>
                  </a:cubicBezTo>
                  <a:cubicBezTo>
                    <a:pt x="1" y="6"/>
                    <a:pt x="0" y="9"/>
                    <a:pt x="0" y="13"/>
                  </a:cubicBezTo>
                  <a:cubicBezTo>
                    <a:pt x="0" y="16"/>
                    <a:pt x="1" y="20"/>
                    <a:pt x="3" y="22"/>
                  </a:cubicBezTo>
                  <a:cubicBezTo>
                    <a:pt x="6" y="25"/>
                    <a:pt x="9" y="26"/>
                    <a:pt x="13" y="26"/>
                  </a:cubicBezTo>
                  <a:cubicBezTo>
                    <a:pt x="16" y="26"/>
                    <a:pt x="20" y="25"/>
                    <a:pt x="22" y="22"/>
                  </a:cubicBezTo>
                  <a:cubicBezTo>
                    <a:pt x="24" y="20"/>
                    <a:pt x="26" y="16"/>
                    <a:pt x="26" y="13"/>
                  </a:cubicBezTo>
                  <a:cubicBezTo>
                    <a:pt x="26" y="9"/>
                    <a:pt x="24" y="6"/>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7" name="Freeform 216">
              <a:extLst>
                <a:ext uri="{FF2B5EF4-FFF2-40B4-BE49-F238E27FC236}">
                  <a16:creationId xmlns:a16="http://schemas.microsoft.com/office/drawing/2014/main" xmlns="" id="{74A6CDD9-D21E-064E-8583-2F5D668C71A0}"/>
                </a:ext>
              </a:extLst>
            </p:cNvPr>
            <p:cNvSpPr>
              <a:spLocks/>
            </p:cNvSpPr>
            <p:nvPr/>
          </p:nvSpPr>
          <p:spPr bwMode="auto">
            <a:xfrm>
              <a:off x="532" y="3779"/>
              <a:ext cx="16" cy="16"/>
            </a:xfrm>
            <a:custGeom>
              <a:avLst/>
              <a:gdLst>
                <a:gd name="T0" fmla="*/ 22 w 26"/>
                <a:gd name="T1" fmla="*/ 4 h 26"/>
                <a:gd name="T2" fmla="*/ 22 w 26"/>
                <a:gd name="T3" fmla="*/ 4 h 26"/>
                <a:gd name="T4" fmla="*/ 13 w 26"/>
                <a:gd name="T5" fmla="*/ 0 h 26"/>
                <a:gd name="T6" fmla="*/ 4 w 26"/>
                <a:gd name="T7" fmla="*/ 4 h 26"/>
                <a:gd name="T8" fmla="*/ 0 w 26"/>
                <a:gd name="T9" fmla="*/ 13 h 26"/>
                <a:gd name="T10" fmla="*/ 4 w 26"/>
                <a:gd name="T11" fmla="*/ 22 h 26"/>
                <a:gd name="T12" fmla="*/ 13 w 26"/>
                <a:gd name="T13" fmla="*/ 26 h 26"/>
                <a:gd name="T14" fmla="*/ 22 w 26"/>
                <a:gd name="T15" fmla="*/ 22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1"/>
                    <a:pt x="17" y="0"/>
                    <a:pt x="13" y="0"/>
                  </a:cubicBezTo>
                  <a:cubicBezTo>
                    <a:pt x="10" y="0"/>
                    <a:pt x="6" y="1"/>
                    <a:pt x="4" y="4"/>
                  </a:cubicBezTo>
                  <a:cubicBezTo>
                    <a:pt x="1" y="6"/>
                    <a:pt x="0" y="10"/>
                    <a:pt x="0" y="13"/>
                  </a:cubicBezTo>
                  <a:cubicBezTo>
                    <a:pt x="0" y="17"/>
                    <a:pt x="1" y="20"/>
                    <a:pt x="4" y="22"/>
                  </a:cubicBezTo>
                  <a:cubicBezTo>
                    <a:pt x="6" y="25"/>
                    <a:pt x="10" y="26"/>
                    <a:pt x="13" y="26"/>
                  </a:cubicBezTo>
                  <a:cubicBezTo>
                    <a:pt x="17" y="26"/>
                    <a:pt x="20" y="25"/>
                    <a:pt x="22" y="22"/>
                  </a:cubicBezTo>
                  <a:cubicBezTo>
                    <a:pt x="25" y="20"/>
                    <a:pt x="26" y="17"/>
                    <a:pt x="26" y="13"/>
                  </a:cubicBezTo>
                  <a:cubicBezTo>
                    <a:pt x="26" y="10"/>
                    <a:pt x="25" y="6"/>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8" name="Freeform 217">
              <a:extLst>
                <a:ext uri="{FF2B5EF4-FFF2-40B4-BE49-F238E27FC236}">
                  <a16:creationId xmlns:a16="http://schemas.microsoft.com/office/drawing/2014/main" xmlns="" id="{D186F252-A5BF-C34F-83AC-A68704B713DF}"/>
                </a:ext>
              </a:extLst>
            </p:cNvPr>
            <p:cNvSpPr>
              <a:spLocks/>
            </p:cNvSpPr>
            <p:nvPr/>
          </p:nvSpPr>
          <p:spPr bwMode="auto">
            <a:xfrm>
              <a:off x="420" y="3757"/>
              <a:ext cx="16" cy="16"/>
            </a:xfrm>
            <a:custGeom>
              <a:avLst/>
              <a:gdLst>
                <a:gd name="T0" fmla="*/ 22 w 26"/>
                <a:gd name="T1" fmla="*/ 4 h 26"/>
                <a:gd name="T2" fmla="*/ 22 w 26"/>
                <a:gd name="T3" fmla="*/ 4 h 26"/>
                <a:gd name="T4" fmla="*/ 13 w 26"/>
                <a:gd name="T5" fmla="*/ 0 h 26"/>
                <a:gd name="T6" fmla="*/ 4 w 26"/>
                <a:gd name="T7" fmla="*/ 4 h 26"/>
                <a:gd name="T8" fmla="*/ 0 w 26"/>
                <a:gd name="T9" fmla="*/ 13 h 26"/>
                <a:gd name="T10" fmla="*/ 4 w 26"/>
                <a:gd name="T11" fmla="*/ 22 h 26"/>
                <a:gd name="T12" fmla="*/ 13 w 26"/>
                <a:gd name="T13" fmla="*/ 26 h 26"/>
                <a:gd name="T14" fmla="*/ 22 w 26"/>
                <a:gd name="T15" fmla="*/ 22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1"/>
                    <a:pt x="16" y="0"/>
                    <a:pt x="13" y="0"/>
                  </a:cubicBezTo>
                  <a:cubicBezTo>
                    <a:pt x="10" y="0"/>
                    <a:pt x="6" y="1"/>
                    <a:pt x="4" y="4"/>
                  </a:cubicBezTo>
                  <a:cubicBezTo>
                    <a:pt x="1" y="6"/>
                    <a:pt x="0" y="10"/>
                    <a:pt x="0" y="13"/>
                  </a:cubicBezTo>
                  <a:cubicBezTo>
                    <a:pt x="0" y="16"/>
                    <a:pt x="1" y="20"/>
                    <a:pt x="4" y="22"/>
                  </a:cubicBezTo>
                  <a:cubicBezTo>
                    <a:pt x="6" y="25"/>
                    <a:pt x="10" y="26"/>
                    <a:pt x="13" y="26"/>
                  </a:cubicBezTo>
                  <a:cubicBezTo>
                    <a:pt x="16" y="26"/>
                    <a:pt x="20" y="25"/>
                    <a:pt x="22" y="22"/>
                  </a:cubicBezTo>
                  <a:cubicBezTo>
                    <a:pt x="25" y="20"/>
                    <a:pt x="26" y="16"/>
                    <a:pt x="26" y="13"/>
                  </a:cubicBezTo>
                  <a:cubicBezTo>
                    <a:pt x="26" y="10"/>
                    <a:pt x="25" y="6"/>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9" name="Freeform 218">
              <a:extLst>
                <a:ext uri="{FF2B5EF4-FFF2-40B4-BE49-F238E27FC236}">
                  <a16:creationId xmlns:a16="http://schemas.microsoft.com/office/drawing/2014/main" xmlns="" id="{295A6C5B-931A-A442-AEAF-7C6C660FB47F}"/>
                </a:ext>
              </a:extLst>
            </p:cNvPr>
            <p:cNvSpPr>
              <a:spLocks/>
            </p:cNvSpPr>
            <p:nvPr/>
          </p:nvSpPr>
          <p:spPr bwMode="auto">
            <a:xfrm>
              <a:off x="453" y="3790"/>
              <a:ext cx="16" cy="16"/>
            </a:xfrm>
            <a:custGeom>
              <a:avLst/>
              <a:gdLst>
                <a:gd name="T0" fmla="*/ 23 w 26"/>
                <a:gd name="T1" fmla="*/ 4 h 26"/>
                <a:gd name="T2" fmla="*/ 23 w 26"/>
                <a:gd name="T3" fmla="*/ 4 h 26"/>
                <a:gd name="T4" fmla="*/ 13 w 26"/>
                <a:gd name="T5" fmla="*/ 0 h 26"/>
                <a:gd name="T6" fmla="*/ 4 w 26"/>
                <a:gd name="T7" fmla="*/ 4 h 26"/>
                <a:gd name="T8" fmla="*/ 0 w 26"/>
                <a:gd name="T9" fmla="*/ 13 h 26"/>
                <a:gd name="T10" fmla="*/ 4 w 26"/>
                <a:gd name="T11" fmla="*/ 23 h 26"/>
                <a:gd name="T12" fmla="*/ 13 w 26"/>
                <a:gd name="T13" fmla="*/ 26 h 26"/>
                <a:gd name="T14" fmla="*/ 23 w 26"/>
                <a:gd name="T15" fmla="*/ 23 h 26"/>
                <a:gd name="T16" fmla="*/ 26 w 26"/>
                <a:gd name="T17" fmla="*/ 13 h 26"/>
                <a:gd name="T18" fmla="*/ 23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4"/>
                  </a:moveTo>
                  <a:lnTo>
                    <a:pt x="23" y="4"/>
                  </a:lnTo>
                  <a:cubicBezTo>
                    <a:pt x="20" y="2"/>
                    <a:pt x="17" y="0"/>
                    <a:pt x="13" y="0"/>
                  </a:cubicBezTo>
                  <a:cubicBezTo>
                    <a:pt x="10" y="0"/>
                    <a:pt x="6" y="2"/>
                    <a:pt x="4" y="4"/>
                  </a:cubicBezTo>
                  <a:cubicBezTo>
                    <a:pt x="2" y="6"/>
                    <a:pt x="0" y="10"/>
                    <a:pt x="0" y="13"/>
                  </a:cubicBezTo>
                  <a:cubicBezTo>
                    <a:pt x="0" y="17"/>
                    <a:pt x="2" y="20"/>
                    <a:pt x="4" y="23"/>
                  </a:cubicBezTo>
                  <a:cubicBezTo>
                    <a:pt x="6" y="25"/>
                    <a:pt x="10" y="26"/>
                    <a:pt x="13" y="26"/>
                  </a:cubicBezTo>
                  <a:cubicBezTo>
                    <a:pt x="17" y="26"/>
                    <a:pt x="20" y="25"/>
                    <a:pt x="23" y="23"/>
                  </a:cubicBezTo>
                  <a:cubicBezTo>
                    <a:pt x="25" y="20"/>
                    <a:pt x="26" y="17"/>
                    <a:pt x="26" y="13"/>
                  </a:cubicBezTo>
                  <a:cubicBezTo>
                    <a:pt x="26" y="10"/>
                    <a:pt x="25" y="6"/>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0" name="Freeform 219">
              <a:extLst>
                <a:ext uri="{FF2B5EF4-FFF2-40B4-BE49-F238E27FC236}">
                  <a16:creationId xmlns:a16="http://schemas.microsoft.com/office/drawing/2014/main" xmlns="" id="{89C45719-2B4C-C446-884E-F4385CB2573B}"/>
                </a:ext>
              </a:extLst>
            </p:cNvPr>
            <p:cNvSpPr>
              <a:spLocks/>
            </p:cNvSpPr>
            <p:nvPr/>
          </p:nvSpPr>
          <p:spPr bwMode="auto">
            <a:xfrm>
              <a:off x="458" y="3752"/>
              <a:ext cx="17" cy="16"/>
            </a:xfrm>
            <a:custGeom>
              <a:avLst/>
              <a:gdLst>
                <a:gd name="T0" fmla="*/ 23 w 27"/>
                <a:gd name="T1" fmla="*/ 4 h 26"/>
                <a:gd name="T2" fmla="*/ 23 w 27"/>
                <a:gd name="T3" fmla="*/ 4 h 26"/>
                <a:gd name="T4" fmla="*/ 13 w 27"/>
                <a:gd name="T5" fmla="*/ 0 h 26"/>
                <a:gd name="T6" fmla="*/ 4 w 27"/>
                <a:gd name="T7" fmla="*/ 4 h 26"/>
                <a:gd name="T8" fmla="*/ 0 w 27"/>
                <a:gd name="T9" fmla="*/ 13 h 26"/>
                <a:gd name="T10" fmla="*/ 4 w 27"/>
                <a:gd name="T11" fmla="*/ 22 h 26"/>
                <a:gd name="T12" fmla="*/ 13 w 27"/>
                <a:gd name="T13" fmla="*/ 26 h 26"/>
                <a:gd name="T14" fmla="*/ 23 w 27"/>
                <a:gd name="T15" fmla="*/ 22 h 26"/>
                <a:gd name="T16" fmla="*/ 27 w 27"/>
                <a:gd name="T17" fmla="*/ 13 h 26"/>
                <a:gd name="T18" fmla="*/ 23 w 27"/>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23" y="4"/>
                  </a:moveTo>
                  <a:lnTo>
                    <a:pt x="23" y="4"/>
                  </a:lnTo>
                  <a:cubicBezTo>
                    <a:pt x="20" y="1"/>
                    <a:pt x="17" y="0"/>
                    <a:pt x="13" y="0"/>
                  </a:cubicBezTo>
                  <a:cubicBezTo>
                    <a:pt x="10" y="0"/>
                    <a:pt x="7" y="1"/>
                    <a:pt x="4" y="4"/>
                  </a:cubicBezTo>
                  <a:cubicBezTo>
                    <a:pt x="2" y="6"/>
                    <a:pt x="0" y="9"/>
                    <a:pt x="0" y="13"/>
                  </a:cubicBezTo>
                  <a:cubicBezTo>
                    <a:pt x="0" y="16"/>
                    <a:pt x="2" y="20"/>
                    <a:pt x="4" y="22"/>
                  </a:cubicBezTo>
                  <a:cubicBezTo>
                    <a:pt x="7" y="24"/>
                    <a:pt x="10" y="26"/>
                    <a:pt x="13" y="26"/>
                  </a:cubicBezTo>
                  <a:cubicBezTo>
                    <a:pt x="17" y="26"/>
                    <a:pt x="20" y="24"/>
                    <a:pt x="23" y="22"/>
                  </a:cubicBezTo>
                  <a:cubicBezTo>
                    <a:pt x="25" y="20"/>
                    <a:pt x="27" y="16"/>
                    <a:pt x="27" y="13"/>
                  </a:cubicBezTo>
                  <a:cubicBezTo>
                    <a:pt x="27" y="9"/>
                    <a:pt x="25" y="6"/>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1" name="Freeform 220">
              <a:extLst>
                <a:ext uri="{FF2B5EF4-FFF2-40B4-BE49-F238E27FC236}">
                  <a16:creationId xmlns:a16="http://schemas.microsoft.com/office/drawing/2014/main" xmlns="" id="{B023ADE2-4378-8E46-91BB-EE1F35CECD40}"/>
                </a:ext>
              </a:extLst>
            </p:cNvPr>
            <p:cNvSpPr>
              <a:spLocks/>
            </p:cNvSpPr>
            <p:nvPr/>
          </p:nvSpPr>
          <p:spPr bwMode="auto">
            <a:xfrm>
              <a:off x="492" y="3785"/>
              <a:ext cx="16" cy="16"/>
            </a:xfrm>
            <a:custGeom>
              <a:avLst/>
              <a:gdLst>
                <a:gd name="T0" fmla="*/ 22 w 26"/>
                <a:gd name="T1" fmla="*/ 4 h 26"/>
                <a:gd name="T2" fmla="*/ 22 w 26"/>
                <a:gd name="T3" fmla="*/ 4 h 26"/>
                <a:gd name="T4" fmla="*/ 13 w 26"/>
                <a:gd name="T5" fmla="*/ 0 h 26"/>
                <a:gd name="T6" fmla="*/ 4 w 26"/>
                <a:gd name="T7" fmla="*/ 4 h 26"/>
                <a:gd name="T8" fmla="*/ 0 w 26"/>
                <a:gd name="T9" fmla="*/ 13 h 26"/>
                <a:gd name="T10" fmla="*/ 4 w 26"/>
                <a:gd name="T11" fmla="*/ 22 h 26"/>
                <a:gd name="T12" fmla="*/ 13 w 26"/>
                <a:gd name="T13" fmla="*/ 26 h 26"/>
                <a:gd name="T14" fmla="*/ 22 w 26"/>
                <a:gd name="T15" fmla="*/ 22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1"/>
                    <a:pt x="16" y="0"/>
                    <a:pt x="13" y="0"/>
                  </a:cubicBezTo>
                  <a:cubicBezTo>
                    <a:pt x="9" y="0"/>
                    <a:pt x="6" y="1"/>
                    <a:pt x="4" y="4"/>
                  </a:cubicBezTo>
                  <a:cubicBezTo>
                    <a:pt x="1" y="6"/>
                    <a:pt x="0" y="10"/>
                    <a:pt x="0" y="13"/>
                  </a:cubicBezTo>
                  <a:cubicBezTo>
                    <a:pt x="0" y="17"/>
                    <a:pt x="1" y="20"/>
                    <a:pt x="4" y="22"/>
                  </a:cubicBezTo>
                  <a:cubicBezTo>
                    <a:pt x="6" y="25"/>
                    <a:pt x="9" y="26"/>
                    <a:pt x="13" y="26"/>
                  </a:cubicBezTo>
                  <a:cubicBezTo>
                    <a:pt x="16" y="26"/>
                    <a:pt x="20" y="25"/>
                    <a:pt x="22" y="22"/>
                  </a:cubicBezTo>
                  <a:cubicBezTo>
                    <a:pt x="25" y="20"/>
                    <a:pt x="26" y="17"/>
                    <a:pt x="26" y="13"/>
                  </a:cubicBezTo>
                  <a:cubicBezTo>
                    <a:pt x="26" y="10"/>
                    <a:pt x="25" y="6"/>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2" name="Freeform 221">
              <a:extLst>
                <a:ext uri="{FF2B5EF4-FFF2-40B4-BE49-F238E27FC236}">
                  <a16:creationId xmlns:a16="http://schemas.microsoft.com/office/drawing/2014/main" xmlns="" id="{6018C352-1625-C546-B216-6FA738C9F6B5}"/>
                </a:ext>
              </a:extLst>
            </p:cNvPr>
            <p:cNvSpPr>
              <a:spLocks/>
            </p:cNvSpPr>
            <p:nvPr/>
          </p:nvSpPr>
          <p:spPr bwMode="auto">
            <a:xfrm>
              <a:off x="486" y="3824"/>
              <a:ext cx="17" cy="16"/>
            </a:xfrm>
            <a:custGeom>
              <a:avLst/>
              <a:gdLst>
                <a:gd name="T0" fmla="*/ 23 w 27"/>
                <a:gd name="T1" fmla="*/ 4 h 27"/>
                <a:gd name="T2" fmla="*/ 23 w 27"/>
                <a:gd name="T3" fmla="*/ 4 h 27"/>
                <a:gd name="T4" fmla="*/ 14 w 27"/>
                <a:gd name="T5" fmla="*/ 0 h 27"/>
                <a:gd name="T6" fmla="*/ 4 w 27"/>
                <a:gd name="T7" fmla="*/ 4 h 27"/>
                <a:gd name="T8" fmla="*/ 0 w 27"/>
                <a:gd name="T9" fmla="*/ 14 h 27"/>
                <a:gd name="T10" fmla="*/ 4 w 27"/>
                <a:gd name="T11" fmla="*/ 23 h 27"/>
                <a:gd name="T12" fmla="*/ 14 w 27"/>
                <a:gd name="T13" fmla="*/ 27 h 27"/>
                <a:gd name="T14" fmla="*/ 23 w 27"/>
                <a:gd name="T15" fmla="*/ 23 h 27"/>
                <a:gd name="T16" fmla="*/ 27 w 27"/>
                <a:gd name="T17" fmla="*/ 14 h 27"/>
                <a:gd name="T18" fmla="*/ 23 w 27"/>
                <a:gd name="T1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3" y="4"/>
                  </a:moveTo>
                  <a:lnTo>
                    <a:pt x="23" y="4"/>
                  </a:lnTo>
                  <a:cubicBezTo>
                    <a:pt x="20"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7" y="27"/>
                    <a:pt x="20" y="25"/>
                    <a:pt x="23" y="23"/>
                  </a:cubicBezTo>
                  <a:cubicBezTo>
                    <a:pt x="25" y="20"/>
                    <a:pt x="27" y="17"/>
                    <a:pt x="27" y="14"/>
                  </a:cubicBezTo>
                  <a:cubicBezTo>
                    <a:pt x="27" y="10"/>
                    <a:pt x="25" y="7"/>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3" name="Freeform 222">
              <a:extLst>
                <a:ext uri="{FF2B5EF4-FFF2-40B4-BE49-F238E27FC236}">
                  <a16:creationId xmlns:a16="http://schemas.microsoft.com/office/drawing/2014/main" xmlns="" id="{C0A651CB-CEB1-2D4F-8DFD-B649845DC06B}"/>
                </a:ext>
              </a:extLst>
            </p:cNvPr>
            <p:cNvSpPr>
              <a:spLocks/>
            </p:cNvSpPr>
            <p:nvPr/>
          </p:nvSpPr>
          <p:spPr bwMode="auto">
            <a:xfrm>
              <a:off x="672" y="3642"/>
              <a:ext cx="16" cy="16"/>
            </a:xfrm>
            <a:custGeom>
              <a:avLst/>
              <a:gdLst>
                <a:gd name="T0" fmla="*/ 22 w 26"/>
                <a:gd name="T1" fmla="*/ 4 h 26"/>
                <a:gd name="T2" fmla="*/ 22 w 26"/>
                <a:gd name="T3" fmla="*/ 4 h 26"/>
                <a:gd name="T4" fmla="*/ 13 w 26"/>
                <a:gd name="T5" fmla="*/ 0 h 26"/>
                <a:gd name="T6" fmla="*/ 4 w 26"/>
                <a:gd name="T7" fmla="*/ 4 h 26"/>
                <a:gd name="T8" fmla="*/ 0 w 26"/>
                <a:gd name="T9" fmla="*/ 13 h 26"/>
                <a:gd name="T10" fmla="*/ 4 w 26"/>
                <a:gd name="T11" fmla="*/ 22 h 26"/>
                <a:gd name="T12" fmla="*/ 13 w 26"/>
                <a:gd name="T13" fmla="*/ 26 h 26"/>
                <a:gd name="T14" fmla="*/ 22 w 26"/>
                <a:gd name="T15" fmla="*/ 22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1"/>
                    <a:pt x="16" y="0"/>
                    <a:pt x="13" y="0"/>
                  </a:cubicBezTo>
                  <a:cubicBezTo>
                    <a:pt x="9" y="0"/>
                    <a:pt x="6" y="1"/>
                    <a:pt x="4" y="4"/>
                  </a:cubicBezTo>
                  <a:cubicBezTo>
                    <a:pt x="1" y="6"/>
                    <a:pt x="0" y="10"/>
                    <a:pt x="0" y="13"/>
                  </a:cubicBezTo>
                  <a:cubicBezTo>
                    <a:pt x="0" y="17"/>
                    <a:pt x="1" y="20"/>
                    <a:pt x="4" y="22"/>
                  </a:cubicBezTo>
                  <a:cubicBezTo>
                    <a:pt x="6" y="25"/>
                    <a:pt x="9" y="26"/>
                    <a:pt x="13" y="26"/>
                  </a:cubicBezTo>
                  <a:cubicBezTo>
                    <a:pt x="16" y="26"/>
                    <a:pt x="20" y="25"/>
                    <a:pt x="22" y="22"/>
                  </a:cubicBezTo>
                  <a:cubicBezTo>
                    <a:pt x="25" y="20"/>
                    <a:pt x="26" y="17"/>
                    <a:pt x="26" y="13"/>
                  </a:cubicBezTo>
                  <a:cubicBezTo>
                    <a:pt x="26" y="10"/>
                    <a:pt x="25" y="6"/>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4" name="Freeform 223">
              <a:extLst>
                <a:ext uri="{FF2B5EF4-FFF2-40B4-BE49-F238E27FC236}">
                  <a16:creationId xmlns:a16="http://schemas.microsoft.com/office/drawing/2014/main" xmlns="" id="{3AF1647C-CACB-5949-90EB-9C95E0B168ED}"/>
                </a:ext>
              </a:extLst>
            </p:cNvPr>
            <p:cNvSpPr>
              <a:spLocks/>
            </p:cNvSpPr>
            <p:nvPr/>
          </p:nvSpPr>
          <p:spPr bwMode="auto">
            <a:xfrm>
              <a:off x="638" y="3609"/>
              <a:ext cx="16" cy="16"/>
            </a:xfrm>
            <a:custGeom>
              <a:avLst/>
              <a:gdLst>
                <a:gd name="T0" fmla="*/ 23 w 27"/>
                <a:gd name="T1" fmla="*/ 4 h 26"/>
                <a:gd name="T2" fmla="*/ 23 w 27"/>
                <a:gd name="T3" fmla="*/ 4 h 26"/>
                <a:gd name="T4" fmla="*/ 14 w 27"/>
                <a:gd name="T5" fmla="*/ 0 h 26"/>
                <a:gd name="T6" fmla="*/ 4 w 27"/>
                <a:gd name="T7" fmla="*/ 4 h 26"/>
                <a:gd name="T8" fmla="*/ 0 w 27"/>
                <a:gd name="T9" fmla="*/ 13 h 26"/>
                <a:gd name="T10" fmla="*/ 4 w 27"/>
                <a:gd name="T11" fmla="*/ 22 h 26"/>
                <a:gd name="T12" fmla="*/ 14 w 27"/>
                <a:gd name="T13" fmla="*/ 26 h 26"/>
                <a:gd name="T14" fmla="*/ 23 w 27"/>
                <a:gd name="T15" fmla="*/ 22 h 26"/>
                <a:gd name="T16" fmla="*/ 27 w 27"/>
                <a:gd name="T17" fmla="*/ 13 h 26"/>
                <a:gd name="T18" fmla="*/ 23 w 27"/>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23" y="4"/>
                  </a:moveTo>
                  <a:lnTo>
                    <a:pt x="23" y="4"/>
                  </a:lnTo>
                  <a:cubicBezTo>
                    <a:pt x="20" y="1"/>
                    <a:pt x="17" y="0"/>
                    <a:pt x="14" y="0"/>
                  </a:cubicBezTo>
                  <a:cubicBezTo>
                    <a:pt x="10" y="0"/>
                    <a:pt x="7" y="1"/>
                    <a:pt x="4" y="4"/>
                  </a:cubicBezTo>
                  <a:cubicBezTo>
                    <a:pt x="2" y="6"/>
                    <a:pt x="0" y="9"/>
                    <a:pt x="0" y="13"/>
                  </a:cubicBezTo>
                  <a:cubicBezTo>
                    <a:pt x="0" y="16"/>
                    <a:pt x="2" y="20"/>
                    <a:pt x="4" y="22"/>
                  </a:cubicBezTo>
                  <a:cubicBezTo>
                    <a:pt x="7" y="25"/>
                    <a:pt x="10" y="26"/>
                    <a:pt x="14" y="26"/>
                  </a:cubicBezTo>
                  <a:cubicBezTo>
                    <a:pt x="17" y="26"/>
                    <a:pt x="20" y="25"/>
                    <a:pt x="23" y="22"/>
                  </a:cubicBezTo>
                  <a:cubicBezTo>
                    <a:pt x="25" y="20"/>
                    <a:pt x="27" y="16"/>
                    <a:pt x="27" y="13"/>
                  </a:cubicBezTo>
                  <a:cubicBezTo>
                    <a:pt x="27" y="9"/>
                    <a:pt x="25" y="6"/>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5" name="Freeform 224">
              <a:extLst>
                <a:ext uri="{FF2B5EF4-FFF2-40B4-BE49-F238E27FC236}">
                  <a16:creationId xmlns:a16="http://schemas.microsoft.com/office/drawing/2014/main" xmlns="" id="{A1412C2A-E295-F44B-B70E-ECACA9AA29B7}"/>
                </a:ext>
              </a:extLst>
            </p:cNvPr>
            <p:cNvSpPr>
              <a:spLocks/>
            </p:cNvSpPr>
            <p:nvPr/>
          </p:nvSpPr>
          <p:spPr bwMode="auto">
            <a:xfrm>
              <a:off x="604" y="3575"/>
              <a:ext cx="16" cy="17"/>
            </a:xfrm>
            <a:custGeom>
              <a:avLst/>
              <a:gdLst>
                <a:gd name="T0" fmla="*/ 23 w 26"/>
                <a:gd name="T1" fmla="*/ 4 h 27"/>
                <a:gd name="T2" fmla="*/ 23 w 26"/>
                <a:gd name="T3" fmla="*/ 4 h 27"/>
                <a:gd name="T4" fmla="*/ 13 w 26"/>
                <a:gd name="T5" fmla="*/ 0 h 27"/>
                <a:gd name="T6" fmla="*/ 4 w 26"/>
                <a:gd name="T7" fmla="*/ 4 h 27"/>
                <a:gd name="T8" fmla="*/ 0 w 26"/>
                <a:gd name="T9" fmla="*/ 13 h 27"/>
                <a:gd name="T10" fmla="*/ 4 w 26"/>
                <a:gd name="T11" fmla="*/ 23 h 27"/>
                <a:gd name="T12" fmla="*/ 13 w 26"/>
                <a:gd name="T13" fmla="*/ 27 h 27"/>
                <a:gd name="T14" fmla="*/ 23 w 26"/>
                <a:gd name="T15" fmla="*/ 23 h 27"/>
                <a:gd name="T16" fmla="*/ 26 w 26"/>
                <a:gd name="T17" fmla="*/ 13 h 27"/>
                <a:gd name="T18" fmla="*/ 23 w 26"/>
                <a:gd name="T1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3" y="4"/>
                  </a:moveTo>
                  <a:lnTo>
                    <a:pt x="23" y="4"/>
                  </a:lnTo>
                  <a:cubicBezTo>
                    <a:pt x="20" y="2"/>
                    <a:pt x="17" y="0"/>
                    <a:pt x="13" y="0"/>
                  </a:cubicBezTo>
                  <a:cubicBezTo>
                    <a:pt x="10" y="0"/>
                    <a:pt x="6" y="2"/>
                    <a:pt x="4" y="4"/>
                  </a:cubicBezTo>
                  <a:cubicBezTo>
                    <a:pt x="2" y="7"/>
                    <a:pt x="0" y="10"/>
                    <a:pt x="0" y="13"/>
                  </a:cubicBezTo>
                  <a:cubicBezTo>
                    <a:pt x="0" y="17"/>
                    <a:pt x="2" y="20"/>
                    <a:pt x="4" y="23"/>
                  </a:cubicBezTo>
                  <a:cubicBezTo>
                    <a:pt x="6" y="25"/>
                    <a:pt x="10" y="27"/>
                    <a:pt x="13" y="27"/>
                  </a:cubicBezTo>
                  <a:cubicBezTo>
                    <a:pt x="17" y="27"/>
                    <a:pt x="20" y="25"/>
                    <a:pt x="23" y="23"/>
                  </a:cubicBezTo>
                  <a:cubicBezTo>
                    <a:pt x="25" y="20"/>
                    <a:pt x="26" y="17"/>
                    <a:pt x="26" y="13"/>
                  </a:cubicBezTo>
                  <a:cubicBezTo>
                    <a:pt x="26" y="10"/>
                    <a:pt x="25" y="7"/>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6" name="Freeform 225">
              <a:extLst>
                <a:ext uri="{FF2B5EF4-FFF2-40B4-BE49-F238E27FC236}">
                  <a16:creationId xmlns:a16="http://schemas.microsoft.com/office/drawing/2014/main" xmlns="" id="{F811407F-5E59-2D4C-9C29-D80F11D4E192}"/>
                </a:ext>
              </a:extLst>
            </p:cNvPr>
            <p:cNvSpPr>
              <a:spLocks/>
            </p:cNvSpPr>
            <p:nvPr/>
          </p:nvSpPr>
          <p:spPr bwMode="auto">
            <a:xfrm>
              <a:off x="716" y="3598"/>
              <a:ext cx="16" cy="16"/>
            </a:xfrm>
            <a:custGeom>
              <a:avLst/>
              <a:gdLst>
                <a:gd name="T0" fmla="*/ 23 w 26"/>
                <a:gd name="T1" fmla="*/ 3 h 26"/>
                <a:gd name="T2" fmla="*/ 23 w 26"/>
                <a:gd name="T3" fmla="*/ 3 h 26"/>
                <a:gd name="T4" fmla="*/ 13 w 26"/>
                <a:gd name="T5" fmla="*/ 0 h 26"/>
                <a:gd name="T6" fmla="*/ 4 w 26"/>
                <a:gd name="T7" fmla="*/ 3 h 26"/>
                <a:gd name="T8" fmla="*/ 0 w 26"/>
                <a:gd name="T9" fmla="*/ 13 h 26"/>
                <a:gd name="T10" fmla="*/ 4 w 26"/>
                <a:gd name="T11" fmla="*/ 22 h 26"/>
                <a:gd name="T12" fmla="*/ 13 w 26"/>
                <a:gd name="T13" fmla="*/ 26 h 26"/>
                <a:gd name="T14" fmla="*/ 23 w 26"/>
                <a:gd name="T15" fmla="*/ 22 h 26"/>
                <a:gd name="T16" fmla="*/ 26 w 26"/>
                <a:gd name="T17" fmla="*/ 13 h 26"/>
                <a:gd name="T18" fmla="*/ 23 w 26"/>
                <a:gd name="T1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3"/>
                  </a:moveTo>
                  <a:lnTo>
                    <a:pt x="23" y="3"/>
                  </a:lnTo>
                  <a:cubicBezTo>
                    <a:pt x="20" y="1"/>
                    <a:pt x="17" y="0"/>
                    <a:pt x="13" y="0"/>
                  </a:cubicBezTo>
                  <a:cubicBezTo>
                    <a:pt x="10" y="0"/>
                    <a:pt x="7" y="1"/>
                    <a:pt x="4" y="3"/>
                  </a:cubicBezTo>
                  <a:cubicBezTo>
                    <a:pt x="2" y="6"/>
                    <a:pt x="0" y="9"/>
                    <a:pt x="0" y="13"/>
                  </a:cubicBezTo>
                  <a:cubicBezTo>
                    <a:pt x="0" y="16"/>
                    <a:pt x="2" y="20"/>
                    <a:pt x="4" y="22"/>
                  </a:cubicBezTo>
                  <a:cubicBezTo>
                    <a:pt x="7" y="24"/>
                    <a:pt x="10" y="26"/>
                    <a:pt x="13" y="26"/>
                  </a:cubicBezTo>
                  <a:cubicBezTo>
                    <a:pt x="17" y="26"/>
                    <a:pt x="20" y="24"/>
                    <a:pt x="23" y="22"/>
                  </a:cubicBezTo>
                  <a:cubicBezTo>
                    <a:pt x="25" y="20"/>
                    <a:pt x="26" y="16"/>
                    <a:pt x="26" y="13"/>
                  </a:cubicBezTo>
                  <a:cubicBezTo>
                    <a:pt x="26" y="9"/>
                    <a:pt x="25" y="6"/>
                    <a:pt x="23"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7" name="Freeform 226">
              <a:extLst>
                <a:ext uri="{FF2B5EF4-FFF2-40B4-BE49-F238E27FC236}">
                  <a16:creationId xmlns:a16="http://schemas.microsoft.com/office/drawing/2014/main" xmlns="" id="{00C22E27-C6CC-6C4B-941C-E1E9211E6A8E}"/>
                </a:ext>
              </a:extLst>
            </p:cNvPr>
            <p:cNvSpPr>
              <a:spLocks/>
            </p:cNvSpPr>
            <p:nvPr/>
          </p:nvSpPr>
          <p:spPr bwMode="auto">
            <a:xfrm>
              <a:off x="683" y="3564"/>
              <a:ext cx="16" cy="16"/>
            </a:xfrm>
            <a:custGeom>
              <a:avLst/>
              <a:gdLst>
                <a:gd name="T0" fmla="*/ 22 w 26"/>
                <a:gd name="T1" fmla="*/ 4 h 26"/>
                <a:gd name="T2" fmla="*/ 22 w 26"/>
                <a:gd name="T3" fmla="*/ 4 h 26"/>
                <a:gd name="T4" fmla="*/ 13 w 26"/>
                <a:gd name="T5" fmla="*/ 0 h 26"/>
                <a:gd name="T6" fmla="*/ 4 w 26"/>
                <a:gd name="T7" fmla="*/ 4 h 26"/>
                <a:gd name="T8" fmla="*/ 0 w 26"/>
                <a:gd name="T9" fmla="*/ 13 h 26"/>
                <a:gd name="T10" fmla="*/ 4 w 26"/>
                <a:gd name="T11" fmla="*/ 23 h 26"/>
                <a:gd name="T12" fmla="*/ 13 w 26"/>
                <a:gd name="T13" fmla="*/ 26 h 26"/>
                <a:gd name="T14" fmla="*/ 22 w 26"/>
                <a:gd name="T15" fmla="*/ 23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2"/>
                    <a:pt x="16" y="0"/>
                    <a:pt x="13" y="0"/>
                  </a:cubicBezTo>
                  <a:cubicBezTo>
                    <a:pt x="10" y="0"/>
                    <a:pt x="6" y="2"/>
                    <a:pt x="4" y="4"/>
                  </a:cubicBezTo>
                  <a:cubicBezTo>
                    <a:pt x="1" y="7"/>
                    <a:pt x="0" y="10"/>
                    <a:pt x="0" y="13"/>
                  </a:cubicBezTo>
                  <a:cubicBezTo>
                    <a:pt x="0" y="17"/>
                    <a:pt x="1" y="20"/>
                    <a:pt x="4" y="23"/>
                  </a:cubicBezTo>
                  <a:cubicBezTo>
                    <a:pt x="6" y="25"/>
                    <a:pt x="10" y="26"/>
                    <a:pt x="13" y="26"/>
                  </a:cubicBezTo>
                  <a:cubicBezTo>
                    <a:pt x="16" y="26"/>
                    <a:pt x="20" y="25"/>
                    <a:pt x="22" y="23"/>
                  </a:cubicBezTo>
                  <a:cubicBezTo>
                    <a:pt x="25" y="20"/>
                    <a:pt x="26" y="17"/>
                    <a:pt x="26" y="13"/>
                  </a:cubicBezTo>
                  <a:cubicBezTo>
                    <a:pt x="26" y="10"/>
                    <a:pt x="25" y="7"/>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8" name="Freeform 227">
              <a:extLst>
                <a:ext uri="{FF2B5EF4-FFF2-40B4-BE49-F238E27FC236}">
                  <a16:creationId xmlns:a16="http://schemas.microsoft.com/office/drawing/2014/main" xmlns="" id="{32C000FB-CC96-D447-9736-82B4D9D23BAD}"/>
                </a:ext>
              </a:extLst>
            </p:cNvPr>
            <p:cNvSpPr>
              <a:spLocks/>
            </p:cNvSpPr>
            <p:nvPr/>
          </p:nvSpPr>
          <p:spPr bwMode="auto">
            <a:xfrm>
              <a:off x="650" y="3532"/>
              <a:ext cx="16" cy="16"/>
            </a:xfrm>
            <a:custGeom>
              <a:avLst/>
              <a:gdLst>
                <a:gd name="T0" fmla="*/ 23 w 26"/>
                <a:gd name="T1" fmla="*/ 3 h 26"/>
                <a:gd name="T2" fmla="*/ 23 w 26"/>
                <a:gd name="T3" fmla="*/ 3 h 26"/>
                <a:gd name="T4" fmla="*/ 13 w 26"/>
                <a:gd name="T5" fmla="*/ 0 h 26"/>
                <a:gd name="T6" fmla="*/ 4 w 26"/>
                <a:gd name="T7" fmla="*/ 3 h 26"/>
                <a:gd name="T8" fmla="*/ 0 w 26"/>
                <a:gd name="T9" fmla="*/ 13 h 26"/>
                <a:gd name="T10" fmla="*/ 4 w 26"/>
                <a:gd name="T11" fmla="*/ 22 h 26"/>
                <a:gd name="T12" fmla="*/ 13 w 26"/>
                <a:gd name="T13" fmla="*/ 26 h 26"/>
                <a:gd name="T14" fmla="*/ 23 w 26"/>
                <a:gd name="T15" fmla="*/ 22 h 26"/>
                <a:gd name="T16" fmla="*/ 26 w 26"/>
                <a:gd name="T17" fmla="*/ 13 h 26"/>
                <a:gd name="T18" fmla="*/ 23 w 26"/>
                <a:gd name="T1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3"/>
                  </a:moveTo>
                  <a:lnTo>
                    <a:pt x="23" y="3"/>
                  </a:lnTo>
                  <a:cubicBezTo>
                    <a:pt x="20" y="1"/>
                    <a:pt x="17" y="0"/>
                    <a:pt x="13" y="0"/>
                  </a:cubicBezTo>
                  <a:cubicBezTo>
                    <a:pt x="10" y="0"/>
                    <a:pt x="6" y="1"/>
                    <a:pt x="4" y="3"/>
                  </a:cubicBezTo>
                  <a:cubicBezTo>
                    <a:pt x="2" y="6"/>
                    <a:pt x="0" y="9"/>
                    <a:pt x="0" y="13"/>
                  </a:cubicBezTo>
                  <a:cubicBezTo>
                    <a:pt x="0" y="16"/>
                    <a:pt x="2" y="19"/>
                    <a:pt x="4" y="22"/>
                  </a:cubicBezTo>
                  <a:cubicBezTo>
                    <a:pt x="6" y="24"/>
                    <a:pt x="10" y="26"/>
                    <a:pt x="13" y="26"/>
                  </a:cubicBezTo>
                  <a:cubicBezTo>
                    <a:pt x="17" y="26"/>
                    <a:pt x="20" y="24"/>
                    <a:pt x="23" y="22"/>
                  </a:cubicBezTo>
                  <a:cubicBezTo>
                    <a:pt x="25" y="19"/>
                    <a:pt x="26" y="16"/>
                    <a:pt x="26" y="13"/>
                  </a:cubicBezTo>
                  <a:cubicBezTo>
                    <a:pt x="26" y="9"/>
                    <a:pt x="25" y="6"/>
                    <a:pt x="23"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19" name="Freeform 228">
              <a:extLst>
                <a:ext uri="{FF2B5EF4-FFF2-40B4-BE49-F238E27FC236}">
                  <a16:creationId xmlns:a16="http://schemas.microsoft.com/office/drawing/2014/main" xmlns="" id="{25B689B3-3D33-1741-AB2E-5D8265EE7657}"/>
                </a:ext>
              </a:extLst>
            </p:cNvPr>
            <p:cNvSpPr>
              <a:spLocks/>
            </p:cNvSpPr>
            <p:nvPr/>
          </p:nvSpPr>
          <p:spPr bwMode="auto">
            <a:xfrm>
              <a:off x="678" y="3603"/>
              <a:ext cx="16" cy="16"/>
            </a:xfrm>
            <a:custGeom>
              <a:avLst/>
              <a:gdLst>
                <a:gd name="T0" fmla="*/ 22 w 26"/>
                <a:gd name="T1" fmla="*/ 4 h 26"/>
                <a:gd name="T2" fmla="*/ 22 w 26"/>
                <a:gd name="T3" fmla="*/ 4 h 26"/>
                <a:gd name="T4" fmla="*/ 13 w 26"/>
                <a:gd name="T5" fmla="*/ 0 h 26"/>
                <a:gd name="T6" fmla="*/ 4 w 26"/>
                <a:gd name="T7" fmla="*/ 4 h 26"/>
                <a:gd name="T8" fmla="*/ 0 w 26"/>
                <a:gd name="T9" fmla="*/ 13 h 26"/>
                <a:gd name="T10" fmla="*/ 4 w 26"/>
                <a:gd name="T11" fmla="*/ 22 h 26"/>
                <a:gd name="T12" fmla="*/ 13 w 26"/>
                <a:gd name="T13" fmla="*/ 26 h 26"/>
                <a:gd name="T14" fmla="*/ 22 w 26"/>
                <a:gd name="T15" fmla="*/ 22 h 26"/>
                <a:gd name="T16" fmla="*/ 26 w 26"/>
                <a:gd name="T17" fmla="*/ 13 h 26"/>
                <a:gd name="T18" fmla="*/ 22 w 26"/>
                <a:gd name="T1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2" y="4"/>
                  </a:moveTo>
                  <a:lnTo>
                    <a:pt x="22" y="4"/>
                  </a:lnTo>
                  <a:cubicBezTo>
                    <a:pt x="20" y="1"/>
                    <a:pt x="16" y="0"/>
                    <a:pt x="13" y="0"/>
                  </a:cubicBezTo>
                  <a:cubicBezTo>
                    <a:pt x="9" y="0"/>
                    <a:pt x="6" y="1"/>
                    <a:pt x="4" y="4"/>
                  </a:cubicBezTo>
                  <a:cubicBezTo>
                    <a:pt x="1" y="6"/>
                    <a:pt x="0" y="9"/>
                    <a:pt x="0" y="13"/>
                  </a:cubicBezTo>
                  <a:cubicBezTo>
                    <a:pt x="0" y="16"/>
                    <a:pt x="1" y="20"/>
                    <a:pt x="4" y="22"/>
                  </a:cubicBezTo>
                  <a:cubicBezTo>
                    <a:pt x="6" y="25"/>
                    <a:pt x="9" y="26"/>
                    <a:pt x="13" y="26"/>
                  </a:cubicBezTo>
                  <a:cubicBezTo>
                    <a:pt x="16" y="26"/>
                    <a:pt x="20" y="25"/>
                    <a:pt x="22" y="22"/>
                  </a:cubicBezTo>
                  <a:cubicBezTo>
                    <a:pt x="25" y="20"/>
                    <a:pt x="26" y="16"/>
                    <a:pt x="26" y="13"/>
                  </a:cubicBezTo>
                  <a:cubicBezTo>
                    <a:pt x="26" y="9"/>
                    <a:pt x="25" y="6"/>
                    <a:pt x="2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20" name="Freeform 229">
              <a:extLst>
                <a:ext uri="{FF2B5EF4-FFF2-40B4-BE49-F238E27FC236}">
                  <a16:creationId xmlns:a16="http://schemas.microsoft.com/office/drawing/2014/main" xmlns="" id="{F6E203D9-418F-5441-BA39-ED922FD68A0F}"/>
                </a:ext>
              </a:extLst>
            </p:cNvPr>
            <p:cNvSpPr>
              <a:spLocks/>
            </p:cNvSpPr>
            <p:nvPr/>
          </p:nvSpPr>
          <p:spPr bwMode="auto">
            <a:xfrm>
              <a:off x="644" y="3569"/>
              <a:ext cx="16" cy="17"/>
            </a:xfrm>
            <a:custGeom>
              <a:avLst/>
              <a:gdLst>
                <a:gd name="T0" fmla="*/ 23 w 27"/>
                <a:gd name="T1" fmla="*/ 4 h 27"/>
                <a:gd name="T2" fmla="*/ 23 w 27"/>
                <a:gd name="T3" fmla="*/ 4 h 27"/>
                <a:gd name="T4" fmla="*/ 13 w 27"/>
                <a:gd name="T5" fmla="*/ 0 h 27"/>
                <a:gd name="T6" fmla="*/ 4 w 27"/>
                <a:gd name="T7" fmla="*/ 4 h 27"/>
                <a:gd name="T8" fmla="*/ 0 w 27"/>
                <a:gd name="T9" fmla="*/ 14 h 27"/>
                <a:gd name="T10" fmla="*/ 4 w 27"/>
                <a:gd name="T11" fmla="*/ 23 h 27"/>
                <a:gd name="T12" fmla="*/ 13 w 27"/>
                <a:gd name="T13" fmla="*/ 27 h 27"/>
                <a:gd name="T14" fmla="*/ 23 w 27"/>
                <a:gd name="T15" fmla="*/ 23 h 27"/>
                <a:gd name="T16" fmla="*/ 27 w 27"/>
                <a:gd name="T17" fmla="*/ 14 h 27"/>
                <a:gd name="T18" fmla="*/ 23 w 27"/>
                <a:gd name="T1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3" y="4"/>
                  </a:moveTo>
                  <a:lnTo>
                    <a:pt x="23" y="4"/>
                  </a:lnTo>
                  <a:cubicBezTo>
                    <a:pt x="20" y="2"/>
                    <a:pt x="17" y="0"/>
                    <a:pt x="13" y="0"/>
                  </a:cubicBezTo>
                  <a:cubicBezTo>
                    <a:pt x="10" y="0"/>
                    <a:pt x="7" y="2"/>
                    <a:pt x="4" y="4"/>
                  </a:cubicBezTo>
                  <a:cubicBezTo>
                    <a:pt x="2" y="7"/>
                    <a:pt x="0" y="10"/>
                    <a:pt x="0" y="14"/>
                  </a:cubicBezTo>
                  <a:cubicBezTo>
                    <a:pt x="0" y="17"/>
                    <a:pt x="2" y="20"/>
                    <a:pt x="4" y="23"/>
                  </a:cubicBezTo>
                  <a:cubicBezTo>
                    <a:pt x="7" y="25"/>
                    <a:pt x="10" y="27"/>
                    <a:pt x="13" y="27"/>
                  </a:cubicBezTo>
                  <a:cubicBezTo>
                    <a:pt x="17" y="27"/>
                    <a:pt x="20" y="25"/>
                    <a:pt x="23" y="23"/>
                  </a:cubicBezTo>
                  <a:cubicBezTo>
                    <a:pt x="25" y="20"/>
                    <a:pt x="27" y="17"/>
                    <a:pt x="27" y="14"/>
                  </a:cubicBezTo>
                  <a:cubicBezTo>
                    <a:pt x="27" y="10"/>
                    <a:pt x="25" y="7"/>
                    <a:pt x="23"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Tree>
    <p:custDataLst>
      <p:tags r:id="rId2"/>
    </p:custDataLst>
    <p:extLst>
      <p:ext uri="{BB962C8B-B14F-4D97-AF65-F5344CB8AC3E}">
        <p14:creationId xmlns:p14="http://schemas.microsoft.com/office/powerpoint/2010/main" val="3606576814"/>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SLIDE_COUNT" val="24"/>
  <p:tag name="ARTICULATE_DESIGN_ID_TEMA DE OFFICE" val="VsnQBusw"/>
  <p:tag name="ARTICULATE_DESIGN_ID_1_TEMA DE OFFICE" val="wyuTK1Kj"/>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C9FBCE65-D364-4E26-B4D2-E5816F7100EA}"/>
</file>

<file path=customXml/itemProps2.xml><?xml version="1.0" encoding="utf-8"?>
<ds:datastoreItem xmlns:ds="http://schemas.openxmlformats.org/officeDocument/2006/customXml" ds:itemID="{543F0ADA-2FCA-4182-81D6-EFF336CCCCEC}"/>
</file>

<file path=customXml/itemProps3.xml><?xml version="1.0" encoding="utf-8"?>
<ds:datastoreItem xmlns:ds="http://schemas.openxmlformats.org/officeDocument/2006/customXml" ds:itemID="{743D46EF-F9FA-42E6-AB74-0913B967B67C}"/>
</file>

<file path=docProps/app.xml><?xml version="1.0" encoding="utf-8"?>
<Properties xmlns="http://schemas.openxmlformats.org/officeDocument/2006/extended-properties" xmlns:vt="http://schemas.openxmlformats.org/officeDocument/2006/docPropsVTypes">
  <TotalTime>1507</TotalTime>
  <Words>1956</Words>
  <Application>Microsoft Office PowerPoint</Application>
  <PresentationFormat>Panorámica</PresentationFormat>
  <Paragraphs>293</Paragraphs>
  <Slides>24</Slides>
  <Notes>21</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24</vt:i4>
      </vt:variant>
    </vt:vector>
  </HeadingPairs>
  <TitlesOfParts>
    <vt:vector size="33" baseType="lpstr">
      <vt:lpstr>ACHS Nueva Serif</vt:lpstr>
      <vt:lpstr>Arial</vt:lpstr>
      <vt:lpstr>Helvetica</vt:lpstr>
      <vt:lpstr>Helvetica Neue</vt:lpstr>
      <vt:lpstr>Helvetica Neue Medium</vt:lpstr>
      <vt:lpstr>Wingdings</vt:lpstr>
      <vt:lpstr>Tema de Office</vt:lpstr>
      <vt:lpstr>1_Tema de Office</vt:lpstr>
      <vt:lpstr>Diapositiva de think-cell</vt:lpstr>
      <vt:lpstr>Presentación de PowerPoint</vt:lpstr>
      <vt:lpstr>Presentación de PowerPoint</vt:lpstr>
      <vt:lpstr>Agenda</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261</cp:revision>
  <dcterms:created xsi:type="dcterms:W3CDTF">2023-07-11T20:17:04Z</dcterms:created>
  <dcterms:modified xsi:type="dcterms:W3CDTF">2023-08-26T00:16:36Z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4B45C823-DD9E-4E68-B5AE-8D8B455C28D1</vt:lpwstr>
  </property>
  <property fmtid="{D5CDD505-2E9C-101B-9397-08002B2CF9AE}" pid="3" name="ArticulatePath">
    <vt:lpwstr>658873_Charla_primera_respuesta_frente_a_emergencias_de_salud_RB2023 (2)</vt:lpwstr>
  </property>
  <property fmtid="{D5CDD505-2E9C-101B-9397-08002B2CF9AE}" pid="4" name="ContentTypeId">
    <vt:lpwstr>0x0101007C36543F3D857D488921B9E8F0F0A212</vt:lpwstr>
  </property>
</Properties>
</file>