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33.xml" ContentType="application/vnd.openxmlformats-officedocument.presentationml.tags+xml"/>
  <Override PartName="/ppt/tags/tag11.xml" ContentType="application/vnd.openxmlformats-officedocument.presentationml.tags+xml"/>
  <Override PartName="/ppt/tags/tag6.xml" ContentType="application/vnd.openxmlformats-officedocument.presentationml.tags+xml"/>
  <Override PartName="/ppt/tags/tag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10.xml" ContentType="application/vnd.openxmlformats-officedocument.presentationml.tags+xml"/>
  <Override PartName="/ppt/tags/tag16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29.xml" ContentType="application/vnd.openxmlformats-officedocument.presentationml.tags+xml"/>
  <Override PartName="/ppt/tags/tag36.xml" ContentType="application/vnd.openxmlformats-officedocument.presentationml.tags+xml"/>
  <Override PartName="/ppt/tags/tag30.xml" ContentType="application/vnd.openxmlformats-officedocument.presentationml.tags+xml"/>
  <Override PartName="/ppt/tags/tag32.xml" ContentType="application/vnd.openxmlformats-officedocument.presentationml.tags+xml"/>
  <Override PartName="/ppt/tags/tag34.xml" ContentType="application/vnd.openxmlformats-officedocument.presentationml.tags+xml"/>
  <Override PartName="/ppt/tags/tag31.xml" ContentType="application/vnd.openxmlformats-officedocument.presentationml.tags+xml"/>
  <Override PartName="/ppt/tags/tag35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1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9" r:id="rId33"/>
    <p:sldId id="290" r:id="rId34"/>
    <p:sldId id="294" r:id="rId35"/>
    <p:sldId id="295" r:id="rId36"/>
    <p:sldId id="293" r:id="rId37"/>
  </p:sldIdLst>
  <p:sldSz cx="12192000" cy="6858000"/>
  <p:notesSz cx="6858000" cy="9144000"/>
  <p:custDataLst>
    <p:tags r:id="rId38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FeDqAVL7biuvENKPqFMLA==" hashData="hJ3tpkFhZkCCOIsAODThLPeP7rlKbkKjIORceyLjd6ZwhYo2GYlU+wg1SfyoX+oXng5zo3Gio98ypKithhI98g=="/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7"/>
    <a:srgbClr val="E9E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94"/>
  </p:normalViewPr>
  <p:slideViewPr>
    <p:cSldViewPr snapToGrid="0" snapToObjects="1" showGuides="1">
      <p:cViewPr varScale="1">
        <p:scale>
          <a:sx n="77" d="100"/>
          <a:sy n="77" d="100"/>
        </p:scale>
        <p:origin x="168" y="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E94827-C008-584E-AAD0-311678091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0C83677-86D9-904B-A253-DE668D116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9CFEBC2-7D56-B246-ADC1-20A9B9FB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5DA91DA-318A-604B-A4E2-A1C1C18B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1FF7AA0-4793-6F47-9DD7-6765421D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947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329FC1-5C88-7241-B01D-DE831156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B4F9D67-CBEB-ED4E-9C56-3A6CD8F8F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4E443D8-C4BC-2944-BDAD-0FD6620CE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3DBA98D-F34F-BF4B-94C0-86625954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9A81BE1-4DEE-084A-B141-8382524A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916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0EDD866-FA72-C546-86ED-6E5997E38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97C043F-FF21-F443-B098-C85010F4B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BB04418-8087-1F44-912A-461A145F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667FC7-A817-B74E-9018-AA985FCE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C3811FE-5ED8-6449-B931-432EEEBE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911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9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31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46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30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17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65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9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C6581D-528B-8F4E-8CA9-0E49B733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9EF3B0-1EAA-D741-8CF9-9E107B54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D15C407-A464-FE47-B3A7-893F1BBCE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8D1165-8125-6F45-BAC5-692AF5C5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23D368B-39BE-924B-8063-BB61B399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1430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57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4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5FEA9A-CF26-4847-8354-CA422E3E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C60EA60-2BF9-114F-9D3D-44ABC5F69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B0D6A1-7F1B-B448-90F3-B037D2C0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0E8CE45-F9D4-E443-9BDC-0421320A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8458707-FDF2-5A42-8062-E245E809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332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18F19F-5EAE-C845-BCF4-41FA49BF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1345AC-74FD-9E41-8B95-CC0B95B68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36B695A-B705-A741-8D07-AD6CEF371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488479F-4F8E-D44B-9084-406D5106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AA86BA8-A5A9-7440-BC3E-1C7A285B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1EFFC8E-A19F-7645-9AFF-851C73DA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84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1E926C-B373-4E4F-852A-2730CADD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6C57E0F-9EC9-234C-9EEB-DFBBB3A5C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7295161-C2B4-4447-90E9-8BB61F27A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565243A-AF8F-AA4B-9F03-27EF5DC3F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C313033-DB02-F84A-AF07-F4B0768A5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BC09669-7E75-5941-AFD5-E9245D6C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2DDB5F1-2B77-2647-BCEE-E4A33998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A2313E7-FF85-814B-992E-20B53A17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823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31B46A-9249-4748-8F2C-6CCA3F77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B59D7A53-20A5-524A-BB56-995BA4F2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E9BD8A8-42AD-BC46-B606-CBDEF01D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8379238-35E7-2942-B05F-3C88AD70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55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7CBB0EC-4A04-DA49-B96D-B6713427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865F3312-7F6C-D743-9159-EED939C9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50979A6-ED6E-9E4B-9FF9-65267358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17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D4F3B8-38EB-DF44-B326-EFE87AE1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E609310-7AF2-904B-9EB3-385A9315D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6F0FF7B-6EA2-3B43-BE2B-494369D35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DCD74BD-966C-A545-8BB6-16973C57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9897E25-409B-2244-82F7-FA35ED491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68DC640-75A6-FB4D-A406-F6B5A403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852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0CE99C-4F2A-BD48-A0FE-FD8908DE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968F1EF-C349-5041-9567-59DDEDA80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17C3A25-7AE2-8D4F-AAB2-4201901BD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DD8C37C-AE02-1A43-81CA-D0F8810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D9525CF-0FC6-0D4B-9026-2E966CB4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675E3D2-6772-FF44-B0EF-520065AE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26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979E1FC-A14D-B145-96BC-812E0F31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9522D4E-5BBA-984A-8B7F-95B22C46D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F09B8F5-D1E4-8343-91A1-01B5DD39F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915DC-2623-004C-8A79-D937D428B901}" type="datetimeFigureOut">
              <a:rPr lang="es-CL" smtClean="0"/>
              <a:t>08-04-2025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C6D2282-B2BA-1B4F-886A-8FA84B2C9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31CF8DD-83A1-6C4E-B82E-46EDDE673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9897-8751-6A43-AB15-7AB8E0246F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723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08-04-2025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8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3200E91E-C395-9B42-8A37-70DCB607BAB1}"/>
              </a:ext>
            </a:extLst>
          </p:cNvPr>
          <p:cNvSpPr txBox="1">
            <a:spLocks/>
          </p:cNvSpPr>
          <p:nvPr/>
        </p:nvSpPr>
        <p:spPr>
          <a:xfrm>
            <a:off x="449263" y="1680210"/>
            <a:ext cx="4230313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400" dirty="0">
                <a:solidFill>
                  <a:schemeClr val="tx1"/>
                </a:solidFill>
                <a:latin typeface="ACHS Nueva Serif Medium" pitchFamily="2" charset="77"/>
                <a:cs typeface="Arial" panose="020B0604020202020204" pitchFamily="34" charset="0"/>
              </a:rPr>
              <a:t>Elementos esenciales de la ley N°16.744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CB77865-39A2-B44B-B0EF-9667E3A37A4E}"/>
              </a:ext>
            </a:extLst>
          </p:cNvPr>
          <p:cNvSpPr/>
          <p:nvPr/>
        </p:nvSpPr>
        <p:spPr>
          <a:xfrm>
            <a:off x="449263" y="4151553"/>
            <a:ext cx="244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2000" dirty="0" smtClean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Charla </a:t>
            </a:r>
            <a:r>
              <a:rPr lang="es-ES" sz="2000" dirty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/ </a:t>
            </a:r>
            <a:r>
              <a:rPr lang="es-ES" sz="2000" dirty="0" err="1" smtClean="0">
                <a:solidFill>
                  <a:srgbClr val="00D94C"/>
                </a:solidFill>
                <a:latin typeface="ACHS Nueva Serif" pitchFamily="2" charset="77"/>
                <a:cs typeface="Arial" panose="020B0604020202020204" pitchFamily="34" charset="0"/>
              </a:rPr>
              <a:t>Streaming</a:t>
            </a:r>
            <a:endParaRPr lang="es-ES" sz="2000" dirty="0">
              <a:solidFill>
                <a:srgbClr val="00D94C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2761D0A-0E18-1F43-95D4-2B592C34F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5733612"/>
            <a:ext cx="1239633" cy="5064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C3A75C0-586D-7547-ACC7-D0D763B2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291" y="0"/>
            <a:ext cx="726870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936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¿Quiénes </a:t>
            </a:r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están </a:t>
            </a:r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protegidos?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EE884E03-6C6B-4243-A28E-B37294368C1F}"/>
              </a:ext>
            </a:extLst>
          </p:cNvPr>
          <p:cNvSpPr/>
          <p:nvPr/>
        </p:nvSpPr>
        <p:spPr>
          <a:xfrm>
            <a:off x="369476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xmlns="" id="{6CF8B48D-AD2B-FC42-A241-EFCF35C8770F}"/>
              </a:ext>
            </a:extLst>
          </p:cNvPr>
          <p:cNvSpPr/>
          <p:nvPr/>
        </p:nvSpPr>
        <p:spPr>
          <a:xfrm>
            <a:off x="3284126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xmlns="" id="{8B8F1143-E5F3-024D-B9EE-9C64D5492323}"/>
              </a:ext>
            </a:extLst>
          </p:cNvPr>
          <p:cNvSpPr/>
          <p:nvPr/>
        </p:nvSpPr>
        <p:spPr>
          <a:xfrm>
            <a:off x="6198778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xmlns="" id="{C5190DED-4A04-2F4D-B652-760B19618C6A}"/>
              </a:ext>
            </a:extLst>
          </p:cNvPr>
          <p:cNvSpPr/>
          <p:nvPr/>
        </p:nvSpPr>
        <p:spPr>
          <a:xfrm>
            <a:off x="9113430" y="201930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0 Rectángulo">
            <a:extLst>
              <a:ext uri="{FF2B5EF4-FFF2-40B4-BE49-F238E27FC236}">
                <a16:creationId xmlns:a16="http://schemas.microsoft.com/office/drawing/2014/main" xmlns="" id="{449AAD18-7868-C041-A80E-D6316CAB00F0}"/>
              </a:ext>
            </a:extLst>
          </p:cNvPr>
          <p:cNvSpPr/>
          <p:nvPr/>
        </p:nvSpPr>
        <p:spPr>
          <a:xfrm>
            <a:off x="9122618" y="4463299"/>
            <a:ext cx="2731351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ESTUDIANTES</a:t>
            </a:r>
          </a:p>
          <a:p>
            <a:pPr algn="ctr"/>
            <a:endParaRPr lang="es-CL" sz="1600" dirty="0">
              <a:solidFill>
                <a:srgbClr val="15C047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8" name="Rectangle 54">
            <a:extLst>
              <a:ext uri="{FF2B5EF4-FFF2-40B4-BE49-F238E27FC236}">
                <a16:creationId xmlns:a16="http://schemas.microsoft.com/office/drawing/2014/main" xmlns="" id="{B7F7382D-274B-5040-8A0D-ECBB53674936}"/>
              </a:ext>
            </a:extLst>
          </p:cNvPr>
          <p:cNvSpPr/>
          <p:nvPr/>
        </p:nvSpPr>
        <p:spPr>
          <a:xfrm>
            <a:off x="382542" y="4463299"/>
            <a:ext cx="2740535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POR CUENTA AJENA </a:t>
            </a:r>
          </a:p>
        </p:txBody>
      </p:sp>
      <p:sp>
        <p:nvSpPr>
          <p:cNvPr id="19" name="Rectangle 55">
            <a:extLst>
              <a:ext uri="{FF2B5EF4-FFF2-40B4-BE49-F238E27FC236}">
                <a16:creationId xmlns:a16="http://schemas.microsoft.com/office/drawing/2014/main" xmlns="" id="{47F2C9CD-E1CE-054C-9F51-A0493B796B11}"/>
              </a:ext>
            </a:extLst>
          </p:cNvPr>
          <p:cNvSpPr/>
          <p:nvPr/>
        </p:nvSpPr>
        <p:spPr>
          <a:xfrm>
            <a:off x="3284125" y="4463299"/>
            <a:ext cx="2731351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MUNICIPALES O PÚBLICOS</a:t>
            </a:r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xmlns="" id="{4EA2E24C-B575-3C44-92B9-9EFB7799804A}"/>
              </a:ext>
            </a:extLst>
          </p:cNvPr>
          <p:cNvSpPr/>
          <p:nvPr/>
        </p:nvSpPr>
        <p:spPr>
          <a:xfrm>
            <a:off x="6176525" y="4463299"/>
            <a:ext cx="2753603" cy="562246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TRABAJADORES INDEPENDIENTES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5C67326-8EF4-084C-8923-A95BF189A5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18" y="2386679"/>
            <a:ext cx="2571750" cy="17092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26A4F66-1760-CE4D-9429-CA6DB15038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578" y="2394701"/>
            <a:ext cx="2571750" cy="17092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A6F5F0D-E1CD-BF45-B43D-163C53C18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336" y="2386678"/>
            <a:ext cx="2571750" cy="17092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B61D5ED-7D69-294B-8448-C76EBD105E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7" y="2386677"/>
            <a:ext cx="2566428" cy="1709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4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Contingencias cubiertas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xmlns="" id="{33B536A7-3FA4-0444-B6CF-E7B32864597D}"/>
              </a:ext>
            </a:extLst>
          </p:cNvPr>
          <p:cNvSpPr/>
          <p:nvPr/>
        </p:nvSpPr>
        <p:spPr>
          <a:xfrm>
            <a:off x="8268507" y="3045581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Enfermedades profesionales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BB308D64-4EF3-1F41-AD1A-EBFAFE27F6E0}"/>
              </a:ext>
            </a:extLst>
          </p:cNvPr>
          <p:cNvSpPr/>
          <p:nvPr/>
        </p:nvSpPr>
        <p:spPr>
          <a:xfrm>
            <a:off x="5195613" y="1134553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Contigencias cubiertas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9570248A-E99C-DC4B-8A75-733863FEA9C4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6370072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xmlns="" id="{186810A0-9EEA-D749-B0B4-6F60389172B0}"/>
              </a:ext>
            </a:extLst>
          </p:cNvPr>
          <p:cNvSpPr/>
          <p:nvPr/>
        </p:nvSpPr>
        <p:spPr>
          <a:xfrm>
            <a:off x="2041146" y="3045581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de </a:t>
            </a:r>
            <a:r>
              <a:rPr lang="es-CL" sz="1600" dirty="0" smtClean="0">
                <a:latin typeface="ACHS Nueva Sans Medium" pitchFamily="2" charset="77"/>
              </a:rPr>
              <a:t>tránsito</a:t>
            </a:r>
            <a:endParaRPr lang="es-CL" sz="1600" dirty="0">
              <a:latin typeface="ACHS Nueva Sans Medium" pitchFamily="2" charset="77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CD3F62F9-287D-0B46-878B-530CCB3046E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982319" y="2652525"/>
            <a:ext cx="1" cy="393056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A3B721BE-5203-FC42-941E-F95137FEEB49}"/>
              </a:ext>
            </a:extLst>
          </p:cNvPr>
          <p:cNvCxnSpPr>
            <a:cxnSpLocks/>
          </p:cNvCxnSpPr>
          <p:nvPr/>
        </p:nvCxnSpPr>
        <p:spPr>
          <a:xfrm>
            <a:off x="6096000" y="2208536"/>
            <a:ext cx="0" cy="443989"/>
          </a:xfrm>
          <a:prstGeom prst="line">
            <a:avLst/>
          </a:prstGeom>
          <a:ln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xmlns="" id="{990D6C12-6A9E-1D40-9F7E-D1B758DCFAE1}"/>
              </a:ext>
            </a:extLst>
          </p:cNvPr>
          <p:cNvSpPr/>
          <p:nvPr/>
        </p:nvSpPr>
        <p:spPr>
          <a:xfrm>
            <a:off x="2041145" y="4736457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de trabajo</a:t>
            </a:r>
          </a:p>
          <a:p>
            <a:pPr algn="ctr"/>
            <a:r>
              <a:rPr lang="es-CL" sz="1600" dirty="0">
                <a:latin typeface="ACHS Nueva Sans Medium" pitchFamily="2" charset="77"/>
              </a:rPr>
              <a:t>(a causa o con ocasión)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57FB2537-51E2-0B42-8125-7E0B77998FF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982318" y="4146873"/>
            <a:ext cx="1" cy="589584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F62EC543-8CD9-5442-B6A3-14AA70FDCAE9}"/>
              </a:ext>
            </a:extLst>
          </p:cNvPr>
          <p:cNvCxnSpPr>
            <a:cxnSpLocks/>
          </p:cNvCxnSpPr>
          <p:nvPr/>
        </p:nvCxnSpPr>
        <p:spPr>
          <a:xfrm>
            <a:off x="9352391" y="2652525"/>
            <a:ext cx="0" cy="410464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305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Definiciones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4CFE938-1DFF-554E-B0A4-FB723DD2EE6B}"/>
              </a:ext>
            </a:extLst>
          </p:cNvPr>
          <p:cNvSpPr txBox="1"/>
          <p:nvPr/>
        </p:nvSpPr>
        <p:spPr>
          <a:xfrm>
            <a:off x="535129" y="1518170"/>
            <a:ext cx="36363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266" indent="-182266"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Accidente del trabajo:</a:t>
            </a:r>
          </a:p>
          <a:p>
            <a:pPr marL="182266" indent="-182266">
              <a:buClr>
                <a:srgbClr val="006600"/>
              </a:buClr>
            </a:pPr>
            <a:endParaRPr lang="es-ES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“Es toda lesión que una persona sufra a causa o con ocasión del trabajo, y que le produzca incapacidad o muerte”.</a:t>
            </a:r>
          </a:p>
          <a:p>
            <a:pPr algn="r">
              <a:buClr>
                <a:srgbClr val="006600"/>
              </a:buClr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Art. N° 5.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0A0BB45-8347-0640-88D8-0D3501819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3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Definiciones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4CFE938-1DFF-554E-B0A4-FB723DD2EE6B}"/>
              </a:ext>
            </a:extLst>
          </p:cNvPr>
          <p:cNvSpPr txBox="1"/>
          <p:nvPr/>
        </p:nvSpPr>
        <p:spPr>
          <a:xfrm>
            <a:off x="535129" y="1518170"/>
            <a:ext cx="363633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266" indent="-182266">
              <a:buClr>
                <a:srgbClr val="006600"/>
              </a:buClr>
            </a:pPr>
            <a:r>
              <a:rPr lang="es-ES" sz="1600" dirty="0" smtClean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Accidente </a:t>
            </a: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de trayecto:</a:t>
            </a:r>
          </a:p>
          <a:p>
            <a:pPr marL="182266" indent="-182266">
              <a:buClr>
                <a:srgbClr val="006600"/>
              </a:buClr>
            </a:pPr>
            <a:endParaRPr lang="es-ES" sz="1600" dirty="0">
              <a:solidFill>
                <a:srgbClr val="006600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Son los ocurridos en el trayecto directo, de ida y regreso, entre la habitación y el lugar de trabajo.</a:t>
            </a: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Y aquellos que ocurran en el trayecto directo entre dos lugares de trabajo, aunque correspondan a distintos empleadores.</a:t>
            </a:r>
          </a:p>
          <a:p>
            <a:pPr>
              <a:buClr>
                <a:srgbClr val="15C047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Habitación = Lugar en el cual se pernocta.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5580B2E-2CE7-214A-BFE9-740115846C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51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Excepciones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DE673DE-B161-224C-91E6-41E0E463B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7A5BB09D-C099-F246-A76D-E36622645BB2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BEFC8AB5-47E5-F547-9F68-EA27E59C89B0}"/>
              </a:ext>
            </a:extLst>
          </p:cNvPr>
          <p:cNvSpPr/>
          <p:nvPr/>
        </p:nvSpPr>
        <p:spPr>
          <a:xfrm>
            <a:off x="811949" y="1729854"/>
            <a:ext cx="4922101" cy="5871096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3FBC87ED-1D77-754C-9B63-66177D4E3366}"/>
              </a:ext>
            </a:extLst>
          </p:cNvPr>
          <p:cNvSpPr/>
          <p:nvPr/>
        </p:nvSpPr>
        <p:spPr>
          <a:xfrm>
            <a:off x="6457952" y="1729854"/>
            <a:ext cx="4922101" cy="5871096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E0343B5-00C2-F94C-A0B0-0A159EE4F4FF}"/>
              </a:ext>
            </a:extLst>
          </p:cNvPr>
          <p:cNvSpPr/>
          <p:nvPr/>
        </p:nvSpPr>
        <p:spPr>
          <a:xfrm>
            <a:off x="811947" y="5585823"/>
            <a:ext cx="4922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Accidentes ocurridos por fuerza mayor extraña y sin relación alguna con el trabajo.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2BD5318-DBFD-5246-B732-9623C38F18CD}"/>
              </a:ext>
            </a:extLst>
          </p:cNvPr>
          <p:cNvSpPr/>
          <p:nvPr/>
        </p:nvSpPr>
        <p:spPr>
          <a:xfrm>
            <a:off x="6457949" y="5585823"/>
            <a:ext cx="4922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Los producidos intencionalmente por la víctima</a:t>
            </a:r>
            <a:r>
              <a:rPr lang="es-CL" dirty="0">
                <a:solidFill>
                  <a:srgbClr val="0204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FC59E91-1585-CC4C-991D-EEBCEC335B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1" y="2288229"/>
            <a:ext cx="4400550" cy="2933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4E6E695-05D7-8F4E-A4C6-BF02AB7A8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763" y="2288229"/>
            <a:ext cx="4402473" cy="294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10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Enfermedad Profesional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Es la causada de manera directa por el ejercicio de la profesión o el trabajo que realice una persona y que le produzca incapacidad o muerte.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latin typeface="ACHS Nueva Sans Light" pitchFamily="2" charset="77"/>
                <a:cs typeface="Arial" panose="020B0604020202020204" pitchFamily="34" charset="0"/>
              </a:rPr>
              <a:t>En el Decreto Supremo 109 de 1968 del Ministerio del Trabajo y Previsión Social, aparece la lista de enfermedades que deberán considerarse como profesionales, a las que se sumarán todas las que no estando en el listado, se acredite que fueron contraídas como consecuencia directa de la profesión o del trabajo realizado. 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169D6BA-68B4-A44C-907C-2DA317AB23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00" y="1602000"/>
            <a:ext cx="7718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39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Fuentes de financiamiento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C190BD8C-DD95-5C4B-9D85-E1D2D3F92337}"/>
              </a:ext>
            </a:extLst>
          </p:cNvPr>
          <p:cNvSpPr/>
          <p:nvPr/>
        </p:nvSpPr>
        <p:spPr>
          <a:xfrm>
            <a:off x="1747221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xmlns="" id="{CCF146A6-5C52-5348-8304-B72F5BA09E84}"/>
              </a:ext>
            </a:extLst>
          </p:cNvPr>
          <p:cNvSpPr/>
          <p:nvPr/>
        </p:nvSpPr>
        <p:spPr>
          <a:xfrm>
            <a:off x="4661871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A8798F9E-D039-FA4A-B628-51839AA48FB7}"/>
              </a:ext>
            </a:extLst>
          </p:cNvPr>
          <p:cNvSpPr/>
          <p:nvPr/>
        </p:nvSpPr>
        <p:spPr>
          <a:xfrm>
            <a:off x="7576523" y="1885950"/>
            <a:ext cx="2731351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54">
            <a:extLst>
              <a:ext uri="{FF2B5EF4-FFF2-40B4-BE49-F238E27FC236}">
                <a16:creationId xmlns:a16="http://schemas.microsoft.com/office/drawing/2014/main" xmlns="" id="{3A347DEB-0607-BB40-B2B8-FD0AE62CC605}"/>
              </a:ext>
            </a:extLst>
          </p:cNvPr>
          <p:cNvSpPr/>
          <p:nvPr/>
        </p:nvSpPr>
        <p:spPr>
          <a:xfrm>
            <a:off x="1889589" y="4329949"/>
            <a:ext cx="2481929" cy="71613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principal fuente de financiamiento es por cargo del empleador.</a:t>
            </a:r>
          </a:p>
        </p:txBody>
      </p:sp>
      <p:sp>
        <p:nvSpPr>
          <p:cNvPr id="15" name="Rectangle 55">
            <a:extLst>
              <a:ext uri="{FF2B5EF4-FFF2-40B4-BE49-F238E27FC236}">
                <a16:creationId xmlns:a16="http://schemas.microsoft.com/office/drawing/2014/main" xmlns="" id="{3FCC4CF5-42A6-BF4C-B69C-EEAF438056FD}"/>
              </a:ext>
            </a:extLst>
          </p:cNvPr>
          <p:cNvSpPr/>
          <p:nvPr/>
        </p:nvSpPr>
        <p:spPr>
          <a:xfrm>
            <a:off x="4857600" y="4329949"/>
            <a:ext cx="2476800" cy="1147021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cotización básica corresponde al 0.90% de las remuneraciones imponibles que se paguen a los trabajadores.</a:t>
            </a:r>
          </a:p>
        </p:txBody>
      </p:sp>
      <p:sp>
        <p:nvSpPr>
          <p:cNvPr id="16" name="Rectangle 56">
            <a:extLst>
              <a:ext uri="{FF2B5EF4-FFF2-40B4-BE49-F238E27FC236}">
                <a16:creationId xmlns:a16="http://schemas.microsoft.com/office/drawing/2014/main" xmlns="" id="{E8B8C69C-DFE8-C447-A235-38FE8A3F3FAA}"/>
              </a:ext>
            </a:extLst>
          </p:cNvPr>
          <p:cNvSpPr/>
          <p:nvPr/>
        </p:nvSpPr>
        <p:spPr>
          <a:xfrm>
            <a:off x="7759360" y="4329949"/>
            <a:ext cx="2476800" cy="2008795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Cotización adicional diferenciada: </a:t>
            </a:r>
          </a:p>
          <a:p>
            <a:pPr algn="ctr">
              <a:buClr>
                <a:srgbClr val="006600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ctr">
              <a:buClr>
                <a:srgbClr val="FF3399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paga en función de la actividad o riesgo de la empresa que oscila entre el 0 y 3,4% de las remuneraciones que paga el empleador a sus trabajadores.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866E5CBC-A244-FF43-8FCF-0659BC038B63}"/>
              </a:ext>
            </a:extLst>
          </p:cNvPr>
          <p:cNvSpPr/>
          <p:nvPr/>
        </p:nvSpPr>
        <p:spPr>
          <a:xfrm>
            <a:off x="2197104" y="2000899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080C8CA-F80A-B449-A224-B58F63F38F90}"/>
              </a:ext>
            </a:extLst>
          </p:cNvPr>
          <p:cNvSpPr/>
          <p:nvPr/>
        </p:nvSpPr>
        <p:spPr>
          <a:xfrm>
            <a:off x="5162550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531608EF-D9C0-2D4B-93BC-502021DB872E}"/>
              </a:ext>
            </a:extLst>
          </p:cNvPr>
          <p:cNvSpPr/>
          <p:nvPr/>
        </p:nvSpPr>
        <p:spPr>
          <a:xfrm>
            <a:off x="8008748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Freeform 298">
            <a:extLst>
              <a:ext uri="{FF2B5EF4-FFF2-40B4-BE49-F238E27FC236}">
                <a16:creationId xmlns:a16="http://schemas.microsoft.com/office/drawing/2014/main" xmlns="" id="{809CFC7D-31F1-DA43-BBEF-CBEDE64A84F7}"/>
              </a:ext>
            </a:extLst>
          </p:cNvPr>
          <p:cNvSpPr>
            <a:spLocks/>
          </p:cNvSpPr>
          <p:nvPr/>
        </p:nvSpPr>
        <p:spPr bwMode="auto">
          <a:xfrm>
            <a:off x="2887471" y="2549380"/>
            <a:ext cx="450850" cy="769938"/>
          </a:xfrm>
          <a:custGeom>
            <a:avLst/>
            <a:gdLst>
              <a:gd name="T0" fmla="*/ 447 w 460"/>
              <a:gd name="T1" fmla="*/ 455 h 797"/>
              <a:gd name="T2" fmla="*/ 447 w 460"/>
              <a:gd name="T3" fmla="*/ 455 h 797"/>
              <a:gd name="T4" fmla="*/ 409 w 460"/>
              <a:gd name="T5" fmla="*/ 407 h 797"/>
              <a:gd name="T6" fmla="*/ 350 w 460"/>
              <a:gd name="T7" fmla="*/ 375 h 797"/>
              <a:gd name="T8" fmla="*/ 273 w 460"/>
              <a:gd name="T9" fmla="*/ 350 h 797"/>
              <a:gd name="T10" fmla="*/ 215 w 460"/>
              <a:gd name="T11" fmla="*/ 334 h 797"/>
              <a:gd name="T12" fmla="*/ 173 w 460"/>
              <a:gd name="T13" fmla="*/ 318 h 797"/>
              <a:gd name="T14" fmla="*/ 148 w 460"/>
              <a:gd name="T15" fmla="*/ 297 h 797"/>
              <a:gd name="T16" fmla="*/ 139 w 460"/>
              <a:gd name="T17" fmla="*/ 267 h 797"/>
              <a:gd name="T18" fmla="*/ 162 w 460"/>
              <a:gd name="T19" fmla="*/ 219 h 797"/>
              <a:gd name="T20" fmla="*/ 220 w 460"/>
              <a:gd name="T21" fmla="*/ 202 h 797"/>
              <a:gd name="T22" fmla="*/ 306 w 460"/>
              <a:gd name="T23" fmla="*/ 214 h 797"/>
              <a:gd name="T24" fmla="*/ 331 w 460"/>
              <a:gd name="T25" fmla="*/ 224 h 797"/>
              <a:gd name="T26" fmla="*/ 368 w 460"/>
              <a:gd name="T27" fmla="*/ 243 h 797"/>
              <a:gd name="T28" fmla="*/ 389 w 460"/>
              <a:gd name="T29" fmla="*/ 259 h 797"/>
              <a:gd name="T30" fmla="*/ 437 w 460"/>
              <a:gd name="T31" fmla="*/ 171 h 797"/>
              <a:gd name="T32" fmla="*/ 435 w 460"/>
              <a:gd name="T33" fmla="*/ 164 h 797"/>
              <a:gd name="T34" fmla="*/ 349 w 460"/>
              <a:gd name="T35" fmla="*/ 121 h 797"/>
              <a:gd name="T36" fmla="*/ 287 w 460"/>
              <a:gd name="T37" fmla="*/ 106 h 797"/>
              <a:gd name="T38" fmla="*/ 282 w 460"/>
              <a:gd name="T39" fmla="*/ 101 h 797"/>
              <a:gd name="T40" fmla="*/ 282 w 460"/>
              <a:gd name="T41" fmla="*/ 5 h 797"/>
              <a:gd name="T42" fmla="*/ 277 w 460"/>
              <a:gd name="T43" fmla="*/ 0 h 797"/>
              <a:gd name="T44" fmla="*/ 194 w 460"/>
              <a:gd name="T45" fmla="*/ 0 h 797"/>
              <a:gd name="T46" fmla="*/ 189 w 460"/>
              <a:gd name="T47" fmla="*/ 5 h 797"/>
              <a:gd name="T48" fmla="*/ 189 w 460"/>
              <a:gd name="T49" fmla="*/ 101 h 797"/>
              <a:gd name="T50" fmla="*/ 184 w 460"/>
              <a:gd name="T51" fmla="*/ 106 h 797"/>
              <a:gd name="T52" fmla="*/ 153 w 460"/>
              <a:gd name="T53" fmla="*/ 114 h 797"/>
              <a:gd name="T54" fmla="*/ 85 w 460"/>
              <a:gd name="T55" fmla="*/ 149 h 797"/>
              <a:gd name="T56" fmla="*/ 39 w 460"/>
              <a:gd name="T57" fmla="*/ 206 h 797"/>
              <a:gd name="T58" fmla="*/ 23 w 460"/>
              <a:gd name="T59" fmla="*/ 285 h 797"/>
              <a:gd name="T60" fmla="*/ 33 w 460"/>
              <a:gd name="T61" fmla="*/ 343 h 797"/>
              <a:gd name="T62" fmla="*/ 64 w 460"/>
              <a:gd name="T63" fmla="*/ 386 h 797"/>
              <a:gd name="T64" fmla="*/ 115 w 460"/>
              <a:gd name="T65" fmla="*/ 418 h 797"/>
              <a:gd name="T66" fmla="*/ 188 w 460"/>
              <a:gd name="T67" fmla="*/ 443 h 797"/>
              <a:gd name="T68" fmla="*/ 250 w 460"/>
              <a:gd name="T69" fmla="*/ 460 h 797"/>
              <a:gd name="T70" fmla="*/ 298 w 460"/>
              <a:gd name="T71" fmla="*/ 478 h 797"/>
              <a:gd name="T72" fmla="*/ 328 w 460"/>
              <a:gd name="T73" fmla="*/ 501 h 797"/>
              <a:gd name="T74" fmla="*/ 339 w 460"/>
              <a:gd name="T75" fmla="*/ 534 h 797"/>
              <a:gd name="T76" fmla="*/ 245 w 460"/>
              <a:gd name="T77" fmla="*/ 594 h 797"/>
              <a:gd name="T78" fmla="*/ 180 w 460"/>
              <a:gd name="T79" fmla="*/ 586 h 797"/>
              <a:gd name="T80" fmla="*/ 121 w 460"/>
              <a:gd name="T81" fmla="*/ 566 h 797"/>
              <a:gd name="T82" fmla="*/ 76 w 460"/>
              <a:gd name="T83" fmla="*/ 542 h 797"/>
              <a:gd name="T84" fmla="*/ 54 w 460"/>
              <a:gd name="T85" fmla="*/ 527 h 797"/>
              <a:gd name="T86" fmla="*/ 46 w 460"/>
              <a:gd name="T87" fmla="*/ 528 h 797"/>
              <a:gd name="T88" fmla="*/ 1 w 460"/>
              <a:gd name="T89" fmla="*/ 616 h 797"/>
              <a:gd name="T90" fmla="*/ 3 w 460"/>
              <a:gd name="T91" fmla="*/ 623 h 797"/>
              <a:gd name="T92" fmla="*/ 114 w 460"/>
              <a:gd name="T93" fmla="*/ 676 h 797"/>
              <a:gd name="T94" fmla="*/ 184 w 460"/>
              <a:gd name="T95" fmla="*/ 691 h 797"/>
              <a:gd name="T96" fmla="*/ 189 w 460"/>
              <a:gd name="T97" fmla="*/ 697 h 797"/>
              <a:gd name="T98" fmla="*/ 189 w 460"/>
              <a:gd name="T99" fmla="*/ 791 h 797"/>
              <a:gd name="T100" fmla="*/ 194 w 460"/>
              <a:gd name="T101" fmla="*/ 797 h 797"/>
              <a:gd name="T102" fmla="*/ 277 w 460"/>
              <a:gd name="T103" fmla="*/ 797 h 797"/>
              <a:gd name="T104" fmla="*/ 282 w 460"/>
              <a:gd name="T105" fmla="*/ 791 h 797"/>
              <a:gd name="T106" fmla="*/ 282 w 460"/>
              <a:gd name="T107" fmla="*/ 698 h 797"/>
              <a:gd name="T108" fmla="*/ 287 w 460"/>
              <a:gd name="T109" fmla="*/ 693 h 797"/>
              <a:gd name="T110" fmla="*/ 326 w 460"/>
              <a:gd name="T111" fmla="*/ 686 h 797"/>
              <a:gd name="T112" fmla="*/ 395 w 460"/>
              <a:gd name="T113" fmla="*/ 656 h 797"/>
              <a:gd name="T114" fmla="*/ 442 w 460"/>
              <a:gd name="T115" fmla="*/ 603 h 797"/>
              <a:gd name="T116" fmla="*/ 460 w 460"/>
              <a:gd name="T117" fmla="*/ 522 h 797"/>
              <a:gd name="T118" fmla="*/ 447 w 460"/>
              <a:gd name="T119" fmla="*/ 455 h 797"/>
              <a:gd name="T120" fmla="*/ 447 w 460"/>
              <a:gd name="T121" fmla="*/ 455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0" h="797">
                <a:moveTo>
                  <a:pt x="447" y="455"/>
                </a:moveTo>
                <a:lnTo>
                  <a:pt x="447" y="455"/>
                </a:lnTo>
                <a:cubicBezTo>
                  <a:pt x="438" y="436"/>
                  <a:pt x="425" y="421"/>
                  <a:pt x="409" y="407"/>
                </a:cubicBezTo>
                <a:cubicBezTo>
                  <a:pt x="393" y="394"/>
                  <a:pt x="373" y="383"/>
                  <a:pt x="350" y="375"/>
                </a:cubicBezTo>
                <a:cubicBezTo>
                  <a:pt x="327" y="366"/>
                  <a:pt x="301" y="358"/>
                  <a:pt x="273" y="350"/>
                </a:cubicBezTo>
                <a:cubicBezTo>
                  <a:pt x="251" y="344"/>
                  <a:pt x="231" y="339"/>
                  <a:pt x="215" y="334"/>
                </a:cubicBezTo>
                <a:cubicBezTo>
                  <a:pt x="198" y="329"/>
                  <a:pt x="184" y="324"/>
                  <a:pt x="173" y="318"/>
                </a:cubicBezTo>
                <a:cubicBezTo>
                  <a:pt x="162" y="312"/>
                  <a:pt x="154" y="305"/>
                  <a:pt x="148" y="297"/>
                </a:cubicBezTo>
                <a:cubicBezTo>
                  <a:pt x="142" y="289"/>
                  <a:pt x="139" y="279"/>
                  <a:pt x="139" y="267"/>
                </a:cubicBezTo>
                <a:cubicBezTo>
                  <a:pt x="139" y="246"/>
                  <a:pt x="147" y="230"/>
                  <a:pt x="162" y="219"/>
                </a:cubicBezTo>
                <a:cubicBezTo>
                  <a:pt x="176" y="209"/>
                  <a:pt x="195" y="203"/>
                  <a:pt x="220" y="202"/>
                </a:cubicBezTo>
                <a:cubicBezTo>
                  <a:pt x="244" y="200"/>
                  <a:pt x="283" y="207"/>
                  <a:pt x="306" y="214"/>
                </a:cubicBezTo>
                <a:cubicBezTo>
                  <a:pt x="315" y="217"/>
                  <a:pt x="323" y="220"/>
                  <a:pt x="331" y="224"/>
                </a:cubicBezTo>
                <a:cubicBezTo>
                  <a:pt x="346" y="230"/>
                  <a:pt x="358" y="237"/>
                  <a:pt x="368" y="243"/>
                </a:cubicBezTo>
                <a:cubicBezTo>
                  <a:pt x="378" y="250"/>
                  <a:pt x="385" y="255"/>
                  <a:pt x="389" y="259"/>
                </a:cubicBezTo>
                <a:lnTo>
                  <a:pt x="437" y="171"/>
                </a:lnTo>
                <a:cubicBezTo>
                  <a:pt x="438" y="169"/>
                  <a:pt x="438" y="166"/>
                  <a:pt x="435" y="164"/>
                </a:cubicBezTo>
                <a:cubicBezTo>
                  <a:pt x="410" y="148"/>
                  <a:pt x="382" y="133"/>
                  <a:pt x="349" y="121"/>
                </a:cubicBezTo>
                <a:cubicBezTo>
                  <a:pt x="329" y="114"/>
                  <a:pt x="309" y="109"/>
                  <a:pt x="287" y="106"/>
                </a:cubicBezTo>
                <a:cubicBezTo>
                  <a:pt x="284" y="105"/>
                  <a:pt x="282" y="103"/>
                  <a:pt x="282" y="101"/>
                </a:cubicBezTo>
                <a:lnTo>
                  <a:pt x="282" y="5"/>
                </a:lnTo>
                <a:cubicBezTo>
                  <a:pt x="282" y="2"/>
                  <a:pt x="280" y="0"/>
                  <a:pt x="277" y="0"/>
                </a:cubicBezTo>
                <a:lnTo>
                  <a:pt x="194" y="0"/>
                </a:lnTo>
                <a:cubicBezTo>
                  <a:pt x="191" y="0"/>
                  <a:pt x="189" y="2"/>
                  <a:pt x="189" y="5"/>
                </a:cubicBezTo>
                <a:lnTo>
                  <a:pt x="189" y="101"/>
                </a:lnTo>
                <a:cubicBezTo>
                  <a:pt x="189" y="104"/>
                  <a:pt x="187" y="106"/>
                  <a:pt x="184" y="106"/>
                </a:cubicBezTo>
                <a:cubicBezTo>
                  <a:pt x="173" y="108"/>
                  <a:pt x="163" y="111"/>
                  <a:pt x="153" y="114"/>
                </a:cubicBezTo>
                <a:cubicBezTo>
                  <a:pt x="127" y="122"/>
                  <a:pt x="104" y="133"/>
                  <a:pt x="85" y="149"/>
                </a:cubicBezTo>
                <a:cubicBezTo>
                  <a:pt x="65" y="164"/>
                  <a:pt x="50" y="183"/>
                  <a:pt x="39" y="206"/>
                </a:cubicBezTo>
                <a:cubicBezTo>
                  <a:pt x="28" y="229"/>
                  <a:pt x="23" y="255"/>
                  <a:pt x="23" y="285"/>
                </a:cubicBezTo>
                <a:cubicBezTo>
                  <a:pt x="23" y="308"/>
                  <a:pt x="26" y="327"/>
                  <a:pt x="33" y="343"/>
                </a:cubicBezTo>
                <a:cubicBezTo>
                  <a:pt x="40" y="360"/>
                  <a:pt x="50" y="374"/>
                  <a:pt x="64" y="386"/>
                </a:cubicBezTo>
                <a:cubicBezTo>
                  <a:pt x="78" y="398"/>
                  <a:pt x="95" y="409"/>
                  <a:pt x="115" y="418"/>
                </a:cubicBezTo>
                <a:cubicBezTo>
                  <a:pt x="136" y="427"/>
                  <a:pt x="160" y="435"/>
                  <a:pt x="188" y="443"/>
                </a:cubicBezTo>
                <a:cubicBezTo>
                  <a:pt x="211" y="449"/>
                  <a:pt x="232" y="455"/>
                  <a:pt x="250" y="460"/>
                </a:cubicBezTo>
                <a:cubicBezTo>
                  <a:pt x="269" y="466"/>
                  <a:pt x="285" y="472"/>
                  <a:pt x="298" y="478"/>
                </a:cubicBezTo>
                <a:cubicBezTo>
                  <a:pt x="311" y="485"/>
                  <a:pt x="321" y="492"/>
                  <a:pt x="328" y="501"/>
                </a:cubicBezTo>
                <a:cubicBezTo>
                  <a:pt x="335" y="510"/>
                  <a:pt x="339" y="521"/>
                  <a:pt x="339" y="534"/>
                </a:cubicBezTo>
                <a:cubicBezTo>
                  <a:pt x="339" y="574"/>
                  <a:pt x="308" y="594"/>
                  <a:pt x="245" y="594"/>
                </a:cubicBezTo>
                <a:cubicBezTo>
                  <a:pt x="223" y="594"/>
                  <a:pt x="201" y="591"/>
                  <a:pt x="180" y="586"/>
                </a:cubicBezTo>
                <a:cubicBezTo>
                  <a:pt x="158" y="580"/>
                  <a:pt x="139" y="574"/>
                  <a:pt x="121" y="566"/>
                </a:cubicBezTo>
                <a:cubicBezTo>
                  <a:pt x="104" y="558"/>
                  <a:pt x="89" y="550"/>
                  <a:pt x="76" y="542"/>
                </a:cubicBezTo>
                <a:cubicBezTo>
                  <a:pt x="66" y="536"/>
                  <a:pt x="59" y="531"/>
                  <a:pt x="54" y="527"/>
                </a:cubicBezTo>
                <a:cubicBezTo>
                  <a:pt x="51" y="525"/>
                  <a:pt x="47" y="526"/>
                  <a:pt x="46" y="528"/>
                </a:cubicBezTo>
                <a:lnTo>
                  <a:pt x="1" y="616"/>
                </a:lnTo>
                <a:cubicBezTo>
                  <a:pt x="0" y="618"/>
                  <a:pt x="1" y="621"/>
                  <a:pt x="3" y="623"/>
                </a:cubicBezTo>
                <a:cubicBezTo>
                  <a:pt x="36" y="646"/>
                  <a:pt x="73" y="663"/>
                  <a:pt x="114" y="676"/>
                </a:cubicBezTo>
                <a:cubicBezTo>
                  <a:pt x="137" y="683"/>
                  <a:pt x="161" y="688"/>
                  <a:pt x="184" y="691"/>
                </a:cubicBezTo>
                <a:cubicBezTo>
                  <a:pt x="187" y="692"/>
                  <a:pt x="189" y="694"/>
                  <a:pt x="189" y="697"/>
                </a:cubicBezTo>
                <a:lnTo>
                  <a:pt x="189" y="791"/>
                </a:lnTo>
                <a:cubicBezTo>
                  <a:pt x="189" y="794"/>
                  <a:pt x="191" y="797"/>
                  <a:pt x="194" y="797"/>
                </a:cubicBezTo>
                <a:lnTo>
                  <a:pt x="277" y="797"/>
                </a:lnTo>
                <a:cubicBezTo>
                  <a:pt x="280" y="797"/>
                  <a:pt x="282" y="794"/>
                  <a:pt x="282" y="791"/>
                </a:cubicBezTo>
                <a:lnTo>
                  <a:pt x="282" y="698"/>
                </a:lnTo>
                <a:cubicBezTo>
                  <a:pt x="282" y="696"/>
                  <a:pt x="284" y="694"/>
                  <a:pt x="287" y="693"/>
                </a:cubicBezTo>
                <a:cubicBezTo>
                  <a:pt x="300" y="692"/>
                  <a:pt x="313" y="689"/>
                  <a:pt x="326" y="686"/>
                </a:cubicBezTo>
                <a:cubicBezTo>
                  <a:pt x="352" y="680"/>
                  <a:pt x="375" y="670"/>
                  <a:pt x="395" y="656"/>
                </a:cubicBezTo>
                <a:cubicBezTo>
                  <a:pt x="415" y="643"/>
                  <a:pt x="430" y="625"/>
                  <a:pt x="442" y="603"/>
                </a:cubicBezTo>
                <a:cubicBezTo>
                  <a:pt x="454" y="580"/>
                  <a:pt x="460" y="554"/>
                  <a:pt x="460" y="522"/>
                </a:cubicBezTo>
                <a:cubicBezTo>
                  <a:pt x="460" y="496"/>
                  <a:pt x="455" y="473"/>
                  <a:pt x="447" y="455"/>
                </a:cubicBezTo>
                <a:lnTo>
                  <a:pt x="447" y="455"/>
                </a:lnTo>
                <a:close/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grpSp>
        <p:nvGrpSpPr>
          <p:cNvPr id="24" name="Group 35">
            <a:extLst>
              <a:ext uri="{FF2B5EF4-FFF2-40B4-BE49-F238E27FC236}">
                <a16:creationId xmlns:a16="http://schemas.microsoft.com/office/drawing/2014/main" xmlns="" id="{B466AC1A-6C57-9C46-A361-83E62A647E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37385" y="2550029"/>
            <a:ext cx="809625" cy="796925"/>
            <a:chOff x="2474" y="1139"/>
            <a:chExt cx="510" cy="502"/>
          </a:xfrm>
          <a:solidFill>
            <a:schemeClr val="bg1"/>
          </a:solidFill>
        </p:grpSpPr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xmlns="" id="{3F52D65D-93CB-1D42-9482-ABFB48E65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4" y="1139"/>
              <a:ext cx="510" cy="502"/>
            </a:xfrm>
            <a:custGeom>
              <a:avLst/>
              <a:gdLst>
                <a:gd name="T0" fmla="*/ 268 w 835"/>
                <a:gd name="T1" fmla="*/ 154 h 825"/>
                <a:gd name="T2" fmla="*/ 704 w 835"/>
                <a:gd name="T3" fmla="*/ 193 h 825"/>
                <a:gd name="T4" fmla="*/ 268 w 835"/>
                <a:gd name="T5" fmla="*/ 232 h 825"/>
                <a:gd name="T6" fmla="*/ 268 w 835"/>
                <a:gd name="T7" fmla="*/ 154 h 825"/>
                <a:gd name="T8" fmla="*/ 474 w 835"/>
                <a:gd name="T9" fmla="*/ 115 h 825"/>
                <a:gd name="T10" fmla="*/ 39 w 835"/>
                <a:gd name="T11" fmla="*/ 76 h 825"/>
                <a:gd name="T12" fmla="*/ 474 w 835"/>
                <a:gd name="T13" fmla="*/ 38 h 825"/>
                <a:gd name="T14" fmla="*/ 474 w 835"/>
                <a:gd name="T15" fmla="*/ 115 h 825"/>
                <a:gd name="T16" fmla="*/ 796 w 835"/>
                <a:gd name="T17" fmla="*/ 546 h 825"/>
                <a:gd name="T18" fmla="*/ 317 w 835"/>
                <a:gd name="T19" fmla="*/ 546 h 825"/>
                <a:gd name="T20" fmla="*/ 796 w 835"/>
                <a:gd name="T21" fmla="*/ 546 h 825"/>
                <a:gd name="T22" fmla="*/ 360 w 835"/>
                <a:gd name="T23" fmla="*/ 348 h 825"/>
                <a:gd name="T24" fmla="*/ 126 w 835"/>
                <a:gd name="T25" fmla="*/ 310 h 825"/>
                <a:gd name="T26" fmla="*/ 511 w 835"/>
                <a:gd name="T27" fmla="*/ 271 h 825"/>
                <a:gd name="T28" fmla="*/ 165 w 835"/>
                <a:gd name="T29" fmla="*/ 621 h 825"/>
                <a:gd name="T30" fmla="*/ 288 w 835"/>
                <a:gd name="T31" fmla="*/ 621 h 825"/>
                <a:gd name="T32" fmla="*/ 165 w 835"/>
                <a:gd name="T33" fmla="*/ 698 h 825"/>
                <a:gd name="T34" fmla="*/ 165 w 835"/>
                <a:gd name="T35" fmla="*/ 621 h 825"/>
                <a:gd name="T36" fmla="*/ 165 w 835"/>
                <a:gd name="T37" fmla="*/ 504 h 825"/>
                <a:gd name="T38" fmla="*/ 278 w 835"/>
                <a:gd name="T39" fmla="*/ 546 h 825"/>
                <a:gd name="T40" fmla="*/ 165 w 835"/>
                <a:gd name="T41" fmla="*/ 581 h 825"/>
                <a:gd name="T42" fmla="*/ 165 w 835"/>
                <a:gd name="T43" fmla="*/ 504 h 825"/>
                <a:gd name="T44" fmla="*/ 165 w 835"/>
                <a:gd name="T45" fmla="*/ 387 h 825"/>
                <a:gd name="T46" fmla="*/ 290 w 835"/>
                <a:gd name="T47" fmla="*/ 465 h 825"/>
                <a:gd name="T48" fmla="*/ 126 w 835"/>
                <a:gd name="T49" fmla="*/ 426 h 825"/>
                <a:gd name="T50" fmla="*/ 633 w 835"/>
                <a:gd name="T51" fmla="*/ 278 h 825"/>
                <a:gd name="T52" fmla="*/ 629 w 835"/>
                <a:gd name="T53" fmla="*/ 271 h 825"/>
                <a:gd name="T54" fmla="*/ 743 w 835"/>
                <a:gd name="T55" fmla="*/ 193 h 825"/>
                <a:gd name="T56" fmla="*/ 542 w 835"/>
                <a:gd name="T57" fmla="*/ 115 h 825"/>
                <a:gd name="T58" fmla="*/ 474 w 835"/>
                <a:gd name="T59" fmla="*/ 0 h 825"/>
                <a:gd name="T60" fmla="*/ 0 w 835"/>
                <a:gd name="T61" fmla="*/ 76 h 825"/>
                <a:gd name="T62" fmla="*/ 201 w 835"/>
                <a:gd name="T63" fmla="*/ 154 h 825"/>
                <a:gd name="T64" fmla="*/ 201 w 835"/>
                <a:gd name="T65" fmla="*/ 232 h 825"/>
                <a:gd name="T66" fmla="*/ 87 w 835"/>
                <a:gd name="T67" fmla="*/ 310 h 825"/>
                <a:gd name="T68" fmla="*/ 87 w 835"/>
                <a:gd name="T69" fmla="*/ 426 h 825"/>
                <a:gd name="T70" fmla="*/ 87 w 835"/>
                <a:gd name="T71" fmla="*/ 543 h 825"/>
                <a:gd name="T72" fmla="*/ 87 w 835"/>
                <a:gd name="T73" fmla="*/ 659 h 825"/>
                <a:gd name="T74" fmla="*/ 354 w 835"/>
                <a:gd name="T75" fmla="*/ 737 h 825"/>
                <a:gd name="T76" fmla="*/ 835 w 835"/>
                <a:gd name="T77" fmla="*/ 546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5" h="825">
                  <a:moveTo>
                    <a:pt x="268" y="154"/>
                  </a:moveTo>
                  <a:lnTo>
                    <a:pt x="268" y="154"/>
                  </a:lnTo>
                  <a:lnTo>
                    <a:pt x="665" y="154"/>
                  </a:lnTo>
                  <a:cubicBezTo>
                    <a:pt x="686" y="154"/>
                    <a:pt x="704" y="172"/>
                    <a:pt x="704" y="193"/>
                  </a:cubicBezTo>
                  <a:cubicBezTo>
                    <a:pt x="704" y="214"/>
                    <a:pt x="686" y="232"/>
                    <a:pt x="665" y="232"/>
                  </a:cubicBezTo>
                  <a:lnTo>
                    <a:pt x="268" y="232"/>
                  </a:lnTo>
                  <a:cubicBezTo>
                    <a:pt x="247" y="232"/>
                    <a:pt x="230" y="214"/>
                    <a:pt x="230" y="193"/>
                  </a:cubicBezTo>
                  <a:cubicBezTo>
                    <a:pt x="230" y="172"/>
                    <a:pt x="247" y="154"/>
                    <a:pt x="268" y="154"/>
                  </a:cubicBezTo>
                  <a:close/>
                  <a:moveTo>
                    <a:pt x="474" y="115"/>
                  </a:moveTo>
                  <a:lnTo>
                    <a:pt x="474" y="115"/>
                  </a:lnTo>
                  <a:lnTo>
                    <a:pt x="77" y="115"/>
                  </a:lnTo>
                  <a:cubicBezTo>
                    <a:pt x="56" y="115"/>
                    <a:pt x="39" y="98"/>
                    <a:pt x="39" y="76"/>
                  </a:cubicBezTo>
                  <a:cubicBezTo>
                    <a:pt x="39" y="55"/>
                    <a:pt x="56" y="38"/>
                    <a:pt x="77" y="38"/>
                  </a:cubicBezTo>
                  <a:lnTo>
                    <a:pt x="474" y="38"/>
                  </a:lnTo>
                  <a:cubicBezTo>
                    <a:pt x="495" y="38"/>
                    <a:pt x="513" y="55"/>
                    <a:pt x="513" y="76"/>
                  </a:cubicBezTo>
                  <a:cubicBezTo>
                    <a:pt x="513" y="98"/>
                    <a:pt x="495" y="115"/>
                    <a:pt x="474" y="115"/>
                  </a:cubicBezTo>
                  <a:close/>
                  <a:moveTo>
                    <a:pt x="796" y="546"/>
                  </a:moveTo>
                  <a:lnTo>
                    <a:pt x="796" y="546"/>
                  </a:lnTo>
                  <a:cubicBezTo>
                    <a:pt x="796" y="678"/>
                    <a:pt x="689" y="785"/>
                    <a:pt x="557" y="785"/>
                  </a:cubicBezTo>
                  <a:cubicBezTo>
                    <a:pt x="425" y="785"/>
                    <a:pt x="317" y="678"/>
                    <a:pt x="317" y="546"/>
                  </a:cubicBezTo>
                  <a:cubicBezTo>
                    <a:pt x="317" y="414"/>
                    <a:pt x="425" y="306"/>
                    <a:pt x="557" y="306"/>
                  </a:cubicBezTo>
                  <a:cubicBezTo>
                    <a:pt x="689" y="306"/>
                    <a:pt x="796" y="414"/>
                    <a:pt x="796" y="546"/>
                  </a:cubicBezTo>
                  <a:close/>
                  <a:moveTo>
                    <a:pt x="360" y="348"/>
                  </a:moveTo>
                  <a:lnTo>
                    <a:pt x="360" y="348"/>
                  </a:lnTo>
                  <a:lnTo>
                    <a:pt x="165" y="348"/>
                  </a:lnTo>
                  <a:cubicBezTo>
                    <a:pt x="143" y="348"/>
                    <a:pt x="126" y="331"/>
                    <a:pt x="126" y="310"/>
                  </a:cubicBezTo>
                  <a:cubicBezTo>
                    <a:pt x="126" y="288"/>
                    <a:pt x="143" y="271"/>
                    <a:pt x="165" y="271"/>
                  </a:cubicBezTo>
                  <a:lnTo>
                    <a:pt x="511" y="271"/>
                  </a:lnTo>
                  <a:cubicBezTo>
                    <a:pt x="455" y="280"/>
                    <a:pt x="402" y="307"/>
                    <a:pt x="360" y="348"/>
                  </a:cubicBezTo>
                  <a:close/>
                  <a:moveTo>
                    <a:pt x="165" y="621"/>
                  </a:moveTo>
                  <a:lnTo>
                    <a:pt x="165" y="621"/>
                  </a:lnTo>
                  <a:lnTo>
                    <a:pt x="288" y="621"/>
                  </a:lnTo>
                  <a:cubicBezTo>
                    <a:pt x="296" y="648"/>
                    <a:pt x="308" y="674"/>
                    <a:pt x="323" y="698"/>
                  </a:cubicBezTo>
                  <a:lnTo>
                    <a:pt x="165" y="698"/>
                  </a:lnTo>
                  <a:cubicBezTo>
                    <a:pt x="143" y="698"/>
                    <a:pt x="126" y="681"/>
                    <a:pt x="126" y="659"/>
                  </a:cubicBezTo>
                  <a:cubicBezTo>
                    <a:pt x="126" y="638"/>
                    <a:pt x="143" y="621"/>
                    <a:pt x="165" y="621"/>
                  </a:cubicBezTo>
                  <a:close/>
                  <a:moveTo>
                    <a:pt x="165" y="504"/>
                  </a:moveTo>
                  <a:lnTo>
                    <a:pt x="165" y="504"/>
                  </a:lnTo>
                  <a:lnTo>
                    <a:pt x="281" y="504"/>
                  </a:lnTo>
                  <a:cubicBezTo>
                    <a:pt x="279" y="518"/>
                    <a:pt x="278" y="532"/>
                    <a:pt x="278" y="546"/>
                  </a:cubicBezTo>
                  <a:cubicBezTo>
                    <a:pt x="278" y="558"/>
                    <a:pt x="279" y="570"/>
                    <a:pt x="280" y="581"/>
                  </a:cubicBezTo>
                  <a:lnTo>
                    <a:pt x="165" y="581"/>
                  </a:lnTo>
                  <a:cubicBezTo>
                    <a:pt x="143" y="581"/>
                    <a:pt x="126" y="564"/>
                    <a:pt x="126" y="543"/>
                  </a:cubicBezTo>
                  <a:cubicBezTo>
                    <a:pt x="126" y="521"/>
                    <a:pt x="143" y="504"/>
                    <a:pt x="165" y="504"/>
                  </a:cubicBezTo>
                  <a:close/>
                  <a:moveTo>
                    <a:pt x="165" y="387"/>
                  </a:moveTo>
                  <a:lnTo>
                    <a:pt x="165" y="387"/>
                  </a:lnTo>
                  <a:lnTo>
                    <a:pt x="328" y="387"/>
                  </a:lnTo>
                  <a:cubicBezTo>
                    <a:pt x="311" y="411"/>
                    <a:pt x="298" y="437"/>
                    <a:pt x="290" y="465"/>
                  </a:cubicBezTo>
                  <a:lnTo>
                    <a:pt x="165" y="465"/>
                  </a:lnTo>
                  <a:cubicBezTo>
                    <a:pt x="143" y="465"/>
                    <a:pt x="126" y="447"/>
                    <a:pt x="126" y="426"/>
                  </a:cubicBezTo>
                  <a:cubicBezTo>
                    <a:pt x="126" y="405"/>
                    <a:pt x="143" y="387"/>
                    <a:pt x="165" y="387"/>
                  </a:cubicBezTo>
                  <a:close/>
                  <a:moveTo>
                    <a:pt x="633" y="278"/>
                  </a:moveTo>
                  <a:lnTo>
                    <a:pt x="633" y="278"/>
                  </a:lnTo>
                  <a:cubicBezTo>
                    <a:pt x="632" y="275"/>
                    <a:pt x="630" y="273"/>
                    <a:pt x="629" y="271"/>
                  </a:cubicBezTo>
                  <a:lnTo>
                    <a:pt x="665" y="271"/>
                  </a:lnTo>
                  <a:cubicBezTo>
                    <a:pt x="708" y="271"/>
                    <a:pt x="743" y="236"/>
                    <a:pt x="743" y="193"/>
                  </a:cubicBezTo>
                  <a:cubicBezTo>
                    <a:pt x="743" y="150"/>
                    <a:pt x="708" y="115"/>
                    <a:pt x="665" y="115"/>
                  </a:cubicBezTo>
                  <a:lnTo>
                    <a:pt x="542" y="115"/>
                  </a:lnTo>
                  <a:cubicBezTo>
                    <a:pt x="548" y="103"/>
                    <a:pt x="552" y="90"/>
                    <a:pt x="552" y="76"/>
                  </a:cubicBezTo>
                  <a:cubicBezTo>
                    <a:pt x="552" y="33"/>
                    <a:pt x="517" y="0"/>
                    <a:pt x="474" y="0"/>
                  </a:cubicBezTo>
                  <a:lnTo>
                    <a:pt x="77" y="0"/>
                  </a:lnTo>
                  <a:cubicBezTo>
                    <a:pt x="34" y="0"/>
                    <a:pt x="0" y="33"/>
                    <a:pt x="0" y="76"/>
                  </a:cubicBezTo>
                  <a:cubicBezTo>
                    <a:pt x="0" y="119"/>
                    <a:pt x="34" y="154"/>
                    <a:pt x="77" y="154"/>
                  </a:cubicBezTo>
                  <a:lnTo>
                    <a:pt x="201" y="154"/>
                  </a:lnTo>
                  <a:cubicBezTo>
                    <a:pt x="194" y="166"/>
                    <a:pt x="191" y="179"/>
                    <a:pt x="191" y="193"/>
                  </a:cubicBezTo>
                  <a:cubicBezTo>
                    <a:pt x="191" y="207"/>
                    <a:pt x="194" y="220"/>
                    <a:pt x="201" y="232"/>
                  </a:cubicBezTo>
                  <a:lnTo>
                    <a:pt x="165" y="232"/>
                  </a:lnTo>
                  <a:cubicBezTo>
                    <a:pt x="122" y="232"/>
                    <a:pt x="87" y="267"/>
                    <a:pt x="87" y="310"/>
                  </a:cubicBezTo>
                  <a:cubicBezTo>
                    <a:pt x="87" y="332"/>
                    <a:pt x="96" y="353"/>
                    <a:pt x="113" y="368"/>
                  </a:cubicBezTo>
                  <a:cubicBezTo>
                    <a:pt x="96" y="383"/>
                    <a:pt x="87" y="404"/>
                    <a:pt x="87" y="426"/>
                  </a:cubicBezTo>
                  <a:cubicBezTo>
                    <a:pt x="87" y="449"/>
                    <a:pt x="96" y="470"/>
                    <a:pt x="113" y="484"/>
                  </a:cubicBezTo>
                  <a:cubicBezTo>
                    <a:pt x="96" y="499"/>
                    <a:pt x="87" y="520"/>
                    <a:pt x="87" y="543"/>
                  </a:cubicBezTo>
                  <a:cubicBezTo>
                    <a:pt x="87" y="565"/>
                    <a:pt x="96" y="586"/>
                    <a:pt x="113" y="601"/>
                  </a:cubicBezTo>
                  <a:cubicBezTo>
                    <a:pt x="96" y="616"/>
                    <a:pt x="87" y="637"/>
                    <a:pt x="87" y="659"/>
                  </a:cubicBezTo>
                  <a:cubicBezTo>
                    <a:pt x="87" y="702"/>
                    <a:pt x="122" y="737"/>
                    <a:pt x="165" y="737"/>
                  </a:cubicBezTo>
                  <a:lnTo>
                    <a:pt x="354" y="737"/>
                  </a:lnTo>
                  <a:cubicBezTo>
                    <a:pt x="407" y="793"/>
                    <a:pt x="480" y="825"/>
                    <a:pt x="557" y="825"/>
                  </a:cubicBezTo>
                  <a:cubicBezTo>
                    <a:pt x="710" y="825"/>
                    <a:pt x="835" y="700"/>
                    <a:pt x="835" y="546"/>
                  </a:cubicBezTo>
                  <a:cubicBezTo>
                    <a:pt x="835" y="422"/>
                    <a:pt x="752" y="312"/>
                    <a:pt x="633" y="2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xmlns="" id="{2FAFEFBF-DDBA-7448-B208-1B9C5554A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1389"/>
              <a:ext cx="100" cy="169"/>
            </a:xfrm>
            <a:custGeom>
              <a:avLst/>
              <a:gdLst>
                <a:gd name="T0" fmla="*/ 158 w 163"/>
                <a:gd name="T1" fmla="*/ 158 h 279"/>
                <a:gd name="T2" fmla="*/ 158 w 163"/>
                <a:gd name="T3" fmla="*/ 158 h 279"/>
                <a:gd name="T4" fmla="*/ 145 w 163"/>
                <a:gd name="T5" fmla="*/ 141 h 279"/>
                <a:gd name="T6" fmla="*/ 124 w 163"/>
                <a:gd name="T7" fmla="*/ 130 h 279"/>
                <a:gd name="T8" fmla="*/ 97 w 163"/>
                <a:gd name="T9" fmla="*/ 121 h 279"/>
                <a:gd name="T10" fmla="*/ 77 w 163"/>
                <a:gd name="T11" fmla="*/ 116 h 279"/>
                <a:gd name="T12" fmla="*/ 63 w 163"/>
                <a:gd name="T13" fmla="*/ 110 h 279"/>
                <a:gd name="T14" fmla="*/ 55 w 163"/>
                <a:gd name="T15" fmla="*/ 104 h 279"/>
                <a:gd name="T16" fmla="*/ 53 w 163"/>
                <a:gd name="T17" fmla="*/ 95 h 279"/>
                <a:gd name="T18" fmla="*/ 60 w 163"/>
                <a:gd name="T19" fmla="*/ 80 h 279"/>
                <a:gd name="T20" fmla="*/ 78 w 163"/>
                <a:gd name="T21" fmla="*/ 74 h 279"/>
                <a:gd name="T22" fmla="*/ 107 w 163"/>
                <a:gd name="T23" fmla="*/ 79 h 279"/>
                <a:gd name="T24" fmla="*/ 116 w 163"/>
                <a:gd name="T25" fmla="*/ 82 h 279"/>
                <a:gd name="T26" fmla="*/ 128 w 163"/>
                <a:gd name="T27" fmla="*/ 88 h 279"/>
                <a:gd name="T28" fmla="*/ 135 w 163"/>
                <a:gd name="T29" fmla="*/ 93 h 279"/>
                <a:gd name="T30" fmla="*/ 137 w 163"/>
                <a:gd name="T31" fmla="*/ 96 h 279"/>
                <a:gd name="T32" fmla="*/ 155 w 163"/>
                <a:gd name="T33" fmla="*/ 63 h 279"/>
                <a:gd name="T34" fmla="*/ 154 w 163"/>
                <a:gd name="T35" fmla="*/ 57 h 279"/>
                <a:gd name="T36" fmla="*/ 123 w 163"/>
                <a:gd name="T37" fmla="*/ 42 h 279"/>
                <a:gd name="T38" fmla="*/ 102 w 163"/>
                <a:gd name="T39" fmla="*/ 37 h 279"/>
                <a:gd name="T40" fmla="*/ 102 w 163"/>
                <a:gd name="T41" fmla="*/ 4 h 279"/>
                <a:gd name="T42" fmla="*/ 98 w 163"/>
                <a:gd name="T43" fmla="*/ 0 h 279"/>
                <a:gd name="T44" fmla="*/ 69 w 163"/>
                <a:gd name="T45" fmla="*/ 0 h 279"/>
                <a:gd name="T46" fmla="*/ 65 w 163"/>
                <a:gd name="T47" fmla="*/ 4 h 279"/>
                <a:gd name="T48" fmla="*/ 65 w 163"/>
                <a:gd name="T49" fmla="*/ 37 h 279"/>
                <a:gd name="T50" fmla="*/ 54 w 163"/>
                <a:gd name="T51" fmla="*/ 40 h 279"/>
                <a:gd name="T52" fmla="*/ 30 w 163"/>
                <a:gd name="T53" fmla="*/ 52 h 279"/>
                <a:gd name="T54" fmla="*/ 14 w 163"/>
                <a:gd name="T55" fmla="*/ 73 h 279"/>
                <a:gd name="T56" fmla="*/ 8 w 163"/>
                <a:gd name="T57" fmla="*/ 101 h 279"/>
                <a:gd name="T58" fmla="*/ 12 w 163"/>
                <a:gd name="T59" fmla="*/ 122 h 279"/>
                <a:gd name="T60" fmla="*/ 23 w 163"/>
                <a:gd name="T61" fmla="*/ 137 h 279"/>
                <a:gd name="T62" fmla="*/ 41 w 163"/>
                <a:gd name="T63" fmla="*/ 149 h 279"/>
                <a:gd name="T64" fmla="*/ 67 w 163"/>
                <a:gd name="T65" fmla="*/ 157 h 279"/>
                <a:gd name="T66" fmla="*/ 88 w 163"/>
                <a:gd name="T67" fmla="*/ 163 h 279"/>
                <a:gd name="T68" fmla="*/ 104 w 163"/>
                <a:gd name="T69" fmla="*/ 169 h 279"/>
                <a:gd name="T70" fmla="*/ 114 w 163"/>
                <a:gd name="T71" fmla="*/ 177 h 279"/>
                <a:gd name="T72" fmla="*/ 117 w 163"/>
                <a:gd name="T73" fmla="*/ 187 h 279"/>
                <a:gd name="T74" fmla="*/ 87 w 163"/>
                <a:gd name="T75" fmla="*/ 205 h 279"/>
                <a:gd name="T76" fmla="*/ 65 w 163"/>
                <a:gd name="T77" fmla="*/ 202 h 279"/>
                <a:gd name="T78" fmla="*/ 45 w 163"/>
                <a:gd name="T79" fmla="*/ 195 h 279"/>
                <a:gd name="T80" fmla="*/ 30 w 163"/>
                <a:gd name="T81" fmla="*/ 187 h 279"/>
                <a:gd name="T82" fmla="*/ 22 w 163"/>
                <a:gd name="T83" fmla="*/ 182 h 279"/>
                <a:gd name="T84" fmla="*/ 19 w 163"/>
                <a:gd name="T85" fmla="*/ 181 h 279"/>
                <a:gd name="T86" fmla="*/ 16 w 163"/>
                <a:gd name="T87" fmla="*/ 184 h 279"/>
                <a:gd name="T88" fmla="*/ 1 w 163"/>
                <a:gd name="T89" fmla="*/ 214 h 279"/>
                <a:gd name="T90" fmla="*/ 2 w 163"/>
                <a:gd name="T91" fmla="*/ 219 h 279"/>
                <a:gd name="T92" fmla="*/ 41 w 163"/>
                <a:gd name="T93" fmla="*/ 238 h 279"/>
                <a:gd name="T94" fmla="*/ 65 w 163"/>
                <a:gd name="T95" fmla="*/ 243 h 279"/>
                <a:gd name="T96" fmla="*/ 65 w 163"/>
                <a:gd name="T97" fmla="*/ 275 h 279"/>
                <a:gd name="T98" fmla="*/ 69 w 163"/>
                <a:gd name="T99" fmla="*/ 279 h 279"/>
                <a:gd name="T100" fmla="*/ 98 w 163"/>
                <a:gd name="T101" fmla="*/ 279 h 279"/>
                <a:gd name="T102" fmla="*/ 102 w 163"/>
                <a:gd name="T103" fmla="*/ 275 h 279"/>
                <a:gd name="T104" fmla="*/ 102 w 163"/>
                <a:gd name="T105" fmla="*/ 244 h 279"/>
                <a:gd name="T106" fmla="*/ 115 w 163"/>
                <a:gd name="T107" fmla="*/ 241 h 279"/>
                <a:gd name="T108" fmla="*/ 140 w 163"/>
                <a:gd name="T109" fmla="*/ 231 h 279"/>
                <a:gd name="T110" fmla="*/ 157 w 163"/>
                <a:gd name="T111" fmla="*/ 211 h 279"/>
                <a:gd name="T112" fmla="*/ 163 w 163"/>
                <a:gd name="T113" fmla="*/ 183 h 279"/>
                <a:gd name="T114" fmla="*/ 158 w 163"/>
                <a:gd name="T115" fmla="*/ 15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279">
                  <a:moveTo>
                    <a:pt x="158" y="158"/>
                  </a:moveTo>
                  <a:lnTo>
                    <a:pt x="158" y="158"/>
                  </a:lnTo>
                  <a:cubicBezTo>
                    <a:pt x="155" y="152"/>
                    <a:pt x="151" y="146"/>
                    <a:pt x="145" y="141"/>
                  </a:cubicBezTo>
                  <a:cubicBezTo>
                    <a:pt x="139" y="137"/>
                    <a:pt x="132" y="133"/>
                    <a:pt x="124" y="130"/>
                  </a:cubicBezTo>
                  <a:cubicBezTo>
                    <a:pt x="116" y="127"/>
                    <a:pt x="107" y="124"/>
                    <a:pt x="97" y="121"/>
                  </a:cubicBezTo>
                  <a:cubicBezTo>
                    <a:pt x="89" y="119"/>
                    <a:pt x="83" y="117"/>
                    <a:pt x="77" y="116"/>
                  </a:cubicBezTo>
                  <a:cubicBezTo>
                    <a:pt x="71" y="114"/>
                    <a:pt x="67" y="112"/>
                    <a:pt x="63" y="110"/>
                  </a:cubicBezTo>
                  <a:cubicBezTo>
                    <a:pt x="60" y="108"/>
                    <a:pt x="57" y="106"/>
                    <a:pt x="55" y="104"/>
                  </a:cubicBezTo>
                  <a:cubicBezTo>
                    <a:pt x="54" y="101"/>
                    <a:pt x="53" y="98"/>
                    <a:pt x="53" y="95"/>
                  </a:cubicBezTo>
                  <a:cubicBezTo>
                    <a:pt x="53" y="88"/>
                    <a:pt x="55" y="83"/>
                    <a:pt x="60" y="80"/>
                  </a:cubicBezTo>
                  <a:cubicBezTo>
                    <a:pt x="64" y="77"/>
                    <a:pt x="70" y="75"/>
                    <a:pt x="78" y="74"/>
                  </a:cubicBezTo>
                  <a:cubicBezTo>
                    <a:pt x="87" y="74"/>
                    <a:pt x="100" y="76"/>
                    <a:pt x="107" y="79"/>
                  </a:cubicBezTo>
                  <a:cubicBezTo>
                    <a:pt x="110" y="80"/>
                    <a:pt x="113" y="81"/>
                    <a:pt x="116" y="82"/>
                  </a:cubicBezTo>
                  <a:cubicBezTo>
                    <a:pt x="120" y="84"/>
                    <a:pt x="125" y="86"/>
                    <a:pt x="128" y="88"/>
                  </a:cubicBezTo>
                  <a:cubicBezTo>
                    <a:pt x="132" y="91"/>
                    <a:pt x="134" y="93"/>
                    <a:pt x="135" y="93"/>
                  </a:cubicBezTo>
                  <a:lnTo>
                    <a:pt x="137" y="96"/>
                  </a:lnTo>
                  <a:lnTo>
                    <a:pt x="155" y="63"/>
                  </a:lnTo>
                  <a:cubicBezTo>
                    <a:pt x="156" y="61"/>
                    <a:pt x="155" y="59"/>
                    <a:pt x="154" y="57"/>
                  </a:cubicBezTo>
                  <a:cubicBezTo>
                    <a:pt x="145" y="52"/>
                    <a:pt x="135" y="47"/>
                    <a:pt x="123" y="42"/>
                  </a:cubicBezTo>
                  <a:cubicBezTo>
                    <a:pt x="117" y="40"/>
                    <a:pt x="110" y="38"/>
                    <a:pt x="102" y="37"/>
                  </a:cubicBezTo>
                  <a:lnTo>
                    <a:pt x="102" y="4"/>
                  </a:lnTo>
                  <a:cubicBezTo>
                    <a:pt x="102" y="2"/>
                    <a:pt x="100" y="0"/>
                    <a:pt x="98" y="0"/>
                  </a:cubicBezTo>
                  <a:lnTo>
                    <a:pt x="69" y="0"/>
                  </a:lnTo>
                  <a:cubicBezTo>
                    <a:pt x="67" y="0"/>
                    <a:pt x="65" y="2"/>
                    <a:pt x="65" y="4"/>
                  </a:cubicBezTo>
                  <a:lnTo>
                    <a:pt x="65" y="37"/>
                  </a:lnTo>
                  <a:cubicBezTo>
                    <a:pt x="61" y="38"/>
                    <a:pt x="58" y="39"/>
                    <a:pt x="54" y="40"/>
                  </a:cubicBezTo>
                  <a:cubicBezTo>
                    <a:pt x="45" y="43"/>
                    <a:pt x="37" y="47"/>
                    <a:pt x="30" y="52"/>
                  </a:cubicBezTo>
                  <a:cubicBezTo>
                    <a:pt x="23" y="58"/>
                    <a:pt x="18" y="65"/>
                    <a:pt x="14" y="73"/>
                  </a:cubicBezTo>
                  <a:cubicBezTo>
                    <a:pt x="10" y="81"/>
                    <a:pt x="8" y="90"/>
                    <a:pt x="8" y="101"/>
                  </a:cubicBezTo>
                  <a:cubicBezTo>
                    <a:pt x="8" y="109"/>
                    <a:pt x="9" y="116"/>
                    <a:pt x="12" y="122"/>
                  </a:cubicBezTo>
                  <a:cubicBezTo>
                    <a:pt x="14" y="128"/>
                    <a:pt x="18" y="133"/>
                    <a:pt x="23" y="137"/>
                  </a:cubicBezTo>
                  <a:cubicBezTo>
                    <a:pt x="28" y="142"/>
                    <a:pt x="34" y="145"/>
                    <a:pt x="41" y="149"/>
                  </a:cubicBezTo>
                  <a:cubicBezTo>
                    <a:pt x="48" y="152"/>
                    <a:pt x="57" y="155"/>
                    <a:pt x="67" y="157"/>
                  </a:cubicBezTo>
                  <a:cubicBezTo>
                    <a:pt x="74" y="159"/>
                    <a:pt x="82" y="161"/>
                    <a:pt x="88" y="163"/>
                  </a:cubicBezTo>
                  <a:cubicBezTo>
                    <a:pt x="94" y="165"/>
                    <a:pt x="100" y="167"/>
                    <a:pt x="104" y="169"/>
                  </a:cubicBezTo>
                  <a:cubicBezTo>
                    <a:pt x="108" y="171"/>
                    <a:pt x="111" y="174"/>
                    <a:pt x="114" y="177"/>
                  </a:cubicBezTo>
                  <a:cubicBezTo>
                    <a:pt x="116" y="179"/>
                    <a:pt x="117" y="183"/>
                    <a:pt x="117" y="187"/>
                  </a:cubicBezTo>
                  <a:cubicBezTo>
                    <a:pt x="117" y="199"/>
                    <a:pt x="107" y="205"/>
                    <a:pt x="87" y="205"/>
                  </a:cubicBezTo>
                  <a:cubicBezTo>
                    <a:pt x="79" y="205"/>
                    <a:pt x="72" y="204"/>
                    <a:pt x="65" y="202"/>
                  </a:cubicBezTo>
                  <a:cubicBezTo>
                    <a:pt x="58" y="200"/>
                    <a:pt x="51" y="198"/>
                    <a:pt x="45" y="195"/>
                  </a:cubicBezTo>
                  <a:cubicBezTo>
                    <a:pt x="39" y="193"/>
                    <a:pt x="34" y="190"/>
                    <a:pt x="30" y="187"/>
                  </a:cubicBezTo>
                  <a:cubicBezTo>
                    <a:pt x="26" y="185"/>
                    <a:pt x="24" y="184"/>
                    <a:pt x="22" y="182"/>
                  </a:cubicBezTo>
                  <a:cubicBezTo>
                    <a:pt x="21" y="181"/>
                    <a:pt x="20" y="181"/>
                    <a:pt x="19" y="181"/>
                  </a:cubicBezTo>
                  <a:cubicBezTo>
                    <a:pt x="18" y="182"/>
                    <a:pt x="17" y="182"/>
                    <a:pt x="16" y="184"/>
                  </a:cubicBezTo>
                  <a:lnTo>
                    <a:pt x="1" y="214"/>
                  </a:lnTo>
                  <a:cubicBezTo>
                    <a:pt x="0" y="216"/>
                    <a:pt x="0" y="218"/>
                    <a:pt x="2" y="219"/>
                  </a:cubicBezTo>
                  <a:cubicBezTo>
                    <a:pt x="14" y="227"/>
                    <a:pt x="27" y="233"/>
                    <a:pt x="41" y="238"/>
                  </a:cubicBezTo>
                  <a:cubicBezTo>
                    <a:pt x="49" y="240"/>
                    <a:pt x="57" y="242"/>
                    <a:pt x="65" y="243"/>
                  </a:cubicBezTo>
                  <a:lnTo>
                    <a:pt x="65" y="275"/>
                  </a:lnTo>
                  <a:cubicBezTo>
                    <a:pt x="65" y="277"/>
                    <a:pt x="67" y="279"/>
                    <a:pt x="69" y="279"/>
                  </a:cubicBezTo>
                  <a:lnTo>
                    <a:pt x="98" y="279"/>
                  </a:lnTo>
                  <a:cubicBezTo>
                    <a:pt x="100" y="279"/>
                    <a:pt x="102" y="277"/>
                    <a:pt x="102" y="275"/>
                  </a:cubicBezTo>
                  <a:lnTo>
                    <a:pt x="102" y="244"/>
                  </a:lnTo>
                  <a:cubicBezTo>
                    <a:pt x="106" y="243"/>
                    <a:pt x="111" y="242"/>
                    <a:pt x="115" y="241"/>
                  </a:cubicBezTo>
                  <a:cubicBezTo>
                    <a:pt x="124" y="239"/>
                    <a:pt x="133" y="235"/>
                    <a:pt x="140" y="231"/>
                  </a:cubicBezTo>
                  <a:cubicBezTo>
                    <a:pt x="147" y="226"/>
                    <a:pt x="152" y="219"/>
                    <a:pt x="157" y="211"/>
                  </a:cubicBezTo>
                  <a:cubicBezTo>
                    <a:pt x="161" y="203"/>
                    <a:pt x="163" y="194"/>
                    <a:pt x="163" y="183"/>
                  </a:cubicBezTo>
                  <a:cubicBezTo>
                    <a:pt x="163" y="173"/>
                    <a:pt x="161" y="165"/>
                    <a:pt x="158" y="1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7" name="Group 221">
            <a:extLst>
              <a:ext uri="{FF2B5EF4-FFF2-40B4-BE49-F238E27FC236}">
                <a16:creationId xmlns:a16="http://schemas.microsoft.com/office/drawing/2014/main" xmlns="" id="{D2F0EBB0-7EB7-5346-870A-743174417B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468" y="2384280"/>
            <a:ext cx="627063" cy="989013"/>
            <a:chOff x="3303" y="3091"/>
            <a:chExt cx="395" cy="623"/>
          </a:xfrm>
          <a:solidFill>
            <a:schemeClr val="bg1"/>
          </a:solidFill>
        </p:grpSpPr>
        <p:sp>
          <p:nvSpPr>
            <p:cNvPr id="28" name="Freeform 222">
              <a:extLst>
                <a:ext uri="{FF2B5EF4-FFF2-40B4-BE49-F238E27FC236}">
                  <a16:creationId xmlns:a16="http://schemas.microsoft.com/office/drawing/2014/main" xmlns="" id="{CEAB5B0E-582B-6040-9B53-1BE48DD24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" y="3665"/>
              <a:ext cx="43" cy="12"/>
            </a:xfrm>
            <a:custGeom>
              <a:avLst/>
              <a:gdLst>
                <a:gd name="T0" fmla="*/ 61 w 71"/>
                <a:gd name="T1" fmla="*/ 0 h 20"/>
                <a:gd name="T2" fmla="*/ 61 w 71"/>
                <a:gd name="T3" fmla="*/ 0 h 20"/>
                <a:gd name="T4" fmla="*/ 10 w 71"/>
                <a:gd name="T5" fmla="*/ 0 h 20"/>
                <a:gd name="T6" fmla="*/ 0 w 71"/>
                <a:gd name="T7" fmla="*/ 10 h 20"/>
                <a:gd name="T8" fmla="*/ 10 w 71"/>
                <a:gd name="T9" fmla="*/ 20 h 20"/>
                <a:gd name="T10" fmla="*/ 61 w 71"/>
                <a:gd name="T11" fmla="*/ 20 h 20"/>
                <a:gd name="T12" fmla="*/ 71 w 71"/>
                <a:gd name="T13" fmla="*/ 10 h 20"/>
                <a:gd name="T14" fmla="*/ 61 w 71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20">
                  <a:moveTo>
                    <a:pt x="61" y="0"/>
                  </a:moveTo>
                  <a:lnTo>
                    <a:pt x="61" y="0"/>
                  </a:lnTo>
                  <a:lnTo>
                    <a:pt x="10" y="0"/>
                  </a:ln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10" y="20"/>
                  </a:cubicBezTo>
                  <a:lnTo>
                    <a:pt x="61" y="20"/>
                  </a:lnTo>
                  <a:cubicBezTo>
                    <a:pt x="66" y="20"/>
                    <a:pt x="71" y="15"/>
                    <a:pt x="71" y="10"/>
                  </a:cubicBezTo>
                  <a:cubicBezTo>
                    <a:pt x="71" y="4"/>
                    <a:pt x="66" y="0"/>
                    <a:pt x="6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223">
              <a:extLst>
                <a:ext uri="{FF2B5EF4-FFF2-40B4-BE49-F238E27FC236}">
                  <a16:creationId xmlns:a16="http://schemas.microsoft.com/office/drawing/2014/main" xmlns="" id="{A8B2F589-DD80-BC41-99E6-5510C892F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3" y="3260"/>
              <a:ext cx="395" cy="454"/>
            </a:xfrm>
            <a:custGeom>
              <a:avLst/>
              <a:gdLst>
                <a:gd name="T0" fmla="*/ 472 w 650"/>
                <a:gd name="T1" fmla="*/ 502 h 750"/>
                <a:gd name="T2" fmla="*/ 427 w 650"/>
                <a:gd name="T3" fmla="*/ 600 h 750"/>
                <a:gd name="T4" fmla="*/ 207 w 650"/>
                <a:gd name="T5" fmla="*/ 591 h 750"/>
                <a:gd name="T6" fmla="*/ 234 w 650"/>
                <a:gd name="T7" fmla="*/ 524 h 750"/>
                <a:gd name="T8" fmla="*/ 182 w 650"/>
                <a:gd name="T9" fmla="*/ 422 h 750"/>
                <a:gd name="T10" fmla="*/ 401 w 650"/>
                <a:gd name="T11" fmla="*/ 455 h 750"/>
                <a:gd name="T12" fmla="*/ 334 w 650"/>
                <a:gd name="T13" fmla="*/ 153 h 750"/>
                <a:gd name="T14" fmla="*/ 145 w 650"/>
                <a:gd name="T15" fmla="*/ 242 h 750"/>
                <a:gd name="T16" fmla="*/ 524 w 650"/>
                <a:gd name="T17" fmla="*/ 114 h 750"/>
                <a:gd name="T18" fmla="*/ 472 w 650"/>
                <a:gd name="T19" fmla="*/ 502 h 750"/>
                <a:gd name="T20" fmla="*/ 145 w 650"/>
                <a:gd name="T21" fmla="*/ 711 h 750"/>
                <a:gd name="T22" fmla="*/ 163 w 650"/>
                <a:gd name="T23" fmla="*/ 699 h 750"/>
                <a:gd name="T24" fmla="*/ 225 w 650"/>
                <a:gd name="T25" fmla="*/ 630 h 750"/>
                <a:gd name="T26" fmla="*/ 427 w 650"/>
                <a:gd name="T27" fmla="*/ 720 h 750"/>
                <a:gd name="T28" fmla="*/ 145 w 650"/>
                <a:gd name="T29" fmla="*/ 711 h 750"/>
                <a:gd name="T30" fmla="*/ 71 w 650"/>
                <a:gd name="T31" fmla="*/ 544 h 750"/>
                <a:gd name="T32" fmla="*/ 186 w 650"/>
                <a:gd name="T33" fmla="*/ 612 h 750"/>
                <a:gd name="T34" fmla="*/ 71 w 650"/>
                <a:gd name="T35" fmla="*/ 591 h 750"/>
                <a:gd name="T36" fmla="*/ 83 w 650"/>
                <a:gd name="T37" fmla="*/ 412 h 750"/>
                <a:gd name="T38" fmla="*/ 130 w 650"/>
                <a:gd name="T39" fmla="*/ 412 h 750"/>
                <a:gd name="T40" fmla="*/ 151 w 650"/>
                <a:gd name="T41" fmla="*/ 527 h 750"/>
                <a:gd name="T42" fmla="*/ 83 w 650"/>
                <a:gd name="T43" fmla="*/ 412 h 750"/>
                <a:gd name="T44" fmla="*/ 219 w 650"/>
                <a:gd name="T45" fmla="*/ 315 h 750"/>
                <a:gd name="T46" fmla="*/ 320 w 650"/>
                <a:gd name="T47" fmla="*/ 183 h 750"/>
                <a:gd name="T48" fmla="*/ 390 w 650"/>
                <a:gd name="T49" fmla="*/ 427 h 750"/>
                <a:gd name="T50" fmla="*/ 219 w 650"/>
                <a:gd name="T51" fmla="*/ 315 h 750"/>
                <a:gd name="T52" fmla="*/ 83 w 650"/>
                <a:gd name="T53" fmla="*/ 268 h 750"/>
                <a:gd name="T54" fmla="*/ 198 w 650"/>
                <a:gd name="T55" fmla="*/ 336 h 750"/>
                <a:gd name="T56" fmla="*/ 83 w 650"/>
                <a:gd name="T57" fmla="*/ 315 h 750"/>
                <a:gd name="T58" fmla="*/ 36 w 650"/>
                <a:gd name="T59" fmla="*/ 121 h 750"/>
                <a:gd name="T60" fmla="*/ 92 w 650"/>
                <a:gd name="T61" fmla="*/ 98 h 750"/>
                <a:gd name="T62" fmla="*/ 115 w 650"/>
                <a:gd name="T63" fmla="*/ 215 h 750"/>
                <a:gd name="T64" fmla="*/ 36 w 650"/>
                <a:gd name="T65" fmla="*/ 121 h 750"/>
                <a:gd name="T66" fmla="*/ 154 w 650"/>
                <a:gd name="T67" fmla="*/ 30 h 750"/>
                <a:gd name="T68" fmla="*/ 524 w 650"/>
                <a:gd name="T69" fmla="*/ 39 h 750"/>
                <a:gd name="T70" fmla="*/ 145 w 650"/>
                <a:gd name="T71" fmla="*/ 84 h 750"/>
                <a:gd name="T72" fmla="*/ 154 w 650"/>
                <a:gd name="T73" fmla="*/ 30 h 750"/>
                <a:gd name="T74" fmla="*/ 635 w 650"/>
                <a:gd name="T75" fmla="*/ 240 h 750"/>
                <a:gd name="T76" fmla="*/ 554 w 650"/>
                <a:gd name="T77" fmla="*/ 269 h 750"/>
                <a:gd name="T78" fmla="*/ 515 w 650"/>
                <a:gd name="T79" fmla="*/ 0 h 750"/>
                <a:gd name="T80" fmla="*/ 115 w 650"/>
                <a:gd name="T81" fmla="*/ 39 h 750"/>
                <a:gd name="T82" fmla="*/ 113 w 650"/>
                <a:gd name="T83" fmla="*/ 77 h 750"/>
                <a:gd name="T84" fmla="*/ 24 w 650"/>
                <a:gd name="T85" fmla="*/ 166 h 750"/>
                <a:gd name="T86" fmla="*/ 45 w 650"/>
                <a:gd name="T87" fmla="*/ 276 h 750"/>
                <a:gd name="T88" fmla="*/ 99 w 650"/>
                <a:gd name="T89" fmla="*/ 373 h 750"/>
                <a:gd name="T90" fmla="*/ 62 w 650"/>
                <a:gd name="T91" fmla="*/ 480 h 750"/>
                <a:gd name="T92" fmla="*/ 35 w 650"/>
                <a:gd name="T93" fmla="*/ 547 h 750"/>
                <a:gd name="T94" fmla="*/ 115 w 650"/>
                <a:gd name="T95" fmla="*/ 678 h 750"/>
                <a:gd name="T96" fmla="*/ 154 w 650"/>
                <a:gd name="T97" fmla="*/ 750 h 750"/>
                <a:gd name="T98" fmla="*/ 457 w 650"/>
                <a:gd name="T99" fmla="*/ 735 h 750"/>
                <a:gd name="T100" fmla="*/ 490 w 650"/>
                <a:gd name="T101" fmla="*/ 526 h 750"/>
                <a:gd name="T102" fmla="*/ 554 w 650"/>
                <a:gd name="T103" fmla="*/ 471 h 750"/>
                <a:gd name="T104" fmla="*/ 620 w 650"/>
                <a:gd name="T105" fmla="*/ 271 h 750"/>
                <a:gd name="T106" fmla="*/ 635 w 650"/>
                <a:gd name="T107" fmla="*/ 750 h 750"/>
                <a:gd name="T108" fmla="*/ 650 w 650"/>
                <a:gd name="T109" fmla="*/ 25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0" h="750">
                  <a:moveTo>
                    <a:pt x="472" y="502"/>
                  </a:moveTo>
                  <a:lnTo>
                    <a:pt x="472" y="502"/>
                  </a:lnTo>
                  <a:cubicBezTo>
                    <a:pt x="444" y="523"/>
                    <a:pt x="427" y="556"/>
                    <a:pt x="427" y="591"/>
                  </a:cubicBezTo>
                  <a:lnTo>
                    <a:pt x="427" y="600"/>
                  </a:lnTo>
                  <a:lnTo>
                    <a:pt x="215" y="600"/>
                  </a:lnTo>
                  <a:cubicBezTo>
                    <a:pt x="212" y="597"/>
                    <a:pt x="210" y="594"/>
                    <a:pt x="207" y="591"/>
                  </a:cubicBezTo>
                  <a:lnTo>
                    <a:pt x="182" y="566"/>
                  </a:lnTo>
                  <a:cubicBezTo>
                    <a:pt x="206" y="563"/>
                    <a:pt x="226" y="547"/>
                    <a:pt x="234" y="524"/>
                  </a:cubicBezTo>
                  <a:cubicBezTo>
                    <a:pt x="242" y="501"/>
                    <a:pt x="236" y="476"/>
                    <a:pt x="219" y="459"/>
                  </a:cubicBezTo>
                  <a:lnTo>
                    <a:pt x="182" y="422"/>
                  </a:lnTo>
                  <a:cubicBezTo>
                    <a:pt x="191" y="421"/>
                    <a:pt x="200" y="418"/>
                    <a:pt x="208" y="413"/>
                  </a:cubicBezTo>
                  <a:cubicBezTo>
                    <a:pt x="255" y="470"/>
                    <a:pt x="335" y="487"/>
                    <a:pt x="401" y="455"/>
                  </a:cubicBezTo>
                  <a:cubicBezTo>
                    <a:pt x="467" y="423"/>
                    <a:pt x="503" y="349"/>
                    <a:pt x="487" y="277"/>
                  </a:cubicBezTo>
                  <a:cubicBezTo>
                    <a:pt x="471" y="205"/>
                    <a:pt x="407" y="154"/>
                    <a:pt x="334" y="153"/>
                  </a:cubicBezTo>
                  <a:cubicBezTo>
                    <a:pt x="260" y="152"/>
                    <a:pt x="195" y="201"/>
                    <a:pt x="177" y="273"/>
                  </a:cubicBezTo>
                  <a:cubicBezTo>
                    <a:pt x="177" y="273"/>
                    <a:pt x="147" y="243"/>
                    <a:pt x="145" y="242"/>
                  </a:cubicBezTo>
                  <a:lnTo>
                    <a:pt x="145" y="114"/>
                  </a:lnTo>
                  <a:lnTo>
                    <a:pt x="524" y="114"/>
                  </a:lnTo>
                  <a:lnTo>
                    <a:pt x="524" y="464"/>
                  </a:lnTo>
                  <a:lnTo>
                    <a:pt x="472" y="502"/>
                  </a:lnTo>
                  <a:close/>
                  <a:moveTo>
                    <a:pt x="145" y="711"/>
                  </a:moveTo>
                  <a:lnTo>
                    <a:pt x="145" y="711"/>
                  </a:lnTo>
                  <a:lnTo>
                    <a:pt x="145" y="696"/>
                  </a:lnTo>
                  <a:cubicBezTo>
                    <a:pt x="151" y="698"/>
                    <a:pt x="157" y="699"/>
                    <a:pt x="163" y="699"/>
                  </a:cubicBezTo>
                  <a:cubicBezTo>
                    <a:pt x="180" y="699"/>
                    <a:pt x="197" y="691"/>
                    <a:pt x="209" y="678"/>
                  </a:cubicBezTo>
                  <a:cubicBezTo>
                    <a:pt x="221" y="665"/>
                    <a:pt x="227" y="648"/>
                    <a:pt x="225" y="630"/>
                  </a:cubicBezTo>
                  <a:lnTo>
                    <a:pt x="427" y="630"/>
                  </a:lnTo>
                  <a:lnTo>
                    <a:pt x="427" y="720"/>
                  </a:lnTo>
                  <a:lnTo>
                    <a:pt x="154" y="720"/>
                  </a:lnTo>
                  <a:cubicBezTo>
                    <a:pt x="149" y="720"/>
                    <a:pt x="145" y="716"/>
                    <a:pt x="145" y="711"/>
                  </a:cubicBezTo>
                  <a:close/>
                  <a:moveTo>
                    <a:pt x="71" y="544"/>
                  </a:moveTo>
                  <a:lnTo>
                    <a:pt x="71" y="544"/>
                  </a:lnTo>
                  <a:cubicBezTo>
                    <a:pt x="84" y="532"/>
                    <a:pt x="106" y="532"/>
                    <a:pt x="118" y="544"/>
                  </a:cubicBezTo>
                  <a:lnTo>
                    <a:pt x="186" y="612"/>
                  </a:lnTo>
                  <a:cubicBezTo>
                    <a:pt x="216" y="644"/>
                    <a:pt x="171" y="689"/>
                    <a:pt x="139" y="659"/>
                  </a:cubicBezTo>
                  <a:lnTo>
                    <a:pt x="71" y="591"/>
                  </a:lnTo>
                  <a:cubicBezTo>
                    <a:pt x="58" y="578"/>
                    <a:pt x="58" y="557"/>
                    <a:pt x="71" y="544"/>
                  </a:cubicBezTo>
                  <a:close/>
                  <a:moveTo>
                    <a:pt x="83" y="412"/>
                  </a:moveTo>
                  <a:lnTo>
                    <a:pt x="83" y="412"/>
                  </a:lnTo>
                  <a:cubicBezTo>
                    <a:pt x="96" y="399"/>
                    <a:pt x="118" y="399"/>
                    <a:pt x="130" y="412"/>
                  </a:cubicBezTo>
                  <a:lnTo>
                    <a:pt x="198" y="480"/>
                  </a:lnTo>
                  <a:cubicBezTo>
                    <a:pt x="228" y="512"/>
                    <a:pt x="183" y="557"/>
                    <a:pt x="151" y="527"/>
                  </a:cubicBezTo>
                  <a:lnTo>
                    <a:pt x="83" y="459"/>
                  </a:lnTo>
                  <a:cubicBezTo>
                    <a:pt x="70" y="446"/>
                    <a:pt x="70" y="425"/>
                    <a:pt x="83" y="412"/>
                  </a:cubicBezTo>
                  <a:close/>
                  <a:moveTo>
                    <a:pt x="219" y="315"/>
                  </a:moveTo>
                  <a:lnTo>
                    <a:pt x="219" y="315"/>
                  </a:lnTo>
                  <a:lnTo>
                    <a:pt x="203" y="299"/>
                  </a:lnTo>
                  <a:cubicBezTo>
                    <a:pt x="209" y="237"/>
                    <a:pt x="258" y="189"/>
                    <a:pt x="320" y="183"/>
                  </a:cubicBezTo>
                  <a:cubicBezTo>
                    <a:pt x="382" y="178"/>
                    <a:pt x="439" y="217"/>
                    <a:pt x="456" y="277"/>
                  </a:cubicBezTo>
                  <a:cubicBezTo>
                    <a:pt x="473" y="336"/>
                    <a:pt x="445" y="399"/>
                    <a:pt x="390" y="427"/>
                  </a:cubicBezTo>
                  <a:cubicBezTo>
                    <a:pt x="334" y="455"/>
                    <a:pt x="267" y="440"/>
                    <a:pt x="229" y="391"/>
                  </a:cubicBezTo>
                  <a:cubicBezTo>
                    <a:pt x="243" y="366"/>
                    <a:pt x="239" y="335"/>
                    <a:pt x="219" y="315"/>
                  </a:cubicBezTo>
                  <a:close/>
                  <a:moveTo>
                    <a:pt x="83" y="268"/>
                  </a:moveTo>
                  <a:lnTo>
                    <a:pt x="83" y="268"/>
                  </a:lnTo>
                  <a:cubicBezTo>
                    <a:pt x="96" y="255"/>
                    <a:pt x="118" y="255"/>
                    <a:pt x="130" y="268"/>
                  </a:cubicBezTo>
                  <a:lnTo>
                    <a:pt x="198" y="336"/>
                  </a:lnTo>
                  <a:cubicBezTo>
                    <a:pt x="228" y="368"/>
                    <a:pt x="183" y="413"/>
                    <a:pt x="151" y="383"/>
                  </a:cubicBezTo>
                  <a:lnTo>
                    <a:pt x="83" y="315"/>
                  </a:lnTo>
                  <a:cubicBezTo>
                    <a:pt x="70" y="302"/>
                    <a:pt x="70" y="281"/>
                    <a:pt x="83" y="268"/>
                  </a:cubicBezTo>
                  <a:close/>
                  <a:moveTo>
                    <a:pt x="36" y="121"/>
                  </a:moveTo>
                  <a:lnTo>
                    <a:pt x="36" y="121"/>
                  </a:lnTo>
                  <a:cubicBezTo>
                    <a:pt x="35" y="92"/>
                    <a:pt x="72" y="77"/>
                    <a:pt x="92" y="98"/>
                  </a:cubicBezTo>
                  <a:lnTo>
                    <a:pt x="115" y="121"/>
                  </a:lnTo>
                  <a:lnTo>
                    <a:pt x="115" y="215"/>
                  </a:lnTo>
                  <a:lnTo>
                    <a:pt x="45" y="145"/>
                  </a:lnTo>
                  <a:cubicBezTo>
                    <a:pt x="39" y="139"/>
                    <a:pt x="36" y="130"/>
                    <a:pt x="36" y="121"/>
                  </a:cubicBezTo>
                  <a:close/>
                  <a:moveTo>
                    <a:pt x="154" y="30"/>
                  </a:moveTo>
                  <a:lnTo>
                    <a:pt x="154" y="30"/>
                  </a:lnTo>
                  <a:lnTo>
                    <a:pt x="515" y="30"/>
                  </a:lnTo>
                  <a:cubicBezTo>
                    <a:pt x="519" y="30"/>
                    <a:pt x="524" y="34"/>
                    <a:pt x="524" y="39"/>
                  </a:cubicBezTo>
                  <a:lnTo>
                    <a:pt x="524" y="84"/>
                  </a:lnTo>
                  <a:lnTo>
                    <a:pt x="145" y="84"/>
                  </a:lnTo>
                  <a:lnTo>
                    <a:pt x="145" y="39"/>
                  </a:lnTo>
                  <a:cubicBezTo>
                    <a:pt x="145" y="34"/>
                    <a:pt x="149" y="30"/>
                    <a:pt x="154" y="30"/>
                  </a:cubicBezTo>
                  <a:close/>
                  <a:moveTo>
                    <a:pt x="635" y="240"/>
                  </a:moveTo>
                  <a:lnTo>
                    <a:pt x="635" y="240"/>
                  </a:lnTo>
                  <a:cubicBezTo>
                    <a:pt x="604" y="240"/>
                    <a:pt x="578" y="248"/>
                    <a:pt x="559" y="264"/>
                  </a:cubicBezTo>
                  <a:cubicBezTo>
                    <a:pt x="557" y="266"/>
                    <a:pt x="555" y="268"/>
                    <a:pt x="554" y="269"/>
                  </a:cubicBezTo>
                  <a:lnTo>
                    <a:pt x="554" y="39"/>
                  </a:lnTo>
                  <a:cubicBezTo>
                    <a:pt x="554" y="17"/>
                    <a:pt x="536" y="0"/>
                    <a:pt x="515" y="0"/>
                  </a:cubicBezTo>
                  <a:lnTo>
                    <a:pt x="154" y="0"/>
                  </a:lnTo>
                  <a:cubicBezTo>
                    <a:pt x="133" y="0"/>
                    <a:pt x="115" y="17"/>
                    <a:pt x="115" y="39"/>
                  </a:cubicBezTo>
                  <a:lnTo>
                    <a:pt x="115" y="79"/>
                  </a:lnTo>
                  <a:lnTo>
                    <a:pt x="113" y="77"/>
                  </a:lnTo>
                  <a:cubicBezTo>
                    <a:pt x="89" y="52"/>
                    <a:pt x="49" y="52"/>
                    <a:pt x="24" y="77"/>
                  </a:cubicBezTo>
                  <a:cubicBezTo>
                    <a:pt x="0" y="101"/>
                    <a:pt x="0" y="141"/>
                    <a:pt x="24" y="166"/>
                  </a:cubicBezTo>
                  <a:lnTo>
                    <a:pt x="89" y="231"/>
                  </a:lnTo>
                  <a:cubicBezTo>
                    <a:pt x="68" y="237"/>
                    <a:pt x="51" y="254"/>
                    <a:pt x="45" y="276"/>
                  </a:cubicBezTo>
                  <a:cubicBezTo>
                    <a:pt x="40" y="297"/>
                    <a:pt x="46" y="320"/>
                    <a:pt x="62" y="336"/>
                  </a:cubicBezTo>
                  <a:lnTo>
                    <a:pt x="99" y="373"/>
                  </a:lnTo>
                  <a:cubicBezTo>
                    <a:pt x="75" y="376"/>
                    <a:pt x="55" y="392"/>
                    <a:pt x="47" y="415"/>
                  </a:cubicBezTo>
                  <a:cubicBezTo>
                    <a:pt x="39" y="438"/>
                    <a:pt x="45" y="463"/>
                    <a:pt x="62" y="480"/>
                  </a:cubicBezTo>
                  <a:lnTo>
                    <a:pt x="87" y="505"/>
                  </a:lnTo>
                  <a:cubicBezTo>
                    <a:pt x="63" y="508"/>
                    <a:pt x="43" y="524"/>
                    <a:pt x="35" y="547"/>
                  </a:cubicBezTo>
                  <a:cubicBezTo>
                    <a:pt x="27" y="570"/>
                    <a:pt x="33" y="595"/>
                    <a:pt x="50" y="612"/>
                  </a:cubicBezTo>
                  <a:lnTo>
                    <a:pt x="115" y="678"/>
                  </a:lnTo>
                  <a:lnTo>
                    <a:pt x="115" y="711"/>
                  </a:lnTo>
                  <a:cubicBezTo>
                    <a:pt x="115" y="733"/>
                    <a:pt x="133" y="750"/>
                    <a:pt x="154" y="750"/>
                  </a:cubicBezTo>
                  <a:lnTo>
                    <a:pt x="442" y="750"/>
                  </a:lnTo>
                  <a:cubicBezTo>
                    <a:pt x="451" y="750"/>
                    <a:pt x="457" y="744"/>
                    <a:pt x="457" y="735"/>
                  </a:cubicBezTo>
                  <a:lnTo>
                    <a:pt x="457" y="591"/>
                  </a:lnTo>
                  <a:cubicBezTo>
                    <a:pt x="458" y="566"/>
                    <a:pt x="470" y="542"/>
                    <a:pt x="490" y="526"/>
                  </a:cubicBezTo>
                  <a:lnTo>
                    <a:pt x="548" y="483"/>
                  </a:lnTo>
                  <a:cubicBezTo>
                    <a:pt x="551" y="480"/>
                    <a:pt x="554" y="476"/>
                    <a:pt x="554" y="471"/>
                  </a:cubicBezTo>
                  <a:lnTo>
                    <a:pt x="554" y="351"/>
                  </a:lnTo>
                  <a:cubicBezTo>
                    <a:pt x="554" y="291"/>
                    <a:pt x="590" y="275"/>
                    <a:pt x="620" y="271"/>
                  </a:cubicBezTo>
                  <a:lnTo>
                    <a:pt x="620" y="735"/>
                  </a:lnTo>
                  <a:cubicBezTo>
                    <a:pt x="620" y="744"/>
                    <a:pt x="626" y="750"/>
                    <a:pt x="635" y="750"/>
                  </a:cubicBezTo>
                  <a:cubicBezTo>
                    <a:pt x="643" y="750"/>
                    <a:pt x="650" y="744"/>
                    <a:pt x="650" y="735"/>
                  </a:cubicBezTo>
                  <a:lnTo>
                    <a:pt x="650" y="255"/>
                  </a:lnTo>
                  <a:cubicBezTo>
                    <a:pt x="650" y="247"/>
                    <a:pt x="643" y="240"/>
                    <a:pt x="635" y="2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224">
              <a:extLst>
                <a:ext uri="{FF2B5EF4-FFF2-40B4-BE49-F238E27FC236}">
                  <a16:creationId xmlns:a16="http://schemas.microsoft.com/office/drawing/2014/main" xmlns="" id="{AE6AB409-C8C0-5E4F-A242-D925A531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091"/>
              <a:ext cx="180" cy="83"/>
            </a:xfrm>
            <a:custGeom>
              <a:avLst/>
              <a:gdLst>
                <a:gd name="T0" fmla="*/ 16 w 297"/>
                <a:gd name="T1" fmla="*/ 84 h 136"/>
                <a:gd name="T2" fmla="*/ 16 w 297"/>
                <a:gd name="T3" fmla="*/ 84 h 136"/>
                <a:gd name="T4" fmla="*/ 242 w 297"/>
                <a:gd name="T5" fmla="*/ 84 h 136"/>
                <a:gd name="T6" fmla="*/ 217 w 297"/>
                <a:gd name="T7" fmla="*/ 109 h 136"/>
                <a:gd name="T8" fmla="*/ 216 w 297"/>
                <a:gd name="T9" fmla="*/ 110 h 136"/>
                <a:gd name="T10" fmla="*/ 211 w 297"/>
                <a:gd name="T11" fmla="*/ 121 h 136"/>
                <a:gd name="T12" fmla="*/ 227 w 297"/>
                <a:gd name="T13" fmla="*/ 136 h 136"/>
                <a:gd name="T14" fmla="*/ 238 w 297"/>
                <a:gd name="T15" fmla="*/ 132 h 136"/>
                <a:gd name="T16" fmla="*/ 292 w 297"/>
                <a:gd name="T17" fmla="*/ 78 h 136"/>
                <a:gd name="T18" fmla="*/ 292 w 297"/>
                <a:gd name="T19" fmla="*/ 58 h 136"/>
                <a:gd name="T20" fmla="*/ 238 w 297"/>
                <a:gd name="T21" fmla="*/ 4 h 136"/>
                <a:gd name="T22" fmla="*/ 227 w 297"/>
                <a:gd name="T23" fmla="*/ 0 h 136"/>
                <a:gd name="T24" fmla="*/ 211 w 297"/>
                <a:gd name="T25" fmla="*/ 15 h 136"/>
                <a:gd name="T26" fmla="*/ 216 w 297"/>
                <a:gd name="T27" fmla="*/ 26 h 136"/>
                <a:gd name="T28" fmla="*/ 242 w 297"/>
                <a:gd name="T29" fmla="*/ 53 h 136"/>
                <a:gd name="T30" fmla="*/ 15 w 297"/>
                <a:gd name="T31" fmla="*/ 53 h 136"/>
                <a:gd name="T32" fmla="*/ 0 w 297"/>
                <a:gd name="T33" fmla="*/ 68 h 136"/>
                <a:gd name="T34" fmla="*/ 16 w 297"/>
                <a:gd name="T35" fmla="*/ 8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7" h="136">
                  <a:moveTo>
                    <a:pt x="16" y="84"/>
                  </a:moveTo>
                  <a:lnTo>
                    <a:pt x="16" y="84"/>
                  </a:lnTo>
                  <a:lnTo>
                    <a:pt x="242" y="84"/>
                  </a:lnTo>
                  <a:lnTo>
                    <a:pt x="217" y="109"/>
                  </a:lnTo>
                  <a:lnTo>
                    <a:pt x="216" y="110"/>
                  </a:lnTo>
                  <a:cubicBezTo>
                    <a:pt x="213" y="113"/>
                    <a:pt x="211" y="117"/>
                    <a:pt x="211" y="121"/>
                  </a:cubicBezTo>
                  <a:cubicBezTo>
                    <a:pt x="211" y="130"/>
                    <a:pt x="218" y="136"/>
                    <a:pt x="227" y="136"/>
                  </a:cubicBezTo>
                  <a:cubicBezTo>
                    <a:pt x="231" y="136"/>
                    <a:pt x="235" y="135"/>
                    <a:pt x="238" y="132"/>
                  </a:cubicBezTo>
                  <a:lnTo>
                    <a:pt x="292" y="78"/>
                  </a:lnTo>
                  <a:cubicBezTo>
                    <a:pt x="297" y="73"/>
                    <a:pt x="297" y="64"/>
                    <a:pt x="292" y="58"/>
                  </a:cubicBezTo>
                  <a:lnTo>
                    <a:pt x="238" y="4"/>
                  </a:lnTo>
                  <a:cubicBezTo>
                    <a:pt x="235" y="2"/>
                    <a:pt x="231" y="0"/>
                    <a:pt x="227" y="0"/>
                  </a:cubicBezTo>
                  <a:cubicBezTo>
                    <a:pt x="218" y="0"/>
                    <a:pt x="211" y="6"/>
                    <a:pt x="211" y="15"/>
                  </a:cubicBezTo>
                  <a:cubicBezTo>
                    <a:pt x="211" y="19"/>
                    <a:pt x="213" y="23"/>
                    <a:pt x="216" y="26"/>
                  </a:cubicBezTo>
                  <a:lnTo>
                    <a:pt x="242" y="53"/>
                  </a:lnTo>
                  <a:lnTo>
                    <a:pt x="15" y="53"/>
                  </a:lnTo>
                  <a:cubicBezTo>
                    <a:pt x="7" y="53"/>
                    <a:pt x="0" y="60"/>
                    <a:pt x="0" y="68"/>
                  </a:cubicBezTo>
                  <a:cubicBezTo>
                    <a:pt x="0" y="77"/>
                    <a:pt x="7" y="84"/>
                    <a:pt x="16" y="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225">
              <a:extLst>
                <a:ext uri="{FF2B5EF4-FFF2-40B4-BE49-F238E27FC236}">
                  <a16:creationId xmlns:a16="http://schemas.microsoft.com/office/drawing/2014/main" xmlns="" id="{448BB1E1-BA51-3640-8142-9CD02C4FA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" y="3155"/>
              <a:ext cx="180" cy="83"/>
            </a:xfrm>
            <a:custGeom>
              <a:avLst/>
              <a:gdLst>
                <a:gd name="T0" fmla="*/ 282 w 297"/>
                <a:gd name="T1" fmla="*/ 53 h 137"/>
                <a:gd name="T2" fmla="*/ 282 w 297"/>
                <a:gd name="T3" fmla="*/ 53 h 137"/>
                <a:gd name="T4" fmla="*/ 55 w 297"/>
                <a:gd name="T5" fmla="*/ 53 h 137"/>
                <a:gd name="T6" fmla="*/ 81 w 297"/>
                <a:gd name="T7" fmla="*/ 27 h 137"/>
                <a:gd name="T8" fmla="*/ 86 w 297"/>
                <a:gd name="T9" fmla="*/ 16 h 137"/>
                <a:gd name="T10" fmla="*/ 70 w 297"/>
                <a:gd name="T11" fmla="*/ 0 h 137"/>
                <a:gd name="T12" fmla="*/ 59 w 297"/>
                <a:gd name="T13" fmla="*/ 5 h 137"/>
                <a:gd name="T14" fmla="*/ 5 w 297"/>
                <a:gd name="T15" fmla="*/ 59 h 137"/>
                <a:gd name="T16" fmla="*/ 5 w 297"/>
                <a:gd name="T17" fmla="*/ 79 h 137"/>
                <a:gd name="T18" fmla="*/ 60 w 297"/>
                <a:gd name="T19" fmla="*/ 133 h 137"/>
                <a:gd name="T20" fmla="*/ 70 w 297"/>
                <a:gd name="T21" fmla="*/ 137 h 137"/>
                <a:gd name="T22" fmla="*/ 86 w 297"/>
                <a:gd name="T23" fmla="*/ 122 h 137"/>
                <a:gd name="T24" fmla="*/ 81 w 297"/>
                <a:gd name="T25" fmla="*/ 110 h 137"/>
                <a:gd name="T26" fmla="*/ 55 w 297"/>
                <a:gd name="T27" fmla="*/ 84 h 137"/>
                <a:gd name="T28" fmla="*/ 281 w 297"/>
                <a:gd name="T29" fmla="*/ 84 h 137"/>
                <a:gd name="T30" fmla="*/ 297 w 297"/>
                <a:gd name="T31" fmla="*/ 69 h 137"/>
                <a:gd name="T32" fmla="*/ 282 w 297"/>
                <a:gd name="T33" fmla="*/ 5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7" h="137">
                  <a:moveTo>
                    <a:pt x="282" y="53"/>
                  </a:moveTo>
                  <a:lnTo>
                    <a:pt x="282" y="53"/>
                  </a:lnTo>
                  <a:lnTo>
                    <a:pt x="55" y="53"/>
                  </a:lnTo>
                  <a:lnTo>
                    <a:pt x="81" y="27"/>
                  </a:lnTo>
                  <a:cubicBezTo>
                    <a:pt x="84" y="24"/>
                    <a:pt x="86" y="20"/>
                    <a:pt x="86" y="16"/>
                  </a:cubicBezTo>
                  <a:cubicBezTo>
                    <a:pt x="86" y="7"/>
                    <a:pt x="79" y="0"/>
                    <a:pt x="70" y="0"/>
                  </a:cubicBezTo>
                  <a:cubicBezTo>
                    <a:pt x="66" y="0"/>
                    <a:pt x="62" y="2"/>
                    <a:pt x="59" y="5"/>
                  </a:cubicBezTo>
                  <a:lnTo>
                    <a:pt x="5" y="59"/>
                  </a:lnTo>
                  <a:cubicBezTo>
                    <a:pt x="0" y="64"/>
                    <a:pt x="0" y="73"/>
                    <a:pt x="5" y="79"/>
                  </a:cubicBezTo>
                  <a:lnTo>
                    <a:pt x="60" y="133"/>
                  </a:lnTo>
                  <a:cubicBezTo>
                    <a:pt x="63" y="136"/>
                    <a:pt x="66" y="137"/>
                    <a:pt x="70" y="137"/>
                  </a:cubicBezTo>
                  <a:cubicBezTo>
                    <a:pt x="79" y="137"/>
                    <a:pt x="86" y="130"/>
                    <a:pt x="86" y="122"/>
                  </a:cubicBezTo>
                  <a:cubicBezTo>
                    <a:pt x="86" y="118"/>
                    <a:pt x="84" y="114"/>
                    <a:pt x="81" y="110"/>
                  </a:cubicBezTo>
                  <a:lnTo>
                    <a:pt x="55" y="84"/>
                  </a:lnTo>
                  <a:lnTo>
                    <a:pt x="281" y="84"/>
                  </a:lnTo>
                  <a:cubicBezTo>
                    <a:pt x="290" y="84"/>
                    <a:pt x="297" y="77"/>
                    <a:pt x="297" y="69"/>
                  </a:cubicBezTo>
                  <a:cubicBezTo>
                    <a:pt x="297" y="61"/>
                    <a:pt x="290" y="53"/>
                    <a:pt x="282" y="5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2" name="Freeform 226">
              <a:extLst>
                <a:ext uri="{FF2B5EF4-FFF2-40B4-BE49-F238E27FC236}">
                  <a16:creationId xmlns:a16="http://schemas.microsoft.com/office/drawing/2014/main" xmlns="" id="{337FFBDD-0363-AB42-A405-F61877B19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3392"/>
              <a:ext cx="69" cy="118"/>
            </a:xfrm>
            <a:custGeom>
              <a:avLst/>
              <a:gdLst>
                <a:gd name="T0" fmla="*/ 111 w 114"/>
                <a:gd name="T1" fmla="*/ 111 h 196"/>
                <a:gd name="T2" fmla="*/ 111 w 114"/>
                <a:gd name="T3" fmla="*/ 111 h 196"/>
                <a:gd name="T4" fmla="*/ 101 w 114"/>
                <a:gd name="T5" fmla="*/ 99 h 196"/>
                <a:gd name="T6" fmla="*/ 87 w 114"/>
                <a:gd name="T7" fmla="*/ 91 h 196"/>
                <a:gd name="T8" fmla="*/ 68 w 114"/>
                <a:gd name="T9" fmla="*/ 85 h 196"/>
                <a:gd name="T10" fmla="*/ 54 w 114"/>
                <a:gd name="T11" fmla="*/ 81 h 196"/>
                <a:gd name="T12" fmla="*/ 44 w 114"/>
                <a:gd name="T13" fmla="*/ 77 h 196"/>
                <a:gd name="T14" fmla="*/ 39 w 114"/>
                <a:gd name="T15" fmla="*/ 73 h 196"/>
                <a:gd name="T16" fmla="*/ 37 w 114"/>
                <a:gd name="T17" fmla="*/ 66 h 196"/>
                <a:gd name="T18" fmla="*/ 42 w 114"/>
                <a:gd name="T19" fmla="*/ 56 h 196"/>
                <a:gd name="T20" fmla="*/ 55 w 114"/>
                <a:gd name="T21" fmla="*/ 52 h 196"/>
                <a:gd name="T22" fmla="*/ 75 w 114"/>
                <a:gd name="T23" fmla="*/ 55 h 196"/>
                <a:gd name="T24" fmla="*/ 81 w 114"/>
                <a:gd name="T25" fmla="*/ 58 h 196"/>
                <a:gd name="T26" fmla="*/ 90 w 114"/>
                <a:gd name="T27" fmla="*/ 62 h 196"/>
                <a:gd name="T28" fmla="*/ 94 w 114"/>
                <a:gd name="T29" fmla="*/ 66 h 196"/>
                <a:gd name="T30" fmla="*/ 96 w 114"/>
                <a:gd name="T31" fmla="*/ 67 h 196"/>
                <a:gd name="T32" fmla="*/ 108 w 114"/>
                <a:gd name="T33" fmla="*/ 44 h 196"/>
                <a:gd name="T34" fmla="*/ 107 w 114"/>
                <a:gd name="T35" fmla="*/ 40 h 196"/>
                <a:gd name="T36" fmla="*/ 86 w 114"/>
                <a:gd name="T37" fmla="*/ 30 h 196"/>
                <a:gd name="T38" fmla="*/ 71 w 114"/>
                <a:gd name="T39" fmla="*/ 26 h 196"/>
                <a:gd name="T40" fmla="*/ 71 w 114"/>
                <a:gd name="T41" fmla="*/ 3 h 196"/>
                <a:gd name="T42" fmla="*/ 68 w 114"/>
                <a:gd name="T43" fmla="*/ 0 h 196"/>
                <a:gd name="T44" fmla="*/ 48 w 114"/>
                <a:gd name="T45" fmla="*/ 0 h 196"/>
                <a:gd name="T46" fmla="*/ 45 w 114"/>
                <a:gd name="T47" fmla="*/ 3 h 196"/>
                <a:gd name="T48" fmla="*/ 45 w 114"/>
                <a:gd name="T49" fmla="*/ 26 h 196"/>
                <a:gd name="T50" fmla="*/ 38 w 114"/>
                <a:gd name="T51" fmla="*/ 28 h 196"/>
                <a:gd name="T52" fmla="*/ 21 w 114"/>
                <a:gd name="T53" fmla="*/ 37 h 196"/>
                <a:gd name="T54" fmla="*/ 10 w 114"/>
                <a:gd name="T55" fmla="*/ 51 h 196"/>
                <a:gd name="T56" fmla="*/ 5 w 114"/>
                <a:gd name="T57" fmla="*/ 71 h 196"/>
                <a:gd name="T58" fmla="*/ 8 w 114"/>
                <a:gd name="T59" fmla="*/ 86 h 196"/>
                <a:gd name="T60" fmla="*/ 16 w 114"/>
                <a:gd name="T61" fmla="*/ 96 h 196"/>
                <a:gd name="T62" fmla="*/ 29 w 114"/>
                <a:gd name="T63" fmla="*/ 104 h 196"/>
                <a:gd name="T64" fmla="*/ 46 w 114"/>
                <a:gd name="T65" fmla="*/ 110 h 196"/>
                <a:gd name="T66" fmla="*/ 61 w 114"/>
                <a:gd name="T67" fmla="*/ 115 h 196"/>
                <a:gd name="T68" fmla="*/ 73 w 114"/>
                <a:gd name="T69" fmla="*/ 119 h 196"/>
                <a:gd name="T70" fmla="*/ 80 w 114"/>
                <a:gd name="T71" fmla="*/ 124 h 196"/>
                <a:gd name="T72" fmla="*/ 82 w 114"/>
                <a:gd name="T73" fmla="*/ 131 h 196"/>
                <a:gd name="T74" fmla="*/ 61 w 114"/>
                <a:gd name="T75" fmla="*/ 144 h 196"/>
                <a:gd name="T76" fmla="*/ 45 w 114"/>
                <a:gd name="T77" fmla="*/ 142 h 196"/>
                <a:gd name="T78" fmla="*/ 31 w 114"/>
                <a:gd name="T79" fmla="*/ 137 h 196"/>
                <a:gd name="T80" fmla="*/ 21 w 114"/>
                <a:gd name="T81" fmla="*/ 131 h 196"/>
                <a:gd name="T82" fmla="*/ 16 w 114"/>
                <a:gd name="T83" fmla="*/ 128 h 196"/>
                <a:gd name="T84" fmla="*/ 13 w 114"/>
                <a:gd name="T85" fmla="*/ 127 h 196"/>
                <a:gd name="T86" fmla="*/ 11 w 114"/>
                <a:gd name="T87" fmla="*/ 129 h 196"/>
                <a:gd name="T88" fmla="*/ 0 w 114"/>
                <a:gd name="T89" fmla="*/ 150 h 196"/>
                <a:gd name="T90" fmla="*/ 1 w 114"/>
                <a:gd name="T91" fmla="*/ 154 h 196"/>
                <a:gd name="T92" fmla="*/ 29 w 114"/>
                <a:gd name="T93" fmla="*/ 167 h 196"/>
                <a:gd name="T94" fmla="*/ 45 w 114"/>
                <a:gd name="T95" fmla="*/ 170 h 196"/>
                <a:gd name="T96" fmla="*/ 45 w 114"/>
                <a:gd name="T97" fmla="*/ 193 h 196"/>
                <a:gd name="T98" fmla="*/ 48 w 114"/>
                <a:gd name="T99" fmla="*/ 196 h 196"/>
                <a:gd name="T100" fmla="*/ 68 w 114"/>
                <a:gd name="T101" fmla="*/ 196 h 196"/>
                <a:gd name="T102" fmla="*/ 71 w 114"/>
                <a:gd name="T103" fmla="*/ 193 h 196"/>
                <a:gd name="T104" fmla="*/ 71 w 114"/>
                <a:gd name="T105" fmla="*/ 171 h 196"/>
                <a:gd name="T106" fmla="*/ 81 w 114"/>
                <a:gd name="T107" fmla="*/ 169 h 196"/>
                <a:gd name="T108" fmla="*/ 98 w 114"/>
                <a:gd name="T109" fmla="*/ 162 h 196"/>
                <a:gd name="T110" fmla="*/ 110 w 114"/>
                <a:gd name="T111" fmla="*/ 148 h 196"/>
                <a:gd name="T112" fmla="*/ 114 w 114"/>
                <a:gd name="T113" fmla="*/ 128 h 196"/>
                <a:gd name="T114" fmla="*/ 111 w 114"/>
                <a:gd name="T115" fmla="*/ 11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196">
                  <a:moveTo>
                    <a:pt x="111" y="111"/>
                  </a:moveTo>
                  <a:lnTo>
                    <a:pt x="111" y="111"/>
                  </a:lnTo>
                  <a:cubicBezTo>
                    <a:pt x="109" y="106"/>
                    <a:pt x="105" y="102"/>
                    <a:pt x="101" y="99"/>
                  </a:cubicBezTo>
                  <a:cubicBezTo>
                    <a:pt x="97" y="96"/>
                    <a:pt x="92" y="93"/>
                    <a:pt x="87" y="91"/>
                  </a:cubicBezTo>
                  <a:cubicBezTo>
                    <a:pt x="81" y="89"/>
                    <a:pt x="75" y="87"/>
                    <a:pt x="68" y="85"/>
                  </a:cubicBezTo>
                  <a:cubicBezTo>
                    <a:pt x="62" y="84"/>
                    <a:pt x="58" y="82"/>
                    <a:pt x="54" y="81"/>
                  </a:cubicBezTo>
                  <a:cubicBezTo>
                    <a:pt x="50" y="80"/>
                    <a:pt x="47" y="79"/>
                    <a:pt x="44" y="77"/>
                  </a:cubicBezTo>
                  <a:cubicBezTo>
                    <a:pt x="42" y="76"/>
                    <a:pt x="40" y="74"/>
                    <a:pt x="39" y="73"/>
                  </a:cubicBezTo>
                  <a:cubicBezTo>
                    <a:pt x="37" y="71"/>
                    <a:pt x="37" y="69"/>
                    <a:pt x="37" y="66"/>
                  </a:cubicBezTo>
                  <a:cubicBezTo>
                    <a:pt x="37" y="62"/>
                    <a:pt x="38" y="59"/>
                    <a:pt x="42" y="56"/>
                  </a:cubicBezTo>
                  <a:cubicBezTo>
                    <a:pt x="45" y="54"/>
                    <a:pt x="49" y="53"/>
                    <a:pt x="55" y="52"/>
                  </a:cubicBezTo>
                  <a:cubicBezTo>
                    <a:pt x="61" y="52"/>
                    <a:pt x="70" y="54"/>
                    <a:pt x="75" y="55"/>
                  </a:cubicBezTo>
                  <a:cubicBezTo>
                    <a:pt x="77" y="56"/>
                    <a:pt x="79" y="57"/>
                    <a:pt x="81" y="58"/>
                  </a:cubicBezTo>
                  <a:cubicBezTo>
                    <a:pt x="84" y="59"/>
                    <a:pt x="87" y="61"/>
                    <a:pt x="90" y="62"/>
                  </a:cubicBezTo>
                  <a:cubicBezTo>
                    <a:pt x="92" y="64"/>
                    <a:pt x="94" y="65"/>
                    <a:pt x="94" y="66"/>
                  </a:cubicBezTo>
                  <a:lnTo>
                    <a:pt x="96" y="67"/>
                  </a:lnTo>
                  <a:lnTo>
                    <a:pt x="108" y="44"/>
                  </a:lnTo>
                  <a:cubicBezTo>
                    <a:pt x="109" y="43"/>
                    <a:pt x="109" y="41"/>
                    <a:pt x="107" y="40"/>
                  </a:cubicBezTo>
                  <a:cubicBezTo>
                    <a:pt x="101" y="36"/>
                    <a:pt x="94" y="33"/>
                    <a:pt x="86" y="30"/>
                  </a:cubicBezTo>
                  <a:cubicBezTo>
                    <a:pt x="82" y="28"/>
                    <a:pt x="77" y="27"/>
                    <a:pt x="71" y="26"/>
                  </a:cubicBezTo>
                  <a:lnTo>
                    <a:pt x="71" y="3"/>
                  </a:lnTo>
                  <a:cubicBezTo>
                    <a:pt x="71" y="2"/>
                    <a:pt x="70" y="0"/>
                    <a:pt x="68" y="0"/>
                  </a:cubicBezTo>
                  <a:lnTo>
                    <a:pt x="48" y="0"/>
                  </a:lnTo>
                  <a:cubicBezTo>
                    <a:pt x="47" y="0"/>
                    <a:pt x="45" y="2"/>
                    <a:pt x="45" y="3"/>
                  </a:cubicBezTo>
                  <a:lnTo>
                    <a:pt x="45" y="26"/>
                  </a:lnTo>
                  <a:cubicBezTo>
                    <a:pt x="43" y="27"/>
                    <a:pt x="40" y="27"/>
                    <a:pt x="38" y="28"/>
                  </a:cubicBezTo>
                  <a:cubicBezTo>
                    <a:pt x="31" y="30"/>
                    <a:pt x="26" y="33"/>
                    <a:pt x="21" y="37"/>
                  </a:cubicBezTo>
                  <a:cubicBezTo>
                    <a:pt x="16" y="41"/>
                    <a:pt x="12" y="45"/>
                    <a:pt x="10" y="51"/>
                  </a:cubicBezTo>
                  <a:cubicBezTo>
                    <a:pt x="7" y="57"/>
                    <a:pt x="5" y="63"/>
                    <a:pt x="5" y="71"/>
                  </a:cubicBezTo>
                  <a:cubicBezTo>
                    <a:pt x="5" y="76"/>
                    <a:pt x="6" y="81"/>
                    <a:pt x="8" y="86"/>
                  </a:cubicBezTo>
                  <a:cubicBezTo>
                    <a:pt x="10" y="90"/>
                    <a:pt x="12" y="93"/>
                    <a:pt x="16" y="96"/>
                  </a:cubicBezTo>
                  <a:cubicBezTo>
                    <a:pt x="19" y="99"/>
                    <a:pt x="24" y="102"/>
                    <a:pt x="29" y="104"/>
                  </a:cubicBezTo>
                  <a:cubicBezTo>
                    <a:pt x="34" y="107"/>
                    <a:pt x="40" y="109"/>
                    <a:pt x="46" y="110"/>
                  </a:cubicBezTo>
                  <a:cubicBezTo>
                    <a:pt x="52" y="112"/>
                    <a:pt x="57" y="113"/>
                    <a:pt x="61" y="115"/>
                  </a:cubicBezTo>
                  <a:cubicBezTo>
                    <a:pt x="66" y="116"/>
                    <a:pt x="70" y="117"/>
                    <a:pt x="73" y="119"/>
                  </a:cubicBezTo>
                  <a:cubicBezTo>
                    <a:pt x="76" y="120"/>
                    <a:pt x="78" y="122"/>
                    <a:pt x="80" y="124"/>
                  </a:cubicBezTo>
                  <a:cubicBezTo>
                    <a:pt x="81" y="126"/>
                    <a:pt x="82" y="128"/>
                    <a:pt x="82" y="131"/>
                  </a:cubicBezTo>
                  <a:cubicBezTo>
                    <a:pt x="82" y="140"/>
                    <a:pt x="75" y="144"/>
                    <a:pt x="61" y="144"/>
                  </a:cubicBezTo>
                  <a:cubicBezTo>
                    <a:pt x="55" y="144"/>
                    <a:pt x="50" y="143"/>
                    <a:pt x="45" y="142"/>
                  </a:cubicBezTo>
                  <a:cubicBezTo>
                    <a:pt x="40" y="141"/>
                    <a:pt x="36" y="139"/>
                    <a:pt x="31" y="137"/>
                  </a:cubicBezTo>
                  <a:cubicBezTo>
                    <a:pt x="27" y="135"/>
                    <a:pt x="24" y="133"/>
                    <a:pt x="21" y="131"/>
                  </a:cubicBezTo>
                  <a:cubicBezTo>
                    <a:pt x="18" y="130"/>
                    <a:pt x="17" y="129"/>
                    <a:pt x="16" y="128"/>
                  </a:cubicBezTo>
                  <a:cubicBezTo>
                    <a:pt x="15" y="127"/>
                    <a:pt x="14" y="127"/>
                    <a:pt x="13" y="127"/>
                  </a:cubicBezTo>
                  <a:cubicBezTo>
                    <a:pt x="12" y="127"/>
                    <a:pt x="12" y="128"/>
                    <a:pt x="11" y="129"/>
                  </a:cubicBezTo>
                  <a:lnTo>
                    <a:pt x="0" y="150"/>
                  </a:lnTo>
                  <a:cubicBezTo>
                    <a:pt x="0" y="151"/>
                    <a:pt x="0" y="153"/>
                    <a:pt x="1" y="154"/>
                  </a:cubicBezTo>
                  <a:cubicBezTo>
                    <a:pt x="9" y="159"/>
                    <a:pt x="19" y="164"/>
                    <a:pt x="29" y="167"/>
                  </a:cubicBezTo>
                  <a:cubicBezTo>
                    <a:pt x="34" y="168"/>
                    <a:pt x="40" y="170"/>
                    <a:pt x="45" y="170"/>
                  </a:cubicBezTo>
                  <a:lnTo>
                    <a:pt x="45" y="193"/>
                  </a:lnTo>
                  <a:cubicBezTo>
                    <a:pt x="45" y="195"/>
                    <a:pt x="47" y="196"/>
                    <a:pt x="48" y="196"/>
                  </a:cubicBezTo>
                  <a:lnTo>
                    <a:pt x="68" y="196"/>
                  </a:lnTo>
                  <a:cubicBezTo>
                    <a:pt x="70" y="196"/>
                    <a:pt x="71" y="195"/>
                    <a:pt x="71" y="193"/>
                  </a:cubicBezTo>
                  <a:lnTo>
                    <a:pt x="71" y="171"/>
                  </a:lnTo>
                  <a:cubicBezTo>
                    <a:pt x="74" y="170"/>
                    <a:pt x="78" y="170"/>
                    <a:pt x="81" y="169"/>
                  </a:cubicBezTo>
                  <a:cubicBezTo>
                    <a:pt x="87" y="168"/>
                    <a:pt x="93" y="165"/>
                    <a:pt x="98" y="162"/>
                  </a:cubicBezTo>
                  <a:cubicBezTo>
                    <a:pt x="103" y="158"/>
                    <a:pt x="107" y="154"/>
                    <a:pt x="110" y="148"/>
                  </a:cubicBezTo>
                  <a:cubicBezTo>
                    <a:pt x="113" y="143"/>
                    <a:pt x="114" y="136"/>
                    <a:pt x="114" y="128"/>
                  </a:cubicBezTo>
                  <a:cubicBezTo>
                    <a:pt x="114" y="121"/>
                    <a:pt x="113" y="116"/>
                    <a:pt x="111" y="1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24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Técnicas: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Corresponde a las actividades técnicas que realizan los profesionales de seguridad e higiene industrial, tales como:</a:t>
            </a:r>
          </a:p>
          <a:p>
            <a:pPr>
              <a:buClr>
                <a:srgbClr val="006600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Inspecciones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Evaluaciones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ambientales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Auditorías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Apoyo a programas de prevención de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riesgos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Asesorías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legales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Apoyo a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CPHS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Capacitación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F3A28B-4FB5-964D-93D2-03E9B5098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112" y="1602000"/>
            <a:ext cx="7719888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03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Corresponde a las prestaciones pecuniarias que se originan como consecuencia de un accidente del trabajo o enfermedad profesional. </a:t>
            </a:r>
          </a:p>
          <a:p>
            <a:pPr>
              <a:buClr>
                <a:srgbClr val="006600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Según sus efectos, se clasifican en las siguientes categorías: </a:t>
            </a:r>
          </a:p>
          <a:p>
            <a:pPr>
              <a:buClr>
                <a:srgbClr val="006600"/>
              </a:buClr>
            </a:pP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prstClr val="black">
                  <a:lumMod val="95000"/>
                  <a:lumOff val="5000"/>
                </a:prst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Subsidios, </a:t>
            </a: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indemnizaciones y </a:t>
            </a:r>
          </a:p>
          <a:p>
            <a:pPr marL="285750" lvl="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prstClr val="black">
                    <a:lumMod val="95000"/>
                    <a:lumOff val="5000"/>
                  </a:prstClr>
                </a:solidFill>
                <a:latin typeface="ACHS Nueva Sans Light" pitchFamily="2" charset="77"/>
                <a:cs typeface="Arial" panose="020B0604020202020204" pitchFamily="34" charset="0"/>
              </a:rPr>
              <a:t>pensiones. 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AC3BB71-6C4B-2C49-9BB1-9258D7AB8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761" y="1602000"/>
            <a:ext cx="771823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39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Fuentes de financiamiento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C190BD8C-DD95-5C4B-9D85-E1D2D3F92337}"/>
              </a:ext>
            </a:extLst>
          </p:cNvPr>
          <p:cNvSpPr/>
          <p:nvPr/>
        </p:nvSpPr>
        <p:spPr>
          <a:xfrm>
            <a:off x="1747221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xmlns="" id="{CCF146A6-5C52-5348-8304-B72F5BA09E84}"/>
              </a:ext>
            </a:extLst>
          </p:cNvPr>
          <p:cNvSpPr/>
          <p:nvPr/>
        </p:nvSpPr>
        <p:spPr>
          <a:xfrm>
            <a:off x="4661871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A8798F9E-D039-FA4A-B628-51839AA48FB7}"/>
              </a:ext>
            </a:extLst>
          </p:cNvPr>
          <p:cNvSpPr/>
          <p:nvPr/>
        </p:nvSpPr>
        <p:spPr>
          <a:xfrm>
            <a:off x="7576523" y="1619250"/>
            <a:ext cx="2731351" cy="56197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angle 54">
            <a:extLst>
              <a:ext uri="{FF2B5EF4-FFF2-40B4-BE49-F238E27FC236}">
                <a16:creationId xmlns:a16="http://schemas.microsoft.com/office/drawing/2014/main" xmlns="" id="{3A347DEB-0607-BB40-B2B8-FD0AE62CC605}"/>
              </a:ext>
            </a:extLst>
          </p:cNvPr>
          <p:cNvSpPr/>
          <p:nvPr/>
        </p:nvSpPr>
        <p:spPr>
          <a:xfrm>
            <a:off x="1760287" y="4329949"/>
            <a:ext cx="2740535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temporal</a:t>
            </a:r>
          </a:p>
        </p:txBody>
      </p:sp>
      <p:sp>
        <p:nvSpPr>
          <p:cNvPr id="15" name="Rectangle 55">
            <a:extLst>
              <a:ext uri="{FF2B5EF4-FFF2-40B4-BE49-F238E27FC236}">
                <a16:creationId xmlns:a16="http://schemas.microsoft.com/office/drawing/2014/main" xmlns="" id="{3FCC4CF5-42A6-BF4C-B69C-EEAF438056FD}"/>
              </a:ext>
            </a:extLst>
          </p:cNvPr>
          <p:cNvSpPr/>
          <p:nvPr/>
        </p:nvSpPr>
        <p:spPr>
          <a:xfrm>
            <a:off x="4661870" y="4329949"/>
            <a:ext cx="2731351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permanente</a:t>
            </a:r>
          </a:p>
        </p:txBody>
      </p:sp>
      <p:sp>
        <p:nvSpPr>
          <p:cNvPr id="16" name="Rectangle 56">
            <a:extLst>
              <a:ext uri="{FF2B5EF4-FFF2-40B4-BE49-F238E27FC236}">
                <a16:creationId xmlns:a16="http://schemas.microsoft.com/office/drawing/2014/main" xmlns="" id="{E8B8C69C-DFE8-C447-A235-38FE8A3F3FAA}"/>
              </a:ext>
            </a:extLst>
          </p:cNvPr>
          <p:cNvSpPr/>
          <p:nvPr/>
        </p:nvSpPr>
        <p:spPr>
          <a:xfrm>
            <a:off x="7554270" y="4329949"/>
            <a:ext cx="2753603" cy="31602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b="1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Superviviencia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866E5CBC-A244-FF43-8FCF-0659BC038B63}"/>
              </a:ext>
            </a:extLst>
          </p:cNvPr>
          <p:cNvSpPr/>
          <p:nvPr/>
        </p:nvSpPr>
        <p:spPr>
          <a:xfrm>
            <a:off x="2197104" y="2000899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080C8CA-F80A-B449-A224-B58F63F38F90}"/>
              </a:ext>
            </a:extLst>
          </p:cNvPr>
          <p:cNvSpPr/>
          <p:nvPr/>
        </p:nvSpPr>
        <p:spPr>
          <a:xfrm>
            <a:off x="5162550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531608EF-D9C0-2D4B-93BC-502021DB872E}"/>
              </a:ext>
            </a:extLst>
          </p:cNvPr>
          <p:cNvSpPr/>
          <p:nvPr/>
        </p:nvSpPr>
        <p:spPr>
          <a:xfrm>
            <a:off x="8008748" y="200248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33" name="Group 163">
            <a:extLst>
              <a:ext uri="{FF2B5EF4-FFF2-40B4-BE49-F238E27FC236}">
                <a16:creationId xmlns:a16="http://schemas.microsoft.com/office/drawing/2014/main" xmlns="" id="{5EA2005A-6513-3A45-82CF-A14ED4427A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5751" y="2549380"/>
            <a:ext cx="763588" cy="763588"/>
            <a:chOff x="1007" y="2686"/>
            <a:chExt cx="481" cy="481"/>
          </a:xfrm>
          <a:solidFill>
            <a:schemeClr val="bg1"/>
          </a:solidFill>
        </p:grpSpPr>
        <p:sp>
          <p:nvSpPr>
            <p:cNvPr id="34" name="Freeform 164">
              <a:extLst>
                <a:ext uri="{FF2B5EF4-FFF2-40B4-BE49-F238E27FC236}">
                  <a16:creationId xmlns:a16="http://schemas.microsoft.com/office/drawing/2014/main" xmlns="" id="{CC72D995-84B3-2946-B9F6-9C7A77388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" y="2686"/>
              <a:ext cx="415" cy="449"/>
            </a:xfrm>
            <a:custGeom>
              <a:avLst/>
              <a:gdLst>
                <a:gd name="T0" fmla="*/ 554 w 683"/>
                <a:gd name="T1" fmla="*/ 339 h 739"/>
                <a:gd name="T2" fmla="*/ 554 w 683"/>
                <a:gd name="T3" fmla="*/ 339 h 739"/>
                <a:gd name="T4" fmla="*/ 539 w 683"/>
                <a:gd name="T5" fmla="*/ 323 h 739"/>
                <a:gd name="T6" fmla="*/ 539 w 683"/>
                <a:gd name="T7" fmla="*/ 210 h 739"/>
                <a:gd name="T8" fmla="*/ 247 w 683"/>
                <a:gd name="T9" fmla="*/ 210 h 739"/>
                <a:gd name="T10" fmla="*/ 231 w 683"/>
                <a:gd name="T11" fmla="*/ 225 h 739"/>
                <a:gd name="T12" fmla="*/ 231 w 683"/>
                <a:gd name="T13" fmla="*/ 263 h 739"/>
                <a:gd name="T14" fmla="*/ 216 w 683"/>
                <a:gd name="T15" fmla="*/ 278 h 739"/>
                <a:gd name="T16" fmla="*/ 201 w 683"/>
                <a:gd name="T17" fmla="*/ 263 h 739"/>
                <a:gd name="T18" fmla="*/ 201 w 683"/>
                <a:gd name="T19" fmla="*/ 225 h 739"/>
                <a:gd name="T20" fmla="*/ 247 w 683"/>
                <a:gd name="T21" fmla="*/ 180 h 739"/>
                <a:gd name="T22" fmla="*/ 539 w 683"/>
                <a:gd name="T23" fmla="*/ 180 h 739"/>
                <a:gd name="T24" fmla="*/ 539 w 683"/>
                <a:gd name="T25" fmla="*/ 44 h 739"/>
                <a:gd name="T26" fmla="*/ 584 w 683"/>
                <a:gd name="T27" fmla="*/ 0 h 739"/>
                <a:gd name="T28" fmla="*/ 667 w 683"/>
                <a:gd name="T29" fmla="*/ 0 h 739"/>
                <a:gd name="T30" fmla="*/ 683 w 683"/>
                <a:gd name="T31" fmla="*/ 14 h 739"/>
                <a:gd name="T32" fmla="*/ 667 w 683"/>
                <a:gd name="T33" fmla="*/ 29 h 739"/>
                <a:gd name="T34" fmla="*/ 584 w 683"/>
                <a:gd name="T35" fmla="*/ 29 h 739"/>
                <a:gd name="T36" fmla="*/ 569 w 683"/>
                <a:gd name="T37" fmla="*/ 44 h 739"/>
                <a:gd name="T38" fmla="*/ 569 w 683"/>
                <a:gd name="T39" fmla="*/ 323 h 739"/>
                <a:gd name="T40" fmla="*/ 554 w 683"/>
                <a:gd name="T41" fmla="*/ 339 h 739"/>
                <a:gd name="T42" fmla="*/ 192 w 683"/>
                <a:gd name="T43" fmla="*/ 671 h 739"/>
                <a:gd name="T44" fmla="*/ 192 w 683"/>
                <a:gd name="T45" fmla="*/ 671 h 739"/>
                <a:gd name="T46" fmla="*/ 177 w 683"/>
                <a:gd name="T47" fmla="*/ 656 h 739"/>
                <a:gd name="T48" fmla="*/ 177 w 683"/>
                <a:gd name="T49" fmla="*/ 391 h 739"/>
                <a:gd name="T50" fmla="*/ 381 w 683"/>
                <a:gd name="T51" fmla="*/ 391 h 739"/>
                <a:gd name="T52" fmla="*/ 396 w 683"/>
                <a:gd name="T53" fmla="*/ 407 h 739"/>
                <a:gd name="T54" fmla="*/ 381 w 683"/>
                <a:gd name="T55" fmla="*/ 422 h 739"/>
                <a:gd name="T56" fmla="*/ 207 w 683"/>
                <a:gd name="T57" fmla="*/ 422 h 739"/>
                <a:gd name="T58" fmla="*/ 207 w 683"/>
                <a:gd name="T59" fmla="*/ 656 h 739"/>
                <a:gd name="T60" fmla="*/ 192 w 683"/>
                <a:gd name="T61" fmla="*/ 671 h 739"/>
                <a:gd name="T62" fmla="*/ 120 w 683"/>
                <a:gd name="T63" fmla="*/ 739 h 739"/>
                <a:gd name="T64" fmla="*/ 120 w 683"/>
                <a:gd name="T65" fmla="*/ 739 h 739"/>
                <a:gd name="T66" fmla="*/ 15 w 683"/>
                <a:gd name="T67" fmla="*/ 739 h 739"/>
                <a:gd name="T68" fmla="*/ 0 w 683"/>
                <a:gd name="T69" fmla="*/ 724 h 739"/>
                <a:gd name="T70" fmla="*/ 15 w 683"/>
                <a:gd name="T71" fmla="*/ 709 h 739"/>
                <a:gd name="T72" fmla="*/ 120 w 683"/>
                <a:gd name="T73" fmla="*/ 709 h 739"/>
                <a:gd name="T74" fmla="*/ 135 w 683"/>
                <a:gd name="T75" fmla="*/ 724 h 739"/>
                <a:gd name="T76" fmla="*/ 120 w 683"/>
                <a:gd name="T7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83" h="739">
                  <a:moveTo>
                    <a:pt x="554" y="339"/>
                  </a:moveTo>
                  <a:lnTo>
                    <a:pt x="554" y="339"/>
                  </a:lnTo>
                  <a:cubicBezTo>
                    <a:pt x="546" y="339"/>
                    <a:pt x="539" y="332"/>
                    <a:pt x="539" y="323"/>
                  </a:cubicBezTo>
                  <a:lnTo>
                    <a:pt x="539" y="210"/>
                  </a:lnTo>
                  <a:lnTo>
                    <a:pt x="247" y="210"/>
                  </a:lnTo>
                  <a:cubicBezTo>
                    <a:pt x="238" y="210"/>
                    <a:pt x="231" y="217"/>
                    <a:pt x="231" y="225"/>
                  </a:cubicBezTo>
                  <a:lnTo>
                    <a:pt x="231" y="263"/>
                  </a:lnTo>
                  <a:cubicBezTo>
                    <a:pt x="231" y="271"/>
                    <a:pt x="225" y="278"/>
                    <a:pt x="216" y="278"/>
                  </a:cubicBezTo>
                  <a:cubicBezTo>
                    <a:pt x="208" y="278"/>
                    <a:pt x="201" y="271"/>
                    <a:pt x="201" y="263"/>
                  </a:cubicBezTo>
                  <a:lnTo>
                    <a:pt x="201" y="225"/>
                  </a:lnTo>
                  <a:cubicBezTo>
                    <a:pt x="201" y="200"/>
                    <a:pt x="222" y="180"/>
                    <a:pt x="247" y="180"/>
                  </a:cubicBezTo>
                  <a:lnTo>
                    <a:pt x="539" y="180"/>
                  </a:lnTo>
                  <a:lnTo>
                    <a:pt x="539" y="44"/>
                  </a:lnTo>
                  <a:cubicBezTo>
                    <a:pt x="539" y="19"/>
                    <a:pt x="559" y="0"/>
                    <a:pt x="584" y="0"/>
                  </a:cubicBezTo>
                  <a:lnTo>
                    <a:pt x="667" y="0"/>
                  </a:lnTo>
                  <a:cubicBezTo>
                    <a:pt x="676" y="0"/>
                    <a:pt x="683" y="6"/>
                    <a:pt x="683" y="14"/>
                  </a:cubicBezTo>
                  <a:cubicBezTo>
                    <a:pt x="683" y="22"/>
                    <a:pt x="676" y="29"/>
                    <a:pt x="667" y="29"/>
                  </a:cubicBezTo>
                  <a:lnTo>
                    <a:pt x="584" y="29"/>
                  </a:lnTo>
                  <a:cubicBezTo>
                    <a:pt x="576" y="29"/>
                    <a:pt x="569" y="36"/>
                    <a:pt x="569" y="44"/>
                  </a:cubicBezTo>
                  <a:lnTo>
                    <a:pt x="569" y="323"/>
                  </a:lnTo>
                  <a:cubicBezTo>
                    <a:pt x="569" y="332"/>
                    <a:pt x="563" y="339"/>
                    <a:pt x="554" y="339"/>
                  </a:cubicBezTo>
                  <a:close/>
                  <a:moveTo>
                    <a:pt x="192" y="671"/>
                  </a:moveTo>
                  <a:lnTo>
                    <a:pt x="192" y="671"/>
                  </a:lnTo>
                  <a:cubicBezTo>
                    <a:pt x="184" y="671"/>
                    <a:pt x="177" y="664"/>
                    <a:pt x="177" y="656"/>
                  </a:cubicBezTo>
                  <a:lnTo>
                    <a:pt x="177" y="391"/>
                  </a:lnTo>
                  <a:lnTo>
                    <a:pt x="381" y="391"/>
                  </a:lnTo>
                  <a:cubicBezTo>
                    <a:pt x="389" y="391"/>
                    <a:pt x="396" y="398"/>
                    <a:pt x="396" y="407"/>
                  </a:cubicBezTo>
                  <a:cubicBezTo>
                    <a:pt x="396" y="415"/>
                    <a:pt x="389" y="422"/>
                    <a:pt x="381" y="422"/>
                  </a:cubicBezTo>
                  <a:lnTo>
                    <a:pt x="207" y="422"/>
                  </a:lnTo>
                  <a:lnTo>
                    <a:pt x="207" y="656"/>
                  </a:lnTo>
                  <a:cubicBezTo>
                    <a:pt x="207" y="664"/>
                    <a:pt x="200" y="671"/>
                    <a:pt x="192" y="671"/>
                  </a:cubicBezTo>
                  <a:close/>
                  <a:moveTo>
                    <a:pt x="120" y="739"/>
                  </a:moveTo>
                  <a:lnTo>
                    <a:pt x="120" y="739"/>
                  </a:lnTo>
                  <a:lnTo>
                    <a:pt x="15" y="739"/>
                  </a:lnTo>
                  <a:cubicBezTo>
                    <a:pt x="6" y="739"/>
                    <a:pt x="0" y="732"/>
                    <a:pt x="0" y="724"/>
                  </a:cubicBezTo>
                  <a:cubicBezTo>
                    <a:pt x="0" y="715"/>
                    <a:pt x="6" y="709"/>
                    <a:pt x="15" y="709"/>
                  </a:cubicBezTo>
                  <a:lnTo>
                    <a:pt x="120" y="709"/>
                  </a:lnTo>
                  <a:cubicBezTo>
                    <a:pt x="129" y="709"/>
                    <a:pt x="135" y="715"/>
                    <a:pt x="135" y="724"/>
                  </a:cubicBezTo>
                  <a:cubicBezTo>
                    <a:pt x="135" y="732"/>
                    <a:pt x="129" y="739"/>
                    <a:pt x="120" y="739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5" name="Freeform 165">
              <a:extLst>
                <a:ext uri="{FF2B5EF4-FFF2-40B4-BE49-F238E27FC236}">
                  <a16:creationId xmlns:a16="http://schemas.microsoft.com/office/drawing/2014/main" xmlns="" id="{FA5AE474-715C-514E-BCB3-6F557ADB61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9" y="2877"/>
              <a:ext cx="409" cy="290"/>
            </a:xfrm>
            <a:custGeom>
              <a:avLst/>
              <a:gdLst>
                <a:gd name="T0" fmla="*/ 435 w 673"/>
                <a:gd name="T1" fmla="*/ 173 h 477"/>
                <a:gd name="T2" fmla="*/ 435 w 673"/>
                <a:gd name="T3" fmla="*/ 173 h 477"/>
                <a:gd name="T4" fmla="*/ 371 w 673"/>
                <a:gd name="T5" fmla="*/ 237 h 477"/>
                <a:gd name="T6" fmla="*/ 435 w 673"/>
                <a:gd name="T7" fmla="*/ 301 h 477"/>
                <a:gd name="T8" fmla="*/ 500 w 673"/>
                <a:gd name="T9" fmla="*/ 237 h 477"/>
                <a:gd name="T10" fmla="*/ 435 w 673"/>
                <a:gd name="T11" fmla="*/ 173 h 477"/>
                <a:gd name="T12" fmla="*/ 435 w 673"/>
                <a:gd name="T13" fmla="*/ 332 h 477"/>
                <a:gd name="T14" fmla="*/ 435 w 673"/>
                <a:gd name="T15" fmla="*/ 332 h 477"/>
                <a:gd name="T16" fmla="*/ 341 w 673"/>
                <a:gd name="T17" fmla="*/ 237 h 477"/>
                <a:gd name="T18" fmla="*/ 435 w 673"/>
                <a:gd name="T19" fmla="*/ 143 h 477"/>
                <a:gd name="T20" fmla="*/ 530 w 673"/>
                <a:gd name="T21" fmla="*/ 237 h 477"/>
                <a:gd name="T22" fmla="*/ 435 w 673"/>
                <a:gd name="T23" fmla="*/ 332 h 477"/>
                <a:gd name="T24" fmla="*/ 435 w 673"/>
                <a:gd name="T25" fmla="*/ 30 h 477"/>
                <a:gd name="T26" fmla="*/ 435 w 673"/>
                <a:gd name="T27" fmla="*/ 30 h 477"/>
                <a:gd name="T28" fmla="*/ 228 w 673"/>
                <a:gd name="T29" fmla="*/ 237 h 477"/>
                <a:gd name="T30" fmla="*/ 435 w 673"/>
                <a:gd name="T31" fmla="*/ 444 h 477"/>
                <a:gd name="T32" fmla="*/ 643 w 673"/>
                <a:gd name="T33" fmla="*/ 237 h 477"/>
                <a:gd name="T34" fmla="*/ 435 w 673"/>
                <a:gd name="T35" fmla="*/ 30 h 477"/>
                <a:gd name="T36" fmla="*/ 435 w 673"/>
                <a:gd name="T37" fmla="*/ 475 h 477"/>
                <a:gd name="T38" fmla="*/ 435 w 673"/>
                <a:gd name="T39" fmla="*/ 475 h 477"/>
                <a:gd name="T40" fmla="*/ 198 w 673"/>
                <a:gd name="T41" fmla="*/ 237 h 477"/>
                <a:gd name="T42" fmla="*/ 435 w 673"/>
                <a:gd name="T43" fmla="*/ 0 h 477"/>
                <a:gd name="T44" fmla="*/ 673 w 673"/>
                <a:gd name="T45" fmla="*/ 237 h 477"/>
                <a:gd name="T46" fmla="*/ 435 w 673"/>
                <a:gd name="T47" fmla="*/ 475 h 477"/>
                <a:gd name="T48" fmla="*/ 73 w 673"/>
                <a:gd name="T49" fmla="*/ 360 h 477"/>
                <a:gd name="T50" fmla="*/ 73 w 673"/>
                <a:gd name="T51" fmla="*/ 360 h 477"/>
                <a:gd name="T52" fmla="*/ 30 w 673"/>
                <a:gd name="T53" fmla="*/ 403 h 477"/>
                <a:gd name="T54" fmla="*/ 73 w 673"/>
                <a:gd name="T55" fmla="*/ 446 h 477"/>
                <a:gd name="T56" fmla="*/ 116 w 673"/>
                <a:gd name="T57" fmla="*/ 403 h 477"/>
                <a:gd name="T58" fmla="*/ 73 w 673"/>
                <a:gd name="T59" fmla="*/ 360 h 477"/>
                <a:gd name="T60" fmla="*/ 73 w 673"/>
                <a:gd name="T61" fmla="*/ 477 h 477"/>
                <a:gd name="T62" fmla="*/ 73 w 673"/>
                <a:gd name="T63" fmla="*/ 477 h 477"/>
                <a:gd name="T64" fmla="*/ 0 w 673"/>
                <a:gd name="T65" fmla="*/ 403 h 477"/>
                <a:gd name="T66" fmla="*/ 73 w 673"/>
                <a:gd name="T67" fmla="*/ 330 h 477"/>
                <a:gd name="T68" fmla="*/ 146 w 673"/>
                <a:gd name="T69" fmla="*/ 403 h 477"/>
                <a:gd name="T70" fmla="*/ 73 w 673"/>
                <a:gd name="T7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3" h="477">
                  <a:moveTo>
                    <a:pt x="435" y="173"/>
                  </a:moveTo>
                  <a:lnTo>
                    <a:pt x="435" y="173"/>
                  </a:lnTo>
                  <a:cubicBezTo>
                    <a:pt x="400" y="173"/>
                    <a:pt x="371" y="202"/>
                    <a:pt x="371" y="237"/>
                  </a:cubicBezTo>
                  <a:cubicBezTo>
                    <a:pt x="371" y="273"/>
                    <a:pt x="400" y="301"/>
                    <a:pt x="435" y="301"/>
                  </a:cubicBezTo>
                  <a:cubicBezTo>
                    <a:pt x="471" y="301"/>
                    <a:pt x="500" y="273"/>
                    <a:pt x="500" y="237"/>
                  </a:cubicBezTo>
                  <a:cubicBezTo>
                    <a:pt x="500" y="202"/>
                    <a:pt x="471" y="173"/>
                    <a:pt x="435" y="173"/>
                  </a:cubicBezTo>
                  <a:close/>
                  <a:moveTo>
                    <a:pt x="435" y="332"/>
                  </a:moveTo>
                  <a:lnTo>
                    <a:pt x="435" y="332"/>
                  </a:lnTo>
                  <a:cubicBezTo>
                    <a:pt x="383" y="332"/>
                    <a:pt x="341" y="289"/>
                    <a:pt x="341" y="237"/>
                  </a:cubicBezTo>
                  <a:cubicBezTo>
                    <a:pt x="341" y="185"/>
                    <a:pt x="383" y="143"/>
                    <a:pt x="435" y="143"/>
                  </a:cubicBezTo>
                  <a:cubicBezTo>
                    <a:pt x="487" y="143"/>
                    <a:pt x="530" y="185"/>
                    <a:pt x="530" y="237"/>
                  </a:cubicBezTo>
                  <a:cubicBezTo>
                    <a:pt x="530" y="289"/>
                    <a:pt x="487" y="332"/>
                    <a:pt x="435" y="332"/>
                  </a:cubicBezTo>
                  <a:close/>
                  <a:moveTo>
                    <a:pt x="435" y="30"/>
                  </a:moveTo>
                  <a:lnTo>
                    <a:pt x="435" y="30"/>
                  </a:lnTo>
                  <a:cubicBezTo>
                    <a:pt x="321" y="30"/>
                    <a:pt x="228" y="123"/>
                    <a:pt x="228" y="237"/>
                  </a:cubicBezTo>
                  <a:cubicBezTo>
                    <a:pt x="228" y="351"/>
                    <a:pt x="321" y="444"/>
                    <a:pt x="435" y="444"/>
                  </a:cubicBezTo>
                  <a:cubicBezTo>
                    <a:pt x="550" y="444"/>
                    <a:pt x="643" y="351"/>
                    <a:pt x="643" y="237"/>
                  </a:cubicBezTo>
                  <a:cubicBezTo>
                    <a:pt x="643" y="123"/>
                    <a:pt x="550" y="30"/>
                    <a:pt x="435" y="30"/>
                  </a:cubicBezTo>
                  <a:close/>
                  <a:moveTo>
                    <a:pt x="435" y="475"/>
                  </a:moveTo>
                  <a:lnTo>
                    <a:pt x="435" y="475"/>
                  </a:lnTo>
                  <a:cubicBezTo>
                    <a:pt x="305" y="475"/>
                    <a:pt x="198" y="368"/>
                    <a:pt x="198" y="237"/>
                  </a:cubicBezTo>
                  <a:cubicBezTo>
                    <a:pt x="198" y="106"/>
                    <a:pt x="305" y="0"/>
                    <a:pt x="435" y="0"/>
                  </a:cubicBezTo>
                  <a:cubicBezTo>
                    <a:pt x="566" y="0"/>
                    <a:pt x="673" y="106"/>
                    <a:pt x="673" y="237"/>
                  </a:cubicBezTo>
                  <a:cubicBezTo>
                    <a:pt x="673" y="368"/>
                    <a:pt x="566" y="475"/>
                    <a:pt x="435" y="475"/>
                  </a:cubicBezTo>
                  <a:close/>
                  <a:moveTo>
                    <a:pt x="73" y="360"/>
                  </a:moveTo>
                  <a:lnTo>
                    <a:pt x="73" y="360"/>
                  </a:lnTo>
                  <a:cubicBezTo>
                    <a:pt x="49" y="360"/>
                    <a:pt x="30" y="379"/>
                    <a:pt x="30" y="403"/>
                  </a:cubicBezTo>
                  <a:cubicBezTo>
                    <a:pt x="30" y="427"/>
                    <a:pt x="49" y="446"/>
                    <a:pt x="73" y="446"/>
                  </a:cubicBezTo>
                  <a:cubicBezTo>
                    <a:pt x="97" y="446"/>
                    <a:pt x="116" y="427"/>
                    <a:pt x="116" y="403"/>
                  </a:cubicBezTo>
                  <a:cubicBezTo>
                    <a:pt x="116" y="379"/>
                    <a:pt x="97" y="360"/>
                    <a:pt x="73" y="360"/>
                  </a:cubicBezTo>
                  <a:close/>
                  <a:moveTo>
                    <a:pt x="73" y="477"/>
                  </a:moveTo>
                  <a:lnTo>
                    <a:pt x="73" y="477"/>
                  </a:lnTo>
                  <a:cubicBezTo>
                    <a:pt x="33" y="477"/>
                    <a:pt x="0" y="444"/>
                    <a:pt x="0" y="403"/>
                  </a:cubicBezTo>
                  <a:cubicBezTo>
                    <a:pt x="0" y="363"/>
                    <a:pt x="33" y="330"/>
                    <a:pt x="73" y="330"/>
                  </a:cubicBezTo>
                  <a:cubicBezTo>
                    <a:pt x="113" y="330"/>
                    <a:pt x="146" y="363"/>
                    <a:pt x="146" y="403"/>
                  </a:cubicBezTo>
                  <a:cubicBezTo>
                    <a:pt x="146" y="444"/>
                    <a:pt x="113" y="477"/>
                    <a:pt x="73" y="477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36" name="Freeform 174">
            <a:extLst>
              <a:ext uri="{FF2B5EF4-FFF2-40B4-BE49-F238E27FC236}">
                <a16:creationId xmlns:a16="http://schemas.microsoft.com/office/drawing/2014/main" xmlns="" id="{A91430E8-09AD-1E49-8A3A-373E7F482BBC}"/>
              </a:ext>
            </a:extLst>
          </p:cNvPr>
          <p:cNvSpPr>
            <a:spLocks noEditPoints="1"/>
          </p:cNvSpPr>
          <p:nvPr/>
        </p:nvSpPr>
        <p:spPr bwMode="auto">
          <a:xfrm>
            <a:off x="2809683" y="2549380"/>
            <a:ext cx="606425" cy="788988"/>
          </a:xfrm>
          <a:custGeom>
            <a:avLst/>
            <a:gdLst>
              <a:gd name="T0" fmla="*/ 454 w 625"/>
              <a:gd name="T1" fmla="*/ 724 h 824"/>
              <a:gd name="T2" fmla="*/ 61 w 625"/>
              <a:gd name="T3" fmla="*/ 551 h 824"/>
              <a:gd name="T4" fmla="*/ 232 w 625"/>
              <a:gd name="T5" fmla="*/ 293 h 824"/>
              <a:gd name="T6" fmla="*/ 221 w 625"/>
              <a:gd name="T7" fmla="*/ 348 h 824"/>
              <a:gd name="T8" fmla="*/ 245 w 625"/>
              <a:gd name="T9" fmla="*/ 373 h 824"/>
              <a:gd name="T10" fmla="*/ 401 w 625"/>
              <a:gd name="T11" fmla="*/ 326 h 824"/>
              <a:gd name="T12" fmla="*/ 368 w 625"/>
              <a:gd name="T13" fmla="*/ 379 h 824"/>
              <a:gd name="T14" fmla="*/ 431 w 625"/>
              <a:gd name="T15" fmla="*/ 345 h 824"/>
              <a:gd name="T16" fmla="*/ 484 w 625"/>
              <a:gd name="T17" fmla="*/ 396 h 824"/>
              <a:gd name="T18" fmla="*/ 445 w 625"/>
              <a:gd name="T19" fmla="*/ 459 h 824"/>
              <a:gd name="T20" fmla="*/ 506 w 625"/>
              <a:gd name="T21" fmla="*/ 435 h 824"/>
              <a:gd name="T22" fmla="*/ 534 w 625"/>
              <a:gd name="T23" fmla="*/ 498 h 824"/>
              <a:gd name="T24" fmla="*/ 495 w 625"/>
              <a:gd name="T25" fmla="*/ 561 h 824"/>
              <a:gd name="T26" fmla="*/ 519 w 625"/>
              <a:gd name="T27" fmla="*/ 561 h 824"/>
              <a:gd name="T28" fmla="*/ 571 w 625"/>
              <a:gd name="T29" fmla="*/ 612 h 824"/>
              <a:gd name="T30" fmla="*/ 328 w 625"/>
              <a:gd name="T31" fmla="*/ 151 h 824"/>
              <a:gd name="T32" fmla="*/ 330 w 625"/>
              <a:gd name="T33" fmla="*/ 147 h 824"/>
              <a:gd name="T34" fmla="*/ 419 w 625"/>
              <a:gd name="T35" fmla="*/ 152 h 824"/>
              <a:gd name="T36" fmla="*/ 417 w 625"/>
              <a:gd name="T37" fmla="*/ 155 h 824"/>
              <a:gd name="T38" fmla="*/ 467 w 625"/>
              <a:gd name="T39" fmla="*/ 261 h 824"/>
              <a:gd name="T40" fmla="*/ 427 w 625"/>
              <a:gd name="T41" fmla="*/ 301 h 824"/>
              <a:gd name="T42" fmla="*/ 389 w 625"/>
              <a:gd name="T43" fmla="*/ 235 h 824"/>
              <a:gd name="T44" fmla="*/ 467 w 625"/>
              <a:gd name="T45" fmla="*/ 261 h 824"/>
              <a:gd name="T46" fmla="*/ 446 w 625"/>
              <a:gd name="T47" fmla="*/ 36 h 824"/>
              <a:gd name="T48" fmla="*/ 463 w 625"/>
              <a:gd name="T49" fmla="*/ 81 h 824"/>
              <a:gd name="T50" fmla="*/ 447 w 625"/>
              <a:gd name="T51" fmla="*/ 126 h 824"/>
              <a:gd name="T52" fmla="*/ 431 w 625"/>
              <a:gd name="T53" fmla="*/ 80 h 824"/>
              <a:gd name="T54" fmla="*/ 473 w 625"/>
              <a:gd name="T55" fmla="*/ 155 h 824"/>
              <a:gd name="T56" fmla="*/ 534 w 625"/>
              <a:gd name="T57" fmla="*/ 198 h 824"/>
              <a:gd name="T58" fmla="*/ 473 w 625"/>
              <a:gd name="T59" fmla="*/ 155 h 824"/>
              <a:gd name="T60" fmla="*/ 566 w 625"/>
              <a:gd name="T61" fmla="*/ 145 h 824"/>
              <a:gd name="T62" fmla="*/ 517 w 625"/>
              <a:gd name="T63" fmla="*/ 117 h 824"/>
              <a:gd name="T64" fmla="*/ 493 w 625"/>
              <a:gd name="T65" fmla="*/ 237 h 824"/>
              <a:gd name="T66" fmla="*/ 447 w 625"/>
              <a:gd name="T67" fmla="*/ 180 h 824"/>
              <a:gd name="T68" fmla="*/ 598 w 625"/>
              <a:gd name="T69" fmla="*/ 536 h 824"/>
              <a:gd name="T70" fmla="*/ 564 w 625"/>
              <a:gd name="T71" fmla="*/ 517 h 824"/>
              <a:gd name="T72" fmla="*/ 524 w 625"/>
              <a:gd name="T73" fmla="*/ 402 h 824"/>
              <a:gd name="T74" fmla="*/ 510 w 625"/>
              <a:gd name="T75" fmla="*/ 320 h 824"/>
              <a:gd name="T76" fmla="*/ 580 w 625"/>
              <a:gd name="T77" fmla="*/ 202 h 824"/>
              <a:gd name="T78" fmla="*/ 497 w 625"/>
              <a:gd name="T79" fmla="*/ 88 h 824"/>
              <a:gd name="T80" fmla="*/ 498 w 625"/>
              <a:gd name="T81" fmla="*/ 82 h 824"/>
              <a:gd name="T82" fmla="*/ 421 w 625"/>
              <a:gd name="T83" fmla="*/ 12 h 824"/>
              <a:gd name="T84" fmla="*/ 398 w 625"/>
              <a:gd name="T85" fmla="*/ 103 h 824"/>
              <a:gd name="T86" fmla="*/ 371 w 625"/>
              <a:gd name="T87" fmla="*/ 101 h 824"/>
              <a:gd name="T88" fmla="*/ 370 w 625"/>
              <a:gd name="T89" fmla="*/ 202 h 824"/>
              <a:gd name="T90" fmla="*/ 318 w 625"/>
              <a:gd name="T91" fmla="*/ 254 h 824"/>
              <a:gd name="T92" fmla="*/ 212 w 625"/>
              <a:gd name="T93" fmla="*/ 265 h 824"/>
              <a:gd name="T94" fmla="*/ 288 w 625"/>
              <a:gd name="T95" fmla="*/ 823 h 824"/>
              <a:gd name="T96" fmla="*/ 595 w 625"/>
              <a:gd name="T97" fmla="*/ 637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5" h="824">
                <a:moveTo>
                  <a:pt x="571" y="612"/>
                </a:moveTo>
                <a:lnTo>
                  <a:pt x="571" y="612"/>
                </a:lnTo>
                <a:lnTo>
                  <a:pt x="454" y="724"/>
                </a:lnTo>
                <a:cubicBezTo>
                  <a:pt x="409" y="767"/>
                  <a:pt x="352" y="789"/>
                  <a:pt x="294" y="789"/>
                </a:cubicBezTo>
                <a:cubicBezTo>
                  <a:pt x="232" y="789"/>
                  <a:pt x="171" y="765"/>
                  <a:pt x="126" y="717"/>
                </a:cubicBezTo>
                <a:cubicBezTo>
                  <a:pt x="83" y="672"/>
                  <a:pt x="60" y="613"/>
                  <a:pt x="61" y="551"/>
                </a:cubicBezTo>
                <a:cubicBezTo>
                  <a:pt x="63" y="489"/>
                  <a:pt x="88" y="431"/>
                  <a:pt x="133" y="388"/>
                </a:cubicBezTo>
                <a:lnTo>
                  <a:pt x="232" y="293"/>
                </a:lnTo>
                <a:cubicBezTo>
                  <a:pt x="232" y="293"/>
                  <a:pt x="232" y="293"/>
                  <a:pt x="232" y="293"/>
                </a:cubicBezTo>
                <a:cubicBezTo>
                  <a:pt x="238" y="290"/>
                  <a:pt x="260" y="280"/>
                  <a:pt x="286" y="282"/>
                </a:cubicBezTo>
                <a:lnTo>
                  <a:pt x="289" y="282"/>
                </a:lnTo>
                <a:lnTo>
                  <a:pt x="221" y="348"/>
                </a:lnTo>
                <a:cubicBezTo>
                  <a:pt x="214" y="354"/>
                  <a:pt x="214" y="365"/>
                  <a:pt x="220" y="371"/>
                </a:cubicBezTo>
                <a:lnTo>
                  <a:pt x="222" y="373"/>
                </a:lnTo>
                <a:cubicBezTo>
                  <a:pt x="228" y="379"/>
                  <a:pt x="238" y="380"/>
                  <a:pt x="245" y="373"/>
                </a:cubicBezTo>
                <a:lnTo>
                  <a:pt x="363" y="260"/>
                </a:lnTo>
                <a:lnTo>
                  <a:pt x="364" y="262"/>
                </a:lnTo>
                <a:lnTo>
                  <a:pt x="401" y="326"/>
                </a:lnTo>
                <a:lnTo>
                  <a:pt x="400" y="326"/>
                </a:lnTo>
                <a:lnTo>
                  <a:pt x="369" y="356"/>
                </a:lnTo>
                <a:cubicBezTo>
                  <a:pt x="362" y="362"/>
                  <a:pt x="362" y="373"/>
                  <a:pt x="368" y="379"/>
                </a:cubicBezTo>
                <a:lnTo>
                  <a:pt x="370" y="381"/>
                </a:lnTo>
                <a:cubicBezTo>
                  <a:pt x="376" y="387"/>
                  <a:pt x="386" y="388"/>
                  <a:pt x="393" y="381"/>
                </a:cubicBezTo>
                <a:lnTo>
                  <a:pt x="431" y="345"/>
                </a:lnTo>
                <a:cubicBezTo>
                  <a:pt x="446" y="330"/>
                  <a:pt x="472" y="329"/>
                  <a:pt x="486" y="345"/>
                </a:cubicBezTo>
                <a:cubicBezTo>
                  <a:pt x="492" y="352"/>
                  <a:pt x="496" y="361"/>
                  <a:pt x="495" y="370"/>
                </a:cubicBezTo>
                <a:cubicBezTo>
                  <a:pt x="495" y="380"/>
                  <a:pt x="491" y="389"/>
                  <a:pt x="484" y="396"/>
                </a:cubicBezTo>
                <a:lnTo>
                  <a:pt x="444" y="434"/>
                </a:lnTo>
                <a:cubicBezTo>
                  <a:pt x="437" y="441"/>
                  <a:pt x="437" y="451"/>
                  <a:pt x="443" y="457"/>
                </a:cubicBezTo>
                <a:lnTo>
                  <a:pt x="445" y="459"/>
                </a:lnTo>
                <a:cubicBezTo>
                  <a:pt x="451" y="466"/>
                  <a:pt x="461" y="466"/>
                  <a:pt x="468" y="460"/>
                </a:cubicBezTo>
                <a:lnTo>
                  <a:pt x="488" y="440"/>
                </a:lnTo>
                <a:cubicBezTo>
                  <a:pt x="493" y="436"/>
                  <a:pt x="500" y="434"/>
                  <a:pt x="506" y="435"/>
                </a:cubicBezTo>
                <a:cubicBezTo>
                  <a:pt x="511" y="435"/>
                  <a:pt x="508" y="433"/>
                  <a:pt x="529" y="443"/>
                </a:cubicBezTo>
                <a:cubicBezTo>
                  <a:pt x="533" y="445"/>
                  <a:pt x="536" y="447"/>
                  <a:pt x="539" y="450"/>
                </a:cubicBezTo>
                <a:cubicBezTo>
                  <a:pt x="549" y="465"/>
                  <a:pt x="547" y="485"/>
                  <a:pt x="534" y="498"/>
                </a:cubicBezTo>
                <a:lnTo>
                  <a:pt x="494" y="537"/>
                </a:lnTo>
                <a:cubicBezTo>
                  <a:pt x="487" y="543"/>
                  <a:pt x="487" y="553"/>
                  <a:pt x="493" y="560"/>
                </a:cubicBezTo>
                <a:lnTo>
                  <a:pt x="495" y="561"/>
                </a:lnTo>
                <a:cubicBezTo>
                  <a:pt x="496" y="563"/>
                  <a:pt x="500" y="566"/>
                  <a:pt x="507" y="566"/>
                </a:cubicBezTo>
                <a:cubicBezTo>
                  <a:pt x="514" y="566"/>
                  <a:pt x="519" y="561"/>
                  <a:pt x="519" y="561"/>
                </a:cubicBezTo>
                <a:lnTo>
                  <a:pt x="519" y="561"/>
                </a:lnTo>
                <a:cubicBezTo>
                  <a:pt x="534" y="547"/>
                  <a:pt x="560" y="546"/>
                  <a:pt x="574" y="562"/>
                </a:cubicBezTo>
                <a:cubicBezTo>
                  <a:pt x="580" y="568"/>
                  <a:pt x="583" y="577"/>
                  <a:pt x="583" y="587"/>
                </a:cubicBezTo>
                <a:cubicBezTo>
                  <a:pt x="583" y="596"/>
                  <a:pt x="578" y="606"/>
                  <a:pt x="571" y="612"/>
                </a:cubicBezTo>
                <a:close/>
                <a:moveTo>
                  <a:pt x="373" y="167"/>
                </a:moveTo>
                <a:lnTo>
                  <a:pt x="373" y="167"/>
                </a:lnTo>
                <a:cubicBezTo>
                  <a:pt x="344" y="166"/>
                  <a:pt x="329" y="155"/>
                  <a:pt x="328" y="151"/>
                </a:cubicBezTo>
                <a:lnTo>
                  <a:pt x="327" y="150"/>
                </a:lnTo>
                <a:lnTo>
                  <a:pt x="328" y="150"/>
                </a:lnTo>
                <a:cubicBezTo>
                  <a:pt x="328" y="150"/>
                  <a:pt x="328" y="149"/>
                  <a:pt x="330" y="147"/>
                </a:cubicBezTo>
                <a:cubicBezTo>
                  <a:pt x="336" y="141"/>
                  <a:pt x="351" y="136"/>
                  <a:pt x="371" y="136"/>
                </a:cubicBezTo>
                <a:cubicBezTo>
                  <a:pt x="372" y="136"/>
                  <a:pt x="373" y="136"/>
                  <a:pt x="374" y="136"/>
                </a:cubicBezTo>
                <a:cubicBezTo>
                  <a:pt x="402" y="136"/>
                  <a:pt x="418" y="148"/>
                  <a:pt x="419" y="152"/>
                </a:cubicBezTo>
                <a:lnTo>
                  <a:pt x="419" y="152"/>
                </a:lnTo>
                <a:lnTo>
                  <a:pt x="419" y="152"/>
                </a:lnTo>
                <a:cubicBezTo>
                  <a:pt x="419" y="153"/>
                  <a:pt x="417" y="155"/>
                  <a:pt x="417" y="155"/>
                </a:cubicBezTo>
                <a:cubicBezTo>
                  <a:pt x="411" y="161"/>
                  <a:pt x="395" y="167"/>
                  <a:pt x="375" y="167"/>
                </a:cubicBezTo>
                <a:cubicBezTo>
                  <a:pt x="374" y="167"/>
                  <a:pt x="374" y="167"/>
                  <a:pt x="373" y="167"/>
                </a:cubicBezTo>
                <a:close/>
                <a:moveTo>
                  <a:pt x="467" y="261"/>
                </a:moveTo>
                <a:lnTo>
                  <a:pt x="467" y="261"/>
                </a:lnTo>
                <a:cubicBezTo>
                  <a:pt x="467" y="261"/>
                  <a:pt x="467" y="262"/>
                  <a:pt x="467" y="262"/>
                </a:cubicBezTo>
                <a:lnTo>
                  <a:pt x="427" y="301"/>
                </a:lnTo>
                <a:lnTo>
                  <a:pt x="426" y="299"/>
                </a:lnTo>
                <a:lnTo>
                  <a:pt x="389" y="236"/>
                </a:lnTo>
                <a:cubicBezTo>
                  <a:pt x="389" y="236"/>
                  <a:pt x="389" y="235"/>
                  <a:pt x="389" y="235"/>
                </a:cubicBezTo>
                <a:lnTo>
                  <a:pt x="408" y="217"/>
                </a:lnTo>
                <a:lnTo>
                  <a:pt x="409" y="217"/>
                </a:lnTo>
                <a:lnTo>
                  <a:pt x="467" y="261"/>
                </a:lnTo>
                <a:close/>
                <a:moveTo>
                  <a:pt x="445" y="37"/>
                </a:moveTo>
                <a:lnTo>
                  <a:pt x="445" y="37"/>
                </a:lnTo>
                <a:cubicBezTo>
                  <a:pt x="445" y="36"/>
                  <a:pt x="446" y="36"/>
                  <a:pt x="446" y="36"/>
                </a:cubicBezTo>
                <a:lnTo>
                  <a:pt x="446" y="34"/>
                </a:lnTo>
                <a:lnTo>
                  <a:pt x="448" y="35"/>
                </a:lnTo>
                <a:cubicBezTo>
                  <a:pt x="453" y="37"/>
                  <a:pt x="463" y="52"/>
                  <a:pt x="463" y="81"/>
                </a:cubicBezTo>
                <a:cubicBezTo>
                  <a:pt x="462" y="102"/>
                  <a:pt x="456" y="118"/>
                  <a:pt x="449" y="124"/>
                </a:cubicBezTo>
                <a:cubicBezTo>
                  <a:pt x="448" y="125"/>
                  <a:pt x="448" y="126"/>
                  <a:pt x="447" y="126"/>
                </a:cubicBezTo>
                <a:lnTo>
                  <a:pt x="447" y="126"/>
                </a:lnTo>
                <a:lnTo>
                  <a:pt x="446" y="126"/>
                </a:lnTo>
                <a:lnTo>
                  <a:pt x="446" y="126"/>
                </a:lnTo>
                <a:cubicBezTo>
                  <a:pt x="441" y="125"/>
                  <a:pt x="431" y="109"/>
                  <a:pt x="431" y="80"/>
                </a:cubicBezTo>
                <a:cubicBezTo>
                  <a:pt x="432" y="59"/>
                  <a:pt x="438" y="43"/>
                  <a:pt x="445" y="37"/>
                </a:cubicBezTo>
                <a:close/>
                <a:moveTo>
                  <a:pt x="473" y="155"/>
                </a:moveTo>
                <a:lnTo>
                  <a:pt x="473" y="155"/>
                </a:lnTo>
                <a:lnTo>
                  <a:pt x="489" y="139"/>
                </a:lnTo>
                <a:cubicBezTo>
                  <a:pt x="490" y="139"/>
                  <a:pt x="490" y="139"/>
                  <a:pt x="490" y="139"/>
                </a:cubicBezTo>
                <a:lnTo>
                  <a:pt x="534" y="198"/>
                </a:lnTo>
                <a:lnTo>
                  <a:pt x="523" y="209"/>
                </a:lnTo>
                <a:lnTo>
                  <a:pt x="473" y="156"/>
                </a:lnTo>
                <a:cubicBezTo>
                  <a:pt x="472" y="156"/>
                  <a:pt x="472" y="155"/>
                  <a:pt x="473" y="155"/>
                </a:cubicBezTo>
                <a:close/>
                <a:moveTo>
                  <a:pt x="519" y="116"/>
                </a:moveTo>
                <a:lnTo>
                  <a:pt x="519" y="116"/>
                </a:lnTo>
                <a:cubicBezTo>
                  <a:pt x="539" y="111"/>
                  <a:pt x="561" y="122"/>
                  <a:pt x="566" y="145"/>
                </a:cubicBezTo>
                <a:cubicBezTo>
                  <a:pt x="568" y="155"/>
                  <a:pt x="565" y="165"/>
                  <a:pt x="560" y="173"/>
                </a:cubicBezTo>
                <a:lnTo>
                  <a:pt x="559" y="174"/>
                </a:lnTo>
                <a:lnTo>
                  <a:pt x="517" y="117"/>
                </a:lnTo>
                <a:lnTo>
                  <a:pt x="519" y="116"/>
                </a:lnTo>
                <a:close/>
                <a:moveTo>
                  <a:pt x="493" y="237"/>
                </a:moveTo>
                <a:lnTo>
                  <a:pt x="493" y="237"/>
                </a:lnTo>
                <a:lnTo>
                  <a:pt x="492" y="237"/>
                </a:lnTo>
                <a:lnTo>
                  <a:pt x="434" y="192"/>
                </a:lnTo>
                <a:lnTo>
                  <a:pt x="447" y="180"/>
                </a:lnTo>
                <a:lnTo>
                  <a:pt x="498" y="233"/>
                </a:lnTo>
                <a:lnTo>
                  <a:pt x="493" y="237"/>
                </a:lnTo>
                <a:close/>
                <a:moveTo>
                  <a:pt x="598" y="536"/>
                </a:moveTo>
                <a:lnTo>
                  <a:pt x="598" y="536"/>
                </a:lnTo>
                <a:cubicBezTo>
                  <a:pt x="589" y="527"/>
                  <a:pt x="578" y="521"/>
                  <a:pt x="566" y="517"/>
                </a:cubicBezTo>
                <a:lnTo>
                  <a:pt x="564" y="517"/>
                </a:lnTo>
                <a:lnTo>
                  <a:pt x="564" y="517"/>
                </a:lnTo>
                <a:cubicBezTo>
                  <a:pt x="581" y="495"/>
                  <a:pt x="585" y="464"/>
                  <a:pt x="573" y="440"/>
                </a:cubicBezTo>
                <a:cubicBezTo>
                  <a:pt x="563" y="420"/>
                  <a:pt x="545" y="406"/>
                  <a:pt x="524" y="402"/>
                </a:cubicBezTo>
                <a:lnTo>
                  <a:pt x="523" y="401"/>
                </a:lnTo>
                <a:lnTo>
                  <a:pt x="523" y="400"/>
                </a:lnTo>
                <a:cubicBezTo>
                  <a:pt x="536" y="373"/>
                  <a:pt x="531" y="341"/>
                  <a:pt x="510" y="320"/>
                </a:cubicBezTo>
                <a:cubicBezTo>
                  <a:pt x="502" y="311"/>
                  <a:pt x="491" y="305"/>
                  <a:pt x="480" y="301"/>
                </a:cubicBezTo>
                <a:lnTo>
                  <a:pt x="478" y="300"/>
                </a:lnTo>
                <a:lnTo>
                  <a:pt x="580" y="202"/>
                </a:lnTo>
                <a:cubicBezTo>
                  <a:pt x="613" y="169"/>
                  <a:pt x="607" y="114"/>
                  <a:pt x="564" y="89"/>
                </a:cubicBezTo>
                <a:cubicBezTo>
                  <a:pt x="544" y="77"/>
                  <a:pt x="519" y="77"/>
                  <a:pt x="498" y="87"/>
                </a:cubicBezTo>
                <a:lnTo>
                  <a:pt x="497" y="88"/>
                </a:lnTo>
                <a:lnTo>
                  <a:pt x="497" y="85"/>
                </a:lnTo>
                <a:cubicBezTo>
                  <a:pt x="497" y="85"/>
                  <a:pt x="497" y="84"/>
                  <a:pt x="497" y="84"/>
                </a:cubicBezTo>
                <a:cubicBezTo>
                  <a:pt x="498" y="83"/>
                  <a:pt x="498" y="82"/>
                  <a:pt x="498" y="82"/>
                </a:cubicBezTo>
                <a:cubicBezTo>
                  <a:pt x="499" y="36"/>
                  <a:pt x="478" y="1"/>
                  <a:pt x="449" y="0"/>
                </a:cubicBezTo>
                <a:lnTo>
                  <a:pt x="448" y="0"/>
                </a:lnTo>
                <a:cubicBezTo>
                  <a:pt x="438" y="0"/>
                  <a:pt x="429" y="4"/>
                  <a:pt x="421" y="12"/>
                </a:cubicBezTo>
                <a:cubicBezTo>
                  <a:pt x="406" y="26"/>
                  <a:pt x="397" y="51"/>
                  <a:pt x="396" y="80"/>
                </a:cubicBezTo>
                <a:cubicBezTo>
                  <a:pt x="396" y="87"/>
                  <a:pt x="397" y="94"/>
                  <a:pt x="398" y="101"/>
                </a:cubicBezTo>
                <a:lnTo>
                  <a:pt x="398" y="103"/>
                </a:lnTo>
                <a:lnTo>
                  <a:pt x="396" y="103"/>
                </a:lnTo>
                <a:cubicBezTo>
                  <a:pt x="389" y="102"/>
                  <a:pt x="382" y="101"/>
                  <a:pt x="374" y="101"/>
                </a:cubicBezTo>
                <a:cubicBezTo>
                  <a:pt x="373" y="101"/>
                  <a:pt x="372" y="101"/>
                  <a:pt x="371" y="101"/>
                </a:cubicBezTo>
                <a:cubicBezTo>
                  <a:pt x="344" y="101"/>
                  <a:pt x="320" y="109"/>
                  <a:pt x="306" y="122"/>
                </a:cubicBezTo>
                <a:cubicBezTo>
                  <a:pt x="297" y="130"/>
                  <a:pt x="293" y="139"/>
                  <a:pt x="293" y="150"/>
                </a:cubicBezTo>
                <a:cubicBezTo>
                  <a:pt x="292" y="178"/>
                  <a:pt x="325" y="200"/>
                  <a:pt x="370" y="202"/>
                </a:cubicBezTo>
                <a:lnTo>
                  <a:pt x="373" y="202"/>
                </a:lnTo>
                <a:lnTo>
                  <a:pt x="319" y="254"/>
                </a:lnTo>
                <a:lnTo>
                  <a:pt x="318" y="254"/>
                </a:lnTo>
                <a:cubicBezTo>
                  <a:pt x="304" y="249"/>
                  <a:pt x="291" y="247"/>
                  <a:pt x="278" y="247"/>
                </a:cubicBezTo>
                <a:cubicBezTo>
                  <a:pt x="241" y="247"/>
                  <a:pt x="214" y="264"/>
                  <a:pt x="212" y="265"/>
                </a:cubicBezTo>
                <a:cubicBezTo>
                  <a:pt x="212" y="265"/>
                  <a:pt x="212" y="265"/>
                  <a:pt x="212" y="265"/>
                </a:cubicBezTo>
                <a:lnTo>
                  <a:pt x="109" y="363"/>
                </a:lnTo>
                <a:cubicBezTo>
                  <a:pt x="3" y="465"/>
                  <a:pt x="0" y="635"/>
                  <a:pt x="101" y="741"/>
                </a:cubicBezTo>
                <a:cubicBezTo>
                  <a:pt x="150" y="793"/>
                  <a:pt x="216" y="822"/>
                  <a:pt x="288" y="823"/>
                </a:cubicBezTo>
                <a:cubicBezTo>
                  <a:pt x="290" y="823"/>
                  <a:pt x="292" y="824"/>
                  <a:pt x="294" y="824"/>
                </a:cubicBezTo>
                <a:cubicBezTo>
                  <a:pt x="363" y="824"/>
                  <a:pt x="428" y="797"/>
                  <a:pt x="479" y="749"/>
                </a:cubicBezTo>
                <a:lnTo>
                  <a:pt x="595" y="637"/>
                </a:lnTo>
                <a:cubicBezTo>
                  <a:pt x="624" y="610"/>
                  <a:pt x="625" y="565"/>
                  <a:pt x="598" y="536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/>
          </a:p>
        </p:txBody>
      </p:sp>
      <p:grpSp>
        <p:nvGrpSpPr>
          <p:cNvPr id="37" name="Group 168">
            <a:extLst>
              <a:ext uri="{FF2B5EF4-FFF2-40B4-BE49-F238E27FC236}">
                <a16:creationId xmlns:a16="http://schemas.microsoft.com/office/drawing/2014/main" xmlns="" id="{C94648BB-1BCF-2A42-9FFB-6BAB636F08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72932" y="2677174"/>
            <a:ext cx="995302" cy="584994"/>
            <a:chOff x="1857" y="2891"/>
            <a:chExt cx="490" cy="288"/>
          </a:xfrm>
          <a:solidFill>
            <a:schemeClr val="bg1"/>
          </a:solidFill>
        </p:grpSpPr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xmlns="" id="{52C1E1F5-990B-6040-8D4C-834F4F3677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2891"/>
              <a:ext cx="490" cy="288"/>
            </a:xfrm>
            <a:custGeom>
              <a:avLst/>
              <a:gdLst>
                <a:gd name="T0" fmla="*/ 31 w 802"/>
                <a:gd name="T1" fmla="*/ 271 h 463"/>
                <a:gd name="T2" fmla="*/ 31 w 802"/>
                <a:gd name="T3" fmla="*/ 271 h 463"/>
                <a:gd name="T4" fmla="*/ 770 w 802"/>
                <a:gd name="T5" fmla="*/ 271 h 463"/>
                <a:gd name="T6" fmla="*/ 770 w 802"/>
                <a:gd name="T7" fmla="*/ 335 h 463"/>
                <a:gd name="T8" fmla="*/ 31 w 802"/>
                <a:gd name="T9" fmla="*/ 335 h 463"/>
                <a:gd name="T10" fmla="*/ 31 w 802"/>
                <a:gd name="T11" fmla="*/ 271 h 463"/>
                <a:gd name="T12" fmla="*/ 319 w 802"/>
                <a:gd name="T13" fmla="*/ 127 h 463"/>
                <a:gd name="T14" fmla="*/ 319 w 802"/>
                <a:gd name="T15" fmla="*/ 127 h 463"/>
                <a:gd name="T16" fmla="*/ 690 w 802"/>
                <a:gd name="T17" fmla="*/ 127 h 463"/>
                <a:gd name="T18" fmla="*/ 770 w 802"/>
                <a:gd name="T19" fmla="*/ 207 h 463"/>
                <a:gd name="T20" fmla="*/ 770 w 802"/>
                <a:gd name="T21" fmla="*/ 239 h 463"/>
                <a:gd name="T22" fmla="*/ 319 w 802"/>
                <a:gd name="T23" fmla="*/ 239 h 463"/>
                <a:gd name="T24" fmla="*/ 319 w 802"/>
                <a:gd name="T25" fmla="*/ 127 h 463"/>
                <a:gd name="T26" fmla="*/ 802 w 802"/>
                <a:gd name="T27" fmla="*/ 463 h 463"/>
                <a:gd name="T28" fmla="*/ 802 w 802"/>
                <a:gd name="T29" fmla="*/ 463 h 463"/>
                <a:gd name="T30" fmla="*/ 802 w 802"/>
                <a:gd name="T31" fmla="*/ 207 h 463"/>
                <a:gd name="T32" fmla="*/ 690 w 802"/>
                <a:gd name="T33" fmla="*/ 95 h 463"/>
                <a:gd name="T34" fmla="*/ 287 w 802"/>
                <a:gd name="T35" fmla="*/ 95 h 463"/>
                <a:gd name="T36" fmla="*/ 287 w 802"/>
                <a:gd name="T37" fmla="*/ 239 h 463"/>
                <a:gd name="T38" fmla="*/ 31 w 802"/>
                <a:gd name="T39" fmla="*/ 239 h 463"/>
                <a:gd name="T40" fmla="*/ 31 w 802"/>
                <a:gd name="T41" fmla="*/ 0 h 463"/>
                <a:gd name="T42" fmla="*/ 0 w 802"/>
                <a:gd name="T43" fmla="*/ 0 h 463"/>
                <a:gd name="T44" fmla="*/ 0 w 802"/>
                <a:gd name="T45" fmla="*/ 463 h 463"/>
                <a:gd name="T46" fmla="*/ 31 w 802"/>
                <a:gd name="T47" fmla="*/ 463 h 463"/>
                <a:gd name="T48" fmla="*/ 31 w 802"/>
                <a:gd name="T49" fmla="*/ 367 h 463"/>
                <a:gd name="T50" fmla="*/ 770 w 802"/>
                <a:gd name="T51" fmla="*/ 367 h 463"/>
                <a:gd name="T52" fmla="*/ 770 w 802"/>
                <a:gd name="T53" fmla="*/ 463 h 463"/>
                <a:gd name="T54" fmla="*/ 802 w 802"/>
                <a:gd name="T55" fmla="*/ 46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2" h="463">
                  <a:moveTo>
                    <a:pt x="31" y="271"/>
                  </a:moveTo>
                  <a:lnTo>
                    <a:pt x="31" y="271"/>
                  </a:lnTo>
                  <a:lnTo>
                    <a:pt x="770" y="271"/>
                  </a:lnTo>
                  <a:lnTo>
                    <a:pt x="770" y="335"/>
                  </a:lnTo>
                  <a:lnTo>
                    <a:pt x="31" y="335"/>
                  </a:lnTo>
                  <a:lnTo>
                    <a:pt x="31" y="271"/>
                  </a:lnTo>
                  <a:close/>
                  <a:moveTo>
                    <a:pt x="319" y="127"/>
                  </a:moveTo>
                  <a:lnTo>
                    <a:pt x="319" y="127"/>
                  </a:lnTo>
                  <a:lnTo>
                    <a:pt x="690" y="127"/>
                  </a:lnTo>
                  <a:cubicBezTo>
                    <a:pt x="734" y="127"/>
                    <a:pt x="770" y="163"/>
                    <a:pt x="770" y="207"/>
                  </a:cubicBezTo>
                  <a:lnTo>
                    <a:pt x="770" y="239"/>
                  </a:lnTo>
                  <a:lnTo>
                    <a:pt x="319" y="239"/>
                  </a:lnTo>
                  <a:lnTo>
                    <a:pt x="319" y="127"/>
                  </a:lnTo>
                  <a:close/>
                  <a:moveTo>
                    <a:pt x="802" y="463"/>
                  </a:moveTo>
                  <a:lnTo>
                    <a:pt x="802" y="463"/>
                  </a:lnTo>
                  <a:lnTo>
                    <a:pt x="802" y="207"/>
                  </a:lnTo>
                  <a:cubicBezTo>
                    <a:pt x="802" y="145"/>
                    <a:pt x="751" y="95"/>
                    <a:pt x="690" y="95"/>
                  </a:cubicBezTo>
                  <a:lnTo>
                    <a:pt x="287" y="95"/>
                  </a:lnTo>
                  <a:lnTo>
                    <a:pt x="287" y="239"/>
                  </a:lnTo>
                  <a:lnTo>
                    <a:pt x="31" y="239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463"/>
                  </a:lnTo>
                  <a:lnTo>
                    <a:pt x="31" y="463"/>
                  </a:lnTo>
                  <a:lnTo>
                    <a:pt x="31" y="367"/>
                  </a:lnTo>
                  <a:lnTo>
                    <a:pt x="770" y="367"/>
                  </a:lnTo>
                  <a:lnTo>
                    <a:pt x="770" y="463"/>
                  </a:lnTo>
                  <a:lnTo>
                    <a:pt x="802" y="4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xmlns="" id="{0D998CAD-4669-754B-9A10-B6C34334F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" y="2920"/>
              <a:ext cx="107" cy="110"/>
            </a:xfrm>
            <a:custGeom>
              <a:avLst/>
              <a:gdLst>
                <a:gd name="T0" fmla="*/ 88 w 176"/>
                <a:gd name="T1" fmla="*/ 144 h 176"/>
                <a:gd name="T2" fmla="*/ 88 w 176"/>
                <a:gd name="T3" fmla="*/ 144 h 176"/>
                <a:gd name="T4" fmla="*/ 32 w 176"/>
                <a:gd name="T5" fmla="*/ 88 h 176"/>
                <a:gd name="T6" fmla="*/ 88 w 176"/>
                <a:gd name="T7" fmla="*/ 32 h 176"/>
                <a:gd name="T8" fmla="*/ 144 w 176"/>
                <a:gd name="T9" fmla="*/ 88 h 176"/>
                <a:gd name="T10" fmla="*/ 88 w 176"/>
                <a:gd name="T11" fmla="*/ 144 h 176"/>
                <a:gd name="T12" fmla="*/ 88 w 176"/>
                <a:gd name="T13" fmla="*/ 0 h 176"/>
                <a:gd name="T14" fmla="*/ 88 w 176"/>
                <a:gd name="T15" fmla="*/ 0 h 176"/>
                <a:gd name="T16" fmla="*/ 0 w 176"/>
                <a:gd name="T17" fmla="*/ 88 h 176"/>
                <a:gd name="T18" fmla="*/ 88 w 176"/>
                <a:gd name="T19" fmla="*/ 176 h 176"/>
                <a:gd name="T20" fmla="*/ 176 w 176"/>
                <a:gd name="T21" fmla="*/ 88 h 176"/>
                <a:gd name="T22" fmla="*/ 88 w 176"/>
                <a:gd name="T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" h="176">
                  <a:moveTo>
                    <a:pt x="88" y="144"/>
                  </a:moveTo>
                  <a:lnTo>
                    <a:pt x="88" y="144"/>
                  </a:lnTo>
                  <a:cubicBezTo>
                    <a:pt x="57" y="144"/>
                    <a:pt x="32" y="119"/>
                    <a:pt x="32" y="88"/>
                  </a:cubicBezTo>
                  <a:cubicBezTo>
                    <a:pt x="32" y="57"/>
                    <a:pt x="57" y="32"/>
                    <a:pt x="88" y="32"/>
                  </a:cubicBezTo>
                  <a:cubicBezTo>
                    <a:pt x="119" y="32"/>
                    <a:pt x="144" y="57"/>
                    <a:pt x="144" y="88"/>
                  </a:cubicBezTo>
                  <a:cubicBezTo>
                    <a:pt x="144" y="119"/>
                    <a:pt x="119" y="144"/>
                    <a:pt x="88" y="144"/>
                  </a:cubicBezTo>
                  <a:close/>
                  <a:moveTo>
                    <a:pt x="88" y="0"/>
                  </a:moveTo>
                  <a:lnTo>
                    <a:pt x="88" y="0"/>
                  </a:lnTo>
                  <a:cubicBezTo>
                    <a:pt x="40" y="0"/>
                    <a:pt x="0" y="40"/>
                    <a:pt x="0" y="88"/>
                  </a:cubicBezTo>
                  <a:cubicBezTo>
                    <a:pt x="0" y="136"/>
                    <a:pt x="40" y="176"/>
                    <a:pt x="88" y="176"/>
                  </a:cubicBezTo>
                  <a:cubicBezTo>
                    <a:pt x="136" y="176"/>
                    <a:pt x="176" y="136"/>
                    <a:pt x="176" y="88"/>
                  </a:cubicBezTo>
                  <a:cubicBezTo>
                    <a:pt x="176" y="40"/>
                    <a:pt x="136" y="0"/>
                    <a:pt x="8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58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3A38D6B-0082-4447-B2C2-2C58B76B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74746A83-F224-EB40-BB34-EFA0F72B0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153E851-E6F0-7741-992D-F02B576611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A5FCBD1-3591-AB44-B894-2013EC15D3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0CFC9CFF-AC8F-AF43-9AAF-5FD3A88F1E64}"/>
              </a:ext>
            </a:extLst>
          </p:cNvPr>
          <p:cNvSpPr txBox="1">
            <a:spLocks/>
          </p:cNvSpPr>
          <p:nvPr/>
        </p:nvSpPr>
        <p:spPr>
          <a:xfrm>
            <a:off x="867127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xmlns="" id="{284C3BBF-AE1A-E043-B243-B626DB24E696}"/>
              </a:ext>
            </a:extLst>
          </p:cNvPr>
          <p:cNvSpPr txBox="1">
            <a:spLocks/>
          </p:cNvSpPr>
          <p:nvPr/>
        </p:nvSpPr>
        <p:spPr>
          <a:xfrm>
            <a:off x="3752190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5BC9E8EB-68BA-BC48-A3F1-F1AD8283930A}"/>
              </a:ext>
            </a:extLst>
          </p:cNvPr>
          <p:cNvSpPr txBox="1">
            <a:spLocks/>
          </p:cNvSpPr>
          <p:nvPr/>
        </p:nvSpPr>
        <p:spPr>
          <a:xfrm>
            <a:off x="6854228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BB31C37A-E9F3-114C-B910-20D938D3FAFB}"/>
              </a:ext>
            </a:extLst>
          </p:cNvPr>
          <p:cNvSpPr txBox="1">
            <a:spLocks/>
          </p:cNvSpPr>
          <p:nvPr/>
        </p:nvSpPr>
        <p:spPr>
          <a:xfrm>
            <a:off x="9925267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 dirty="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3AB7A0CF-8826-AF47-BDA9-A663DE79F461}"/>
              </a:ext>
            </a:extLst>
          </p:cNvPr>
          <p:cNvSpPr txBox="1">
            <a:spLocks/>
          </p:cNvSpPr>
          <p:nvPr/>
        </p:nvSpPr>
        <p:spPr>
          <a:xfrm>
            <a:off x="867127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4" name="Marcador de texto 5">
            <a:extLst>
              <a:ext uri="{FF2B5EF4-FFF2-40B4-BE49-F238E27FC236}">
                <a16:creationId xmlns:a16="http://schemas.microsoft.com/office/drawing/2014/main" xmlns="" id="{E7114C04-240D-E240-8015-DBD2816F3102}"/>
              </a:ext>
            </a:extLst>
          </p:cNvPr>
          <p:cNvSpPr txBox="1">
            <a:spLocks/>
          </p:cNvSpPr>
          <p:nvPr/>
        </p:nvSpPr>
        <p:spPr>
          <a:xfrm>
            <a:off x="3707817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facilitador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291930D0-EDA9-924A-BBA6-CEABD5E66434}"/>
              </a:ext>
            </a:extLst>
          </p:cNvPr>
          <p:cNvSpPr txBox="1">
            <a:spLocks/>
          </p:cNvSpPr>
          <p:nvPr/>
        </p:nvSpPr>
        <p:spPr>
          <a:xfrm>
            <a:off x="9694668" y="4604120"/>
            <a:ext cx="1659132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los participantes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6" name="Marcador de texto 5">
            <a:extLst>
              <a:ext uri="{FF2B5EF4-FFF2-40B4-BE49-F238E27FC236}">
                <a16:creationId xmlns:a16="http://schemas.microsoft.com/office/drawing/2014/main" xmlns="" id="{E474E5B5-AE03-FB45-8DEB-19ED1A4E106E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del curso</a:t>
            </a:r>
          </a:p>
          <a:p>
            <a:pPr algn="ctr"/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6BAD321-8772-6347-855B-7859A70C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27" y="3103404"/>
            <a:ext cx="1481153" cy="10714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B187DF5-FA12-4648-AA33-934CE42F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79" y="2912980"/>
            <a:ext cx="922622" cy="13362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81019B0-AFD6-B047-BA57-A6F5D3D97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562" y="3099294"/>
            <a:ext cx="1102987" cy="10399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18139057-AEF2-8243-9D3D-915011AF4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  <p:sp>
        <p:nvSpPr>
          <p:cNvPr id="22" name="Título 30">
            <a:extLst>
              <a:ext uri="{FF2B5EF4-FFF2-40B4-BE49-F238E27FC236}">
                <a16:creationId xmlns:a16="http://schemas.microsoft.com/office/drawing/2014/main" xmlns="" id="{E11E7ADC-ECD5-4948-AAC3-AA5A32AF300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Antes de comenzar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C76E856E-BE08-EA47-9E7F-A570C7FC64B4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80548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006600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la disminución de la capacidad de ganancia (pérdida)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,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es igual o superior a un 15%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,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e inferior a un 40%, la victima tendrá derecho a una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indemnización global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cuyo monto no excederá de 15 veces el sueldo base, y que se determina en función de la siguiente tabla: </a:t>
            </a:r>
            <a:endParaRPr lang="es-ES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75D9326-6034-2946-958A-0CE3D1AEF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93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la disminución de la capacidad de ganancia es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igual o superior a un 40% e inferior a un 70%,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accidentado o enfermo tendrá derecho a una pensión mensual, cuyo monto será equivalente al 35% del sueldo base.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(Inválido parcial)</a:t>
            </a:r>
            <a:r>
              <a:rPr lang="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considerará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inválido total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quien haya sufrido una disminución de su capacidad de ganancia, presumiblemente permanentemente, igual o superior a un 70%.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inválido total tendrá derecho a una pensión mensual, equivalente al 70% de su sueldo base.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E057F0A-5FD9-3242-835B-DCC86F11DA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853" y="1602000"/>
            <a:ext cx="7721147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31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considerará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gran inválido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quien requiere del auxilio de otras personas para realizar los actos elementales de su vida.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caso de gran invalidez la víctima tendrá derecho a un suplemento de pensión, mientras permanezca en tal estado, equivalente a un 30% de su sueldo base. 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F77D0E9-B5F4-344E-8A60-88B7562BF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5765" y="1602000"/>
            <a:ext cx="7716235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8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Sanción, suspensión del pago de la pensión:</a:t>
            </a:r>
          </a:p>
          <a:p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Organismos Administradores podrán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suspender el pago de las pensiones a quienes se nieguen a someterse a los exámenes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controles o prescripciones que les sean ordenados; o que rehúsen, sin causa justificada, a someterse a los procesos necesarios para su rehabilitación física y reeducación profesional que les sean indicados.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65A2038-0C5F-B649-859E-AA7158BCE6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699" y="1602000"/>
            <a:ext cx="7734301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8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Económicas: pensiones por supervivencia.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15C047"/>
              </a:buClr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Se generan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cuando fallece el accidentado o enfermo, o el inválido pensionado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a favor de: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15C047"/>
              </a:buClr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cónyuge (mayor o menor de 45 años) // Inválida de cualquier edad;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Madre de los hijos de filiación no matrimonial;</a:t>
            </a:r>
            <a:endParaRPr lang="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Cada uno de los hijos del causante, menores de 18 años, y mayores de esa edad pero menores de 24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A falta de los anteriores, ascendientes que le causaban asignación familiar</a:t>
            </a:r>
            <a:r>
              <a:rPr lang="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355600" indent="-355600">
              <a:spcBef>
                <a:spcPts val="600"/>
              </a:spcBef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viudo, si es inválido y vivía a expensas de la cónyuge fallecida.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8DFA919-9BE2-7B49-B3EC-65F035F84B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05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Prestaciones de la Ley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Médicas: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indent="-186401">
              <a:buClr>
                <a:srgbClr val="006600"/>
              </a:buClr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Son todas aquellas atenciones que recibe un trabajador accidentado o enfermo profesional, para el tratamiento, recuperación y rehabilitación de sus capacidades. </a:t>
            </a:r>
          </a:p>
          <a:p>
            <a:pPr marL="180000" indent="-186401">
              <a:buClr>
                <a:srgbClr val="FF0066"/>
              </a:buClr>
              <a:buFont typeface="Wingdings" pitchFamily="2" charset="2"/>
              <a:buChar char="ü"/>
            </a:pPr>
            <a:endParaRPr lang="es-ES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Atención médica y </a:t>
            </a: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dental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Hospitalización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Medicamentos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Prótesis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Rehabilitación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Traslados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471488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Reeducación </a:t>
            </a:r>
            <a:r>
              <a:rPr lang="es-C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CHS Nueva Sans Light" pitchFamily="2" charset="77"/>
                <a:cs typeface="Arial" panose="020B0604020202020204" pitchFamily="34" charset="0"/>
              </a:rPr>
              <a:t>profesional</a:t>
            </a:r>
            <a:endParaRPr lang="es-CL" sz="1400" dirty="0">
              <a:solidFill>
                <a:schemeClr val="tx1">
                  <a:lumMod val="95000"/>
                  <a:lumOff val="5000"/>
                </a:schemeClr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008B695-0E33-4B42-8AE2-119C9D9FDA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741" y="1602000"/>
            <a:ext cx="7717259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19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Base </a:t>
            </a:r>
            <a:r>
              <a:rPr lang="es-CL" sz="2000" dirty="0" smtClean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cálculo</a:t>
            </a:r>
            <a:endParaRPr lang="es-CL" sz="2000" dirty="0">
              <a:solidFill>
                <a:srgbClr val="15C047"/>
              </a:solidFill>
              <a:latin typeface="ACHS Nueva Serif Light" pitchFamily="2" charset="77"/>
              <a:cs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Sueldo base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Para los efectos del cálculo de las pensiones e indemnizaciones, se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entiende por sueldo base mensual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promedio de las remuneraciones o rentas, sujetas a cotización, excluidos los subsidios, percibidas por el afiliado en los últimos seis meses, inmediatamente anteriores al accidente o al diagnóstico médico, en caso de enfermedad profesional.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caso que la totalidad de los referidos seis meses no estén cubiertos por cotizaciones, el sueldo base será igual al promedio de las remuneraciones o rentas por las cuales se han efectuado cotizaciones.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7E179A8-1134-294B-BD23-44C69DE96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928" y="1602000"/>
            <a:ext cx="772707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03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Duración de las pensiones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Regla general</a:t>
            </a:r>
          </a:p>
          <a:p>
            <a:pPr>
              <a:buClr>
                <a:srgbClr val="006600"/>
              </a:buClr>
            </a:pPr>
            <a:endParaRPr lang="es-CL" sz="12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Las pensiones de la Ley N° 16.744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NO son vitalicias:</a:t>
            </a:r>
          </a:p>
          <a:p>
            <a:endParaRPr lang="es-C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El pensionado por accidente del trabajo o enfermedad profesional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que cumpla la edad para tener derecho a pensión dentro del correspondiente régimen previsional,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entrará en el goce de esta última de acuerdo con las normas generales pertinentes, dejando de percibir la pensión de que disfrutaba.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En ningún caso la nueva pensión podrá ser inferior al monto de la que disfrutaba, ni al 80% del sueldo base que sirvió para calcular la pensión anterior</a:t>
            </a:r>
            <a:r>
              <a:rPr lang="x-none" sz="1400">
                <a:latin typeface="ACHS Nueva Sans Light" pitchFamily="2" charset="77"/>
                <a:cs typeface="Arial" panose="020B0604020202020204" pitchFamily="34" charset="0"/>
              </a:rPr>
              <a:t>.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A098B36-0CC3-4E46-8AF9-3FF6E9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00" y="1602000"/>
            <a:ext cx="7731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30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Prescripción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Las acciones para reclamar las prestaciones por accidentes del trabajo o enfermedades profesionales, prescribirán en el término de </a:t>
            </a: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cinco años, contados desde la fecha del accidente o desde el diagnóstico de la enfermedad. 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En el caso de la neumoconiosis el plazo de prescripción será de </a:t>
            </a: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quince años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, contado desde que fue diagnosticada.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2C5AD70-E9D7-5843-A7A6-F3B0DF834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811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Fizcalización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Superintendencia de Seguridad Social (SUSESO)</a:t>
            </a:r>
          </a:p>
          <a:p>
            <a:endParaRPr lang="es-CL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Reclamaciones :</a:t>
            </a: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Sup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erintendencia de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Seguridad Social: Plazo: 90 días hábiles, desde la notificación.</a:t>
            </a: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" sz="16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Comisión Médica de Reclamos (COMERE): Cuestiones de hecho relativas a materias de orden médico. 90 días hábiles desde la notificación. De lo resuelto se puede apelar a la Sup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erintendencia de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Seguridad Social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. P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lazo</a:t>
            </a:r>
            <a:r>
              <a:rPr lang="" sz="1600" dirty="0">
                <a:latin typeface="ACHS Nueva Sans Light" pitchFamily="2" charset="77"/>
                <a:cs typeface="Arial" panose="020B0604020202020204" pitchFamily="34" charset="0"/>
              </a:rPr>
              <a:t>:</a:t>
            </a:r>
            <a:r>
              <a:rPr lang="es-CL" sz="1600" dirty="0">
                <a:latin typeface="ACHS Nueva Sans Light" pitchFamily="2" charset="77"/>
                <a:cs typeface="Arial" panose="020B0604020202020204" pitchFamily="34" charset="0"/>
              </a:rPr>
              <a:t> 30 días desde la notificación.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96EC21B-1EF0-0546-9DB6-AB5E058A6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50" y="1602000"/>
            <a:ext cx="77152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08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4BCC41-A011-5149-9F44-BF94B9BD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381938-E151-5B4C-B1DC-EE2696BF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3B7180A-E48A-EA40-8FDF-9C1E7729DD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90F8906A-FA6A-C248-A0A6-92E01AC23850}"/>
              </a:ext>
            </a:extLst>
          </p:cNvPr>
          <p:cNvSpPr/>
          <p:nvPr/>
        </p:nvSpPr>
        <p:spPr>
          <a:xfrm>
            <a:off x="622683" y="711200"/>
            <a:ext cx="10794617" cy="5321300"/>
          </a:xfrm>
          <a:prstGeom prst="round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¿Cómo es nuestro </a:t>
            </a:r>
          </a:p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Sistema previsional</a:t>
            </a:r>
          </a:p>
          <a:p>
            <a:pPr lvl="1"/>
            <a:r>
              <a:rPr lang="es-CL" sz="4000" dirty="0">
                <a:latin typeface="ACHS Nueva Serif Medium" pitchFamily="2" charset="77"/>
                <a:cs typeface="Arial" panose="020B0604020202020204" pitchFamily="34" charset="0"/>
              </a:rPr>
              <a:t>de salud?</a:t>
            </a:r>
          </a:p>
        </p:txBody>
      </p:sp>
      <p:sp>
        <p:nvSpPr>
          <p:cNvPr id="6" name="Título 30">
            <a:extLst>
              <a:ext uri="{FF2B5EF4-FFF2-40B4-BE49-F238E27FC236}">
                <a16:creationId xmlns:a16="http://schemas.microsoft.com/office/drawing/2014/main" xmlns="" id="{AF72CC83-CC34-164F-BB6B-BA7F9CE89F4F}"/>
              </a:ext>
            </a:extLst>
          </p:cNvPr>
          <p:cNvSpPr txBox="1">
            <a:spLocks/>
          </p:cNvSpPr>
          <p:nvPr/>
        </p:nvSpPr>
        <p:spPr>
          <a:xfrm>
            <a:off x="1151957" y="1158444"/>
            <a:ext cx="582396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chemeClr val="bg1"/>
                </a:solidFill>
                <a:latin typeface="ACHS Nueva Serif Light" pitchFamily="2" charset="77"/>
                <a:cs typeface="Arial" panose="020B0604020202020204" pitchFamily="34" charset="0"/>
              </a:rPr>
              <a:t>Expectativas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543FC152-DDF7-C749-ABB0-716D05A20094}"/>
              </a:ext>
            </a:extLst>
          </p:cNvPr>
          <p:cNvCxnSpPr>
            <a:cxnSpLocks/>
          </p:cNvCxnSpPr>
          <p:nvPr/>
        </p:nvCxnSpPr>
        <p:spPr>
          <a:xfrm>
            <a:off x="1234371" y="1057117"/>
            <a:ext cx="109449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4291F85-8DE1-BA4F-AE27-778C6D82F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574" y="5309650"/>
            <a:ext cx="1119600" cy="457379"/>
          </a:xfrm>
          <a:prstGeom prst="rect">
            <a:avLst/>
          </a:prstGeom>
        </p:spPr>
      </p:pic>
      <p:grpSp>
        <p:nvGrpSpPr>
          <p:cNvPr id="10" name="Group 237">
            <a:extLst>
              <a:ext uri="{FF2B5EF4-FFF2-40B4-BE49-F238E27FC236}">
                <a16:creationId xmlns:a16="http://schemas.microsoft.com/office/drawing/2014/main" xmlns="" id="{3E493FD3-0512-D84C-915D-725CD300DD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73999" y="2155582"/>
            <a:ext cx="1884363" cy="2546836"/>
            <a:chOff x="1918" y="3406"/>
            <a:chExt cx="384" cy="519"/>
          </a:xfrm>
          <a:solidFill>
            <a:schemeClr val="bg1"/>
          </a:solidFill>
        </p:grpSpPr>
        <p:sp>
          <p:nvSpPr>
            <p:cNvPr id="11" name="Freeform 238">
              <a:extLst>
                <a:ext uri="{FF2B5EF4-FFF2-40B4-BE49-F238E27FC236}">
                  <a16:creationId xmlns:a16="http://schemas.microsoft.com/office/drawing/2014/main" xmlns="" id="{CED43331-4516-644E-8346-1F5C32C73C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" y="3406"/>
              <a:ext cx="384" cy="519"/>
            </a:xfrm>
            <a:custGeom>
              <a:avLst/>
              <a:gdLst>
                <a:gd name="T0" fmla="*/ 598 w 627"/>
                <a:gd name="T1" fmla="*/ 783 h 855"/>
                <a:gd name="T2" fmla="*/ 598 w 627"/>
                <a:gd name="T3" fmla="*/ 783 h 855"/>
                <a:gd name="T4" fmla="*/ 556 w 627"/>
                <a:gd name="T5" fmla="*/ 826 h 855"/>
                <a:gd name="T6" fmla="*/ 71 w 627"/>
                <a:gd name="T7" fmla="*/ 826 h 855"/>
                <a:gd name="T8" fmla="*/ 28 w 627"/>
                <a:gd name="T9" fmla="*/ 783 h 855"/>
                <a:gd name="T10" fmla="*/ 28 w 627"/>
                <a:gd name="T11" fmla="*/ 184 h 855"/>
                <a:gd name="T12" fmla="*/ 71 w 627"/>
                <a:gd name="T13" fmla="*/ 142 h 855"/>
                <a:gd name="T14" fmla="*/ 157 w 627"/>
                <a:gd name="T15" fmla="*/ 142 h 855"/>
                <a:gd name="T16" fmla="*/ 156 w 627"/>
                <a:gd name="T17" fmla="*/ 156 h 855"/>
                <a:gd name="T18" fmla="*/ 157 w 627"/>
                <a:gd name="T19" fmla="*/ 170 h 855"/>
                <a:gd name="T20" fmla="*/ 85 w 627"/>
                <a:gd name="T21" fmla="*/ 170 h 855"/>
                <a:gd name="T22" fmla="*/ 57 w 627"/>
                <a:gd name="T23" fmla="*/ 199 h 855"/>
                <a:gd name="T24" fmla="*/ 57 w 627"/>
                <a:gd name="T25" fmla="*/ 769 h 855"/>
                <a:gd name="T26" fmla="*/ 85 w 627"/>
                <a:gd name="T27" fmla="*/ 797 h 855"/>
                <a:gd name="T28" fmla="*/ 541 w 627"/>
                <a:gd name="T29" fmla="*/ 797 h 855"/>
                <a:gd name="T30" fmla="*/ 570 w 627"/>
                <a:gd name="T31" fmla="*/ 769 h 855"/>
                <a:gd name="T32" fmla="*/ 570 w 627"/>
                <a:gd name="T33" fmla="*/ 199 h 855"/>
                <a:gd name="T34" fmla="*/ 541 w 627"/>
                <a:gd name="T35" fmla="*/ 170 h 855"/>
                <a:gd name="T36" fmla="*/ 469 w 627"/>
                <a:gd name="T37" fmla="*/ 170 h 855"/>
                <a:gd name="T38" fmla="*/ 470 w 627"/>
                <a:gd name="T39" fmla="*/ 156 h 855"/>
                <a:gd name="T40" fmla="*/ 469 w 627"/>
                <a:gd name="T41" fmla="*/ 142 h 855"/>
                <a:gd name="T42" fmla="*/ 556 w 627"/>
                <a:gd name="T43" fmla="*/ 142 h 855"/>
                <a:gd name="T44" fmla="*/ 598 w 627"/>
                <a:gd name="T45" fmla="*/ 184 h 855"/>
                <a:gd name="T46" fmla="*/ 598 w 627"/>
                <a:gd name="T47" fmla="*/ 783 h 855"/>
                <a:gd name="T48" fmla="*/ 313 w 627"/>
                <a:gd name="T49" fmla="*/ 28 h 855"/>
                <a:gd name="T50" fmla="*/ 313 w 627"/>
                <a:gd name="T51" fmla="*/ 28 h 855"/>
                <a:gd name="T52" fmla="*/ 441 w 627"/>
                <a:gd name="T53" fmla="*/ 156 h 855"/>
                <a:gd name="T54" fmla="*/ 313 w 627"/>
                <a:gd name="T55" fmla="*/ 284 h 855"/>
                <a:gd name="T56" fmla="*/ 185 w 627"/>
                <a:gd name="T57" fmla="*/ 156 h 855"/>
                <a:gd name="T58" fmla="*/ 313 w 627"/>
                <a:gd name="T59" fmla="*/ 28 h 855"/>
                <a:gd name="T60" fmla="*/ 313 w 627"/>
                <a:gd name="T61" fmla="*/ 313 h 855"/>
                <a:gd name="T62" fmla="*/ 313 w 627"/>
                <a:gd name="T63" fmla="*/ 313 h 855"/>
                <a:gd name="T64" fmla="*/ 464 w 627"/>
                <a:gd name="T65" fmla="*/ 199 h 855"/>
                <a:gd name="T66" fmla="*/ 541 w 627"/>
                <a:gd name="T67" fmla="*/ 199 h 855"/>
                <a:gd name="T68" fmla="*/ 541 w 627"/>
                <a:gd name="T69" fmla="*/ 769 h 855"/>
                <a:gd name="T70" fmla="*/ 85 w 627"/>
                <a:gd name="T71" fmla="*/ 769 h 855"/>
                <a:gd name="T72" fmla="*/ 85 w 627"/>
                <a:gd name="T73" fmla="*/ 199 h 855"/>
                <a:gd name="T74" fmla="*/ 162 w 627"/>
                <a:gd name="T75" fmla="*/ 199 h 855"/>
                <a:gd name="T76" fmla="*/ 313 w 627"/>
                <a:gd name="T77" fmla="*/ 313 h 855"/>
                <a:gd name="T78" fmla="*/ 556 w 627"/>
                <a:gd name="T79" fmla="*/ 113 h 855"/>
                <a:gd name="T80" fmla="*/ 556 w 627"/>
                <a:gd name="T81" fmla="*/ 113 h 855"/>
                <a:gd name="T82" fmla="*/ 464 w 627"/>
                <a:gd name="T83" fmla="*/ 113 h 855"/>
                <a:gd name="T84" fmla="*/ 313 w 627"/>
                <a:gd name="T85" fmla="*/ 0 h 855"/>
                <a:gd name="T86" fmla="*/ 162 w 627"/>
                <a:gd name="T87" fmla="*/ 113 h 855"/>
                <a:gd name="T88" fmla="*/ 71 w 627"/>
                <a:gd name="T89" fmla="*/ 113 h 855"/>
                <a:gd name="T90" fmla="*/ 0 w 627"/>
                <a:gd name="T91" fmla="*/ 184 h 855"/>
                <a:gd name="T92" fmla="*/ 0 w 627"/>
                <a:gd name="T93" fmla="*/ 783 h 855"/>
                <a:gd name="T94" fmla="*/ 71 w 627"/>
                <a:gd name="T95" fmla="*/ 855 h 855"/>
                <a:gd name="T96" fmla="*/ 556 w 627"/>
                <a:gd name="T97" fmla="*/ 855 h 855"/>
                <a:gd name="T98" fmla="*/ 627 w 627"/>
                <a:gd name="T99" fmla="*/ 783 h 855"/>
                <a:gd name="T100" fmla="*/ 627 w 627"/>
                <a:gd name="T101" fmla="*/ 184 h 855"/>
                <a:gd name="T102" fmla="*/ 556 w 627"/>
                <a:gd name="T103" fmla="*/ 113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7" h="855">
                  <a:moveTo>
                    <a:pt x="598" y="783"/>
                  </a:moveTo>
                  <a:lnTo>
                    <a:pt x="598" y="783"/>
                  </a:lnTo>
                  <a:cubicBezTo>
                    <a:pt x="598" y="807"/>
                    <a:pt x="579" y="826"/>
                    <a:pt x="556" y="826"/>
                  </a:cubicBezTo>
                  <a:lnTo>
                    <a:pt x="71" y="826"/>
                  </a:lnTo>
                  <a:cubicBezTo>
                    <a:pt x="47" y="826"/>
                    <a:pt x="28" y="807"/>
                    <a:pt x="28" y="783"/>
                  </a:cubicBezTo>
                  <a:lnTo>
                    <a:pt x="28" y="184"/>
                  </a:lnTo>
                  <a:cubicBezTo>
                    <a:pt x="28" y="161"/>
                    <a:pt x="47" y="142"/>
                    <a:pt x="71" y="142"/>
                  </a:cubicBezTo>
                  <a:lnTo>
                    <a:pt x="157" y="142"/>
                  </a:lnTo>
                  <a:cubicBezTo>
                    <a:pt x="157" y="146"/>
                    <a:pt x="156" y="151"/>
                    <a:pt x="156" y="156"/>
                  </a:cubicBezTo>
                  <a:cubicBezTo>
                    <a:pt x="156" y="161"/>
                    <a:pt x="157" y="165"/>
                    <a:pt x="157" y="170"/>
                  </a:cubicBezTo>
                  <a:lnTo>
                    <a:pt x="85" y="170"/>
                  </a:lnTo>
                  <a:cubicBezTo>
                    <a:pt x="69" y="170"/>
                    <a:pt x="57" y="183"/>
                    <a:pt x="57" y="199"/>
                  </a:cubicBezTo>
                  <a:lnTo>
                    <a:pt x="57" y="769"/>
                  </a:lnTo>
                  <a:cubicBezTo>
                    <a:pt x="57" y="785"/>
                    <a:pt x="69" y="797"/>
                    <a:pt x="85" y="797"/>
                  </a:cubicBezTo>
                  <a:lnTo>
                    <a:pt x="541" y="797"/>
                  </a:lnTo>
                  <a:cubicBezTo>
                    <a:pt x="557" y="797"/>
                    <a:pt x="570" y="785"/>
                    <a:pt x="570" y="769"/>
                  </a:cubicBezTo>
                  <a:lnTo>
                    <a:pt x="570" y="199"/>
                  </a:lnTo>
                  <a:cubicBezTo>
                    <a:pt x="570" y="183"/>
                    <a:pt x="557" y="170"/>
                    <a:pt x="541" y="170"/>
                  </a:cubicBezTo>
                  <a:lnTo>
                    <a:pt x="469" y="170"/>
                  </a:lnTo>
                  <a:cubicBezTo>
                    <a:pt x="470" y="165"/>
                    <a:pt x="470" y="161"/>
                    <a:pt x="470" y="156"/>
                  </a:cubicBezTo>
                  <a:cubicBezTo>
                    <a:pt x="470" y="151"/>
                    <a:pt x="470" y="146"/>
                    <a:pt x="469" y="142"/>
                  </a:cubicBezTo>
                  <a:lnTo>
                    <a:pt x="556" y="142"/>
                  </a:lnTo>
                  <a:cubicBezTo>
                    <a:pt x="579" y="142"/>
                    <a:pt x="598" y="161"/>
                    <a:pt x="598" y="184"/>
                  </a:cubicBezTo>
                  <a:lnTo>
                    <a:pt x="598" y="783"/>
                  </a:lnTo>
                  <a:close/>
                  <a:moveTo>
                    <a:pt x="313" y="28"/>
                  </a:moveTo>
                  <a:lnTo>
                    <a:pt x="313" y="28"/>
                  </a:lnTo>
                  <a:cubicBezTo>
                    <a:pt x="384" y="28"/>
                    <a:pt x="441" y="85"/>
                    <a:pt x="441" y="156"/>
                  </a:cubicBezTo>
                  <a:cubicBezTo>
                    <a:pt x="441" y="227"/>
                    <a:pt x="384" y="284"/>
                    <a:pt x="313" y="284"/>
                  </a:cubicBezTo>
                  <a:cubicBezTo>
                    <a:pt x="242" y="284"/>
                    <a:pt x="185" y="227"/>
                    <a:pt x="185" y="156"/>
                  </a:cubicBezTo>
                  <a:cubicBezTo>
                    <a:pt x="185" y="85"/>
                    <a:pt x="242" y="28"/>
                    <a:pt x="313" y="28"/>
                  </a:cubicBezTo>
                  <a:close/>
                  <a:moveTo>
                    <a:pt x="313" y="313"/>
                  </a:moveTo>
                  <a:lnTo>
                    <a:pt x="313" y="313"/>
                  </a:lnTo>
                  <a:cubicBezTo>
                    <a:pt x="383" y="313"/>
                    <a:pt x="445" y="266"/>
                    <a:pt x="464" y="199"/>
                  </a:cubicBezTo>
                  <a:lnTo>
                    <a:pt x="541" y="199"/>
                  </a:lnTo>
                  <a:lnTo>
                    <a:pt x="541" y="769"/>
                  </a:lnTo>
                  <a:lnTo>
                    <a:pt x="85" y="769"/>
                  </a:lnTo>
                  <a:lnTo>
                    <a:pt x="85" y="199"/>
                  </a:lnTo>
                  <a:lnTo>
                    <a:pt x="162" y="199"/>
                  </a:lnTo>
                  <a:cubicBezTo>
                    <a:pt x="182" y="266"/>
                    <a:pt x="243" y="313"/>
                    <a:pt x="313" y="313"/>
                  </a:cubicBezTo>
                  <a:close/>
                  <a:moveTo>
                    <a:pt x="556" y="113"/>
                  </a:moveTo>
                  <a:lnTo>
                    <a:pt x="556" y="113"/>
                  </a:lnTo>
                  <a:lnTo>
                    <a:pt x="464" y="113"/>
                  </a:lnTo>
                  <a:cubicBezTo>
                    <a:pt x="445" y="46"/>
                    <a:pt x="383" y="0"/>
                    <a:pt x="313" y="0"/>
                  </a:cubicBezTo>
                  <a:cubicBezTo>
                    <a:pt x="243" y="0"/>
                    <a:pt x="181" y="46"/>
                    <a:pt x="162" y="113"/>
                  </a:cubicBezTo>
                  <a:lnTo>
                    <a:pt x="71" y="113"/>
                  </a:lnTo>
                  <a:cubicBezTo>
                    <a:pt x="31" y="113"/>
                    <a:pt x="0" y="145"/>
                    <a:pt x="0" y="184"/>
                  </a:cubicBezTo>
                  <a:lnTo>
                    <a:pt x="0" y="783"/>
                  </a:lnTo>
                  <a:cubicBezTo>
                    <a:pt x="0" y="823"/>
                    <a:pt x="31" y="854"/>
                    <a:pt x="71" y="855"/>
                  </a:cubicBezTo>
                  <a:lnTo>
                    <a:pt x="556" y="855"/>
                  </a:lnTo>
                  <a:cubicBezTo>
                    <a:pt x="595" y="854"/>
                    <a:pt x="627" y="823"/>
                    <a:pt x="627" y="783"/>
                  </a:cubicBezTo>
                  <a:lnTo>
                    <a:pt x="627" y="184"/>
                  </a:lnTo>
                  <a:cubicBezTo>
                    <a:pt x="627" y="145"/>
                    <a:pt x="595" y="113"/>
                    <a:pt x="556" y="1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2" name="Freeform 239">
              <a:extLst>
                <a:ext uri="{FF2B5EF4-FFF2-40B4-BE49-F238E27FC236}">
                  <a16:creationId xmlns:a16="http://schemas.microsoft.com/office/drawing/2014/main" xmlns="" id="{41A655D3-FCE0-1446-8E46-2905A5E56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3634"/>
              <a:ext cx="70" cy="69"/>
            </a:xfrm>
            <a:custGeom>
              <a:avLst/>
              <a:gdLst>
                <a:gd name="T0" fmla="*/ 28 w 114"/>
                <a:gd name="T1" fmla="*/ 114 h 114"/>
                <a:gd name="T2" fmla="*/ 28 w 114"/>
                <a:gd name="T3" fmla="*/ 114 h 114"/>
                <a:gd name="T4" fmla="*/ 43 w 114"/>
                <a:gd name="T5" fmla="*/ 100 h 114"/>
                <a:gd name="T6" fmla="*/ 28 w 114"/>
                <a:gd name="T7" fmla="*/ 85 h 114"/>
                <a:gd name="T8" fmla="*/ 28 w 114"/>
                <a:gd name="T9" fmla="*/ 28 h 114"/>
                <a:gd name="T10" fmla="*/ 100 w 114"/>
                <a:gd name="T11" fmla="*/ 28 h 114"/>
                <a:gd name="T12" fmla="*/ 114 w 114"/>
                <a:gd name="T13" fmla="*/ 14 h 114"/>
                <a:gd name="T14" fmla="*/ 100 w 114"/>
                <a:gd name="T15" fmla="*/ 0 h 114"/>
                <a:gd name="T16" fmla="*/ 28 w 114"/>
                <a:gd name="T17" fmla="*/ 0 h 114"/>
                <a:gd name="T18" fmla="*/ 0 w 114"/>
                <a:gd name="T19" fmla="*/ 28 h 114"/>
                <a:gd name="T20" fmla="*/ 0 w 114"/>
                <a:gd name="T21" fmla="*/ 85 h 114"/>
                <a:gd name="T22" fmla="*/ 28 w 114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114">
                  <a:moveTo>
                    <a:pt x="28" y="114"/>
                  </a:moveTo>
                  <a:lnTo>
                    <a:pt x="28" y="114"/>
                  </a:lnTo>
                  <a:cubicBezTo>
                    <a:pt x="36" y="114"/>
                    <a:pt x="43" y="108"/>
                    <a:pt x="43" y="100"/>
                  </a:cubicBezTo>
                  <a:cubicBezTo>
                    <a:pt x="43" y="92"/>
                    <a:pt x="36" y="85"/>
                    <a:pt x="28" y="85"/>
                  </a:cubicBezTo>
                  <a:lnTo>
                    <a:pt x="28" y="28"/>
                  </a:lnTo>
                  <a:lnTo>
                    <a:pt x="100" y="28"/>
                  </a:lnTo>
                  <a:cubicBezTo>
                    <a:pt x="107" y="28"/>
                    <a:pt x="114" y="22"/>
                    <a:pt x="114" y="14"/>
                  </a:cubicBezTo>
                  <a:cubicBezTo>
                    <a:pt x="114" y="6"/>
                    <a:pt x="107" y="0"/>
                    <a:pt x="100" y="0"/>
                  </a:cubicBezTo>
                  <a:lnTo>
                    <a:pt x="28" y="0"/>
                  </a:lnTo>
                  <a:cubicBezTo>
                    <a:pt x="13" y="0"/>
                    <a:pt x="0" y="13"/>
                    <a:pt x="0" y="28"/>
                  </a:cubicBezTo>
                  <a:lnTo>
                    <a:pt x="0" y="85"/>
                  </a:lnTo>
                  <a:cubicBezTo>
                    <a:pt x="0" y="101"/>
                    <a:pt x="13" y="114"/>
                    <a:pt x="28" y="1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3" name="Freeform 240">
              <a:extLst>
                <a:ext uri="{FF2B5EF4-FFF2-40B4-BE49-F238E27FC236}">
                  <a16:creationId xmlns:a16="http://schemas.microsoft.com/office/drawing/2014/main" xmlns="" id="{BCC63C9F-1FB9-6348-AD16-710A34E1E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642"/>
              <a:ext cx="79" cy="62"/>
            </a:xfrm>
            <a:custGeom>
              <a:avLst/>
              <a:gdLst>
                <a:gd name="T0" fmla="*/ 25 w 130"/>
                <a:gd name="T1" fmla="*/ 48 h 102"/>
                <a:gd name="T2" fmla="*/ 25 w 130"/>
                <a:gd name="T3" fmla="*/ 48 h 102"/>
                <a:gd name="T4" fmla="*/ 5 w 130"/>
                <a:gd name="T5" fmla="*/ 48 h 102"/>
                <a:gd name="T6" fmla="*/ 5 w 130"/>
                <a:gd name="T7" fmla="*/ 68 h 102"/>
                <a:gd name="T8" fmla="*/ 33 w 130"/>
                <a:gd name="T9" fmla="*/ 97 h 102"/>
                <a:gd name="T10" fmla="*/ 54 w 130"/>
                <a:gd name="T11" fmla="*/ 97 h 102"/>
                <a:gd name="T12" fmla="*/ 125 w 130"/>
                <a:gd name="T13" fmla="*/ 25 h 102"/>
                <a:gd name="T14" fmla="*/ 125 w 130"/>
                <a:gd name="T15" fmla="*/ 5 h 102"/>
                <a:gd name="T16" fmla="*/ 105 w 130"/>
                <a:gd name="T17" fmla="*/ 5 h 102"/>
                <a:gd name="T18" fmla="*/ 44 w 130"/>
                <a:gd name="T19" fmla="*/ 67 h 102"/>
                <a:gd name="T20" fmla="*/ 25 w 130"/>
                <a:gd name="T21" fmla="*/ 4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102">
                  <a:moveTo>
                    <a:pt x="25" y="48"/>
                  </a:moveTo>
                  <a:lnTo>
                    <a:pt x="25" y="48"/>
                  </a:lnTo>
                  <a:cubicBezTo>
                    <a:pt x="20" y="43"/>
                    <a:pt x="11" y="43"/>
                    <a:pt x="5" y="48"/>
                  </a:cubicBezTo>
                  <a:cubicBezTo>
                    <a:pt x="0" y="54"/>
                    <a:pt x="0" y="63"/>
                    <a:pt x="5" y="68"/>
                  </a:cubicBezTo>
                  <a:lnTo>
                    <a:pt x="33" y="97"/>
                  </a:lnTo>
                  <a:cubicBezTo>
                    <a:pt x="39" y="102"/>
                    <a:pt x="48" y="102"/>
                    <a:pt x="54" y="97"/>
                  </a:cubicBezTo>
                  <a:lnTo>
                    <a:pt x="125" y="25"/>
                  </a:lnTo>
                  <a:cubicBezTo>
                    <a:pt x="130" y="20"/>
                    <a:pt x="130" y="11"/>
                    <a:pt x="125" y="5"/>
                  </a:cubicBezTo>
                  <a:cubicBezTo>
                    <a:pt x="119" y="0"/>
                    <a:pt x="110" y="0"/>
                    <a:pt x="105" y="5"/>
                  </a:cubicBezTo>
                  <a:lnTo>
                    <a:pt x="44" y="67"/>
                  </a:lnTo>
                  <a:lnTo>
                    <a:pt x="25" y="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4" name="Freeform 241">
              <a:extLst>
                <a:ext uri="{FF2B5EF4-FFF2-40B4-BE49-F238E27FC236}">
                  <a16:creationId xmlns:a16="http://schemas.microsoft.com/office/drawing/2014/main" xmlns="" id="{937C34DC-8571-7749-B5AC-FA2CE6885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3677"/>
              <a:ext cx="87" cy="18"/>
            </a:xfrm>
            <a:custGeom>
              <a:avLst/>
              <a:gdLst>
                <a:gd name="T0" fmla="*/ 14 w 143"/>
                <a:gd name="T1" fmla="*/ 29 h 29"/>
                <a:gd name="T2" fmla="*/ 14 w 143"/>
                <a:gd name="T3" fmla="*/ 29 h 29"/>
                <a:gd name="T4" fmla="*/ 128 w 143"/>
                <a:gd name="T5" fmla="*/ 29 h 29"/>
                <a:gd name="T6" fmla="*/ 143 w 143"/>
                <a:gd name="T7" fmla="*/ 14 h 29"/>
                <a:gd name="T8" fmla="*/ 128 w 143"/>
                <a:gd name="T9" fmla="*/ 0 h 29"/>
                <a:gd name="T10" fmla="*/ 14 w 143"/>
                <a:gd name="T11" fmla="*/ 0 h 29"/>
                <a:gd name="T12" fmla="*/ 0 w 143"/>
                <a:gd name="T13" fmla="*/ 14 h 29"/>
                <a:gd name="T14" fmla="*/ 14 w 143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9">
                  <a:moveTo>
                    <a:pt x="14" y="29"/>
                  </a:moveTo>
                  <a:lnTo>
                    <a:pt x="14" y="29"/>
                  </a:lnTo>
                  <a:lnTo>
                    <a:pt x="128" y="29"/>
                  </a:lnTo>
                  <a:cubicBezTo>
                    <a:pt x="136" y="29"/>
                    <a:pt x="143" y="22"/>
                    <a:pt x="143" y="14"/>
                  </a:cubicBezTo>
                  <a:cubicBezTo>
                    <a:pt x="143" y="7"/>
                    <a:pt x="136" y="0"/>
                    <a:pt x="128" y="0"/>
                  </a:cubicBezTo>
                  <a:lnTo>
                    <a:pt x="14" y="0"/>
                  </a:lnTo>
                  <a:cubicBezTo>
                    <a:pt x="6" y="0"/>
                    <a:pt x="0" y="7"/>
                    <a:pt x="0" y="14"/>
                  </a:cubicBezTo>
                  <a:cubicBezTo>
                    <a:pt x="0" y="22"/>
                    <a:pt x="6" y="29"/>
                    <a:pt x="14" y="2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5" name="Freeform 242">
              <a:extLst>
                <a:ext uri="{FF2B5EF4-FFF2-40B4-BE49-F238E27FC236}">
                  <a16:creationId xmlns:a16="http://schemas.microsoft.com/office/drawing/2014/main" xmlns="" id="{78EEF4E1-0BED-3C49-AC5F-EBE57605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3764"/>
              <a:ext cx="70" cy="69"/>
            </a:xfrm>
            <a:custGeom>
              <a:avLst/>
              <a:gdLst>
                <a:gd name="T0" fmla="*/ 28 w 114"/>
                <a:gd name="T1" fmla="*/ 114 h 114"/>
                <a:gd name="T2" fmla="*/ 28 w 114"/>
                <a:gd name="T3" fmla="*/ 114 h 114"/>
                <a:gd name="T4" fmla="*/ 43 w 114"/>
                <a:gd name="T5" fmla="*/ 99 h 114"/>
                <a:gd name="T6" fmla="*/ 28 w 114"/>
                <a:gd name="T7" fmla="*/ 85 h 114"/>
                <a:gd name="T8" fmla="*/ 28 w 114"/>
                <a:gd name="T9" fmla="*/ 28 h 114"/>
                <a:gd name="T10" fmla="*/ 100 w 114"/>
                <a:gd name="T11" fmla="*/ 28 h 114"/>
                <a:gd name="T12" fmla="*/ 114 w 114"/>
                <a:gd name="T13" fmla="*/ 14 h 114"/>
                <a:gd name="T14" fmla="*/ 100 w 114"/>
                <a:gd name="T15" fmla="*/ 0 h 114"/>
                <a:gd name="T16" fmla="*/ 28 w 114"/>
                <a:gd name="T17" fmla="*/ 0 h 114"/>
                <a:gd name="T18" fmla="*/ 0 w 114"/>
                <a:gd name="T19" fmla="*/ 28 h 114"/>
                <a:gd name="T20" fmla="*/ 0 w 114"/>
                <a:gd name="T21" fmla="*/ 85 h 114"/>
                <a:gd name="T22" fmla="*/ 28 w 114"/>
                <a:gd name="T2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" h="114">
                  <a:moveTo>
                    <a:pt x="28" y="114"/>
                  </a:moveTo>
                  <a:lnTo>
                    <a:pt x="28" y="114"/>
                  </a:lnTo>
                  <a:cubicBezTo>
                    <a:pt x="36" y="114"/>
                    <a:pt x="43" y="107"/>
                    <a:pt x="43" y="99"/>
                  </a:cubicBezTo>
                  <a:cubicBezTo>
                    <a:pt x="43" y="92"/>
                    <a:pt x="36" y="85"/>
                    <a:pt x="28" y="85"/>
                  </a:cubicBezTo>
                  <a:lnTo>
                    <a:pt x="28" y="28"/>
                  </a:lnTo>
                  <a:lnTo>
                    <a:pt x="100" y="28"/>
                  </a:lnTo>
                  <a:cubicBezTo>
                    <a:pt x="107" y="28"/>
                    <a:pt x="114" y="22"/>
                    <a:pt x="114" y="14"/>
                  </a:cubicBezTo>
                  <a:cubicBezTo>
                    <a:pt x="114" y="6"/>
                    <a:pt x="107" y="0"/>
                    <a:pt x="100" y="0"/>
                  </a:cubicBezTo>
                  <a:lnTo>
                    <a:pt x="28" y="0"/>
                  </a:lnTo>
                  <a:cubicBezTo>
                    <a:pt x="13" y="0"/>
                    <a:pt x="0" y="12"/>
                    <a:pt x="0" y="28"/>
                  </a:cubicBezTo>
                  <a:lnTo>
                    <a:pt x="0" y="85"/>
                  </a:lnTo>
                  <a:cubicBezTo>
                    <a:pt x="0" y="101"/>
                    <a:pt x="13" y="114"/>
                    <a:pt x="28" y="1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6" name="Freeform 243">
              <a:extLst>
                <a:ext uri="{FF2B5EF4-FFF2-40B4-BE49-F238E27FC236}">
                  <a16:creationId xmlns:a16="http://schemas.microsoft.com/office/drawing/2014/main" xmlns="" id="{47BAAFE2-6B69-854B-8CB5-19BCD7FE6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3772"/>
              <a:ext cx="79" cy="62"/>
            </a:xfrm>
            <a:custGeom>
              <a:avLst/>
              <a:gdLst>
                <a:gd name="T0" fmla="*/ 105 w 130"/>
                <a:gd name="T1" fmla="*/ 5 h 102"/>
                <a:gd name="T2" fmla="*/ 105 w 130"/>
                <a:gd name="T3" fmla="*/ 5 h 102"/>
                <a:gd name="T4" fmla="*/ 44 w 130"/>
                <a:gd name="T5" fmla="*/ 66 h 102"/>
                <a:gd name="T6" fmla="*/ 25 w 130"/>
                <a:gd name="T7" fmla="*/ 48 h 102"/>
                <a:gd name="T8" fmla="*/ 5 w 130"/>
                <a:gd name="T9" fmla="*/ 48 h 102"/>
                <a:gd name="T10" fmla="*/ 5 w 130"/>
                <a:gd name="T11" fmla="*/ 68 h 102"/>
                <a:gd name="T12" fmla="*/ 33 w 130"/>
                <a:gd name="T13" fmla="*/ 96 h 102"/>
                <a:gd name="T14" fmla="*/ 54 w 130"/>
                <a:gd name="T15" fmla="*/ 96 h 102"/>
                <a:gd name="T16" fmla="*/ 125 w 130"/>
                <a:gd name="T17" fmla="*/ 25 h 102"/>
                <a:gd name="T18" fmla="*/ 125 w 130"/>
                <a:gd name="T19" fmla="*/ 5 h 102"/>
                <a:gd name="T20" fmla="*/ 105 w 130"/>
                <a:gd name="T21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102">
                  <a:moveTo>
                    <a:pt x="105" y="5"/>
                  </a:moveTo>
                  <a:lnTo>
                    <a:pt x="105" y="5"/>
                  </a:lnTo>
                  <a:lnTo>
                    <a:pt x="44" y="66"/>
                  </a:lnTo>
                  <a:lnTo>
                    <a:pt x="25" y="48"/>
                  </a:lnTo>
                  <a:cubicBezTo>
                    <a:pt x="20" y="42"/>
                    <a:pt x="11" y="42"/>
                    <a:pt x="5" y="48"/>
                  </a:cubicBezTo>
                  <a:cubicBezTo>
                    <a:pt x="0" y="53"/>
                    <a:pt x="0" y="62"/>
                    <a:pt x="5" y="68"/>
                  </a:cubicBezTo>
                  <a:lnTo>
                    <a:pt x="33" y="96"/>
                  </a:lnTo>
                  <a:cubicBezTo>
                    <a:pt x="39" y="102"/>
                    <a:pt x="48" y="102"/>
                    <a:pt x="54" y="96"/>
                  </a:cubicBezTo>
                  <a:lnTo>
                    <a:pt x="125" y="25"/>
                  </a:lnTo>
                  <a:cubicBezTo>
                    <a:pt x="130" y="20"/>
                    <a:pt x="130" y="11"/>
                    <a:pt x="125" y="5"/>
                  </a:cubicBezTo>
                  <a:cubicBezTo>
                    <a:pt x="119" y="0"/>
                    <a:pt x="110" y="0"/>
                    <a:pt x="105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7" name="Freeform 244">
              <a:extLst>
                <a:ext uri="{FF2B5EF4-FFF2-40B4-BE49-F238E27FC236}">
                  <a16:creationId xmlns:a16="http://schemas.microsoft.com/office/drawing/2014/main" xmlns="" id="{C8067D55-5108-CA45-9658-FBAF4AE84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3807"/>
              <a:ext cx="87" cy="17"/>
            </a:xfrm>
            <a:custGeom>
              <a:avLst/>
              <a:gdLst>
                <a:gd name="T0" fmla="*/ 14 w 143"/>
                <a:gd name="T1" fmla="*/ 28 h 28"/>
                <a:gd name="T2" fmla="*/ 14 w 143"/>
                <a:gd name="T3" fmla="*/ 28 h 28"/>
                <a:gd name="T4" fmla="*/ 128 w 143"/>
                <a:gd name="T5" fmla="*/ 28 h 28"/>
                <a:gd name="T6" fmla="*/ 143 w 143"/>
                <a:gd name="T7" fmla="*/ 14 h 28"/>
                <a:gd name="T8" fmla="*/ 128 w 143"/>
                <a:gd name="T9" fmla="*/ 0 h 28"/>
                <a:gd name="T10" fmla="*/ 14 w 143"/>
                <a:gd name="T11" fmla="*/ 0 h 28"/>
                <a:gd name="T12" fmla="*/ 0 w 143"/>
                <a:gd name="T13" fmla="*/ 14 h 28"/>
                <a:gd name="T14" fmla="*/ 14 w 143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8">
                  <a:moveTo>
                    <a:pt x="14" y="28"/>
                  </a:moveTo>
                  <a:lnTo>
                    <a:pt x="14" y="28"/>
                  </a:lnTo>
                  <a:lnTo>
                    <a:pt x="128" y="28"/>
                  </a:lnTo>
                  <a:cubicBezTo>
                    <a:pt x="136" y="28"/>
                    <a:pt x="143" y="22"/>
                    <a:pt x="143" y="14"/>
                  </a:cubicBezTo>
                  <a:cubicBezTo>
                    <a:pt x="143" y="6"/>
                    <a:pt x="136" y="0"/>
                    <a:pt x="128" y="0"/>
                  </a:cubicBezTo>
                  <a:lnTo>
                    <a:pt x="14" y="0"/>
                  </a:ln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  <p:sp>
          <p:nvSpPr>
            <p:cNvPr id="18" name="Freeform 245">
              <a:extLst>
                <a:ext uri="{FF2B5EF4-FFF2-40B4-BE49-F238E27FC236}">
                  <a16:creationId xmlns:a16="http://schemas.microsoft.com/office/drawing/2014/main" xmlns="" id="{836388D0-D4FA-454F-BC07-A3E0DEFA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7" y="3448"/>
              <a:ext cx="106" cy="106"/>
            </a:xfrm>
            <a:custGeom>
              <a:avLst/>
              <a:gdLst>
                <a:gd name="T0" fmla="*/ 12 w 174"/>
                <a:gd name="T1" fmla="*/ 124 h 174"/>
                <a:gd name="T2" fmla="*/ 12 w 174"/>
                <a:gd name="T3" fmla="*/ 124 h 174"/>
                <a:gd name="T4" fmla="*/ 50 w 174"/>
                <a:gd name="T5" fmla="*/ 124 h 174"/>
                <a:gd name="T6" fmla="*/ 50 w 174"/>
                <a:gd name="T7" fmla="*/ 162 h 174"/>
                <a:gd name="T8" fmla="*/ 62 w 174"/>
                <a:gd name="T9" fmla="*/ 174 h 174"/>
                <a:gd name="T10" fmla="*/ 112 w 174"/>
                <a:gd name="T11" fmla="*/ 174 h 174"/>
                <a:gd name="T12" fmla="*/ 125 w 174"/>
                <a:gd name="T13" fmla="*/ 162 h 174"/>
                <a:gd name="T14" fmla="*/ 125 w 174"/>
                <a:gd name="T15" fmla="*/ 124 h 174"/>
                <a:gd name="T16" fmla="*/ 162 w 174"/>
                <a:gd name="T17" fmla="*/ 124 h 174"/>
                <a:gd name="T18" fmla="*/ 174 w 174"/>
                <a:gd name="T19" fmla="*/ 112 h 174"/>
                <a:gd name="T20" fmla="*/ 174 w 174"/>
                <a:gd name="T21" fmla="*/ 62 h 174"/>
                <a:gd name="T22" fmla="*/ 162 w 174"/>
                <a:gd name="T23" fmla="*/ 50 h 174"/>
                <a:gd name="T24" fmla="*/ 125 w 174"/>
                <a:gd name="T25" fmla="*/ 50 h 174"/>
                <a:gd name="T26" fmla="*/ 125 w 174"/>
                <a:gd name="T27" fmla="*/ 12 h 174"/>
                <a:gd name="T28" fmla="*/ 112 w 174"/>
                <a:gd name="T29" fmla="*/ 0 h 174"/>
                <a:gd name="T30" fmla="*/ 62 w 174"/>
                <a:gd name="T31" fmla="*/ 0 h 174"/>
                <a:gd name="T32" fmla="*/ 50 w 174"/>
                <a:gd name="T33" fmla="*/ 12 h 174"/>
                <a:gd name="T34" fmla="*/ 50 w 174"/>
                <a:gd name="T35" fmla="*/ 50 h 174"/>
                <a:gd name="T36" fmla="*/ 12 w 174"/>
                <a:gd name="T37" fmla="*/ 50 h 174"/>
                <a:gd name="T38" fmla="*/ 0 w 174"/>
                <a:gd name="T39" fmla="*/ 62 h 174"/>
                <a:gd name="T40" fmla="*/ 0 w 174"/>
                <a:gd name="T41" fmla="*/ 112 h 174"/>
                <a:gd name="T42" fmla="*/ 12 w 174"/>
                <a:gd name="T43" fmla="*/ 124 h 174"/>
                <a:gd name="T44" fmla="*/ 25 w 174"/>
                <a:gd name="T45" fmla="*/ 74 h 174"/>
                <a:gd name="T46" fmla="*/ 25 w 174"/>
                <a:gd name="T47" fmla="*/ 74 h 174"/>
                <a:gd name="T48" fmla="*/ 62 w 174"/>
                <a:gd name="T49" fmla="*/ 74 h 174"/>
                <a:gd name="T50" fmla="*/ 75 w 174"/>
                <a:gd name="T51" fmla="*/ 62 h 174"/>
                <a:gd name="T52" fmla="*/ 75 w 174"/>
                <a:gd name="T53" fmla="*/ 25 h 174"/>
                <a:gd name="T54" fmla="*/ 100 w 174"/>
                <a:gd name="T55" fmla="*/ 25 h 174"/>
                <a:gd name="T56" fmla="*/ 100 w 174"/>
                <a:gd name="T57" fmla="*/ 62 h 174"/>
                <a:gd name="T58" fmla="*/ 112 w 174"/>
                <a:gd name="T59" fmla="*/ 74 h 174"/>
                <a:gd name="T60" fmla="*/ 149 w 174"/>
                <a:gd name="T61" fmla="*/ 74 h 174"/>
                <a:gd name="T62" fmla="*/ 149 w 174"/>
                <a:gd name="T63" fmla="*/ 99 h 174"/>
                <a:gd name="T64" fmla="*/ 112 w 174"/>
                <a:gd name="T65" fmla="*/ 99 h 174"/>
                <a:gd name="T66" fmla="*/ 100 w 174"/>
                <a:gd name="T67" fmla="*/ 112 h 174"/>
                <a:gd name="T68" fmla="*/ 100 w 174"/>
                <a:gd name="T69" fmla="*/ 149 h 174"/>
                <a:gd name="T70" fmla="*/ 75 w 174"/>
                <a:gd name="T71" fmla="*/ 149 h 174"/>
                <a:gd name="T72" fmla="*/ 75 w 174"/>
                <a:gd name="T73" fmla="*/ 112 h 174"/>
                <a:gd name="T74" fmla="*/ 62 w 174"/>
                <a:gd name="T75" fmla="*/ 99 h 174"/>
                <a:gd name="T76" fmla="*/ 25 w 174"/>
                <a:gd name="T77" fmla="*/ 99 h 174"/>
                <a:gd name="T78" fmla="*/ 25 w 174"/>
                <a:gd name="T79" fmla="*/ 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4" h="174">
                  <a:moveTo>
                    <a:pt x="12" y="124"/>
                  </a:moveTo>
                  <a:lnTo>
                    <a:pt x="12" y="124"/>
                  </a:lnTo>
                  <a:lnTo>
                    <a:pt x="50" y="124"/>
                  </a:lnTo>
                  <a:lnTo>
                    <a:pt x="50" y="162"/>
                  </a:lnTo>
                  <a:cubicBezTo>
                    <a:pt x="50" y="169"/>
                    <a:pt x="55" y="174"/>
                    <a:pt x="62" y="174"/>
                  </a:cubicBezTo>
                  <a:lnTo>
                    <a:pt x="112" y="174"/>
                  </a:lnTo>
                  <a:cubicBezTo>
                    <a:pt x="119" y="174"/>
                    <a:pt x="125" y="169"/>
                    <a:pt x="125" y="162"/>
                  </a:cubicBezTo>
                  <a:lnTo>
                    <a:pt x="125" y="124"/>
                  </a:lnTo>
                  <a:lnTo>
                    <a:pt x="162" y="124"/>
                  </a:lnTo>
                  <a:cubicBezTo>
                    <a:pt x="169" y="124"/>
                    <a:pt x="174" y="119"/>
                    <a:pt x="174" y="112"/>
                  </a:cubicBezTo>
                  <a:lnTo>
                    <a:pt x="174" y="62"/>
                  </a:lnTo>
                  <a:cubicBezTo>
                    <a:pt x="174" y="55"/>
                    <a:pt x="169" y="50"/>
                    <a:pt x="162" y="50"/>
                  </a:cubicBezTo>
                  <a:lnTo>
                    <a:pt x="125" y="50"/>
                  </a:lnTo>
                  <a:lnTo>
                    <a:pt x="125" y="12"/>
                  </a:lnTo>
                  <a:cubicBezTo>
                    <a:pt x="125" y="5"/>
                    <a:pt x="119" y="0"/>
                    <a:pt x="112" y="0"/>
                  </a:cubicBezTo>
                  <a:lnTo>
                    <a:pt x="62" y="0"/>
                  </a:lnTo>
                  <a:cubicBezTo>
                    <a:pt x="55" y="0"/>
                    <a:pt x="50" y="5"/>
                    <a:pt x="50" y="12"/>
                  </a:cubicBezTo>
                  <a:lnTo>
                    <a:pt x="50" y="50"/>
                  </a:lnTo>
                  <a:lnTo>
                    <a:pt x="12" y="50"/>
                  </a:lnTo>
                  <a:cubicBezTo>
                    <a:pt x="6" y="50"/>
                    <a:pt x="0" y="55"/>
                    <a:pt x="0" y="62"/>
                  </a:cubicBezTo>
                  <a:lnTo>
                    <a:pt x="0" y="112"/>
                  </a:lnTo>
                  <a:cubicBezTo>
                    <a:pt x="0" y="119"/>
                    <a:pt x="6" y="124"/>
                    <a:pt x="12" y="124"/>
                  </a:cubicBezTo>
                  <a:close/>
                  <a:moveTo>
                    <a:pt x="25" y="74"/>
                  </a:moveTo>
                  <a:lnTo>
                    <a:pt x="25" y="74"/>
                  </a:lnTo>
                  <a:lnTo>
                    <a:pt x="62" y="74"/>
                  </a:lnTo>
                  <a:cubicBezTo>
                    <a:pt x="69" y="74"/>
                    <a:pt x="75" y="69"/>
                    <a:pt x="75" y="62"/>
                  </a:cubicBezTo>
                  <a:lnTo>
                    <a:pt x="75" y="25"/>
                  </a:lnTo>
                  <a:lnTo>
                    <a:pt x="100" y="25"/>
                  </a:lnTo>
                  <a:lnTo>
                    <a:pt x="100" y="62"/>
                  </a:lnTo>
                  <a:cubicBezTo>
                    <a:pt x="100" y="69"/>
                    <a:pt x="105" y="74"/>
                    <a:pt x="112" y="74"/>
                  </a:cubicBezTo>
                  <a:lnTo>
                    <a:pt x="149" y="74"/>
                  </a:lnTo>
                  <a:lnTo>
                    <a:pt x="149" y="99"/>
                  </a:lnTo>
                  <a:lnTo>
                    <a:pt x="112" y="99"/>
                  </a:lnTo>
                  <a:cubicBezTo>
                    <a:pt x="105" y="99"/>
                    <a:pt x="100" y="105"/>
                    <a:pt x="100" y="112"/>
                  </a:cubicBezTo>
                  <a:lnTo>
                    <a:pt x="100" y="149"/>
                  </a:lnTo>
                  <a:lnTo>
                    <a:pt x="75" y="149"/>
                  </a:lnTo>
                  <a:lnTo>
                    <a:pt x="75" y="112"/>
                  </a:lnTo>
                  <a:cubicBezTo>
                    <a:pt x="75" y="105"/>
                    <a:pt x="69" y="99"/>
                    <a:pt x="62" y="99"/>
                  </a:cubicBezTo>
                  <a:lnTo>
                    <a:pt x="25" y="99"/>
                  </a:lnTo>
                  <a:lnTo>
                    <a:pt x="25" y="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7680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Cómo acceder a las prestaciones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449999" y="961650"/>
            <a:ext cx="784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CHS Nueva Serif Light" pitchFamily="2" charset="77"/>
                <a:cs typeface="Arial" panose="020B0604020202020204" pitchFamily="34" charset="0"/>
              </a:rPr>
              <a:t>En caso de accidentes laborales y enfermedad profesional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F00368D7-2F45-B04C-A050-64C837802EBC}"/>
              </a:ext>
            </a:extLst>
          </p:cNvPr>
          <p:cNvSpPr/>
          <p:nvPr/>
        </p:nvSpPr>
        <p:spPr>
          <a:xfrm>
            <a:off x="2110995" y="1809278"/>
            <a:ext cx="3891578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441898BE-91B0-0546-A0D9-19F9B39A74E9}"/>
              </a:ext>
            </a:extLst>
          </p:cNvPr>
          <p:cNvSpPr/>
          <p:nvPr/>
        </p:nvSpPr>
        <p:spPr>
          <a:xfrm>
            <a:off x="6185871" y="1809278"/>
            <a:ext cx="3891579" cy="5353050"/>
          </a:xfrm>
          <a:prstGeom prst="round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54">
            <a:extLst>
              <a:ext uri="{FF2B5EF4-FFF2-40B4-BE49-F238E27FC236}">
                <a16:creationId xmlns:a16="http://schemas.microsoft.com/office/drawing/2014/main" xmlns="" id="{A993E420-6102-8446-BD6D-C51E7EAC4B1D}"/>
              </a:ext>
            </a:extLst>
          </p:cNvPr>
          <p:cNvSpPr/>
          <p:nvPr/>
        </p:nvSpPr>
        <p:spPr>
          <a:xfrm>
            <a:off x="2110996" y="4253277"/>
            <a:ext cx="3891578" cy="1239354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>
              <a:buClr>
                <a:srgbClr val="006600"/>
              </a:buClr>
            </a:pPr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Incapacidad temporal</a:t>
            </a:r>
          </a:p>
          <a:p>
            <a:pPr algn="ctr">
              <a:buClr>
                <a:srgbClr val="006600"/>
              </a:buClr>
            </a:pPr>
            <a:endParaRPr lang="es-CL" sz="1600" dirty="0">
              <a:solidFill>
                <a:srgbClr val="15C047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Trasladarse a un centro asistencial de la ACHS.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ctr">
              <a:buClr>
                <a:srgbClr val="006600"/>
              </a:buClr>
            </a:pPr>
            <a:endParaRPr lang="es-CL" sz="1600" b="1" dirty="0">
              <a:solidFill>
                <a:srgbClr val="15C047"/>
              </a:solidFill>
              <a:latin typeface="ACHS Nueva Sans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Rectangle 55">
            <a:extLst>
              <a:ext uri="{FF2B5EF4-FFF2-40B4-BE49-F238E27FC236}">
                <a16:creationId xmlns:a16="http://schemas.microsoft.com/office/drawing/2014/main" xmlns="" id="{DEAAB1F6-B5EC-E548-9587-AA63E1EDE1F4}"/>
              </a:ext>
            </a:extLst>
          </p:cNvPr>
          <p:cNvSpPr/>
          <p:nvPr/>
        </p:nvSpPr>
        <p:spPr>
          <a:xfrm>
            <a:off x="6185870" y="4253277"/>
            <a:ext cx="3891579" cy="2070351"/>
          </a:xfrm>
          <a:prstGeom prst="rect">
            <a:avLst/>
          </a:prstGeom>
        </p:spPr>
        <p:txBody>
          <a:bodyPr wrap="square" lIns="69129" tIns="34564" rIns="69129" bIns="34564">
            <a:spAutoFit/>
          </a:bodyPr>
          <a:lstStyle/>
          <a:p>
            <a:pPr algn="ctr"/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El empleador debe aportar:</a:t>
            </a:r>
          </a:p>
          <a:p>
            <a:endParaRPr lang="es-CL" sz="1600" dirty="0">
              <a:solidFill>
                <a:srgbClr val="000000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Denuncia.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Certificado de horario de trabajo. 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Certificado de renta.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Denuncia individual de accidente del trabajo (</a:t>
            </a: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DIAT) o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denuncia individual de enfermedad profesional (</a:t>
            </a:r>
            <a:r>
              <a:rPr lang="es-CL" sz="1400" dirty="0">
                <a:solidFill>
                  <a:srgbClr val="000000"/>
                </a:solidFill>
                <a:latin typeface="ACHS Nueva Sans Light" pitchFamily="2" charset="77"/>
                <a:cs typeface="Arial" panose="020B0604020202020204" pitchFamily="34" charset="0"/>
              </a:rPr>
              <a:t>DIEP), según corresponda.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570DF532-1BE5-0946-9393-2EB47B84A6F5}"/>
              </a:ext>
            </a:extLst>
          </p:cNvPr>
          <p:cNvSpPr/>
          <p:nvPr/>
        </p:nvSpPr>
        <p:spPr>
          <a:xfrm>
            <a:off x="3126683" y="1924227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8F53D1E7-918C-A841-89AD-5E349417AFD1}"/>
              </a:ext>
            </a:extLst>
          </p:cNvPr>
          <p:cNvSpPr/>
          <p:nvPr/>
        </p:nvSpPr>
        <p:spPr>
          <a:xfrm>
            <a:off x="7198210" y="1925815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0" name="Group 85">
            <a:extLst>
              <a:ext uri="{FF2B5EF4-FFF2-40B4-BE49-F238E27FC236}">
                <a16:creationId xmlns:a16="http://schemas.microsoft.com/office/drawing/2014/main" xmlns="" id="{8FB587D9-FCB5-FC4C-B8CE-63E0CBAD91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92440" y="2329550"/>
            <a:ext cx="928688" cy="925513"/>
            <a:chOff x="1318" y="2167"/>
            <a:chExt cx="585" cy="583"/>
          </a:xfrm>
          <a:solidFill>
            <a:schemeClr val="bg1"/>
          </a:solidFill>
        </p:grpSpPr>
        <p:sp>
          <p:nvSpPr>
            <p:cNvPr id="21" name="Freeform 86">
              <a:extLst>
                <a:ext uri="{FF2B5EF4-FFF2-40B4-BE49-F238E27FC236}">
                  <a16:creationId xmlns:a16="http://schemas.microsoft.com/office/drawing/2014/main" xmlns="" id="{FDA23D0D-8E7D-F84B-8D03-37DCA297D7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8" y="2167"/>
              <a:ext cx="585" cy="583"/>
            </a:xfrm>
            <a:custGeom>
              <a:avLst/>
              <a:gdLst>
                <a:gd name="T0" fmla="*/ 770 w 964"/>
                <a:gd name="T1" fmla="*/ 335 h 961"/>
                <a:gd name="T2" fmla="*/ 930 w 964"/>
                <a:gd name="T3" fmla="*/ 367 h 961"/>
                <a:gd name="T4" fmla="*/ 770 w 964"/>
                <a:gd name="T5" fmla="*/ 335 h 961"/>
                <a:gd name="T6" fmla="*/ 60 w 964"/>
                <a:gd name="T7" fmla="*/ 928 h 961"/>
                <a:gd name="T8" fmla="*/ 176 w 964"/>
                <a:gd name="T9" fmla="*/ 864 h 961"/>
                <a:gd name="T10" fmla="*/ 860 w 964"/>
                <a:gd name="T11" fmla="*/ 891 h 961"/>
                <a:gd name="T12" fmla="*/ 60 w 964"/>
                <a:gd name="T13" fmla="*/ 928 h 961"/>
                <a:gd name="T14" fmla="*/ 193 w 964"/>
                <a:gd name="T15" fmla="*/ 399 h 961"/>
                <a:gd name="T16" fmla="*/ 176 w 964"/>
                <a:gd name="T17" fmla="*/ 832 h 961"/>
                <a:gd name="T18" fmla="*/ 65 w 964"/>
                <a:gd name="T19" fmla="*/ 882 h 961"/>
                <a:gd name="T20" fmla="*/ 193 w 964"/>
                <a:gd name="T21" fmla="*/ 399 h 961"/>
                <a:gd name="T22" fmla="*/ 33 w 964"/>
                <a:gd name="T23" fmla="*/ 335 h 961"/>
                <a:gd name="T24" fmla="*/ 193 w 964"/>
                <a:gd name="T25" fmla="*/ 367 h 961"/>
                <a:gd name="T26" fmla="*/ 33 w 964"/>
                <a:gd name="T27" fmla="*/ 335 h 961"/>
                <a:gd name="T28" fmla="*/ 193 w 964"/>
                <a:gd name="T29" fmla="*/ 111 h 961"/>
                <a:gd name="T30" fmla="*/ 353 w 964"/>
                <a:gd name="T31" fmla="*/ 127 h 961"/>
                <a:gd name="T32" fmla="*/ 193 w 964"/>
                <a:gd name="T33" fmla="*/ 143 h 961"/>
                <a:gd name="T34" fmla="*/ 465 w 964"/>
                <a:gd name="T35" fmla="*/ 832 h 961"/>
                <a:gd name="T36" fmla="*/ 321 w 964"/>
                <a:gd name="T37" fmla="*/ 832 h 961"/>
                <a:gd name="T38" fmla="*/ 465 w 964"/>
                <a:gd name="T39" fmla="*/ 576 h 961"/>
                <a:gd name="T40" fmla="*/ 642 w 964"/>
                <a:gd name="T41" fmla="*/ 832 h 961"/>
                <a:gd name="T42" fmla="*/ 497 w 964"/>
                <a:gd name="T43" fmla="*/ 832 h 961"/>
                <a:gd name="T44" fmla="*/ 642 w 964"/>
                <a:gd name="T45" fmla="*/ 576 h 961"/>
                <a:gd name="T46" fmla="*/ 481 w 964"/>
                <a:gd name="T47" fmla="*/ 255 h 961"/>
                <a:gd name="T48" fmla="*/ 600 w 964"/>
                <a:gd name="T49" fmla="*/ 175 h 961"/>
                <a:gd name="T50" fmla="*/ 738 w 964"/>
                <a:gd name="T51" fmla="*/ 832 h 961"/>
                <a:gd name="T52" fmla="*/ 674 w 964"/>
                <a:gd name="T53" fmla="*/ 560 h 961"/>
                <a:gd name="T54" fmla="*/ 305 w 964"/>
                <a:gd name="T55" fmla="*/ 544 h 961"/>
                <a:gd name="T56" fmla="*/ 289 w 964"/>
                <a:gd name="T57" fmla="*/ 832 h 961"/>
                <a:gd name="T58" fmla="*/ 225 w 964"/>
                <a:gd name="T59" fmla="*/ 175 h 961"/>
                <a:gd name="T60" fmla="*/ 481 w 964"/>
                <a:gd name="T61" fmla="*/ 255 h 961"/>
                <a:gd name="T62" fmla="*/ 481 w 964"/>
                <a:gd name="T63" fmla="*/ 31 h 961"/>
                <a:gd name="T64" fmla="*/ 549 w 964"/>
                <a:gd name="T65" fmla="*/ 195 h 961"/>
                <a:gd name="T66" fmla="*/ 385 w 964"/>
                <a:gd name="T67" fmla="*/ 127 h 961"/>
                <a:gd name="T68" fmla="*/ 770 w 964"/>
                <a:gd name="T69" fmla="*/ 399 h 961"/>
                <a:gd name="T70" fmla="*/ 898 w 964"/>
                <a:gd name="T71" fmla="*/ 399 h 961"/>
                <a:gd name="T72" fmla="*/ 881 w 964"/>
                <a:gd name="T73" fmla="*/ 867 h 961"/>
                <a:gd name="T74" fmla="*/ 770 w 964"/>
                <a:gd name="T75" fmla="*/ 832 h 961"/>
                <a:gd name="T76" fmla="*/ 608 w 964"/>
                <a:gd name="T77" fmla="*/ 111 h 961"/>
                <a:gd name="T78" fmla="*/ 770 w 964"/>
                <a:gd name="T79" fmla="*/ 111 h 961"/>
                <a:gd name="T80" fmla="*/ 608 w 964"/>
                <a:gd name="T81" fmla="*/ 143 h 961"/>
                <a:gd name="T82" fmla="*/ 608 w 964"/>
                <a:gd name="T83" fmla="*/ 111 h 961"/>
                <a:gd name="T84" fmla="*/ 946 w 964"/>
                <a:gd name="T85" fmla="*/ 399 h 961"/>
                <a:gd name="T86" fmla="*/ 962 w 964"/>
                <a:gd name="T87" fmla="*/ 319 h 961"/>
                <a:gd name="T88" fmla="*/ 770 w 964"/>
                <a:gd name="T89" fmla="*/ 303 h 961"/>
                <a:gd name="T90" fmla="*/ 786 w 964"/>
                <a:gd name="T91" fmla="*/ 175 h 961"/>
                <a:gd name="T92" fmla="*/ 802 w 964"/>
                <a:gd name="T93" fmla="*/ 95 h 961"/>
                <a:gd name="T94" fmla="*/ 600 w 964"/>
                <a:gd name="T95" fmla="*/ 79 h 961"/>
                <a:gd name="T96" fmla="*/ 363 w 964"/>
                <a:gd name="T97" fmla="*/ 79 h 961"/>
                <a:gd name="T98" fmla="*/ 161 w 964"/>
                <a:gd name="T99" fmla="*/ 95 h 961"/>
                <a:gd name="T100" fmla="*/ 177 w 964"/>
                <a:gd name="T101" fmla="*/ 175 h 961"/>
                <a:gd name="T102" fmla="*/ 193 w 964"/>
                <a:gd name="T103" fmla="*/ 303 h 961"/>
                <a:gd name="T104" fmla="*/ 1 w 964"/>
                <a:gd name="T105" fmla="*/ 319 h 961"/>
                <a:gd name="T106" fmla="*/ 17 w 964"/>
                <a:gd name="T107" fmla="*/ 399 h 961"/>
                <a:gd name="T108" fmla="*/ 33 w 964"/>
                <a:gd name="T109" fmla="*/ 910 h 961"/>
                <a:gd name="T110" fmla="*/ 1 w 964"/>
                <a:gd name="T111" fmla="*/ 950 h 961"/>
                <a:gd name="T112" fmla="*/ 946 w 964"/>
                <a:gd name="T113" fmla="*/ 961 h 961"/>
                <a:gd name="T114" fmla="*/ 957 w 964"/>
                <a:gd name="T115" fmla="*/ 932 h 961"/>
                <a:gd name="T116" fmla="*/ 930 w 964"/>
                <a:gd name="T117" fmla="*/ 399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4" h="961">
                  <a:moveTo>
                    <a:pt x="770" y="335"/>
                  </a:moveTo>
                  <a:lnTo>
                    <a:pt x="770" y="335"/>
                  </a:lnTo>
                  <a:lnTo>
                    <a:pt x="930" y="335"/>
                  </a:lnTo>
                  <a:lnTo>
                    <a:pt x="930" y="367"/>
                  </a:lnTo>
                  <a:lnTo>
                    <a:pt x="770" y="367"/>
                  </a:lnTo>
                  <a:lnTo>
                    <a:pt x="770" y="335"/>
                  </a:lnTo>
                  <a:close/>
                  <a:moveTo>
                    <a:pt x="60" y="928"/>
                  </a:moveTo>
                  <a:lnTo>
                    <a:pt x="60" y="928"/>
                  </a:lnTo>
                  <a:lnTo>
                    <a:pt x="103" y="891"/>
                  </a:lnTo>
                  <a:cubicBezTo>
                    <a:pt x="123" y="874"/>
                    <a:pt x="149" y="864"/>
                    <a:pt x="176" y="864"/>
                  </a:cubicBezTo>
                  <a:lnTo>
                    <a:pt x="787" y="864"/>
                  </a:lnTo>
                  <a:cubicBezTo>
                    <a:pt x="813" y="864"/>
                    <a:pt x="839" y="874"/>
                    <a:pt x="860" y="891"/>
                  </a:cubicBezTo>
                  <a:lnTo>
                    <a:pt x="903" y="928"/>
                  </a:lnTo>
                  <a:lnTo>
                    <a:pt x="60" y="928"/>
                  </a:lnTo>
                  <a:close/>
                  <a:moveTo>
                    <a:pt x="193" y="399"/>
                  </a:moveTo>
                  <a:lnTo>
                    <a:pt x="193" y="399"/>
                  </a:lnTo>
                  <a:lnTo>
                    <a:pt x="193" y="832"/>
                  </a:lnTo>
                  <a:lnTo>
                    <a:pt x="176" y="832"/>
                  </a:lnTo>
                  <a:cubicBezTo>
                    <a:pt x="142" y="832"/>
                    <a:pt x="108" y="845"/>
                    <a:pt x="82" y="867"/>
                  </a:cubicBezTo>
                  <a:lnTo>
                    <a:pt x="65" y="882"/>
                  </a:lnTo>
                  <a:lnTo>
                    <a:pt x="65" y="399"/>
                  </a:lnTo>
                  <a:lnTo>
                    <a:pt x="193" y="399"/>
                  </a:lnTo>
                  <a:close/>
                  <a:moveTo>
                    <a:pt x="33" y="335"/>
                  </a:moveTo>
                  <a:lnTo>
                    <a:pt x="33" y="335"/>
                  </a:lnTo>
                  <a:lnTo>
                    <a:pt x="193" y="335"/>
                  </a:lnTo>
                  <a:lnTo>
                    <a:pt x="193" y="367"/>
                  </a:lnTo>
                  <a:lnTo>
                    <a:pt x="33" y="367"/>
                  </a:lnTo>
                  <a:lnTo>
                    <a:pt x="33" y="335"/>
                  </a:lnTo>
                  <a:close/>
                  <a:moveTo>
                    <a:pt x="193" y="111"/>
                  </a:moveTo>
                  <a:lnTo>
                    <a:pt x="193" y="111"/>
                  </a:lnTo>
                  <a:lnTo>
                    <a:pt x="354" y="111"/>
                  </a:lnTo>
                  <a:cubicBezTo>
                    <a:pt x="354" y="116"/>
                    <a:pt x="353" y="122"/>
                    <a:pt x="353" y="127"/>
                  </a:cubicBezTo>
                  <a:cubicBezTo>
                    <a:pt x="353" y="132"/>
                    <a:pt x="354" y="138"/>
                    <a:pt x="354" y="143"/>
                  </a:cubicBezTo>
                  <a:lnTo>
                    <a:pt x="193" y="143"/>
                  </a:lnTo>
                  <a:lnTo>
                    <a:pt x="193" y="111"/>
                  </a:lnTo>
                  <a:close/>
                  <a:moveTo>
                    <a:pt x="465" y="832"/>
                  </a:moveTo>
                  <a:lnTo>
                    <a:pt x="465" y="832"/>
                  </a:lnTo>
                  <a:lnTo>
                    <a:pt x="321" y="832"/>
                  </a:lnTo>
                  <a:lnTo>
                    <a:pt x="321" y="576"/>
                  </a:lnTo>
                  <a:lnTo>
                    <a:pt x="465" y="576"/>
                  </a:lnTo>
                  <a:lnTo>
                    <a:pt x="465" y="832"/>
                  </a:lnTo>
                  <a:close/>
                  <a:moveTo>
                    <a:pt x="642" y="832"/>
                  </a:moveTo>
                  <a:lnTo>
                    <a:pt x="642" y="832"/>
                  </a:lnTo>
                  <a:lnTo>
                    <a:pt x="497" y="832"/>
                  </a:lnTo>
                  <a:lnTo>
                    <a:pt x="497" y="576"/>
                  </a:lnTo>
                  <a:lnTo>
                    <a:pt x="642" y="576"/>
                  </a:lnTo>
                  <a:lnTo>
                    <a:pt x="642" y="832"/>
                  </a:lnTo>
                  <a:close/>
                  <a:moveTo>
                    <a:pt x="481" y="255"/>
                  </a:moveTo>
                  <a:lnTo>
                    <a:pt x="481" y="255"/>
                  </a:lnTo>
                  <a:cubicBezTo>
                    <a:pt x="534" y="255"/>
                    <a:pt x="581" y="223"/>
                    <a:pt x="600" y="175"/>
                  </a:cubicBezTo>
                  <a:lnTo>
                    <a:pt x="738" y="175"/>
                  </a:lnTo>
                  <a:lnTo>
                    <a:pt x="738" y="832"/>
                  </a:lnTo>
                  <a:lnTo>
                    <a:pt x="674" y="832"/>
                  </a:lnTo>
                  <a:lnTo>
                    <a:pt x="674" y="560"/>
                  </a:lnTo>
                  <a:cubicBezTo>
                    <a:pt x="674" y="551"/>
                    <a:pt x="667" y="544"/>
                    <a:pt x="658" y="544"/>
                  </a:cubicBezTo>
                  <a:lnTo>
                    <a:pt x="305" y="544"/>
                  </a:lnTo>
                  <a:cubicBezTo>
                    <a:pt x="296" y="544"/>
                    <a:pt x="289" y="551"/>
                    <a:pt x="289" y="560"/>
                  </a:cubicBezTo>
                  <a:lnTo>
                    <a:pt x="289" y="832"/>
                  </a:lnTo>
                  <a:lnTo>
                    <a:pt x="225" y="832"/>
                  </a:lnTo>
                  <a:lnTo>
                    <a:pt x="225" y="175"/>
                  </a:lnTo>
                  <a:lnTo>
                    <a:pt x="363" y="175"/>
                  </a:lnTo>
                  <a:cubicBezTo>
                    <a:pt x="382" y="223"/>
                    <a:pt x="429" y="255"/>
                    <a:pt x="481" y="255"/>
                  </a:cubicBezTo>
                  <a:close/>
                  <a:moveTo>
                    <a:pt x="481" y="31"/>
                  </a:moveTo>
                  <a:lnTo>
                    <a:pt x="481" y="31"/>
                  </a:lnTo>
                  <a:cubicBezTo>
                    <a:pt x="520" y="31"/>
                    <a:pt x="555" y="54"/>
                    <a:pt x="570" y="90"/>
                  </a:cubicBezTo>
                  <a:cubicBezTo>
                    <a:pt x="585" y="126"/>
                    <a:pt x="577" y="167"/>
                    <a:pt x="549" y="195"/>
                  </a:cubicBezTo>
                  <a:cubicBezTo>
                    <a:pt x="522" y="222"/>
                    <a:pt x="481" y="231"/>
                    <a:pt x="445" y="216"/>
                  </a:cubicBezTo>
                  <a:cubicBezTo>
                    <a:pt x="409" y="201"/>
                    <a:pt x="385" y="166"/>
                    <a:pt x="385" y="127"/>
                  </a:cubicBezTo>
                  <a:cubicBezTo>
                    <a:pt x="385" y="74"/>
                    <a:pt x="428" y="31"/>
                    <a:pt x="481" y="31"/>
                  </a:cubicBezTo>
                  <a:close/>
                  <a:moveTo>
                    <a:pt x="770" y="399"/>
                  </a:moveTo>
                  <a:lnTo>
                    <a:pt x="770" y="399"/>
                  </a:lnTo>
                  <a:lnTo>
                    <a:pt x="898" y="399"/>
                  </a:lnTo>
                  <a:lnTo>
                    <a:pt x="898" y="882"/>
                  </a:lnTo>
                  <a:lnTo>
                    <a:pt x="881" y="867"/>
                  </a:lnTo>
                  <a:cubicBezTo>
                    <a:pt x="854" y="845"/>
                    <a:pt x="821" y="832"/>
                    <a:pt x="787" y="832"/>
                  </a:cubicBezTo>
                  <a:lnTo>
                    <a:pt x="770" y="832"/>
                  </a:lnTo>
                  <a:lnTo>
                    <a:pt x="770" y="399"/>
                  </a:lnTo>
                  <a:close/>
                  <a:moveTo>
                    <a:pt x="608" y="111"/>
                  </a:moveTo>
                  <a:lnTo>
                    <a:pt x="608" y="111"/>
                  </a:lnTo>
                  <a:lnTo>
                    <a:pt x="770" y="111"/>
                  </a:lnTo>
                  <a:lnTo>
                    <a:pt x="770" y="143"/>
                  </a:lnTo>
                  <a:lnTo>
                    <a:pt x="608" y="143"/>
                  </a:lnTo>
                  <a:cubicBezTo>
                    <a:pt x="609" y="138"/>
                    <a:pt x="610" y="132"/>
                    <a:pt x="610" y="127"/>
                  </a:cubicBezTo>
                  <a:cubicBezTo>
                    <a:pt x="610" y="122"/>
                    <a:pt x="609" y="116"/>
                    <a:pt x="608" y="111"/>
                  </a:cubicBezTo>
                  <a:close/>
                  <a:moveTo>
                    <a:pt x="946" y="399"/>
                  </a:moveTo>
                  <a:lnTo>
                    <a:pt x="946" y="399"/>
                  </a:lnTo>
                  <a:cubicBezTo>
                    <a:pt x="955" y="399"/>
                    <a:pt x="962" y="392"/>
                    <a:pt x="962" y="383"/>
                  </a:cubicBezTo>
                  <a:lnTo>
                    <a:pt x="962" y="319"/>
                  </a:lnTo>
                  <a:cubicBezTo>
                    <a:pt x="962" y="310"/>
                    <a:pt x="955" y="303"/>
                    <a:pt x="946" y="303"/>
                  </a:cubicBezTo>
                  <a:lnTo>
                    <a:pt x="770" y="303"/>
                  </a:lnTo>
                  <a:lnTo>
                    <a:pt x="770" y="175"/>
                  </a:lnTo>
                  <a:lnTo>
                    <a:pt x="786" y="175"/>
                  </a:lnTo>
                  <a:cubicBezTo>
                    <a:pt x="795" y="175"/>
                    <a:pt x="802" y="168"/>
                    <a:pt x="802" y="159"/>
                  </a:cubicBezTo>
                  <a:lnTo>
                    <a:pt x="802" y="95"/>
                  </a:lnTo>
                  <a:cubicBezTo>
                    <a:pt x="802" y="86"/>
                    <a:pt x="795" y="79"/>
                    <a:pt x="786" y="79"/>
                  </a:cubicBezTo>
                  <a:lnTo>
                    <a:pt x="600" y="79"/>
                  </a:lnTo>
                  <a:cubicBezTo>
                    <a:pt x="581" y="30"/>
                    <a:pt x="534" y="0"/>
                    <a:pt x="481" y="0"/>
                  </a:cubicBezTo>
                  <a:cubicBezTo>
                    <a:pt x="429" y="0"/>
                    <a:pt x="382" y="30"/>
                    <a:pt x="363" y="79"/>
                  </a:cubicBezTo>
                  <a:lnTo>
                    <a:pt x="177" y="79"/>
                  </a:lnTo>
                  <a:cubicBezTo>
                    <a:pt x="168" y="79"/>
                    <a:pt x="161" y="86"/>
                    <a:pt x="161" y="95"/>
                  </a:cubicBezTo>
                  <a:lnTo>
                    <a:pt x="161" y="159"/>
                  </a:lnTo>
                  <a:cubicBezTo>
                    <a:pt x="161" y="168"/>
                    <a:pt x="168" y="175"/>
                    <a:pt x="177" y="175"/>
                  </a:cubicBezTo>
                  <a:lnTo>
                    <a:pt x="193" y="175"/>
                  </a:lnTo>
                  <a:lnTo>
                    <a:pt x="193" y="303"/>
                  </a:lnTo>
                  <a:lnTo>
                    <a:pt x="17" y="303"/>
                  </a:lnTo>
                  <a:cubicBezTo>
                    <a:pt x="8" y="303"/>
                    <a:pt x="1" y="310"/>
                    <a:pt x="1" y="319"/>
                  </a:cubicBezTo>
                  <a:lnTo>
                    <a:pt x="1" y="383"/>
                  </a:lnTo>
                  <a:cubicBezTo>
                    <a:pt x="1" y="392"/>
                    <a:pt x="8" y="399"/>
                    <a:pt x="17" y="399"/>
                  </a:cubicBezTo>
                  <a:lnTo>
                    <a:pt x="33" y="399"/>
                  </a:lnTo>
                  <a:lnTo>
                    <a:pt x="33" y="910"/>
                  </a:lnTo>
                  <a:lnTo>
                    <a:pt x="6" y="932"/>
                  </a:lnTo>
                  <a:cubicBezTo>
                    <a:pt x="1" y="937"/>
                    <a:pt x="0" y="944"/>
                    <a:pt x="1" y="950"/>
                  </a:cubicBezTo>
                  <a:cubicBezTo>
                    <a:pt x="4" y="956"/>
                    <a:pt x="10" y="961"/>
                    <a:pt x="17" y="961"/>
                  </a:cubicBezTo>
                  <a:lnTo>
                    <a:pt x="946" y="961"/>
                  </a:lnTo>
                  <a:cubicBezTo>
                    <a:pt x="953" y="961"/>
                    <a:pt x="959" y="956"/>
                    <a:pt x="961" y="950"/>
                  </a:cubicBezTo>
                  <a:cubicBezTo>
                    <a:pt x="964" y="944"/>
                    <a:pt x="962" y="937"/>
                    <a:pt x="957" y="932"/>
                  </a:cubicBezTo>
                  <a:lnTo>
                    <a:pt x="930" y="910"/>
                  </a:lnTo>
                  <a:lnTo>
                    <a:pt x="930" y="399"/>
                  </a:lnTo>
                  <a:lnTo>
                    <a:pt x="946" y="39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xmlns="" id="{BA9A17AE-A5B0-4D44-9892-9706BF90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" y="2205"/>
              <a:ext cx="79" cy="78"/>
            </a:xfrm>
            <a:custGeom>
              <a:avLst/>
              <a:gdLst>
                <a:gd name="T0" fmla="*/ 129 w 129"/>
                <a:gd name="T1" fmla="*/ 61 h 128"/>
                <a:gd name="T2" fmla="*/ 129 w 129"/>
                <a:gd name="T3" fmla="*/ 61 h 128"/>
                <a:gd name="T4" fmla="*/ 129 w 129"/>
                <a:gd name="T5" fmla="*/ 67 h 128"/>
                <a:gd name="T6" fmla="*/ 115 w 129"/>
                <a:gd name="T7" fmla="*/ 80 h 128"/>
                <a:gd name="T8" fmla="*/ 80 w 129"/>
                <a:gd name="T9" fmla="*/ 80 h 128"/>
                <a:gd name="T10" fmla="*/ 80 w 129"/>
                <a:gd name="T11" fmla="*/ 115 h 128"/>
                <a:gd name="T12" fmla="*/ 67 w 129"/>
                <a:gd name="T13" fmla="*/ 128 h 128"/>
                <a:gd name="T14" fmla="*/ 62 w 129"/>
                <a:gd name="T15" fmla="*/ 128 h 128"/>
                <a:gd name="T16" fmla="*/ 48 w 129"/>
                <a:gd name="T17" fmla="*/ 115 h 128"/>
                <a:gd name="T18" fmla="*/ 48 w 129"/>
                <a:gd name="T19" fmla="*/ 80 h 128"/>
                <a:gd name="T20" fmla="*/ 14 w 129"/>
                <a:gd name="T21" fmla="*/ 80 h 128"/>
                <a:gd name="T22" fmla="*/ 0 w 129"/>
                <a:gd name="T23" fmla="*/ 67 h 128"/>
                <a:gd name="T24" fmla="*/ 0 w 129"/>
                <a:gd name="T25" fmla="*/ 61 h 128"/>
                <a:gd name="T26" fmla="*/ 14 w 129"/>
                <a:gd name="T27" fmla="*/ 48 h 128"/>
                <a:gd name="T28" fmla="*/ 48 w 129"/>
                <a:gd name="T29" fmla="*/ 48 h 128"/>
                <a:gd name="T30" fmla="*/ 48 w 129"/>
                <a:gd name="T31" fmla="*/ 13 h 128"/>
                <a:gd name="T32" fmla="*/ 62 w 129"/>
                <a:gd name="T33" fmla="*/ 0 h 128"/>
                <a:gd name="T34" fmla="*/ 67 w 129"/>
                <a:gd name="T35" fmla="*/ 0 h 128"/>
                <a:gd name="T36" fmla="*/ 80 w 129"/>
                <a:gd name="T37" fmla="*/ 13 h 128"/>
                <a:gd name="T38" fmla="*/ 80 w 129"/>
                <a:gd name="T39" fmla="*/ 48 h 128"/>
                <a:gd name="T40" fmla="*/ 115 w 129"/>
                <a:gd name="T41" fmla="*/ 48 h 128"/>
                <a:gd name="T42" fmla="*/ 129 w 129"/>
                <a:gd name="T43" fmla="*/ 6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128">
                  <a:moveTo>
                    <a:pt x="129" y="61"/>
                  </a:moveTo>
                  <a:lnTo>
                    <a:pt x="129" y="61"/>
                  </a:lnTo>
                  <a:lnTo>
                    <a:pt x="129" y="67"/>
                  </a:lnTo>
                  <a:cubicBezTo>
                    <a:pt x="129" y="74"/>
                    <a:pt x="123" y="80"/>
                    <a:pt x="115" y="80"/>
                  </a:cubicBezTo>
                  <a:lnTo>
                    <a:pt x="80" y="80"/>
                  </a:lnTo>
                  <a:lnTo>
                    <a:pt x="80" y="115"/>
                  </a:lnTo>
                  <a:cubicBezTo>
                    <a:pt x="80" y="122"/>
                    <a:pt x="74" y="128"/>
                    <a:pt x="67" y="128"/>
                  </a:cubicBezTo>
                  <a:lnTo>
                    <a:pt x="62" y="128"/>
                  </a:lnTo>
                  <a:cubicBezTo>
                    <a:pt x="54" y="128"/>
                    <a:pt x="48" y="122"/>
                    <a:pt x="48" y="115"/>
                  </a:cubicBezTo>
                  <a:lnTo>
                    <a:pt x="48" y="80"/>
                  </a:lnTo>
                  <a:lnTo>
                    <a:pt x="14" y="80"/>
                  </a:lnTo>
                  <a:cubicBezTo>
                    <a:pt x="6" y="80"/>
                    <a:pt x="0" y="74"/>
                    <a:pt x="0" y="67"/>
                  </a:cubicBezTo>
                  <a:lnTo>
                    <a:pt x="0" y="61"/>
                  </a:lnTo>
                  <a:cubicBezTo>
                    <a:pt x="0" y="54"/>
                    <a:pt x="6" y="48"/>
                    <a:pt x="14" y="48"/>
                  </a:cubicBezTo>
                  <a:lnTo>
                    <a:pt x="48" y="48"/>
                  </a:lnTo>
                  <a:lnTo>
                    <a:pt x="48" y="13"/>
                  </a:lnTo>
                  <a:cubicBezTo>
                    <a:pt x="48" y="6"/>
                    <a:pt x="54" y="0"/>
                    <a:pt x="62" y="0"/>
                  </a:cubicBezTo>
                  <a:lnTo>
                    <a:pt x="67" y="0"/>
                  </a:lnTo>
                  <a:cubicBezTo>
                    <a:pt x="74" y="0"/>
                    <a:pt x="80" y="6"/>
                    <a:pt x="80" y="13"/>
                  </a:cubicBezTo>
                  <a:lnTo>
                    <a:pt x="80" y="48"/>
                  </a:lnTo>
                  <a:lnTo>
                    <a:pt x="115" y="48"/>
                  </a:lnTo>
                  <a:cubicBezTo>
                    <a:pt x="123" y="48"/>
                    <a:pt x="129" y="54"/>
                    <a:pt x="129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88">
              <a:extLst>
                <a:ext uri="{FF2B5EF4-FFF2-40B4-BE49-F238E27FC236}">
                  <a16:creationId xmlns:a16="http://schemas.microsoft.com/office/drawing/2014/main" xmlns="" id="{161D59F7-78AF-1844-8702-EBC7D5995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337"/>
              <a:ext cx="253" cy="58"/>
            </a:xfrm>
            <a:custGeom>
              <a:avLst/>
              <a:gdLst>
                <a:gd name="T0" fmla="*/ 385 w 417"/>
                <a:gd name="T1" fmla="*/ 64 h 96"/>
                <a:gd name="T2" fmla="*/ 385 w 417"/>
                <a:gd name="T3" fmla="*/ 64 h 96"/>
                <a:gd name="T4" fmla="*/ 32 w 417"/>
                <a:gd name="T5" fmla="*/ 64 h 96"/>
                <a:gd name="T6" fmla="*/ 32 w 417"/>
                <a:gd name="T7" fmla="*/ 32 h 96"/>
                <a:gd name="T8" fmla="*/ 385 w 417"/>
                <a:gd name="T9" fmla="*/ 32 h 96"/>
                <a:gd name="T10" fmla="*/ 385 w 417"/>
                <a:gd name="T11" fmla="*/ 64 h 96"/>
                <a:gd name="T12" fmla="*/ 401 w 417"/>
                <a:gd name="T13" fmla="*/ 0 h 96"/>
                <a:gd name="T14" fmla="*/ 401 w 417"/>
                <a:gd name="T15" fmla="*/ 0 h 96"/>
                <a:gd name="T16" fmla="*/ 16 w 417"/>
                <a:gd name="T17" fmla="*/ 0 h 96"/>
                <a:gd name="T18" fmla="*/ 0 w 417"/>
                <a:gd name="T19" fmla="*/ 16 h 96"/>
                <a:gd name="T20" fmla="*/ 0 w 417"/>
                <a:gd name="T21" fmla="*/ 80 h 96"/>
                <a:gd name="T22" fmla="*/ 16 w 417"/>
                <a:gd name="T23" fmla="*/ 96 h 96"/>
                <a:gd name="T24" fmla="*/ 401 w 417"/>
                <a:gd name="T25" fmla="*/ 96 h 96"/>
                <a:gd name="T26" fmla="*/ 417 w 417"/>
                <a:gd name="T27" fmla="*/ 80 h 96"/>
                <a:gd name="T28" fmla="*/ 417 w 417"/>
                <a:gd name="T29" fmla="*/ 16 h 96"/>
                <a:gd name="T30" fmla="*/ 401 w 417"/>
                <a:gd name="T3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96">
                  <a:moveTo>
                    <a:pt x="385" y="64"/>
                  </a:moveTo>
                  <a:lnTo>
                    <a:pt x="385" y="64"/>
                  </a:lnTo>
                  <a:lnTo>
                    <a:pt x="32" y="64"/>
                  </a:lnTo>
                  <a:lnTo>
                    <a:pt x="32" y="32"/>
                  </a:lnTo>
                  <a:lnTo>
                    <a:pt x="385" y="32"/>
                  </a:lnTo>
                  <a:lnTo>
                    <a:pt x="385" y="64"/>
                  </a:lnTo>
                  <a:close/>
                  <a:moveTo>
                    <a:pt x="401" y="0"/>
                  </a:moveTo>
                  <a:lnTo>
                    <a:pt x="401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lnTo>
                    <a:pt x="0" y="80"/>
                  </a:lnTo>
                  <a:cubicBezTo>
                    <a:pt x="0" y="89"/>
                    <a:pt x="7" y="96"/>
                    <a:pt x="16" y="96"/>
                  </a:cubicBezTo>
                  <a:lnTo>
                    <a:pt x="401" y="96"/>
                  </a:lnTo>
                  <a:cubicBezTo>
                    <a:pt x="410" y="96"/>
                    <a:pt x="417" y="89"/>
                    <a:pt x="417" y="80"/>
                  </a:cubicBezTo>
                  <a:lnTo>
                    <a:pt x="417" y="16"/>
                  </a:lnTo>
                  <a:cubicBezTo>
                    <a:pt x="417" y="7"/>
                    <a:pt x="410" y="0"/>
                    <a:pt x="40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xmlns="" id="{03405D37-DEA5-7E45-B5C0-FDD8C01BC1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414"/>
              <a:ext cx="253" cy="59"/>
            </a:xfrm>
            <a:custGeom>
              <a:avLst/>
              <a:gdLst>
                <a:gd name="T0" fmla="*/ 385 w 417"/>
                <a:gd name="T1" fmla="*/ 64 h 96"/>
                <a:gd name="T2" fmla="*/ 385 w 417"/>
                <a:gd name="T3" fmla="*/ 64 h 96"/>
                <a:gd name="T4" fmla="*/ 32 w 417"/>
                <a:gd name="T5" fmla="*/ 64 h 96"/>
                <a:gd name="T6" fmla="*/ 32 w 417"/>
                <a:gd name="T7" fmla="*/ 32 h 96"/>
                <a:gd name="T8" fmla="*/ 385 w 417"/>
                <a:gd name="T9" fmla="*/ 32 h 96"/>
                <a:gd name="T10" fmla="*/ 385 w 417"/>
                <a:gd name="T11" fmla="*/ 64 h 96"/>
                <a:gd name="T12" fmla="*/ 401 w 417"/>
                <a:gd name="T13" fmla="*/ 0 h 96"/>
                <a:gd name="T14" fmla="*/ 401 w 417"/>
                <a:gd name="T15" fmla="*/ 0 h 96"/>
                <a:gd name="T16" fmla="*/ 16 w 417"/>
                <a:gd name="T17" fmla="*/ 0 h 96"/>
                <a:gd name="T18" fmla="*/ 0 w 417"/>
                <a:gd name="T19" fmla="*/ 16 h 96"/>
                <a:gd name="T20" fmla="*/ 0 w 417"/>
                <a:gd name="T21" fmla="*/ 80 h 96"/>
                <a:gd name="T22" fmla="*/ 16 w 417"/>
                <a:gd name="T23" fmla="*/ 96 h 96"/>
                <a:gd name="T24" fmla="*/ 401 w 417"/>
                <a:gd name="T25" fmla="*/ 96 h 96"/>
                <a:gd name="T26" fmla="*/ 417 w 417"/>
                <a:gd name="T27" fmla="*/ 80 h 96"/>
                <a:gd name="T28" fmla="*/ 417 w 417"/>
                <a:gd name="T29" fmla="*/ 16 h 96"/>
                <a:gd name="T30" fmla="*/ 401 w 417"/>
                <a:gd name="T3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7" h="96">
                  <a:moveTo>
                    <a:pt x="385" y="64"/>
                  </a:moveTo>
                  <a:lnTo>
                    <a:pt x="385" y="64"/>
                  </a:lnTo>
                  <a:lnTo>
                    <a:pt x="32" y="64"/>
                  </a:lnTo>
                  <a:lnTo>
                    <a:pt x="32" y="32"/>
                  </a:lnTo>
                  <a:lnTo>
                    <a:pt x="385" y="32"/>
                  </a:lnTo>
                  <a:lnTo>
                    <a:pt x="385" y="64"/>
                  </a:lnTo>
                  <a:close/>
                  <a:moveTo>
                    <a:pt x="401" y="0"/>
                  </a:moveTo>
                  <a:lnTo>
                    <a:pt x="401" y="0"/>
                  </a:ln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lnTo>
                    <a:pt x="0" y="80"/>
                  </a:lnTo>
                  <a:cubicBezTo>
                    <a:pt x="0" y="89"/>
                    <a:pt x="7" y="96"/>
                    <a:pt x="16" y="96"/>
                  </a:cubicBezTo>
                  <a:lnTo>
                    <a:pt x="401" y="96"/>
                  </a:lnTo>
                  <a:cubicBezTo>
                    <a:pt x="410" y="96"/>
                    <a:pt x="417" y="89"/>
                    <a:pt x="417" y="80"/>
                  </a:cubicBezTo>
                  <a:lnTo>
                    <a:pt x="417" y="16"/>
                  </a:lnTo>
                  <a:cubicBezTo>
                    <a:pt x="417" y="7"/>
                    <a:pt x="410" y="0"/>
                    <a:pt x="40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5" name="Group 51">
            <a:extLst>
              <a:ext uri="{FF2B5EF4-FFF2-40B4-BE49-F238E27FC236}">
                <a16:creationId xmlns:a16="http://schemas.microsoft.com/office/drawing/2014/main" xmlns="" id="{C9FC8CB6-5C4E-3349-922C-FB5D57B7CF3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33196" y="2460008"/>
            <a:ext cx="796925" cy="795338"/>
            <a:chOff x="5377" y="1016"/>
            <a:chExt cx="502" cy="501"/>
          </a:xfrm>
          <a:solidFill>
            <a:schemeClr val="bg1"/>
          </a:solidFill>
        </p:grpSpPr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xmlns="" id="{40D9C9C0-A6C4-C048-A04D-019F36585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" y="1016"/>
              <a:ext cx="261" cy="283"/>
            </a:xfrm>
            <a:custGeom>
              <a:avLst/>
              <a:gdLst>
                <a:gd name="T0" fmla="*/ 277 w 428"/>
                <a:gd name="T1" fmla="*/ 433 h 466"/>
                <a:gd name="T2" fmla="*/ 277 w 428"/>
                <a:gd name="T3" fmla="*/ 433 h 466"/>
                <a:gd name="T4" fmla="*/ 32 w 428"/>
                <a:gd name="T5" fmla="*/ 433 h 466"/>
                <a:gd name="T6" fmla="*/ 32 w 428"/>
                <a:gd name="T7" fmla="*/ 381 h 466"/>
                <a:gd name="T8" fmla="*/ 134 w 428"/>
                <a:gd name="T9" fmla="*/ 264 h 466"/>
                <a:gd name="T10" fmla="*/ 203 w 428"/>
                <a:gd name="T11" fmla="*/ 333 h 466"/>
                <a:gd name="T12" fmla="*/ 214 w 428"/>
                <a:gd name="T13" fmla="*/ 337 h 466"/>
                <a:gd name="T14" fmla="*/ 225 w 428"/>
                <a:gd name="T15" fmla="*/ 333 h 466"/>
                <a:gd name="T16" fmla="*/ 294 w 428"/>
                <a:gd name="T17" fmla="*/ 264 h 466"/>
                <a:gd name="T18" fmla="*/ 396 w 428"/>
                <a:gd name="T19" fmla="*/ 381 h 466"/>
                <a:gd name="T20" fmla="*/ 396 w 428"/>
                <a:gd name="T21" fmla="*/ 433 h 466"/>
                <a:gd name="T22" fmla="*/ 277 w 428"/>
                <a:gd name="T23" fmla="*/ 433 h 466"/>
                <a:gd name="T24" fmla="*/ 249 w 428"/>
                <a:gd name="T25" fmla="*/ 263 h 466"/>
                <a:gd name="T26" fmla="*/ 249 w 428"/>
                <a:gd name="T27" fmla="*/ 263 h 466"/>
                <a:gd name="T28" fmla="*/ 214 w 428"/>
                <a:gd name="T29" fmla="*/ 298 h 466"/>
                <a:gd name="T30" fmla="*/ 179 w 428"/>
                <a:gd name="T31" fmla="*/ 263 h 466"/>
                <a:gd name="T32" fmla="*/ 249 w 428"/>
                <a:gd name="T33" fmla="*/ 263 h 466"/>
                <a:gd name="T34" fmla="*/ 143 w 428"/>
                <a:gd name="T35" fmla="*/ 135 h 466"/>
                <a:gd name="T36" fmla="*/ 143 w 428"/>
                <a:gd name="T37" fmla="*/ 135 h 466"/>
                <a:gd name="T38" fmla="*/ 251 w 428"/>
                <a:gd name="T39" fmla="*/ 135 h 466"/>
                <a:gd name="T40" fmla="*/ 285 w 428"/>
                <a:gd name="T41" fmla="*/ 125 h 466"/>
                <a:gd name="T42" fmla="*/ 285 w 428"/>
                <a:gd name="T43" fmla="*/ 160 h 466"/>
                <a:gd name="T44" fmla="*/ 214 w 428"/>
                <a:gd name="T45" fmla="*/ 231 h 466"/>
                <a:gd name="T46" fmla="*/ 143 w 428"/>
                <a:gd name="T47" fmla="*/ 160 h 466"/>
                <a:gd name="T48" fmla="*/ 143 w 428"/>
                <a:gd name="T49" fmla="*/ 135 h 466"/>
                <a:gd name="T50" fmla="*/ 143 w 428"/>
                <a:gd name="T51" fmla="*/ 102 h 466"/>
                <a:gd name="T52" fmla="*/ 143 w 428"/>
                <a:gd name="T53" fmla="*/ 102 h 466"/>
                <a:gd name="T54" fmla="*/ 143 w 428"/>
                <a:gd name="T55" fmla="*/ 81 h 466"/>
                <a:gd name="T56" fmla="*/ 193 w 428"/>
                <a:gd name="T57" fmla="*/ 31 h 466"/>
                <a:gd name="T58" fmla="*/ 285 w 428"/>
                <a:gd name="T59" fmla="*/ 31 h 466"/>
                <a:gd name="T60" fmla="*/ 285 w 428"/>
                <a:gd name="T61" fmla="*/ 68 h 466"/>
                <a:gd name="T62" fmla="*/ 251 w 428"/>
                <a:gd name="T63" fmla="*/ 103 h 466"/>
                <a:gd name="T64" fmla="*/ 143 w 428"/>
                <a:gd name="T65" fmla="*/ 103 h 466"/>
                <a:gd name="T66" fmla="*/ 143 w 428"/>
                <a:gd name="T67" fmla="*/ 102 h 466"/>
                <a:gd name="T68" fmla="*/ 292 w 428"/>
                <a:gd name="T69" fmla="*/ 232 h 466"/>
                <a:gd name="T70" fmla="*/ 292 w 428"/>
                <a:gd name="T71" fmla="*/ 232 h 466"/>
                <a:gd name="T72" fmla="*/ 289 w 428"/>
                <a:gd name="T73" fmla="*/ 231 h 466"/>
                <a:gd name="T74" fmla="*/ 317 w 428"/>
                <a:gd name="T75" fmla="*/ 160 h 466"/>
                <a:gd name="T76" fmla="*/ 317 w 428"/>
                <a:gd name="T77" fmla="*/ 75 h 466"/>
                <a:gd name="T78" fmla="*/ 317 w 428"/>
                <a:gd name="T79" fmla="*/ 73 h 466"/>
                <a:gd name="T80" fmla="*/ 317 w 428"/>
                <a:gd name="T81" fmla="*/ 68 h 466"/>
                <a:gd name="T82" fmla="*/ 317 w 428"/>
                <a:gd name="T83" fmla="*/ 15 h 466"/>
                <a:gd name="T84" fmla="*/ 301 w 428"/>
                <a:gd name="T85" fmla="*/ 0 h 466"/>
                <a:gd name="T86" fmla="*/ 193 w 428"/>
                <a:gd name="T87" fmla="*/ 0 h 466"/>
                <a:gd name="T88" fmla="*/ 111 w 428"/>
                <a:gd name="T89" fmla="*/ 81 h 466"/>
                <a:gd name="T90" fmla="*/ 111 w 428"/>
                <a:gd name="T91" fmla="*/ 160 h 466"/>
                <a:gd name="T92" fmla="*/ 139 w 428"/>
                <a:gd name="T93" fmla="*/ 231 h 466"/>
                <a:gd name="T94" fmla="*/ 136 w 428"/>
                <a:gd name="T95" fmla="*/ 232 h 466"/>
                <a:gd name="T96" fmla="*/ 0 w 428"/>
                <a:gd name="T97" fmla="*/ 381 h 466"/>
                <a:gd name="T98" fmla="*/ 0 w 428"/>
                <a:gd name="T99" fmla="*/ 450 h 466"/>
                <a:gd name="T100" fmla="*/ 16 w 428"/>
                <a:gd name="T101" fmla="*/ 466 h 466"/>
                <a:gd name="T102" fmla="*/ 277 w 428"/>
                <a:gd name="T103" fmla="*/ 466 h 466"/>
                <a:gd name="T104" fmla="*/ 410 w 428"/>
                <a:gd name="T105" fmla="*/ 466 h 466"/>
                <a:gd name="T106" fmla="*/ 412 w 428"/>
                <a:gd name="T107" fmla="*/ 466 h 466"/>
                <a:gd name="T108" fmla="*/ 428 w 428"/>
                <a:gd name="T109" fmla="*/ 450 h 466"/>
                <a:gd name="T110" fmla="*/ 428 w 428"/>
                <a:gd name="T111" fmla="*/ 381 h 466"/>
                <a:gd name="T112" fmla="*/ 292 w 428"/>
                <a:gd name="T113" fmla="*/ 2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66">
                  <a:moveTo>
                    <a:pt x="277" y="433"/>
                  </a:moveTo>
                  <a:lnTo>
                    <a:pt x="277" y="433"/>
                  </a:lnTo>
                  <a:lnTo>
                    <a:pt x="32" y="433"/>
                  </a:lnTo>
                  <a:lnTo>
                    <a:pt x="32" y="381"/>
                  </a:lnTo>
                  <a:cubicBezTo>
                    <a:pt x="32" y="321"/>
                    <a:pt x="77" y="272"/>
                    <a:pt x="134" y="264"/>
                  </a:cubicBezTo>
                  <a:lnTo>
                    <a:pt x="203" y="333"/>
                  </a:lnTo>
                  <a:cubicBezTo>
                    <a:pt x="206" y="336"/>
                    <a:pt x="210" y="337"/>
                    <a:pt x="214" y="337"/>
                  </a:cubicBezTo>
                  <a:cubicBezTo>
                    <a:pt x="218" y="337"/>
                    <a:pt x="222" y="336"/>
                    <a:pt x="225" y="333"/>
                  </a:cubicBezTo>
                  <a:lnTo>
                    <a:pt x="294" y="264"/>
                  </a:lnTo>
                  <a:cubicBezTo>
                    <a:pt x="351" y="272"/>
                    <a:pt x="396" y="321"/>
                    <a:pt x="396" y="381"/>
                  </a:cubicBezTo>
                  <a:lnTo>
                    <a:pt x="396" y="433"/>
                  </a:lnTo>
                  <a:lnTo>
                    <a:pt x="277" y="433"/>
                  </a:lnTo>
                  <a:close/>
                  <a:moveTo>
                    <a:pt x="249" y="263"/>
                  </a:moveTo>
                  <a:lnTo>
                    <a:pt x="249" y="263"/>
                  </a:lnTo>
                  <a:lnTo>
                    <a:pt x="214" y="298"/>
                  </a:lnTo>
                  <a:lnTo>
                    <a:pt x="179" y="263"/>
                  </a:lnTo>
                  <a:lnTo>
                    <a:pt x="249" y="263"/>
                  </a:lnTo>
                  <a:close/>
                  <a:moveTo>
                    <a:pt x="143" y="135"/>
                  </a:moveTo>
                  <a:lnTo>
                    <a:pt x="143" y="135"/>
                  </a:lnTo>
                  <a:lnTo>
                    <a:pt x="251" y="135"/>
                  </a:lnTo>
                  <a:cubicBezTo>
                    <a:pt x="263" y="135"/>
                    <a:pt x="275" y="131"/>
                    <a:pt x="285" y="125"/>
                  </a:cubicBezTo>
                  <a:lnTo>
                    <a:pt x="285" y="160"/>
                  </a:lnTo>
                  <a:cubicBezTo>
                    <a:pt x="285" y="199"/>
                    <a:pt x="253" y="231"/>
                    <a:pt x="214" y="231"/>
                  </a:cubicBezTo>
                  <a:cubicBezTo>
                    <a:pt x="175" y="231"/>
                    <a:pt x="143" y="199"/>
                    <a:pt x="143" y="160"/>
                  </a:cubicBezTo>
                  <a:lnTo>
                    <a:pt x="143" y="135"/>
                  </a:lnTo>
                  <a:close/>
                  <a:moveTo>
                    <a:pt x="143" y="102"/>
                  </a:moveTo>
                  <a:lnTo>
                    <a:pt x="143" y="102"/>
                  </a:lnTo>
                  <a:lnTo>
                    <a:pt x="143" y="81"/>
                  </a:lnTo>
                  <a:cubicBezTo>
                    <a:pt x="143" y="53"/>
                    <a:pt x="165" y="31"/>
                    <a:pt x="193" y="31"/>
                  </a:cubicBezTo>
                  <a:lnTo>
                    <a:pt x="285" y="31"/>
                  </a:lnTo>
                  <a:lnTo>
                    <a:pt x="285" y="68"/>
                  </a:lnTo>
                  <a:cubicBezTo>
                    <a:pt x="285" y="87"/>
                    <a:pt x="270" y="103"/>
                    <a:pt x="251" y="103"/>
                  </a:cubicBezTo>
                  <a:lnTo>
                    <a:pt x="143" y="103"/>
                  </a:lnTo>
                  <a:lnTo>
                    <a:pt x="143" y="102"/>
                  </a:lnTo>
                  <a:close/>
                  <a:moveTo>
                    <a:pt x="292" y="232"/>
                  </a:moveTo>
                  <a:lnTo>
                    <a:pt x="292" y="232"/>
                  </a:lnTo>
                  <a:cubicBezTo>
                    <a:pt x="291" y="231"/>
                    <a:pt x="290" y="231"/>
                    <a:pt x="289" y="231"/>
                  </a:cubicBezTo>
                  <a:cubicBezTo>
                    <a:pt x="306" y="213"/>
                    <a:pt x="317" y="188"/>
                    <a:pt x="317" y="160"/>
                  </a:cubicBezTo>
                  <a:lnTo>
                    <a:pt x="317" y="75"/>
                  </a:lnTo>
                  <a:cubicBezTo>
                    <a:pt x="317" y="75"/>
                    <a:pt x="317" y="74"/>
                    <a:pt x="317" y="73"/>
                  </a:cubicBezTo>
                  <a:cubicBezTo>
                    <a:pt x="317" y="72"/>
                    <a:pt x="317" y="70"/>
                    <a:pt x="317" y="68"/>
                  </a:cubicBezTo>
                  <a:lnTo>
                    <a:pt x="317" y="15"/>
                  </a:lnTo>
                  <a:cubicBezTo>
                    <a:pt x="317" y="7"/>
                    <a:pt x="310" y="0"/>
                    <a:pt x="301" y="0"/>
                  </a:cubicBezTo>
                  <a:lnTo>
                    <a:pt x="193" y="0"/>
                  </a:lnTo>
                  <a:cubicBezTo>
                    <a:pt x="148" y="0"/>
                    <a:pt x="111" y="36"/>
                    <a:pt x="111" y="81"/>
                  </a:cubicBezTo>
                  <a:lnTo>
                    <a:pt x="111" y="160"/>
                  </a:lnTo>
                  <a:cubicBezTo>
                    <a:pt x="111" y="188"/>
                    <a:pt x="121" y="213"/>
                    <a:pt x="139" y="231"/>
                  </a:cubicBezTo>
                  <a:cubicBezTo>
                    <a:pt x="138" y="231"/>
                    <a:pt x="137" y="231"/>
                    <a:pt x="136" y="232"/>
                  </a:cubicBezTo>
                  <a:cubicBezTo>
                    <a:pt x="59" y="239"/>
                    <a:pt x="0" y="303"/>
                    <a:pt x="0" y="381"/>
                  </a:cubicBezTo>
                  <a:lnTo>
                    <a:pt x="0" y="450"/>
                  </a:lnTo>
                  <a:cubicBezTo>
                    <a:pt x="0" y="458"/>
                    <a:pt x="7" y="466"/>
                    <a:pt x="16" y="466"/>
                  </a:cubicBezTo>
                  <a:lnTo>
                    <a:pt x="277" y="466"/>
                  </a:lnTo>
                  <a:lnTo>
                    <a:pt x="410" y="466"/>
                  </a:lnTo>
                  <a:lnTo>
                    <a:pt x="412" y="466"/>
                  </a:lnTo>
                  <a:cubicBezTo>
                    <a:pt x="421" y="466"/>
                    <a:pt x="428" y="459"/>
                    <a:pt x="428" y="450"/>
                  </a:cubicBezTo>
                  <a:lnTo>
                    <a:pt x="428" y="381"/>
                  </a:lnTo>
                  <a:cubicBezTo>
                    <a:pt x="428" y="303"/>
                    <a:pt x="368" y="239"/>
                    <a:pt x="292" y="2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xmlns="" id="{BEB2CA11-95CB-0B4D-BF2B-6230121AA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" y="1016"/>
              <a:ext cx="265" cy="183"/>
            </a:xfrm>
            <a:custGeom>
              <a:avLst/>
              <a:gdLst>
                <a:gd name="T0" fmla="*/ 80 w 436"/>
                <a:gd name="T1" fmla="*/ 302 h 302"/>
                <a:gd name="T2" fmla="*/ 80 w 436"/>
                <a:gd name="T3" fmla="*/ 302 h 302"/>
                <a:gd name="T4" fmla="*/ 282 w 436"/>
                <a:gd name="T5" fmla="*/ 302 h 302"/>
                <a:gd name="T6" fmla="*/ 357 w 436"/>
                <a:gd name="T7" fmla="*/ 252 h 302"/>
                <a:gd name="T8" fmla="*/ 419 w 436"/>
                <a:gd name="T9" fmla="*/ 252 h 302"/>
                <a:gd name="T10" fmla="*/ 434 w 436"/>
                <a:gd name="T11" fmla="*/ 242 h 302"/>
                <a:gd name="T12" fmla="*/ 430 w 436"/>
                <a:gd name="T13" fmla="*/ 224 h 302"/>
                <a:gd name="T14" fmla="*/ 363 w 436"/>
                <a:gd name="T15" fmla="*/ 157 h 302"/>
                <a:gd name="T16" fmla="*/ 363 w 436"/>
                <a:gd name="T17" fmla="*/ 79 h 302"/>
                <a:gd name="T18" fmla="*/ 282 w 436"/>
                <a:gd name="T19" fmla="*/ 0 h 302"/>
                <a:gd name="T20" fmla="*/ 80 w 436"/>
                <a:gd name="T21" fmla="*/ 0 h 302"/>
                <a:gd name="T22" fmla="*/ 0 w 436"/>
                <a:gd name="T23" fmla="*/ 79 h 302"/>
                <a:gd name="T24" fmla="*/ 0 w 436"/>
                <a:gd name="T25" fmla="*/ 221 h 302"/>
                <a:gd name="T26" fmla="*/ 80 w 436"/>
                <a:gd name="T27" fmla="*/ 302 h 302"/>
                <a:gd name="T28" fmla="*/ 32 w 436"/>
                <a:gd name="T29" fmla="*/ 79 h 302"/>
                <a:gd name="T30" fmla="*/ 32 w 436"/>
                <a:gd name="T31" fmla="*/ 79 h 302"/>
                <a:gd name="T32" fmla="*/ 80 w 436"/>
                <a:gd name="T33" fmla="*/ 31 h 302"/>
                <a:gd name="T34" fmla="*/ 282 w 436"/>
                <a:gd name="T35" fmla="*/ 31 h 302"/>
                <a:gd name="T36" fmla="*/ 331 w 436"/>
                <a:gd name="T37" fmla="*/ 79 h 302"/>
                <a:gd name="T38" fmla="*/ 331 w 436"/>
                <a:gd name="T39" fmla="*/ 163 h 302"/>
                <a:gd name="T40" fmla="*/ 335 w 436"/>
                <a:gd name="T41" fmla="*/ 175 h 302"/>
                <a:gd name="T42" fmla="*/ 380 w 436"/>
                <a:gd name="T43" fmla="*/ 219 h 302"/>
                <a:gd name="T44" fmla="*/ 345 w 436"/>
                <a:gd name="T45" fmla="*/ 219 h 302"/>
                <a:gd name="T46" fmla="*/ 329 w 436"/>
                <a:gd name="T47" fmla="*/ 232 h 302"/>
                <a:gd name="T48" fmla="*/ 282 w 436"/>
                <a:gd name="T49" fmla="*/ 269 h 302"/>
                <a:gd name="T50" fmla="*/ 80 w 436"/>
                <a:gd name="T51" fmla="*/ 269 h 302"/>
                <a:gd name="T52" fmla="*/ 32 w 436"/>
                <a:gd name="T53" fmla="*/ 221 h 302"/>
                <a:gd name="T54" fmla="*/ 32 w 436"/>
                <a:gd name="T55" fmla="*/ 79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6" h="302">
                  <a:moveTo>
                    <a:pt x="80" y="302"/>
                  </a:moveTo>
                  <a:lnTo>
                    <a:pt x="80" y="302"/>
                  </a:lnTo>
                  <a:lnTo>
                    <a:pt x="282" y="302"/>
                  </a:lnTo>
                  <a:cubicBezTo>
                    <a:pt x="316" y="302"/>
                    <a:pt x="345" y="282"/>
                    <a:pt x="357" y="252"/>
                  </a:cubicBezTo>
                  <a:lnTo>
                    <a:pt x="419" y="252"/>
                  </a:lnTo>
                  <a:cubicBezTo>
                    <a:pt x="425" y="252"/>
                    <a:pt x="431" y="248"/>
                    <a:pt x="434" y="242"/>
                  </a:cubicBezTo>
                  <a:cubicBezTo>
                    <a:pt x="436" y="236"/>
                    <a:pt x="435" y="229"/>
                    <a:pt x="430" y="224"/>
                  </a:cubicBezTo>
                  <a:lnTo>
                    <a:pt x="363" y="157"/>
                  </a:lnTo>
                  <a:lnTo>
                    <a:pt x="363" y="79"/>
                  </a:lnTo>
                  <a:cubicBezTo>
                    <a:pt x="363" y="35"/>
                    <a:pt x="327" y="0"/>
                    <a:pt x="282" y="0"/>
                  </a:cubicBezTo>
                  <a:lnTo>
                    <a:pt x="80" y="0"/>
                  </a:lnTo>
                  <a:cubicBezTo>
                    <a:pt x="36" y="0"/>
                    <a:pt x="0" y="35"/>
                    <a:pt x="0" y="79"/>
                  </a:cubicBezTo>
                  <a:lnTo>
                    <a:pt x="0" y="221"/>
                  </a:lnTo>
                  <a:cubicBezTo>
                    <a:pt x="0" y="265"/>
                    <a:pt x="36" y="302"/>
                    <a:pt x="80" y="302"/>
                  </a:cubicBezTo>
                  <a:close/>
                  <a:moveTo>
                    <a:pt x="32" y="79"/>
                  </a:moveTo>
                  <a:lnTo>
                    <a:pt x="32" y="79"/>
                  </a:lnTo>
                  <a:cubicBezTo>
                    <a:pt x="32" y="53"/>
                    <a:pt x="53" y="31"/>
                    <a:pt x="80" y="31"/>
                  </a:cubicBezTo>
                  <a:lnTo>
                    <a:pt x="282" y="31"/>
                  </a:lnTo>
                  <a:cubicBezTo>
                    <a:pt x="309" y="31"/>
                    <a:pt x="331" y="53"/>
                    <a:pt x="331" y="79"/>
                  </a:cubicBezTo>
                  <a:lnTo>
                    <a:pt x="331" y="163"/>
                  </a:lnTo>
                  <a:cubicBezTo>
                    <a:pt x="331" y="168"/>
                    <a:pt x="332" y="172"/>
                    <a:pt x="335" y="175"/>
                  </a:cubicBezTo>
                  <a:lnTo>
                    <a:pt x="380" y="219"/>
                  </a:lnTo>
                  <a:lnTo>
                    <a:pt x="345" y="219"/>
                  </a:lnTo>
                  <a:cubicBezTo>
                    <a:pt x="338" y="219"/>
                    <a:pt x="331" y="225"/>
                    <a:pt x="329" y="232"/>
                  </a:cubicBezTo>
                  <a:cubicBezTo>
                    <a:pt x="324" y="254"/>
                    <a:pt x="305" y="269"/>
                    <a:pt x="282" y="269"/>
                  </a:cubicBezTo>
                  <a:lnTo>
                    <a:pt x="80" y="269"/>
                  </a:lnTo>
                  <a:cubicBezTo>
                    <a:pt x="53" y="269"/>
                    <a:pt x="32" y="248"/>
                    <a:pt x="32" y="221"/>
                  </a:cubicBezTo>
                  <a:lnTo>
                    <a:pt x="32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xmlns="" id="{F00FCFF7-8EA4-2147-AEA7-50577570A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" y="1079"/>
              <a:ext cx="106" cy="60"/>
            </a:xfrm>
            <a:custGeom>
              <a:avLst/>
              <a:gdLst>
                <a:gd name="T0" fmla="*/ 158 w 174"/>
                <a:gd name="T1" fmla="*/ 33 h 99"/>
                <a:gd name="T2" fmla="*/ 158 w 174"/>
                <a:gd name="T3" fmla="*/ 33 h 99"/>
                <a:gd name="T4" fmla="*/ 17 w 174"/>
                <a:gd name="T5" fmla="*/ 33 h 99"/>
                <a:gd name="T6" fmla="*/ 0 w 174"/>
                <a:gd name="T7" fmla="*/ 17 h 99"/>
                <a:gd name="T8" fmla="*/ 17 w 174"/>
                <a:gd name="T9" fmla="*/ 0 h 99"/>
                <a:gd name="T10" fmla="*/ 158 w 174"/>
                <a:gd name="T11" fmla="*/ 0 h 99"/>
                <a:gd name="T12" fmla="*/ 174 w 174"/>
                <a:gd name="T13" fmla="*/ 17 h 99"/>
                <a:gd name="T14" fmla="*/ 158 w 174"/>
                <a:gd name="T15" fmla="*/ 33 h 99"/>
                <a:gd name="T16" fmla="*/ 158 w 174"/>
                <a:gd name="T17" fmla="*/ 99 h 99"/>
                <a:gd name="T18" fmla="*/ 158 w 174"/>
                <a:gd name="T19" fmla="*/ 99 h 99"/>
                <a:gd name="T20" fmla="*/ 17 w 174"/>
                <a:gd name="T21" fmla="*/ 99 h 99"/>
                <a:gd name="T22" fmla="*/ 0 w 174"/>
                <a:gd name="T23" fmla="*/ 83 h 99"/>
                <a:gd name="T24" fmla="*/ 17 w 174"/>
                <a:gd name="T25" fmla="*/ 67 h 99"/>
                <a:gd name="T26" fmla="*/ 158 w 174"/>
                <a:gd name="T27" fmla="*/ 67 h 99"/>
                <a:gd name="T28" fmla="*/ 174 w 174"/>
                <a:gd name="T29" fmla="*/ 83 h 99"/>
                <a:gd name="T30" fmla="*/ 158 w 174"/>
                <a:gd name="T3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99">
                  <a:moveTo>
                    <a:pt x="158" y="33"/>
                  </a:moveTo>
                  <a:lnTo>
                    <a:pt x="158" y="33"/>
                  </a:lnTo>
                  <a:lnTo>
                    <a:pt x="17" y="33"/>
                  </a:lnTo>
                  <a:cubicBezTo>
                    <a:pt x="8" y="33"/>
                    <a:pt x="0" y="25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lnTo>
                    <a:pt x="158" y="0"/>
                  </a:lnTo>
                  <a:cubicBezTo>
                    <a:pt x="167" y="0"/>
                    <a:pt x="174" y="8"/>
                    <a:pt x="174" y="17"/>
                  </a:cubicBezTo>
                  <a:cubicBezTo>
                    <a:pt x="174" y="25"/>
                    <a:pt x="167" y="33"/>
                    <a:pt x="158" y="33"/>
                  </a:cubicBezTo>
                  <a:close/>
                  <a:moveTo>
                    <a:pt x="158" y="99"/>
                  </a:moveTo>
                  <a:lnTo>
                    <a:pt x="158" y="99"/>
                  </a:lnTo>
                  <a:lnTo>
                    <a:pt x="17" y="99"/>
                  </a:lnTo>
                  <a:cubicBezTo>
                    <a:pt x="8" y="99"/>
                    <a:pt x="0" y="92"/>
                    <a:pt x="0" y="83"/>
                  </a:cubicBezTo>
                  <a:cubicBezTo>
                    <a:pt x="0" y="74"/>
                    <a:pt x="8" y="67"/>
                    <a:pt x="17" y="67"/>
                  </a:cubicBezTo>
                  <a:lnTo>
                    <a:pt x="158" y="67"/>
                  </a:lnTo>
                  <a:cubicBezTo>
                    <a:pt x="167" y="67"/>
                    <a:pt x="174" y="74"/>
                    <a:pt x="174" y="83"/>
                  </a:cubicBezTo>
                  <a:cubicBezTo>
                    <a:pt x="174" y="92"/>
                    <a:pt x="167" y="99"/>
                    <a:pt x="158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xmlns="" id="{ED445D5A-5AF4-3940-97B9-045C1039C4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7" y="1397"/>
              <a:ext cx="106" cy="61"/>
            </a:xfrm>
            <a:custGeom>
              <a:avLst/>
              <a:gdLst>
                <a:gd name="T0" fmla="*/ 158 w 174"/>
                <a:gd name="T1" fmla="*/ 32 h 99"/>
                <a:gd name="T2" fmla="*/ 158 w 174"/>
                <a:gd name="T3" fmla="*/ 32 h 99"/>
                <a:gd name="T4" fmla="*/ 16 w 174"/>
                <a:gd name="T5" fmla="*/ 32 h 99"/>
                <a:gd name="T6" fmla="*/ 0 w 174"/>
                <a:gd name="T7" fmla="*/ 16 h 99"/>
                <a:gd name="T8" fmla="*/ 16 w 174"/>
                <a:gd name="T9" fmla="*/ 0 h 99"/>
                <a:gd name="T10" fmla="*/ 158 w 174"/>
                <a:gd name="T11" fmla="*/ 0 h 99"/>
                <a:gd name="T12" fmla="*/ 174 w 174"/>
                <a:gd name="T13" fmla="*/ 16 h 99"/>
                <a:gd name="T14" fmla="*/ 158 w 174"/>
                <a:gd name="T15" fmla="*/ 32 h 99"/>
                <a:gd name="T16" fmla="*/ 158 w 174"/>
                <a:gd name="T17" fmla="*/ 99 h 99"/>
                <a:gd name="T18" fmla="*/ 158 w 174"/>
                <a:gd name="T19" fmla="*/ 99 h 99"/>
                <a:gd name="T20" fmla="*/ 16 w 174"/>
                <a:gd name="T21" fmla="*/ 99 h 99"/>
                <a:gd name="T22" fmla="*/ 0 w 174"/>
                <a:gd name="T23" fmla="*/ 82 h 99"/>
                <a:gd name="T24" fmla="*/ 16 w 174"/>
                <a:gd name="T25" fmla="*/ 66 h 99"/>
                <a:gd name="T26" fmla="*/ 158 w 174"/>
                <a:gd name="T27" fmla="*/ 66 h 99"/>
                <a:gd name="T28" fmla="*/ 174 w 174"/>
                <a:gd name="T29" fmla="*/ 82 h 99"/>
                <a:gd name="T30" fmla="*/ 158 w 174"/>
                <a:gd name="T3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99">
                  <a:moveTo>
                    <a:pt x="158" y="32"/>
                  </a:moveTo>
                  <a:lnTo>
                    <a:pt x="158" y="32"/>
                  </a:lnTo>
                  <a:lnTo>
                    <a:pt x="16" y="32"/>
                  </a:ln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lnTo>
                    <a:pt x="158" y="0"/>
                  </a:lnTo>
                  <a:cubicBezTo>
                    <a:pt x="167" y="0"/>
                    <a:pt x="174" y="7"/>
                    <a:pt x="174" y="16"/>
                  </a:cubicBezTo>
                  <a:cubicBezTo>
                    <a:pt x="174" y="25"/>
                    <a:pt x="167" y="32"/>
                    <a:pt x="158" y="32"/>
                  </a:cubicBezTo>
                  <a:close/>
                  <a:moveTo>
                    <a:pt x="158" y="99"/>
                  </a:moveTo>
                  <a:lnTo>
                    <a:pt x="158" y="99"/>
                  </a:lnTo>
                  <a:lnTo>
                    <a:pt x="16" y="99"/>
                  </a:lnTo>
                  <a:cubicBezTo>
                    <a:pt x="7" y="99"/>
                    <a:pt x="0" y="91"/>
                    <a:pt x="0" y="82"/>
                  </a:cubicBezTo>
                  <a:cubicBezTo>
                    <a:pt x="0" y="73"/>
                    <a:pt x="7" y="66"/>
                    <a:pt x="16" y="66"/>
                  </a:cubicBezTo>
                  <a:lnTo>
                    <a:pt x="158" y="66"/>
                  </a:lnTo>
                  <a:cubicBezTo>
                    <a:pt x="167" y="66"/>
                    <a:pt x="174" y="73"/>
                    <a:pt x="174" y="82"/>
                  </a:cubicBezTo>
                  <a:cubicBezTo>
                    <a:pt x="174" y="91"/>
                    <a:pt x="167" y="99"/>
                    <a:pt x="158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xmlns="" id="{8864780A-3A59-244D-82EF-5A996A2FE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3" y="1333"/>
              <a:ext cx="266" cy="184"/>
            </a:xfrm>
            <a:custGeom>
              <a:avLst/>
              <a:gdLst>
                <a:gd name="T0" fmla="*/ 356 w 436"/>
                <a:gd name="T1" fmla="*/ 0 h 302"/>
                <a:gd name="T2" fmla="*/ 356 w 436"/>
                <a:gd name="T3" fmla="*/ 0 h 302"/>
                <a:gd name="T4" fmla="*/ 153 w 436"/>
                <a:gd name="T5" fmla="*/ 0 h 302"/>
                <a:gd name="T6" fmla="*/ 79 w 436"/>
                <a:gd name="T7" fmla="*/ 50 h 302"/>
                <a:gd name="T8" fmla="*/ 17 w 436"/>
                <a:gd name="T9" fmla="*/ 50 h 302"/>
                <a:gd name="T10" fmla="*/ 2 w 436"/>
                <a:gd name="T11" fmla="*/ 60 h 302"/>
                <a:gd name="T12" fmla="*/ 6 w 436"/>
                <a:gd name="T13" fmla="*/ 77 h 302"/>
                <a:gd name="T14" fmla="*/ 73 w 436"/>
                <a:gd name="T15" fmla="*/ 144 h 302"/>
                <a:gd name="T16" fmla="*/ 73 w 436"/>
                <a:gd name="T17" fmla="*/ 222 h 302"/>
                <a:gd name="T18" fmla="*/ 153 w 436"/>
                <a:gd name="T19" fmla="*/ 302 h 302"/>
                <a:gd name="T20" fmla="*/ 356 w 436"/>
                <a:gd name="T21" fmla="*/ 302 h 302"/>
                <a:gd name="T22" fmla="*/ 436 w 436"/>
                <a:gd name="T23" fmla="*/ 222 h 302"/>
                <a:gd name="T24" fmla="*/ 436 w 436"/>
                <a:gd name="T25" fmla="*/ 80 h 302"/>
                <a:gd name="T26" fmla="*/ 356 w 436"/>
                <a:gd name="T27" fmla="*/ 0 h 302"/>
                <a:gd name="T28" fmla="*/ 404 w 436"/>
                <a:gd name="T29" fmla="*/ 222 h 302"/>
                <a:gd name="T30" fmla="*/ 404 w 436"/>
                <a:gd name="T31" fmla="*/ 222 h 302"/>
                <a:gd name="T32" fmla="*/ 356 w 436"/>
                <a:gd name="T33" fmla="*/ 270 h 302"/>
                <a:gd name="T34" fmla="*/ 153 w 436"/>
                <a:gd name="T35" fmla="*/ 270 h 302"/>
                <a:gd name="T36" fmla="*/ 105 w 436"/>
                <a:gd name="T37" fmla="*/ 222 h 302"/>
                <a:gd name="T38" fmla="*/ 105 w 436"/>
                <a:gd name="T39" fmla="*/ 138 h 302"/>
                <a:gd name="T40" fmla="*/ 100 w 436"/>
                <a:gd name="T41" fmla="*/ 126 h 302"/>
                <a:gd name="T42" fmla="*/ 56 w 436"/>
                <a:gd name="T43" fmla="*/ 82 h 302"/>
                <a:gd name="T44" fmla="*/ 91 w 436"/>
                <a:gd name="T45" fmla="*/ 82 h 302"/>
                <a:gd name="T46" fmla="*/ 106 w 436"/>
                <a:gd name="T47" fmla="*/ 69 h 302"/>
                <a:gd name="T48" fmla="*/ 153 w 436"/>
                <a:gd name="T49" fmla="*/ 32 h 302"/>
                <a:gd name="T50" fmla="*/ 356 w 436"/>
                <a:gd name="T51" fmla="*/ 32 h 302"/>
                <a:gd name="T52" fmla="*/ 404 w 436"/>
                <a:gd name="T53" fmla="*/ 80 h 302"/>
                <a:gd name="T54" fmla="*/ 404 w 436"/>
                <a:gd name="T55" fmla="*/ 22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6" h="302">
                  <a:moveTo>
                    <a:pt x="356" y="0"/>
                  </a:moveTo>
                  <a:lnTo>
                    <a:pt x="356" y="0"/>
                  </a:lnTo>
                  <a:lnTo>
                    <a:pt x="153" y="0"/>
                  </a:lnTo>
                  <a:cubicBezTo>
                    <a:pt x="120" y="0"/>
                    <a:pt x="91" y="20"/>
                    <a:pt x="79" y="50"/>
                  </a:cubicBezTo>
                  <a:lnTo>
                    <a:pt x="17" y="50"/>
                  </a:lnTo>
                  <a:cubicBezTo>
                    <a:pt x="10" y="50"/>
                    <a:pt x="5" y="54"/>
                    <a:pt x="2" y="60"/>
                  </a:cubicBezTo>
                  <a:cubicBezTo>
                    <a:pt x="0" y="66"/>
                    <a:pt x="1" y="72"/>
                    <a:pt x="6" y="77"/>
                  </a:cubicBezTo>
                  <a:lnTo>
                    <a:pt x="73" y="144"/>
                  </a:lnTo>
                  <a:lnTo>
                    <a:pt x="73" y="222"/>
                  </a:lnTo>
                  <a:cubicBezTo>
                    <a:pt x="73" y="266"/>
                    <a:pt x="109" y="302"/>
                    <a:pt x="153" y="302"/>
                  </a:cubicBezTo>
                  <a:lnTo>
                    <a:pt x="356" y="302"/>
                  </a:lnTo>
                  <a:cubicBezTo>
                    <a:pt x="400" y="302"/>
                    <a:pt x="436" y="266"/>
                    <a:pt x="436" y="222"/>
                  </a:cubicBezTo>
                  <a:lnTo>
                    <a:pt x="436" y="80"/>
                  </a:lnTo>
                  <a:cubicBezTo>
                    <a:pt x="436" y="36"/>
                    <a:pt x="400" y="0"/>
                    <a:pt x="356" y="0"/>
                  </a:cubicBezTo>
                  <a:close/>
                  <a:moveTo>
                    <a:pt x="404" y="222"/>
                  </a:moveTo>
                  <a:lnTo>
                    <a:pt x="404" y="222"/>
                  </a:lnTo>
                  <a:cubicBezTo>
                    <a:pt x="404" y="249"/>
                    <a:pt x="382" y="270"/>
                    <a:pt x="356" y="270"/>
                  </a:cubicBezTo>
                  <a:lnTo>
                    <a:pt x="153" y="270"/>
                  </a:lnTo>
                  <a:cubicBezTo>
                    <a:pt x="127" y="270"/>
                    <a:pt x="105" y="249"/>
                    <a:pt x="105" y="222"/>
                  </a:cubicBezTo>
                  <a:lnTo>
                    <a:pt x="105" y="138"/>
                  </a:lnTo>
                  <a:cubicBezTo>
                    <a:pt x="105" y="134"/>
                    <a:pt x="103" y="129"/>
                    <a:pt x="100" y="126"/>
                  </a:cubicBezTo>
                  <a:lnTo>
                    <a:pt x="56" y="82"/>
                  </a:lnTo>
                  <a:lnTo>
                    <a:pt x="91" y="82"/>
                  </a:lnTo>
                  <a:cubicBezTo>
                    <a:pt x="98" y="82"/>
                    <a:pt x="105" y="77"/>
                    <a:pt x="106" y="69"/>
                  </a:cubicBezTo>
                  <a:cubicBezTo>
                    <a:pt x="111" y="47"/>
                    <a:pt x="131" y="32"/>
                    <a:pt x="153" y="32"/>
                  </a:cubicBezTo>
                  <a:lnTo>
                    <a:pt x="356" y="32"/>
                  </a:lnTo>
                  <a:cubicBezTo>
                    <a:pt x="382" y="32"/>
                    <a:pt x="404" y="54"/>
                    <a:pt x="404" y="80"/>
                  </a:cubicBezTo>
                  <a:lnTo>
                    <a:pt x="404" y="2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xmlns="" id="{90384BE6-6288-E840-8EF7-81E7B8D5D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" y="1232"/>
              <a:ext cx="261" cy="285"/>
            </a:xfrm>
            <a:custGeom>
              <a:avLst/>
              <a:gdLst>
                <a:gd name="T0" fmla="*/ 292 w 428"/>
                <a:gd name="T1" fmla="*/ 234 h 468"/>
                <a:gd name="T2" fmla="*/ 292 w 428"/>
                <a:gd name="T3" fmla="*/ 234 h 468"/>
                <a:gd name="T4" fmla="*/ 289 w 428"/>
                <a:gd name="T5" fmla="*/ 233 h 468"/>
                <a:gd name="T6" fmla="*/ 317 w 428"/>
                <a:gd name="T7" fmla="*/ 162 h 468"/>
                <a:gd name="T8" fmla="*/ 317 w 428"/>
                <a:gd name="T9" fmla="*/ 77 h 468"/>
                <a:gd name="T10" fmla="*/ 317 w 428"/>
                <a:gd name="T11" fmla="*/ 75 h 468"/>
                <a:gd name="T12" fmla="*/ 317 w 428"/>
                <a:gd name="T13" fmla="*/ 70 h 468"/>
                <a:gd name="T14" fmla="*/ 317 w 428"/>
                <a:gd name="T15" fmla="*/ 17 h 468"/>
                <a:gd name="T16" fmla="*/ 301 w 428"/>
                <a:gd name="T17" fmla="*/ 0 h 468"/>
                <a:gd name="T18" fmla="*/ 193 w 428"/>
                <a:gd name="T19" fmla="*/ 0 h 468"/>
                <a:gd name="T20" fmla="*/ 111 w 428"/>
                <a:gd name="T21" fmla="*/ 83 h 468"/>
                <a:gd name="T22" fmla="*/ 111 w 428"/>
                <a:gd name="T23" fmla="*/ 162 h 468"/>
                <a:gd name="T24" fmla="*/ 139 w 428"/>
                <a:gd name="T25" fmla="*/ 233 h 468"/>
                <a:gd name="T26" fmla="*/ 135 w 428"/>
                <a:gd name="T27" fmla="*/ 234 h 468"/>
                <a:gd name="T28" fmla="*/ 0 w 428"/>
                <a:gd name="T29" fmla="*/ 383 h 468"/>
                <a:gd name="T30" fmla="*/ 0 w 428"/>
                <a:gd name="T31" fmla="*/ 451 h 468"/>
                <a:gd name="T32" fmla="*/ 16 w 428"/>
                <a:gd name="T33" fmla="*/ 468 h 468"/>
                <a:gd name="T34" fmla="*/ 412 w 428"/>
                <a:gd name="T35" fmla="*/ 468 h 468"/>
                <a:gd name="T36" fmla="*/ 428 w 428"/>
                <a:gd name="T37" fmla="*/ 451 h 468"/>
                <a:gd name="T38" fmla="*/ 428 w 428"/>
                <a:gd name="T39" fmla="*/ 383 h 468"/>
                <a:gd name="T40" fmla="*/ 292 w 428"/>
                <a:gd name="T41" fmla="*/ 234 h 468"/>
                <a:gd name="T42" fmla="*/ 143 w 428"/>
                <a:gd name="T43" fmla="*/ 103 h 468"/>
                <a:gd name="T44" fmla="*/ 143 w 428"/>
                <a:gd name="T45" fmla="*/ 103 h 468"/>
                <a:gd name="T46" fmla="*/ 143 w 428"/>
                <a:gd name="T47" fmla="*/ 83 h 468"/>
                <a:gd name="T48" fmla="*/ 193 w 428"/>
                <a:gd name="T49" fmla="*/ 33 h 468"/>
                <a:gd name="T50" fmla="*/ 285 w 428"/>
                <a:gd name="T51" fmla="*/ 33 h 468"/>
                <a:gd name="T52" fmla="*/ 285 w 428"/>
                <a:gd name="T53" fmla="*/ 70 h 468"/>
                <a:gd name="T54" fmla="*/ 251 w 428"/>
                <a:gd name="T55" fmla="*/ 104 h 468"/>
                <a:gd name="T56" fmla="*/ 143 w 428"/>
                <a:gd name="T57" fmla="*/ 104 h 468"/>
                <a:gd name="T58" fmla="*/ 143 w 428"/>
                <a:gd name="T59" fmla="*/ 103 h 468"/>
                <a:gd name="T60" fmla="*/ 143 w 428"/>
                <a:gd name="T61" fmla="*/ 137 h 468"/>
                <a:gd name="T62" fmla="*/ 143 w 428"/>
                <a:gd name="T63" fmla="*/ 137 h 468"/>
                <a:gd name="T64" fmla="*/ 251 w 428"/>
                <a:gd name="T65" fmla="*/ 137 h 468"/>
                <a:gd name="T66" fmla="*/ 285 w 428"/>
                <a:gd name="T67" fmla="*/ 127 h 468"/>
                <a:gd name="T68" fmla="*/ 285 w 428"/>
                <a:gd name="T69" fmla="*/ 162 h 468"/>
                <a:gd name="T70" fmla="*/ 214 w 428"/>
                <a:gd name="T71" fmla="*/ 233 h 468"/>
                <a:gd name="T72" fmla="*/ 143 w 428"/>
                <a:gd name="T73" fmla="*/ 162 h 468"/>
                <a:gd name="T74" fmla="*/ 143 w 428"/>
                <a:gd name="T75" fmla="*/ 137 h 468"/>
                <a:gd name="T76" fmla="*/ 249 w 428"/>
                <a:gd name="T77" fmla="*/ 265 h 468"/>
                <a:gd name="T78" fmla="*/ 249 w 428"/>
                <a:gd name="T79" fmla="*/ 265 h 468"/>
                <a:gd name="T80" fmla="*/ 214 w 428"/>
                <a:gd name="T81" fmla="*/ 300 h 468"/>
                <a:gd name="T82" fmla="*/ 179 w 428"/>
                <a:gd name="T83" fmla="*/ 265 h 468"/>
                <a:gd name="T84" fmla="*/ 249 w 428"/>
                <a:gd name="T85" fmla="*/ 265 h 468"/>
                <a:gd name="T86" fmla="*/ 396 w 428"/>
                <a:gd name="T87" fmla="*/ 435 h 468"/>
                <a:gd name="T88" fmla="*/ 396 w 428"/>
                <a:gd name="T89" fmla="*/ 435 h 468"/>
                <a:gd name="T90" fmla="*/ 396 w 428"/>
                <a:gd name="T91" fmla="*/ 435 h 468"/>
                <a:gd name="T92" fmla="*/ 32 w 428"/>
                <a:gd name="T93" fmla="*/ 435 h 468"/>
                <a:gd name="T94" fmla="*/ 32 w 428"/>
                <a:gd name="T95" fmla="*/ 403 h 468"/>
                <a:gd name="T96" fmla="*/ 32 w 428"/>
                <a:gd name="T97" fmla="*/ 403 h 468"/>
                <a:gd name="T98" fmla="*/ 32 w 428"/>
                <a:gd name="T99" fmla="*/ 371 h 468"/>
                <a:gd name="T100" fmla="*/ 134 w 428"/>
                <a:gd name="T101" fmla="*/ 266 h 468"/>
                <a:gd name="T102" fmla="*/ 202 w 428"/>
                <a:gd name="T103" fmla="*/ 334 h 468"/>
                <a:gd name="T104" fmla="*/ 214 w 428"/>
                <a:gd name="T105" fmla="*/ 339 h 468"/>
                <a:gd name="T106" fmla="*/ 225 w 428"/>
                <a:gd name="T107" fmla="*/ 334 h 468"/>
                <a:gd name="T108" fmla="*/ 294 w 428"/>
                <a:gd name="T109" fmla="*/ 266 h 468"/>
                <a:gd name="T110" fmla="*/ 396 w 428"/>
                <a:gd name="T111" fmla="*/ 383 h 468"/>
                <a:gd name="T112" fmla="*/ 396 w 428"/>
                <a:gd name="T113" fmla="*/ 435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468">
                  <a:moveTo>
                    <a:pt x="292" y="234"/>
                  </a:moveTo>
                  <a:lnTo>
                    <a:pt x="292" y="234"/>
                  </a:lnTo>
                  <a:cubicBezTo>
                    <a:pt x="291" y="233"/>
                    <a:pt x="290" y="233"/>
                    <a:pt x="289" y="233"/>
                  </a:cubicBezTo>
                  <a:cubicBezTo>
                    <a:pt x="306" y="214"/>
                    <a:pt x="317" y="189"/>
                    <a:pt x="317" y="162"/>
                  </a:cubicBezTo>
                  <a:lnTo>
                    <a:pt x="317" y="77"/>
                  </a:lnTo>
                  <a:cubicBezTo>
                    <a:pt x="317" y="76"/>
                    <a:pt x="317" y="76"/>
                    <a:pt x="317" y="75"/>
                  </a:cubicBezTo>
                  <a:cubicBezTo>
                    <a:pt x="317" y="73"/>
                    <a:pt x="317" y="72"/>
                    <a:pt x="317" y="70"/>
                  </a:cubicBezTo>
                  <a:lnTo>
                    <a:pt x="317" y="17"/>
                  </a:lnTo>
                  <a:cubicBezTo>
                    <a:pt x="317" y="8"/>
                    <a:pt x="310" y="0"/>
                    <a:pt x="301" y="0"/>
                  </a:cubicBezTo>
                  <a:lnTo>
                    <a:pt x="193" y="0"/>
                  </a:lnTo>
                  <a:cubicBezTo>
                    <a:pt x="148" y="0"/>
                    <a:pt x="111" y="37"/>
                    <a:pt x="111" y="83"/>
                  </a:cubicBezTo>
                  <a:lnTo>
                    <a:pt x="111" y="162"/>
                  </a:lnTo>
                  <a:cubicBezTo>
                    <a:pt x="111" y="189"/>
                    <a:pt x="121" y="214"/>
                    <a:pt x="139" y="233"/>
                  </a:cubicBezTo>
                  <a:cubicBezTo>
                    <a:pt x="138" y="233"/>
                    <a:pt x="137" y="233"/>
                    <a:pt x="135" y="234"/>
                  </a:cubicBezTo>
                  <a:cubicBezTo>
                    <a:pt x="59" y="241"/>
                    <a:pt x="0" y="305"/>
                    <a:pt x="0" y="383"/>
                  </a:cubicBezTo>
                  <a:lnTo>
                    <a:pt x="0" y="451"/>
                  </a:lnTo>
                  <a:cubicBezTo>
                    <a:pt x="0" y="460"/>
                    <a:pt x="7" y="468"/>
                    <a:pt x="16" y="468"/>
                  </a:cubicBezTo>
                  <a:lnTo>
                    <a:pt x="412" y="468"/>
                  </a:lnTo>
                  <a:cubicBezTo>
                    <a:pt x="421" y="468"/>
                    <a:pt x="428" y="460"/>
                    <a:pt x="428" y="451"/>
                  </a:cubicBezTo>
                  <a:lnTo>
                    <a:pt x="428" y="383"/>
                  </a:lnTo>
                  <a:cubicBezTo>
                    <a:pt x="428" y="305"/>
                    <a:pt x="368" y="241"/>
                    <a:pt x="292" y="234"/>
                  </a:cubicBezTo>
                  <a:close/>
                  <a:moveTo>
                    <a:pt x="143" y="103"/>
                  </a:moveTo>
                  <a:lnTo>
                    <a:pt x="143" y="103"/>
                  </a:lnTo>
                  <a:lnTo>
                    <a:pt x="143" y="83"/>
                  </a:lnTo>
                  <a:cubicBezTo>
                    <a:pt x="143" y="55"/>
                    <a:pt x="165" y="33"/>
                    <a:pt x="193" y="33"/>
                  </a:cubicBezTo>
                  <a:lnTo>
                    <a:pt x="285" y="33"/>
                  </a:lnTo>
                  <a:lnTo>
                    <a:pt x="285" y="70"/>
                  </a:lnTo>
                  <a:cubicBezTo>
                    <a:pt x="285" y="89"/>
                    <a:pt x="270" y="104"/>
                    <a:pt x="251" y="104"/>
                  </a:cubicBezTo>
                  <a:lnTo>
                    <a:pt x="143" y="104"/>
                  </a:lnTo>
                  <a:lnTo>
                    <a:pt x="143" y="103"/>
                  </a:lnTo>
                  <a:close/>
                  <a:moveTo>
                    <a:pt x="143" y="137"/>
                  </a:moveTo>
                  <a:lnTo>
                    <a:pt x="143" y="137"/>
                  </a:lnTo>
                  <a:lnTo>
                    <a:pt x="251" y="137"/>
                  </a:lnTo>
                  <a:cubicBezTo>
                    <a:pt x="263" y="137"/>
                    <a:pt x="275" y="133"/>
                    <a:pt x="285" y="127"/>
                  </a:cubicBezTo>
                  <a:lnTo>
                    <a:pt x="285" y="162"/>
                  </a:lnTo>
                  <a:cubicBezTo>
                    <a:pt x="285" y="201"/>
                    <a:pt x="253" y="233"/>
                    <a:pt x="214" y="233"/>
                  </a:cubicBezTo>
                  <a:cubicBezTo>
                    <a:pt x="175" y="233"/>
                    <a:pt x="143" y="201"/>
                    <a:pt x="143" y="162"/>
                  </a:cubicBezTo>
                  <a:lnTo>
                    <a:pt x="143" y="137"/>
                  </a:lnTo>
                  <a:close/>
                  <a:moveTo>
                    <a:pt x="249" y="265"/>
                  </a:moveTo>
                  <a:lnTo>
                    <a:pt x="249" y="265"/>
                  </a:lnTo>
                  <a:lnTo>
                    <a:pt x="214" y="300"/>
                  </a:lnTo>
                  <a:lnTo>
                    <a:pt x="179" y="265"/>
                  </a:lnTo>
                  <a:lnTo>
                    <a:pt x="249" y="265"/>
                  </a:lnTo>
                  <a:close/>
                  <a:moveTo>
                    <a:pt x="396" y="435"/>
                  </a:moveTo>
                  <a:lnTo>
                    <a:pt x="396" y="435"/>
                  </a:lnTo>
                  <a:lnTo>
                    <a:pt x="396" y="435"/>
                  </a:lnTo>
                  <a:lnTo>
                    <a:pt x="32" y="435"/>
                  </a:lnTo>
                  <a:lnTo>
                    <a:pt x="32" y="403"/>
                  </a:lnTo>
                  <a:lnTo>
                    <a:pt x="32" y="403"/>
                  </a:lnTo>
                  <a:cubicBezTo>
                    <a:pt x="32" y="378"/>
                    <a:pt x="32" y="371"/>
                    <a:pt x="32" y="371"/>
                  </a:cubicBezTo>
                  <a:cubicBezTo>
                    <a:pt x="38" y="317"/>
                    <a:pt x="80" y="273"/>
                    <a:pt x="134" y="266"/>
                  </a:cubicBezTo>
                  <a:lnTo>
                    <a:pt x="202" y="334"/>
                  </a:lnTo>
                  <a:cubicBezTo>
                    <a:pt x="206" y="337"/>
                    <a:pt x="210" y="339"/>
                    <a:pt x="214" y="339"/>
                  </a:cubicBezTo>
                  <a:cubicBezTo>
                    <a:pt x="218" y="339"/>
                    <a:pt x="222" y="337"/>
                    <a:pt x="225" y="334"/>
                  </a:cubicBezTo>
                  <a:lnTo>
                    <a:pt x="294" y="266"/>
                  </a:lnTo>
                  <a:cubicBezTo>
                    <a:pt x="351" y="274"/>
                    <a:pt x="396" y="323"/>
                    <a:pt x="396" y="383"/>
                  </a:cubicBezTo>
                  <a:lnTo>
                    <a:pt x="396" y="43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82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La Ley N° 16.744, establece normas sobre accidentes del trabajo y enfermedades profesionales es una ley chilena que creó un seguro social obligatorio contra riesgos de accidentes del trabajo y enfermedades profesionales en Chile.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7B86319-F56C-0441-AD76-D735183C6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428" y="1602000"/>
            <a:ext cx="7713622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301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EFF22-84AE-1240-BEE9-8298A2E31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686795E2-8E12-7D42-B0B1-671CA73AF3EF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42437048-9CB7-CD4C-A91A-57B6F6D217C3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AB64EB-E066-3F40-9CC1-D1EBB3F2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8B7B5781-1FEA-F64D-B38D-CCA224248BB9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62225D8-B505-904A-878C-58DFC325EBD6}"/>
              </a:ext>
            </a:extLst>
          </p:cNvPr>
          <p:cNvSpPr txBox="1"/>
          <p:nvPr/>
        </p:nvSpPr>
        <p:spPr>
          <a:xfrm>
            <a:off x="535129" y="1518170"/>
            <a:ext cx="363633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Las personas protegidas son: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Todos los trabajadores dependientes. 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trabajadores independientes que perciben rentas del artículo 42 N°2 de la Ley de Impuestos a la Renta y los restantes trabajadores independientes que coticen para dicho Seguro.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estudiantes que realicen trabajos que signifiquen una fuente de ingreso para el plantel.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Los dirigentes sindicales en el ejercicio de sus actividades gremiales.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Teniendo derecho a: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médicas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económicas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Prestaciones </a:t>
            </a:r>
            <a:r>
              <a:rPr lang="es-CL" sz="1400" dirty="0" smtClean="0">
                <a:latin typeface="ACHS Nueva Sans Light" pitchFamily="2" charset="77"/>
                <a:cs typeface="Arial" panose="020B0604020202020204" pitchFamily="34" charset="0"/>
              </a:rPr>
              <a:t>preventivas</a:t>
            </a:r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57F236C-8433-D548-91A8-69DD3AB9F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350" y="1603588"/>
            <a:ext cx="77506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430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88550A4-1DE6-C94A-BC55-1473485351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CA11D24-AD6C-AC46-8A54-D2DA454D3336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4458015A-2076-3643-9D4E-CDA7988B4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12C7EBAE-BCCF-514F-AF4B-FAA87B749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BADBBA6-0D13-1944-BE7F-85F9675DA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E452025A-63DE-FF41-A369-D0B05A53B121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4FA15053-6531-1C4F-9DAD-F1A98ACE9D4A}"/>
              </a:ext>
            </a:extLst>
          </p:cNvPr>
          <p:cNvSpPr/>
          <p:nvPr/>
        </p:nvSpPr>
        <p:spPr>
          <a:xfrm>
            <a:off x="450000" y="496800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27589CF8-2A0B-5940-9954-F26613DD4347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7E86D35B-FFA1-F54F-8774-D8E68AC54DB3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3139FFF0-9526-FA40-82E4-BADBAB536699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4C70E9DE-2F32-9642-AD47-9A6C0C48E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D78F5B53-66FE-D84A-B65B-7012FCD1C20A}"/>
              </a:ext>
            </a:extLst>
          </p:cNvPr>
          <p:cNvSpPr txBox="1">
            <a:spLocks/>
          </p:cNvSpPr>
          <p:nvPr/>
        </p:nvSpPr>
        <p:spPr>
          <a:xfrm>
            <a:off x="5737689" y="2905125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inyurl.com/</a:t>
            </a:r>
            <a:r>
              <a:rPr lang="es-CL" sz="2400" u="sng" kern="0" dirty="0">
                <a:solidFill>
                  <a:srgbClr val="15C047"/>
                </a:solidFill>
              </a:rPr>
              <a:t>rxm3zy35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C50A787F-09EE-A148-BBF9-46923C6CB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958" y="2578100"/>
            <a:ext cx="1692424" cy="170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4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F8D277AE-C60C-8245-81E6-E15C1B7E1B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348561-921E-344F-A72B-19BDA9CAB6ED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432A776A-BF7B-BB46-8762-2FA3E11F4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59C2DBAC-EE7F-2E4E-A7FA-7DEB6275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C2A70D82-86AA-7C41-AAC2-4F88BF792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B6387BF9-0F61-2D4E-A120-4F288EDAE62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70FEB82-F7CF-D043-985C-783DDD13C7D4}"/>
              </a:ext>
            </a:extLst>
          </p:cNvPr>
          <p:cNvSpPr/>
          <p:nvPr/>
        </p:nvSpPr>
        <p:spPr>
          <a:xfrm>
            <a:off x="450000" y="496800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ADE4072A-0E18-2D42-95AC-B147F88E4A6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0AC4C99A-FBC1-E34E-98B4-212F0F61514A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D799C167-C865-6B44-A263-891460E2A8DD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6E3E300-634B-C448-95F3-6291B64DE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D017B122-CEB0-8A4F-B99D-3761E6F821F0}"/>
              </a:ext>
            </a:extLst>
          </p:cNvPr>
          <p:cNvSpPr txBox="1">
            <a:spLocks/>
          </p:cNvSpPr>
          <p:nvPr/>
        </p:nvSpPr>
        <p:spPr>
          <a:xfrm>
            <a:off x="5851683" y="3038490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inyurl.com/</a:t>
            </a:r>
            <a:r>
              <a:rPr lang="es-CL" sz="2400" u="sng" kern="0" dirty="0">
                <a:solidFill>
                  <a:srgbClr val="15C047"/>
                </a:solidFill>
              </a:rPr>
              <a:t>wtus2r43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02EF3BD-7D21-134F-A18F-2593E24BF9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759" y="2576379"/>
            <a:ext cx="1705240" cy="170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85A25B-BF4A-CA4F-8AD0-00AF7C5D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6379AC4-06BE-5B4B-8000-A3A086A36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677EA09-EFA2-104F-9ECA-5219ACC505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41E3DF2-0732-B344-9C1C-90E85E85E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69" y="2966421"/>
            <a:ext cx="2264662" cy="9251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86E20E1-2321-764E-80E5-57747698F806}"/>
              </a:ext>
            </a:extLst>
          </p:cNvPr>
          <p:cNvSpPr txBox="1"/>
          <p:nvPr/>
        </p:nvSpPr>
        <p:spPr>
          <a:xfrm>
            <a:off x="5073650" y="4102100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CHS Nueva Serif" pitchFamily="2" charset="77"/>
                <a:cs typeface="Arial" panose="020B0604020202020204" pitchFamily="34" charset="0"/>
              </a:rPr>
              <a:t>Vive el cuidado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3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5334FCD-25F6-CA4A-A208-32F783CED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B355B594-8CEF-4540-A584-D52A3E86D747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¿Cómo es nuestro sistema previsional de salud?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F4B71957-83C6-CD4B-8A55-508E4A5F6B80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1BA9A44E-E24F-9E4A-9843-B1BFB7ADFCAE}"/>
              </a:ext>
            </a:extLst>
          </p:cNvPr>
          <p:cNvSpPr/>
          <p:nvPr/>
        </p:nvSpPr>
        <p:spPr>
          <a:xfrm>
            <a:off x="1089285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Fondo nacional de salud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5C93022A-ABE2-2646-A98B-ED2B19AF49D8}"/>
              </a:ext>
            </a:extLst>
          </p:cNvPr>
          <p:cNvSpPr/>
          <p:nvPr/>
        </p:nvSpPr>
        <p:spPr>
          <a:xfrm>
            <a:off x="3141922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Instituciones de salud previsional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C3B708D0-55F0-0F42-8844-B481FC759FAD}"/>
              </a:ext>
            </a:extLst>
          </p:cNvPr>
          <p:cNvSpPr/>
          <p:nvPr/>
        </p:nvSpPr>
        <p:spPr>
          <a:xfrm>
            <a:off x="5731117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Instituto de seguridad laboral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0693EEF5-448F-ED42-ACE4-E7CE552D6DB0}"/>
              </a:ext>
            </a:extLst>
          </p:cNvPr>
          <p:cNvSpPr/>
          <p:nvPr/>
        </p:nvSpPr>
        <p:spPr>
          <a:xfrm>
            <a:off x="7783754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Mutualidad de empleadores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xmlns="" id="{5397EB1D-CCA4-FA45-AD5E-DC13020A2822}"/>
              </a:ext>
            </a:extLst>
          </p:cNvPr>
          <p:cNvSpPr/>
          <p:nvPr/>
        </p:nvSpPr>
        <p:spPr>
          <a:xfrm>
            <a:off x="9836391" y="48291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Empresas con administración delegada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xmlns="" id="{1297B95E-8446-5945-81C0-B38DD7D89E9E}"/>
              </a:ext>
            </a:extLst>
          </p:cNvPr>
          <p:cNvSpPr/>
          <p:nvPr/>
        </p:nvSpPr>
        <p:spPr>
          <a:xfrm>
            <a:off x="7783754" y="2919413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Laborales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xmlns="" id="{B48AE54B-CA2F-7745-B05B-CA6653C91BA7}"/>
              </a:ext>
            </a:extLst>
          </p:cNvPr>
          <p:cNvSpPr/>
          <p:nvPr/>
        </p:nvSpPr>
        <p:spPr>
          <a:xfrm>
            <a:off x="5195613" y="1338075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Accidentes y enfermedades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AA2F3F3E-F75B-8243-A492-931C51BA3B83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5790041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28AB191-A095-2041-B34B-A9F9E3D8F324}"/>
              </a:ext>
            </a:extLst>
          </p:cNvPr>
          <p:cNvCxnSpPr>
            <a:cxnSpLocks/>
          </p:cNvCxnSpPr>
          <p:nvPr/>
        </p:nvCxnSpPr>
        <p:spPr>
          <a:xfrm>
            <a:off x="2030459" y="4582330"/>
            <a:ext cx="2063156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xmlns="" id="{FDD7C570-3B66-C147-A63D-BB71EC79AD83}"/>
              </a:ext>
            </a:extLst>
          </p:cNvPr>
          <p:cNvCxnSpPr>
            <a:cxnSpLocks/>
          </p:cNvCxnSpPr>
          <p:nvPr/>
        </p:nvCxnSpPr>
        <p:spPr>
          <a:xfrm>
            <a:off x="6584816" y="4581637"/>
            <a:ext cx="4192749" cy="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BCE17917-F2E6-054C-940B-E853AF4E52F7}"/>
              </a:ext>
            </a:extLst>
          </p:cNvPr>
          <p:cNvCxnSpPr>
            <a:cxnSpLocks/>
          </p:cNvCxnSpPr>
          <p:nvPr/>
        </p:nvCxnSpPr>
        <p:spPr>
          <a:xfrm>
            <a:off x="2982319" y="2652525"/>
            <a:ext cx="0" cy="1929112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DD98AB05-FE58-CF44-8DE3-918CA1A0F0C3}"/>
              </a:ext>
            </a:extLst>
          </p:cNvPr>
          <p:cNvCxnSpPr>
            <a:cxnSpLocks/>
          </p:cNvCxnSpPr>
          <p:nvPr/>
        </p:nvCxnSpPr>
        <p:spPr>
          <a:xfrm>
            <a:off x="8772360" y="2652525"/>
            <a:ext cx="0" cy="381298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3902133B-56BC-6446-85E0-7AFE85D72D2E}"/>
              </a:ext>
            </a:extLst>
          </p:cNvPr>
          <p:cNvCxnSpPr/>
          <p:nvPr/>
        </p:nvCxnSpPr>
        <p:spPr>
          <a:xfrm>
            <a:off x="2030459" y="458171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B76D748A-E485-304E-9789-EF0F6BF470E3}"/>
              </a:ext>
            </a:extLst>
          </p:cNvPr>
          <p:cNvCxnSpPr/>
          <p:nvPr/>
        </p:nvCxnSpPr>
        <p:spPr>
          <a:xfrm>
            <a:off x="4093615" y="458171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33E47018-6CE9-454A-A0CE-E9B78E6FA30E}"/>
              </a:ext>
            </a:extLst>
          </p:cNvPr>
          <p:cNvCxnSpPr/>
          <p:nvPr/>
        </p:nvCxnSpPr>
        <p:spPr>
          <a:xfrm>
            <a:off x="6584816" y="4581713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xmlns="" id="{75897C9C-74D5-0A40-B535-360F05B49A60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724928" y="4062413"/>
            <a:ext cx="0" cy="766760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A0B11CBA-82C1-B943-AB3F-6803C916D5E0}"/>
              </a:ext>
            </a:extLst>
          </p:cNvPr>
          <p:cNvCxnSpPr/>
          <p:nvPr/>
        </p:nvCxnSpPr>
        <p:spPr>
          <a:xfrm>
            <a:off x="10777565" y="4581637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2CF1F8E1-4B6D-B349-ACB7-63C36B5503FD}"/>
              </a:ext>
            </a:extLst>
          </p:cNvPr>
          <p:cNvSpPr/>
          <p:nvPr/>
        </p:nvSpPr>
        <p:spPr>
          <a:xfrm>
            <a:off x="2041145" y="2899986"/>
            <a:ext cx="1882348" cy="1143000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Comunes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221C1C92-B505-6A4C-B650-7CBCB70462AA}"/>
              </a:ext>
            </a:extLst>
          </p:cNvPr>
          <p:cNvCxnSpPr/>
          <p:nvPr/>
        </p:nvCxnSpPr>
        <p:spPr>
          <a:xfrm>
            <a:off x="6089516" y="2405064"/>
            <a:ext cx="0" cy="247461"/>
          </a:xfrm>
          <a:prstGeom prst="line">
            <a:avLst/>
          </a:prstGeom>
          <a:ln w="19050">
            <a:solidFill>
              <a:srgbClr val="15C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7629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5A4379F-70EA-5149-A926-6F08B177D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3" name="Título 30">
            <a:extLst>
              <a:ext uri="{FF2B5EF4-FFF2-40B4-BE49-F238E27FC236}">
                <a16:creationId xmlns:a16="http://schemas.microsoft.com/office/drawing/2014/main" xmlns="" id="{034F678A-37E1-2040-87B7-2F194D38E8A7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59793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Hagamos historia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98BB4CEC-8318-794B-93E0-47F084722637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96D8180-E362-F341-8F65-07D43A63D5BA}"/>
              </a:ext>
            </a:extLst>
          </p:cNvPr>
          <p:cNvSpPr/>
          <p:nvPr/>
        </p:nvSpPr>
        <p:spPr>
          <a:xfrm>
            <a:off x="449999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Accidentes - Seguro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Privado</a:t>
            </a: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6C3AD6C-E1D8-E447-8375-37105584D5B4}"/>
              </a:ext>
            </a:extLst>
          </p:cNvPr>
          <p:cNvSpPr/>
          <p:nvPr/>
        </p:nvSpPr>
        <p:spPr>
          <a:xfrm>
            <a:off x="4292174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Obligación de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demandar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Carencia de medicina especializada, y de actividades 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preventivas</a:t>
            </a: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D063025-3EBB-7A4E-B6BD-437FF39F92D4}"/>
              </a:ext>
            </a:extLst>
          </p:cNvPr>
          <p:cNvSpPr/>
          <p:nvPr/>
        </p:nvSpPr>
        <p:spPr>
          <a:xfrm>
            <a:off x="8134349" y="2324100"/>
            <a:ext cx="3607651" cy="3429000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1957 – I.S.T. (ASIVA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1958 – ACHS (SOFOFA – ASIMET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</a:endParaRP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</a:rPr>
              <a:t>1963 – MCCHC (Cámara Chilena de la Construcción</a:t>
            </a:r>
            <a:r>
              <a:rPr lang="es-CL" sz="1400" dirty="0" smtClean="0">
                <a:solidFill>
                  <a:schemeClr val="tx1"/>
                </a:solidFill>
                <a:latin typeface="ACHS Nueva Sans Light" pitchFamily="2" charset="77"/>
              </a:rPr>
              <a:t>)</a:t>
            </a: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39BDE30-B79B-F241-BFAA-C478FBCF1B04}"/>
              </a:ext>
            </a:extLst>
          </p:cNvPr>
          <p:cNvSpPr/>
          <p:nvPr/>
        </p:nvSpPr>
        <p:spPr>
          <a:xfrm>
            <a:off x="449999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Ley N° 3.170  Año 1916 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4E8B065-2398-564D-977F-19726E8AAE95}"/>
              </a:ext>
            </a:extLst>
          </p:cNvPr>
          <p:cNvSpPr/>
          <p:nvPr/>
        </p:nvSpPr>
        <p:spPr>
          <a:xfrm>
            <a:off x="4292173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Ley N° 4.055  Año 1924 Enfermedades Profesionales</a:t>
            </a:r>
            <a:endParaRPr lang="x-none" sz="1600" dirty="0">
              <a:solidFill>
                <a:schemeClr val="tx1"/>
              </a:solidFill>
              <a:latin typeface="ACHS Nueva Sans Medium" pitchFamily="2" charset="77"/>
              <a:cs typeface="Arial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CBA09FCF-0556-3348-A7D5-F3274AB275A9}"/>
              </a:ext>
            </a:extLst>
          </p:cNvPr>
          <p:cNvSpPr/>
          <p:nvPr/>
        </p:nvSpPr>
        <p:spPr>
          <a:xfrm>
            <a:off x="8134349" y="2324100"/>
            <a:ext cx="3607651" cy="93345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ACHS Nueva Sans Medium" pitchFamily="2" charset="77"/>
              </a:rPr>
              <a:t>Código del Trabajo Año 1925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Arial" pitchFamily="34" charset="0"/>
            </a:endParaRPr>
          </a:p>
        </p:txBody>
      </p:sp>
      <p:grpSp>
        <p:nvGrpSpPr>
          <p:cNvPr id="12" name="Group 118">
            <a:extLst>
              <a:ext uri="{FF2B5EF4-FFF2-40B4-BE49-F238E27FC236}">
                <a16:creationId xmlns:a16="http://schemas.microsoft.com/office/drawing/2014/main" xmlns="" id="{3D828DDB-E4F0-FE48-BB52-76D306415B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61873" y="4706100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13" name="Freeform 119">
              <a:extLst>
                <a:ext uri="{FF2B5EF4-FFF2-40B4-BE49-F238E27FC236}">
                  <a16:creationId xmlns:a16="http://schemas.microsoft.com/office/drawing/2014/main" xmlns="" id="{5FC98E6D-C240-0748-B30A-C819BFEC06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Rectangle 120">
              <a:extLst>
                <a:ext uri="{FF2B5EF4-FFF2-40B4-BE49-F238E27FC236}">
                  <a16:creationId xmlns:a16="http://schemas.microsoft.com/office/drawing/2014/main" xmlns="" id="{C8B85784-0BA6-E347-8095-2379E41CC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121">
              <a:extLst>
                <a:ext uri="{FF2B5EF4-FFF2-40B4-BE49-F238E27FC236}">
                  <a16:creationId xmlns:a16="http://schemas.microsoft.com/office/drawing/2014/main" xmlns="" id="{37DEB89F-0522-4E43-A679-DDDDC35844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16" name="Group 118">
            <a:extLst>
              <a:ext uri="{FF2B5EF4-FFF2-40B4-BE49-F238E27FC236}">
                <a16:creationId xmlns:a16="http://schemas.microsoft.com/office/drawing/2014/main" xmlns="" id="{DB099641-05CE-1149-96B3-25D828509F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09973" y="4706100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17" name="Freeform 119">
              <a:extLst>
                <a:ext uri="{FF2B5EF4-FFF2-40B4-BE49-F238E27FC236}">
                  <a16:creationId xmlns:a16="http://schemas.microsoft.com/office/drawing/2014/main" xmlns="" id="{8F878095-9AB2-F641-AB1F-FB9D6DA67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Rectangle 120">
              <a:extLst>
                <a:ext uri="{FF2B5EF4-FFF2-40B4-BE49-F238E27FC236}">
                  <a16:creationId xmlns:a16="http://schemas.microsoft.com/office/drawing/2014/main" xmlns="" id="{E0B323DB-1352-7644-9CB6-9157A0DE0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9" name="Freeform 121">
              <a:extLst>
                <a:ext uri="{FF2B5EF4-FFF2-40B4-BE49-F238E27FC236}">
                  <a16:creationId xmlns:a16="http://schemas.microsoft.com/office/drawing/2014/main" xmlns="" id="{B55F4A26-0155-CF4B-8419-8A0B7FB88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grpSp>
        <p:nvGrpSpPr>
          <p:cNvPr id="20" name="Group 118">
            <a:extLst>
              <a:ext uri="{FF2B5EF4-FFF2-40B4-BE49-F238E27FC236}">
                <a16:creationId xmlns:a16="http://schemas.microsoft.com/office/drawing/2014/main" xmlns="" id="{4D26185C-14A9-2E44-A64F-48120E1070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21109" y="4706099"/>
            <a:ext cx="555625" cy="739775"/>
            <a:chOff x="1834" y="2146"/>
            <a:chExt cx="350" cy="466"/>
          </a:xfrm>
          <a:solidFill>
            <a:srgbClr val="15C047"/>
          </a:solidFill>
        </p:grpSpPr>
        <p:sp>
          <p:nvSpPr>
            <p:cNvPr id="21" name="Freeform 119">
              <a:extLst>
                <a:ext uri="{FF2B5EF4-FFF2-40B4-BE49-F238E27FC236}">
                  <a16:creationId xmlns:a16="http://schemas.microsoft.com/office/drawing/2014/main" xmlns="" id="{AA562E02-5D8D-EF44-BED0-6730836D4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4" y="2146"/>
              <a:ext cx="350" cy="466"/>
            </a:xfrm>
            <a:custGeom>
              <a:avLst/>
              <a:gdLst>
                <a:gd name="T0" fmla="*/ 180 w 575"/>
                <a:gd name="T1" fmla="*/ 169 h 755"/>
                <a:gd name="T2" fmla="*/ 180 w 575"/>
                <a:gd name="T3" fmla="*/ 169 h 755"/>
                <a:gd name="T4" fmla="*/ 153 w 575"/>
                <a:gd name="T5" fmla="*/ 156 h 755"/>
                <a:gd name="T6" fmla="*/ 138 w 575"/>
                <a:gd name="T7" fmla="*/ 156 h 755"/>
                <a:gd name="T8" fmla="*/ 112 w 575"/>
                <a:gd name="T9" fmla="*/ 169 h 755"/>
                <a:gd name="T10" fmla="*/ 112 w 575"/>
                <a:gd name="T11" fmla="*/ 34 h 755"/>
                <a:gd name="T12" fmla="*/ 180 w 575"/>
                <a:gd name="T13" fmla="*/ 34 h 755"/>
                <a:gd name="T14" fmla="*/ 180 w 575"/>
                <a:gd name="T15" fmla="*/ 169 h 755"/>
                <a:gd name="T16" fmla="*/ 85 w 575"/>
                <a:gd name="T17" fmla="*/ 212 h 755"/>
                <a:gd name="T18" fmla="*/ 85 w 575"/>
                <a:gd name="T19" fmla="*/ 212 h 755"/>
                <a:gd name="T20" fmla="*/ 102 w 575"/>
                <a:gd name="T21" fmla="*/ 213 h 755"/>
                <a:gd name="T22" fmla="*/ 146 w 575"/>
                <a:gd name="T23" fmla="*/ 191 h 755"/>
                <a:gd name="T24" fmla="*/ 189 w 575"/>
                <a:gd name="T25" fmla="*/ 213 h 755"/>
                <a:gd name="T26" fmla="*/ 206 w 575"/>
                <a:gd name="T27" fmla="*/ 212 h 755"/>
                <a:gd name="T28" fmla="*/ 215 w 575"/>
                <a:gd name="T29" fmla="*/ 197 h 755"/>
                <a:gd name="T30" fmla="*/ 215 w 575"/>
                <a:gd name="T31" fmla="*/ 60 h 755"/>
                <a:gd name="T32" fmla="*/ 532 w 575"/>
                <a:gd name="T33" fmla="*/ 60 h 755"/>
                <a:gd name="T34" fmla="*/ 541 w 575"/>
                <a:gd name="T35" fmla="*/ 68 h 755"/>
                <a:gd name="T36" fmla="*/ 541 w 575"/>
                <a:gd name="T37" fmla="*/ 712 h 755"/>
                <a:gd name="T38" fmla="*/ 532 w 575"/>
                <a:gd name="T39" fmla="*/ 721 h 755"/>
                <a:gd name="T40" fmla="*/ 43 w 575"/>
                <a:gd name="T41" fmla="*/ 721 h 755"/>
                <a:gd name="T42" fmla="*/ 34 w 575"/>
                <a:gd name="T43" fmla="*/ 712 h 755"/>
                <a:gd name="T44" fmla="*/ 34 w 575"/>
                <a:gd name="T45" fmla="*/ 68 h 755"/>
                <a:gd name="T46" fmla="*/ 43 w 575"/>
                <a:gd name="T47" fmla="*/ 60 h 755"/>
                <a:gd name="T48" fmla="*/ 77 w 575"/>
                <a:gd name="T49" fmla="*/ 60 h 755"/>
                <a:gd name="T50" fmla="*/ 77 w 575"/>
                <a:gd name="T51" fmla="*/ 197 h 755"/>
                <a:gd name="T52" fmla="*/ 85 w 575"/>
                <a:gd name="T53" fmla="*/ 212 h 755"/>
                <a:gd name="T54" fmla="*/ 532 w 575"/>
                <a:gd name="T55" fmla="*/ 25 h 755"/>
                <a:gd name="T56" fmla="*/ 532 w 575"/>
                <a:gd name="T57" fmla="*/ 25 h 755"/>
                <a:gd name="T58" fmla="*/ 214 w 575"/>
                <a:gd name="T59" fmla="*/ 25 h 755"/>
                <a:gd name="T60" fmla="*/ 184 w 575"/>
                <a:gd name="T61" fmla="*/ 0 h 755"/>
                <a:gd name="T62" fmla="*/ 107 w 575"/>
                <a:gd name="T63" fmla="*/ 0 h 755"/>
                <a:gd name="T64" fmla="*/ 77 w 575"/>
                <a:gd name="T65" fmla="*/ 25 h 755"/>
                <a:gd name="T66" fmla="*/ 43 w 575"/>
                <a:gd name="T67" fmla="*/ 25 h 755"/>
                <a:gd name="T68" fmla="*/ 0 w 575"/>
                <a:gd name="T69" fmla="*/ 68 h 755"/>
                <a:gd name="T70" fmla="*/ 0 w 575"/>
                <a:gd name="T71" fmla="*/ 712 h 755"/>
                <a:gd name="T72" fmla="*/ 43 w 575"/>
                <a:gd name="T73" fmla="*/ 755 h 755"/>
                <a:gd name="T74" fmla="*/ 532 w 575"/>
                <a:gd name="T75" fmla="*/ 755 h 755"/>
                <a:gd name="T76" fmla="*/ 575 w 575"/>
                <a:gd name="T77" fmla="*/ 712 h 755"/>
                <a:gd name="T78" fmla="*/ 575 w 575"/>
                <a:gd name="T79" fmla="*/ 68 h 755"/>
                <a:gd name="T80" fmla="*/ 532 w 575"/>
                <a:gd name="T81" fmla="*/ 25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5" h="755">
                  <a:moveTo>
                    <a:pt x="180" y="169"/>
                  </a:moveTo>
                  <a:lnTo>
                    <a:pt x="180" y="169"/>
                  </a:lnTo>
                  <a:lnTo>
                    <a:pt x="153" y="156"/>
                  </a:lnTo>
                  <a:cubicBezTo>
                    <a:pt x="149" y="153"/>
                    <a:pt x="143" y="153"/>
                    <a:pt x="138" y="156"/>
                  </a:cubicBezTo>
                  <a:lnTo>
                    <a:pt x="112" y="169"/>
                  </a:lnTo>
                  <a:lnTo>
                    <a:pt x="112" y="34"/>
                  </a:lnTo>
                  <a:lnTo>
                    <a:pt x="180" y="34"/>
                  </a:lnTo>
                  <a:lnTo>
                    <a:pt x="180" y="169"/>
                  </a:lnTo>
                  <a:close/>
                  <a:moveTo>
                    <a:pt x="85" y="212"/>
                  </a:moveTo>
                  <a:lnTo>
                    <a:pt x="85" y="212"/>
                  </a:lnTo>
                  <a:cubicBezTo>
                    <a:pt x="90" y="215"/>
                    <a:pt x="97" y="215"/>
                    <a:pt x="102" y="213"/>
                  </a:cubicBezTo>
                  <a:lnTo>
                    <a:pt x="146" y="191"/>
                  </a:lnTo>
                  <a:lnTo>
                    <a:pt x="189" y="213"/>
                  </a:lnTo>
                  <a:cubicBezTo>
                    <a:pt x="195" y="215"/>
                    <a:pt x="201" y="215"/>
                    <a:pt x="206" y="212"/>
                  </a:cubicBezTo>
                  <a:cubicBezTo>
                    <a:pt x="211" y="209"/>
                    <a:pt x="215" y="203"/>
                    <a:pt x="215" y="197"/>
                  </a:cubicBezTo>
                  <a:lnTo>
                    <a:pt x="215" y="60"/>
                  </a:lnTo>
                  <a:lnTo>
                    <a:pt x="532" y="60"/>
                  </a:lnTo>
                  <a:cubicBezTo>
                    <a:pt x="537" y="60"/>
                    <a:pt x="541" y="64"/>
                    <a:pt x="541" y="68"/>
                  </a:cubicBezTo>
                  <a:lnTo>
                    <a:pt x="541" y="712"/>
                  </a:lnTo>
                  <a:cubicBezTo>
                    <a:pt x="541" y="717"/>
                    <a:pt x="537" y="721"/>
                    <a:pt x="532" y="721"/>
                  </a:cubicBezTo>
                  <a:lnTo>
                    <a:pt x="43" y="721"/>
                  </a:lnTo>
                  <a:cubicBezTo>
                    <a:pt x="38" y="721"/>
                    <a:pt x="34" y="717"/>
                    <a:pt x="34" y="712"/>
                  </a:cubicBezTo>
                  <a:lnTo>
                    <a:pt x="34" y="68"/>
                  </a:lnTo>
                  <a:cubicBezTo>
                    <a:pt x="34" y="64"/>
                    <a:pt x="38" y="60"/>
                    <a:pt x="43" y="60"/>
                  </a:cubicBezTo>
                  <a:lnTo>
                    <a:pt x="77" y="60"/>
                  </a:lnTo>
                  <a:lnTo>
                    <a:pt x="77" y="197"/>
                  </a:lnTo>
                  <a:cubicBezTo>
                    <a:pt x="77" y="203"/>
                    <a:pt x="80" y="209"/>
                    <a:pt x="85" y="212"/>
                  </a:cubicBezTo>
                  <a:close/>
                  <a:moveTo>
                    <a:pt x="532" y="25"/>
                  </a:moveTo>
                  <a:lnTo>
                    <a:pt x="532" y="25"/>
                  </a:lnTo>
                  <a:lnTo>
                    <a:pt x="214" y="25"/>
                  </a:lnTo>
                  <a:cubicBezTo>
                    <a:pt x="212" y="11"/>
                    <a:pt x="199" y="0"/>
                    <a:pt x="184" y="0"/>
                  </a:cubicBezTo>
                  <a:lnTo>
                    <a:pt x="107" y="0"/>
                  </a:lnTo>
                  <a:cubicBezTo>
                    <a:pt x="92" y="0"/>
                    <a:pt x="80" y="10"/>
                    <a:pt x="77" y="25"/>
                  </a:cubicBezTo>
                  <a:lnTo>
                    <a:pt x="43" y="25"/>
                  </a:lnTo>
                  <a:cubicBezTo>
                    <a:pt x="19" y="25"/>
                    <a:pt x="0" y="44"/>
                    <a:pt x="0" y="68"/>
                  </a:cubicBezTo>
                  <a:lnTo>
                    <a:pt x="0" y="712"/>
                  </a:lnTo>
                  <a:cubicBezTo>
                    <a:pt x="0" y="736"/>
                    <a:pt x="19" y="755"/>
                    <a:pt x="43" y="755"/>
                  </a:cubicBezTo>
                  <a:lnTo>
                    <a:pt x="532" y="755"/>
                  </a:lnTo>
                  <a:cubicBezTo>
                    <a:pt x="556" y="755"/>
                    <a:pt x="575" y="736"/>
                    <a:pt x="575" y="712"/>
                  </a:cubicBezTo>
                  <a:lnTo>
                    <a:pt x="575" y="68"/>
                  </a:lnTo>
                  <a:cubicBezTo>
                    <a:pt x="575" y="44"/>
                    <a:pt x="556" y="25"/>
                    <a:pt x="532" y="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Rectangle 120">
              <a:extLst>
                <a:ext uri="{FF2B5EF4-FFF2-40B4-BE49-F238E27FC236}">
                  <a16:creationId xmlns:a16="http://schemas.microsoft.com/office/drawing/2014/main" xmlns="" id="{0D672125-B136-A843-9F76-880F0B2AD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" y="2434"/>
              <a:ext cx="1" cy="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3" name="Freeform 121">
              <a:extLst>
                <a:ext uri="{FF2B5EF4-FFF2-40B4-BE49-F238E27FC236}">
                  <a16:creationId xmlns:a16="http://schemas.microsoft.com/office/drawing/2014/main" xmlns="" id="{E6DB60FD-44C7-9D48-97E2-4DCF3F460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7" y="2282"/>
              <a:ext cx="223" cy="235"/>
            </a:xfrm>
            <a:custGeom>
              <a:avLst/>
              <a:gdLst>
                <a:gd name="T0" fmla="*/ 236 w 367"/>
                <a:gd name="T1" fmla="*/ 244 h 380"/>
                <a:gd name="T2" fmla="*/ 363 w 367"/>
                <a:gd name="T3" fmla="*/ 245 h 380"/>
                <a:gd name="T4" fmla="*/ 363 w 367"/>
                <a:gd name="T5" fmla="*/ 245 h 380"/>
                <a:gd name="T6" fmla="*/ 41 w 367"/>
                <a:gd name="T7" fmla="*/ 232 h 380"/>
                <a:gd name="T8" fmla="*/ 94 w 367"/>
                <a:gd name="T9" fmla="*/ 232 h 380"/>
                <a:gd name="T10" fmla="*/ 92 w 367"/>
                <a:gd name="T11" fmla="*/ 264 h 380"/>
                <a:gd name="T12" fmla="*/ 43 w 367"/>
                <a:gd name="T13" fmla="*/ 264 h 380"/>
                <a:gd name="T14" fmla="*/ 174 w 367"/>
                <a:gd name="T15" fmla="*/ 260 h 380"/>
                <a:gd name="T16" fmla="*/ 183 w 367"/>
                <a:gd name="T17" fmla="*/ 251 h 380"/>
                <a:gd name="T18" fmla="*/ 193 w 367"/>
                <a:gd name="T19" fmla="*/ 348 h 380"/>
                <a:gd name="T20" fmla="*/ 174 w 367"/>
                <a:gd name="T21" fmla="*/ 260 h 380"/>
                <a:gd name="T22" fmla="*/ 174 w 367"/>
                <a:gd name="T23" fmla="*/ 41 h 380"/>
                <a:gd name="T24" fmla="*/ 193 w 367"/>
                <a:gd name="T25" fmla="*/ 41 h 380"/>
                <a:gd name="T26" fmla="*/ 174 w 367"/>
                <a:gd name="T27" fmla="*/ 41 h 380"/>
                <a:gd name="T28" fmla="*/ 272 w 367"/>
                <a:gd name="T29" fmla="*/ 232 h 380"/>
                <a:gd name="T30" fmla="*/ 326 w 367"/>
                <a:gd name="T31" fmla="*/ 232 h 380"/>
                <a:gd name="T32" fmla="*/ 324 w 367"/>
                <a:gd name="T33" fmla="*/ 264 h 380"/>
                <a:gd name="T34" fmla="*/ 275 w 367"/>
                <a:gd name="T35" fmla="*/ 264 h 380"/>
                <a:gd name="T36" fmla="*/ 367 w 367"/>
                <a:gd name="T37" fmla="*/ 246 h 380"/>
                <a:gd name="T38" fmla="*/ 315 w 367"/>
                <a:gd name="T39" fmla="*/ 128 h 380"/>
                <a:gd name="T40" fmla="*/ 325 w 367"/>
                <a:gd name="T41" fmla="*/ 122 h 380"/>
                <a:gd name="T42" fmla="*/ 325 w 367"/>
                <a:gd name="T43" fmla="*/ 90 h 380"/>
                <a:gd name="T44" fmla="*/ 199 w 367"/>
                <a:gd name="T45" fmla="*/ 80 h 380"/>
                <a:gd name="T46" fmla="*/ 183 w 367"/>
                <a:gd name="T47" fmla="*/ 0 h 380"/>
                <a:gd name="T48" fmla="*/ 167 w 367"/>
                <a:gd name="T49" fmla="*/ 80 h 380"/>
                <a:gd name="T50" fmla="*/ 42 w 367"/>
                <a:gd name="T51" fmla="*/ 90 h 380"/>
                <a:gd name="T52" fmla="*/ 42 w 367"/>
                <a:gd name="T53" fmla="*/ 122 h 380"/>
                <a:gd name="T54" fmla="*/ 51 w 367"/>
                <a:gd name="T55" fmla="*/ 128 h 380"/>
                <a:gd name="T56" fmla="*/ 0 w 367"/>
                <a:gd name="T57" fmla="*/ 246 h 380"/>
                <a:gd name="T58" fmla="*/ 0 w 367"/>
                <a:gd name="T59" fmla="*/ 248 h 380"/>
                <a:gd name="T60" fmla="*/ 135 w 367"/>
                <a:gd name="T61" fmla="*/ 248 h 380"/>
                <a:gd name="T62" fmla="*/ 135 w 367"/>
                <a:gd name="T63" fmla="*/ 244 h 380"/>
                <a:gd name="T64" fmla="*/ 83 w 367"/>
                <a:gd name="T65" fmla="*/ 128 h 380"/>
                <a:gd name="T66" fmla="*/ 167 w 367"/>
                <a:gd name="T67" fmla="*/ 122 h 380"/>
                <a:gd name="T68" fmla="*/ 142 w 367"/>
                <a:gd name="T69" fmla="*/ 260 h 380"/>
                <a:gd name="T70" fmla="*/ 119 w 367"/>
                <a:gd name="T71" fmla="*/ 348 h 380"/>
                <a:gd name="T72" fmla="*/ 119 w 367"/>
                <a:gd name="T73" fmla="*/ 380 h 380"/>
                <a:gd name="T74" fmla="*/ 264 w 367"/>
                <a:gd name="T75" fmla="*/ 364 h 380"/>
                <a:gd name="T76" fmla="*/ 225 w 367"/>
                <a:gd name="T77" fmla="*/ 348 h 380"/>
                <a:gd name="T78" fmla="*/ 199 w 367"/>
                <a:gd name="T79" fmla="*/ 222 h 380"/>
                <a:gd name="T80" fmla="*/ 283 w 367"/>
                <a:gd name="T81" fmla="*/ 122 h 380"/>
                <a:gd name="T82" fmla="*/ 234 w 367"/>
                <a:gd name="T83" fmla="*/ 240 h 380"/>
                <a:gd name="T84" fmla="*/ 233 w 367"/>
                <a:gd name="T85" fmla="*/ 243 h 380"/>
                <a:gd name="T86" fmla="*/ 236 w 367"/>
                <a:gd name="T87" fmla="*/ 246 h 380"/>
                <a:gd name="T88" fmla="*/ 232 w 367"/>
                <a:gd name="T89" fmla="*/ 248 h 380"/>
                <a:gd name="T90" fmla="*/ 367 w 367"/>
                <a:gd name="T91" fmla="*/ 248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380">
                  <a:moveTo>
                    <a:pt x="236" y="244"/>
                  </a:moveTo>
                  <a:lnTo>
                    <a:pt x="236" y="244"/>
                  </a:lnTo>
                  <a:lnTo>
                    <a:pt x="236" y="244"/>
                  </a:lnTo>
                  <a:close/>
                  <a:moveTo>
                    <a:pt x="363" y="245"/>
                  </a:moveTo>
                  <a:lnTo>
                    <a:pt x="363" y="245"/>
                  </a:lnTo>
                  <a:lnTo>
                    <a:pt x="363" y="245"/>
                  </a:lnTo>
                  <a:close/>
                  <a:moveTo>
                    <a:pt x="41" y="232"/>
                  </a:moveTo>
                  <a:lnTo>
                    <a:pt x="41" y="232"/>
                  </a:lnTo>
                  <a:lnTo>
                    <a:pt x="67" y="171"/>
                  </a:lnTo>
                  <a:lnTo>
                    <a:pt x="94" y="232"/>
                  </a:lnTo>
                  <a:lnTo>
                    <a:pt x="41" y="232"/>
                  </a:lnTo>
                  <a:close/>
                  <a:moveTo>
                    <a:pt x="92" y="264"/>
                  </a:moveTo>
                  <a:lnTo>
                    <a:pt x="92" y="264"/>
                  </a:lnTo>
                  <a:cubicBezTo>
                    <a:pt x="79" y="272"/>
                    <a:pt x="56" y="272"/>
                    <a:pt x="43" y="264"/>
                  </a:cubicBezTo>
                  <a:lnTo>
                    <a:pt x="92" y="264"/>
                  </a:lnTo>
                  <a:close/>
                  <a:moveTo>
                    <a:pt x="174" y="260"/>
                  </a:moveTo>
                  <a:lnTo>
                    <a:pt x="174" y="260"/>
                  </a:lnTo>
                  <a:cubicBezTo>
                    <a:pt x="174" y="255"/>
                    <a:pt x="178" y="251"/>
                    <a:pt x="183" y="251"/>
                  </a:cubicBezTo>
                  <a:cubicBezTo>
                    <a:pt x="189" y="251"/>
                    <a:pt x="193" y="255"/>
                    <a:pt x="193" y="260"/>
                  </a:cubicBezTo>
                  <a:lnTo>
                    <a:pt x="193" y="348"/>
                  </a:lnTo>
                  <a:lnTo>
                    <a:pt x="174" y="348"/>
                  </a:lnTo>
                  <a:lnTo>
                    <a:pt x="174" y="260"/>
                  </a:lnTo>
                  <a:close/>
                  <a:moveTo>
                    <a:pt x="174" y="41"/>
                  </a:moveTo>
                  <a:lnTo>
                    <a:pt x="174" y="41"/>
                  </a:lnTo>
                  <a:cubicBezTo>
                    <a:pt x="174" y="36"/>
                    <a:pt x="178" y="32"/>
                    <a:pt x="183" y="32"/>
                  </a:cubicBezTo>
                  <a:cubicBezTo>
                    <a:pt x="189" y="32"/>
                    <a:pt x="193" y="36"/>
                    <a:pt x="193" y="41"/>
                  </a:cubicBezTo>
                  <a:cubicBezTo>
                    <a:pt x="193" y="47"/>
                    <a:pt x="189" y="51"/>
                    <a:pt x="183" y="51"/>
                  </a:cubicBezTo>
                  <a:cubicBezTo>
                    <a:pt x="178" y="51"/>
                    <a:pt x="174" y="47"/>
                    <a:pt x="174" y="41"/>
                  </a:cubicBezTo>
                  <a:close/>
                  <a:moveTo>
                    <a:pt x="272" y="232"/>
                  </a:moveTo>
                  <a:lnTo>
                    <a:pt x="272" y="232"/>
                  </a:lnTo>
                  <a:lnTo>
                    <a:pt x="299" y="171"/>
                  </a:lnTo>
                  <a:lnTo>
                    <a:pt x="326" y="232"/>
                  </a:lnTo>
                  <a:lnTo>
                    <a:pt x="272" y="232"/>
                  </a:lnTo>
                  <a:close/>
                  <a:moveTo>
                    <a:pt x="324" y="264"/>
                  </a:moveTo>
                  <a:lnTo>
                    <a:pt x="324" y="264"/>
                  </a:lnTo>
                  <a:cubicBezTo>
                    <a:pt x="311" y="272"/>
                    <a:pt x="288" y="272"/>
                    <a:pt x="275" y="264"/>
                  </a:cubicBezTo>
                  <a:lnTo>
                    <a:pt x="324" y="264"/>
                  </a:lnTo>
                  <a:close/>
                  <a:moveTo>
                    <a:pt x="367" y="246"/>
                  </a:moveTo>
                  <a:lnTo>
                    <a:pt x="367" y="246"/>
                  </a:lnTo>
                  <a:lnTo>
                    <a:pt x="315" y="128"/>
                  </a:lnTo>
                  <a:lnTo>
                    <a:pt x="315" y="122"/>
                  </a:lnTo>
                  <a:lnTo>
                    <a:pt x="325" y="122"/>
                  </a:lnTo>
                  <a:cubicBezTo>
                    <a:pt x="334" y="122"/>
                    <a:pt x="341" y="115"/>
                    <a:pt x="341" y="106"/>
                  </a:cubicBezTo>
                  <a:cubicBezTo>
                    <a:pt x="341" y="97"/>
                    <a:pt x="334" y="90"/>
                    <a:pt x="325" y="90"/>
                  </a:cubicBezTo>
                  <a:lnTo>
                    <a:pt x="199" y="90"/>
                  </a:lnTo>
                  <a:lnTo>
                    <a:pt x="199" y="80"/>
                  </a:lnTo>
                  <a:cubicBezTo>
                    <a:pt x="215" y="74"/>
                    <a:pt x="225" y="58"/>
                    <a:pt x="225" y="41"/>
                  </a:cubicBezTo>
                  <a:cubicBezTo>
                    <a:pt x="225" y="18"/>
                    <a:pt x="206" y="0"/>
                    <a:pt x="183" y="0"/>
                  </a:cubicBezTo>
                  <a:cubicBezTo>
                    <a:pt x="160" y="0"/>
                    <a:pt x="142" y="18"/>
                    <a:pt x="142" y="41"/>
                  </a:cubicBezTo>
                  <a:cubicBezTo>
                    <a:pt x="142" y="58"/>
                    <a:pt x="152" y="74"/>
                    <a:pt x="167" y="80"/>
                  </a:cubicBezTo>
                  <a:lnTo>
                    <a:pt x="167" y="90"/>
                  </a:lnTo>
                  <a:lnTo>
                    <a:pt x="42" y="90"/>
                  </a:lnTo>
                  <a:cubicBezTo>
                    <a:pt x="33" y="90"/>
                    <a:pt x="26" y="97"/>
                    <a:pt x="26" y="106"/>
                  </a:cubicBezTo>
                  <a:cubicBezTo>
                    <a:pt x="26" y="115"/>
                    <a:pt x="33" y="122"/>
                    <a:pt x="42" y="122"/>
                  </a:cubicBezTo>
                  <a:lnTo>
                    <a:pt x="51" y="122"/>
                  </a:lnTo>
                  <a:lnTo>
                    <a:pt x="51" y="128"/>
                  </a:lnTo>
                  <a:lnTo>
                    <a:pt x="2" y="240"/>
                  </a:lnTo>
                  <a:lnTo>
                    <a:pt x="0" y="246"/>
                  </a:lnTo>
                  <a:cubicBezTo>
                    <a:pt x="0" y="246"/>
                    <a:pt x="0" y="246"/>
                    <a:pt x="0" y="246"/>
                  </a:cubicBezTo>
                  <a:lnTo>
                    <a:pt x="0" y="248"/>
                  </a:lnTo>
                  <a:cubicBezTo>
                    <a:pt x="0" y="278"/>
                    <a:pt x="30" y="302"/>
                    <a:pt x="67" y="302"/>
                  </a:cubicBezTo>
                  <a:cubicBezTo>
                    <a:pt x="105" y="302"/>
                    <a:pt x="135" y="278"/>
                    <a:pt x="135" y="248"/>
                  </a:cubicBezTo>
                  <a:lnTo>
                    <a:pt x="135" y="244"/>
                  </a:lnTo>
                  <a:cubicBezTo>
                    <a:pt x="135" y="244"/>
                    <a:pt x="135" y="244"/>
                    <a:pt x="135" y="244"/>
                  </a:cubicBezTo>
                  <a:lnTo>
                    <a:pt x="135" y="244"/>
                  </a:lnTo>
                  <a:lnTo>
                    <a:pt x="83" y="128"/>
                  </a:lnTo>
                  <a:lnTo>
                    <a:pt x="83" y="122"/>
                  </a:lnTo>
                  <a:lnTo>
                    <a:pt x="167" y="122"/>
                  </a:lnTo>
                  <a:lnTo>
                    <a:pt x="167" y="222"/>
                  </a:lnTo>
                  <a:cubicBezTo>
                    <a:pt x="152" y="228"/>
                    <a:pt x="142" y="243"/>
                    <a:pt x="142" y="260"/>
                  </a:cubicBezTo>
                  <a:lnTo>
                    <a:pt x="142" y="348"/>
                  </a:lnTo>
                  <a:lnTo>
                    <a:pt x="119" y="348"/>
                  </a:lnTo>
                  <a:cubicBezTo>
                    <a:pt x="110" y="348"/>
                    <a:pt x="103" y="355"/>
                    <a:pt x="103" y="364"/>
                  </a:cubicBezTo>
                  <a:cubicBezTo>
                    <a:pt x="103" y="372"/>
                    <a:pt x="110" y="380"/>
                    <a:pt x="119" y="380"/>
                  </a:cubicBezTo>
                  <a:lnTo>
                    <a:pt x="248" y="380"/>
                  </a:lnTo>
                  <a:cubicBezTo>
                    <a:pt x="257" y="380"/>
                    <a:pt x="264" y="372"/>
                    <a:pt x="264" y="364"/>
                  </a:cubicBezTo>
                  <a:cubicBezTo>
                    <a:pt x="264" y="355"/>
                    <a:pt x="257" y="348"/>
                    <a:pt x="248" y="348"/>
                  </a:cubicBezTo>
                  <a:lnTo>
                    <a:pt x="225" y="348"/>
                  </a:lnTo>
                  <a:lnTo>
                    <a:pt x="225" y="260"/>
                  </a:lnTo>
                  <a:cubicBezTo>
                    <a:pt x="225" y="244"/>
                    <a:pt x="215" y="228"/>
                    <a:pt x="199" y="222"/>
                  </a:cubicBezTo>
                  <a:lnTo>
                    <a:pt x="199" y="122"/>
                  </a:lnTo>
                  <a:lnTo>
                    <a:pt x="283" y="122"/>
                  </a:lnTo>
                  <a:lnTo>
                    <a:pt x="283" y="128"/>
                  </a:lnTo>
                  <a:lnTo>
                    <a:pt x="234" y="240"/>
                  </a:lnTo>
                  <a:lnTo>
                    <a:pt x="233" y="241"/>
                  </a:lnTo>
                  <a:cubicBezTo>
                    <a:pt x="233" y="242"/>
                    <a:pt x="233" y="242"/>
                    <a:pt x="233" y="243"/>
                  </a:cubicBezTo>
                  <a:lnTo>
                    <a:pt x="232" y="245"/>
                  </a:lnTo>
                  <a:lnTo>
                    <a:pt x="236" y="246"/>
                  </a:lnTo>
                  <a:lnTo>
                    <a:pt x="232" y="246"/>
                  </a:lnTo>
                  <a:lnTo>
                    <a:pt x="232" y="248"/>
                  </a:lnTo>
                  <a:cubicBezTo>
                    <a:pt x="232" y="278"/>
                    <a:pt x="262" y="302"/>
                    <a:pt x="299" y="302"/>
                  </a:cubicBezTo>
                  <a:cubicBezTo>
                    <a:pt x="337" y="302"/>
                    <a:pt x="367" y="278"/>
                    <a:pt x="367" y="248"/>
                  </a:cubicBezTo>
                  <a:lnTo>
                    <a:pt x="367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185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Diferencia entre las mutualidades y las compañías de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Prevención: 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evitar la ocurrencia de accidentes y/o enfermedades.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Disminución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 de las tasas de accidentabilidad.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Cobertura 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especializada.</a:t>
            </a:r>
            <a:endParaRPr lang="x-none" sz="140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endParaRPr lang="es-CL" sz="1400" dirty="0">
              <a:latin typeface="ACHS Nueva Sans Light" pitchFamily="2" charset="77"/>
              <a:cs typeface="Arial" pitchFamily="34" charset="0"/>
            </a:endParaRPr>
          </a:p>
          <a:p>
            <a:pPr marL="342900" indent="-342900">
              <a:buClr>
                <a:srgbClr val="15C047"/>
              </a:buClr>
              <a:buFont typeface="+mj-lt"/>
              <a:buAutoNum type="alphaLcPeriod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itchFamily="34" charset="0"/>
              </a:rPr>
              <a:t>Rehabilitación</a:t>
            </a:r>
            <a:r>
              <a:rPr lang="es-CL" sz="1400" dirty="0">
                <a:latin typeface="ACHS Nueva Sans Light" pitchFamily="2" charset="77"/>
                <a:cs typeface="Arial" pitchFamily="34" charset="0"/>
              </a:rPr>
              <a:t>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5512114-E6C5-334D-A2B3-D2F489A12C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400" y="1602000"/>
            <a:ext cx="773160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16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Ley N° 16.744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Establece normas sobre accidentes del trabajo y enfermedades profesionales, y es conocida como ”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Ley sobre accidentes del trabajo y enfermedades profesionales”.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Creó un seguro social obligatorio contra riesgos de accidentes del trabajo y enfermedades profesionales en Chile, fue promulgada el 23 de Enero de 1968.</a:t>
            </a:r>
          </a:p>
          <a:p>
            <a:endParaRPr lang="es-CL" sz="1400" dirty="0">
              <a:latin typeface="ACHS Nueva Sans Light" pitchFamily="2" charset="77"/>
              <a:cs typeface="Arial" panose="020B0604020202020204" pitchFamily="34" charset="0"/>
            </a:endParaRPr>
          </a:p>
          <a:p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Constituye uno de los pilares del sistema de seguridad en nuestro país. </a:t>
            </a:r>
            <a:endParaRPr lang="es-CL" sz="1400" dirty="0">
              <a:effectLst/>
              <a:latin typeface="ACHS Nueva Sans Light" pitchFamily="2" charset="77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EC2E4D0-1FE8-7C44-B527-6B982BB86C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374" y="1602000"/>
            <a:ext cx="7360626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8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Características del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C22628C-96AD-374C-9C34-75CA8D3E76F3}"/>
              </a:ext>
            </a:extLst>
          </p:cNvPr>
          <p:cNvSpPr txBox="1"/>
          <p:nvPr/>
        </p:nvSpPr>
        <p:spPr>
          <a:xfrm>
            <a:off x="535129" y="1518170"/>
            <a:ext cx="363633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Obligatorio e irrenunciable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para el trabajador;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Afiliación automática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: opera desde que el trabajador empieza a trabajar;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Cubre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todos los riesgos laborales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Da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cobertura integral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, pues es preventivo, curativo y rehabilitador;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Principio de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automaticidad de las prestaciones: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 se otorgan aunque el empleador adeude cotizaciones;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Coexiste </a:t>
            </a:r>
            <a:r>
              <a:rPr lang="es-CL" sz="1400" dirty="0">
                <a:solidFill>
                  <a:srgbClr val="15C047"/>
                </a:solidFill>
                <a:latin typeface="ACHS Nueva Sans Light" pitchFamily="2" charset="77"/>
                <a:cs typeface="Arial" panose="020B0604020202020204" pitchFamily="34" charset="0"/>
              </a:rPr>
              <a:t>gestión operativa Estatal </a:t>
            </a: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(ISL y Servicios de Salud) y Privada (Mutualidades y Administración Delegada);</a:t>
            </a:r>
          </a:p>
          <a:p>
            <a:pPr marL="285750" indent="-285750"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latin typeface="ACHS Nueva Sans Light" pitchFamily="2" charset="77"/>
                <a:cs typeface="Arial" panose="020B0604020202020204" pitchFamily="34" charset="0"/>
              </a:rPr>
              <a:t>Si el empleador no está afiliado a una Mutualidad, se entiende que adscribe al Sistema de Gestión Pública.</a:t>
            </a:r>
          </a:p>
          <a:p>
            <a:pPr algn="just">
              <a:spcBef>
                <a:spcPct val="0"/>
              </a:spcBef>
              <a:buClr>
                <a:srgbClr val="84BD00"/>
              </a:buClr>
            </a:pPr>
            <a:endParaRPr lang="es-ES" altLang="es-CL" sz="1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F16526B-221F-EF4F-8229-4B97CABB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50" y="1602000"/>
            <a:ext cx="7712550" cy="525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65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463DE1-EBDC-8C48-BDAE-27677FD34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:a16="http://schemas.microsoft.com/office/drawing/2014/main" xmlns="" id="{C4C630BB-E366-1B45-8EFF-1F19700776E0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9303601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 Light" pitchFamily="2" charset="77"/>
                <a:cs typeface="Arial" panose="020B0604020202020204" pitchFamily="34" charset="0"/>
              </a:rPr>
              <a:t>Características y principios seguro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B102E8BE-DD46-0940-954F-77CED9319278}"/>
              </a:ext>
            </a:extLst>
          </p:cNvPr>
          <p:cNvCxnSpPr>
            <a:cxnSpLocks/>
          </p:cNvCxnSpPr>
          <p:nvPr/>
        </p:nvCxnSpPr>
        <p:spPr>
          <a:xfrm>
            <a:off x="450000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308F37A-E14F-0345-B5BA-145AD2411FF3}"/>
              </a:ext>
            </a:extLst>
          </p:cNvPr>
          <p:cNvSpPr/>
          <p:nvPr/>
        </p:nvSpPr>
        <p:spPr>
          <a:xfrm>
            <a:off x="1002449" y="2015604"/>
            <a:ext cx="4445851" cy="4225692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>
              <a:buClr>
                <a:srgbClr val="15C047"/>
              </a:buClr>
              <a:defRPr/>
            </a:pPr>
            <a:endParaRPr lang="es-ES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lvl="0" algn="ctr">
              <a:buClr>
                <a:srgbClr val="15C047"/>
              </a:buClr>
              <a:defRPr/>
            </a:pPr>
            <a:r>
              <a:rPr lang="es-ES" sz="1600" dirty="0">
                <a:solidFill>
                  <a:schemeClr val="tx1"/>
                </a:solidFill>
                <a:latin typeface="ACHS Nueva Sans Light" pitchFamily="2" charset="77"/>
                <a:cs typeface="Arial" pitchFamily="34" charset="0"/>
              </a:rPr>
              <a:t>Características</a:t>
            </a:r>
          </a:p>
          <a:p>
            <a:pPr lvl="0">
              <a:buClr>
                <a:srgbClr val="15C047"/>
              </a:buClr>
              <a:defRPr/>
            </a:pPr>
            <a:endParaRPr lang="es-ES" sz="16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Obligatorio e irrenunciable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Afiliación automática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Coexiste gestión operativa fiscal y privada 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Cobertura integral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Automaticidad en las prestaciones 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Riesgos laborales cubiertos</a:t>
            </a:r>
          </a:p>
          <a:p>
            <a:pPr marL="285750" lvl="0" indent="-285750"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x-none" sz="1400" dirty="0">
              <a:solidFill>
                <a:schemeClr val="tx1"/>
              </a:solidFill>
              <a:latin typeface="ACHS Nueva Sans Light" pitchFamily="2" charset="77"/>
              <a:cs typeface="Arial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E2844FD-68A0-1349-9223-48C842F0C74D}"/>
              </a:ext>
            </a:extLst>
          </p:cNvPr>
          <p:cNvSpPr/>
          <p:nvPr/>
        </p:nvSpPr>
        <p:spPr>
          <a:xfrm>
            <a:off x="6743700" y="2015604"/>
            <a:ext cx="4445851" cy="4225692"/>
          </a:xfrm>
          <a:prstGeom prst="rect">
            <a:avLst/>
          </a:prstGeom>
          <a:solidFill>
            <a:srgbClr val="EA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endParaRPr lang="es-CL" sz="1400" dirty="0">
              <a:solidFill>
                <a:schemeClr val="bg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L" sz="14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algn="ctr"/>
            <a:r>
              <a:rPr lang="es-CL" sz="1600" dirty="0" smtClean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Principios  </a:t>
            </a:r>
            <a:r>
              <a:rPr lang="es-CL" sz="16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que forman la seguridad </a:t>
            </a:r>
          </a:p>
          <a:p>
            <a:pPr algn="ctr"/>
            <a:r>
              <a:rPr lang="es-CL" sz="16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social en chile</a:t>
            </a:r>
          </a:p>
          <a:p>
            <a:endParaRPr lang="es-CL" sz="1600" dirty="0">
              <a:solidFill>
                <a:schemeClr val="tx1"/>
              </a:solidFill>
              <a:latin typeface="ACHS Nueva Sans Light" pitchFamily="2" charset="77"/>
              <a:cs typeface="Arial" panose="020B0604020202020204" pitchFamily="34" charset="0"/>
            </a:endParaRP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Solidaridad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Unidad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Integridad</a:t>
            </a:r>
          </a:p>
          <a:p>
            <a:pPr marL="742950" lvl="1" indent="-285750">
              <a:lnSpc>
                <a:spcPct val="13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400" dirty="0">
                <a:solidFill>
                  <a:schemeClr val="tx1"/>
                </a:solidFill>
                <a:latin typeface="ACHS Nueva Sans Light" pitchFamily="2" charset="77"/>
                <a:cs typeface="Arial" panose="020B0604020202020204" pitchFamily="34" charset="0"/>
              </a:rPr>
              <a:t>Universalidad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4CA7A890-5F48-6E48-9211-EF38D8B74A7B}"/>
              </a:ext>
            </a:extLst>
          </p:cNvPr>
          <p:cNvSpPr/>
          <p:nvPr/>
        </p:nvSpPr>
        <p:spPr>
          <a:xfrm>
            <a:off x="2291924" y="1562100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B33386B4-6E3B-7F4D-8A30-EAEA1386552C}"/>
              </a:ext>
            </a:extLst>
          </p:cNvPr>
          <p:cNvSpPr/>
          <p:nvPr/>
        </p:nvSpPr>
        <p:spPr>
          <a:xfrm>
            <a:off x="8033175" y="1562100"/>
            <a:ext cx="1866900" cy="1866900"/>
          </a:xfrm>
          <a:prstGeom prst="ellipse">
            <a:avLst/>
          </a:prstGeom>
          <a:solidFill>
            <a:srgbClr val="15C047"/>
          </a:solidFill>
          <a:ln>
            <a:solidFill>
              <a:srgbClr val="15C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2" name="Group 239">
            <a:extLst>
              <a:ext uri="{FF2B5EF4-FFF2-40B4-BE49-F238E27FC236}">
                <a16:creationId xmlns:a16="http://schemas.microsoft.com/office/drawing/2014/main" xmlns="" id="{8D68EE6C-5FDD-9E4A-9E45-F58110A6B0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86787" y="2015604"/>
            <a:ext cx="1359676" cy="1064419"/>
            <a:chOff x="6109" y="2653"/>
            <a:chExt cx="548" cy="429"/>
          </a:xfrm>
          <a:solidFill>
            <a:schemeClr val="bg1"/>
          </a:solidFill>
        </p:grpSpPr>
        <p:sp>
          <p:nvSpPr>
            <p:cNvPr id="23" name="Freeform 240">
              <a:extLst>
                <a:ext uri="{FF2B5EF4-FFF2-40B4-BE49-F238E27FC236}">
                  <a16:creationId xmlns:a16="http://schemas.microsoft.com/office/drawing/2014/main" xmlns="" id="{7E762B59-9B9F-0C45-96AC-34DB8FA625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9" y="2653"/>
              <a:ext cx="548" cy="429"/>
            </a:xfrm>
            <a:custGeom>
              <a:avLst/>
              <a:gdLst>
                <a:gd name="T0" fmla="*/ 787 w 899"/>
                <a:gd name="T1" fmla="*/ 243 h 711"/>
                <a:gd name="T2" fmla="*/ 709 w 899"/>
                <a:gd name="T3" fmla="*/ 243 h 711"/>
                <a:gd name="T4" fmla="*/ 748 w 899"/>
                <a:gd name="T5" fmla="*/ 190 h 711"/>
                <a:gd name="T6" fmla="*/ 787 w 899"/>
                <a:gd name="T7" fmla="*/ 243 h 711"/>
                <a:gd name="T8" fmla="*/ 449 w 899"/>
                <a:gd name="T9" fmla="*/ 484 h 711"/>
                <a:gd name="T10" fmla="*/ 449 w 899"/>
                <a:gd name="T11" fmla="*/ 34 h 711"/>
                <a:gd name="T12" fmla="*/ 449 w 899"/>
                <a:gd name="T13" fmla="*/ 484 h 711"/>
                <a:gd name="T14" fmla="*/ 99 w 899"/>
                <a:gd name="T15" fmla="*/ 667 h 711"/>
                <a:gd name="T16" fmla="*/ 55 w 899"/>
                <a:gd name="T17" fmla="*/ 624 h 711"/>
                <a:gd name="T18" fmla="*/ 298 w 899"/>
                <a:gd name="T19" fmla="*/ 470 h 711"/>
                <a:gd name="T20" fmla="*/ 190 w 899"/>
                <a:gd name="T21" fmla="*/ 243 h 711"/>
                <a:gd name="T22" fmla="*/ 151 w 899"/>
                <a:gd name="T23" fmla="*/ 282 h 711"/>
                <a:gd name="T24" fmla="*/ 112 w 899"/>
                <a:gd name="T25" fmla="*/ 229 h 711"/>
                <a:gd name="T26" fmla="*/ 190 w 899"/>
                <a:gd name="T27" fmla="*/ 229 h 711"/>
                <a:gd name="T28" fmla="*/ 809 w 899"/>
                <a:gd name="T29" fmla="*/ 284 h 711"/>
                <a:gd name="T30" fmla="*/ 822 w 899"/>
                <a:gd name="T31" fmla="*/ 243 h 711"/>
                <a:gd name="T32" fmla="*/ 748 w 899"/>
                <a:gd name="T33" fmla="*/ 155 h 711"/>
                <a:gd name="T34" fmla="*/ 449 w 899"/>
                <a:gd name="T35" fmla="*/ 0 h 711"/>
                <a:gd name="T36" fmla="*/ 151 w 899"/>
                <a:gd name="T37" fmla="*/ 155 h 711"/>
                <a:gd name="T38" fmla="*/ 77 w 899"/>
                <a:gd name="T39" fmla="*/ 243 h 711"/>
                <a:gd name="T40" fmla="*/ 0 w 899"/>
                <a:gd name="T41" fmla="*/ 395 h 711"/>
                <a:gd name="T42" fmla="*/ 18 w 899"/>
                <a:gd name="T43" fmla="*/ 447 h 711"/>
                <a:gd name="T44" fmla="*/ 127 w 899"/>
                <a:gd name="T45" fmla="*/ 430 h 711"/>
                <a:gd name="T46" fmla="*/ 35 w 899"/>
                <a:gd name="T47" fmla="*/ 412 h 711"/>
                <a:gd name="T48" fmla="*/ 113 w 899"/>
                <a:gd name="T49" fmla="*/ 317 h 711"/>
                <a:gd name="T50" fmla="*/ 231 w 899"/>
                <a:gd name="T51" fmla="*/ 399 h 711"/>
                <a:gd name="T52" fmla="*/ 30 w 899"/>
                <a:gd name="T53" fmla="*/ 692 h 711"/>
                <a:gd name="T54" fmla="*/ 123 w 899"/>
                <a:gd name="T55" fmla="*/ 692 h 711"/>
                <a:gd name="T56" fmla="*/ 449 w 899"/>
                <a:gd name="T57" fmla="*/ 519 h 711"/>
                <a:gd name="T58" fmla="*/ 786 w 899"/>
                <a:gd name="T59" fmla="*/ 317 h 711"/>
                <a:gd name="T60" fmla="*/ 864 w 899"/>
                <a:gd name="T61" fmla="*/ 412 h 711"/>
                <a:gd name="T62" fmla="*/ 681 w 899"/>
                <a:gd name="T63" fmla="*/ 430 h 711"/>
                <a:gd name="T64" fmla="*/ 881 w 899"/>
                <a:gd name="T65" fmla="*/ 447 h 711"/>
                <a:gd name="T66" fmla="*/ 899 w 899"/>
                <a:gd name="T67" fmla="*/ 395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9" h="711">
                  <a:moveTo>
                    <a:pt x="787" y="243"/>
                  </a:moveTo>
                  <a:lnTo>
                    <a:pt x="787" y="243"/>
                  </a:lnTo>
                  <a:cubicBezTo>
                    <a:pt x="787" y="264"/>
                    <a:pt x="769" y="282"/>
                    <a:pt x="748" y="282"/>
                  </a:cubicBezTo>
                  <a:cubicBezTo>
                    <a:pt x="727" y="282"/>
                    <a:pt x="709" y="264"/>
                    <a:pt x="709" y="243"/>
                  </a:cubicBezTo>
                  <a:lnTo>
                    <a:pt x="709" y="229"/>
                  </a:lnTo>
                  <a:cubicBezTo>
                    <a:pt x="709" y="207"/>
                    <a:pt x="727" y="190"/>
                    <a:pt x="748" y="190"/>
                  </a:cubicBezTo>
                  <a:cubicBezTo>
                    <a:pt x="769" y="190"/>
                    <a:pt x="787" y="207"/>
                    <a:pt x="787" y="229"/>
                  </a:cubicBezTo>
                  <a:lnTo>
                    <a:pt x="787" y="243"/>
                  </a:lnTo>
                  <a:close/>
                  <a:moveTo>
                    <a:pt x="449" y="484"/>
                  </a:moveTo>
                  <a:lnTo>
                    <a:pt x="449" y="484"/>
                  </a:lnTo>
                  <a:cubicBezTo>
                    <a:pt x="326" y="484"/>
                    <a:pt x="225" y="383"/>
                    <a:pt x="225" y="259"/>
                  </a:cubicBezTo>
                  <a:cubicBezTo>
                    <a:pt x="225" y="135"/>
                    <a:pt x="326" y="34"/>
                    <a:pt x="449" y="34"/>
                  </a:cubicBezTo>
                  <a:cubicBezTo>
                    <a:pt x="573" y="34"/>
                    <a:pt x="674" y="135"/>
                    <a:pt x="674" y="259"/>
                  </a:cubicBezTo>
                  <a:cubicBezTo>
                    <a:pt x="674" y="383"/>
                    <a:pt x="573" y="484"/>
                    <a:pt x="449" y="484"/>
                  </a:cubicBezTo>
                  <a:close/>
                  <a:moveTo>
                    <a:pt x="99" y="667"/>
                  </a:moveTo>
                  <a:lnTo>
                    <a:pt x="99" y="667"/>
                  </a:lnTo>
                  <a:cubicBezTo>
                    <a:pt x="87" y="679"/>
                    <a:pt x="67" y="679"/>
                    <a:pt x="55" y="667"/>
                  </a:cubicBezTo>
                  <a:cubicBezTo>
                    <a:pt x="43" y="655"/>
                    <a:pt x="43" y="636"/>
                    <a:pt x="55" y="624"/>
                  </a:cubicBezTo>
                  <a:lnTo>
                    <a:pt x="252" y="427"/>
                  </a:lnTo>
                  <a:cubicBezTo>
                    <a:pt x="265" y="443"/>
                    <a:pt x="281" y="457"/>
                    <a:pt x="298" y="470"/>
                  </a:cubicBezTo>
                  <a:lnTo>
                    <a:pt x="99" y="667"/>
                  </a:lnTo>
                  <a:close/>
                  <a:moveTo>
                    <a:pt x="190" y="243"/>
                  </a:moveTo>
                  <a:lnTo>
                    <a:pt x="190" y="243"/>
                  </a:lnTo>
                  <a:cubicBezTo>
                    <a:pt x="190" y="264"/>
                    <a:pt x="172" y="282"/>
                    <a:pt x="151" y="282"/>
                  </a:cubicBezTo>
                  <a:cubicBezTo>
                    <a:pt x="130" y="282"/>
                    <a:pt x="112" y="264"/>
                    <a:pt x="112" y="243"/>
                  </a:cubicBezTo>
                  <a:lnTo>
                    <a:pt x="112" y="229"/>
                  </a:lnTo>
                  <a:cubicBezTo>
                    <a:pt x="112" y="207"/>
                    <a:pt x="130" y="190"/>
                    <a:pt x="151" y="190"/>
                  </a:cubicBezTo>
                  <a:cubicBezTo>
                    <a:pt x="172" y="190"/>
                    <a:pt x="190" y="207"/>
                    <a:pt x="190" y="229"/>
                  </a:cubicBezTo>
                  <a:lnTo>
                    <a:pt x="190" y="243"/>
                  </a:lnTo>
                  <a:close/>
                  <a:moveTo>
                    <a:pt x="809" y="284"/>
                  </a:moveTo>
                  <a:lnTo>
                    <a:pt x="809" y="284"/>
                  </a:lnTo>
                  <a:cubicBezTo>
                    <a:pt x="817" y="272"/>
                    <a:pt x="822" y="258"/>
                    <a:pt x="822" y="243"/>
                  </a:cubicBezTo>
                  <a:lnTo>
                    <a:pt x="822" y="229"/>
                  </a:lnTo>
                  <a:cubicBezTo>
                    <a:pt x="822" y="188"/>
                    <a:pt x="789" y="155"/>
                    <a:pt x="748" y="155"/>
                  </a:cubicBezTo>
                  <a:cubicBezTo>
                    <a:pt x="728" y="155"/>
                    <a:pt x="709" y="163"/>
                    <a:pt x="696" y="176"/>
                  </a:cubicBezTo>
                  <a:cubicBezTo>
                    <a:pt x="661" y="74"/>
                    <a:pt x="564" y="0"/>
                    <a:pt x="449" y="0"/>
                  </a:cubicBezTo>
                  <a:cubicBezTo>
                    <a:pt x="335" y="0"/>
                    <a:pt x="238" y="74"/>
                    <a:pt x="203" y="176"/>
                  </a:cubicBezTo>
                  <a:cubicBezTo>
                    <a:pt x="190" y="163"/>
                    <a:pt x="171" y="155"/>
                    <a:pt x="151" y="155"/>
                  </a:cubicBezTo>
                  <a:cubicBezTo>
                    <a:pt x="110" y="155"/>
                    <a:pt x="77" y="188"/>
                    <a:pt x="77" y="229"/>
                  </a:cubicBezTo>
                  <a:lnTo>
                    <a:pt x="77" y="243"/>
                  </a:lnTo>
                  <a:cubicBezTo>
                    <a:pt x="77" y="258"/>
                    <a:pt x="82" y="272"/>
                    <a:pt x="90" y="284"/>
                  </a:cubicBezTo>
                  <a:cubicBezTo>
                    <a:pt x="39" y="295"/>
                    <a:pt x="0" y="340"/>
                    <a:pt x="0" y="395"/>
                  </a:cubicBezTo>
                  <a:lnTo>
                    <a:pt x="0" y="430"/>
                  </a:lnTo>
                  <a:cubicBezTo>
                    <a:pt x="0" y="440"/>
                    <a:pt x="8" y="447"/>
                    <a:pt x="18" y="447"/>
                  </a:cubicBezTo>
                  <a:lnTo>
                    <a:pt x="109" y="447"/>
                  </a:lnTo>
                  <a:cubicBezTo>
                    <a:pt x="119" y="447"/>
                    <a:pt x="127" y="440"/>
                    <a:pt x="127" y="430"/>
                  </a:cubicBezTo>
                  <a:cubicBezTo>
                    <a:pt x="127" y="420"/>
                    <a:pt x="119" y="412"/>
                    <a:pt x="109" y="412"/>
                  </a:cubicBezTo>
                  <a:lnTo>
                    <a:pt x="35" y="412"/>
                  </a:lnTo>
                  <a:lnTo>
                    <a:pt x="35" y="395"/>
                  </a:lnTo>
                  <a:cubicBezTo>
                    <a:pt x="35" y="352"/>
                    <a:pt x="70" y="317"/>
                    <a:pt x="113" y="317"/>
                  </a:cubicBezTo>
                  <a:lnTo>
                    <a:pt x="196" y="317"/>
                  </a:lnTo>
                  <a:cubicBezTo>
                    <a:pt x="203" y="346"/>
                    <a:pt x="215" y="374"/>
                    <a:pt x="231" y="399"/>
                  </a:cubicBezTo>
                  <a:lnTo>
                    <a:pt x="30" y="599"/>
                  </a:lnTo>
                  <a:cubicBezTo>
                    <a:pt x="5" y="625"/>
                    <a:pt x="5" y="667"/>
                    <a:pt x="30" y="692"/>
                  </a:cubicBezTo>
                  <a:cubicBezTo>
                    <a:pt x="43" y="705"/>
                    <a:pt x="60" y="711"/>
                    <a:pt x="77" y="711"/>
                  </a:cubicBezTo>
                  <a:cubicBezTo>
                    <a:pt x="94" y="711"/>
                    <a:pt x="111" y="705"/>
                    <a:pt x="123" y="692"/>
                  </a:cubicBezTo>
                  <a:lnTo>
                    <a:pt x="328" y="489"/>
                  </a:lnTo>
                  <a:cubicBezTo>
                    <a:pt x="365" y="508"/>
                    <a:pt x="406" y="519"/>
                    <a:pt x="449" y="519"/>
                  </a:cubicBezTo>
                  <a:cubicBezTo>
                    <a:pt x="573" y="519"/>
                    <a:pt x="677" y="432"/>
                    <a:pt x="703" y="317"/>
                  </a:cubicBezTo>
                  <a:lnTo>
                    <a:pt x="786" y="317"/>
                  </a:lnTo>
                  <a:cubicBezTo>
                    <a:pt x="829" y="317"/>
                    <a:pt x="864" y="352"/>
                    <a:pt x="864" y="395"/>
                  </a:cubicBezTo>
                  <a:lnTo>
                    <a:pt x="864" y="412"/>
                  </a:lnTo>
                  <a:lnTo>
                    <a:pt x="699" y="412"/>
                  </a:lnTo>
                  <a:cubicBezTo>
                    <a:pt x="689" y="412"/>
                    <a:pt x="681" y="420"/>
                    <a:pt x="681" y="430"/>
                  </a:cubicBezTo>
                  <a:cubicBezTo>
                    <a:pt x="681" y="440"/>
                    <a:pt x="689" y="447"/>
                    <a:pt x="699" y="447"/>
                  </a:cubicBezTo>
                  <a:lnTo>
                    <a:pt x="881" y="447"/>
                  </a:lnTo>
                  <a:cubicBezTo>
                    <a:pt x="891" y="447"/>
                    <a:pt x="899" y="440"/>
                    <a:pt x="899" y="430"/>
                  </a:cubicBezTo>
                  <a:lnTo>
                    <a:pt x="899" y="395"/>
                  </a:lnTo>
                  <a:cubicBezTo>
                    <a:pt x="899" y="340"/>
                    <a:pt x="860" y="295"/>
                    <a:pt x="809" y="28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4" name="Freeform 242">
              <a:extLst>
                <a:ext uri="{FF2B5EF4-FFF2-40B4-BE49-F238E27FC236}">
                  <a16:creationId xmlns:a16="http://schemas.microsoft.com/office/drawing/2014/main" xmlns="" id="{261B5385-CC6B-1144-9E42-8C9A393CD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7" y="2695"/>
              <a:ext cx="231" cy="229"/>
            </a:xfrm>
            <a:custGeom>
              <a:avLst/>
              <a:gdLst>
                <a:gd name="T0" fmla="*/ 311 w 379"/>
                <a:gd name="T1" fmla="*/ 285 h 379"/>
                <a:gd name="T2" fmla="*/ 311 w 379"/>
                <a:gd name="T3" fmla="*/ 285 h 379"/>
                <a:gd name="T4" fmla="*/ 244 w 379"/>
                <a:gd name="T5" fmla="*/ 228 h 379"/>
                <a:gd name="T6" fmla="*/ 262 w 379"/>
                <a:gd name="T7" fmla="*/ 181 h 379"/>
                <a:gd name="T8" fmla="*/ 262 w 379"/>
                <a:gd name="T9" fmla="*/ 167 h 379"/>
                <a:gd name="T10" fmla="*/ 189 w 379"/>
                <a:gd name="T11" fmla="*/ 95 h 379"/>
                <a:gd name="T12" fmla="*/ 117 w 379"/>
                <a:gd name="T13" fmla="*/ 167 h 379"/>
                <a:gd name="T14" fmla="*/ 117 w 379"/>
                <a:gd name="T15" fmla="*/ 181 h 379"/>
                <a:gd name="T16" fmla="*/ 135 w 379"/>
                <a:gd name="T17" fmla="*/ 228 h 379"/>
                <a:gd name="T18" fmla="*/ 68 w 379"/>
                <a:gd name="T19" fmla="*/ 285 h 379"/>
                <a:gd name="T20" fmla="*/ 35 w 379"/>
                <a:gd name="T21" fmla="*/ 189 h 379"/>
                <a:gd name="T22" fmla="*/ 189 w 379"/>
                <a:gd name="T23" fmla="*/ 35 h 379"/>
                <a:gd name="T24" fmla="*/ 344 w 379"/>
                <a:gd name="T25" fmla="*/ 189 h 379"/>
                <a:gd name="T26" fmla="*/ 311 w 379"/>
                <a:gd name="T27" fmla="*/ 285 h 379"/>
                <a:gd name="T28" fmla="*/ 152 w 379"/>
                <a:gd name="T29" fmla="*/ 181 h 379"/>
                <a:gd name="T30" fmla="*/ 152 w 379"/>
                <a:gd name="T31" fmla="*/ 181 h 379"/>
                <a:gd name="T32" fmla="*/ 152 w 379"/>
                <a:gd name="T33" fmla="*/ 167 h 379"/>
                <a:gd name="T34" fmla="*/ 189 w 379"/>
                <a:gd name="T35" fmla="*/ 130 h 379"/>
                <a:gd name="T36" fmla="*/ 226 w 379"/>
                <a:gd name="T37" fmla="*/ 167 h 379"/>
                <a:gd name="T38" fmla="*/ 226 w 379"/>
                <a:gd name="T39" fmla="*/ 181 h 379"/>
                <a:gd name="T40" fmla="*/ 189 w 379"/>
                <a:gd name="T41" fmla="*/ 218 h 379"/>
                <a:gd name="T42" fmla="*/ 152 w 379"/>
                <a:gd name="T43" fmla="*/ 181 h 379"/>
                <a:gd name="T44" fmla="*/ 189 w 379"/>
                <a:gd name="T45" fmla="*/ 344 h 379"/>
                <a:gd name="T46" fmla="*/ 189 w 379"/>
                <a:gd name="T47" fmla="*/ 344 h 379"/>
                <a:gd name="T48" fmla="*/ 94 w 379"/>
                <a:gd name="T49" fmla="*/ 310 h 379"/>
                <a:gd name="T50" fmla="*/ 189 w 379"/>
                <a:gd name="T51" fmla="*/ 253 h 379"/>
                <a:gd name="T52" fmla="*/ 285 w 379"/>
                <a:gd name="T53" fmla="*/ 310 h 379"/>
                <a:gd name="T54" fmla="*/ 189 w 379"/>
                <a:gd name="T55" fmla="*/ 344 h 379"/>
                <a:gd name="T56" fmla="*/ 189 w 379"/>
                <a:gd name="T57" fmla="*/ 0 h 379"/>
                <a:gd name="T58" fmla="*/ 189 w 379"/>
                <a:gd name="T59" fmla="*/ 0 h 379"/>
                <a:gd name="T60" fmla="*/ 0 w 379"/>
                <a:gd name="T61" fmla="*/ 189 h 379"/>
                <a:gd name="T62" fmla="*/ 59 w 379"/>
                <a:gd name="T63" fmla="*/ 327 h 379"/>
                <a:gd name="T64" fmla="*/ 62 w 379"/>
                <a:gd name="T65" fmla="*/ 329 h 379"/>
                <a:gd name="T66" fmla="*/ 189 w 379"/>
                <a:gd name="T67" fmla="*/ 379 h 379"/>
                <a:gd name="T68" fmla="*/ 317 w 379"/>
                <a:gd name="T69" fmla="*/ 329 h 379"/>
                <a:gd name="T70" fmla="*/ 319 w 379"/>
                <a:gd name="T71" fmla="*/ 327 h 379"/>
                <a:gd name="T72" fmla="*/ 379 w 379"/>
                <a:gd name="T73" fmla="*/ 189 h 379"/>
                <a:gd name="T74" fmla="*/ 189 w 379"/>
                <a:gd name="T75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9" h="379">
                  <a:moveTo>
                    <a:pt x="311" y="285"/>
                  </a:moveTo>
                  <a:lnTo>
                    <a:pt x="311" y="285"/>
                  </a:lnTo>
                  <a:cubicBezTo>
                    <a:pt x="295" y="259"/>
                    <a:pt x="271" y="239"/>
                    <a:pt x="244" y="228"/>
                  </a:cubicBezTo>
                  <a:cubicBezTo>
                    <a:pt x="255" y="215"/>
                    <a:pt x="262" y="199"/>
                    <a:pt x="262" y="181"/>
                  </a:cubicBezTo>
                  <a:lnTo>
                    <a:pt x="262" y="167"/>
                  </a:lnTo>
                  <a:cubicBezTo>
                    <a:pt x="262" y="127"/>
                    <a:pt x="229" y="95"/>
                    <a:pt x="189" y="95"/>
                  </a:cubicBezTo>
                  <a:cubicBezTo>
                    <a:pt x="150" y="95"/>
                    <a:pt x="117" y="127"/>
                    <a:pt x="117" y="167"/>
                  </a:cubicBezTo>
                  <a:lnTo>
                    <a:pt x="117" y="181"/>
                  </a:lnTo>
                  <a:cubicBezTo>
                    <a:pt x="117" y="199"/>
                    <a:pt x="124" y="215"/>
                    <a:pt x="135" y="228"/>
                  </a:cubicBezTo>
                  <a:cubicBezTo>
                    <a:pt x="108" y="239"/>
                    <a:pt x="84" y="259"/>
                    <a:pt x="68" y="285"/>
                  </a:cubicBezTo>
                  <a:cubicBezTo>
                    <a:pt x="47" y="258"/>
                    <a:pt x="35" y="225"/>
                    <a:pt x="35" y="189"/>
                  </a:cubicBezTo>
                  <a:cubicBezTo>
                    <a:pt x="35" y="104"/>
                    <a:pt x="104" y="35"/>
                    <a:pt x="189" y="35"/>
                  </a:cubicBezTo>
                  <a:cubicBezTo>
                    <a:pt x="275" y="35"/>
                    <a:pt x="344" y="104"/>
                    <a:pt x="344" y="189"/>
                  </a:cubicBezTo>
                  <a:cubicBezTo>
                    <a:pt x="344" y="225"/>
                    <a:pt x="332" y="258"/>
                    <a:pt x="311" y="285"/>
                  </a:cubicBezTo>
                  <a:close/>
                  <a:moveTo>
                    <a:pt x="152" y="181"/>
                  </a:moveTo>
                  <a:lnTo>
                    <a:pt x="152" y="181"/>
                  </a:lnTo>
                  <a:lnTo>
                    <a:pt x="152" y="167"/>
                  </a:lnTo>
                  <a:cubicBezTo>
                    <a:pt x="152" y="147"/>
                    <a:pt x="169" y="130"/>
                    <a:pt x="189" y="130"/>
                  </a:cubicBezTo>
                  <a:cubicBezTo>
                    <a:pt x="210" y="130"/>
                    <a:pt x="226" y="147"/>
                    <a:pt x="226" y="167"/>
                  </a:cubicBezTo>
                  <a:lnTo>
                    <a:pt x="226" y="181"/>
                  </a:lnTo>
                  <a:cubicBezTo>
                    <a:pt x="226" y="201"/>
                    <a:pt x="210" y="218"/>
                    <a:pt x="189" y="218"/>
                  </a:cubicBezTo>
                  <a:cubicBezTo>
                    <a:pt x="169" y="218"/>
                    <a:pt x="152" y="201"/>
                    <a:pt x="152" y="181"/>
                  </a:cubicBezTo>
                  <a:close/>
                  <a:moveTo>
                    <a:pt x="189" y="344"/>
                  </a:moveTo>
                  <a:lnTo>
                    <a:pt x="189" y="344"/>
                  </a:lnTo>
                  <a:cubicBezTo>
                    <a:pt x="153" y="344"/>
                    <a:pt x="120" y="331"/>
                    <a:pt x="94" y="310"/>
                  </a:cubicBezTo>
                  <a:cubicBezTo>
                    <a:pt x="112" y="275"/>
                    <a:pt x="149" y="253"/>
                    <a:pt x="189" y="253"/>
                  </a:cubicBezTo>
                  <a:cubicBezTo>
                    <a:pt x="230" y="253"/>
                    <a:pt x="266" y="275"/>
                    <a:pt x="285" y="310"/>
                  </a:cubicBezTo>
                  <a:cubicBezTo>
                    <a:pt x="259" y="331"/>
                    <a:pt x="226" y="344"/>
                    <a:pt x="189" y="344"/>
                  </a:cubicBezTo>
                  <a:close/>
                  <a:moveTo>
                    <a:pt x="189" y="0"/>
                  </a:moveTo>
                  <a:lnTo>
                    <a:pt x="189" y="0"/>
                  </a:lnTo>
                  <a:cubicBezTo>
                    <a:pt x="85" y="0"/>
                    <a:pt x="0" y="85"/>
                    <a:pt x="0" y="189"/>
                  </a:cubicBezTo>
                  <a:cubicBezTo>
                    <a:pt x="0" y="243"/>
                    <a:pt x="23" y="292"/>
                    <a:pt x="59" y="327"/>
                  </a:cubicBezTo>
                  <a:cubicBezTo>
                    <a:pt x="60" y="328"/>
                    <a:pt x="61" y="328"/>
                    <a:pt x="62" y="329"/>
                  </a:cubicBezTo>
                  <a:cubicBezTo>
                    <a:pt x="95" y="360"/>
                    <a:pt x="140" y="379"/>
                    <a:pt x="189" y="379"/>
                  </a:cubicBezTo>
                  <a:cubicBezTo>
                    <a:pt x="239" y="379"/>
                    <a:pt x="284" y="360"/>
                    <a:pt x="317" y="329"/>
                  </a:cubicBezTo>
                  <a:cubicBezTo>
                    <a:pt x="318" y="328"/>
                    <a:pt x="319" y="328"/>
                    <a:pt x="319" y="327"/>
                  </a:cubicBezTo>
                  <a:cubicBezTo>
                    <a:pt x="356" y="292"/>
                    <a:pt x="379" y="243"/>
                    <a:pt x="379" y="189"/>
                  </a:cubicBezTo>
                  <a:cubicBezTo>
                    <a:pt x="379" y="85"/>
                    <a:pt x="294" y="0"/>
                    <a:pt x="18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25" name="Freeform 234">
            <a:extLst>
              <a:ext uri="{FF2B5EF4-FFF2-40B4-BE49-F238E27FC236}">
                <a16:creationId xmlns:a16="http://schemas.microsoft.com/office/drawing/2014/main" xmlns="" id="{ECED0DCB-0AF3-0449-9665-AEA4AC1BBDDB}"/>
              </a:ext>
            </a:extLst>
          </p:cNvPr>
          <p:cNvSpPr>
            <a:spLocks noEditPoints="1"/>
          </p:cNvSpPr>
          <p:nvPr/>
        </p:nvSpPr>
        <p:spPr bwMode="auto">
          <a:xfrm>
            <a:off x="2659079" y="1838757"/>
            <a:ext cx="1132590" cy="1130298"/>
          </a:xfrm>
          <a:custGeom>
            <a:avLst/>
            <a:gdLst>
              <a:gd name="T0" fmla="*/ 5 w 814"/>
              <a:gd name="T1" fmla="*/ 558 h 813"/>
              <a:gd name="T2" fmla="*/ 5 w 814"/>
              <a:gd name="T3" fmla="*/ 558 h 813"/>
              <a:gd name="T4" fmla="*/ 453 w 814"/>
              <a:gd name="T5" fmla="*/ 180 h 813"/>
              <a:gd name="T6" fmla="*/ 453 w 814"/>
              <a:gd name="T7" fmla="*/ 152 h 813"/>
              <a:gd name="T8" fmla="*/ 453 w 814"/>
              <a:gd name="T9" fmla="*/ 180 h 813"/>
              <a:gd name="T10" fmla="*/ 546 w 814"/>
              <a:gd name="T11" fmla="*/ 541 h 813"/>
              <a:gd name="T12" fmla="*/ 767 w 814"/>
              <a:gd name="T13" fmla="*/ 541 h 813"/>
              <a:gd name="T14" fmla="*/ 771 w 814"/>
              <a:gd name="T15" fmla="*/ 578 h 813"/>
              <a:gd name="T16" fmla="*/ 656 w 814"/>
              <a:gd name="T17" fmla="*/ 624 h 813"/>
              <a:gd name="T18" fmla="*/ 771 w 814"/>
              <a:gd name="T19" fmla="*/ 578 h 813"/>
              <a:gd name="T20" fmla="*/ 360 w 814"/>
              <a:gd name="T21" fmla="*/ 151 h 813"/>
              <a:gd name="T22" fmla="*/ 186 w 814"/>
              <a:gd name="T23" fmla="*/ 180 h 813"/>
              <a:gd name="T24" fmla="*/ 47 w 814"/>
              <a:gd name="T25" fmla="*/ 541 h 813"/>
              <a:gd name="T26" fmla="*/ 157 w 814"/>
              <a:gd name="T27" fmla="*/ 298 h 813"/>
              <a:gd name="T28" fmla="*/ 47 w 814"/>
              <a:gd name="T29" fmla="*/ 541 h 813"/>
              <a:gd name="T30" fmla="*/ 157 w 814"/>
              <a:gd name="T31" fmla="*/ 624 h 813"/>
              <a:gd name="T32" fmla="*/ 272 w 814"/>
              <a:gd name="T33" fmla="*/ 578 h 813"/>
              <a:gd name="T34" fmla="*/ 445 w 814"/>
              <a:gd name="T35" fmla="*/ 737 h 813"/>
              <a:gd name="T36" fmla="*/ 534 w 814"/>
              <a:gd name="T37" fmla="*/ 765 h 813"/>
              <a:gd name="T38" fmla="*/ 541 w 814"/>
              <a:gd name="T39" fmla="*/ 777 h 813"/>
              <a:gd name="T40" fmla="*/ 272 w 814"/>
              <a:gd name="T41" fmla="*/ 774 h 813"/>
              <a:gd name="T42" fmla="*/ 368 w 814"/>
              <a:gd name="T43" fmla="*/ 737 h 813"/>
              <a:gd name="T44" fmla="*/ 407 w 814"/>
              <a:gd name="T45" fmla="*/ 83 h 813"/>
              <a:gd name="T46" fmla="*/ 383 w 814"/>
              <a:gd name="T47" fmla="*/ 60 h 813"/>
              <a:gd name="T48" fmla="*/ 430 w 814"/>
              <a:gd name="T49" fmla="*/ 60 h 813"/>
              <a:gd name="T50" fmla="*/ 397 w 814"/>
              <a:gd name="T51" fmla="*/ 485 h 813"/>
              <a:gd name="T52" fmla="*/ 397 w 814"/>
              <a:gd name="T53" fmla="*/ 119 h 813"/>
              <a:gd name="T54" fmla="*/ 416 w 814"/>
              <a:gd name="T55" fmla="*/ 485 h 813"/>
              <a:gd name="T56" fmla="*/ 430 w 814"/>
              <a:gd name="T57" fmla="*/ 700 h 813"/>
              <a:gd name="T58" fmla="*/ 383 w 814"/>
              <a:gd name="T59" fmla="*/ 700 h 813"/>
              <a:gd name="T60" fmla="*/ 430 w 814"/>
              <a:gd name="T61" fmla="*/ 522 h 813"/>
              <a:gd name="T62" fmla="*/ 808 w 814"/>
              <a:gd name="T63" fmla="*/ 559 h 813"/>
              <a:gd name="T64" fmla="*/ 808 w 814"/>
              <a:gd name="T65" fmla="*/ 559 h 813"/>
              <a:gd name="T66" fmla="*/ 808 w 814"/>
              <a:gd name="T67" fmla="*/ 559 h 813"/>
              <a:gd name="T68" fmla="*/ 814 w 814"/>
              <a:gd name="T69" fmla="*/ 557 h 813"/>
              <a:gd name="T70" fmla="*/ 675 w 814"/>
              <a:gd name="T71" fmla="*/ 216 h 813"/>
              <a:gd name="T72" fmla="*/ 703 w 814"/>
              <a:gd name="T73" fmla="*/ 182 h 813"/>
              <a:gd name="T74" fmla="*/ 453 w 814"/>
              <a:gd name="T75" fmla="*/ 115 h 813"/>
              <a:gd name="T76" fmla="*/ 467 w 814"/>
              <a:gd name="T77" fmla="*/ 60 h 813"/>
              <a:gd name="T78" fmla="*/ 347 w 814"/>
              <a:gd name="T79" fmla="*/ 60 h 813"/>
              <a:gd name="T80" fmla="*/ 360 w 814"/>
              <a:gd name="T81" fmla="*/ 113 h 813"/>
              <a:gd name="T82" fmla="*/ 111 w 814"/>
              <a:gd name="T83" fmla="*/ 182 h 813"/>
              <a:gd name="T84" fmla="*/ 138 w 814"/>
              <a:gd name="T85" fmla="*/ 216 h 813"/>
              <a:gd name="T86" fmla="*/ 1 w 814"/>
              <a:gd name="T87" fmla="*/ 551 h 813"/>
              <a:gd name="T88" fmla="*/ 0 w 814"/>
              <a:gd name="T89" fmla="*/ 559 h 813"/>
              <a:gd name="T90" fmla="*/ 157 w 814"/>
              <a:gd name="T91" fmla="*/ 661 h 813"/>
              <a:gd name="T92" fmla="*/ 314 w 814"/>
              <a:gd name="T93" fmla="*/ 559 h 813"/>
              <a:gd name="T94" fmla="*/ 175 w 814"/>
              <a:gd name="T95" fmla="*/ 217 h 813"/>
              <a:gd name="T96" fmla="*/ 360 w 814"/>
              <a:gd name="T97" fmla="*/ 491 h 813"/>
              <a:gd name="T98" fmla="*/ 347 w 814"/>
              <a:gd name="T99" fmla="*/ 705 h 813"/>
              <a:gd name="T100" fmla="*/ 236 w 814"/>
              <a:gd name="T101" fmla="*/ 774 h 813"/>
              <a:gd name="T102" fmla="*/ 254 w 814"/>
              <a:gd name="T103" fmla="*/ 813 h 813"/>
              <a:gd name="T104" fmla="*/ 578 w 814"/>
              <a:gd name="T105" fmla="*/ 795 h 813"/>
              <a:gd name="T106" fmla="*/ 545 w 814"/>
              <a:gd name="T107" fmla="*/ 730 h 813"/>
              <a:gd name="T108" fmla="*/ 467 w 814"/>
              <a:gd name="T109" fmla="*/ 517 h 813"/>
              <a:gd name="T110" fmla="*/ 453 w 814"/>
              <a:gd name="T111" fmla="*/ 217 h 813"/>
              <a:gd name="T112" fmla="*/ 638 w 814"/>
              <a:gd name="T113" fmla="*/ 250 h 813"/>
              <a:gd name="T114" fmla="*/ 506 w 814"/>
              <a:gd name="T115" fmla="*/ 554 h 813"/>
              <a:gd name="T116" fmla="*/ 499 w 814"/>
              <a:gd name="T117" fmla="*/ 560 h 813"/>
              <a:gd name="T118" fmla="*/ 814 w 814"/>
              <a:gd name="T119" fmla="*/ 559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14" h="813">
                <a:moveTo>
                  <a:pt x="5" y="558"/>
                </a:moveTo>
                <a:lnTo>
                  <a:pt x="5" y="558"/>
                </a:lnTo>
                <a:lnTo>
                  <a:pt x="5" y="558"/>
                </a:lnTo>
                <a:lnTo>
                  <a:pt x="5" y="558"/>
                </a:lnTo>
                <a:lnTo>
                  <a:pt x="5" y="558"/>
                </a:lnTo>
                <a:close/>
                <a:moveTo>
                  <a:pt x="453" y="180"/>
                </a:moveTo>
                <a:lnTo>
                  <a:pt x="453" y="180"/>
                </a:lnTo>
                <a:lnTo>
                  <a:pt x="453" y="152"/>
                </a:lnTo>
                <a:lnTo>
                  <a:pt x="626" y="180"/>
                </a:lnTo>
                <a:lnTo>
                  <a:pt x="453" y="180"/>
                </a:lnTo>
                <a:close/>
                <a:moveTo>
                  <a:pt x="546" y="541"/>
                </a:moveTo>
                <a:lnTo>
                  <a:pt x="546" y="541"/>
                </a:lnTo>
                <a:lnTo>
                  <a:pt x="656" y="298"/>
                </a:lnTo>
                <a:lnTo>
                  <a:pt x="767" y="541"/>
                </a:lnTo>
                <a:lnTo>
                  <a:pt x="546" y="541"/>
                </a:lnTo>
                <a:close/>
                <a:moveTo>
                  <a:pt x="771" y="578"/>
                </a:moveTo>
                <a:lnTo>
                  <a:pt x="771" y="578"/>
                </a:lnTo>
                <a:cubicBezTo>
                  <a:pt x="756" y="604"/>
                  <a:pt x="709" y="624"/>
                  <a:pt x="656" y="624"/>
                </a:cubicBezTo>
                <a:cubicBezTo>
                  <a:pt x="604" y="624"/>
                  <a:pt x="557" y="604"/>
                  <a:pt x="541" y="578"/>
                </a:cubicBezTo>
                <a:lnTo>
                  <a:pt x="771" y="578"/>
                </a:lnTo>
                <a:close/>
                <a:moveTo>
                  <a:pt x="360" y="151"/>
                </a:moveTo>
                <a:lnTo>
                  <a:pt x="360" y="151"/>
                </a:lnTo>
                <a:lnTo>
                  <a:pt x="360" y="180"/>
                </a:lnTo>
                <a:lnTo>
                  <a:pt x="186" y="180"/>
                </a:lnTo>
                <a:lnTo>
                  <a:pt x="360" y="151"/>
                </a:lnTo>
                <a:close/>
                <a:moveTo>
                  <a:pt x="47" y="541"/>
                </a:moveTo>
                <a:lnTo>
                  <a:pt x="47" y="541"/>
                </a:lnTo>
                <a:lnTo>
                  <a:pt x="157" y="298"/>
                </a:lnTo>
                <a:lnTo>
                  <a:pt x="267" y="541"/>
                </a:lnTo>
                <a:lnTo>
                  <a:pt x="47" y="541"/>
                </a:lnTo>
                <a:close/>
                <a:moveTo>
                  <a:pt x="157" y="624"/>
                </a:moveTo>
                <a:lnTo>
                  <a:pt x="157" y="624"/>
                </a:lnTo>
                <a:cubicBezTo>
                  <a:pt x="105" y="624"/>
                  <a:pt x="58" y="604"/>
                  <a:pt x="42" y="578"/>
                </a:cubicBezTo>
                <a:lnTo>
                  <a:pt x="272" y="578"/>
                </a:lnTo>
                <a:cubicBezTo>
                  <a:pt x="256" y="604"/>
                  <a:pt x="209" y="624"/>
                  <a:pt x="157" y="624"/>
                </a:cubicBezTo>
                <a:close/>
                <a:moveTo>
                  <a:pt x="445" y="737"/>
                </a:moveTo>
                <a:lnTo>
                  <a:pt x="445" y="737"/>
                </a:lnTo>
                <a:lnTo>
                  <a:pt x="534" y="765"/>
                </a:lnTo>
                <a:cubicBezTo>
                  <a:pt x="538" y="766"/>
                  <a:pt x="541" y="770"/>
                  <a:pt x="541" y="774"/>
                </a:cubicBezTo>
                <a:lnTo>
                  <a:pt x="541" y="777"/>
                </a:lnTo>
                <a:lnTo>
                  <a:pt x="272" y="777"/>
                </a:lnTo>
                <a:lnTo>
                  <a:pt x="272" y="774"/>
                </a:lnTo>
                <a:cubicBezTo>
                  <a:pt x="272" y="770"/>
                  <a:pt x="275" y="766"/>
                  <a:pt x="279" y="765"/>
                </a:cubicBezTo>
                <a:lnTo>
                  <a:pt x="368" y="737"/>
                </a:lnTo>
                <a:lnTo>
                  <a:pt x="445" y="737"/>
                </a:lnTo>
                <a:close/>
                <a:moveTo>
                  <a:pt x="407" y="83"/>
                </a:moveTo>
                <a:lnTo>
                  <a:pt x="407" y="83"/>
                </a:lnTo>
                <a:cubicBezTo>
                  <a:pt x="394" y="83"/>
                  <a:pt x="383" y="72"/>
                  <a:pt x="383" y="60"/>
                </a:cubicBezTo>
                <a:cubicBezTo>
                  <a:pt x="383" y="47"/>
                  <a:pt x="394" y="36"/>
                  <a:pt x="407" y="36"/>
                </a:cubicBezTo>
                <a:cubicBezTo>
                  <a:pt x="419" y="36"/>
                  <a:pt x="430" y="47"/>
                  <a:pt x="430" y="60"/>
                </a:cubicBezTo>
                <a:cubicBezTo>
                  <a:pt x="430" y="72"/>
                  <a:pt x="419" y="83"/>
                  <a:pt x="407" y="83"/>
                </a:cubicBezTo>
                <a:close/>
                <a:moveTo>
                  <a:pt x="397" y="485"/>
                </a:moveTo>
                <a:lnTo>
                  <a:pt x="397" y="485"/>
                </a:lnTo>
                <a:lnTo>
                  <a:pt x="397" y="119"/>
                </a:lnTo>
                <a:cubicBezTo>
                  <a:pt x="404" y="120"/>
                  <a:pt x="410" y="120"/>
                  <a:pt x="416" y="119"/>
                </a:cubicBezTo>
                <a:lnTo>
                  <a:pt x="416" y="485"/>
                </a:lnTo>
                <a:lnTo>
                  <a:pt x="397" y="485"/>
                </a:lnTo>
                <a:close/>
                <a:moveTo>
                  <a:pt x="430" y="700"/>
                </a:moveTo>
                <a:lnTo>
                  <a:pt x="430" y="700"/>
                </a:lnTo>
                <a:lnTo>
                  <a:pt x="383" y="700"/>
                </a:lnTo>
                <a:lnTo>
                  <a:pt x="383" y="522"/>
                </a:lnTo>
                <a:lnTo>
                  <a:pt x="430" y="522"/>
                </a:lnTo>
                <a:lnTo>
                  <a:pt x="430" y="700"/>
                </a:lnTo>
                <a:close/>
                <a:moveTo>
                  <a:pt x="808" y="559"/>
                </a:moveTo>
                <a:lnTo>
                  <a:pt x="808" y="559"/>
                </a:lnTo>
                <a:lnTo>
                  <a:pt x="808" y="559"/>
                </a:lnTo>
                <a:lnTo>
                  <a:pt x="808" y="559"/>
                </a:lnTo>
                <a:lnTo>
                  <a:pt x="808" y="559"/>
                </a:lnTo>
                <a:close/>
                <a:moveTo>
                  <a:pt x="814" y="557"/>
                </a:moveTo>
                <a:lnTo>
                  <a:pt x="814" y="557"/>
                </a:lnTo>
                <a:lnTo>
                  <a:pt x="675" y="250"/>
                </a:lnTo>
                <a:lnTo>
                  <a:pt x="675" y="216"/>
                </a:lnTo>
                <a:cubicBezTo>
                  <a:pt x="691" y="214"/>
                  <a:pt x="703" y="201"/>
                  <a:pt x="703" y="184"/>
                </a:cubicBezTo>
                <a:lnTo>
                  <a:pt x="703" y="182"/>
                </a:lnTo>
                <a:cubicBezTo>
                  <a:pt x="703" y="166"/>
                  <a:pt x="691" y="153"/>
                  <a:pt x="675" y="150"/>
                </a:cubicBezTo>
                <a:lnTo>
                  <a:pt x="453" y="115"/>
                </a:lnTo>
                <a:lnTo>
                  <a:pt x="453" y="98"/>
                </a:lnTo>
                <a:cubicBezTo>
                  <a:pt x="462" y="87"/>
                  <a:pt x="467" y="74"/>
                  <a:pt x="467" y="60"/>
                </a:cubicBezTo>
                <a:cubicBezTo>
                  <a:pt x="467" y="26"/>
                  <a:pt x="440" y="0"/>
                  <a:pt x="407" y="0"/>
                </a:cubicBezTo>
                <a:cubicBezTo>
                  <a:pt x="374" y="0"/>
                  <a:pt x="347" y="26"/>
                  <a:pt x="347" y="60"/>
                </a:cubicBezTo>
                <a:cubicBezTo>
                  <a:pt x="347" y="74"/>
                  <a:pt x="351" y="87"/>
                  <a:pt x="360" y="98"/>
                </a:cubicBezTo>
                <a:lnTo>
                  <a:pt x="360" y="113"/>
                </a:lnTo>
                <a:lnTo>
                  <a:pt x="138" y="150"/>
                </a:lnTo>
                <a:cubicBezTo>
                  <a:pt x="122" y="153"/>
                  <a:pt x="111" y="166"/>
                  <a:pt x="111" y="182"/>
                </a:cubicBezTo>
                <a:lnTo>
                  <a:pt x="111" y="184"/>
                </a:lnTo>
                <a:cubicBezTo>
                  <a:pt x="111" y="201"/>
                  <a:pt x="122" y="214"/>
                  <a:pt x="138" y="216"/>
                </a:cubicBezTo>
                <a:lnTo>
                  <a:pt x="138" y="250"/>
                </a:lnTo>
                <a:lnTo>
                  <a:pt x="1" y="551"/>
                </a:lnTo>
                <a:cubicBezTo>
                  <a:pt x="1" y="552"/>
                  <a:pt x="1" y="552"/>
                  <a:pt x="1" y="553"/>
                </a:cubicBezTo>
                <a:lnTo>
                  <a:pt x="0" y="559"/>
                </a:lnTo>
                <a:lnTo>
                  <a:pt x="0" y="560"/>
                </a:lnTo>
                <a:cubicBezTo>
                  <a:pt x="1" y="617"/>
                  <a:pt x="70" y="661"/>
                  <a:pt x="157" y="661"/>
                </a:cubicBezTo>
                <a:cubicBezTo>
                  <a:pt x="244" y="661"/>
                  <a:pt x="313" y="617"/>
                  <a:pt x="314" y="561"/>
                </a:cubicBezTo>
                <a:lnTo>
                  <a:pt x="314" y="559"/>
                </a:lnTo>
                <a:lnTo>
                  <a:pt x="175" y="250"/>
                </a:lnTo>
                <a:lnTo>
                  <a:pt x="175" y="217"/>
                </a:lnTo>
                <a:lnTo>
                  <a:pt x="360" y="217"/>
                </a:lnTo>
                <a:lnTo>
                  <a:pt x="360" y="491"/>
                </a:lnTo>
                <a:cubicBezTo>
                  <a:pt x="352" y="497"/>
                  <a:pt x="347" y="507"/>
                  <a:pt x="347" y="517"/>
                </a:cubicBezTo>
                <a:lnTo>
                  <a:pt x="347" y="705"/>
                </a:lnTo>
                <a:lnTo>
                  <a:pt x="268" y="730"/>
                </a:lnTo>
                <a:cubicBezTo>
                  <a:pt x="249" y="736"/>
                  <a:pt x="236" y="753"/>
                  <a:pt x="236" y="774"/>
                </a:cubicBezTo>
                <a:lnTo>
                  <a:pt x="236" y="795"/>
                </a:lnTo>
                <a:cubicBezTo>
                  <a:pt x="236" y="805"/>
                  <a:pt x="244" y="813"/>
                  <a:pt x="254" y="813"/>
                </a:cubicBezTo>
                <a:lnTo>
                  <a:pt x="559" y="813"/>
                </a:lnTo>
                <a:cubicBezTo>
                  <a:pt x="569" y="813"/>
                  <a:pt x="578" y="805"/>
                  <a:pt x="578" y="795"/>
                </a:cubicBezTo>
                <a:lnTo>
                  <a:pt x="578" y="774"/>
                </a:lnTo>
                <a:cubicBezTo>
                  <a:pt x="578" y="753"/>
                  <a:pt x="565" y="736"/>
                  <a:pt x="545" y="730"/>
                </a:cubicBezTo>
                <a:lnTo>
                  <a:pt x="467" y="705"/>
                </a:lnTo>
                <a:lnTo>
                  <a:pt x="467" y="517"/>
                </a:lnTo>
                <a:cubicBezTo>
                  <a:pt x="467" y="507"/>
                  <a:pt x="462" y="497"/>
                  <a:pt x="453" y="491"/>
                </a:cubicBezTo>
                <a:lnTo>
                  <a:pt x="453" y="217"/>
                </a:lnTo>
                <a:lnTo>
                  <a:pt x="638" y="217"/>
                </a:lnTo>
                <a:lnTo>
                  <a:pt x="638" y="250"/>
                </a:lnTo>
                <a:lnTo>
                  <a:pt x="501" y="552"/>
                </a:lnTo>
                <a:lnTo>
                  <a:pt x="506" y="554"/>
                </a:lnTo>
                <a:lnTo>
                  <a:pt x="500" y="553"/>
                </a:lnTo>
                <a:lnTo>
                  <a:pt x="499" y="560"/>
                </a:lnTo>
                <a:cubicBezTo>
                  <a:pt x="500" y="617"/>
                  <a:pt x="569" y="661"/>
                  <a:pt x="656" y="661"/>
                </a:cubicBezTo>
                <a:cubicBezTo>
                  <a:pt x="744" y="661"/>
                  <a:pt x="813" y="617"/>
                  <a:pt x="814" y="559"/>
                </a:cubicBezTo>
                <a:lnTo>
                  <a:pt x="814" y="55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759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568E4382-EFB1-4F23-9EF5-3A9B934E7F7D}"/>
</file>

<file path=customXml/itemProps2.xml><?xml version="1.0" encoding="utf-8"?>
<ds:datastoreItem xmlns:ds="http://schemas.openxmlformats.org/officeDocument/2006/customXml" ds:itemID="{1DA08853-7630-441B-8FFA-B7230E39C919}"/>
</file>

<file path=customXml/itemProps3.xml><?xml version="1.0" encoding="utf-8"?>
<ds:datastoreItem xmlns:ds="http://schemas.openxmlformats.org/officeDocument/2006/customXml" ds:itemID="{3C8468D0-37C2-4E02-9BE0-95128E4240F9}"/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1644</Words>
  <Application>Microsoft Office PowerPoint</Application>
  <PresentationFormat>Panorámica</PresentationFormat>
  <Paragraphs>262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7" baseType="lpstr">
      <vt:lpstr>ACHS Nueva Sans</vt:lpstr>
      <vt:lpstr>ACHS Nueva Sans Light</vt:lpstr>
      <vt:lpstr>ACHS Nueva Sans Medium</vt:lpstr>
      <vt:lpstr>ACHS Nueva Serif</vt:lpstr>
      <vt:lpstr>ACHS Nueva Serif Light</vt:lpstr>
      <vt:lpstr>ACHS Nueva Serif Medium</vt:lpstr>
      <vt:lpstr>Arial</vt:lpstr>
      <vt:lpstr>Calibri</vt:lpstr>
      <vt:lpstr>Calibri Light</vt:lpstr>
      <vt:lpstr>Wingdings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Saldaño Carreño, Carlos Antonio</cp:lastModifiedBy>
  <cp:revision>25</cp:revision>
  <dcterms:created xsi:type="dcterms:W3CDTF">2023-09-27T15:48:13Z</dcterms:created>
  <dcterms:modified xsi:type="dcterms:W3CDTF">2025-04-08T20:18:52Z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EF195BA6-BCDA-4B05-B60A-C336276C74BA</vt:lpwstr>
  </property>
  <property fmtid="{D5CDD505-2E9C-101B-9397-08002B2CF9AE}" pid="3" name="ArticulatePath">
    <vt:lpwstr>658893 - ELEMENTOS ESENCIALES DE LA LEY N° 16744 (PPT)</vt:lpwstr>
  </property>
  <property fmtid="{D5CDD505-2E9C-101B-9397-08002B2CF9AE}" pid="4" name="ContentTypeId">
    <vt:lpwstr>0x0101007C36543F3D857D488921B9E8F0F0A212</vt:lpwstr>
  </property>
</Properties>
</file>