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Slides/notesSlide2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33.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57.xml" ContentType="application/vnd.openxmlformats-officedocument.presentationml.tags+xml"/>
  <Override PartName="/ppt/tags/tag2.xml" ContentType="application/vnd.openxmlformats-officedocument.presentationml.tags+xml"/>
  <Override PartName="/ppt/tags/tag35.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64.xml" ContentType="application/vnd.openxmlformats-officedocument.presentationml.tags+xml"/>
  <Override PartName="/ppt/tags/tag3.xml" ContentType="application/vnd.openxmlformats-officedocument.presentationml.tags+xml"/>
  <Override PartName="/ppt/tags/tag56.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31.xml" ContentType="application/vnd.openxmlformats-officedocument.presentationml.tags+xml"/>
  <Override PartName="/ppt/tags/tag58.xml" ContentType="application/vnd.openxmlformats-officedocument.presentationml.tags+xml"/>
  <Override PartName="/ppt/tags/tag2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1.xml" ContentType="application/vnd.openxmlformats-officedocument.presentationml.tags+xml"/>
  <Override PartName="/ppt/tags/tag27.xml" ContentType="application/vnd.openxmlformats-officedocument.presentationml.tags+xml"/>
  <Override PartName="/ppt/tags/tag23.xml" ContentType="application/vnd.openxmlformats-officedocument.presentationml.tags+xml"/>
  <Override PartName="/ppt/tags/tag28.xml" ContentType="application/vnd.openxmlformats-officedocument.presentationml.tags+xml"/>
  <Override PartName="/ppt/tags/tag59.xml" ContentType="application/vnd.openxmlformats-officedocument.presentationml.tags+xml"/>
  <Override PartName="/docProps/core.xml" ContentType="application/vnd.openxmlformats-package.core-properties+xml"/>
  <Override PartName="/ppt/tags/tag30.xml" ContentType="application/vnd.openxmlformats-officedocument.presentationml.tags+xml"/>
  <Override PartName="/ppt/tags/tag22.xml" ContentType="application/vnd.openxmlformats-officedocument.presentationml.tags+xml"/>
  <Override PartName="/ppt/tags/tag29.xml" ContentType="application/vnd.openxmlformats-officedocument.presentationml.tags+xml"/>
  <Override PartName="/ppt/tags/tag32.xml" ContentType="application/vnd.openxmlformats-officedocument.presentationml.tags+xml"/>
  <Override PartName="/ppt/tags/tag21.xml" ContentType="application/vnd.openxmlformats-officedocument.presentationml.tags+xml"/>
  <Override PartName="/ppt/tags/tag4.xml" ContentType="application/vnd.openxmlformats-officedocument.presentationml.tags+xml"/>
  <Override PartName="/ppt/tags/tag48.xml" ContentType="application/vnd.openxmlformats-officedocument.presentationml.tags+xml"/>
  <Override PartName="/ppt/tags/tag9.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54.xml" ContentType="application/vnd.openxmlformats-officedocument.presentationml.tags+xml"/>
  <Override PartName="/ppt/tags/tag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9.xml" ContentType="application/vnd.openxmlformats-officedocument.presentationml.tags+xml"/>
  <Override PartName="/ppt/tags/tag10.xml" ContentType="application/vnd.openxmlformats-officedocument.presentationml.tags+xml"/>
  <Override PartName="/ppt/tags/tag50.xml" ContentType="application/vnd.openxmlformats-officedocument.presentationml.tags+xml"/>
  <Override PartName="/ppt/tags/tag52.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5.xml" ContentType="application/vnd.openxmlformats-officedocument.presentationml.tags+xml"/>
  <Override PartName="/ppt/tags/tag11.xml" ContentType="application/vnd.openxmlformats-officedocument.presentationml.tags+xml"/>
  <Override PartName="/ppt/tags/tag19.xml" ContentType="application/vnd.openxmlformats-officedocument.presentationml.tags+xml"/>
  <Override PartName="/ppt/tags/tag51.xml" ContentType="application/vnd.openxmlformats-officedocument.presentationml.tags+xml"/>
  <Override PartName="/ppt/tags/tag55.xml" ContentType="application/vnd.openxmlformats-officedocument.presentationml.tags+xml"/>
  <Override PartName="/ppt/tags/tag7.xml" ContentType="application/vnd.openxmlformats-officedocument.presentationml.tags+xml"/>
  <Override PartName="/ppt/tags/tag39.xml" ContentType="application/vnd.openxmlformats-officedocument.presentationml.tags+xml"/>
  <Override PartName="/ppt/tags/tag20.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ppt/tags/tag18.xml" ContentType="application/vnd.openxmlformats-officedocument.presentationml.tags+xml"/>
  <Override PartName="/ppt/tags/tag38.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147472595" r:id="rId3"/>
    <p:sldId id="2147472796" r:id="rId4"/>
    <p:sldId id="1987" r:id="rId5"/>
    <p:sldId id="1988" r:id="rId6"/>
    <p:sldId id="1989" r:id="rId7"/>
    <p:sldId id="1990" r:id="rId8"/>
    <p:sldId id="1991" r:id="rId9"/>
    <p:sldId id="1992" r:id="rId10"/>
    <p:sldId id="1993" r:id="rId11"/>
    <p:sldId id="1994" r:id="rId12"/>
    <p:sldId id="1995" r:id="rId13"/>
    <p:sldId id="1996" r:id="rId14"/>
    <p:sldId id="1997" r:id="rId15"/>
    <p:sldId id="1998" r:id="rId16"/>
    <p:sldId id="1999" r:id="rId17"/>
    <p:sldId id="2000" r:id="rId18"/>
    <p:sldId id="2001" r:id="rId19"/>
    <p:sldId id="2002" r:id="rId20"/>
    <p:sldId id="2003" r:id="rId21"/>
    <p:sldId id="2004" r:id="rId22"/>
    <p:sldId id="2005" r:id="rId23"/>
    <p:sldId id="2006" r:id="rId24"/>
    <p:sldId id="2007" r:id="rId25"/>
    <p:sldId id="2008" r:id="rId26"/>
    <p:sldId id="2009" r:id="rId27"/>
    <p:sldId id="2010" r:id="rId28"/>
    <p:sldId id="2011" r:id="rId29"/>
    <p:sldId id="2147472628" r:id="rId30"/>
    <p:sldId id="2147472629" r:id="rId31"/>
    <p:sldId id="2147472797" r:id="rId32"/>
  </p:sldIdLst>
  <p:sldSz cx="12192000" cy="6858000"/>
  <p:notesSz cx="6858000" cy="9144000"/>
  <p:custDataLst>
    <p:tags r:id="rId35"/>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uvInVJbMDWYG0r7IWRi1A==" hashData="MzxlyiOhylVcyUXzyi3oUZeSWTaaNavTzdAu3QXaxrITcTKaV/syF/PLinwMCvG3QoE0O+RHqjf79Xb9LqrWDg=="/>
  <p:extLst>
    <p:ext uri="{EFAFB233-063F-42B5-8137-9DF3F51BA10A}">
      <p15:sldGuideLst xmlns:p15="http://schemas.microsoft.com/office/powerpoint/2012/main">
        <p15:guide id="1" orient="horz" pos="890" userDrawn="1">
          <p15:clr>
            <a:srgbClr val="A4A3A4"/>
          </p15:clr>
        </p15:guide>
        <p15:guide id="2" pos="3863" userDrawn="1">
          <p15:clr>
            <a:srgbClr val="A4A3A4"/>
          </p15:clr>
        </p15:guide>
        <p15:guide id="3" pos="302" userDrawn="1">
          <p15:clr>
            <a:srgbClr val="A4A3A4"/>
          </p15:clr>
        </p15:guide>
        <p15:guide id="4" pos="2683" userDrawn="1">
          <p15:clr>
            <a:srgbClr val="A4A3A4"/>
          </p15:clr>
        </p15:guide>
        <p15:guide id="5" orient="horz" pos="3952" userDrawn="1">
          <p15:clr>
            <a:srgbClr val="A4A3A4"/>
          </p15:clr>
        </p15:guide>
        <p15:guide id="6" orient="horz" pos="1412" userDrawn="1">
          <p15:clr>
            <a:srgbClr val="A4A3A4"/>
          </p15:clr>
        </p15:guide>
        <p15:guide id="7" orient="horz" pos="300" userDrawn="1">
          <p15:clr>
            <a:srgbClr val="A4A3A4"/>
          </p15:clr>
        </p15:guide>
        <p15:guide id="8" orient="horz" pos="1049" userDrawn="1">
          <p15:clr>
            <a:srgbClr val="A4A3A4"/>
          </p15:clr>
        </p15:guide>
        <p15:guide id="10" pos="29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14"/>
    <a:srgbClr val="81D877"/>
    <a:srgbClr val="000000"/>
    <a:srgbClr val="EAEADE"/>
    <a:srgbClr val="13C045"/>
    <a:srgbClr val="7EFF45"/>
    <a:srgbClr val="27933E"/>
    <a:srgbClr val="434343"/>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8" autoAdjust="0"/>
    <p:restoredTop sz="94231" autoAdjust="0"/>
  </p:normalViewPr>
  <p:slideViewPr>
    <p:cSldViewPr snapToGrid="0">
      <p:cViewPr varScale="1">
        <p:scale>
          <a:sx n="73" d="100"/>
          <a:sy n="73" d="100"/>
        </p:scale>
        <p:origin x="124" y="48"/>
      </p:cViewPr>
      <p:guideLst>
        <p:guide orient="horz" pos="890"/>
        <p:guide pos="3863"/>
        <p:guide pos="302"/>
        <p:guide pos="2683"/>
        <p:guide orient="horz" pos="3952"/>
        <p:guide orient="horz" pos="1412"/>
        <p:guide orient="horz" pos="300"/>
        <p:guide orient="horz" pos="1049"/>
        <p:guide pos="2955"/>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111" d="100"/>
          <a:sy n="111" d="100"/>
        </p:scale>
        <p:origin x="527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latin typeface="ACHS Nueva Sans" pitchFamily="2" charset="0"/>
            </a:endParaRPr>
          </a:p>
        </p:txBody>
      </p:sp>
      <p:sp>
        <p:nvSpPr>
          <p:cNvPr id="3" name="Marcador de fecha 2">
            <a:extLst>
              <a:ext uri="{FF2B5EF4-FFF2-40B4-BE49-F238E27FC236}">
                <a16:creationId xmlns="" xmlns:a16="http://schemas.microsoft.com/office/drawing/2014/main"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latin typeface="ACHS Nueva Sans" pitchFamily="2" charset="0"/>
              </a:rPr>
              <a:t>25-03-2025</a:t>
            </a:fld>
            <a:endParaRPr lang="es-CL" dirty="0">
              <a:latin typeface="ACHS Nueva Sans" pitchFamily="2" charset="0"/>
            </a:endParaRPr>
          </a:p>
        </p:txBody>
      </p:sp>
      <p:sp>
        <p:nvSpPr>
          <p:cNvPr id="4" name="Marcador de pie de página 3">
            <a:extLst>
              <a:ext uri="{FF2B5EF4-FFF2-40B4-BE49-F238E27FC236}">
                <a16:creationId xmlns="" xmlns:a16="http://schemas.microsoft.com/office/drawing/2014/main"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latin typeface="ACHS Nueva Sans" pitchFamily="2" charset="0"/>
            </a:endParaRPr>
          </a:p>
        </p:txBody>
      </p:sp>
      <p:sp>
        <p:nvSpPr>
          <p:cNvPr id="5" name="Marcador de número de diapositiva 4">
            <a:extLst>
              <a:ext uri="{FF2B5EF4-FFF2-40B4-BE49-F238E27FC236}">
                <a16:creationId xmlns="" xmlns:a16="http://schemas.microsoft.com/office/drawing/2014/main"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latin typeface="ACHS Nueva Sans" pitchFamily="2" charset="0"/>
              </a:rPr>
              <a:t>‹Nº›</a:t>
            </a:fld>
            <a:endParaRPr lang="es-CL" dirty="0">
              <a:latin typeface="ACHS Nueva Sans" pitchFamily="2" charset="0"/>
            </a:endParaRPr>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CHS Nueva Sans" pitchFamily="2" charset="0"/>
              </a:defRPr>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CHS Nueva Sans" pitchFamily="2" charset="0"/>
              </a:defRPr>
            </a:lvl1pPr>
          </a:lstStyle>
          <a:p>
            <a:fld id="{57F30DF6-1775-470B-AB63-2D0DB4F8C554}" type="datetimeFigureOut">
              <a:rPr lang="es-CL" smtClean="0"/>
              <a:pPr/>
              <a:t>25-03-2025</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CHS Nueva Sans" pitchFamily="2" charset="0"/>
              </a:defRPr>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CHS Nueva Sans" pitchFamily="2" charset="0"/>
              </a:defRPr>
            </a:lvl1pPr>
          </a:lstStyle>
          <a:p>
            <a:fld id="{EE7F3A76-3C4B-46A8-9478-22DCFEA7A812}" type="slidenum">
              <a:rPr lang="es-CL" smtClean="0"/>
              <a:pPr/>
              <a:t>‹Nº›</a:t>
            </a:fld>
            <a:endParaRPr lang="es-CL" dirty="0"/>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ACHS Nueva Sans" pitchFamily="2" charset="0"/>
        <a:ea typeface="+mn-ea"/>
        <a:cs typeface="+mn-cs"/>
      </a:defRPr>
    </a:lvl1pPr>
    <a:lvl2pPr marL="457200" algn="l" defTabSz="914400" rtl="0" eaLnBrk="1" latinLnBrk="0" hangingPunct="1">
      <a:defRPr sz="1200" kern="1200">
        <a:solidFill>
          <a:schemeClr val="tx1"/>
        </a:solidFill>
        <a:latin typeface="ACHS Nueva Sans" pitchFamily="2" charset="0"/>
        <a:ea typeface="+mn-ea"/>
        <a:cs typeface="+mn-cs"/>
      </a:defRPr>
    </a:lvl2pPr>
    <a:lvl3pPr marL="914400" algn="l" defTabSz="914400" rtl="0" eaLnBrk="1" latinLnBrk="0" hangingPunct="1">
      <a:defRPr sz="1200" kern="1200">
        <a:solidFill>
          <a:schemeClr val="tx1"/>
        </a:solidFill>
        <a:latin typeface="ACHS Nueva Sans" pitchFamily="2" charset="0"/>
        <a:ea typeface="+mn-ea"/>
        <a:cs typeface="+mn-cs"/>
      </a:defRPr>
    </a:lvl3pPr>
    <a:lvl4pPr marL="1371600" algn="l" defTabSz="914400" rtl="0" eaLnBrk="1" latinLnBrk="0" hangingPunct="1">
      <a:defRPr sz="1200" kern="1200">
        <a:solidFill>
          <a:schemeClr val="tx1"/>
        </a:solidFill>
        <a:latin typeface="ACHS Nueva Sans" pitchFamily="2" charset="0"/>
        <a:ea typeface="+mn-ea"/>
        <a:cs typeface="+mn-cs"/>
      </a:defRPr>
    </a:lvl4pPr>
    <a:lvl5pPr marL="1828800" algn="l" defTabSz="914400" rtl="0" eaLnBrk="1" latinLnBrk="0" hangingPunct="1">
      <a:defRPr sz="1200" kern="1200">
        <a:solidFill>
          <a:schemeClr val="tx1"/>
        </a:solidFill>
        <a:latin typeface="ACHS Nueva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AB2C8F28-7E9B-7146-9906-5BD3B97C239F}" type="slidenum">
              <a:rPr lang="es-CL" smtClean="0"/>
              <a:t>1</a:t>
            </a:fld>
            <a:endParaRPr lang="es-CL"/>
          </a:p>
        </p:txBody>
      </p:sp>
    </p:spTree>
    <p:extLst>
      <p:ext uri="{BB962C8B-B14F-4D97-AF65-F5344CB8AC3E}">
        <p14:creationId xmlns:p14="http://schemas.microsoft.com/office/powerpoint/2010/main" val="76847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315239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02654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4085376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470892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32764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646859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497037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12540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122120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19180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3014250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687206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779778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861478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295198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60144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337726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72349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83309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3728482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05985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195454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1496765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499743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3864823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olo texto y bullets">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7DE46DE0-A7FC-EC67-3503-35D082399276}"/>
              </a:ext>
            </a:extLst>
          </p:cNvPr>
          <p:cNvSpPr/>
          <p:nvPr userDrawn="1"/>
        </p:nvSpPr>
        <p:spPr>
          <a:xfrm>
            <a:off x="0" y="0"/>
            <a:ext cx="12192000" cy="6858000"/>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ans" pitchFamily="2" charset="0"/>
            </a:endParaRPr>
          </a:p>
        </p:txBody>
      </p:sp>
      <p:sp>
        <p:nvSpPr>
          <p:cNvPr id="6" name="Marcador de texto 4">
            <a:extLst>
              <a:ext uri="{FF2B5EF4-FFF2-40B4-BE49-F238E27FC236}">
                <a16:creationId xmlns="" xmlns:a16="http://schemas.microsoft.com/office/drawing/2014/main" id="{C2D7DCA7-96D7-D063-ACE6-DF2D1E950705}"/>
              </a:ext>
            </a:extLst>
          </p:cNvPr>
          <p:cNvSpPr>
            <a:spLocks noGrp="1"/>
          </p:cNvSpPr>
          <p:nvPr>
            <p:ph type="body" sz="quarter" idx="14" hasCustomPrompt="1"/>
          </p:nvPr>
        </p:nvSpPr>
        <p:spPr>
          <a:xfrm>
            <a:off x="449263" y="1615349"/>
            <a:ext cx="11365880" cy="4735858"/>
          </a:xfrm>
          <a:prstGeom prst="rect">
            <a:avLst/>
          </a:prstGeom>
        </p:spPr>
        <p:txBody>
          <a:bodyPr>
            <a:noAutofit/>
          </a:bodyPr>
          <a:lstStyle>
            <a:lvl1pPr marL="285750" indent="-285750">
              <a:lnSpc>
                <a:spcPct val="100000"/>
              </a:lnSpc>
              <a:spcBef>
                <a:spcPts val="600"/>
              </a:spcBef>
              <a:spcAft>
                <a:spcPts val="600"/>
              </a:spcAft>
              <a:buClr>
                <a:schemeClr val="accent1"/>
              </a:buClr>
              <a:buFont typeface="Wingdings" panose="05000000000000000000" pitchFamily="2" charset="2"/>
              <a:buChar char="§"/>
              <a:defRPr sz="1500">
                <a:solidFill>
                  <a:schemeClr val="accent3">
                    <a:lumMod val="75000"/>
                    <a:lumOff val="25000"/>
                  </a:schemeClr>
                </a:solidFill>
              </a:defRPr>
            </a:lvl1pPr>
            <a:lvl2pPr marL="590550" indent="-285750">
              <a:lnSpc>
                <a:spcPct val="100000"/>
              </a:lnSpc>
              <a:spcBef>
                <a:spcPts val="600"/>
              </a:spcBef>
              <a:spcAft>
                <a:spcPts val="600"/>
              </a:spcAft>
              <a:buClr>
                <a:schemeClr val="accent1"/>
              </a:buClr>
              <a:buSzPct val="100000"/>
              <a:buFont typeface="Arial" panose="020B0604020202020204" pitchFamily="34" charset="0"/>
              <a:buChar char="•"/>
              <a:tabLst/>
              <a:defRPr sz="1500">
                <a:solidFill>
                  <a:schemeClr val="accent3">
                    <a:lumMod val="75000"/>
                    <a:lumOff val="25000"/>
                  </a:schemeClr>
                </a:solidFill>
              </a:defRPr>
            </a:lvl2pPr>
            <a:lvl3pPr marL="8953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3pPr>
            <a:lvl4pPr marL="12001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4pPr>
            <a:lvl5pPr marL="15049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 xmlns:a16="http://schemas.microsoft.com/office/drawing/2014/main" id="{507E8A70-5203-8870-0360-D05EAF89A5F1}"/>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 name="Marcador de texto 7">
            <a:extLst>
              <a:ext uri="{FF2B5EF4-FFF2-40B4-BE49-F238E27FC236}">
                <a16:creationId xmlns="" xmlns:a16="http://schemas.microsoft.com/office/drawing/2014/main" id="{3F76951F-50BD-307D-F6C4-629F06D2640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 xmlns:a16="http://schemas.microsoft.com/office/drawing/2014/main" id="{CA120153-C419-2C54-13ED-3CC56357A2D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4" name="Conector recto 18">
            <a:extLst>
              <a:ext uri="{FF2B5EF4-FFF2-40B4-BE49-F238E27FC236}">
                <a16:creationId xmlns="" xmlns:a16="http://schemas.microsoft.com/office/drawing/2014/main" id="{9508D83F-B030-25D8-D9B7-FB3A1AC51FAF}"/>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 xmlns:a16="http://schemas.microsoft.com/office/drawing/2014/main" id="{D886CA85-EE81-F9C9-FF44-F60836479C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838708075"/>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055"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 xmlns:a16="http://schemas.microsoft.com/office/drawing/2014/main"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a:t>
            </a:r>
            <a:r>
              <a:rPr lang="es-ES" sz="800" kern="0" baseline="0" dirty="0">
                <a:solidFill>
                  <a:srgbClr val="FFFFFF"/>
                </a:solidFill>
                <a:latin typeface="ACHS Nueva Sans" pitchFamily="2" charset="0"/>
                <a:ea typeface="Arial"/>
                <a:cs typeface="Arial"/>
                <a:sym typeface="Arial"/>
              </a:rPr>
              <a:t> </a:t>
            </a:r>
            <a:r>
              <a:rPr lang="es-ES" sz="800" kern="0" dirty="0">
                <a:solidFill>
                  <a:srgbClr val="FFFFFF"/>
                </a:solidFill>
                <a:latin typeface="ACHS Nueva Sans" pitchFamily="2" charset="0"/>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a:t>
            </a:r>
            <a:r>
              <a:rPr lang="es-ES" sz="800" kern="0" baseline="0" dirty="0">
                <a:solidFill>
                  <a:srgbClr val="FFFFFF"/>
                </a:solidFill>
                <a:latin typeface="ACHS Nueva Sans" pitchFamily="2" charset="0"/>
                <a:ea typeface="Arial"/>
                <a:cs typeface="Arial"/>
                <a:sym typeface="Arial"/>
              </a:rPr>
              <a:t> 0</a:t>
            </a:r>
            <a:endParaRPr lang="es-ES" sz="800" kern="0" dirty="0">
              <a:solidFill>
                <a:srgbClr val="FFFFFF"/>
              </a:solidFill>
              <a:latin typeface="ACHS Nueva Sans" pitchFamily="2" charset="0"/>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a:t>
            </a:r>
            <a:r>
              <a:rPr lang="es-ES" sz="800" kern="0" baseline="0" dirty="0">
                <a:solidFill>
                  <a:srgbClr val="FFFFFF"/>
                </a:solidFill>
                <a:latin typeface="ACHS Nueva Sans" pitchFamily="2" charset="0"/>
                <a:ea typeface="Arial"/>
                <a:cs typeface="Arial"/>
                <a:sym typeface="Arial"/>
              </a:rPr>
              <a:t> 0</a:t>
            </a:r>
            <a:endParaRPr lang="es-ES" sz="800" kern="0" dirty="0">
              <a:solidFill>
                <a:srgbClr val="FFFFFF"/>
              </a:solidFill>
              <a:latin typeface="ACHS Nueva Sans" pitchFamily="2" charset="0"/>
              <a:ea typeface="Arial"/>
              <a:cs typeface="Arial"/>
              <a:sym typeface="Arial"/>
            </a:endParaRPr>
          </a:p>
        </p:txBody>
      </p:sp>
      <p:sp>
        <p:nvSpPr>
          <p:cNvPr id="14" name="Círculo">
            <a:extLst>
              <a:ext uri="{FF2B5EF4-FFF2-40B4-BE49-F238E27FC236}">
                <a16:creationId xmlns="" xmlns:a16="http://schemas.microsoft.com/office/drawing/2014/main"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B 222</a:t>
            </a:r>
            <a:endParaRPr sz="800" kern="0" dirty="0">
              <a:solidFill>
                <a:srgbClr val="000000"/>
              </a:solidFill>
              <a:latin typeface="ACHS Nueva Sans" pitchFamily="2" charset="0"/>
              <a:ea typeface="Arial"/>
              <a:cs typeface="Arial"/>
              <a:sym typeface="Arial"/>
            </a:endParaRPr>
          </a:p>
        </p:txBody>
      </p:sp>
      <p:sp>
        <p:nvSpPr>
          <p:cNvPr id="15" name="Círculo">
            <a:extLst>
              <a:ext uri="{FF2B5EF4-FFF2-40B4-BE49-F238E27FC236}">
                <a16:creationId xmlns="" xmlns:a16="http://schemas.microsoft.com/office/drawing/2014/main"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69</a:t>
            </a:r>
            <a:endParaRPr sz="800" kern="0" dirty="0">
              <a:solidFill>
                <a:srgbClr val="FFFFFF"/>
              </a:solidFill>
              <a:latin typeface="ACHS Nueva Sans" pitchFamily="2" charset="0"/>
              <a:ea typeface="Arial"/>
              <a:cs typeface="Arial"/>
              <a:sym typeface="Arial"/>
            </a:endParaRPr>
          </a:p>
        </p:txBody>
      </p:sp>
      <p:sp>
        <p:nvSpPr>
          <p:cNvPr id="16" name="Círculo">
            <a:extLst>
              <a:ext uri="{FF2B5EF4-FFF2-40B4-BE49-F238E27FC236}">
                <a16:creationId xmlns="" xmlns:a16="http://schemas.microsoft.com/office/drawing/2014/main"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255</a:t>
            </a:r>
            <a:endParaRPr sz="800" kern="0" dirty="0">
              <a:solidFill>
                <a:srgbClr val="FFFFFF"/>
              </a:solidFill>
              <a:latin typeface="ACHS Nueva Sans" pitchFamily="2" charset="0"/>
              <a:ea typeface="Arial"/>
              <a:cs typeface="Arial"/>
              <a:sym typeface="Arial"/>
            </a:endParaRPr>
          </a:p>
        </p:txBody>
      </p:sp>
      <p:sp>
        <p:nvSpPr>
          <p:cNvPr id="17" name="Círculo">
            <a:extLst>
              <a:ext uri="{FF2B5EF4-FFF2-40B4-BE49-F238E27FC236}">
                <a16:creationId xmlns="" xmlns:a16="http://schemas.microsoft.com/office/drawing/2014/main"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108</a:t>
            </a:r>
            <a:endParaRPr sz="800" kern="0" dirty="0">
              <a:solidFill>
                <a:srgbClr val="FFFFFF"/>
              </a:solidFill>
              <a:latin typeface="ACHS Nueva Sans" pitchFamily="2" charset="0"/>
              <a:ea typeface="Arial"/>
              <a:cs typeface="Arial"/>
              <a:sym typeface="Arial"/>
            </a:endParaRPr>
          </a:p>
        </p:txBody>
      </p:sp>
      <p:sp>
        <p:nvSpPr>
          <p:cNvPr id="18" name="Círculo">
            <a:extLst>
              <a:ext uri="{FF2B5EF4-FFF2-40B4-BE49-F238E27FC236}">
                <a16:creationId xmlns="" xmlns:a16="http://schemas.microsoft.com/office/drawing/2014/main"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69</a:t>
            </a:r>
            <a:endParaRPr sz="800" kern="0" dirty="0">
              <a:solidFill>
                <a:srgbClr val="FFFFFF"/>
              </a:solidFill>
              <a:latin typeface="ACHS Nueva Sans" pitchFamily="2" charset="0"/>
              <a:ea typeface="Arial"/>
              <a:cs typeface="Arial"/>
              <a:sym typeface="Arial"/>
            </a:endParaRPr>
          </a:p>
        </p:txBody>
      </p:sp>
      <p:sp>
        <p:nvSpPr>
          <p:cNvPr id="19" name="Círculo">
            <a:extLst>
              <a:ext uri="{FF2B5EF4-FFF2-40B4-BE49-F238E27FC236}">
                <a16:creationId xmlns="" xmlns:a16="http://schemas.microsoft.com/office/drawing/2014/main"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 xmlns:a16="http://schemas.microsoft.com/office/drawing/2014/main"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ans" pitchFamily="2" charset="0"/>
                <a:ea typeface="Helvetica Neue Medium"/>
                <a:cs typeface="Helvetica Neue Medium"/>
                <a:sym typeface="Helvetica Neue Medium"/>
              </a:rPr>
              <a:t>Primarios de marca</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21" name="Rectángulo 20">
            <a:extLst>
              <a:ext uri="{FF2B5EF4-FFF2-40B4-BE49-F238E27FC236}">
                <a16:creationId xmlns="" xmlns:a16="http://schemas.microsoft.com/office/drawing/2014/main"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latin typeface="ACHS Nueva Sans" pitchFamily="2" charset="0"/>
                <a:ea typeface="Helvetica Neue Medium"/>
                <a:cs typeface="Helvetica Neue Medium"/>
                <a:sym typeface="Helvetica Neue Medium"/>
              </a:rPr>
              <a:t>Masterbrand</a:t>
            </a:r>
            <a:r>
              <a:rPr lang="es-CL" sz="1000" kern="0" dirty="0">
                <a:solidFill>
                  <a:srgbClr val="616161"/>
                </a:solidFill>
                <a:latin typeface="ACHS Nueva Sans" pitchFamily="2" charset="0"/>
                <a:ea typeface="Helvetica Neue Medium"/>
                <a:cs typeface="Helvetica Neue Medium"/>
                <a:sym typeface="Helvetica Neue Medium"/>
              </a:rPr>
              <a:t> y Laboral</a:t>
            </a:r>
            <a:endParaRPr lang="es-ES" sz="1000" kern="0" dirty="0">
              <a:solidFill>
                <a:srgbClr val="616161"/>
              </a:solidFill>
              <a:latin typeface="ACHS Nueva Sans" pitchFamily="2" charset="0"/>
              <a:ea typeface="Helvetica Neue Medium"/>
              <a:cs typeface="Helvetica Neue Medium"/>
              <a:sym typeface="Helvetica Neue Medium"/>
            </a:endParaRPr>
          </a:p>
        </p:txBody>
      </p:sp>
      <p:sp>
        <p:nvSpPr>
          <p:cNvPr id="22" name="Rectángulo 21">
            <a:extLst>
              <a:ext uri="{FF2B5EF4-FFF2-40B4-BE49-F238E27FC236}">
                <a16:creationId xmlns="" xmlns:a16="http://schemas.microsoft.com/office/drawing/2014/main"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ans" pitchFamily="2" charset="0"/>
                <a:ea typeface="Helvetica Neue Medium"/>
                <a:cs typeface="Helvetica Neue Medium"/>
                <a:sym typeface="Helvetica Neue Medium"/>
              </a:rPr>
              <a:t>Salud</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23" name="Círculo">
            <a:extLst>
              <a:ext uri="{FF2B5EF4-FFF2-40B4-BE49-F238E27FC236}">
                <a16:creationId xmlns="" xmlns:a16="http://schemas.microsoft.com/office/drawing/2014/main"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255</a:t>
            </a:r>
            <a:endParaRPr sz="800" kern="0" dirty="0">
              <a:solidFill>
                <a:srgbClr val="FFFFFF"/>
              </a:solidFill>
              <a:latin typeface="ACHS Nueva Sans" pitchFamily="2" charset="0"/>
              <a:ea typeface="Arial"/>
              <a:cs typeface="Arial"/>
              <a:sym typeface="Arial"/>
            </a:endParaRPr>
          </a:p>
        </p:txBody>
      </p:sp>
      <p:sp>
        <p:nvSpPr>
          <p:cNvPr id="24" name="Círculo">
            <a:extLst>
              <a:ext uri="{FF2B5EF4-FFF2-40B4-BE49-F238E27FC236}">
                <a16:creationId xmlns="" xmlns:a16="http://schemas.microsoft.com/office/drawing/2014/main"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124</a:t>
            </a:r>
            <a:endParaRPr sz="800" kern="0" dirty="0">
              <a:solidFill>
                <a:srgbClr val="FFFFFF"/>
              </a:solidFill>
              <a:latin typeface="ACHS Nueva Sans" pitchFamily="2" charset="0"/>
              <a:ea typeface="Arial"/>
              <a:cs typeface="Arial"/>
              <a:sym typeface="Arial"/>
            </a:endParaRPr>
          </a:p>
        </p:txBody>
      </p:sp>
      <p:sp>
        <p:nvSpPr>
          <p:cNvPr id="25" name="Rectángulo 24">
            <a:extLst>
              <a:ext uri="{FF2B5EF4-FFF2-40B4-BE49-F238E27FC236}">
                <a16:creationId xmlns="" xmlns:a16="http://schemas.microsoft.com/office/drawing/2014/main"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ans" pitchFamily="2" charset="0"/>
                <a:ea typeface="Helvetica Neue Medium"/>
                <a:cs typeface="Helvetica Neue Medium"/>
                <a:sym typeface="Helvetica Neue Medium"/>
              </a:rPr>
              <a:t>Servicios</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3" name="Marcador de texto 7">
            <a:extLst>
              <a:ext uri="{FF2B5EF4-FFF2-40B4-BE49-F238E27FC236}">
                <a16:creationId xmlns="" xmlns:a16="http://schemas.microsoft.com/office/drawing/2014/main"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 xmlns:a16="http://schemas.microsoft.com/office/drawing/2014/main"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 xmlns:a16="http://schemas.microsoft.com/office/drawing/2014/main"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26" name="Marcador de número de diapositiva 1">
            <a:extLst>
              <a:ext uri="{FF2B5EF4-FFF2-40B4-BE49-F238E27FC236}">
                <a16:creationId xmlns="" xmlns:a16="http://schemas.microsoft.com/office/drawing/2014/main"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 xmlns:a16="http://schemas.microsoft.com/office/drawing/2014/main" id="{C106790C-406C-F654-4183-98176C2B8C6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3144661073"/>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a:solidFill>
                <a:schemeClr val="bg1"/>
              </a:solidFill>
              <a:latin typeface="ACHS Nueva Sans"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9"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Marcador de texto 7">
            <a:extLst>
              <a:ext uri="{FF2B5EF4-FFF2-40B4-BE49-F238E27FC236}">
                <a16:creationId xmlns="" xmlns:a16="http://schemas.microsoft.com/office/drawing/2014/main" id="{3C80AA98-DF0A-D558-4346-340778DB86DE}"/>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 xmlns:a16="http://schemas.microsoft.com/office/drawing/2014/main"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 xmlns:a16="http://schemas.microsoft.com/office/drawing/2014/main"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 xmlns:a16="http://schemas.microsoft.com/office/drawing/2014/main"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 xmlns:a16="http://schemas.microsoft.com/office/drawing/2014/main"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 xmlns:a16="http://schemas.microsoft.com/office/drawing/2014/main" id="{5496D2A9-BCAB-633C-E4EB-C4C7B9A7E79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487051012"/>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9911A7-15C4-2E41-AB06-6D7F8F2C8E38}"/>
              </a:ext>
            </a:extLst>
          </p:cNvPr>
          <p:cNvSpPr>
            <a:spLocks noGrp="1"/>
          </p:cNvSpPr>
          <p:nvPr>
            <p:ph type="ctrTitle"/>
          </p:nvPr>
        </p:nvSpPr>
        <p:spPr>
          <a:xfrm>
            <a:off x="1524000" y="1122363"/>
            <a:ext cx="9144000" cy="2387600"/>
          </a:xfrm>
        </p:spPr>
        <p:txBody>
          <a:bodyPr anchor="b"/>
          <a:lstStyle>
            <a:lvl1pPr algn="ctr">
              <a:defRPr sz="6000">
                <a:latin typeface="ACHS Nueva Sans" pitchFamily="2" charset="0"/>
              </a:defRPr>
            </a:lvl1pPr>
          </a:lstStyle>
          <a:p>
            <a:r>
              <a:rPr lang="es-ES" dirty="0"/>
              <a:t>Haga clic para modificar el estilo de título del patrón</a:t>
            </a:r>
            <a:endParaRPr lang="es-CL" dirty="0"/>
          </a:p>
        </p:txBody>
      </p:sp>
      <p:sp>
        <p:nvSpPr>
          <p:cNvPr id="3" name="Subtítulo 2">
            <a:extLst>
              <a:ext uri="{FF2B5EF4-FFF2-40B4-BE49-F238E27FC236}">
                <a16:creationId xmlns="" xmlns:a16="http://schemas.microsoft.com/office/drawing/2014/main" id="{97EA7731-8706-BF4D-9F9E-D0003FDEB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 xmlns:a16="http://schemas.microsoft.com/office/drawing/2014/main" id="{6501F82E-32E2-B94F-8C6F-69D104852E90}"/>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pPr/>
              <a:t>25-03-2025</a:t>
            </a:fld>
            <a:endParaRPr lang="es-CL"/>
          </a:p>
        </p:txBody>
      </p:sp>
      <p:sp>
        <p:nvSpPr>
          <p:cNvPr id="5" name="Marcador de pie de página 4">
            <a:extLst>
              <a:ext uri="{FF2B5EF4-FFF2-40B4-BE49-F238E27FC236}">
                <a16:creationId xmlns="" xmlns:a16="http://schemas.microsoft.com/office/drawing/2014/main" id="{51F97396-76F8-0544-A8CD-FB60B25C686D}"/>
              </a:ext>
            </a:extLst>
          </p:cNvPr>
          <p:cNvSpPr>
            <a:spLocks noGrp="1"/>
          </p:cNvSpPr>
          <p:nvPr>
            <p:ph type="ftr" sz="quarter" idx="11"/>
          </p:nvPr>
        </p:nvSpPr>
        <p:spPr/>
        <p:txBody>
          <a:bodyPr/>
          <a:lstStyle>
            <a:lvl1pPr>
              <a:defRPr>
                <a:latin typeface="ACHS Nueva Sans" pitchFamily="2" charset="0"/>
              </a:defRPr>
            </a:lvl1pPr>
          </a:lstStyle>
          <a:p>
            <a:endParaRPr lang="es-CL"/>
          </a:p>
        </p:txBody>
      </p:sp>
      <p:sp>
        <p:nvSpPr>
          <p:cNvPr id="6" name="Marcador de número de diapositiva 5">
            <a:extLst>
              <a:ext uri="{FF2B5EF4-FFF2-40B4-BE49-F238E27FC236}">
                <a16:creationId xmlns="" xmlns:a16="http://schemas.microsoft.com/office/drawing/2014/main" id="{6FC42828-497E-304C-A0CD-3106F151B2D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pPr/>
              <a:t>‹Nº›</a:t>
            </a:fld>
            <a:endParaRPr lang="es-CL"/>
          </a:p>
        </p:txBody>
      </p:sp>
    </p:spTree>
    <p:custDataLst>
      <p:tags r:id="rId1"/>
    </p:custDataLst>
    <p:extLst>
      <p:ext uri="{BB962C8B-B14F-4D97-AF65-F5344CB8AC3E}">
        <p14:creationId xmlns:p14="http://schemas.microsoft.com/office/powerpoint/2010/main" val="3349997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47155"/>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erde Portadilla capitulo c titulo y logo">
    <p:bg>
      <p:bgPr>
        <a:solidFill>
          <a:srgbClr val="81D877"/>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 xmlns:a16="http://schemas.microsoft.com/office/drawing/2014/main"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lstStyle>
            <a:lvl1pPr marL="0" indent="0">
              <a:buNone/>
              <a:defRPr sz="2000" b="0">
                <a:solidFill>
                  <a:schemeClr val="bg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 xmlns:a16="http://schemas.microsoft.com/office/drawing/2014/main"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lstStyle>
            <a:lvl1pPr marL="0" indent="0">
              <a:buNone/>
              <a:defRPr sz="6000" b="0">
                <a:solidFill>
                  <a:schemeClr val="bg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a:t>
            </a:r>
          </a:p>
          <a:p>
            <a:pPr lvl="0"/>
            <a:r>
              <a:rPr lang="es-ES" dirty="0"/>
              <a:t>60 puntos</a:t>
            </a:r>
          </a:p>
        </p:txBody>
      </p:sp>
      <p:pic>
        <p:nvPicPr>
          <p:cNvPr id="9" name="Picture 8">
            <a:extLst>
              <a:ext uri="{FF2B5EF4-FFF2-40B4-BE49-F238E27FC236}">
                <a16:creationId xmlns="" xmlns:a16="http://schemas.microsoft.com/office/drawing/2014/main" id="{0269E2A7-5379-587D-1CF3-26750B56C6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0811069" y="5477068"/>
            <a:ext cx="1380931" cy="1380931"/>
          </a:xfrm>
          <a:prstGeom prst="rect">
            <a:avLst/>
          </a:prstGeom>
        </p:spPr>
      </p:pic>
      <p:sp>
        <p:nvSpPr>
          <p:cNvPr id="3" name="Marcador de texto 7">
            <a:extLst>
              <a:ext uri="{FF2B5EF4-FFF2-40B4-BE49-F238E27FC236}">
                <a16:creationId xmlns="" xmlns:a16="http://schemas.microsoft.com/office/drawing/2014/main" id="{7FC28EBA-1510-9073-EE48-A51C7CC86023}"/>
              </a:ext>
            </a:extLst>
          </p:cNvPr>
          <p:cNvSpPr>
            <a:spLocks noGrp="1"/>
          </p:cNvSpPr>
          <p:nvPr>
            <p:ph type="body" sz="quarter" idx="63" hasCustomPrompt="1"/>
          </p:nvPr>
        </p:nvSpPr>
        <p:spPr>
          <a:xfrm>
            <a:off x="449262" y="496571"/>
            <a:ext cx="9847327" cy="523874"/>
          </a:xfrm>
          <a:prstGeom prst="rect">
            <a:avLst/>
          </a:prstGeom>
        </p:spPr>
        <p:txBody>
          <a:bodyPr lIns="0" tIns="0" rIns="0" bIns="0"/>
          <a:lstStyle>
            <a:lvl1pPr marL="0" indent="0">
              <a:buNone/>
              <a:defRPr sz="2000" b="0">
                <a:solidFill>
                  <a:schemeClr val="bg1"/>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pic>
        <p:nvPicPr>
          <p:cNvPr id="11" name="Gráfico 10">
            <a:extLst>
              <a:ext uri="{FF2B5EF4-FFF2-40B4-BE49-F238E27FC236}">
                <a16:creationId xmlns="" xmlns:a16="http://schemas.microsoft.com/office/drawing/2014/main" id="{020A96DE-2D98-CAC8-990C-30EC91DD4BA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379738" y="441325"/>
            <a:ext cx="1294324" cy="534431"/>
          </a:xfrm>
          <a:prstGeom prst="rect">
            <a:avLst/>
          </a:prstGeom>
        </p:spPr>
      </p:pic>
    </p:spTree>
    <p:extLst>
      <p:ext uri="{BB962C8B-B14F-4D97-AF65-F5344CB8AC3E}">
        <p14:creationId xmlns:p14="http://schemas.microsoft.com/office/powerpoint/2010/main" val="3667999139"/>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618" userDrawn="1">
          <p15:clr>
            <a:srgbClr val="FBAE40"/>
          </p15:clr>
        </p15:guide>
        <p15:guide id="4"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6A52BB9-28E9-964D-9B5F-308139794A35}"/>
              </a:ext>
            </a:extLst>
          </p:cNvPr>
          <p:cNvSpPr>
            <a:spLocks noGrp="1"/>
          </p:cNvSpPr>
          <p:nvPr>
            <p:ph type="title"/>
          </p:nvPr>
        </p:nvSpPr>
        <p:spPr/>
        <p:txBody>
          <a:bodyPr/>
          <a:lstStyle>
            <a:lvl1pPr>
              <a:defRPr>
                <a:latin typeface="ACHS Nueva Sans" pitchFamily="2" charset="0"/>
              </a:defRPr>
            </a:lvl1p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E8351F70-8C25-EF49-AA58-57AF49D2CB8A}"/>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3EE5E237-6817-9346-8E9F-53B1DF704416}"/>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pPr/>
              <a:t>25-03-2025</a:t>
            </a:fld>
            <a:endParaRPr lang="es-CL"/>
          </a:p>
        </p:txBody>
      </p:sp>
      <p:sp>
        <p:nvSpPr>
          <p:cNvPr id="5" name="Marcador de pie de página 4">
            <a:extLst>
              <a:ext uri="{FF2B5EF4-FFF2-40B4-BE49-F238E27FC236}">
                <a16:creationId xmlns="" xmlns:a16="http://schemas.microsoft.com/office/drawing/2014/main" id="{A6707ECF-ED3C-AC4B-9F91-E0478AD971F0}"/>
              </a:ext>
            </a:extLst>
          </p:cNvPr>
          <p:cNvSpPr>
            <a:spLocks noGrp="1"/>
          </p:cNvSpPr>
          <p:nvPr>
            <p:ph type="ftr" sz="quarter" idx="11"/>
          </p:nvPr>
        </p:nvSpPr>
        <p:spPr/>
        <p:txBody>
          <a:bodyPr/>
          <a:lstStyle>
            <a:lvl1pPr>
              <a:defRPr>
                <a:latin typeface="ACHS Nueva Sans" pitchFamily="2" charset="0"/>
              </a:defRPr>
            </a:lvl1pPr>
          </a:lstStyle>
          <a:p>
            <a:endParaRPr lang="es-CL"/>
          </a:p>
        </p:txBody>
      </p:sp>
      <p:sp>
        <p:nvSpPr>
          <p:cNvPr id="6" name="Marcador de número de diapositiva 5">
            <a:extLst>
              <a:ext uri="{FF2B5EF4-FFF2-40B4-BE49-F238E27FC236}">
                <a16:creationId xmlns="" xmlns:a16="http://schemas.microsoft.com/office/drawing/2014/main" id="{2771CE1B-1676-3A41-9F4B-5163E1F694F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pPr/>
              <a:t>‹Nº›</a:t>
            </a:fld>
            <a:endParaRPr lang="es-CL"/>
          </a:p>
        </p:txBody>
      </p:sp>
    </p:spTree>
    <p:extLst>
      <p:ext uri="{BB962C8B-B14F-4D97-AF65-F5344CB8AC3E}">
        <p14:creationId xmlns:p14="http://schemas.microsoft.com/office/powerpoint/2010/main" val="84077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3"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 xmlns:a16="http://schemas.microsoft.com/office/drawing/2014/main" id="{0B3BE0AC-9C2E-0825-1D3B-F58A17735FD9}"/>
              </a:ext>
            </a:extLst>
          </p:cNvPr>
          <p:cNvSpPr>
            <a:spLocks noGrp="1"/>
          </p:cNvSpPr>
          <p:nvPr>
            <p:ph type="body" sz="quarter" idx="17" hasCustomPrompt="1"/>
          </p:nvPr>
        </p:nvSpPr>
        <p:spPr>
          <a:xfrm>
            <a:off x="449262" y="1930214"/>
            <a:ext cx="6991989" cy="4052806"/>
          </a:xfrm>
          <a:prstGeom prst="rect">
            <a:avLst/>
          </a:prstGeom>
        </p:spPr>
        <p:txBody>
          <a:bodyPr lIns="0" tIns="0" rIns="0" bIns="0">
            <a:noAutofit/>
          </a:bodyPr>
          <a:lstStyle>
            <a:lvl1pPr marL="0" indent="0">
              <a:spcBef>
                <a:spcPts val="0"/>
              </a:spcBef>
              <a:buNone/>
              <a:tabLst/>
              <a:defRPr sz="5400" b="0">
                <a:solidFill>
                  <a:schemeClr val="tx2"/>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 </a:t>
            </a:r>
            <a:endParaRPr lang="es-CL" dirty="0"/>
          </a:p>
        </p:txBody>
      </p:sp>
      <p:sp>
        <p:nvSpPr>
          <p:cNvPr id="2" name="Marcador de texto 7">
            <a:extLst>
              <a:ext uri="{FF2B5EF4-FFF2-40B4-BE49-F238E27FC236}">
                <a16:creationId xmlns="" xmlns:a16="http://schemas.microsoft.com/office/drawing/2014/main"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6" name="Marcador de texto 7">
            <a:extLst>
              <a:ext uri="{FF2B5EF4-FFF2-40B4-BE49-F238E27FC236}">
                <a16:creationId xmlns="" xmlns:a16="http://schemas.microsoft.com/office/drawing/2014/main" id="{CE43BA81-3B9A-9FB8-9817-523699305AA6}"/>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SemiBold"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ACHS Nueva Serif </a:t>
            </a:r>
            <a:r>
              <a:rPr lang="es-ES" dirty="0" err="1"/>
              <a:t>Semibold</a:t>
            </a:r>
            <a:r>
              <a:rPr lang="es-ES" dirty="0"/>
              <a:t> 20</a:t>
            </a:r>
          </a:p>
        </p:txBody>
      </p:sp>
      <p:cxnSp>
        <p:nvCxnSpPr>
          <p:cNvPr id="8" name="Conector recto 18">
            <a:extLst>
              <a:ext uri="{FF2B5EF4-FFF2-40B4-BE49-F238E27FC236}">
                <a16:creationId xmlns="" xmlns:a16="http://schemas.microsoft.com/office/drawing/2014/main" id="{45F01C98-28F1-AE63-568D-CEA557C091E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36" name="Imagen 35">
            <a:extLst>
              <a:ext uri="{FF2B5EF4-FFF2-40B4-BE49-F238E27FC236}">
                <a16:creationId xmlns="" xmlns:a16="http://schemas.microsoft.com/office/drawing/2014/main" id="{30036DBE-76C4-8216-04FF-5F0955371D59}"/>
              </a:ext>
            </a:extLst>
          </p:cNvPr>
          <p:cNvPicPr>
            <a:picLocks noChangeAspect="1"/>
          </p:cNvPicPr>
          <p:nvPr userDrawn="1"/>
        </p:nvPicPr>
        <p:blipFill>
          <a:blip r:embed="rId6" cstate="screen">
            <a:alphaModFix/>
            <a:extLst>
              <a:ext uri="{28A0092B-C50C-407E-A947-70E740481C1C}">
                <a14:useLocalDpi xmlns:a14="http://schemas.microsoft.com/office/drawing/2010/main"/>
              </a:ext>
            </a:extLst>
          </a:blip>
          <a:stretch>
            <a:fillRect/>
          </a:stretch>
        </p:blipFill>
        <p:spPr>
          <a:xfrm>
            <a:off x="9827580" y="447162"/>
            <a:ext cx="2028125" cy="518517"/>
          </a:xfrm>
          <a:prstGeom prst="rect">
            <a:avLst/>
          </a:prstGeom>
        </p:spPr>
      </p:pic>
    </p:spTree>
    <p:extLst>
      <p:ext uri="{BB962C8B-B14F-4D97-AF65-F5344CB8AC3E}">
        <p14:creationId xmlns:p14="http://schemas.microsoft.com/office/powerpoint/2010/main" val="2881145477"/>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guide id="7" pos="746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7"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 xmlns:a16="http://schemas.microsoft.com/office/drawing/2014/main"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 xmlns:a16="http://schemas.microsoft.com/office/drawing/2014/main"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 xmlns:a16="http://schemas.microsoft.com/office/drawing/2014/main"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 xmlns:a16="http://schemas.microsoft.com/office/drawing/2014/main"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3" name="Picture 9">
            <a:extLst>
              <a:ext uri="{FF2B5EF4-FFF2-40B4-BE49-F238E27FC236}">
                <a16:creationId xmlns="" xmlns:a16="http://schemas.microsoft.com/office/drawing/2014/main"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443269903"/>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32A4F985-5364-6E40-4A83-23C6EC548210}"/>
              </a:ext>
            </a:extLst>
          </p:cNvPr>
          <p:cNvGraphicFramePr>
            <a:graphicFrameLocks noChangeAspect="1"/>
          </p:cNvGraphicFramePr>
          <p:nvPr userDrawn="1">
            <p:custDataLst>
              <p:tags r:id="rId13"/>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 name="Diapositiva de think-cell" r:id="rId14" imgW="415" imgH="416" progId="TCLayout.ActiveDocument.1">
                  <p:embed/>
                </p:oleObj>
              </mc:Choice>
              <mc:Fallback>
                <p:oleObj name="Diapositiva de think-cell" r:id="rId14" imgW="415" imgH="416" progId="TCLayout.ActiveDocument.1">
                  <p:embed/>
                  <p:pic>
                    <p:nvPicPr>
                      <p:cNvPr id="2" name="Objeto 1" hidden="1">
                        <a:extLst>
                          <a:ext uri="{FF2B5EF4-FFF2-40B4-BE49-F238E27FC236}">
                            <a16:creationId xmlns="" xmlns:a16="http://schemas.microsoft.com/office/drawing/2014/main" id="{32A4F985-5364-6E40-4A83-23C6EC548210}"/>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 xmlns:a16="http://schemas.microsoft.com/office/drawing/2014/main"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2"/>
    </p:custDataLst>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710" r:id="rId1"/>
    <p:sldLayoutId id="2147483696" r:id="rId2"/>
    <p:sldLayoutId id="2147483701" r:id="rId3"/>
    <p:sldLayoutId id="2147483702" r:id="rId4"/>
    <p:sldLayoutId id="2147483707" r:id="rId5"/>
    <p:sldLayoutId id="2147483716" r:id="rId6"/>
    <p:sldLayoutId id="2147483711" r:id="rId7"/>
    <p:sldLayoutId id="2147483715" r:id="rId8"/>
    <p:sldLayoutId id="2147483719"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ans"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4.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8.xml"/><Relationship Id="rId4"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4.emf"/><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9.xml"/><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4.emf"/><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0.xml"/><Relationship Id="rId4"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31.xml"/><Relationship Id="rId7" Type="http://schemas.openxmlformats.org/officeDocument/2006/relationships/image" Target="../media/image14.emf"/><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1.xml"/><Relationship Id="rId4"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4.emf"/><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2.xml"/><Relationship Id="rId4"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4.emf"/><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13.xml"/><Relationship Id="rId4"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37.xml"/><Relationship Id="rId7" Type="http://schemas.openxmlformats.org/officeDocument/2006/relationships/image" Target="../media/image14.emf"/><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14.xml"/><Relationship Id="rId4" Type="http://schemas.openxmlformats.org/officeDocument/2006/relationships/slideLayout" Target="../slideLayouts/slideLayout9.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14.emf"/><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5.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4.emf"/><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4.emf"/><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image" Target="../media/image14.svg"/><Relationship Id="rId5" Type="http://schemas.openxmlformats.org/officeDocument/2006/relationships/image" Target="../media/image11.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45.xml"/><Relationship Id="rId7" Type="http://schemas.openxmlformats.org/officeDocument/2006/relationships/image" Target="../media/image14.emf"/><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18.xml"/><Relationship Id="rId4"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4.emf"/><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19.xml"/><Relationship Id="rId4"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4.emf"/><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20.xml"/><Relationship Id="rId4"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51.xml"/><Relationship Id="rId7" Type="http://schemas.openxmlformats.org/officeDocument/2006/relationships/image" Target="../media/image14.emf"/><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21.xml"/><Relationship Id="rId4"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53.xml"/><Relationship Id="rId7" Type="http://schemas.openxmlformats.org/officeDocument/2006/relationships/image" Target="../media/image14.emf"/><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22.xml"/><Relationship Id="rId4" Type="http://schemas.openxmlformats.org/officeDocument/2006/relationships/slideLayout" Target="../slideLayouts/slideLayout9.xml"/><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55.xml"/><Relationship Id="rId7" Type="http://schemas.openxmlformats.org/officeDocument/2006/relationships/image" Target="../media/image14.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23.xml"/><Relationship Id="rId4"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14.emf"/><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24.xml"/><Relationship Id="rId4"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59.xml"/><Relationship Id="rId7" Type="http://schemas.openxmlformats.org/officeDocument/2006/relationships/image" Target="../media/image14.emf"/><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25.xml"/><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7.png"/><Relationship Id="rId3" Type="http://schemas.openxmlformats.org/officeDocument/2006/relationships/tags" Target="../tags/tag61.xml"/><Relationship Id="rId7" Type="http://schemas.openxmlformats.org/officeDocument/2006/relationships/image" Target="../media/image14.emf"/><Relationship Id="rId12" Type="http://schemas.openxmlformats.org/officeDocument/2006/relationships/image" Target="../media/image32.png"/><Relationship Id="rId17" Type="http://schemas.openxmlformats.org/officeDocument/2006/relationships/hyperlink" Target="http://s2.achs.cl/sitios/gpr/Soporte_Preventivo/Reglamento%20Interno/Forms/AllItems.aspx?InitialTabId=Ribbon.Library&amp;VisibilityContext=WSSTabPersistence" TargetMode="External"/><Relationship Id="rId2" Type="http://schemas.openxmlformats.org/officeDocument/2006/relationships/tags" Target="../tags/tag60.xml"/><Relationship Id="rId16" Type="http://schemas.openxmlformats.org/officeDocument/2006/relationships/image" Target="../media/image36.png"/><Relationship Id="rId1" Type="http://schemas.openxmlformats.org/officeDocument/2006/relationships/vmlDrawing" Target="../drawings/vmlDrawing30.vml"/><Relationship Id="rId6" Type="http://schemas.openxmlformats.org/officeDocument/2006/relationships/oleObject" Target="../embeddings/oleObject30.bin"/><Relationship Id="rId11" Type="http://schemas.openxmlformats.org/officeDocument/2006/relationships/image" Target="../media/image31.png"/><Relationship Id="rId5" Type="http://schemas.openxmlformats.org/officeDocument/2006/relationships/notesSlide" Target="../notesSlides/notesSlide26.xml"/><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slideLayout" Target="../slideLayouts/slideLayout9.xml"/><Relationship Id="rId9" Type="http://schemas.openxmlformats.org/officeDocument/2006/relationships/image" Target="../media/image29.png"/><Relationship Id="rId1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62.xml"/><Relationship Id="rId5" Type="http://schemas.openxmlformats.org/officeDocument/2006/relationships/image" Target="../media/image39.png"/><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63.xml"/><Relationship Id="rId5" Type="http://schemas.openxmlformats.org/officeDocument/2006/relationships/image" Target="../media/image40.png"/><Relationship Id="rId4" Type="http://schemas.openxmlformats.org/officeDocument/2006/relationships/image" Target="../media/image41.sv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3.xml"/><Relationship Id="rId7" Type="http://schemas.openxmlformats.org/officeDocument/2006/relationships/image" Target="../media/image14.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2.xml"/><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4.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3.xml"/><Relationship Id="rId4"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hyperlink" Target="https://www.suseso.cl/605/articles-694207_recurso_1.pdf" TargetMode="External"/><Relationship Id="rId3" Type="http://schemas.openxmlformats.org/officeDocument/2006/relationships/tags" Target="../tags/tag17.xml"/><Relationship Id="rId7" Type="http://schemas.openxmlformats.org/officeDocument/2006/relationships/image" Target="../media/image14.emf"/><Relationship Id="rId12" Type="http://schemas.openxmlformats.org/officeDocument/2006/relationships/image" Target="../media/image18.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8.bin"/><Relationship Id="rId11" Type="http://schemas.openxmlformats.org/officeDocument/2006/relationships/hyperlink" Target="https://dipol.minsal.cl/wp-content/uploads/2022/11/2022.11.10_PROTOCOLO-PSICOSOCIAL-VF-disenado-v2022.pdf" TargetMode="External"/><Relationship Id="rId5" Type="http://schemas.openxmlformats.org/officeDocument/2006/relationships/notesSlide" Target="../notesSlides/notesSlide4.xml"/><Relationship Id="rId10" Type="http://schemas.openxmlformats.org/officeDocument/2006/relationships/image" Target="../media/image17.png"/><Relationship Id="rId4" Type="http://schemas.openxmlformats.org/officeDocument/2006/relationships/slideLayout" Target="../slideLayouts/slideLayout9.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19.xml"/><Relationship Id="rId7" Type="http://schemas.openxmlformats.org/officeDocument/2006/relationships/image" Target="../media/image14.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5.xml"/><Relationship Id="rId4"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1.xml"/><Relationship Id="rId7" Type="http://schemas.openxmlformats.org/officeDocument/2006/relationships/image" Target="../media/image14.emf"/><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6.xml"/><Relationship Id="rId4" Type="http://schemas.openxmlformats.org/officeDocument/2006/relationships/slideLayout" Target="../slideLayouts/slideLayout9.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4.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7.xml"/><Relationship Id="rId4"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 xmlns:a16="http://schemas.microsoft.com/office/drawing/2014/main" id="{410E693C-AD73-124D-9624-9F995FA550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263" y="5733612"/>
            <a:ext cx="1239633" cy="506414"/>
          </a:xfrm>
          <a:prstGeom prst="rect">
            <a:avLst/>
          </a:prstGeom>
        </p:spPr>
      </p:pic>
      <p:sp>
        <p:nvSpPr>
          <p:cNvPr id="3" name="Rectángulo redondeado 7">
            <a:extLst>
              <a:ext uri="{FF2B5EF4-FFF2-40B4-BE49-F238E27FC236}">
                <a16:creationId xmlns="" xmlns:a16="http://schemas.microsoft.com/office/drawing/2014/main" id="{28F435F5-148C-8C40-8E6B-731307752838}"/>
              </a:ext>
            </a:extLst>
          </p:cNvPr>
          <p:cNvSpPr/>
          <p:nvPr/>
        </p:nvSpPr>
        <p:spPr>
          <a:xfrm>
            <a:off x="449263" y="617974"/>
            <a:ext cx="2351087" cy="429776"/>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L" dirty="0">
                <a:solidFill>
                  <a:srgbClr val="000000"/>
                </a:solidFill>
                <a:latin typeface="ACHS Nueva Sans" pitchFamily="2" charset="0"/>
              </a:rPr>
              <a:t>Charla / Presencial</a:t>
            </a:r>
          </a:p>
        </p:txBody>
      </p:sp>
      <p:sp>
        <p:nvSpPr>
          <p:cNvPr id="5" name="Marcador de texto 1">
            <a:extLst>
              <a:ext uri="{FF2B5EF4-FFF2-40B4-BE49-F238E27FC236}">
                <a16:creationId xmlns="" xmlns:a16="http://schemas.microsoft.com/office/drawing/2014/main" id="{403519CE-C58D-7944-9B39-A52069B99C2E}"/>
              </a:ext>
            </a:extLst>
          </p:cNvPr>
          <p:cNvSpPr txBox="1">
            <a:spLocks/>
          </p:cNvSpPr>
          <p:nvPr/>
        </p:nvSpPr>
        <p:spPr>
          <a:xfrm>
            <a:off x="388303" y="2215401"/>
            <a:ext cx="3810000" cy="2350560"/>
          </a:xfrm>
          <a:prstGeom prst="rect">
            <a:avLst/>
          </a:prstGeom>
        </p:spPr>
        <p:txBody>
          <a:bodyPr vert="horz" lIns="91440" tIns="45720" rIns="91440" bIns="45720" rtlCol="0" anchor="t" anchorCtr="0"/>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3600" dirty="0">
                <a:solidFill>
                  <a:schemeClr val="accent3">
                    <a:lumMod val="75000"/>
                    <a:lumOff val="25000"/>
                  </a:schemeClr>
                </a:solidFill>
                <a:latin typeface="ACHS Nueva Serif Medium" pitchFamily="2" charset="0"/>
              </a:rPr>
              <a:t>DIFUSIÓN PROTOCOLO DE RIESGOS </a:t>
            </a:r>
            <a:r>
              <a:rPr lang="es-CL" sz="3600" dirty="0" smtClean="0">
                <a:solidFill>
                  <a:schemeClr val="accent3">
                    <a:lumMod val="75000"/>
                    <a:lumOff val="25000"/>
                  </a:schemeClr>
                </a:solidFill>
                <a:latin typeface="ACHS Nueva Serif Medium" pitchFamily="2" charset="0"/>
              </a:rPr>
              <a:t>PSICOSOCIALES</a:t>
            </a:r>
            <a:endParaRPr lang="es-CL" sz="2000" dirty="0">
              <a:solidFill>
                <a:schemeClr val="accent3">
                  <a:lumMod val="75000"/>
                  <a:lumOff val="25000"/>
                </a:schemeClr>
              </a:solidFill>
              <a:latin typeface="ACHS Nueva Serif Medium" pitchFamily="2" charset="0"/>
            </a:endParaRPr>
          </a:p>
          <a:p>
            <a:pPr algn="l"/>
            <a:endParaRPr lang="es-CL" sz="2000" dirty="0">
              <a:solidFill>
                <a:schemeClr val="accent3">
                  <a:lumMod val="75000"/>
                  <a:lumOff val="25000"/>
                </a:schemeClr>
              </a:solidFill>
              <a:latin typeface="ACHS Nueva Serif Medium" pitchFamily="2" charset="0"/>
            </a:endParaRPr>
          </a:p>
          <a:p>
            <a:pPr algn="l"/>
            <a:endParaRPr lang="es-CL" dirty="0">
              <a:solidFill>
                <a:schemeClr val="bg2"/>
              </a:solidFill>
              <a:latin typeface="ACHS Nueva Sans" pitchFamily="2" charset="0"/>
            </a:endParaRPr>
          </a:p>
        </p:txBody>
      </p:sp>
      <p:pic>
        <p:nvPicPr>
          <p:cNvPr id="7" name="Imagen 6" descr="Personas sentadas en una mesa&#10;&#10;Descripción generada automáticamente">
            <a:extLst>
              <a:ext uri="{FF2B5EF4-FFF2-40B4-BE49-F238E27FC236}">
                <a16:creationId xmlns="" xmlns:a16="http://schemas.microsoft.com/office/drawing/2014/main" id="{5D289AEC-3F1E-C4BD-02B7-17D1E7537F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91063" y="0"/>
            <a:ext cx="7500937" cy="6858000"/>
          </a:xfrm>
          <a:prstGeom prst="rect">
            <a:avLst/>
          </a:prstGeom>
        </p:spPr>
      </p:pic>
    </p:spTree>
    <p:custDataLst>
      <p:tags r:id="rId1"/>
    </p:custDataLst>
    <p:extLst>
      <p:ext uri="{BB962C8B-B14F-4D97-AF65-F5344CB8AC3E}">
        <p14:creationId xmlns:p14="http://schemas.microsoft.com/office/powerpoint/2010/main" val="1326279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2295"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13" name="Rectangle 21">
            <a:extLst>
              <a:ext uri="{FF2B5EF4-FFF2-40B4-BE49-F238E27FC236}">
                <a16:creationId xmlns="" xmlns:a16="http://schemas.microsoft.com/office/drawing/2014/main" id="{9A1B3F54-0AA7-8318-6812-EDFDE72CA660}"/>
              </a:ext>
            </a:extLst>
          </p:cNvPr>
          <p:cNvSpPr/>
          <p:nvPr/>
        </p:nvSpPr>
        <p:spPr>
          <a:xfrm>
            <a:off x="449262" y="1873667"/>
            <a:ext cx="5792798" cy="323935"/>
          </a:xfrm>
          <a:prstGeom prst="rect">
            <a:avLst/>
          </a:prstGeom>
        </p:spPr>
        <p:txBody>
          <a:bodyPr wrap="square">
            <a:spAutoFit/>
          </a:bodyPr>
          <a:lstStyle/>
          <a:p>
            <a:r>
              <a:rPr lang="es-CL" altLang="es-CL" sz="1505" b="1" dirty="0">
                <a:solidFill>
                  <a:srgbClr val="004C14"/>
                </a:solidFill>
                <a:latin typeface="ACHS Nueva Sans" pitchFamily="2" charset="0"/>
                <a:cs typeface="Arial" panose="020B0604020202020204" pitchFamily="34" charset="0"/>
              </a:rPr>
              <a:t>Definir/realizar:</a:t>
            </a:r>
          </a:p>
        </p:txBody>
      </p:sp>
      <p:grpSp>
        <p:nvGrpSpPr>
          <p:cNvPr id="12" name="Grupo 11">
            <a:extLst>
              <a:ext uri="{FF2B5EF4-FFF2-40B4-BE49-F238E27FC236}">
                <a16:creationId xmlns="" xmlns:a16="http://schemas.microsoft.com/office/drawing/2014/main" id="{1C5E8477-7961-1B01-10A3-7367FDA5CFA2}"/>
              </a:ext>
            </a:extLst>
          </p:cNvPr>
          <p:cNvGrpSpPr/>
          <p:nvPr/>
        </p:nvGrpSpPr>
        <p:grpSpPr>
          <a:xfrm>
            <a:off x="2508902" y="1921793"/>
            <a:ext cx="8995806" cy="4220472"/>
            <a:chOff x="2508902" y="2260387"/>
            <a:chExt cx="8995806" cy="4220472"/>
          </a:xfrm>
        </p:grpSpPr>
        <p:sp>
          <p:nvSpPr>
            <p:cNvPr id="2" name="Freeform 2">
              <a:extLst>
                <a:ext uri="{FF2B5EF4-FFF2-40B4-BE49-F238E27FC236}">
                  <a16:creationId xmlns="" xmlns:a16="http://schemas.microsoft.com/office/drawing/2014/main" id="{248C42C6-A4B4-BD58-5C4F-95A53B275968}"/>
                </a:ext>
              </a:extLst>
            </p:cNvPr>
            <p:cNvSpPr/>
            <p:nvPr/>
          </p:nvSpPr>
          <p:spPr>
            <a:xfrm>
              <a:off x="2512862" y="2260387"/>
              <a:ext cx="1981259" cy="1361097"/>
            </a:xfrm>
            <a:prstGeom prst="roundRect">
              <a:avLst/>
            </a:prstGeom>
            <a:solidFill>
              <a:srgbClr val="13C045"/>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Carta Gantt</a:t>
              </a:r>
            </a:p>
          </p:txBody>
        </p:sp>
        <p:sp>
          <p:nvSpPr>
            <p:cNvPr id="4" name="Freeform 3">
              <a:extLst>
                <a:ext uri="{FF2B5EF4-FFF2-40B4-BE49-F238E27FC236}">
                  <a16:creationId xmlns="" xmlns:a16="http://schemas.microsoft.com/office/drawing/2014/main" id="{222BED68-1194-CEE8-2159-AA1C4B6ECABE}"/>
                </a:ext>
              </a:extLst>
            </p:cNvPr>
            <p:cNvSpPr/>
            <p:nvPr/>
          </p:nvSpPr>
          <p:spPr>
            <a:xfrm>
              <a:off x="4849724" y="2260387"/>
              <a:ext cx="1981259" cy="1361097"/>
            </a:xfrm>
            <a:prstGeom prst="roundRect">
              <a:avLst/>
            </a:prstGeom>
            <a:solidFill>
              <a:srgbClr val="13C045"/>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Formato del cuestionario</a:t>
              </a:r>
            </a:p>
          </p:txBody>
        </p:sp>
        <p:sp>
          <p:nvSpPr>
            <p:cNvPr id="7" name="Freeform 5">
              <a:extLst>
                <a:ext uri="{FF2B5EF4-FFF2-40B4-BE49-F238E27FC236}">
                  <a16:creationId xmlns="" xmlns:a16="http://schemas.microsoft.com/office/drawing/2014/main" id="{7A997C6F-3E80-664F-D2B6-76F5DDA46CF4}"/>
                </a:ext>
              </a:extLst>
            </p:cNvPr>
            <p:cNvSpPr/>
            <p:nvPr/>
          </p:nvSpPr>
          <p:spPr>
            <a:xfrm>
              <a:off x="7186587" y="2260387"/>
              <a:ext cx="1981259" cy="1361097"/>
            </a:xfrm>
            <a:prstGeom prst="roundRect">
              <a:avLst/>
            </a:prstGeom>
            <a:solidFill>
              <a:srgbClr val="13C045"/>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Periodo de aplicación</a:t>
              </a:r>
            </a:p>
          </p:txBody>
        </p:sp>
        <p:sp>
          <p:nvSpPr>
            <p:cNvPr id="14" name="Freeform 15">
              <a:extLst>
                <a:ext uri="{FF2B5EF4-FFF2-40B4-BE49-F238E27FC236}">
                  <a16:creationId xmlns="" xmlns:a16="http://schemas.microsoft.com/office/drawing/2014/main" id="{6F4278AA-916B-7F91-FDF7-013189C67B7C}"/>
                </a:ext>
              </a:extLst>
            </p:cNvPr>
            <p:cNvSpPr/>
            <p:nvPr/>
          </p:nvSpPr>
          <p:spPr>
            <a:xfrm>
              <a:off x="9523449" y="2260387"/>
              <a:ext cx="1981259" cy="1361097"/>
            </a:xfrm>
            <a:prstGeom prst="roundRect">
              <a:avLst/>
            </a:prstGeom>
            <a:solidFill>
              <a:srgbClr val="13C045"/>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Unidades de análisis</a:t>
              </a:r>
            </a:p>
          </p:txBody>
        </p:sp>
        <p:sp>
          <p:nvSpPr>
            <p:cNvPr id="15" name="Freeform 16">
              <a:extLst>
                <a:ext uri="{FF2B5EF4-FFF2-40B4-BE49-F238E27FC236}">
                  <a16:creationId xmlns="" xmlns:a16="http://schemas.microsoft.com/office/drawing/2014/main" id="{981C126D-A598-CA3B-35EE-467DC52F2D94}"/>
                </a:ext>
              </a:extLst>
            </p:cNvPr>
            <p:cNvSpPr/>
            <p:nvPr/>
          </p:nvSpPr>
          <p:spPr>
            <a:xfrm>
              <a:off x="2512862" y="3686189"/>
              <a:ext cx="1981259" cy="1361097"/>
            </a:xfrm>
            <a:prstGeom prst="roundRect">
              <a:avLst/>
            </a:prstGeom>
            <a:solidFill>
              <a:srgbClr val="27933E"/>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Forma y contenido de sensibilización</a:t>
              </a:r>
            </a:p>
          </p:txBody>
        </p:sp>
        <p:sp>
          <p:nvSpPr>
            <p:cNvPr id="16" name="Freeform 17">
              <a:extLst>
                <a:ext uri="{FF2B5EF4-FFF2-40B4-BE49-F238E27FC236}">
                  <a16:creationId xmlns="" xmlns:a16="http://schemas.microsoft.com/office/drawing/2014/main" id="{4C26B608-C2C2-D5C2-64E7-C455EADFEADE}"/>
                </a:ext>
              </a:extLst>
            </p:cNvPr>
            <p:cNvSpPr/>
            <p:nvPr/>
          </p:nvSpPr>
          <p:spPr>
            <a:xfrm>
              <a:off x="4849724" y="3686189"/>
              <a:ext cx="1981259" cy="1361097"/>
            </a:xfrm>
            <a:prstGeom prst="roundRect">
              <a:avLst/>
            </a:prstGeom>
            <a:solidFill>
              <a:srgbClr val="27933E"/>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Resguardar anonimato  y confidencialidad</a:t>
              </a:r>
            </a:p>
          </p:txBody>
        </p:sp>
        <p:sp>
          <p:nvSpPr>
            <p:cNvPr id="17" name="Freeform 18">
              <a:extLst>
                <a:ext uri="{FF2B5EF4-FFF2-40B4-BE49-F238E27FC236}">
                  <a16:creationId xmlns="" xmlns:a16="http://schemas.microsoft.com/office/drawing/2014/main" id="{63EAC224-261F-BABE-B875-A92145D3F5AA}"/>
                </a:ext>
              </a:extLst>
            </p:cNvPr>
            <p:cNvSpPr/>
            <p:nvPr/>
          </p:nvSpPr>
          <p:spPr>
            <a:xfrm>
              <a:off x="7186587" y="3686189"/>
              <a:ext cx="1981259" cy="1361097"/>
            </a:xfrm>
            <a:prstGeom prst="roundRect">
              <a:avLst/>
            </a:prstGeom>
            <a:solidFill>
              <a:srgbClr val="27933E"/>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Monitorear proceso de aplicación</a:t>
              </a:r>
            </a:p>
          </p:txBody>
        </p:sp>
        <p:sp>
          <p:nvSpPr>
            <p:cNvPr id="19" name="Freeform 19">
              <a:extLst>
                <a:ext uri="{FF2B5EF4-FFF2-40B4-BE49-F238E27FC236}">
                  <a16:creationId xmlns="" xmlns:a16="http://schemas.microsoft.com/office/drawing/2014/main" id="{15605803-3AEE-888A-3714-FFB772F9948B}"/>
                </a:ext>
              </a:extLst>
            </p:cNvPr>
            <p:cNvSpPr/>
            <p:nvPr/>
          </p:nvSpPr>
          <p:spPr>
            <a:xfrm>
              <a:off x="9523449" y="3686189"/>
              <a:ext cx="1981259" cy="1361097"/>
            </a:xfrm>
            <a:prstGeom prst="roundRect">
              <a:avLst/>
            </a:prstGeom>
            <a:solidFill>
              <a:srgbClr val="27933E"/>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Analizar y discutir resultados</a:t>
              </a:r>
            </a:p>
          </p:txBody>
        </p:sp>
        <p:sp>
          <p:nvSpPr>
            <p:cNvPr id="20" name="Freeform 20">
              <a:extLst>
                <a:ext uri="{FF2B5EF4-FFF2-40B4-BE49-F238E27FC236}">
                  <a16:creationId xmlns="" xmlns:a16="http://schemas.microsoft.com/office/drawing/2014/main" id="{FD122B3C-80D1-2CE8-84A9-20A0F6057838}"/>
                </a:ext>
              </a:extLst>
            </p:cNvPr>
            <p:cNvSpPr/>
            <p:nvPr/>
          </p:nvSpPr>
          <p:spPr>
            <a:xfrm>
              <a:off x="2508902" y="5119762"/>
              <a:ext cx="1981259" cy="1361097"/>
            </a:xfrm>
            <a:prstGeom prst="roundRect">
              <a:avLst/>
            </a:pr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Informar resultados a trabajadores</a:t>
              </a:r>
            </a:p>
          </p:txBody>
        </p:sp>
        <p:sp>
          <p:nvSpPr>
            <p:cNvPr id="21" name="Freeform 21">
              <a:extLst>
                <a:ext uri="{FF2B5EF4-FFF2-40B4-BE49-F238E27FC236}">
                  <a16:creationId xmlns="" xmlns:a16="http://schemas.microsoft.com/office/drawing/2014/main" id="{4D1BAC5C-EC21-9FCD-5898-14AEF3D95D69}"/>
                </a:ext>
              </a:extLst>
            </p:cNvPr>
            <p:cNvSpPr/>
            <p:nvPr/>
          </p:nvSpPr>
          <p:spPr>
            <a:xfrm>
              <a:off x="4847084" y="5119762"/>
              <a:ext cx="1981259" cy="1361097"/>
            </a:xfrm>
            <a:prstGeom prst="roundRect">
              <a:avLst/>
            </a:pr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Informar resultados a OAL</a:t>
              </a:r>
            </a:p>
          </p:txBody>
        </p:sp>
        <p:sp>
          <p:nvSpPr>
            <p:cNvPr id="22" name="Freeform 22">
              <a:extLst>
                <a:ext uri="{FF2B5EF4-FFF2-40B4-BE49-F238E27FC236}">
                  <a16:creationId xmlns="" xmlns:a16="http://schemas.microsoft.com/office/drawing/2014/main" id="{4DE69446-2A30-25B4-E40F-6056876C8AB2}"/>
                </a:ext>
              </a:extLst>
            </p:cNvPr>
            <p:cNvSpPr/>
            <p:nvPr/>
          </p:nvSpPr>
          <p:spPr>
            <a:xfrm>
              <a:off x="7185267" y="5095950"/>
              <a:ext cx="1981259" cy="1361097"/>
            </a:xfrm>
            <a:prstGeom prst="roundRect">
              <a:avLst/>
            </a:pr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Asegurar participación de los trabajadores en propuestas de intervención</a:t>
              </a:r>
            </a:p>
          </p:txBody>
        </p:sp>
        <p:sp>
          <p:nvSpPr>
            <p:cNvPr id="23" name="Freeform 23">
              <a:extLst>
                <a:ext uri="{FF2B5EF4-FFF2-40B4-BE49-F238E27FC236}">
                  <a16:creationId xmlns="" xmlns:a16="http://schemas.microsoft.com/office/drawing/2014/main" id="{B79C9AFA-9E26-6601-208A-4DE8C5C1BF0F}"/>
                </a:ext>
              </a:extLst>
            </p:cNvPr>
            <p:cNvSpPr/>
            <p:nvPr/>
          </p:nvSpPr>
          <p:spPr>
            <a:xfrm>
              <a:off x="9523449" y="5095950"/>
              <a:ext cx="1981259" cy="1361097"/>
            </a:xfrm>
            <a:prstGeom prst="roundRect">
              <a:avLst/>
            </a:pr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Informar a trabajadores sobre medidas de intervención</a:t>
              </a:r>
            </a:p>
          </p:txBody>
        </p:sp>
      </p:grpSp>
      <p:sp>
        <p:nvSpPr>
          <p:cNvPr id="9" name="Marcador de texto 8">
            <a:extLst>
              <a:ext uri="{FF2B5EF4-FFF2-40B4-BE49-F238E27FC236}">
                <a16:creationId xmlns="" xmlns:a16="http://schemas.microsoft.com/office/drawing/2014/main" id="{AAA33CC6-2ABA-12A3-5B4C-C05D60245611}"/>
              </a:ext>
            </a:extLst>
          </p:cNvPr>
          <p:cNvSpPr>
            <a:spLocks noGrp="1"/>
          </p:cNvSpPr>
          <p:nvPr>
            <p:ph type="body" sz="quarter" idx="62"/>
          </p:nvPr>
        </p:nvSpPr>
        <p:spPr/>
        <p:txBody>
          <a:bodyPr/>
          <a:lstStyle/>
          <a:p>
            <a:r>
              <a:rPr lang="es-CL" dirty="0"/>
              <a:t>Funciones del comité de aplicación:</a:t>
            </a:r>
          </a:p>
          <a:p>
            <a:endParaRPr lang="es-CL" dirty="0"/>
          </a:p>
        </p:txBody>
      </p:sp>
      <p:sp>
        <p:nvSpPr>
          <p:cNvPr id="10" name="Marcador de texto 6">
            <a:extLst>
              <a:ext uri="{FF2B5EF4-FFF2-40B4-BE49-F238E27FC236}">
                <a16:creationId xmlns="" xmlns:a16="http://schemas.microsoft.com/office/drawing/2014/main" id="{A49D9F6F-FA79-0D1F-37D4-9E687531D70F}"/>
              </a:ext>
            </a:extLst>
          </p:cNvPr>
          <p:cNvSpPr>
            <a:spLocks noGrp="1"/>
          </p:cNvSpPr>
          <p:nvPr>
            <p:ph type="body" sz="quarter" idx="61"/>
          </p:nvPr>
        </p:nvSpPr>
        <p:spPr>
          <a:xfrm>
            <a:off x="449262" y="496571"/>
            <a:ext cx="9865812" cy="523874"/>
          </a:xfrm>
        </p:spPr>
        <p:txBody>
          <a:bodyPr/>
          <a:lstStyle/>
          <a:p>
            <a:r>
              <a:rPr lang="es-CL" dirty="0"/>
              <a:t>Protocolo Psicosocial</a:t>
            </a:r>
          </a:p>
        </p:txBody>
      </p:sp>
    </p:spTree>
    <p:custDataLst>
      <p:tags r:id="rId2"/>
    </p:custDataLst>
    <p:extLst>
      <p:ext uri="{BB962C8B-B14F-4D97-AF65-F5344CB8AC3E}">
        <p14:creationId xmlns:p14="http://schemas.microsoft.com/office/powerpoint/2010/main" val="267948450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3319"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2" name="Marcador de texto 1">
            <a:extLst>
              <a:ext uri="{FF2B5EF4-FFF2-40B4-BE49-F238E27FC236}">
                <a16:creationId xmlns="" xmlns:a16="http://schemas.microsoft.com/office/drawing/2014/main" id="{57B265A5-4138-4C1D-B164-9B30D1BDCCCF}"/>
              </a:ext>
            </a:extLst>
          </p:cNvPr>
          <p:cNvSpPr>
            <a:spLocks noGrp="1"/>
          </p:cNvSpPr>
          <p:nvPr>
            <p:ph type="body" sz="quarter" idx="61"/>
          </p:nvPr>
        </p:nvSpPr>
        <p:spPr/>
        <p:txBody>
          <a:bodyPr/>
          <a:lstStyle/>
          <a:p>
            <a:r>
              <a:rPr lang="es-CL" dirty="0"/>
              <a:t>Protocolo Psicosocial</a:t>
            </a:r>
          </a:p>
        </p:txBody>
      </p:sp>
      <p:sp>
        <p:nvSpPr>
          <p:cNvPr id="4" name="Marcador de texto 3">
            <a:extLst>
              <a:ext uri="{FF2B5EF4-FFF2-40B4-BE49-F238E27FC236}">
                <a16:creationId xmlns="" xmlns:a16="http://schemas.microsoft.com/office/drawing/2014/main" id="{4C77F2F2-3A82-0A21-E1F2-BA886C9B2056}"/>
              </a:ext>
            </a:extLst>
          </p:cNvPr>
          <p:cNvSpPr>
            <a:spLocks noGrp="1"/>
          </p:cNvSpPr>
          <p:nvPr>
            <p:ph type="body" sz="quarter" idx="62"/>
          </p:nvPr>
        </p:nvSpPr>
        <p:spPr/>
        <p:txBody>
          <a:bodyPr/>
          <a:lstStyle/>
          <a:p>
            <a:r>
              <a:rPr lang="es-CL" dirty="0"/>
              <a:t>Respecto a la evaluación, dimensiones psicosociales</a:t>
            </a:r>
          </a:p>
          <a:p>
            <a:endParaRPr lang="es-CL" dirty="0"/>
          </a:p>
        </p:txBody>
      </p:sp>
      <p:graphicFrame>
        <p:nvGraphicFramePr>
          <p:cNvPr id="5" name="Tabla 4">
            <a:extLst>
              <a:ext uri="{FF2B5EF4-FFF2-40B4-BE49-F238E27FC236}">
                <a16:creationId xmlns="" xmlns:a16="http://schemas.microsoft.com/office/drawing/2014/main" id="{25C6217C-6816-8FB0-0F55-B21A0CA6C3C1}"/>
              </a:ext>
            </a:extLst>
          </p:cNvPr>
          <p:cNvGraphicFramePr>
            <a:graphicFrameLocks noGrp="1"/>
          </p:cNvGraphicFramePr>
          <p:nvPr>
            <p:extLst>
              <p:ext uri="{D42A27DB-BD31-4B8C-83A1-F6EECF244321}">
                <p14:modId xmlns:p14="http://schemas.microsoft.com/office/powerpoint/2010/main" val="3810824409"/>
              </p:ext>
            </p:extLst>
          </p:nvPr>
        </p:nvGraphicFramePr>
        <p:xfrm>
          <a:off x="479425" y="1673353"/>
          <a:ext cx="11274425" cy="4869803"/>
        </p:xfrm>
        <a:graphic>
          <a:graphicData uri="http://schemas.openxmlformats.org/drawingml/2006/table">
            <a:tbl>
              <a:tblPr firstRow="1" firstCol="1" lastRow="1" lastCol="1" bandRow="1" bandCol="1">
                <a:tableStyleId>{10A1B5D5-9B99-4C35-A422-299274C87663}</a:tableStyleId>
              </a:tblPr>
              <a:tblGrid>
                <a:gridCol w="3819859">
                  <a:extLst>
                    <a:ext uri="{9D8B030D-6E8A-4147-A177-3AD203B41FA5}">
                      <a16:colId xmlns="" xmlns:a16="http://schemas.microsoft.com/office/drawing/2014/main" val="834247730"/>
                    </a:ext>
                  </a:extLst>
                </a:gridCol>
                <a:gridCol w="7454566">
                  <a:extLst>
                    <a:ext uri="{9D8B030D-6E8A-4147-A177-3AD203B41FA5}">
                      <a16:colId xmlns="" xmlns:a16="http://schemas.microsoft.com/office/drawing/2014/main" val="1792784462"/>
                    </a:ext>
                  </a:extLst>
                </a:gridCol>
              </a:tblGrid>
              <a:tr h="254820">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200" b="1" dirty="0">
                          <a:solidFill>
                            <a:srgbClr val="FFFFFF"/>
                          </a:solidFill>
                          <a:effectLst/>
                          <a:latin typeface="ACHS Nueva Sans" pitchFamily="2" charset="0"/>
                        </a:rPr>
                        <a:t>Dimensión</a:t>
                      </a:r>
                      <a:endParaRPr lang="es-CL" sz="1200" dirty="0">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200" b="1" dirty="0">
                          <a:solidFill>
                            <a:srgbClr val="FFFFFF"/>
                          </a:solidFill>
                          <a:effectLst/>
                          <a:latin typeface="ACHS Nueva Sans" pitchFamily="2" charset="0"/>
                        </a:rPr>
                        <a:t>Descripción</a:t>
                      </a:r>
                      <a:endParaRPr lang="es-CL" sz="1200" dirty="0">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2113925405"/>
                  </a:ext>
                </a:extLst>
              </a:tr>
              <a:tr h="433255">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Carga</a:t>
                      </a:r>
                      <a:r>
                        <a:rPr lang="es-ES" sz="1000" b="0" spc="-2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solidFill>
                      <a:srgbClr val="EAEADE"/>
                    </a:solidFill>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49530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Exigencias</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sobre</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trabajadores</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trabajadoras</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para</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cumplir</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a:t>
                      </a:r>
                      <a:r>
                        <a:rPr lang="es-ES" sz="1000" b="0" spc="10"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una</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cantidad</a:t>
                      </a:r>
                      <a:r>
                        <a:rPr lang="es-ES" sz="1000" b="0" spc="-45"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tareas</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un</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tiempo</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acotado</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limitado.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extLst>
                  <a:ext uri="{0D108BD9-81ED-4DB2-BD59-A6C34878D82A}">
                    <a16:rowId xmlns="" xmlns:a16="http://schemas.microsoft.com/office/drawing/2014/main" val="3483087672"/>
                  </a:ext>
                </a:extLst>
              </a:tr>
              <a:tr h="616579">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Exigencias</a:t>
                      </a:r>
                      <a:r>
                        <a:rPr lang="es-ES" sz="1000" b="0" spc="7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emocionales</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35433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Capacidad</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entender</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situación</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emocional</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otras</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personas</a:t>
                      </a:r>
                      <a:r>
                        <a:rPr lang="es-ES" sz="1000" b="0" spc="40"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que</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suele </a:t>
                      </a:r>
                      <a:r>
                        <a:rPr lang="es-ES" sz="1000" b="0" dirty="0">
                          <a:solidFill>
                            <a:schemeClr val="accent3">
                              <a:lumMod val="75000"/>
                              <a:lumOff val="25000"/>
                            </a:schemeClr>
                          </a:solidFill>
                          <a:effectLst/>
                          <a:latin typeface="ACHS Nueva Sans" pitchFamily="2" charset="0"/>
                        </a:rPr>
                        <a:t>llevar a confundir sentimientos personales con los de la otra</a:t>
                      </a:r>
                      <a:r>
                        <a:rPr lang="es-ES" sz="1000" b="0" spc="5" dirty="0">
                          <a:solidFill>
                            <a:schemeClr val="accent3">
                              <a:lumMod val="75000"/>
                              <a:lumOff val="25000"/>
                            </a:schemeClr>
                          </a:solidFill>
                          <a:effectLst/>
                          <a:latin typeface="ACHS Nueva Sans" pitchFamily="2" charset="0"/>
                        </a:rPr>
                        <a:t> </a:t>
                      </a:r>
                      <a:r>
                        <a:rPr lang="es-ES" sz="1000" b="0" spc="-5" dirty="0">
                          <a:solidFill>
                            <a:schemeClr val="accent3">
                              <a:lumMod val="75000"/>
                              <a:lumOff val="25000"/>
                            </a:schemeClr>
                          </a:solidFill>
                          <a:effectLst/>
                          <a:latin typeface="ACHS Nueva Sans" pitchFamily="2" charset="0"/>
                        </a:rPr>
                        <a:t>persona</a:t>
                      </a:r>
                      <a:r>
                        <a:rPr lang="es-ES" sz="1000" b="0" spc="-55" dirty="0">
                          <a:solidFill>
                            <a:schemeClr val="accent3">
                              <a:lumMod val="75000"/>
                              <a:lumOff val="25000"/>
                            </a:schemeClr>
                          </a:solidFill>
                          <a:effectLst/>
                          <a:latin typeface="ACHS Nueva Sans" pitchFamily="2" charset="0"/>
                        </a:rPr>
                        <a:t> </a:t>
                      </a:r>
                      <a:r>
                        <a:rPr lang="es-ES" sz="1000" b="0" spc="-5" dirty="0">
                          <a:solidFill>
                            <a:schemeClr val="accent3">
                              <a:lumMod val="75000"/>
                              <a:lumOff val="25000"/>
                            </a:schemeClr>
                          </a:solidFill>
                          <a:effectLst/>
                          <a:latin typeface="ACHS Nueva Sans" pitchFamily="2" charset="0"/>
                        </a:rPr>
                        <a:t>(usuario,</a:t>
                      </a:r>
                      <a:r>
                        <a:rPr lang="es-ES" sz="1000" b="0" spc="-55" dirty="0">
                          <a:solidFill>
                            <a:schemeClr val="accent3">
                              <a:lumMod val="75000"/>
                              <a:lumOff val="25000"/>
                            </a:schemeClr>
                          </a:solidFill>
                          <a:effectLst/>
                          <a:latin typeface="ACHS Nueva Sans" pitchFamily="2" charset="0"/>
                        </a:rPr>
                        <a:t> </a:t>
                      </a:r>
                      <a:r>
                        <a:rPr lang="es-ES" sz="1000" b="0" spc="-5" dirty="0">
                          <a:solidFill>
                            <a:schemeClr val="accent3">
                              <a:lumMod val="75000"/>
                              <a:lumOff val="25000"/>
                            </a:schemeClr>
                          </a:solidFill>
                          <a:effectLst/>
                          <a:latin typeface="ACHS Nueva Sans" pitchFamily="2" charset="0"/>
                        </a:rPr>
                        <a:t>cliente,</a:t>
                      </a:r>
                      <a:r>
                        <a:rPr lang="es-ES" sz="1000" b="0" spc="-50" dirty="0">
                          <a:solidFill>
                            <a:schemeClr val="accent3">
                              <a:lumMod val="75000"/>
                              <a:lumOff val="25000"/>
                            </a:schemeClr>
                          </a:solidFill>
                          <a:effectLst/>
                          <a:latin typeface="ACHS Nueva Sans" pitchFamily="2" charset="0"/>
                        </a:rPr>
                        <a:t> </a:t>
                      </a:r>
                      <a:r>
                        <a:rPr lang="es-ES" sz="1000" b="0" spc="-5" dirty="0" smtClean="0">
                          <a:solidFill>
                            <a:schemeClr val="accent3">
                              <a:lumMod val="75000"/>
                              <a:lumOff val="25000"/>
                            </a:schemeClr>
                          </a:solidFill>
                          <a:effectLst/>
                          <a:latin typeface="ACHS Nueva Sans" pitchFamily="2" charset="0"/>
                        </a:rPr>
                        <a:t>alumno,</a:t>
                      </a:r>
                      <a:r>
                        <a:rPr lang="es-ES" sz="1000" b="0" spc="-5" baseline="0" dirty="0" smtClean="0">
                          <a:solidFill>
                            <a:schemeClr val="accent3">
                              <a:lumMod val="75000"/>
                              <a:lumOff val="25000"/>
                            </a:schemeClr>
                          </a:solidFill>
                          <a:effectLst/>
                          <a:latin typeface="ACHS Nueva Sans" pitchFamily="2" charset="0"/>
                        </a:rPr>
                        <a:t> </a:t>
                      </a:r>
                      <a:r>
                        <a:rPr lang="es-ES" sz="1000" b="0" spc="-55"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paciente).</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También</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es</a:t>
                      </a:r>
                      <a:r>
                        <a:rPr lang="es-ES" sz="1000" b="0" spc="-55"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exigencia</a:t>
                      </a:r>
                      <a:r>
                        <a:rPr lang="es-ES" sz="1000" b="0" spc="-55" baseline="0"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de</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esconder</a:t>
                      </a:r>
                      <a:r>
                        <a:rPr lang="es-ES" sz="1000" b="0" spc="-45"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las</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propias</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emociones</a:t>
                      </a:r>
                      <a:r>
                        <a:rPr lang="es-ES" sz="1000" b="0" spc="-45"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durante</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el</a:t>
                      </a:r>
                      <a:r>
                        <a:rPr lang="es-ES" sz="1000" b="0" spc="-45"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42539242"/>
                  </a:ext>
                </a:extLst>
              </a:tr>
              <a:tr h="249931">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Desarrollo</a:t>
                      </a:r>
                      <a:r>
                        <a:rPr lang="es-ES" sz="1000" b="0" spc="3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profesional</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solidFill>
                      <a:srgbClr val="EAEADE"/>
                    </a:solidFill>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14986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Oportunidad</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poner</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práctica,</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desarrollar</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adquirir</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conocimientos</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2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habilidades</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el</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mpd="sng">
                      <a:noFill/>
                    </a:lnT>
                    <a:lnB w="12700" cmpd="sng">
                      <a:noFill/>
                    </a:lnB>
                    <a:lnTlToBr w="12700" cmpd="sng">
                      <a:noFill/>
                      <a:prstDash val="solid"/>
                    </a:lnTlToBr>
                    <a:lnBlToTr w="12700" cmpd="sng">
                      <a:noFill/>
                      <a:prstDash val="solid"/>
                    </a:lnBlToTr>
                    <a:solidFill>
                      <a:srgbClr val="EAEADE"/>
                    </a:solidFill>
                  </a:tcPr>
                </a:tc>
                <a:extLst>
                  <a:ext uri="{0D108BD9-81ED-4DB2-BD59-A6C34878D82A}">
                    <a16:rowId xmlns="" xmlns:a16="http://schemas.microsoft.com/office/drawing/2014/main" val="2056663455"/>
                  </a:ext>
                </a:extLst>
              </a:tr>
              <a:tr h="433255">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10033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Reconocimiento</a:t>
                      </a:r>
                      <a:r>
                        <a:rPr lang="es-ES" sz="1000" b="0" spc="2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30"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claridad</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de</a:t>
                      </a:r>
                      <a:r>
                        <a:rPr lang="es-ES" sz="1000" b="0" spc="-55"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rol</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548005"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Reconocimiento,</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respeto</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rectitud</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el</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trato</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personal</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desde</a:t>
                      </a:r>
                      <a:r>
                        <a:rPr lang="es-ES" sz="1000" b="0" spc="5"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las</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jefaturas</a:t>
                      </a:r>
                      <a:r>
                        <a:rPr lang="es-ES" sz="1000" b="0" dirty="0">
                          <a:solidFill>
                            <a:schemeClr val="accent3">
                              <a:lumMod val="75000"/>
                              <a:lumOff val="25000"/>
                            </a:schemeClr>
                          </a:solidFill>
                          <a:effectLst/>
                          <a:latin typeface="ACHS Nueva Sans" pitchFamily="2" charset="0"/>
                        </a:rPr>
                        <a:t>,</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incluye</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definición</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roles</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responsabilidades.</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865111932"/>
                  </a:ext>
                </a:extLst>
              </a:tr>
              <a:tr h="332101">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Conflicto</a:t>
                      </a:r>
                      <a:r>
                        <a:rPr lang="es-ES" sz="1000" b="0" spc="-3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3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rol</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solidFill>
                      <a:srgbClr val="EAEADE"/>
                    </a:solidFill>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14986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Sensación</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6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molestia</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por</a:t>
                      </a:r>
                      <a:r>
                        <a:rPr lang="es-ES" sz="1000" b="0" spc="6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las</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tareas</a:t>
                      </a:r>
                      <a:r>
                        <a:rPr lang="es-ES" sz="1000" b="0" spc="6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que</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se</a:t>
                      </a:r>
                      <a:r>
                        <a:rPr lang="es-ES" sz="1000" b="0" spc="6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consideran</a:t>
                      </a:r>
                      <a:r>
                        <a:rPr lang="es-ES" sz="1000" b="0" spc="55"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incongruentes </a:t>
                      </a:r>
                      <a:r>
                        <a:rPr lang="es-ES" sz="1000" b="0" spc="-255"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entre</a:t>
                      </a:r>
                      <a:r>
                        <a:rPr lang="es-ES" sz="1000" b="0" spc="-55" baseline="0"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sí</a:t>
                      </a:r>
                      <a:r>
                        <a:rPr lang="es-ES" sz="1000" b="0" dirty="0">
                          <a:solidFill>
                            <a:schemeClr val="accent3">
                              <a:lumMod val="75000"/>
                              <a:lumOff val="25000"/>
                            </a:schemeClr>
                          </a:solidFill>
                          <a:effectLst/>
                          <a:latin typeface="ACHS Nueva Sans" pitchFamily="2" charset="0"/>
                        </a:rPr>
                        <a:t>,</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por</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estar</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fuera</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del</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rol</a:t>
                      </a:r>
                      <a:r>
                        <a:rPr lang="es-ES" sz="1000" b="0" spc="-50"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asignado.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DE"/>
                    </a:solidFill>
                  </a:tcPr>
                </a:tc>
                <a:extLst>
                  <a:ext uri="{0D108BD9-81ED-4DB2-BD59-A6C34878D82A}">
                    <a16:rowId xmlns="" xmlns:a16="http://schemas.microsoft.com/office/drawing/2014/main" val="3495230262"/>
                  </a:ext>
                </a:extLst>
              </a:tr>
              <a:tr h="433255">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Calidad</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del</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liderazgo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7874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Expresión del mando en una jefatura manifestada en planificación del</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trabajo,</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resolución</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conflictos,</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colaboración</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subordinados</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entrega</a:t>
                      </a:r>
                      <a:r>
                        <a:rPr lang="es-ES" sz="1000" b="0" spc="-2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directrices</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manera</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civilizada.</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979096392"/>
                  </a:ext>
                </a:extLst>
              </a:tr>
              <a:tr h="249931">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Compañerismo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DE"/>
                    </a:solidFill>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Sensación</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pertenencia</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un</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grupo</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equipo</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extLst>
                  <a:ext uri="{0D108BD9-81ED-4DB2-BD59-A6C34878D82A}">
                    <a16:rowId xmlns="" xmlns:a16="http://schemas.microsoft.com/office/drawing/2014/main" val="868384255"/>
                  </a:ext>
                </a:extLst>
              </a:tr>
              <a:tr h="332101">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10033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Inseguridad</a:t>
                      </a:r>
                      <a:r>
                        <a:rPr lang="es-ES" sz="1000" b="0" spc="9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a:t>
                      </a:r>
                      <a:r>
                        <a:rPr lang="es-ES" sz="1000" b="0" spc="90"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condiciones</a:t>
                      </a:r>
                      <a:r>
                        <a:rPr lang="es-ES" sz="1000" b="0" baseline="0" dirty="0" smtClean="0">
                          <a:solidFill>
                            <a:schemeClr val="accent3">
                              <a:lumMod val="75000"/>
                              <a:lumOff val="25000"/>
                            </a:schemeClr>
                          </a:solidFill>
                          <a:effectLst/>
                          <a:latin typeface="ACHS Nueva Sans" pitchFamily="2" charset="0"/>
                        </a:rPr>
                        <a:t> </a:t>
                      </a:r>
                      <a:r>
                        <a:rPr lang="es-ES" sz="1000" b="0" spc="-260"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257175"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Inseguridad ante</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cambios inesperados</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 arbitrarios</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 forma,</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tareas</a:t>
                      </a:r>
                      <a:r>
                        <a:rPr lang="es-ES" sz="1000" b="0" dirty="0" smtClean="0">
                          <a:solidFill>
                            <a:schemeClr val="accent3">
                              <a:lumMod val="75000"/>
                              <a:lumOff val="25000"/>
                            </a:schemeClr>
                          </a:solidFill>
                          <a:effectLst/>
                          <a:latin typeface="ACHS Nueva Sans" pitchFamily="2" charset="0"/>
                        </a:rPr>
                        <a:t>, </a:t>
                      </a:r>
                      <a:r>
                        <a:rPr lang="es-ES" sz="1000" b="0" spc="-255"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lugares,</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horarios</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que</a:t>
                      </a:r>
                      <a:r>
                        <a:rPr lang="es-ES" sz="1000" b="0" spc="-55"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se</a:t>
                      </a:r>
                      <a:r>
                        <a:rPr lang="es-ES" sz="1000" b="0" baseline="0" dirty="0" smtClean="0">
                          <a:solidFill>
                            <a:schemeClr val="accent3">
                              <a:lumMod val="75000"/>
                              <a:lumOff val="25000"/>
                            </a:schemeClr>
                          </a:solidFill>
                          <a:effectLst/>
                          <a:latin typeface="ACHS Nueva Sans" pitchFamily="2" charset="0"/>
                        </a:rPr>
                        <a:t> </a:t>
                      </a:r>
                      <a:r>
                        <a:rPr lang="es-ES" sz="1000" b="0" spc="-55"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trabaja.</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446752604"/>
                  </a:ext>
                </a:extLst>
              </a:tr>
              <a:tr h="249931">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Desequilibrio entre trabajo </a:t>
                      </a:r>
                      <a:r>
                        <a:rPr lang="es-ES" sz="1000" b="0" dirty="0" smtClean="0">
                          <a:solidFill>
                            <a:schemeClr val="accent3">
                              <a:lumMod val="75000"/>
                              <a:lumOff val="25000"/>
                            </a:schemeClr>
                          </a:solidFill>
                          <a:effectLst/>
                          <a:latin typeface="ACHS Nueva Sans" pitchFamily="2" charset="0"/>
                        </a:rPr>
                        <a:t>y</a:t>
                      </a:r>
                      <a:r>
                        <a:rPr lang="es-ES" sz="1000" b="0" baseline="0" dirty="0" smtClean="0">
                          <a:solidFill>
                            <a:schemeClr val="accent3">
                              <a:lumMod val="75000"/>
                              <a:lumOff val="25000"/>
                            </a:schemeClr>
                          </a:solidFill>
                          <a:effectLst/>
                          <a:latin typeface="ACHS Nueva Sans" pitchFamily="2" charset="0"/>
                        </a:rPr>
                        <a:t> </a:t>
                      </a:r>
                      <a:r>
                        <a:rPr lang="es-ES" sz="1000" b="0" spc="-260"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vida</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privada</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Interferencia</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del</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trabajo</a:t>
                      </a:r>
                      <a:r>
                        <a:rPr lang="es-ES" sz="1000" b="0" spc="-3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a:t>
                      </a:r>
                      <a:r>
                        <a:rPr lang="es-ES" sz="1000" b="0" spc="-3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vida</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privada</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a:t>
                      </a:r>
                      <a:r>
                        <a:rPr lang="es-ES" sz="1000" b="0" spc="-3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a:t>
                      </a:r>
                      <a:r>
                        <a:rPr lang="es-ES" sz="1000" b="0" spc="-3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inversa.</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extLst>
                  <a:ext uri="{0D108BD9-81ED-4DB2-BD59-A6C34878D82A}">
                    <a16:rowId xmlns="" xmlns:a16="http://schemas.microsoft.com/office/drawing/2014/main" val="1213404151"/>
                  </a:ext>
                </a:extLst>
              </a:tr>
              <a:tr h="433255">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56007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Confianza y </a:t>
                      </a:r>
                      <a:r>
                        <a:rPr lang="es-ES" sz="1000" b="0" dirty="0" smtClean="0">
                          <a:solidFill>
                            <a:schemeClr val="accent3">
                              <a:lumMod val="75000"/>
                              <a:lumOff val="25000"/>
                            </a:schemeClr>
                          </a:solidFill>
                          <a:effectLst/>
                          <a:latin typeface="ACHS Nueva Sans" pitchFamily="2" charset="0"/>
                        </a:rPr>
                        <a:t>justicia</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organizacional</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8255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Grado de inseguridad o confianza hacia la institución empleadora,</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incluyendo</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repartición</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equitativa</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tareas</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beneficios</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solución</a:t>
                      </a:r>
                      <a:r>
                        <a:rPr lang="es-ES" sz="1000" b="0" spc="15"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justa</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de</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los</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conflictos</a:t>
                      </a:r>
                      <a:r>
                        <a:rPr lang="es-ES" sz="1000" b="0" dirty="0">
                          <a:solidFill>
                            <a:schemeClr val="accent3">
                              <a:lumMod val="75000"/>
                              <a:lumOff val="25000"/>
                            </a:schemeClr>
                          </a:solidFill>
                          <a:effectLst/>
                          <a:latin typeface="ACHS Nueva Sans" pitchFamily="2" charset="0"/>
                        </a:rPr>
                        <a:t>.</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649165963"/>
                  </a:ext>
                </a:extLst>
              </a:tr>
              <a:tr h="332101">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Vulnerabilidad</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64770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Temor</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ante</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un</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trato</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injusto</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institución</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empleadora</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ante</a:t>
                      </a:r>
                      <a:r>
                        <a:rPr lang="es-ES" sz="1000" b="0" spc="-2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represalias</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por</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el</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ejercicio</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los</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derechos.</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extLst>
                  <a:ext uri="{0D108BD9-81ED-4DB2-BD59-A6C34878D82A}">
                    <a16:rowId xmlns="" xmlns:a16="http://schemas.microsoft.com/office/drawing/2014/main" val="4254002230"/>
                  </a:ext>
                </a:extLst>
              </a:tr>
              <a:tr h="249931">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Violencia</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acoso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Exposición</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conductas</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intimidatorias,</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ofensivas</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no</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deseadas.</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753433640"/>
                  </a:ext>
                </a:extLst>
              </a:tr>
            </a:tbl>
          </a:graphicData>
        </a:graphic>
      </p:graphicFrame>
    </p:spTree>
    <p:custDataLst>
      <p:tags r:id="rId2"/>
    </p:custDataLst>
    <p:extLst>
      <p:ext uri="{BB962C8B-B14F-4D97-AF65-F5344CB8AC3E}">
        <p14:creationId xmlns:p14="http://schemas.microsoft.com/office/powerpoint/2010/main" val="294693847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4343"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grpSp>
        <p:nvGrpSpPr>
          <p:cNvPr id="9" name="Grupo 8">
            <a:extLst>
              <a:ext uri="{FF2B5EF4-FFF2-40B4-BE49-F238E27FC236}">
                <a16:creationId xmlns="" xmlns:a16="http://schemas.microsoft.com/office/drawing/2014/main" id="{70D25D9A-31F7-BC03-FBD4-77173EA11C53}"/>
              </a:ext>
            </a:extLst>
          </p:cNvPr>
          <p:cNvGrpSpPr/>
          <p:nvPr/>
        </p:nvGrpSpPr>
        <p:grpSpPr>
          <a:xfrm>
            <a:off x="1199607" y="1628775"/>
            <a:ext cx="9865812" cy="4850000"/>
            <a:chOff x="1199607" y="1628775"/>
            <a:chExt cx="9865812" cy="4850000"/>
          </a:xfrm>
        </p:grpSpPr>
        <p:sp>
          <p:nvSpPr>
            <p:cNvPr id="10" name="Rectángulo 9">
              <a:extLst>
                <a:ext uri="{FF2B5EF4-FFF2-40B4-BE49-F238E27FC236}">
                  <a16:creationId xmlns="" xmlns:a16="http://schemas.microsoft.com/office/drawing/2014/main" id="{6941A93B-A287-9851-5A21-AE4865D5D943}"/>
                </a:ext>
              </a:extLst>
            </p:cNvPr>
            <p:cNvSpPr/>
            <p:nvPr/>
          </p:nvSpPr>
          <p:spPr>
            <a:xfrm>
              <a:off x="1199607" y="1628775"/>
              <a:ext cx="9865812" cy="4850000"/>
            </a:xfrm>
            <a:prstGeom prst="rect">
              <a:avLst/>
            </a:prstGeom>
            <a:noFill/>
          </p:spPr>
        </p:sp>
        <p:sp>
          <p:nvSpPr>
            <p:cNvPr id="11" name="Forma libre: forma 10">
              <a:extLst>
                <a:ext uri="{FF2B5EF4-FFF2-40B4-BE49-F238E27FC236}">
                  <a16:creationId xmlns="" xmlns:a16="http://schemas.microsoft.com/office/drawing/2014/main" id="{0FCD4D71-0812-F7F7-44C7-E0F62C26A4CB}"/>
                </a:ext>
              </a:extLst>
            </p:cNvPr>
            <p:cNvSpPr/>
            <p:nvPr/>
          </p:nvSpPr>
          <p:spPr>
            <a:xfrm>
              <a:off x="5400283" y="1628775"/>
              <a:ext cx="1596379" cy="1464456"/>
            </a:xfrm>
            <a:custGeom>
              <a:avLst/>
              <a:gdLst>
                <a:gd name="connsiteX0" fmla="*/ 0 w 1464456"/>
                <a:gd name="connsiteY0" fmla="*/ 732228 h 1464456"/>
                <a:gd name="connsiteX1" fmla="*/ 732228 w 1464456"/>
                <a:gd name="connsiteY1" fmla="*/ 0 h 1464456"/>
                <a:gd name="connsiteX2" fmla="*/ 1464456 w 1464456"/>
                <a:gd name="connsiteY2" fmla="*/ 732228 h 1464456"/>
                <a:gd name="connsiteX3" fmla="*/ 732228 w 1464456"/>
                <a:gd name="connsiteY3" fmla="*/ 1464456 h 1464456"/>
                <a:gd name="connsiteX4" fmla="*/ 0 w 1464456"/>
                <a:gd name="connsiteY4" fmla="*/ 732228 h 146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456" h="1464456">
                  <a:moveTo>
                    <a:pt x="0" y="732228"/>
                  </a:moveTo>
                  <a:cubicBezTo>
                    <a:pt x="0" y="327830"/>
                    <a:pt x="327830" y="0"/>
                    <a:pt x="732228" y="0"/>
                  </a:cubicBezTo>
                  <a:cubicBezTo>
                    <a:pt x="1136626" y="0"/>
                    <a:pt x="1464456" y="327830"/>
                    <a:pt x="1464456" y="732228"/>
                  </a:cubicBezTo>
                  <a:cubicBezTo>
                    <a:pt x="1464456" y="1136626"/>
                    <a:pt x="1136626" y="1464456"/>
                    <a:pt x="732228" y="1464456"/>
                  </a:cubicBezTo>
                  <a:cubicBezTo>
                    <a:pt x="327830" y="1464456"/>
                    <a:pt x="0" y="1136626"/>
                    <a:pt x="0" y="732228"/>
                  </a:cubicBezTo>
                  <a:close/>
                </a:path>
              </a:pathLst>
            </a:custGeom>
            <a:solidFill>
              <a:srgbClr val="27933E"/>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3515" tIns="233515" rIns="233515" bIns="233515" numCol="1" spcCol="1270" anchor="ctr" anchorCtr="0">
              <a:noAutofit/>
            </a:bodyPr>
            <a:lstStyle/>
            <a:p>
              <a:pPr marL="0" lvl="0" indent="0" algn="ctr" defTabSz="666750">
                <a:lnSpc>
                  <a:spcPct val="90000"/>
                </a:lnSpc>
                <a:spcBef>
                  <a:spcPct val="0"/>
                </a:spcBef>
                <a:spcAft>
                  <a:spcPct val="35000"/>
                </a:spcAft>
                <a:buNone/>
              </a:pPr>
              <a:r>
                <a:rPr lang="es-CL" sz="1400" kern="1200" dirty="0">
                  <a:latin typeface="ACHS Nueva Sans" pitchFamily="2" charset="0"/>
                  <a:ea typeface="+mn-ea"/>
                  <a:cs typeface="+mn-cs"/>
                </a:rPr>
                <a:t>Formación comité de aplicación </a:t>
              </a:r>
              <a:r>
                <a:rPr lang="es-CL" sz="1400" kern="1200" dirty="0" err="1">
                  <a:latin typeface="ACHS Nueva Sans" pitchFamily="2" charset="0"/>
                  <a:ea typeface="+mn-ea"/>
                  <a:cs typeface="+mn-cs"/>
                </a:rPr>
                <a:t>CdA</a:t>
              </a:r>
              <a:endParaRPr lang="es-CL" sz="1400" kern="1200" dirty="0">
                <a:latin typeface="ACHS Nueva Sans" pitchFamily="2" charset="0"/>
                <a:ea typeface="+mn-ea"/>
                <a:cs typeface="+mn-cs"/>
              </a:endParaRPr>
            </a:p>
            <a:p>
              <a:pPr marL="114300" lvl="1" indent="-114300" algn="ctr" defTabSz="533400">
                <a:lnSpc>
                  <a:spcPct val="90000"/>
                </a:lnSpc>
                <a:spcBef>
                  <a:spcPct val="0"/>
                </a:spcBef>
                <a:spcAft>
                  <a:spcPct val="15000"/>
                </a:spcAft>
                <a:buChar char="•"/>
              </a:pPr>
              <a:r>
                <a:rPr lang="es-CL" sz="1200" kern="1200" dirty="0">
                  <a:latin typeface="ACHS Nueva Sans" pitchFamily="2" charset="0"/>
                  <a:ea typeface="+mn-ea"/>
                  <a:cs typeface="+mn-cs"/>
                </a:rPr>
                <a:t>1 mes</a:t>
              </a:r>
            </a:p>
          </p:txBody>
        </p:sp>
        <p:sp>
          <p:nvSpPr>
            <p:cNvPr id="12" name="Forma libre: forma 11">
              <a:extLst>
                <a:ext uri="{FF2B5EF4-FFF2-40B4-BE49-F238E27FC236}">
                  <a16:creationId xmlns="" xmlns:a16="http://schemas.microsoft.com/office/drawing/2014/main" id="{9EAAC196-3BE7-8201-6831-9672352C62C4}"/>
                </a:ext>
              </a:extLst>
            </p:cNvPr>
            <p:cNvSpPr/>
            <p:nvPr/>
          </p:nvSpPr>
          <p:spPr>
            <a:xfrm rot="2087340">
              <a:off x="6907517" y="2725623"/>
              <a:ext cx="371509" cy="494254"/>
            </a:xfrm>
            <a:custGeom>
              <a:avLst/>
              <a:gdLst>
                <a:gd name="connsiteX0" fmla="*/ 0 w 371509"/>
                <a:gd name="connsiteY0" fmla="*/ 98851 h 494254"/>
                <a:gd name="connsiteX1" fmla="*/ 185755 w 371509"/>
                <a:gd name="connsiteY1" fmla="*/ 98851 h 494254"/>
                <a:gd name="connsiteX2" fmla="*/ 185755 w 371509"/>
                <a:gd name="connsiteY2" fmla="*/ 0 h 494254"/>
                <a:gd name="connsiteX3" fmla="*/ 371509 w 371509"/>
                <a:gd name="connsiteY3" fmla="*/ 247127 h 494254"/>
                <a:gd name="connsiteX4" fmla="*/ 185755 w 371509"/>
                <a:gd name="connsiteY4" fmla="*/ 494254 h 494254"/>
                <a:gd name="connsiteX5" fmla="*/ 185755 w 371509"/>
                <a:gd name="connsiteY5" fmla="*/ 395403 h 494254"/>
                <a:gd name="connsiteX6" fmla="*/ 0 w 371509"/>
                <a:gd name="connsiteY6" fmla="*/ 395403 h 494254"/>
                <a:gd name="connsiteX7" fmla="*/ 0 w 371509"/>
                <a:gd name="connsiteY7" fmla="*/ 98851 h 49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509" h="494254">
                  <a:moveTo>
                    <a:pt x="0" y="98851"/>
                  </a:moveTo>
                  <a:lnTo>
                    <a:pt x="185755" y="98851"/>
                  </a:lnTo>
                  <a:lnTo>
                    <a:pt x="185755" y="0"/>
                  </a:lnTo>
                  <a:lnTo>
                    <a:pt x="371509" y="247127"/>
                  </a:lnTo>
                  <a:lnTo>
                    <a:pt x="185755" y="494254"/>
                  </a:lnTo>
                  <a:lnTo>
                    <a:pt x="185755" y="395403"/>
                  </a:lnTo>
                  <a:lnTo>
                    <a:pt x="0" y="395403"/>
                  </a:lnTo>
                  <a:lnTo>
                    <a:pt x="0" y="98851"/>
                  </a:lnTo>
                  <a:close/>
                </a:path>
              </a:pathLst>
            </a:custGeom>
            <a:solidFill>
              <a:schemeClr val="accent2"/>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0" tIns="98850" rIns="111452" bIns="98851" numCol="1" spcCol="1270" anchor="ctr" anchorCtr="0">
              <a:noAutofit/>
            </a:bodyPr>
            <a:lstStyle/>
            <a:p>
              <a:pPr marL="0" lvl="0" indent="0" algn="ctr" defTabSz="933450">
                <a:lnSpc>
                  <a:spcPct val="90000"/>
                </a:lnSpc>
                <a:spcBef>
                  <a:spcPct val="0"/>
                </a:spcBef>
                <a:spcAft>
                  <a:spcPct val="35000"/>
                </a:spcAft>
                <a:buNone/>
              </a:pPr>
              <a:endParaRPr lang="es-CL" sz="2100" kern="1200" dirty="0">
                <a:solidFill>
                  <a:sysClr val="window" lastClr="FFFFFF"/>
                </a:solidFill>
                <a:latin typeface="ACHS Nueva Sans" pitchFamily="2" charset="0"/>
                <a:ea typeface="+mn-ea"/>
                <a:cs typeface="+mn-cs"/>
              </a:endParaRPr>
            </a:p>
          </p:txBody>
        </p:sp>
        <p:sp>
          <p:nvSpPr>
            <p:cNvPr id="13" name="Forma libre: forma 12">
              <a:extLst>
                <a:ext uri="{FF2B5EF4-FFF2-40B4-BE49-F238E27FC236}">
                  <a16:creationId xmlns="" xmlns:a16="http://schemas.microsoft.com/office/drawing/2014/main" id="{B7663F04-13DD-EC4D-4D14-6D5C0978A8D7}"/>
                </a:ext>
              </a:extLst>
            </p:cNvPr>
            <p:cNvSpPr/>
            <p:nvPr/>
          </p:nvSpPr>
          <p:spPr>
            <a:xfrm>
              <a:off x="7178652" y="2864267"/>
              <a:ext cx="1596379" cy="1464456"/>
            </a:xfrm>
            <a:custGeom>
              <a:avLst/>
              <a:gdLst>
                <a:gd name="connsiteX0" fmla="*/ 0 w 1464456"/>
                <a:gd name="connsiteY0" fmla="*/ 732228 h 1464456"/>
                <a:gd name="connsiteX1" fmla="*/ 732228 w 1464456"/>
                <a:gd name="connsiteY1" fmla="*/ 0 h 1464456"/>
                <a:gd name="connsiteX2" fmla="*/ 1464456 w 1464456"/>
                <a:gd name="connsiteY2" fmla="*/ 732228 h 1464456"/>
                <a:gd name="connsiteX3" fmla="*/ 732228 w 1464456"/>
                <a:gd name="connsiteY3" fmla="*/ 1464456 h 1464456"/>
                <a:gd name="connsiteX4" fmla="*/ 0 w 1464456"/>
                <a:gd name="connsiteY4" fmla="*/ 732228 h 146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456" h="1464456">
                  <a:moveTo>
                    <a:pt x="0" y="732228"/>
                  </a:moveTo>
                  <a:cubicBezTo>
                    <a:pt x="0" y="327830"/>
                    <a:pt x="327830" y="0"/>
                    <a:pt x="732228" y="0"/>
                  </a:cubicBezTo>
                  <a:cubicBezTo>
                    <a:pt x="1136626" y="0"/>
                    <a:pt x="1464456" y="327830"/>
                    <a:pt x="1464456" y="732228"/>
                  </a:cubicBezTo>
                  <a:cubicBezTo>
                    <a:pt x="1464456" y="1136626"/>
                    <a:pt x="1136626" y="1464456"/>
                    <a:pt x="732228" y="1464456"/>
                  </a:cubicBezTo>
                  <a:cubicBezTo>
                    <a:pt x="327830" y="1464456"/>
                    <a:pt x="0" y="1136626"/>
                    <a:pt x="0" y="732228"/>
                  </a:cubicBezTo>
                  <a:close/>
                </a:path>
              </a:pathLst>
            </a:custGeom>
            <a:solidFill>
              <a:srgbClr val="27933E"/>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3515" tIns="233515" rIns="233515" bIns="233515" numCol="1" spcCol="1270" anchor="ctr" anchorCtr="0">
              <a:noAutofit/>
            </a:bodyPr>
            <a:lstStyle/>
            <a:p>
              <a:pPr marL="0" lvl="0" indent="0" algn="ctr" defTabSz="666750">
                <a:lnSpc>
                  <a:spcPct val="90000"/>
                </a:lnSpc>
                <a:spcBef>
                  <a:spcPct val="0"/>
                </a:spcBef>
                <a:spcAft>
                  <a:spcPct val="35000"/>
                </a:spcAft>
                <a:buNone/>
              </a:pPr>
              <a:r>
                <a:rPr lang="es-CL" sz="1400" kern="1200" dirty="0">
                  <a:latin typeface="ACHS Nueva Sans" pitchFamily="2" charset="0"/>
                  <a:ea typeface="+mn-ea"/>
                  <a:cs typeface="+mn-cs"/>
                </a:rPr>
                <a:t>Sensibilización y difusión</a:t>
              </a:r>
            </a:p>
            <a:p>
              <a:pPr marL="114300" lvl="1" indent="-114300" algn="ctr" defTabSz="533400">
                <a:lnSpc>
                  <a:spcPct val="90000"/>
                </a:lnSpc>
                <a:spcBef>
                  <a:spcPct val="0"/>
                </a:spcBef>
                <a:spcAft>
                  <a:spcPct val="15000"/>
                </a:spcAft>
                <a:buChar char="•"/>
              </a:pPr>
              <a:r>
                <a:rPr lang="es-CL" sz="1200" kern="1200" dirty="0">
                  <a:latin typeface="ACHS Nueva Sans" pitchFamily="2" charset="0"/>
                  <a:ea typeface="+mn-ea"/>
                  <a:cs typeface="+mn-cs"/>
                </a:rPr>
                <a:t>1 mes</a:t>
              </a:r>
            </a:p>
          </p:txBody>
        </p:sp>
        <p:sp>
          <p:nvSpPr>
            <p:cNvPr id="14" name="Forma libre: forma 13">
              <a:extLst>
                <a:ext uri="{FF2B5EF4-FFF2-40B4-BE49-F238E27FC236}">
                  <a16:creationId xmlns="" xmlns:a16="http://schemas.microsoft.com/office/drawing/2014/main" id="{1E7E117E-96AE-EA17-AFA2-4420D13A91EB}"/>
                </a:ext>
              </a:extLst>
            </p:cNvPr>
            <p:cNvSpPr/>
            <p:nvPr/>
          </p:nvSpPr>
          <p:spPr>
            <a:xfrm rot="17280015">
              <a:off x="7444369" y="4432324"/>
              <a:ext cx="388876" cy="494254"/>
            </a:xfrm>
            <a:custGeom>
              <a:avLst/>
              <a:gdLst>
                <a:gd name="connsiteX0" fmla="*/ 0 w 388876"/>
                <a:gd name="connsiteY0" fmla="*/ 98851 h 494254"/>
                <a:gd name="connsiteX1" fmla="*/ 194438 w 388876"/>
                <a:gd name="connsiteY1" fmla="*/ 98851 h 494254"/>
                <a:gd name="connsiteX2" fmla="*/ 194438 w 388876"/>
                <a:gd name="connsiteY2" fmla="*/ 0 h 494254"/>
                <a:gd name="connsiteX3" fmla="*/ 388876 w 388876"/>
                <a:gd name="connsiteY3" fmla="*/ 247127 h 494254"/>
                <a:gd name="connsiteX4" fmla="*/ 194438 w 388876"/>
                <a:gd name="connsiteY4" fmla="*/ 494254 h 494254"/>
                <a:gd name="connsiteX5" fmla="*/ 194438 w 388876"/>
                <a:gd name="connsiteY5" fmla="*/ 395403 h 494254"/>
                <a:gd name="connsiteX6" fmla="*/ 0 w 388876"/>
                <a:gd name="connsiteY6" fmla="*/ 395403 h 494254"/>
                <a:gd name="connsiteX7" fmla="*/ 0 w 388876"/>
                <a:gd name="connsiteY7" fmla="*/ 98851 h 49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876" h="494254">
                  <a:moveTo>
                    <a:pt x="388876" y="395403"/>
                  </a:moveTo>
                  <a:lnTo>
                    <a:pt x="194438" y="395403"/>
                  </a:lnTo>
                  <a:lnTo>
                    <a:pt x="194438" y="494254"/>
                  </a:lnTo>
                  <a:lnTo>
                    <a:pt x="0" y="247127"/>
                  </a:lnTo>
                  <a:lnTo>
                    <a:pt x="194438" y="0"/>
                  </a:lnTo>
                  <a:lnTo>
                    <a:pt x="194438" y="98851"/>
                  </a:lnTo>
                  <a:lnTo>
                    <a:pt x="388876" y="98851"/>
                  </a:lnTo>
                  <a:lnTo>
                    <a:pt x="388876" y="395403"/>
                  </a:lnTo>
                  <a:close/>
                </a:path>
              </a:pathLst>
            </a:custGeom>
            <a:solidFill>
              <a:schemeClr val="accent2"/>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116662" tIns="98850" rIns="0" bIns="98851" numCol="1" spcCol="1270" anchor="ctr" anchorCtr="0">
              <a:noAutofit/>
            </a:bodyPr>
            <a:lstStyle/>
            <a:p>
              <a:pPr marL="0" lvl="0" indent="0" algn="ctr" defTabSz="933450">
                <a:lnSpc>
                  <a:spcPct val="90000"/>
                </a:lnSpc>
                <a:spcBef>
                  <a:spcPct val="0"/>
                </a:spcBef>
                <a:spcAft>
                  <a:spcPct val="35000"/>
                </a:spcAft>
                <a:buNone/>
              </a:pPr>
              <a:endParaRPr lang="es-CL" sz="2100" kern="1200" dirty="0">
                <a:solidFill>
                  <a:sysClr val="window" lastClr="FFFFFF"/>
                </a:solidFill>
                <a:latin typeface="ACHS Nueva Sans" pitchFamily="2" charset="0"/>
                <a:ea typeface="+mn-ea"/>
                <a:cs typeface="+mn-cs"/>
              </a:endParaRPr>
            </a:p>
          </p:txBody>
        </p:sp>
        <p:sp>
          <p:nvSpPr>
            <p:cNvPr id="15" name="Forma libre: forma 14">
              <a:extLst>
                <a:ext uri="{FF2B5EF4-FFF2-40B4-BE49-F238E27FC236}">
                  <a16:creationId xmlns="" xmlns:a16="http://schemas.microsoft.com/office/drawing/2014/main" id="{78ECACDF-6280-D15A-2832-F509FBC380D1}"/>
                </a:ext>
              </a:extLst>
            </p:cNvPr>
            <p:cNvSpPr/>
            <p:nvPr/>
          </p:nvSpPr>
          <p:spPr>
            <a:xfrm>
              <a:off x="6499365" y="4954862"/>
              <a:ext cx="1596379" cy="1464456"/>
            </a:xfrm>
            <a:custGeom>
              <a:avLst/>
              <a:gdLst>
                <a:gd name="connsiteX0" fmla="*/ 0 w 1464456"/>
                <a:gd name="connsiteY0" fmla="*/ 732228 h 1464456"/>
                <a:gd name="connsiteX1" fmla="*/ 732228 w 1464456"/>
                <a:gd name="connsiteY1" fmla="*/ 0 h 1464456"/>
                <a:gd name="connsiteX2" fmla="*/ 1464456 w 1464456"/>
                <a:gd name="connsiteY2" fmla="*/ 732228 h 1464456"/>
                <a:gd name="connsiteX3" fmla="*/ 732228 w 1464456"/>
                <a:gd name="connsiteY3" fmla="*/ 1464456 h 1464456"/>
                <a:gd name="connsiteX4" fmla="*/ 0 w 1464456"/>
                <a:gd name="connsiteY4" fmla="*/ 732228 h 146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456" h="1464456">
                  <a:moveTo>
                    <a:pt x="0" y="732228"/>
                  </a:moveTo>
                  <a:cubicBezTo>
                    <a:pt x="0" y="327830"/>
                    <a:pt x="327830" y="0"/>
                    <a:pt x="732228" y="0"/>
                  </a:cubicBezTo>
                  <a:cubicBezTo>
                    <a:pt x="1136626" y="0"/>
                    <a:pt x="1464456" y="327830"/>
                    <a:pt x="1464456" y="732228"/>
                  </a:cubicBezTo>
                  <a:cubicBezTo>
                    <a:pt x="1464456" y="1136626"/>
                    <a:pt x="1136626" y="1464456"/>
                    <a:pt x="732228" y="1464456"/>
                  </a:cubicBezTo>
                  <a:cubicBezTo>
                    <a:pt x="327830" y="1464456"/>
                    <a:pt x="0" y="1136626"/>
                    <a:pt x="0" y="732228"/>
                  </a:cubicBezTo>
                  <a:close/>
                </a:path>
              </a:pathLst>
            </a:custGeom>
            <a:solidFill>
              <a:srgbClr val="27933E"/>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3515" tIns="233515" rIns="233515" bIns="233515" numCol="1" spcCol="1270" anchor="ctr" anchorCtr="0">
              <a:noAutofit/>
            </a:bodyPr>
            <a:lstStyle/>
            <a:p>
              <a:pPr marL="0" lvl="0" indent="0" algn="ctr" defTabSz="666750">
                <a:lnSpc>
                  <a:spcPct val="90000"/>
                </a:lnSpc>
                <a:spcBef>
                  <a:spcPct val="0"/>
                </a:spcBef>
                <a:spcAft>
                  <a:spcPct val="35000"/>
                </a:spcAft>
                <a:buNone/>
              </a:pPr>
              <a:r>
                <a:rPr lang="es-CL" sz="1400" kern="1200" dirty="0">
                  <a:latin typeface="ACHS Nueva Sans" pitchFamily="2" charset="0"/>
                  <a:ea typeface="+mn-ea"/>
                  <a:cs typeface="+mn-cs"/>
                </a:rPr>
                <a:t>Aplicación CEAL SM</a:t>
              </a:r>
            </a:p>
            <a:p>
              <a:pPr marL="114300" lvl="1" indent="-114300" algn="l" defTabSz="533400">
                <a:lnSpc>
                  <a:spcPct val="90000"/>
                </a:lnSpc>
                <a:spcBef>
                  <a:spcPct val="0"/>
                </a:spcBef>
                <a:spcAft>
                  <a:spcPct val="15000"/>
                </a:spcAft>
                <a:buChar char="•"/>
              </a:pPr>
              <a:r>
                <a:rPr lang="es-CL" sz="1200" kern="1200" dirty="0">
                  <a:latin typeface="ACHS Nueva Sans" pitchFamily="2" charset="0"/>
                  <a:ea typeface="+mn-ea"/>
                  <a:cs typeface="+mn-cs"/>
                </a:rPr>
                <a:t>1 mes máximo</a:t>
              </a:r>
            </a:p>
          </p:txBody>
        </p:sp>
        <p:sp>
          <p:nvSpPr>
            <p:cNvPr id="16" name="Forma libre: forma 15">
              <a:extLst>
                <a:ext uri="{FF2B5EF4-FFF2-40B4-BE49-F238E27FC236}">
                  <a16:creationId xmlns="" xmlns:a16="http://schemas.microsoft.com/office/drawing/2014/main" id="{70B67E07-8F27-563B-21D8-89FBDFC9F40E}"/>
                </a:ext>
              </a:extLst>
            </p:cNvPr>
            <p:cNvSpPr/>
            <p:nvPr/>
          </p:nvSpPr>
          <p:spPr>
            <a:xfrm>
              <a:off x="5981170" y="5552256"/>
              <a:ext cx="388866" cy="494255"/>
            </a:xfrm>
            <a:custGeom>
              <a:avLst/>
              <a:gdLst>
                <a:gd name="connsiteX0" fmla="*/ 0 w 388865"/>
                <a:gd name="connsiteY0" fmla="*/ 98851 h 494254"/>
                <a:gd name="connsiteX1" fmla="*/ 194433 w 388865"/>
                <a:gd name="connsiteY1" fmla="*/ 98851 h 494254"/>
                <a:gd name="connsiteX2" fmla="*/ 194433 w 388865"/>
                <a:gd name="connsiteY2" fmla="*/ 0 h 494254"/>
                <a:gd name="connsiteX3" fmla="*/ 388865 w 388865"/>
                <a:gd name="connsiteY3" fmla="*/ 247127 h 494254"/>
                <a:gd name="connsiteX4" fmla="*/ 194433 w 388865"/>
                <a:gd name="connsiteY4" fmla="*/ 494254 h 494254"/>
                <a:gd name="connsiteX5" fmla="*/ 194433 w 388865"/>
                <a:gd name="connsiteY5" fmla="*/ 395403 h 494254"/>
                <a:gd name="connsiteX6" fmla="*/ 0 w 388865"/>
                <a:gd name="connsiteY6" fmla="*/ 395403 h 494254"/>
                <a:gd name="connsiteX7" fmla="*/ 0 w 388865"/>
                <a:gd name="connsiteY7" fmla="*/ 98851 h 49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865" h="494254">
                  <a:moveTo>
                    <a:pt x="388865" y="395403"/>
                  </a:moveTo>
                  <a:lnTo>
                    <a:pt x="194432" y="395403"/>
                  </a:lnTo>
                  <a:lnTo>
                    <a:pt x="194432" y="494254"/>
                  </a:lnTo>
                  <a:lnTo>
                    <a:pt x="0" y="247127"/>
                  </a:lnTo>
                  <a:lnTo>
                    <a:pt x="194432" y="0"/>
                  </a:lnTo>
                  <a:lnTo>
                    <a:pt x="194432" y="98851"/>
                  </a:lnTo>
                  <a:lnTo>
                    <a:pt x="388865" y="98851"/>
                  </a:lnTo>
                  <a:lnTo>
                    <a:pt x="388865" y="395403"/>
                  </a:lnTo>
                  <a:close/>
                </a:path>
              </a:pathLst>
            </a:custGeom>
            <a:solidFill>
              <a:schemeClr val="accent2"/>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116659" tIns="98852" rIns="1" bIns="98851" numCol="1" spcCol="1270" anchor="ctr" anchorCtr="0">
              <a:noAutofit/>
            </a:bodyPr>
            <a:lstStyle/>
            <a:p>
              <a:pPr marL="0" lvl="0" indent="0" algn="ctr" defTabSz="933450">
                <a:lnSpc>
                  <a:spcPct val="90000"/>
                </a:lnSpc>
                <a:spcBef>
                  <a:spcPct val="0"/>
                </a:spcBef>
                <a:spcAft>
                  <a:spcPct val="35000"/>
                </a:spcAft>
                <a:buNone/>
              </a:pPr>
              <a:endParaRPr lang="es-CL" sz="2100" kern="1200" dirty="0">
                <a:solidFill>
                  <a:sysClr val="window" lastClr="FFFFFF"/>
                </a:solidFill>
                <a:latin typeface="ACHS Nueva Sans" pitchFamily="2" charset="0"/>
                <a:ea typeface="+mn-ea"/>
                <a:cs typeface="+mn-cs"/>
              </a:endParaRPr>
            </a:p>
          </p:txBody>
        </p:sp>
        <p:sp>
          <p:nvSpPr>
            <p:cNvPr id="17" name="Forma libre: forma 16">
              <a:extLst>
                <a:ext uri="{FF2B5EF4-FFF2-40B4-BE49-F238E27FC236}">
                  <a16:creationId xmlns="" xmlns:a16="http://schemas.microsoft.com/office/drawing/2014/main" id="{F461B35B-4343-E83C-562E-F05DAAF897D2}"/>
                </a:ext>
              </a:extLst>
            </p:cNvPr>
            <p:cNvSpPr/>
            <p:nvPr/>
          </p:nvSpPr>
          <p:spPr>
            <a:xfrm>
              <a:off x="4301201" y="4954862"/>
              <a:ext cx="1596379" cy="1464456"/>
            </a:xfrm>
            <a:custGeom>
              <a:avLst/>
              <a:gdLst>
                <a:gd name="connsiteX0" fmla="*/ 0 w 1464456"/>
                <a:gd name="connsiteY0" fmla="*/ 732228 h 1464456"/>
                <a:gd name="connsiteX1" fmla="*/ 732228 w 1464456"/>
                <a:gd name="connsiteY1" fmla="*/ 0 h 1464456"/>
                <a:gd name="connsiteX2" fmla="*/ 1464456 w 1464456"/>
                <a:gd name="connsiteY2" fmla="*/ 732228 h 1464456"/>
                <a:gd name="connsiteX3" fmla="*/ 732228 w 1464456"/>
                <a:gd name="connsiteY3" fmla="*/ 1464456 h 1464456"/>
                <a:gd name="connsiteX4" fmla="*/ 0 w 1464456"/>
                <a:gd name="connsiteY4" fmla="*/ 732228 h 146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456" h="1464456">
                  <a:moveTo>
                    <a:pt x="0" y="732228"/>
                  </a:moveTo>
                  <a:cubicBezTo>
                    <a:pt x="0" y="327830"/>
                    <a:pt x="327830" y="0"/>
                    <a:pt x="732228" y="0"/>
                  </a:cubicBezTo>
                  <a:cubicBezTo>
                    <a:pt x="1136626" y="0"/>
                    <a:pt x="1464456" y="327830"/>
                    <a:pt x="1464456" y="732228"/>
                  </a:cubicBezTo>
                  <a:cubicBezTo>
                    <a:pt x="1464456" y="1136626"/>
                    <a:pt x="1136626" y="1464456"/>
                    <a:pt x="732228" y="1464456"/>
                  </a:cubicBezTo>
                  <a:cubicBezTo>
                    <a:pt x="327830" y="1464456"/>
                    <a:pt x="0" y="1136626"/>
                    <a:pt x="0" y="732228"/>
                  </a:cubicBezTo>
                  <a:close/>
                </a:path>
              </a:pathLst>
            </a:custGeom>
            <a:solidFill>
              <a:srgbClr val="27933E"/>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3515" tIns="233515" rIns="233515" bIns="233515" numCol="1" spcCol="1270" anchor="ctr" anchorCtr="0">
              <a:noAutofit/>
            </a:bodyPr>
            <a:lstStyle/>
            <a:p>
              <a:pPr marL="0" lvl="0" indent="0" algn="ctr" defTabSz="666750">
                <a:lnSpc>
                  <a:spcPct val="90000"/>
                </a:lnSpc>
                <a:spcBef>
                  <a:spcPct val="0"/>
                </a:spcBef>
                <a:spcAft>
                  <a:spcPct val="35000"/>
                </a:spcAft>
                <a:buNone/>
              </a:pPr>
              <a:r>
                <a:rPr lang="es-CL" sz="1400" kern="1200" dirty="0">
                  <a:latin typeface="ACHS Nueva Sans" pitchFamily="2" charset="0"/>
                  <a:ea typeface="+mn-ea"/>
                  <a:cs typeface="+mn-cs"/>
                </a:rPr>
                <a:t>Análisis y medidas</a:t>
              </a:r>
            </a:p>
            <a:p>
              <a:pPr marL="114300" lvl="1" indent="-114300" algn="ctr" defTabSz="533400">
                <a:lnSpc>
                  <a:spcPct val="90000"/>
                </a:lnSpc>
                <a:spcBef>
                  <a:spcPct val="0"/>
                </a:spcBef>
                <a:spcAft>
                  <a:spcPct val="15000"/>
                </a:spcAft>
                <a:buChar char="•"/>
              </a:pPr>
              <a:r>
                <a:rPr lang="es-CL" sz="1200" kern="1200" dirty="0">
                  <a:latin typeface="ACHS Nueva Sans" pitchFamily="2" charset="0"/>
                  <a:ea typeface="+mn-ea"/>
                  <a:cs typeface="+mn-cs"/>
                </a:rPr>
                <a:t>2 meses</a:t>
              </a:r>
            </a:p>
          </p:txBody>
        </p:sp>
        <p:sp>
          <p:nvSpPr>
            <p:cNvPr id="19" name="Forma libre: forma 18">
              <a:extLst>
                <a:ext uri="{FF2B5EF4-FFF2-40B4-BE49-F238E27FC236}">
                  <a16:creationId xmlns="" xmlns:a16="http://schemas.microsoft.com/office/drawing/2014/main" id="{4178970A-C5D6-1DE3-8BF8-6EDE223CDDEF}"/>
                </a:ext>
              </a:extLst>
            </p:cNvPr>
            <p:cNvSpPr/>
            <p:nvPr/>
          </p:nvSpPr>
          <p:spPr>
            <a:xfrm rot="4319985">
              <a:off x="4422540" y="4386352"/>
              <a:ext cx="388877" cy="494255"/>
            </a:xfrm>
            <a:custGeom>
              <a:avLst/>
              <a:gdLst>
                <a:gd name="connsiteX0" fmla="*/ 0 w 388876"/>
                <a:gd name="connsiteY0" fmla="*/ 98851 h 494254"/>
                <a:gd name="connsiteX1" fmla="*/ 194438 w 388876"/>
                <a:gd name="connsiteY1" fmla="*/ 98851 h 494254"/>
                <a:gd name="connsiteX2" fmla="*/ 194438 w 388876"/>
                <a:gd name="connsiteY2" fmla="*/ 0 h 494254"/>
                <a:gd name="connsiteX3" fmla="*/ 388876 w 388876"/>
                <a:gd name="connsiteY3" fmla="*/ 247127 h 494254"/>
                <a:gd name="connsiteX4" fmla="*/ 194438 w 388876"/>
                <a:gd name="connsiteY4" fmla="*/ 494254 h 494254"/>
                <a:gd name="connsiteX5" fmla="*/ 194438 w 388876"/>
                <a:gd name="connsiteY5" fmla="*/ 395403 h 494254"/>
                <a:gd name="connsiteX6" fmla="*/ 0 w 388876"/>
                <a:gd name="connsiteY6" fmla="*/ 395403 h 494254"/>
                <a:gd name="connsiteX7" fmla="*/ 0 w 388876"/>
                <a:gd name="connsiteY7" fmla="*/ 98851 h 49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876" h="494254">
                  <a:moveTo>
                    <a:pt x="388876" y="395403"/>
                  </a:moveTo>
                  <a:lnTo>
                    <a:pt x="194438" y="395403"/>
                  </a:lnTo>
                  <a:lnTo>
                    <a:pt x="194438" y="494254"/>
                  </a:lnTo>
                  <a:lnTo>
                    <a:pt x="0" y="247127"/>
                  </a:lnTo>
                  <a:lnTo>
                    <a:pt x="194438" y="0"/>
                  </a:lnTo>
                  <a:lnTo>
                    <a:pt x="194438" y="98851"/>
                  </a:lnTo>
                  <a:lnTo>
                    <a:pt x="388876" y="98851"/>
                  </a:lnTo>
                  <a:lnTo>
                    <a:pt x="388876" y="395403"/>
                  </a:lnTo>
                  <a:close/>
                </a:path>
              </a:pathLst>
            </a:custGeom>
            <a:solidFill>
              <a:schemeClr val="accent2"/>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116663" tIns="98851" rIns="0" bIns="98851" numCol="1" spcCol="1270" anchor="ctr" anchorCtr="0">
              <a:noAutofit/>
            </a:bodyPr>
            <a:lstStyle/>
            <a:p>
              <a:pPr marL="0" lvl="0" indent="0" algn="ctr" defTabSz="933450">
                <a:lnSpc>
                  <a:spcPct val="90000"/>
                </a:lnSpc>
                <a:spcBef>
                  <a:spcPct val="0"/>
                </a:spcBef>
                <a:spcAft>
                  <a:spcPct val="35000"/>
                </a:spcAft>
                <a:buNone/>
              </a:pPr>
              <a:endParaRPr lang="es-CL" sz="2100" kern="1200" dirty="0">
                <a:solidFill>
                  <a:sysClr val="window" lastClr="FFFFFF"/>
                </a:solidFill>
                <a:latin typeface="ACHS Nueva Sans" pitchFamily="2" charset="0"/>
                <a:ea typeface="+mn-ea"/>
                <a:cs typeface="+mn-cs"/>
              </a:endParaRPr>
            </a:p>
          </p:txBody>
        </p:sp>
        <p:sp>
          <p:nvSpPr>
            <p:cNvPr id="20" name="Forma libre: forma 19">
              <a:extLst>
                <a:ext uri="{FF2B5EF4-FFF2-40B4-BE49-F238E27FC236}">
                  <a16:creationId xmlns="" xmlns:a16="http://schemas.microsoft.com/office/drawing/2014/main" id="{987C88DE-856E-6FC4-E771-D834B31301F8}"/>
                </a:ext>
              </a:extLst>
            </p:cNvPr>
            <p:cNvSpPr/>
            <p:nvPr/>
          </p:nvSpPr>
          <p:spPr>
            <a:xfrm>
              <a:off x="3621915" y="2864267"/>
              <a:ext cx="1596379" cy="1464456"/>
            </a:xfrm>
            <a:custGeom>
              <a:avLst/>
              <a:gdLst>
                <a:gd name="connsiteX0" fmla="*/ 0 w 1464456"/>
                <a:gd name="connsiteY0" fmla="*/ 732228 h 1464456"/>
                <a:gd name="connsiteX1" fmla="*/ 732228 w 1464456"/>
                <a:gd name="connsiteY1" fmla="*/ 0 h 1464456"/>
                <a:gd name="connsiteX2" fmla="*/ 1464456 w 1464456"/>
                <a:gd name="connsiteY2" fmla="*/ 732228 h 1464456"/>
                <a:gd name="connsiteX3" fmla="*/ 732228 w 1464456"/>
                <a:gd name="connsiteY3" fmla="*/ 1464456 h 1464456"/>
                <a:gd name="connsiteX4" fmla="*/ 0 w 1464456"/>
                <a:gd name="connsiteY4" fmla="*/ 732228 h 146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456" h="1464456">
                  <a:moveTo>
                    <a:pt x="0" y="732228"/>
                  </a:moveTo>
                  <a:cubicBezTo>
                    <a:pt x="0" y="327830"/>
                    <a:pt x="327830" y="0"/>
                    <a:pt x="732228" y="0"/>
                  </a:cubicBezTo>
                  <a:cubicBezTo>
                    <a:pt x="1136626" y="0"/>
                    <a:pt x="1464456" y="327830"/>
                    <a:pt x="1464456" y="732228"/>
                  </a:cubicBezTo>
                  <a:cubicBezTo>
                    <a:pt x="1464456" y="1136626"/>
                    <a:pt x="1136626" y="1464456"/>
                    <a:pt x="732228" y="1464456"/>
                  </a:cubicBezTo>
                  <a:cubicBezTo>
                    <a:pt x="327830" y="1464456"/>
                    <a:pt x="0" y="1136626"/>
                    <a:pt x="0" y="732228"/>
                  </a:cubicBezTo>
                  <a:close/>
                </a:path>
              </a:pathLst>
            </a:custGeom>
            <a:solidFill>
              <a:srgbClr val="27933E"/>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3515" tIns="233515" rIns="233515" bIns="233515" numCol="1" spcCol="1270" anchor="ctr" anchorCtr="0">
              <a:noAutofit/>
            </a:bodyPr>
            <a:lstStyle/>
            <a:p>
              <a:pPr marL="0" lvl="0" indent="0" algn="ctr" defTabSz="666750">
                <a:lnSpc>
                  <a:spcPct val="90000"/>
                </a:lnSpc>
                <a:spcBef>
                  <a:spcPct val="0"/>
                </a:spcBef>
                <a:spcAft>
                  <a:spcPct val="35000"/>
                </a:spcAft>
                <a:buNone/>
              </a:pPr>
              <a:r>
                <a:rPr lang="es-CL" sz="1400" kern="1200" dirty="0">
                  <a:latin typeface="ACHS Nueva Sans" pitchFamily="2" charset="0"/>
                  <a:ea typeface="+mn-ea"/>
                  <a:cs typeface="+mn-cs"/>
                </a:rPr>
                <a:t>Ejecución y  </a:t>
              </a:r>
              <a:r>
                <a:rPr lang="es-CL" sz="1400" kern="1200" dirty="0" err="1">
                  <a:latin typeface="ACHS Nueva Sans" pitchFamily="2" charset="0"/>
                  <a:ea typeface="+mn-ea"/>
                  <a:cs typeface="+mn-cs"/>
                </a:rPr>
                <a:t>VyC</a:t>
              </a:r>
              <a:r>
                <a:rPr lang="es-CL" sz="1400" kern="1200" dirty="0">
                  <a:latin typeface="ACHS Nueva Sans" pitchFamily="2" charset="0"/>
                  <a:ea typeface="+mn-ea"/>
                  <a:cs typeface="+mn-cs"/>
                </a:rPr>
                <a:t>  de medidas</a:t>
              </a:r>
            </a:p>
            <a:p>
              <a:pPr marL="114300" lvl="1" indent="-114300" algn="ctr" defTabSz="533400">
                <a:lnSpc>
                  <a:spcPct val="90000"/>
                </a:lnSpc>
                <a:spcBef>
                  <a:spcPct val="0"/>
                </a:spcBef>
                <a:spcAft>
                  <a:spcPct val="15000"/>
                </a:spcAft>
                <a:buChar char="•"/>
              </a:pPr>
              <a:r>
                <a:rPr lang="es-CL" sz="1200" kern="1200" dirty="0">
                  <a:latin typeface="ACHS Nueva Sans" pitchFamily="2" charset="0"/>
                  <a:ea typeface="+mn-ea"/>
                  <a:cs typeface="+mn-cs"/>
                </a:rPr>
                <a:t>6, 9 y/12 meses</a:t>
              </a:r>
            </a:p>
          </p:txBody>
        </p:sp>
        <p:sp>
          <p:nvSpPr>
            <p:cNvPr id="21" name="Forma libre: forma 20">
              <a:extLst>
                <a:ext uri="{FF2B5EF4-FFF2-40B4-BE49-F238E27FC236}">
                  <a16:creationId xmlns="" xmlns:a16="http://schemas.microsoft.com/office/drawing/2014/main" id="{FCA17739-D7E0-A9C4-3B4C-2B34F3F714AA}"/>
                </a:ext>
              </a:extLst>
            </p:cNvPr>
            <p:cNvSpPr/>
            <p:nvPr/>
          </p:nvSpPr>
          <p:spPr>
            <a:xfrm rot="19512660">
              <a:off x="5064981" y="2641369"/>
              <a:ext cx="371509" cy="494254"/>
            </a:xfrm>
            <a:custGeom>
              <a:avLst/>
              <a:gdLst>
                <a:gd name="connsiteX0" fmla="*/ 0 w 371509"/>
                <a:gd name="connsiteY0" fmla="*/ 98851 h 494254"/>
                <a:gd name="connsiteX1" fmla="*/ 185755 w 371509"/>
                <a:gd name="connsiteY1" fmla="*/ 98851 h 494254"/>
                <a:gd name="connsiteX2" fmla="*/ 185755 w 371509"/>
                <a:gd name="connsiteY2" fmla="*/ 0 h 494254"/>
                <a:gd name="connsiteX3" fmla="*/ 371509 w 371509"/>
                <a:gd name="connsiteY3" fmla="*/ 247127 h 494254"/>
                <a:gd name="connsiteX4" fmla="*/ 185755 w 371509"/>
                <a:gd name="connsiteY4" fmla="*/ 494254 h 494254"/>
                <a:gd name="connsiteX5" fmla="*/ 185755 w 371509"/>
                <a:gd name="connsiteY5" fmla="*/ 395403 h 494254"/>
                <a:gd name="connsiteX6" fmla="*/ 0 w 371509"/>
                <a:gd name="connsiteY6" fmla="*/ 395403 h 494254"/>
                <a:gd name="connsiteX7" fmla="*/ 0 w 371509"/>
                <a:gd name="connsiteY7" fmla="*/ 98851 h 49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509" h="494254">
                  <a:moveTo>
                    <a:pt x="0" y="98851"/>
                  </a:moveTo>
                  <a:lnTo>
                    <a:pt x="185755" y="98851"/>
                  </a:lnTo>
                  <a:lnTo>
                    <a:pt x="185755" y="0"/>
                  </a:lnTo>
                  <a:lnTo>
                    <a:pt x="371509" y="247127"/>
                  </a:lnTo>
                  <a:lnTo>
                    <a:pt x="185755" y="494254"/>
                  </a:lnTo>
                  <a:lnTo>
                    <a:pt x="185755" y="395403"/>
                  </a:lnTo>
                  <a:lnTo>
                    <a:pt x="0" y="395403"/>
                  </a:lnTo>
                  <a:lnTo>
                    <a:pt x="0" y="98851"/>
                  </a:lnTo>
                  <a:close/>
                </a:path>
              </a:pathLst>
            </a:custGeom>
            <a:solidFill>
              <a:schemeClr val="accent2"/>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0" tIns="98851" rIns="111452" bIns="98850" numCol="1" spcCol="1270" anchor="ctr" anchorCtr="0">
              <a:noAutofit/>
            </a:bodyPr>
            <a:lstStyle/>
            <a:p>
              <a:pPr marL="0" lvl="0" indent="0" algn="ctr" defTabSz="933450">
                <a:lnSpc>
                  <a:spcPct val="90000"/>
                </a:lnSpc>
                <a:spcBef>
                  <a:spcPct val="0"/>
                </a:spcBef>
                <a:spcAft>
                  <a:spcPct val="35000"/>
                </a:spcAft>
                <a:buNone/>
              </a:pPr>
              <a:endParaRPr lang="es-CL" sz="2100" kern="1200" dirty="0">
                <a:solidFill>
                  <a:sysClr val="window" lastClr="FFFFFF"/>
                </a:solidFill>
                <a:latin typeface="ACHS Nueva Sans" pitchFamily="2" charset="0"/>
                <a:ea typeface="+mn-ea"/>
                <a:cs typeface="+mn-cs"/>
              </a:endParaRPr>
            </a:p>
          </p:txBody>
        </p:sp>
      </p:grpSp>
      <p:sp>
        <p:nvSpPr>
          <p:cNvPr id="4" name="Rectángulo: esquinas redondeadas 4">
            <a:extLst>
              <a:ext uri="{FF2B5EF4-FFF2-40B4-BE49-F238E27FC236}">
                <a16:creationId xmlns="" xmlns:a16="http://schemas.microsoft.com/office/drawing/2014/main" id="{0EC7A84C-3BD7-4695-4509-DB165C7C63E9}"/>
              </a:ext>
            </a:extLst>
          </p:cNvPr>
          <p:cNvSpPr txBox="1"/>
          <p:nvPr/>
        </p:nvSpPr>
        <p:spPr>
          <a:xfrm>
            <a:off x="2887578" y="1642501"/>
            <a:ext cx="1935405" cy="795891"/>
          </a:xfrm>
          <a:prstGeom prst="roundRect">
            <a:avLst/>
          </a:prstGeom>
          <a:solidFill>
            <a:srgbClr val="81D877"/>
          </a:solidFill>
        </p:spPr>
        <p:style>
          <a:lnRef idx="0">
            <a:scrgbClr r="0" g="0" b="0"/>
          </a:lnRef>
          <a:fillRef idx="0">
            <a:scrgbClr r="0" g="0" b="0"/>
          </a:fillRef>
          <a:effectRef idx="0">
            <a:scrgbClr r="0" g="0" b="0"/>
          </a:effectRef>
          <a:fontRef idx="minor">
            <a:schemeClr val="lt1"/>
          </a:fontRef>
        </p:style>
        <p:txBody>
          <a:bodyPr spcFirstLastPara="0" vert="horz" wrap="square" lIns="94074" tIns="94074" rIns="94074" bIns="94074" numCol="1" spcCol="1270" anchor="ctr" anchorCtr="0">
            <a:noAutofit/>
          </a:bodyPr>
          <a:lstStyle/>
          <a:p>
            <a:pPr algn="ctr" defTabSz="1097533">
              <a:lnSpc>
                <a:spcPct val="90000"/>
              </a:lnSpc>
              <a:spcBef>
                <a:spcPct val="0"/>
              </a:spcBef>
              <a:spcAft>
                <a:spcPct val="35000"/>
              </a:spcAft>
            </a:pPr>
            <a:r>
              <a:rPr lang="es-CL" sz="1279" dirty="0">
                <a:solidFill>
                  <a:srgbClr val="000000"/>
                </a:solidFill>
                <a:latin typeface="ACHS Nueva Sans" pitchFamily="2" charset="0"/>
                <a:cs typeface="Arial" panose="020B0604020202020204" pitchFamily="34" charset="0"/>
              </a:rPr>
              <a:t>Siguiente proceso en 2 años desde el inicio</a:t>
            </a:r>
          </a:p>
        </p:txBody>
      </p:sp>
      <p:sp>
        <p:nvSpPr>
          <p:cNvPr id="7" name="Marcador de texto 6">
            <a:extLst>
              <a:ext uri="{FF2B5EF4-FFF2-40B4-BE49-F238E27FC236}">
                <a16:creationId xmlns="" xmlns:a16="http://schemas.microsoft.com/office/drawing/2014/main" id="{67C87366-407F-B45B-16B3-799EF791F229}"/>
              </a:ext>
            </a:extLst>
          </p:cNvPr>
          <p:cNvSpPr>
            <a:spLocks noGrp="1"/>
          </p:cNvSpPr>
          <p:nvPr>
            <p:ph type="body" sz="quarter" idx="61"/>
          </p:nvPr>
        </p:nvSpPr>
        <p:spPr/>
        <p:txBody>
          <a:bodyPr/>
          <a:lstStyle/>
          <a:p>
            <a:r>
              <a:rPr lang="es-CL" dirty="0"/>
              <a:t>Protocolo Psicosocial</a:t>
            </a:r>
          </a:p>
        </p:txBody>
      </p:sp>
      <p:sp>
        <p:nvSpPr>
          <p:cNvPr id="8" name="Marcador de texto 7">
            <a:extLst>
              <a:ext uri="{FF2B5EF4-FFF2-40B4-BE49-F238E27FC236}">
                <a16:creationId xmlns="" xmlns:a16="http://schemas.microsoft.com/office/drawing/2014/main" id="{D5F6F084-9A13-36EF-BE52-37A0E84CBB79}"/>
              </a:ext>
            </a:extLst>
          </p:cNvPr>
          <p:cNvSpPr>
            <a:spLocks noGrp="1"/>
          </p:cNvSpPr>
          <p:nvPr>
            <p:ph type="body" sz="quarter" idx="62"/>
          </p:nvPr>
        </p:nvSpPr>
        <p:spPr/>
        <p:txBody>
          <a:bodyPr/>
          <a:lstStyle/>
          <a:p>
            <a:r>
              <a:rPr lang="es-CL" dirty="0"/>
              <a:t>Flujo del protocolo</a:t>
            </a:r>
          </a:p>
          <a:p>
            <a:endParaRPr lang="es-CL" dirty="0"/>
          </a:p>
        </p:txBody>
      </p:sp>
    </p:spTree>
    <p:custDataLst>
      <p:tags r:id="rId2"/>
    </p:custDataLst>
    <p:extLst>
      <p:ext uri="{BB962C8B-B14F-4D97-AF65-F5344CB8AC3E}">
        <p14:creationId xmlns:p14="http://schemas.microsoft.com/office/powerpoint/2010/main" val="44861472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11">
            <a:extLst>
              <a:ext uri="{FF2B5EF4-FFF2-40B4-BE49-F238E27FC236}">
                <a16:creationId xmlns="" xmlns:a16="http://schemas.microsoft.com/office/drawing/2014/main" id="{98DA06F2-06A4-EE10-37E9-E52F07AB9158}"/>
              </a:ext>
            </a:extLst>
          </p:cNvPr>
          <p:cNvSpPr>
            <a:spLocks noChangeAspect="1"/>
          </p:cNvSpPr>
          <p:nvPr/>
        </p:nvSpPr>
        <p:spPr>
          <a:xfrm rot="600000">
            <a:off x="6507093" y="1628775"/>
            <a:ext cx="3917950" cy="3917950"/>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5367"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2" name="Imagen 1">
            <a:extLst>
              <a:ext uri="{FF2B5EF4-FFF2-40B4-BE49-F238E27FC236}">
                <a16:creationId xmlns="" xmlns:a16="http://schemas.microsoft.com/office/drawing/2014/main" id="{DA25AF9A-C71B-C64C-20CD-EAB5F38127C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07093" y="1628775"/>
            <a:ext cx="3917950" cy="3917950"/>
          </a:xfrm>
          <a:prstGeom prst="roundRect">
            <a:avLst>
              <a:gd name="adj" fmla="val 15145"/>
            </a:avLst>
          </a:prstGeom>
          <a:solidFill>
            <a:srgbClr val="FFFFFF">
              <a:shade val="85000"/>
            </a:srgbClr>
          </a:solidFill>
          <a:ln>
            <a:noFill/>
          </a:ln>
          <a:effectLst/>
        </p:spPr>
      </p:pic>
      <p:sp>
        <p:nvSpPr>
          <p:cNvPr id="19" name="Marcador de texto 16">
            <a:extLst>
              <a:ext uri="{FF2B5EF4-FFF2-40B4-BE49-F238E27FC236}">
                <a16:creationId xmlns="" xmlns:a16="http://schemas.microsoft.com/office/drawing/2014/main"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 xmlns:a16="http://schemas.microsoft.com/office/drawing/2014/main" id="{58A01D3B-0B6A-9A4C-94C5-15A0BE822587}"/>
              </a:ext>
            </a:extLst>
          </p:cNvPr>
          <p:cNvSpPr/>
          <p:nvPr/>
        </p:nvSpPr>
        <p:spPr>
          <a:xfrm>
            <a:off x="491038" y="1682588"/>
            <a:ext cx="4973059" cy="4280659"/>
          </a:xfrm>
          <a:prstGeom prst="rect">
            <a:avLst/>
          </a:prstGeom>
        </p:spPr>
        <p:txBody>
          <a:bodyPr wrap="square">
            <a:spAutoFit/>
          </a:bodyPr>
          <a:lstStyle/>
          <a:p>
            <a:pPr defTabSz="903113">
              <a:lnSpc>
                <a:spcPts val="2000"/>
              </a:lnSpc>
              <a:spcBef>
                <a:spcPts val="600"/>
              </a:spcBef>
              <a:buClr>
                <a:srgbClr val="92D050"/>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Debe ser difundido y conocido al interior de las empresas,  en los distintos niveles jerárquicos, tales como:</a:t>
            </a:r>
          </a:p>
          <a:p>
            <a:pPr defTabSz="903113">
              <a:lnSpc>
                <a:spcPts val="2000"/>
              </a:lnSpc>
              <a:spcBef>
                <a:spcPts val="600"/>
              </a:spcBef>
              <a:buClr>
                <a:srgbClr val="92D050"/>
              </a:buClr>
              <a:buSzPct val="110000"/>
              <a:defRPr/>
            </a:pPr>
            <a:endParaRPr lang="es-CL" sz="1500" dirty="0">
              <a:solidFill>
                <a:schemeClr val="accent3">
                  <a:lumMod val="75000"/>
                  <a:lumOff val="25000"/>
                </a:schemeClr>
              </a:solidFill>
              <a:latin typeface="ACHS Nueva Sans" pitchFamily="2" charset="0"/>
              <a:cs typeface="Arial" panose="020B0604020202020204" pitchFamily="34" charset="0"/>
            </a:endParaRPr>
          </a:p>
          <a:p>
            <a:pPr marL="342900" indent="-342900" defTabSz="903113">
              <a:lnSpc>
                <a:spcPts val="2000"/>
              </a:lnSpc>
              <a:spcBef>
                <a:spcPts val="600"/>
              </a:spcBef>
              <a:buClr>
                <a:srgbClr val="13C045"/>
              </a:buClr>
              <a:buSzPct val="100000"/>
              <a:buFont typeface="Arial" panose="020B0604020202020204" pitchFamily="34" charset="0"/>
              <a:buChar char="•"/>
              <a:defRPr/>
            </a:pPr>
            <a:r>
              <a:rPr lang="es-CL" sz="1500" dirty="0" smtClean="0">
                <a:solidFill>
                  <a:schemeClr val="accent3">
                    <a:lumMod val="75000"/>
                    <a:lumOff val="25000"/>
                  </a:schemeClr>
                </a:solidFill>
                <a:latin typeface="ACHS Nueva Sans" pitchFamily="2" charset="0"/>
                <a:cs typeface="Arial" panose="020B0604020202020204" pitchFamily="34" charset="0"/>
              </a:rPr>
              <a:t>Empleadores</a:t>
            </a:r>
            <a:endParaRPr lang="es-CL" sz="1500" dirty="0">
              <a:solidFill>
                <a:schemeClr val="accent3">
                  <a:lumMod val="75000"/>
                  <a:lumOff val="25000"/>
                </a:schemeClr>
              </a:solidFill>
              <a:latin typeface="ACHS Nueva Sans" pitchFamily="2" charset="0"/>
              <a:cs typeface="Arial" panose="020B0604020202020204" pitchFamily="34" charset="0"/>
            </a:endParaRPr>
          </a:p>
          <a:p>
            <a:pPr marL="342900" indent="-342900"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Trabajadores en </a:t>
            </a:r>
            <a:r>
              <a:rPr lang="es-CL" sz="1500" dirty="0" smtClean="0">
                <a:solidFill>
                  <a:schemeClr val="accent3">
                    <a:lumMod val="75000"/>
                    <a:lumOff val="25000"/>
                  </a:schemeClr>
                </a:solidFill>
                <a:latin typeface="ACHS Nueva Sans" pitchFamily="2" charset="0"/>
                <a:cs typeface="Arial" panose="020B0604020202020204" pitchFamily="34" charset="0"/>
              </a:rPr>
              <a:t>general</a:t>
            </a:r>
            <a:endParaRPr lang="es-CL" sz="1500" dirty="0">
              <a:solidFill>
                <a:schemeClr val="accent3">
                  <a:lumMod val="75000"/>
                  <a:lumOff val="25000"/>
                </a:schemeClr>
              </a:solidFill>
              <a:latin typeface="ACHS Nueva Sans" pitchFamily="2" charset="0"/>
              <a:cs typeface="Arial" panose="020B0604020202020204" pitchFamily="34" charset="0"/>
            </a:endParaRPr>
          </a:p>
          <a:p>
            <a:pPr marL="342900" indent="-342900"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Expertos en Prevención de </a:t>
            </a:r>
            <a:r>
              <a:rPr lang="es-CL" sz="1500" dirty="0" smtClean="0">
                <a:solidFill>
                  <a:schemeClr val="accent3">
                    <a:lumMod val="75000"/>
                    <a:lumOff val="25000"/>
                  </a:schemeClr>
                </a:solidFill>
                <a:latin typeface="ACHS Nueva Sans" pitchFamily="2" charset="0"/>
                <a:cs typeface="Arial" panose="020B0604020202020204" pitchFamily="34" charset="0"/>
              </a:rPr>
              <a:t>Riesgos</a:t>
            </a:r>
            <a:endParaRPr lang="es-CL" sz="1500" dirty="0">
              <a:solidFill>
                <a:schemeClr val="accent3">
                  <a:lumMod val="75000"/>
                  <a:lumOff val="25000"/>
                </a:schemeClr>
              </a:solidFill>
              <a:latin typeface="ACHS Nueva Sans" pitchFamily="2" charset="0"/>
              <a:cs typeface="Arial" panose="020B0604020202020204" pitchFamily="34" charset="0"/>
            </a:endParaRPr>
          </a:p>
          <a:p>
            <a:pPr marL="342900" indent="-342900"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Miembros del comité paritario de las </a:t>
            </a:r>
            <a:r>
              <a:rPr lang="es-CL" sz="1500" dirty="0" smtClean="0">
                <a:solidFill>
                  <a:schemeClr val="accent3">
                    <a:lumMod val="75000"/>
                    <a:lumOff val="25000"/>
                  </a:schemeClr>
                </a:solidFill>
                <a:latin typeface="ACHS Nueva Sans" pitchFamily="2" charset="0"/>
                <a:cs typeface="Arial" panose="020B0604020202020204" pitchFamily="34" charset="0"/>
              </a:rPr>
              <a:t>empresas</a:t>
            </a:r>
            <a:endParaRPr lang="es-CL" sz="1500" dirty="0">
              <a:solidFill>
                <a:schemeClr val="accent3">
                  <a:lumMod val="75000"/>
                  <a:lumOff val="25000"/>
                </a:schemeClr>
              </a:solidFill>
              <a:latin typeface="ACHS Nueva Sans" pitchFamily="2" charset="0"/>
              <a:cs typeface="Arial" panose="020B0604020202020204" pitchFamily="34" charset="0"/>
            </a:endParaRPr>
          </a:p>
          <a:p>
            <a:pPr marL="342900" indent="-342900"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Dirigentes </a:t>
            </a:r>
            <a:r>
              <a:rPr lang="es-CL" sz="1500" dirty="0" smtClean="0">
                <a:solidFill>
                  <a:schemeClr val="accent3">
                    <a:lumMod val="75000"/>
                    <a:lumOff val="25000"/>
                  </a:schemeClr>
                </a:solidFill>
                <a:latin typeface="ACHS Nueva Sans" pitchFamily="2" charset="0"/>
                <a:cs typeface="Arial" panose="020B0604020202020204" pitchFamily="34" charset="0"/>
              </a:rPr>
              <a:t>Sindicales</a:t>
            </a:r>
            <a:endParaRPr lang="es-CL" sz="1500" dirty="0">
              <a:solidFill>
                <a:schemeClr val="accent3">
                  <a:lumMod val="75000"/>
                  <a:lumOff val="25000"/>
                </a:schemeClr>
              </a:solidFill>
              <a:latin typeface="ACHS Nueva Sans" pitchFamily="2" charset="0"/>
              <a:cs typeface="Arial" panose="020B0604020202020204" pitchFamily="34" charset="0"/>
            </a:endParaRPr>
          </a:p>
          <a:p>
            <a:pPr defTabSz="903113">
              <a:lnSpc>
                <a:spcPts val="2000"/>
              </a:lnSpc>
              <a:spcBef>
                <a:spcPts val="600"/>
              </a:spcBef>
              <a:buClr>
                <a:srgbClr val="92D050"/>
              </a:buClr>
              <a:buSzPct val="110000"/>
              <a:defRPr/>
            </a:pPr>
            <a:endParaRPr lang="es-CL" sz="1500" dirty="0">
              <a:solidFill>
                <a:schemeClr val="accent3">
                  <a:lumMod val="75000"/>
                  <a:lumOff val="25000"/>
                </a:schemeClr>
              </a:solidFill>
              <a:latin typeface="ACHS Nueva Sans" pitchFamily="2" charset="0"/>
              <a:cs typeface="Arial" panose="020B0604020202020204" pitchFamily="34" charset="0"/>
            </a:endParaRPr>
          </a:p>
          <a:p>
            <a:pPr defTabSz="903113">
              <a:lnSpc>
                <a:spcPts val="2000"/>
              </a:lnSpc>
              <a:spcBef>
                <a:spcPts val="600"/>
              </a:spcBef>
              <a:buClr>
                <a:srgbClr val="92D050"/>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La difusión debe quedar acreditada mediante una «Acta», que indique su realización e incluya a todas las personas que tomaron conocimiento del protocolo psicosocial.</a:t>
            </a:r>
          </a:p>
        </p:txBody>
      </p:sp>
      <p:sp>
        <p:nvSpPr>
          <p:cNvPr id="6" name="Marcador de texto 5">
            <a:extLst>
              <a:ext uri="{FF2B5EF4-FFF2-40B4-BE49-F238E27FC236}">
                <a16:creationId xmlns="" xmlns:a16="http://schemas.microsoft.com/office/drawing/2014/main" id="{1E40485F-11DD-D8EF-2201-2F6152B2ECD4}"/>
              </a:ext>
            </a:extLst>
          </p:cNvPr>
          <p:cNvSpPr>
            <a:spLocks noGrp="1"/>
          </p:cNvSpPr>
          <p:nvPr>
            <p:ph type="body" sz="quarter" idx="61"/>
          </p:nvPr>
        </p:nvSpPr>
        <p:spPr/>
        <p:txBody>
          <a:bodyPr/>
          <a:lstStyle/>
          <a:p>
            <a:r>
              <a:rPr lang="es-CL" dirty="0"/>
              <a:t>Protocolo Psicosocial</a:t>
            </a:r>
          </a:p>
        </p:txBody>
      </p:sp>
      <p:sp>
        <p:nvSpPr>
          <p:cNvPr id="7" name="Marcador de texto 6">
            <a:extLst>
              <a:ext uri="{FF2B5EF4-FFF2-40B4-BE49-F238E27FC236}">
                <a16:creationId xmlns="" xmlns:a16="http://schemas.microsoft.com/office/drawing/2014/main" id="{C2F4AFCD-07D3-0441-3637-03CC1C03F761}"/>
              </a:ext>
            </a:extLst>
          </p:cNvPr>
          <p:cNvSpPr>
            <a:spLocks noGrp="1"/>
          </p:cNvSpPr>
          <p:nvPr>
            <p:ph type="body" sz="quarter" idx="62"/>
          </p:nvPr>
        </p:nvSpPr>
        <p:spPr/>
        <p:txBody>
          <a:bodyPr/>
          <a:lstStyle/>
          <a:p>
            <a:r>
              <a:rPr lang="es-CL" dirty="0"/>
              <a:t>Difusión</a:t>
            </a:r>
          </a:p>
          <a:p>
            <a:endParaRPr lang="es-CL" dirty="0"/>
          </a:p>
        </p:txBody>
      </p:sp>
    </p:spTree>
    <p:custDataLst>
      <p:tags r:id="rId2"/>
    </p:custDataLst>
    <p:extLst>
      <p:ext uri="{BB962C8B-B14F-4D97-AF65-F5344CB8AC3E}">
        <p14:creationId xmlns:p14="http://schemas.microsoft.com/office/powerpoint/2010/main" val="160300236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6391"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graphicFrame>
        <p:nvGraphicFramePr>
          <p:cNvPr id="4" name="Tabla 5">
            <a:extLst>
              <a:ext uri="{FF2B5EF4-FFF2-40B4-BE49-F238E27FC236}">
                <a16:creationId xmlns="" xmlns:a16="http://schemas.microsoft.com/office/drawing/2014/main" id="{6FFDF08D-38D6-EB23-DE03-4AA917F94E5E}"/>
              </a:ext>
            </a:extLst>
          </p:cNvPr>
          <p:cNvGraphicFramePr>
            <a:graphicFrameLocks noGrp="1"/>
          </p:cNvGraphicFramePr>
          <p:nvPr>
            <p:extLst>
              <p:ext uri="{D42A27DB-BD31-4B8C-83A1-F6EECF244321}">
                <p14:modId xmlns:p14="http://schemas.microsoft.com/office/powerpoint/2010/main" val="1764040659"/>
              </p:ext>
            </p:extLst>
          </p:nvPr>
        </p:nvGraphicFramePr>
        <p:xfrm>
          <a:off x="1087860" y="1889710"/>
          <a:ext cx="10112531" cy="4126078"/>
        </p:xfrm>
        <a:graphic>
          <a:graphicData uri="http://schemas.openxmlformats.org/drawingml/2006/table">
            <a:tbl>
              <a:tblPr firstRow="1" bandRow="1">
                <a:tableStyleId>{93296810-A885-4BE3-A3E7-6D5BEEA58F35}</a:tableStyleId>
              </a:tblPr>
              <a:tblGrid>
                <a:gridCol w="2145296">
                  <a:extLst>
                    <a:ext uri="{9D8B030D-6E8A-4147-A177-3AD203B41FA5}">
                      <a16:colId xmlns="" xmlns:a16="http://schemas.microsoft.com/office/drawing/2014/main" val="2064936782"/>
                    </a:ext>
                  </a:extLst>
                </a:gridCol>
                <a:gridCol w="2145296">
                  <a:extLst>
                    <a:ext uri="{9D8B030D-6E8A-4147-A177-3AD203B41FA5}">
                      <a16:colId xmlns="" xmlns:a16="http://schemas.microsoft.com/office/drawing/2014/main" val="2022227167"/>
                    </a:ext>
                  </a:extLst>
                </a:gridCol>
                <a:gridCol w="2145296">
                  <a:extLst>
                    <a:ext uri="{9D8B030D-6E8A-4147-A177-3AD203B41FA5}">
                      <a16:colId xmlns="" xmlns:a16="http://schemas.microsoft.com/office/drawing/2014/main" val="3882454950"/>
                    </a:ext>
                  </a:extLst>
                </a:gridCol>
                <a:gridCol w="3676643">
                  <a:extLst>
                    <a:ext uri="{9D8B030D-6E8A-4147-A177-3AD203B41FA5}">
                      <a16:colId xmlns="" xmlns:a16="http://schemas.microsoft.com/office/drawing/2014/main" val="3744201367"/>
                    </a:ext>
                  </a:extLst>
                </a:gridCol>
              </a:tblGrid>
              <a:tr h="753916">
                <a:tc>
                  <a:txBody>
                    <a:bodyPr/>
                    <a:lstStyle/>
                    <a:p>
                      <a:pPr algn="ctr"/>
                      <a:r>
                        <a:rPr lang="es-CL" sz="1400" b="1" i="0" u="none" strike="noStrike" kern="1200" baseline="0" dirty="0" err="1">
                          <a:solidFill>
                            <a:schemeClr val="lt1"/>
                          </a:solidFill>
                          <a:latin typeface="ACHS Nueva Sans" pitchFamily="2" charset="0"/>
                          <a:ea typeface="+mn-ea"/>
                          <a:cs typeface="Arial" panose="020B0604020202020204" pitchFamily="34" charset="0"/>
                        </a:rPr>
                        <a:t>N°</a:t>
                      </a:r>
                      <a:r>
                        <a:rPr lang="es-CL" sz="1400" b="1" i="0" u="none" strike="noStrike" kern="1200" baseline="0" dirty="0">
                          <a:solidFill>
                            <a:schemeClr val="lt1"/>
                          </a:solidFill>
                          <a:latin typeface="ACHS Nueva Sans" pitchFamily="2" charset="0"/>
                          <a:ea typeface="+mn-ea"/>
                          <a:cs typeface="Arial" panose="020B0604020202020204" pitchFamily="34" charset="0"/>
                        </a:rPr>
                        <a:t> Trabajadores/as</a:t>
                      </a:r>
                    </a:p>
                    <a:p>
                      <a:pPr algn="ctr"/>
                      <a:r>
                        <a:rPr lang="es-CL" sz="1400" b="1" i="0" u="none" strike="noStrike" kern="1200" baseline="0" dirty="0">
                          <a:solidFill>
                            <a:schemeClr val="lt1"/>
                          </a:solidFill>
                          <a:latin typeface="ACHS Nueva Sans" pitchFamily="2" charset="0"/>
                          <a:ea typeface="+mn-ea"/>
                          <a:cs typeface="Arial" panose="020B0604020202020204" pitchFamily="34" charset="0"/>
                        </a:rPr>
                        <a:t>Empresa o Institución</a:t>
                      </a:r>
                      <a:endParaRPr lang="es-CL" sz="1400" dirty="0">
                        <a:latin typeface="ACHS Nueva Sans" pitchFamily="2" charset="0"/>
                        <a:cs typeface="Arial" panose="020B0604020202020204" pitchFamily="34" charset="0"/>
                      </a:endParaRPr>
                    </a:p>
                  </a:txBody>
                  <a:tcPr marL="68808" marR="68808" marT="34404" marB="34404" anchor="ctr">
                    <a:solidFill>
                      <a:schemeClr val="accent1"/>
                    </a:solidFill>
                  </a:tcPr>
                </a:tc>
                <a:tc>
                  <a:txBody>
                    <a:bodyPr/>
                    <a:lstStyle/>
                    <a:p>
                      <a:pPr algn="ctr"/>
                      <a:r>
                        <a:rPr lang="es-CL" sz="1400" b="1" i="0" u="none" strike="noStrike" kern="1200" baseline="0" dirty="0" err="1">
                          <a:solidFill>
                            <a:schemeClr val="lt1"/>
                          </a:solidFill>
                          <a:latin typeface="ACHS Nueva Sans" pitchFamily="2" charset="0"/>
                          <a:ea typeface="+mn-ea"/>
                          <a:cs typeface="Arial" panose="020B0604020202020204" pitchFamily="34" charset="0"/>
                        </a:rPr>
                        <a:t>N°</a:t>
                      </a:r>
                      <a:r>
                        <a:rPr lang="es-CL" sz="1400" b="1" i="0" u="none" strike="noStrike" kern="1200" baseline="0" dirty="0">
                          <a:solidFill>
                            <a:schemeClr val="lt1"/>
                          </a:solidFill>
                          <a:latin typeface="ACHS Nueva Sans" pitchFamily="2" charset="0"/>
                          <a:ea typeface="+mn-ea"/>
                          <a:cs typeface="Arial" panose="020B0604020202020204" pitchFamily="34" charset="0"/>
                        </a:rPr>
                        <a:t> Trabajadores/as</a:t>
                      </a:r>
                    </a:p>
                    <a:p>
                      <a:pPr algn="ctr"/>
                      <a:r>
                        <a:rPr lang="es-CL" sz="1400" b="1" i="0" u="none" strike="noStrike" kern="1200" baseline="0" dirty="0">
                          <a:solidFill>
                            <a:schemeClr val="lt1"/>
                          </a:solidFill>
                          <a:latin typeface="ACHS Nueva Sans" pitchFamily="2" charset="0"/>
                          <a:ea typeface="+mn-ea"/>
                          <a:cs typeface="Arial" panose="020B0604020202020204" pitchFamily="34" charset="0"/>
                        </a:rPr>
                        <a:t>Centro de Trabajo</a:t>
                      </a:r>
                      <a:endParaRPr lang="es-CL" sz="1400" dirty="0">
                        <a:latin typeface="ACHS Nueva Sans" pitchFamily="2" charset="0"/>
                        <a:cs typeface="Arial" panose="020B0604020202020204" pitchFamily="34" charset="0"/>
                      </a:endParaRPr>
                    </a:p>
                  </a:txBody>
                  <a:tcPr marL="68808" marR="68808" marT="34404" marB="34404" anchor="ctr">
                    <a:solidFill>
                      <a:schemeClr val="accent1"/>
                    </a:solidFill>
                  </a:tcPr>
                </a:tc>
                <a:tc>
                  <a:txBody>
                    <a:bodyPr/>
                    <a:lstStyle/>
                    <a:p>
                      <a:pPr algn="ctr"/>
                      <a:r>
                        <a:rPr lang="es-CL" sz="1400" dirty="0">
                          <a:latin typeface="ACHS Nueva Sans" pitchFamily="2" charset="0"/>
                          <a:cs typeface="Arial" panose="020B0604020202020204" pitchFamily="34" charset="0"/>
                        </a:rPr>
                        <a:t>Acción</a:t>
                      </a:r>
                    </a:p>
                  </a:txBody>
                  <a:tcPr marL="68808" marR="68808" marT="34404" marB="34404" anchor="ctr">
                    <a:solidFill>
                      <a:schemeClr val="accent1"/>
                    </a:solidFill>
                  </a:tcPr>
                </a:tc>
                <a:tc>
                  <a:txBody>
                    <a:bodyPr/>
                    <a:lstStyle/>
                    <a:p>
                      <a:pPr algn="ctr"/>
                      <a:r>
                        <a:rPr lang="es-CL" sz="1400" dirty="0">
                          <a:latin typeface="ACHS Nueva Sans" pitchFamily="2" charset="0"/>
                          <a:cs typeface="Arial" panose="020B0604020202020204" pitchFamily="34" charset="0"/>
                        </a:rPr>
                        <a:t>Observación</a:t>
                      </a:r>
                    </a:p>
                  </a:txBody>
                  <a:tcPr marL="68808" marR="68808" marT="34404" marB="34404" anchor="ctr">
                    <a:solidFill>
                      <a:schemeClr val="accent1"/>
                    </a:solidFill>
                  </a:tcPr>
                </a:tc>
                <a:extLst>
                  <a:ext uri="{0D108BD9-81ED-4DB2-BD59-A6C34878D82A}">
                    <a16:rowId xmlns="" xmlns:a16="http://schemas.microsoft.com/office/drawing/2014/main" val="3429538854"/>
                  </a:ext>
                </a:extLst>
              </a:tr>
              <a:tr h="1256296">
                <a:tc>
                  <a:txBody>
                    <a:bodyPr/>
                    <a:lstStyle/>
                    <a:p>
                      <a:pPr algn="ctr"/>
                      <a:r>
                        <a:rPr lang="es-CL" sz="1200" b="0" i="0" u="none" strike="noStrike" kern="1200" baseline="0" dirty="0">
                          <a:solidFill>
                            <a:schemeClr val="accent3">
                              <a:lumMod val="75000"/>
                              <a:lumOff val="25000"/>
                            </a:schemeClr>
                          </a:solidFill>
                          <a:latin typeface="ACHS Nueva Sans" pitchFamily="2" charset="0"/>
                          <a:ea typeface="+mn-ea"/>
                          <a:cs typeface="Arial" panose="020B0604020202020204" pitchFamily="34" charset="0"/>
                        </a:rPr>
                        <a:t>&lt;10</a:t>
                      </a:r>
                      <a:endParaRPr lang="es-CL" sz="1200" dirty="0">
                        <a:solidFill>
                          <a:schemeClr val="accent3">
                            <a:lumMod val="75000"/>
                            <a:lumOff val="25000"/>
                          </a:schemeClr>
                        </a:solidFill>
                        <a:latin typeface="ACHS Nueva Sans" pitchFamily="2" charset="0"/>
                        <a:cs typeface="Arial" panose="020B0604020202020204" pitchFamily="34" charset="0"/>
                      </a:endParaRPr>
                    </a:p>
                  </a:txBody>
                  <a:tcPr marL="68808" marR="68808" marT="34404" marB="34404" anchor="ctr">
                    <a:solidFill>
                      <a:srgbClr val="EAEADE"/>
                    </a:solidFill>
                  </a:tcPr>
                </a:tc>
                <a:tc>
                  <a:txBody>
                    <a:bodyPr/>
                    <a:lstStyle/>
                    <a:p>
                      <a:pPr algn="ctr"/>
                      <a:r>
                        <a:rPr lang="es-CL" sz="1200" b="0" i="0" u="none" strike="noStrike" kern="1200" baseline="0" dirty="0">
                          <a:solidFill>
                            <a:schemeClr val="accent3">
                              <a:lumMod val="75000"/>
                              <a:lumOff val="25000"/>
                            </a:schemeClr>
                          </a:solidFill>
                          <a:latin typeface="ACHS Nueva Sans" pitchFamily="2" charset="0"/>
                          <a:ea typeface="+mn-ea"/>
                          <a:cs typeface="Arial" panose="020B0604020202020204" pitchFamily="34" charset="0"/>
                        </a:rPr>
                        <a:t>&lt;10</a:t>
                      </a:r>
                      <a:endParaRPr lang="es-CL" sz="1200" dirty="0">
                        <a:solidFill>
                          <a:schemeClr val="accent3">
                            <a:lumMod val="75000"/>
                            <a:lumOff val="25000"/>
                          </a:schemeClr>
                        </a:solidFill>
                        <a:latin typeface="ACHS Nueva Sans" pitchFamily="2" charset="0"/>
                        <a:cs typeface="Arial" panose="020B0604020202020204" pitchFamily="34" charset="0"/>
                      </a:endParaRPr>
                    </a:p>
                  </a:txBody>
                  <a:tcPr marL="68808" marR="68808" marT="34404" marB="34404" anchor="ctr">
                    <a:solidFill>
                      <a:srgbClr val="EAEADE"/>
                    </a:solidFill>
                  </a:tcPr>
                </a:tc>
                <a:tc>
                  <a:txBody>
                    <a:bodyPr/>
                    <a:lstStyle/>
                    <a:p>
                      <a:pPr algn="l"/>
                      <a:r>
                        <a:rPr lang="es-CL" sz="1200" b="0" i="0" u="none" strike="noStrike" kern="1200" baseline="0" dirty="0">
                          <a:solidFill>
                            <a:schemeClr val="accent3">
                              <a:lumMod val="75000"/>
                              <a:lumOff val="25000"/>
                            </a:schemeClr>
                          </a:solidFill>
                          <a:latin typeface="ACHS Nueva Sans" pitchFamily="2" charset="0"/>
                          <a:ea typeface="+mn-ea"/>
                          <a:cs typeface="Arial" panose="020B0604020202020204" pitchFamily="34" charset="0"/>
                        </a:rPr>
                        <a:t>Medición instruida por el OAL o medición Voluntaria</a:t>
                      </a:r>
                      <a:endParaRPr lang="es-CL" sz="1200" dirty="0">
                        <a:solidFill>
                          <a:schemeClr val="accent3">
                            <a:lumMod val="75000"/>
                            <a:lumOff val="25000"/>
                          </a:schemeClr>
                        </a:solidFill>
                        <a:latin typeface="ACHS Nueva Sans" pitchFamily="2" charset="0"/>
                        <a:cs typeface="Arial" panose="020B0604020202020204" pitchFamily="34" charset="0"/>
                      </a:endParaRPr>
                    </a:p>
                  </a:txBody>
                  <a:tcPr marL="68808" marR="68808" marT="34404" marB="34404" anchor="ctr">
                    <a:solidFill>
                      <a:srgbClr val="EAEADE"/>
                    </a:solidFill>
                  </a:tcPr>
                </a:tc>
                <a:tc>
                  <a:txBody>
                    <a:bodyPr/>
                    <a:lstStyle/>
                    <a:p>
                      <a:r>
                        <a:rPr lang="es-CL" sz="1200" b="0" i="0" u="none" strike="noStrike" kern="1200" baseline="0" dirty="0">
                          <a:solidFill>
                            <a:schemeClr val="accent3">
                              <a:lumMod val="75000"/>
                              <a:lumOff val="25000"/>
                            </a:schemeClr>
                          </a:solidFill>
                          <a:latin typeface="ACHS Nueva Sans" pitchFamily="2" charset="0"/>
                          <a:ea typeface="+mn-ea"/>
                          <a:cs typeface="Arial" panose="020B0604020202020204" pitchFamily="34" charset="0"/>
                        </a:rPr>
                        <a:t>La evaluación será instruida por el OAL cuando exista una DIEP de salud mental.</a:t>
                      </a:r>
                    </a:p>
                    <a:p>
                      <a:r>
                        <a:rPr lang="es-CL" sz="1200" b="0" i="0" u="none" strike="noStrike" kern="1200" baseline="0" dirty="0">
                          <a:solidFill>
                            <a:schemeClr val="accent3">
                              <a:lumMod val="75000"/>
                              <a:lumOff val="25000"/>
                            </a:schemeClr>
                          </a:solidFill>
                          <a:latin typeface="ACHS Nueva Sans" pitchFamily="2" charset="0"/>
                          <a:ea typeface="+mn-ea"/>
                          <a:cs typeface="Arial" panose="020B0604020202020204" pitchFamily="34" charset="0"/>
                        </a:rPr>
                        <a:t>Asimismo, las empresas o instituciones de menos de 10 trabajadores podrán evaluar su nivel de riesgo psicosocial a modo de buena práctica organizacional.</a:t>
                      </a:r>
                      <a:endParaRPr lang="es-CL" sz="1200" dirty="0">
                        <a:solidFill>
                          <a:schemeClr val="accent3">
                            <a:lumMod val="75000"/>
                            <a:lumOff val="25000"/>
                          </a:schemeClr>
                        </a:solidFill>
                        <a:latin typeface="ACHS Nueva Sans" pitchFamily="2" charset="0"/>
                        <a:cs typeface="Arial" panose="020B0604020202020204" pitchFamily="34" charset="0"/>
                      </a:endParaRPr>
                    </a:p>
                  </a:txBody>
                  <a:tcPr marL="68808" marR="68808" marT="34404" marB="34404">
                    <a:solidFill>
                      <a:srgbClr val="EAEADE"/>
                    </a:solidFill>
                  </a:tcPr>
                </a:tc>
                <a:extLst>
                  <a:ext uri="{0D108BD9-81ED-4DB2-BD59-A6C34878D82A}">
                    <a16:rowId xmlns="" xmlns:a16="http://schemas.microsoft.com/office/drawing/2014/main" val="2082286133"/>
                  </a:ext>
                </a:extLst>
              </a:tr>
              <a:tr h="1057933">
                <a:tc>
                  <a:txBody>
                    <a:bodyPr/>
                    <a:lstStyle/>
                    <a:p>
                      <a:pPr algn="ctr"/>
                      <a:r>
                        <a:rPr lang="es-CL" sz="1200" b="0" i="0" u="none" strike="noStrike" kern="1200" baseline="0" dirty="0">
                          <a:solidFill>
                            <a:schemeClr val="accent3">
                              <a:lumMod val="75000"/>
                              <a:lumOff val="25000"/>
                            </a:schemeClr>
                          </a:solidFill>
                          <a:latin typeface="ACHS Nueva Sans" pitchFamily="2" charset="0"/>
                          <a:ea typeface="+mn-ea"/>
                          <a:cs typeface="Arial" panose="020B0604020202020204" pitchFamily="34" charset="0"/>
                        </a:rPr>
                        <a:t>10 a 1.000</a:t>
                      </a:r>
                      <a:endParaRPr lang="es-CL" sz="1200" dirty="0">
                        <a:solidFill>
                          <a:schemeClr val="accent3">
                            <a:lumMod val="75000"/>
                            <a:lumOff val="25000"/>
                          </a:schemeClr>
                        </a:solidFill>
                        <a:latin typeface="ACHS Nueva Sans" pitchFamily="2" charset="0"/>
                        <a:cs typeface="Arial" panose="020B0604020202020204" pitchFamily="34" charset="0"/>
                      </a:endParaRPr>
                    </a:p>
                  </a:txBody>
                  <a:tcPr marL="68808" marR="68808" marT="34404" marB="34404" anchor="ctr">
                    <a:solidFill>
                      <a:schemeClr val="bg1"/>
                    </a:solidFill>
                  </a:tcPr>
                </a:tc>
                <a:tc>
                  <a:txBody>
                    <a:bodyPr/>
                    <a:lstStyle/>
                    <a:p>
                      <a:pPr algn="ctr"/>
                      <a:r>
                        <a:rPr lang="es-CL" sz="1200" dirty="0">
                          <a:solidFill>
                            <a:schemeClr val="accent3">
                              <a:lumMod val="75000"/>
                              <a:lumOff val="25000"/>
                            </a:schemeClr>
                          </a:solidFill>
                          <a:latin typeface="ACHS Nueva Sans" pitchFamily="2" charset="0"/>
                          <a:cs typeface="Arial" panose="020B0604020202020204" pitchFamily="34" charset="0"/>
                        </a:rPr>
                        <a:t>&lt;10</a:t>
                      </a:r>
                    </a:p>
                  </a:txBody>
                  <a:tcPr marL="68808" marR="68808" marT="34404" marB="34404" anchor="ctr">
                    <a:solidFill>
                      <a:schemeClr val="bg1"/>
                    </a:solidFill>
                  </a:tcPr>
                </a:tc>
                <a:tc>
                  <a:txBody>
                    <a:bodyPr/>
                    <a:lstStyle/>
                    <a:p>
                      <a:pPr algn="l"/>
                      <a:r>
                        <a:rPr lang="es-CL" sz="1200" dirty="0">
                          <a:solidFill>
                            <a:schemeClr val="accent3">
                              <a:lumMod val="75000"/>
                              <a:lumOff val="25000"/>
                            </a:schemeClr>
                          </a:solidFill>
                          <a:latin typeface="ACHS Nueva Sans" pitchFamily="2" charset="0"/>
                          <a:cs typeface="Arial" panose="020B0604020202020204" pitchFamily="34" charset="0"/>
                        </a:rPr>
                        <a:t>Agrupar centros de trabajo y medir</a:t>
                      </a:r>
                    </a:p>
                  </a:txBody>
                  <a:tcPr marL="68808" marR="68808" marT="34404" marB="34404" anchor="ctr">
                    <a:solidFill>
                      <a:schemeClr val="bg1"/>
                    </a:solidFill>
                  </a:tcPr>
                </a:tc>
                <a:tc>
                  <a:txBody>
                    <a:bodyPr/>
                    <a:lstStyle/>
                    <a:p>
                      <a:r>
                        <a:rPr lang="es-CL" sz="1200" dirty="0">
                          <a:solidFill>
                            <a:schemeClr val="accent3">
                              <a:lumMod val="75000"/>
                              <a:lumOff val="25000"/>
                            </a:schemeClr>
                          </a:solidFill>
                          <a:latin typeface="ACHS Nueva Sans" pitchFamily="2" charset="0"/>
                          <a:cs typeface="Arial" panose="020B0604020202020204" pitchFamily="34" charset="0"/>
                        </a:rPr>
                        <a:t>La agrupación de centros de trabajo debe ser en primera instancia por comuna, luego por provincia y finalmente por región, hasta conformar unidades con al menos 10</a:t>
                      </a:r>
                    </a:p>
                    <a:p>
                      <a:r>
                        <a:rPr lang="es-CL" sz="1200" dirty="0">
                          <a:solidFill>
                            <a:schemeClr val="accent3">
                              <a:lumMod val="75000"/>
                              <a:lumOff val="25000"/>
                            </a:schemeClr>
                          </a:solidFill>
                          <a:latin typeface="ACHS Nueva Sans" pitchFamily="2" charset="0"/>
                          <a:cs typeface="Arial" panose="020B0604020202020204" pitchFamily="34" charset="0"/>
                        </a:rPr>
                        <a:t>trabajadores/as.</a:t>
                      </a:r>
                    </a:p>
                  </a:txBody>
                  <a:tcPr marL="68808" marR="68808" marT="34404" marB="34404">
                    <a:solidFill>
                      <a:schemeClr val="bg1"/>
                    </a:solidFill>
                  </a:tcPr>
                </a:tc>
                <a:extLst>
                  <a:ext uri="{0D108BD9-81ED-4DB2-BD59-A6C34878D82A}">
                    <a16:rowId xmlns="" xmlns:a16="http://schemas.microsoft.com/office/drawing/2014/main" val="486313447"/>
                  </a:ext>
                </a:extLst>
              </a:tr>
              <a:tr h="1057933">
                <a:tc>
                  <a:txBody>
                    <a:bodyPr/>
                    <a:lstStyle/>
                    <a:p>
                      <a:pPr algn="ctr"/>
                      <a:r>
                        <a:rPr lang="es-CL" sz="1200" dirty="0">
                          <a:solidFill>
                            <a:schemeClr val="accent3">
                              <a:lumMod val="75000"/>
                              <a:lumOff val="25000"/>
                            </a:schemeClr>
                          </a:solidFill>
                          <a:latin typeface="ACHS Nueva Sans" pitchFamily="2" charset="0"/>
                          <a:cs typeface="Arial" panose="020B0604020202020204" pitchFamily="34" charset="0"/>
                        </a:rPr>
                        <a:t>&gt;1.000</a:t>
                      </a:r>
                    </a:p>
                  </a:txBody>
                  <a:tcPr marL="68808" marR="68808" marT="34404" marB="34404" anchor="ctr">
                    <a:solidFill>
                      <a:srgbClr val="EAEADE"/>
                    </a:solidFill>
                  </a:tcPr>
                </a:tc>
                <a:tc>
                  <a:txBody>
                    <a:bodyPr/>
                    <a:lstStyle/>
                    <a:p>
                      <a:pPr algn="ctr"/>
                      <a:r>
                        <a:rPr lang="es-CL" sz="1200" dirty="0">
                          <a:solidFill>
                            <a:schemeClr val="accent3">
                              <a:lumMod val="75000"/>
                              <a:lumOff val="25000"/>
                            </a:schemeClr>
                          </a:solidFill>
                          <a:latin typeface="ACHS Nueva Sans" pitchFamily="2" charset="0"/>
                          <a:cs typeface="Arial" panose="020B0604020202020204" pitchFamily="34" charset="0"/>
                        </a:rPr>
                        <a:t>&gt;1.000</a:t>
                      </a:r>
                    </a:p>
                  </a:txBody>
                  <a:tcPr marL="68808" marR="68808" marT="34404" marB="34404" anchor="ctr">
                    <a:solidFill>
                      <a:srgbClr val="EAEADE"/>
                    </a:solidFill>
                  </a:tcPr>
                </a:tc>
                <a:tc>
                  <a:txBody>
                    <a:bodyPr/>
                    <a:lstStyle/>
                    <a:p>
                      <a:pPr algn="l"/>
                      <a:r>
                        <a:rPr lang="es-CL" sz="1200" dirty="0">
                          <a:solidFill>
                            <a:schemeClr val="accent3">
                              <a:lumMod val="75000"/>
                              <a:lumOff val="25000"/>
                            </a:schemeClr>
                          </a:solidFill>
                          <a:latin typeface="ACHS Nueva Sans" pitchFamily="2" charset="0"/>
                          <a:cs typeface="Arial" panose="020B0604020202020204" pitchFamily="34" charset="0"/>
                        </a:rPr>
                        <a:t>Medir</a:t>
                      </a:r>
                    </a:p>
                  </a:txBody>
                  <a:tcPr marL="68808" marR="68808" marT="34404" marB="34404" anchor="ctr">
                    <a:solidFill>
                      <a:srgbClr val="EAEADE"/>
                    </a:solidFill>
                  </a:tcPr>
                </a:tc>
                <a:tc>
                  <a:txBody>
                    <a:bodyPr/>
                    <a:lstStyle/>
                    <a:p>
                      <a:r>
                        <a:rPr lang="es-CL" sz="1200" dirty="0">
                          <a:solidFill>
                            <a:schemeClr val="accent3">
                              <a:lumMod val="75000"/>
                              <a:lumOff val="25000"/>
                            </a:schemeClr>
                          </a:solidFill>
                          <a:latin typeface="ACHS Nueva Sans" pitchFamily="2" charset="0"/>
                          <a:cs typeface="Arial" panose="020B0604020202020204" pitchFamily="34" charset="0"/>
                        </a:rPr>
                        <a:t>Con el fin de facilitar el análisis y gestión de los resultados, el centro de trabajo podrá generar sectores (zonas) de aplicación de acuerdo a lo que establece el manual del cuestionario CEAL-SM/SUSESO.</a:t>
                      </a:r>
                    </a:p>
                  </a:txBody>
                  <a:tcPr marL="68808" marR="68808" marT="34404" marB="34404">
                    <a:solidFill>
                      <a:srgbClr val="EAEADE"/>
                    </a:solidFill>
                  </a:tcPr>
                </a:tc>
                <a:extLst>
                  <a:ext uri="{0D108BD9-81ED-4DB2-BD59-A6C34878D82A}">
                    <a16:rowId xmlns="" xmlns:a16="http://schemas.microsoft.com/office/drawing/2014/main" val="2246560085"/>
                  </a:ext>
                </a:extLst>
              </a:tr>
            </a:tbl>
          </a:graphicData>
        </a:graphic>
      </p:graphicFrame>
      <p:sp>
        <p:nvSpPr>
          <p:cNvPr id="6" name="Marcador de texto 5">
            <a:extLst>
              <a:ext uri="{FF2B5EF4-FFF2-40B4-BE49-F238E27FC236}">
                <a16:creationId xmlns="" xmlns:a16="http://schemas.microsoft.com/office/drawing/2014/main" id="{FFE57BA3-96EA-1B8C-7E4F-AAB94134135C}"/>
              </a:ext>
            </a:extLst>
          </p:cNvPr>
          <p:cNvSpPr>
            <a:spLocks noGrp="1"/>
          </p:cNvSpPr>
          <p:nvPr>
            <p:ph type="body" sz="quarter" idx="61"/>
          </p:nvPr>
        </p:nvSpPr>
        <p:spPr/>
        <p:txBody>
          <a:bodyPr/>
          <a:lstStyle/>
          <a:p>
            <a:r>
              <a:rPr lang="es-CL" dirty="0"/>
              <a:t>Enfoque de gestión del riesgo</a:t>
            </a:r>
          </a:p>
        </p:txBody>
      </p:sp>
      <p:sp>
        <p:nvSpPr>
          <p:cNvPr id="7" name="Marcador de texto 6">
            <a:extLst>
              <a:ext uri="{FF2B5EF4-FFF2-40B4-BE49-F238E27FC236}">
                <a16:creationId xmlns="" xmlns:a16="http://schemas.microsoft.com/office/drawing/2014/main" id="{F2A5AB80-CB37-55E8-ED7D-02130F4A2AA2}"/>
              </a:ext>
            </a:extLst>
          </p:cNvPr>
          <p:cNvSpPr>
            <a:spLocks noGrp="1"/>
          </p:cNvSpPr>
          <p:nvPr>
            <p:ph type="body" sz="quarter" idx="62"/>
          </p:nvPr>
        </p:nvSpPr>
        <p:spPr/>
        <p:txBody>
          <a:bodyPr/>
          <a:lstStyle/>
          <a:p>
            <a:r>
              <a:rPr lang="es-CL" dirty="0"/>
              <a:t>Acciones según número de personas trabajando</a:t>
            </a:r>
          </a:p>
          <a:p>
            <a:endParaRPr lang="es-CL" dirty="0"/>
          </a:p>
        </p:txBody>
      </p:sp>
    </p:spTree>
    <p:custDataLst>
      <p:tags r:id="rId2"/>
    </p:custDataLst>
    <p:extLst>
      <p:ext uri="{BB962C8B-B14F-4D97-AF65-F5344CB8AC3E}">
        <p14:creationId xmlns:p14="http://schemas.microsoft.com/office/powerpoint/2010/main" val="370220385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7415"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24" name="4 Rectángulo">
            <a:extLst>
              <a:ext uri="{FF2B5EF4-FFF2-40B4-BE49-F238E27FC236}">
                <a16:creationId xmlns="" xmlns:a16="http://schemas.microsoft.com/office/drawing/2014/main" id="{58A01D3B-0B6A-9A4C-94C5-15A0BE822587}"/>
              </a:ext>
            </a:extLst>
          </p:cNvPr>
          <p:cNvSpPr/>
          <p:nvPr/>
        </p:nvSpPr>
        <p:spPr>
          <a:xfrm>
            <a:off x="488873" y="1677548"/>
            <a:ext cx="4202190" cy="3601883"/>
          </a:xfrm>
          <a:prstGeom prst="rect">
            <a:avLst/>
          </a:prstGeom>
        </p:spPr>
        <p:txBody>
          <a:bodyPr wrap="square">
            <a:spAutoFit/>
          </a:bodyPr>
          <a:lstStyle/>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Las unidades de análisis (UA) son la segmentación para análisis (lugar geográfico, ocupación, y lugar funcional) que ayudara para entender de mejor forma la problemática psicosocial que existe en un centro de trabajo (CT). </a:t>
            </a:r>
          </a:p>
          <a:p>
            <a:pPr defTabSz="903113">
              <a:lnSpc>
                <a:spcPts val="2000"/>
              </a:lnSpc>
              <a:spcBef>
                <a:spcPts val="600"/>
              </a:spcBef>
              <a:buClr>
                <a:srgbClr val="004F59"/>
              </a:buClr>
              <a:buSzPct val="110000"/>
              <a:defRPr/>
            </a:pPr>
            <a:endParaRPr lang="es-CL" sz="1500" dirty="0">
              <a:solidFill>
                <a:schemeClr val="accent3">
                  <a:lumMod val="75000"/>
                  <a:lumOff val="25000"/>
                </a:schemeClr>
              </a:solidFill>
              <a:latin typeface="ACHS Nueva Sans" pitchFamily="2" charset="0"/>
              <a:cs typeface="Arial" panose="020B0604020202020204" pitchFamily="34" charset="0"/>
            </a:endParaRPr>
          </a:p>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Los CT deben agrupar a trabajadores bajo diversos criterios conformando unidades de análisis (U. geográfica, departamento, estamento), estas agrupaciones no deben tener menos de 26 trabajadores. </a:t>
            </a:r>
          </a:p>
          <a:p>
            <a:pPr defTabSz="903113">
              <a:spcBef>
                <a:spcPct val="0"/>
              </a:spcBef>
              <a:buClr>
                <a:srgbClr val="004F59"/>
              </a:buClr>
              <a:buSzPct val="110000"/>
              <a:defRPr/>
            </a:pPr>
            <a:endParaRPr lang="es-CL" sz="1806" b="1" dirty="0">
              <a:solidFill>
                <a:srgbClr val="8A8A8A">
                  <a:lumMod val="75000"/>
                </a:srgbClr>
              </a:solidFill>
              <a:latin typeface="ACHS Nueva Sans" pitchFamily="2" charset="0"/>
              <a:cs typeface="Arial" panose="020B0604020202020204" pitchFamily="34" charset="0"/>
            </a:endParaRPr>
          </a:p>
        </p:txBody>
      </p:sp>
      <p:sp>
        <p:nvSpPr>
          <p:cNvPr id="2" name="Rectángulo redondeado 32">
            <a:extLst>
              <a:ext uri="{FF2B5EF4-FFF2-40B4-BE49-F238E27FC236}">
                <a16:creationId xmlns="" xmlns:a16="http://schemas.microsoft.com/office/drawing/2014/main" id="{389A1C92-A0D2-FC78-4047-35D1B6F940AD}"/>
              </a:ext>
            </a:extLst>
          </p:cNvPr>
          <p:cNvSpPr/>
          <p:nvPr/>
        </p:nvSpPr>
        <p:spPr>
          <a:xfrm>
            <a:off x="7829949" y="1208150"/>
            <a:ext cx="1568145" cy="495716"/>
          </a:xfrm>
          <a:prstGeom prst="roundRect">
            <a:avLst/>
          </a:prstGeom>
          <a:solidFill>
            <a:srgbClr val="000000"/>
          </a:solidFill>
          <a:ln w="25400" cap="flat" cmpd="sng" algn="ctr">
            <a:noFill/>
            <a:prstDash val="solid"/>
          </a:ln>
          <a:effectLst/>
        </p:spPr>
        <p:txBody>
          <a:bodyPr rtlCol="0" anchor="ctr"/>
          <a:lstStyle/>
          <a:p>
            <a:pPr algn="ctr" defTabSz="688086">
              <a:defRPr/>
            </a:pPr>
            <a:r>
              <a:rPr lang="es-ES_tradnl" sz="1054" kern="0" dirty="0">
                <a:solidFill>
                  <a:prstClr val="white"/>
                </a:solidFill>
                <a:latin typeface="ACHS Nueva Sans" pitchFamily="2" charset="0"/>
                <a:cs typeface="Arial" panose="020B0604020202020204" pitchFamily="34" charset="0"/>
              </a:rPr>
              <a:t>Empresa</a:t>
            </a:r>
          </a:p>
        </p:txBody>
      </p:sp>
      <p:sp>
        <p:nvSpPr>
          <p:cNvPr id="5" name="Rectángulo redondeado 33">
            <a:extLst>
              <a:ext uri="{FF2B5EF4-FFF2-40B4-BE49-F238E27FC236}">
                <a16:creationId xmlns="" xmlns:a16="http://schemas.microsoft.com/office/drawing/2014/main" id="{384357DE-D65A-DD17-A1D4-2A7150F02D92}"/>
              </a:ext>
            </a:extLst>
          </p:cNvPr>
          <p:cNvSpPr/>
          <p:nvPr/>
        </p:nvSpPr>
        <p:spPr>
          <a:xfrm>
            <a:off x="8186215" y="1614294"/>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900" kern="0" dirty="0">
                <a:solidFill>
                  <a:srgbClr val="000000"/>
                </a:solidFill>
                <a:latin typeface="ACHS Nueva Sans" pitchFamily="2" charset="0"/>
                <a:cs typeface="Arial" panose="020B0604020202020204" pitchFamily="34" charset="0"/>
              </a:rPr>
              <a:t>Empresa ejemplo</a:t>
            </a:r>
          </a:p>
        </p:txBody>
      </p:sp>
      <p:cxnSp>
        <p:nvCxnSpPr>
          <p:cNvPr id="6" name="Conector recto 5">
            <a:extLst>
              <a:ext uri="{FF2B5EF4-FFF2-40B4-BE49-F238E27FC236}">
                <a16:creationId xmlns="" xmlns:a16="http://schemas.microsoft.com/office/drawing/2014/main" id="{7DACF6E4-A865-FE83-842C-A73BB5985226}"/>
              </a:ext>
            </a:extLst>
          </p:cNvPr>
          <p:cNvCxnSpPr/>
          <p:nvPr/>
        </p:nvCxnSpPr>
        <p:spPr>
          <a:xfrm>
            <a:off x="8614022" y="1890016"/>
            <a:ext cx="0" cy="186150"/>
          </a:xfrm>
          <a:prstGeom prst="line">
            <a:avLst/>
          </a:prstGeom>
          <a:noFill/>
          <a:ln w="28575" cap="flat" cmpd="sng" algn="ctr">
            <a:solidFill>
              <a:srgbClr val="004C14"/>
            </a:solidFill>
            <a:prstDash val="solid"/>
          </a:ln>
          <a:effectLst/>
        </p:spPr>
      </p:cxnSp>
      <p:cxnSp>
        <p:nvCxnSpPr>
          <p:cNvPr id="7" name="Conector recto 6">
            <a:extLst>
              <a:ext uri="{FF2B5EF4-FFF2-40B4-BE49-F238E27FC236}">
                <a16:creationId xmlns="" xmlns:a16="http://schemas.microsoft.com/office/drawing/2014/main" id="{17B0DC23-D781-68FF-773C-676978FD44C5}"/>
              </a:ext>
            </a:extLst>
          </p:cNvPr>
          <p:cNvCxnSpPr/>
          <p:nvPr/>
        </p:nvCxnSpPr>
        <p:spPr>
          <a:xfrm flipH="1">
            <a:off x="6442744" y="1978105"/>
            <a:ext cx="4282243" cy="26041"/>
          </a:xfrm>
          <a:prstGeom prst="line">
            <a:avLst/>
          </a:prstGeom>
          <a:noFill/>
          <a:ln w="28575" cap="flat" cmpd="sng" algn="ctr">
            <a:solidFill>
              <a:srgbClr val="004C14"/>
            </a:solidFill>
            <a:prstDash val="solid"/>
          </a:ln>
          <a:effectLst/>
        </p:spPr>
      </p:cxnSp>
      <p:cxnSp>
        <p:nvCxnSpPr>
          <p:cNvPr id="8" name="Conector recto 7">
            <a:extLst>
              <a:ext uri="{FF2B5EF4-FFF2-40B4-BE49-F238E27FC236}">
                <a16:creationId xmlns="" xmlns:a16="http://schemas.microsoft.com/office/drawing/2014/main" id="{B9D04605-6A18-1324-6477-1D3E2BCFC47C}"/>
              </a:ext>
            </a:extLst>
          </p:cNvPr>
          <p:cNvCxnSpPr>
            <a:cxnSpLocks/>
          </p:cNvCxnSpPr>
          <p:nvPr/>
        </p:nvCxnSpPr>
        <p:spPr>
          <a:xfrm>
            <a:off x="6442744" y="1991125"/>
            <a:ext cx="0" cy="146019"/>
          </a:xfrm>
          <a:prstGeom prst="line">
            <a:avLst/>
          </a:prstGeom>
          <a:noFill/>
          <a:ln w="28575" cap="flat" cmpd="sng" algn="ctr">
            <a:solidFill>
              <a:srgbClr val="004C14"/>
            </a:solidFill>
            <a:prstDash val="solid"/>
          </a:ln>
          <a:effectLst/>
        </p:spPr>
      </p:cxnSp>
      <p:cxnSp>
        <p:nvCxnSpPr>
          <p:cNvPr id="9" name="Conector recto 8">
            <a:extLst>
              <a:ext uri="{FF2B5EF4-FFF2-40B4-BE49-F238E27FC236}">
                <a16:creationId xmlns="" xmlns:a16="http://schemas.microsoft.com/office/drawing/2014/main" id="{B638060A-5A9F-5852-8B4E-435C05BF94A8}"/>
              </a:ext>
            </a:extLst>
          </p:cNvPr>
          <p:cNvCxnSpPr>
            <a:cxnSpLocks/>
          </p:cNvCxnSpPr>
          <p:nvPr/>
        </p:nvCxnSpPr>
        <p:spPr>
          <a:xfrm>
            <a:off x="10724987" y="1962187"/>
            <a:ext cx="0" cy="174957"/>
          </a:xfrm>
          <a:prstGeom prst="line">
            <a:avLst/>
          </a:prstGeom>
          <a:noFill/>
          <a:ln w="28575" cap="flat" cmpd="sng" algn="ctr">
            <a:solidFill>
              <a:srgbClr val="004C14"/>
            </a:solidFill>
            <a:prstDash val="solid"/>
          </a:ln>
          <a:effectLst/>
        </p:spPr>
      </p:cxnSp>
      <p:sp>
        <p:nvSpPr>
          <p:cNvPr id="10" name="Rectángulo redondeado 38">
            <a:extLst>
              <a:ext uri="{FF2B5EF4-FFF2-40B4-BE49-F238E27FC236}">
                <a16:creationId xmlns="" xmlns:a16="http://schemas.microsoft.com/office/drawing/2014/main" id="{0751EF88-2F38-18F9-2354-89CF1115FEC3}"/>
              </a:ext>
            </a:extLst>
          </p:cNvPr>
          <p:cNvSpPr/>
          <p:nvPr/>
        </p:nvSpPr>
        <p:spPr>
          <a:xfrm>
            <a:off x="7829949" y="2184425"/>
            <a:ext cx="1568145" cy="495716"/>
          </a:xfrm>
          <a:prstGeom prst="roundRect">
            <a:avLst/>
          </a:prstGeom>
          <a:solidFill>
            <a:srgbClr val="004C14"/>
          </a:solidFill>
          <a:ln w="25400" cap="flat" cmpd="sng" algn="ctr">
            <a:noFill/>
            <a:prstDash val="solid"/>
          </a:ln>
          <a:effectLst/>
        </p:spPr>
        <p:txBody>
          <a:bodyPr rtlCol="0" anchor="ctr"/>
          <a:lstStyle/>
          <a:p>
            <a:pPr algn="ctr" defTabSz="688086">
              <a:defRPr/>
            </a:pPr>
            <a:r>
              <a:rPr lang="es-ES_tradnl" sz="1054" kern="0" dirty="0">
                <a:solidFill>
                  <a:prstClr val="white"/>
                </a:solidFill>
                <a:latin typeface="ACHS Nueva Sans" pitchFamily="2" charset="0"/>
                <a:cs typeface="Arial" panose="020B0604020202020204" pitchFamily="34" charset="0"/>
              </a:rPr>
              <a:t>Sucursal 2 </a:t>
            </a:r>
          </a:p>
          <a:p>
            <a:pPr algn="ctr" defTabSz="688086">
              <a:defRPr/>
            </a:pPr>
            <a:r>
              <a:rPr lang="es-ES_tradnl" sz="1054" kern="0" dirty="0">
                <a:solidFill>
                  <a:prstClr val="white"/>
                </a:solidFill>
                <a:latin typeface="ACHS Nueva Sans" pitchFamily="2" charset="0"/>
                <a:cs typeface="Arial" panose="020B0604020202020204" pitchFamily="34" charset="0"/>
              </a:rPr>
              <a:t>(Lugar de Trabajo 2)</a:t>
            </a:r>
          </a:p>
        </p:txBody>
      </p:sp>
      <p:sp>
        <p:nvSpPr>
          <p:cNvPr id="11" name="Rectángulo redondeado 39">
            <a:extLst>
              <a:ext uri="{FF2B5EF4-FFF2-40B4-BE49-F238E27FC236}">
                <a16:creationId xmlns="" xmlns:a16="http://schemas.microsoft.com/office/drawing/2014/main" id="{80D06556-81B8-1ECE-A477-646F3412AFFE}"/>
              </a:ext>
            </a:extLst>
          </p:cNvPr>
          <p:cNvSpPr/>
          <p:nvPr/>
        </p:nvSpPr>
        <p:spPr>
          <a:xfrm>
            <a:off x="8186215" y="2639245"/>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Zona Centro</a:t>
            </a:r>
          </a:p>
        </p:txBody>
      </p:sp>
      <p:sp>
        <p:nvSpPr>
          <p:cNvPr id="12" name="Rectángulo redondeado 40">
            <a:extLst>
              <a:ext uri="{FF2B5EF4-FFF2-40B4-BE49-F238E27FC236}">
                <a16:creationId xmlns="" xmlns:a16="http://schemas.microsoft.com/office/drawing/2014/main" id="{9E37CDA6-7DB6-FC19-ECF2-2201DCD8B829}"/>
              </a:ext>
            </a:extLst>
          </p:cNvPr>
          <p:cNvSpPr/>
          <p:nvPr/>
        </p:nvSpPr>
        <p:spPr>
          <a:xfrm>
            <a:off x="9940915" y="2184425"/>
            <a:ext cx="1568145" cy="495716"/>
          </a:xfrm>
          <a:prstGeom prst="roundRect">
            <a:avLst/>
          </a:prstGeom>
          <a:solidFill>
            <a:srgbClr val="7EFF45"/>
          </a:solidFill>
          <a:ln w="25400" cap="flat" cmpd="sng" algn="ctr">
            <a:noFill/>
            <a:prstDash val="solid"/>
          </a:ln>
          <a:effectLst/>
        </p:spPr>
        <p:txBody>
          <a:bodyPr rtlCol="0" anchor="ctr"/>
          <a:lstStyle/>
          <a:p>
            <a:pPr algn="ctr" defTabSz="688086">
              <a:defRPr/>
            </a:pPr>
            <a:r>
              <a:rPr lang="es-ES_tradnl" sz="1054" kern="0" dirty="0">
                <a:solidFill>
                  <a:srgbClr val="000000"/>
                </a:solidFill>
                <a:latin typeface="ACHS Nueva Sans" pitchFamily="2" charset="0"/>
                <a:cs typeface="Arial" panose="020B0604020202020204" pitchFamily="34" charset="0"/>
              </a:rPr>
              <a:t>Sucursal 3 </a:t>
            </a:r>
          </a:p>
          <a:p>
            <a:pPr algn="ctr" defTabSz="688086">
              <a:defRPr/>
            </a:pPr>
            <a:r>
              <a:rPr lang="es-ES_tradnl" sz="1054" kern="0" dirty="0">
                <a:solidFill>
                  <a:srgbClr val="000000"/>
                </a:solidFill>
                <a:latin typeface="ACHS Nueva Sans" pitchFamily="2" charset="0"/>
                <a:cs typeface="Arial" panose="020B0604020202020204" pitchFamily="34" charset="0"/>
              </a:rPr>
              <a:t>(Lugar de Trabajo 3)</a:t>
            </a:r>
          </a:p>
        </p:txBody>
      </p:sp>
      <p:sp>
        <p:nvSpPr>
          <p:cNvPr id="13" name="Rectángulo redondeado 41">
            <a:extLst>
              <a:ext uri="{FF2B5EF4-FFF2-40B4-BE49-F238E27FC236}">
                <a16:creationId xmlns="" xmlns:a16="http://schemas.microsoft.com/office/drawing/2014/main" id="{42A9F400-605A-4DB1-640C-8F20D40FB8E3}"/>
              </a:ext>
            </a:extLst>
          </p:cNvPr>
          <p:cNvSpPr/>
          <p:nvPr/>
        </p:nvSpPr>
        <p:spPr>
          <a:xfrm>
            <a:off x="10297180" y="2639245"/>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Zona Sur</a:t>
            </a:r>
          </a:p>
        </p:txBody>
      </p:sp>
      <p:sp>
        <p:nvSpPr>
          <p:cNvPr id="14" name="Rectángulo redondeado 42">
            <a:extLst>
              <a:ext uri="{FF2B5EF4-FFF2-40B4-BE49-F238E27FC236}">
                <a16:creationId xmlns="" xmlns:a16="http://schemas.microsoft.com/office/drawing/2014/main" id="{18054DCD-08BD-35BB-F555-A6FC4312391E}"/>
              </a:ext>
            </a:extLst>
          </p:cNvPr>
          <p:cNvSpPr/>
          <p:nvPr/>
        </p:nvSpPr>
        <p:spPr>
          <a:xfrm>
            <a:off x="5712211" y="2181737"/>
            <a:ext cx="1568145" cy="495716"/>
          </a:xfrm>
          <a:prstGeom prst="roundRect">
            <a:avLst/>
          </a:prstGeom>
          <a:solidFill>
            <a:srgbClr val="13C045"/>
          </a:solidFill>
          <a:ln w="25400" cap="flat" cmpd="sng" algn="ctr">
            <a:noFill/>
            <a:prstDash val="solid"/>
          </a:ln>
          <a:effectLst/>
        </p:spPr>
        <p:txBody>
          <a:bodyPr rtlCol="0" anchor="ctr"/>
          <a:lstStyle/>
          <a:p>
            <a:pPr algn="ctr" defTabSz="688086">
              <a:defRPr/>
            </a:pPr>
            <a:r>
              <a:rPr lang="es-ES_tradnl" sz="1054" kern="0" dirty="0">
                <a:solidFill>
                  <a:prstClr val="white"/>
                </a:solidFill>
                <a:latin typeface="ACHS Nueva Sans" pitchFamily="2" charset="0"/>
                <a:cs typeface="Arial" panose="020B0604020202020204" pitchFamily="34" charset="0"/>
              </a:rPr>
              <a:t>Sucursal 1 </a:t>
            </a:r>
          </a:p>
          <a:p>
            <a:pPr algn="ctr" defTabSz="688086">
              <a:defRPr/>
            </a:pPr>
            <a:r>
              <a:rPr lang="es-ES_tradnl" sz="1054" kern="0" dirty="0">
                <a:solidFill>
                  <a:prstClr val="white"/>
                </a:solidFill>
                <a:latin typeface="ACHS Nueva Sans" pitchFamily="2" charset="0"/>
                <a:cs typeface="Arial" panose="020B0604020202020204" pitchFamily="34" charset="0"/>
              </a:rPr>
              <a:t>(Lugar de Trabajo 1)</a:t>
            </a:r>
          </a:p>
        </p:txBody>
      </p:sp>
      <p:sp>
        <p:nvSpPr>
          <p:cNvPr id="15" name="Rectángulo redondeado 43">
            <a:extLst>
              <a:ext uri="{FF2B5EF4-FFF2-40B4-BE49-F238E27FC236}">
                <a16:creationId xmlns="" xmlns:a16="http://schemas.microsoft.com/office/drawing/2014/main" id="{7BF65FFC-4B5C-68D1-CCAE-F2BAC87184C3}"/>
              </a:ext>
            </a:extLst>
          </p:cNvPr>
          <p:cNvSpPr/>
          <p:nvPr/>
        </p:nvSpPr>
        <p:spPr>
          <a:xfrm>
            <a:off x="6068476" y="2636556"/>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Zona Norte</a:t>
            </a:r>
          </a:p>
        </p:txBody>
      </p:sp>
      <p:cxnSp>
        <p:nvCxnSpPr>
          <p:cNvPr id="16" name="Conector recto 15">
            <a:extLst>
              <a:ext uri="{FF2B5EF4-FFF2-40B4-BE49-F238E27FC236}">
                <a16:creationId xmlns="" xmlns:a16="http://schemas.microsoft.com/office/drawing/2014/main" id="{AA5A599E-DE28-8BA7-9C7F-C962B704651C}"/>
              </a:ext>
            </a:extLst>
          </p:cNvPr>
          <p:cNvCxnSpPr/>
          <p:nvPr/>
        </p:nvCxnSpPr>
        <p:spPr>
          <a:xfrm>
            <a:off x="8596050" y="2907191"/>
            <a:ext cx="0" cy="186150"/>
          </a:xfrm>
          <a:prstGeom prst="line">
            <a:avLst/>
          </a:prstGeom>
          <a:noFill/>
          <a:ln w="28575" cap="flat" cmpd="sng" algn="ctr">
            <a:solidFill>
              <a:srgbClr val="004C14"/>
            </a:solidFill>
            <a:prstDash val="solid"/>
          </a:ln>
          <a:effectLst/>
        </p:spPr>
      </p:cxnSp>
      <p:cxnSp>
        <p:nvCxnSpPr>
          <p:cNvPr id="17" name="Conector recto 16">
            <a:extLst>
              <a:ext uri="{FF2B5EF4-FFF2-40B4-BE49-F238E27FC236}">
                <a16:creationId xmlns="" xmlns:a16="http://schemas.microsoft.com/office/drawing/2014/main" id="{E43AEF8E-ED22-E437-6A2B-6FE08F1F304D}"/>
              </a:ext>
            </a:extLst>
          </p:cNvPr>
          <p:cNvCxnSpPr/>
          <p:nvPr/>
        </p:nvCxnSpPr>
        <p:spPr>
          <a:xfrm flipH="1">
            <a:off x="6424771" y="2995281"/>
            <a:ext cx="4282243" cy="26041"/>
          </a:xfrm>
          <a:prstGeom prst="line">
            <a:avLst/>
          </a:prstGeom>
          <a:noFill/>
          <a:ln w="28575" cap="flat" cmpd="sng" algn="ctr">
            <a:solidFill>
              <a:srgbClr val="004C14"/>
            </a:solidFill>
            <a:prstDash val="solid"/>
          </a:ln>
          <a:effectLst/>
        </p:spPr>
      </p:cxnSp>
      <p:cxnSp>
        <p:nvCxnSpPr>
          <p:cNvPr id="19" name="Conector recto 18">
            <a:extLst>
              <a:ext uri="{FF2B5EF4-FFF2-40B4-BE49-F238E27FC236}">
                <a16:creationId xmlns="" xmlns:a16="http://schemas.microsoft.com/office/drawing/2014/main" id="{CEC795EE-7CA0-FB03-5B1C-100515B4C012}"/>
              </a:ext>
            </a:extLst>
          </p:cNvPr>
          <p:cNvCxnSpPr>
            <a:cxnSpLocks/>
          </p:cNvCxnSpPr>
          <p:nvPr/>
        </p:nvCxnSpPr>
        <p:spPr>
          <a:xfrm>
            <a:off x="6424771" y="3008301"/>
            <a:ext cx="0" cy="85040"/>
          </a:xfrm>
          <a:prstGeom prst="line">
            <a:avLst/>
          </a:prstGeom>
          <a:noFill/>
          <a:ln w="28575" cap="flat" cmpd="sng" algn="ctr">
            <a:solidFill>
              <a:srgbClr val="004C14"/>
            </a:solidFill>
            <a:prstDash val="solid"/>
          </a:ln>
          <a:effectLst/>
        </p:spPr>
      </p:cxnSp>
      <p:cxnSp>
        <p:nvCxnSpPr>
          <p:cNvPr id="20" name="Conector recto 19">
            <a:extLst>
              <a:ext uri="{FF2B5EF4-FFF2-40B4-BE49-F238E27FC236}">
                <a16:creationId xmlns="" xmlns:a16="http://schemas.microsoft.com/office/drawing/2014/main" id="{CBAD5B6F-B9EB-AD97-C9F2-C69E3590FA26}"/>
              </a:ext>
            </a:extLst>
          </p:cNvPr>
          <p:cNvCxnSpPr>
            <a:cxnSpLocks/>
          </p:cNvCxnSpPr>
          <p:nvPr/>
        </p:nvCxnSpPr>
        <p:spPr>
          <a:xfrm flipH="1">
            <a:off x="10707014" y="2979363"/>
            <a:ext cx="1" cy="113978"/>
          </a:xfrm>
          <a:prstGeom prst="line">
            <a:avLst/>
          </a:prstGeom>
          <a:noFill/>
          <a:ln w="28575" cap="flat" cmpd="sng" algn="ctr">
            <a:solidFill>
              <a:srgbClr val="004C14"/>
            </a:solidFill>
            <a:prstDash val="solid"/>
          </a:ln>
          <a:effectLst/>
        </p:spPr>
      </p:cxnSp>
      <p:sp>
        <p:nvSpPr>
          <p:cNvPr id="21" name="Rectángulo redondeado 48">
            <a:extLst>
              <a:ext uri="{FF2B5EF4-FFF2-40B4-BE49-F238E27FC236}">
                <a16:creationId xmlns="" xmlns:a16="http://schemas.microsoft.com/office/drawing/2014/main" id="{5F12B7B9-C64B-F2AF-B13B-993876E38DE4}"/>
              </a:ext>
            </a:extLst>
          </p:cNvPr>
          <p:cNvSpPr/>
          <p:nvPr/>
        </p:nvSpPr>
        <p:spPr>
          <a:xfrm>
            <a:off x="9922942" y="3139938"/>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_tradnl" sz="1054" kern="0" dirty="0">
                <a:solidFill>
                  <a:srgbClr val="000000"/>
                </a:solidFill>
                <a:latin typeface="ACHS Nueva Sans" pitchFamily="2" charset="0"/>
                <a:cs typeface="Arial" panose="020B0604020202020204" pitchFamily="34" charset="0"/>
              </a:rPr>
              <a:t>Unidad </a:t>
            </a:r>
            <a:r>
              <a:rPr lang="es-ES_tradnl" sz="1054" kern="0" dirty="0" err="1">
                <a:solidFill>
                  <a:srgbClr val="000000"/>
                </a:solidFill>
                <a:latin typeface="ACHS Nueva Sans" pitchFamily="2" charset="0"/>
                <a:cs typeface="Arial" panose="020B0604020202020204" pitchFamily="34" charset="0"/>
              </a:rPr>
              <a:t>Geogr</a:t>
            </a:r>
            <a:r>
              <a:rPr lang="es-ES" sz="1054" kern="0" dirty="0" err="1">
                <a:solidFill>
                  <a:srgbClr val="000000"/>
                </a:solidFill>
                <a:latin typeface="ACHS Nueva Sans" pitchFamily="2" charset="0"/>
                <a:cs typeface="Arial" panose="020B0604020202020204" pitchFamily="34" charset="0"/>
              </a:rPr>
              <a:t>áfica</a:t>
            </a:r>
            <a:r>
              <a:rPr lang="es-ES" sz="1054" kern="0" dirty="0">
                <a:solidFill>
                  <a:srgbClr val="000000"/>
                </a:solidFill>
                <a:latin typeface="ACHS Nueva Sans" pitchFamily="2" charset="0"/>
                <a:cs typeface="Arial" panose="020B0604020202020204" pitchFamily="34" charset="0"/>
              </a:rPr>
              <a:t> 3</a:t>
            </a:r>
            <a:endParaRPr lang="es-ES_tradnl" sz="1054" kern="0" dirty="0">
              <a:solidFill>
                <a:srgbClr val="000000"/>
              </a:solidFill>
              <a:latin typeface="ACHS Nueva Sans" pitchFamily="2" charset="0"/>
              <a:cs typeface="Arial" panose="020B0604020202020204" pitchFamily="34" charset="0"/>
            </a:endParaRPr>
          </a:p>
        </p:txBody>
      </p:sp>
      <p:sp>
        <p:nvSpPr>
          <p:cNvPr id="22" name="Rectángulo redondeado 49">
            <a:extLst>
              <a:ext uri="{FF2B5EF4-FFF2-40B4-BE49-F238E27FC236}">
                <a16:creationId xmlns="" xmlns:a16="http://schemas.microsoft.com/office/drawing/2014/main" id="{260C1FBD-3B44-6593-4747-86B49C68F734}"/>
              </a:ext>
            </a:extLst>
          </p:cNvPr>
          <p:cNvSpPr/>
          <p:nvPr/>
        </p:nvSpPr>
        <p:spPr>
          <a:xfrm>
            <a:off x="10279208" y="3594758"/>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Piso 3</a:t>
            </a:r>
          </a:p>
        </p:txBody>
      </p:sp>
      <p:sp>
        <p:nvSpPr>
          <p:cNvPr id="23" name="Rectángulo redondeado 50">
            <a:extLst>
              <a:ext uri="{FF2B5EF4-FFF2-40B4-BE49-F238E27FC236}">
                <a16:creationId xmlns="" xmlns:a16="http://schemas.microsoft.com/office/drawing/2014/main" id="{A12B3B9B-F8D4-0579-6083-6F962814A616}"/>
              </a:ext>
            </a:extLst>
          </p:cNvPr>
          <p:cNvSpPr/>
          <p:nvPr/>
        </p:nvSpPr>
        <p:spPr>
          <a:xfrm>
            <a:off x="7811977" y="3130746"/>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_tradnl" sz="1054" kern="0" dirty="0">
                <a:solidFill>
                  <a:srgbClr val="000000"/>
                </a:solidFill>
                <a:latin typeface="ACHS Nueva Sans" pitchFamily="2" charset="0"/>
                <a:cs typeface="Arial" panose="020B0604020202020204" pitchFamily="34" charset="0"/>
              </a:rPr>
              <a:t>Unidad </a:t>
            </a:r>
            <a:r>
              <a:rPr lang="es-ES_tradnl" sz="1054" kern="0" dirty="0" err="1">
                <a:solidFill>
                  <a:srgbClr val="000000"/>
                </a:solidFill>
                <a:latin typeface="ACHS Nueva Sans" pitchFamily="2" charset="0"/>
                <a:cs typeface="Arial" panose="020B0604020202020204" pitchFamily="34" charset="0"/>
              </a:rPr>
              <a:t>Geogr</a:t>
            </a:r>
            <a:r>
              <a:rPr lang="es-ES" sz="1054" kern="0" dirty="0" err="1">
                <a:solidFill>
                  <a:srgbClr val="000000"/>
                </a:solidFill>
                <a:latin typeface="ACHS Nueva Sans" pitchFamily="2" charset="0"/>
                <a:cs typeface="Arial" panose="020B0604020202020204" pitchFamily="34" charset="0"/>
              </a:rPr>
              <a:t>áfica</a:t>
            </a:r>
            <a:r>
              <a:rPr lang="es-ES" sz="1054" kern="0" dirty="0">
                <a:solidFill>
                  <a:srgbClr val="000000"/>
                </a:solidFill>
                <a:latin typeface="ACHS Nueva Sans" pitchFamily="2" charset="0"/>
                <a:cs typeface="Arial" panose="020B0604020202020204" pitchFamily="34" charset="0"/>
              </a:rPr>
              <a:t> 2</a:t>
            </a:r>
            <a:endParaRPr lang="es-ES_tradnl" sz="1054" kern="0" dirty="0">
              <a:solidFill>
                <a:srgbClr val="000000"/>
              </a:solidFill>
              <a:latin typeface="ACHS Nueva Sans" pitchFamily="2" charset="0"/>
              <a:cs typeface="Arial" panose="020B0604020202020204" pitchFamily="34" charset="0"/>
            </a:endParaRPr>
          </a:p>
        </p:txBody>
      </p:sp>
      <p:sp>
        <p:nvSpPr>
          <p:cNvPr id="25" name="Rectángulo redondeado 51">
            <a:extLst>
              <a:ext uri="{FF2B5EF4-FFF2-40B4-BE49-F238E27FC236}">
                <a16:creationId xmlns="" xmlns:a16="http://schemas.microsoft.com/office/drawing/2014/main" id="{D785920C-BC34-D714-7FA3-FA1C1558AA3C}"/>
              </a:ext>
            </a:extLst>
          </p:cNvPr>
          <p:cNvSpPr/>
          <p:nvPr/>
        </p:nvSpPr>
        <p:spPr>
          <a:xfrm>
            <a:off x="8168243" y="3585566"/>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Piso 2</a:t>
            </a:r>
          </a:p>
        </p:txBody>
      </p:sp>
      <p:sp>
        <p:nvSpPr>
          <p:cNvPr id="26" name="Rectángulo redondeado 52">
            <a:extLst>
              <a:ext uri="{FF2B5EF4-FFF2-40B4-BE49-F238E27FC236}">
                <a16:creationId xmlns="" xmlns:a16="http://schemas.microsoft.com/office/drawing/2014/main" id="{D5999F95-8C7A-7F4B-B804-E5519D213442}"/>
              </a:ext>
            </a:extLst>
          </p:cNvPr>
          <p:cNvSpPr/>
          <p:nvPr/>
        </p:nvSpPr>
        <p:spPr>
          <a:xfrm>
            <a:off x="5712211" y="3137660"/>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_tradnl" sz="1054" kern="0" dirty="0">
                <a:solidFill>
                  <a:srgbClr val="000000"/>
                </a:solidFill>
                <a:latin typeface="ACHS Nueva Sans" pitchFamily="2" charset="0"/>
                <a:cs typeface="Arial" panose="020B0604020202020204" pitchFamily="34" charset="0"/>
              </a:rPr>
              <a:t>Unidad </a:t>
            </a:r>
            <a:r>
              <a:rPr lang="es-ES_tradnl" sz="1054" kern="0" dirty="0" err="1">
                <a:solidFill>
                  <a:srgbClr val="000000"/>
                </a:solidFill>
                <a:latin typeface="ACHS Nueva Sans" pitchFamily="2" charset="0"/>
                <a:cs typeface="Arial" panose="020B0604020202020204" pitchFamily="34" charset="0"/>
              </a:rPr>
              <a:t>Geogr</a:t>
            </a:r>
            <a:r>
              <a:rPr lang="es-ES" sz="1054" kern="0" dirty="0" err="1">
                <a:solidFill>
                  <a:srgbClr val="000000"/>
                </a:solidFill>
                <a:latin typeface="ACHS Nueva Sans" pitchFamily="2" charset="0"/>
                <a:cs typeface="Arial" panose="020B0604020202020204" pitchFamily="34" charset="0"/>
              </a:rPr>
              <a:t>áfica</a:t>
            </a:r>
            <a:r>
              <a:rPr lang="es-ES" sz="1054" kern="0" dirty="0">
                <a:solidFill>
                  <a:srgbClr val="000000"/>
                </a:solidFill>
                <a:latin typeface="ACHS Nueva Sans" pitchFamily="2" charset="0"/>
                <a:cs typeface="Arial" panose="020B0604020202020204" pitchFamily="34" charset="0"/>
              </a:rPr>
              <a:t> 1</a:t>
            </a:r>
            <a:endParaRPr lang="es-ES_tradnl" sz="1054" kern="0" dirty="0">
              <a:solidFill>
                <a:srgbClr val="000000"/>
              </a:solidFill>
              <a:latin typeface="ACHS Nueva Sans" pitchFamily="2" charset="0"/>
              <a:cs typeface="Arial" panose="020B0604020202020204" pitchFamily="34" charset="0"/>
            </a:endParaRPr>
          </a:p>
        </p:txBody>
      </p:sp>
      <p:sp>
        <p:nvSpPr>
          <p:cNvPr id="27" name="Rectángulo redondeado 53">
            <a:extLst>
              <a:ext uri="{FF2B5EF4-FFF2-40B4-BE49-F238E27FC236}">
                <a16:creationId xmlns="" xmlns:a16="http://schemas.microsoft.com/office/drawing/2014/main" id="{3373BE5C-C90B-42AF-6932-4212AD47EA2C}"/>
              </a:ext>
            </a:extLst>
          </p:cNvPr>
          <p:cNvSpPr/>
          <p:nvPr/>
        </p:nvSpPr>
        <p:spPr>
          <a:xfrm>
            <a:off x="6068476" y="3592479"/>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Piso 1</a:t>
            </a:r>
          </a:p>
        </p:txBody>
      </p:sp>
      <p:cxnSp>
        <p:nvCxnSpPr>
          <p:cNvPr id="28" name="Conector recto 27">
            <a:extLst>
              <a:ext uri="{FF2B5EF4-FFF2-40B4-BE49-F238E27FC236}">
                <a16:creationId xmlns="" xmlns:a16="http://schemas.microsoft.com/office/drawing/2014/main" id="{7168B31D-53D3-B846-A743-017618B8B27F}"/>
              </a:ext>
            </a:extLst>
          </p:cNvPr>
          <p:cNvCxnSpPr/>
          <p:nvPr/>
        </p:nvCxnSpPr>
        <p:spPr>
          <a:xfrm>
            <a:off x="8596050" y="3863115"/>
            <a:ext cx="0" cy="186150"/>
          </a:xfrm>
          <a:prstGeom prst="line">
            <a:avLst/>
          </a:prstGeom>
          <a:noFill/>
          <a:ln w="28575" cap="flat" cmpd="sng" algn="ctr">
            <a:solidFill>
              <a:srgbClr val="004C14"/>
            </a:solidFill>
            <a:prstDash val="solid"/>
          </a:ln>
          <a:effectLst/>
        </p:spPr>
      </p:cxnSp>
      <p:cxnSp>
        <p:nvCxnSpPr>
          <p:cNvPr id="29" name="Conector recto 28">
            <a:extLst>
              <a:ext uri="{FF2B5EF4-FFF2-40B4-BE49-F238E27FC236}">
                <a16:creationId xmlns="" xmlns:a16="http://schemas.microsoft.com/office/drawing/2014/main" id="{D68D4E39-CBE5-A7EC-1008-BD571F7309DE}"/>
              </a:ext>
            </a:extLst>
          </p:cNvPr>
          <p:cNvCxnSpPr/>
          <p:nvPr/>
        </p:nvCxnSpPr>
        <p:spPr>
          <a:xfrm flipH="1">
            <a:off x="6424771" y="3951204"/>
            <a:ext cx="4282243" cy="26041"/>
          </a:xfrm>
          <a:prstGeom prst="line">
            <a:avLst/>
          </a:prstGeom>
          <a:noFill/>
          <a:ln w="28575" cap="flat" cmpd="sng" algn="ctr">
            <a:solidFill>
              <a:srgbClr val="004C14"/>
            </a:solidFill>
            <a:prstDash val="solid"/>
          </a:ln>
          <a:effectLst/>
        </p:spPr>
      </p:cxnSp>
      <p:cxnSp>
        <p:nvCxnSpPr>
          <p:cNvPr id="30" name="Conector recto 29">
            <a:extLst>
              <a:ext uri="{FF2B5EF4-FFF2-40B4-BE49-F238E27FC236}">
                <a16:creationId xmlns="" xmlns:a16="http://schemas.microsoft.com/office/drawing/2014/main" id="{6E864047-5ECE-ACDC-5754-D70B753F22EA}"/>
              </a:ext>
            </a:extLst>
          </p:cNvPr>
          <p:cNvCxnSpPr>
            <a:cxnSpLocks/>
          </p:cNvCxnSpPr>
          <p:nvPr/>
        </p:nvCxnSpPr>
        <p:spPr>
          <a:xfrm>
            <a:off x="6424771" y="3964225"/>
            <a:ext cx="0" cy="85041"/>
          </a:xfrm>
          <a:prstGeom prst="line">
            <a:avLst/>
          </a:prstGeom>
          <a:noFill/>
          <a:ln w="28575" cap="flat" cmpd="sng" algn="ctr">
            <a:solidFill>
              <a:srgbClr val="004C14"/>
            </a:solidFill>
            <a:prstDash val="solid"/>
          </a:ln>
          <a:effectLst/>
        </p:spPr>
      </p:cxnSp>
      <p:cxnSp>
        <p:nvCxnSpPr>
          <p:cNvPr id="32" name="Conector recto 31">
            <a:extLst>
              <a:ext uri="{FF2B5EF4-FFF2-40B4-BE49-F238E27FC236}">
                <a16:creationId xmlns="" xmlns:a16="http://schemas.microsoft.com/office/drawing/2014/main" id="{7CB12C2A-B53E-EDE7-BD31-09AAFF909103}"/>
              </a:ext>
            </a:extLst>
          </p:cNvPr>
          <p:cNvCxnSpPr>
            <a:cxnSpLocks/>
          </p:cNvCxnSpPr>
          <p:nvPr/>
        </p:nvCxnSpPr>
        <p:spPr>
          <a:xfrm flipH="1">
            <a:off x="10707014" y="3935286"/>
            <a:ext cx="1" cy="113979"/>
          </a:xfrm>
          <a:prstGeom prst="line">
            <a:avLst/>
          </a:prstGeom>
          <a:noFill/>
          <a:ln w="28575" cap="flat" cmpd="sng" algn="ctr">
            <a:solidFill>
              <a:srgbClr val="004C14"/>
            </a:solidFill>
            <a:prstDash val="solid"/>
          </a:ln>
          <a:effectLst/>
        </p:spPr>
      </p:cxnSp>
      <p:sp>
        <p:nvSpPr>
          <p:cNvPr id="33" name="Rectángulo redondeado 58">
            <a:extLst>
              <a:ext uri="{FF2B5EF4-FFF2-40B4-BE49-F238E27FC236}">
                <a16:creationId xmlns="" xmlns:a16="http://schemas.microsoft.com/office/drawing/2014/main" id="{F38073A6-AAA4-B0D1-DF2A-B746DCE4D482}"/>
              </a:ext>
            </a:extLst>
          </p:cNvPr>
          <p:cNvSpPr/>
          <p:nvPr/>
        </p:nvSpPr>
        <p:spPr>
          <a:xfrm>
            <a:off x="9922942" y="4110718"/>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 sz="1054" kern="0" dirty="0">
                <a:solidFill>
                  <a:srgbClr val="000000"/>
                </a:solidFill>
                <a:latin typeface="ACHS Nueva Sans" pitchFamily="2" charset="0"/>
                <a:cs typeface="Arial" panose="020B0604020202020204" pitchFamily="34" charset="0"/>
              </a:rPr>
              <a:t>Departamento 3</a:t>
            </a:r>
            <a:endParaRPr lang="es-ES_tradnl" sz="1054" kern="0" dirty="0">
              <a:solidFill>
                <a:srgbClr val="000000"/>
              </a:solidFill>
              <a:latin typeface="ACHS Nueva Sans" pitchFamily="2" charset="0"/>
              <a:cs typeface="Arial" panose="020B0604020202020204" pitchFamily="34" charset="0"/>
            </a:endParaRPr>
          </a:p>
        </p:txBody>
      </p:sp>
      <p:sp>
        <p:nvSpPr>
          <p:cNvPr id="34" name="Rectángulo redondeado 59">
            <a:extLst>
              <a:ext uri="{FF2B5EF4-FFF2-40B4-BE49-F238E27FC236}">
                <a16:creationId xmlns="" xmlns:a16="http://schemas.microsoft.com/office/drawing/2014/main" id="{22AC5CFC-BBC3-C865-B515-2943597B4A81}"/>
              </a:ext>
            </a:extLst>
          </p:cNvPr>
          <p:cNvSpPr/>
          <p:nvPr/>
        </p:nvSpPr>
        <p:spPr>
          <a:xfrm>
            <a:off x="10279208" y="4565536"/>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Ventas</a:t>
            </a:r>
          </a:p>
        </p:txBody>
      </p:sp>
      <p:sp>
        <p:nvSpPr>
          <p:cNvPr id="35" name="Rectángulo redondeado 60">
            <a:extLst>
              <a:ext uri="{FF2B5EF4-FFF2-40B4-BE49-F238E27FC236}">
                <a16:creationId xmlns="" xmlns:a16="http://schemas.microsoft.com/office/drawing/2014/main" id="{5D687AC1-5282-ED13-CBD2-75B9B577CE2A}"/>
              </a:ext>
            </a:extLst>
          </p:cNvPr>
          <p:cNvSpPr/>
          <p:nvPr/>
        </p:nvSpPr>
        <p:spPr>
          <a:xfrm>
            <a:off x="7825710" y="4110718"/>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 sz="1054" kern="0" dirty="0">
                <a:solidFill>
                  <a:srgbClr val="000000"/>
                </a:solidFill>
                <a:latin typeface="ACHS Nueva Sans" pitchFamily="2" charset="0"/>
                <a:cs typeface="Arial" panose="020B0604020202020204" pitchFamily="34" charset="0"/>
              </a:rPr>
              <a:t>Departamento 2</a:t>
            </a:r>
            <a:endParaRPr lang="es-ES_tradnl" sz="1054" kern="0" dirty="0">
              <a:solidFill>
                <a:srgbClr val="000000"/>
              </a:solidFill>
              <a:latin typeface="ACHS Nueva Sans" pitchFamily="2" charset="0"/>
              <a:cs typeface="Arial" panose="020B0604020202020204" pitchFamily="34" charset="0"/>
            </a:endParaRPr>
          </a:p>
        </p:txBody>
      </p:sp>
      <p:sp>
        <p:nvSpPr>
          <p:cNvPr id="36" name="Rectángulo redondeado 61">
            <a:extLst>
              <a:ext uri="{FF2B5EF4-FFF2-40B4-BE49-F238E27FC236}">
                <a16:creationId xmlns="" xmlns:a16="http://schemas.microsoft.com/office/drawing/2014/main" id="{E679557D-DA05-7CD1-6BCC-D6029E2BFF3B}"/>
              </a:ext>
            </a:extLst>
          </p:cNvPr>
          <p:cNvSpPr/>
          <p:nvPr/>
        </p:nvSpPr>
        <p:spPr>
          <a:xfrm>
            <a:off x="8181975" y="4565536"/>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Marketing</a:t>
            </a:r>
          </a:p>
        </p:txBody>
      </p:sp>
      <p:sp>
        <p:nvSpPr>
          <p:cNvPr id="37" name="Rectángulo redondeado 62">
            <a:extLst>
              <a:ext uri="{FF2B5EF4-FFF2-40B4-BE49-F238E27FC236}">
                <a16:creationId xmlns="" xmlns:a16="http://schemas.microsoft.com/office/drawing/2014/main" id="{12B894F9-3458-B251-1B20-DE766EC15964}"/>
              </a:ext>
            </a:extLst>
          </p:cNvPr>
          <p:cNvSpPr/>
          <p:nvPr/>
        </p:nvSpPr>
        <p:spPr>
          <a:xfrm>
            <a:off x="5696101" y="4106936"/>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 sz="1054" kern="0" dirty="0">
                <a:solidFill>
                  <a:srgbClr val="000000"/>
                </a:solidFill>
                <a:latin typeface="ACHS Nueva Sans" pitchFamily="2" charset="0"/>
                <a:cs typeface="Arial" panose="020B0604020202020204" pitchFamily="34" charset="0"/>
              </a:rPr>
              <a:t>Departamento 1</a:t>
            </a:r>
            <a:endParaRPr lang="es-ES_tradnl" sz="1054" kern="0" dirty="0">
              <a:solidFill>
                <a:srgbClr val="000000"/>
              </a:solidFill>
              <a:latin typeface="ACHS Nueva Sans" pitchFamily="2" charset="0"/>
              <a:cs typeface="Arial" panose="020B0604020202020204" pitchFamily="34" charset="0"/>
            </a:endParaRPr>
          </a:p>
        </p:txBody>
      </p:sp>
      <p:sp>
        <p:nvSpPr>
          <p:cNvPr id="38" name="Rectángulo redondeado 63">
            <a:extLst>
              <a:ext uri="{FF2B5EF4-FFF2-40B4-BE49-F238E27FC236}">
                <a16:creationId xmlns="" xmlns:a16="http://schemas.microsoft.com/office/drawing/2014/main" id="{9F1C3404-C5EB-17BE-7F1B-251979D42BBA}"/>
              </a:ext>
            </a:extLst>
          </p:cNvPr>
          <p:cNvSpPr/>
          <p:nvPr/>
        </p:nvSpPr>
        <p:spPr>
          <a:xfrm>
            <a:off x="6052367" y="4561756"/>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Finanzas</a:t>
            </a:r>
          </a:p>
        </p:txBody>
      </p:sp>
      <p:cxnSp>
        <p:nvCxnSpPr>
          <p:cNvPr id="39" name="Conector recto 38">
            <a:extLst>
              <a:ext uri="{FF2B5EF4-FFF2-40B4-BE49-F238E27FC236}">
                <a16:creationId xmlns="" xmlns:a16="http://schemas.microsoft.com/office/drawing/2014/main" id="{6273D13F-5BE6-1A80-D552-095851C7143D}"/>
              </a:ext>
            </a:extLst>
          </p:cNvPr>
          <p:cNvCxnSpPr>
            <a:cxnSpLocks/>
          </p:cNvCxnSpPr>
          <p:nvPr/>
        </p:nvCxnSpPr>
        <p:spPr>
          <a:xfrm>
            <a:off x="8632138" y="4827143"/>
            <a:ext cx="0" cy="228638"/>
          </a:xfrm>
          <a:prstGeom prst="line">
            <a:avLst/>
          </a:prstGeom>
          <a:noFill/>
          <a:ln w="28575" cap="flat" cmpd="sng" algn="ctr">
            <a:solidFill>
              <a:srgbClr val="004C14"/>
            </a:solidFill>
            <a:prstDash val="solid"/>
          </a:ln>
          <a:effectLst/>
        </p:spPr>
      </p:cxnSp>
      <p:cxnSp>
        <p:nvCxnSpPr>
          <p:cNvPr id="40" name="Conector recto 39">
            <a:extLst>
              <a:ext uri="{FF2B5EF4-FFF2-40B4-BE49-F238E27FC236}">
                <a16:creationId xmlns="" xmlns:a16="http://schemas.microsoft.com/office/drawing/2014/main" id="{3B707F44-7B2D-5A1C-BE90-1233C952333F}"/>
              </a:ext>
            </a:extLst>
          </p:cNvPr>
          <p:cNvCxnSpPr/>
          <p:nvPr/>
        </p:nvCxnSpPr>
        <p:spPr>
          <a:xfrm flipH="1">
            <a:off x="6460860" y="4915232"/>
            <a:ext cx="4282243" cy="26041"/>
          </a:xfrm>
          <a:prstGeom prst="line">
            <a:avLst/>
          </a:prstGeom>
          <a:noFill/>
          <a:ln w="28575" cap="flat" cmpd="sng" algn="ctr">
            <a:solidFill>
              <a:srgbClr val="004C14"/>
            </a:solidFill>
            <a:prstDash val="solid"/>
          </a:ln>
          <a:effectLst/>
        </p:spPr>
      </p:cxnSp>
      <p:cxnSp>
        <p:nvCxnSpPr>
          <p:cNvPr id="41" name="Conector recto 40">
            <a:extLst>
              <a:ext uri="{FF2B5EF4-FFF2-40B4-BE49-F238E27FC236}">
                <a16:creationId xmlns="" xmlns:a16="http://schemas.microsoft.com/office/drawing/2014/main" id="{CFEFF968-F0F5-F5CB-2051-AE0847EBADED}"/>
              </a:ext>
            </a:extLst>
          </p:cNvPr>
          <p:cNvCxnSpPr>
            <a:cxnSpLocks/>
          </p:cNvCxnSpPr>
          <p:nvPr/>
        </p:nvCxnSpPr>
        <p:spPr>
          <a:xfrm>
            <a:off x="6460860" y="4928253"/>
            <a:ext cx="0" cy="127528"/>
          </a:xfrm>
          <a:prstGeom prst="line">
            <a:avLst/>
          </a:prstGeom>
          <a:noFill/>
          <a:ln w="28575" cap="flat" cmpd="sng" algn="ctr">
            <a:solidFill>
              <a:srgbClr val="004C14"/>
            </a:solidFill>
            <a:prstDash val="solid"/>
          </a:ln>
          <a:effectLst/>
        </p:spPr>
      </p:cxnSp>
      <p:cxnSp>
        <p:nvCxnSpPr>
          <p:cNvPr id="42" name="Conector recto 41">
            <a:extLst>
              <a:ext uri="{FF2B5EF4-FFF2-40B4-BE49-F238E27FC236}">
                <a16:creationId xmlns="" xmlns:a16="http://schemas.microsoft.com/office/drawing/2014/main" id="{2CCE6D25-B6E8-F47D-24F3-0CAC44272A7F}"/>
              </a:ext>
            </a:extLst>
          </p:cNvPr>
          <p:cNvCxnSpPr>
            <a:cxnSpLocks/>
          </p:cNvCxnSpPr>
          <p:nvPr/>
        </p:nvCxnSpPr>
        <p:spPr>
          <a:xfrm>
            <a:off x="10743104" y="4899315"/>
            <a:ext cx="0" cy="156466"/>
          </a:xfrm>
          <a:prstGeom prst="line">
            <a:avLst/>
          </a:prstGeom>
          <a:noFill/>
          <a:ln w="28575" cap="flat" cmpd="sng" algn="ctr">
            <a:solidFill>
              <a:srgbClr val="004C14"/>
            </a:solidFill>
            <a:prstDash val="solid"/>
          </a:ln>
          <a:effectLst/>
        </p:spPr>
      </p:cxnSp>
      <p:sp>
        <p:nvSpPr>
          <p:cNvPr id="43" name="Rectángulo redondeado 68">
            <a:extLst>
              <a:ext uri="{FF2B5EF4-FFF2-40B4-BE49-F238E27FC236}">
                <a16:creationId xmlns="" xmlns:a16="http://schemas.microsoft.com/office/drawing/2014/main" id="{55A988E3-43BC-1163-2468-B68FE4520819}"/>
              </a:ext>
            </a:extLst>
          </p:cNvPr>
          <p:cNvSpPr/>
          <p:nvPr/>
        </p:nvSpPr>
        <p:spPr>
          <a:xfrm>
            <a:off x="5705640" y="5095496"/>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 sz="1054" kern="0" dirty="0">
                <a:solidFill>
                  <a:srgbClr val="000000"/>
                </a:solidFill>
                <a:latin typeface="ACHS Nueva Sans" pitchFamily="2" charset="0"/>
                <a:cs typeface="Arial" panose="020B0604020202020204" pitchFamily="34" charset="0"/>
              </a:rPr>
              <a:t>Estamento 1</a:t>
            </a:r>
            <a:endParaRPr lang="es-ES_tradnl" sz="1054" kern="0" dirty="0">
              <a:solidFill>
                <a:srgbClr val="000000"/>
              </a:solidFill>
              <a:latin typeface="ACHS Nueva Sans" pitchFamily="2" charset="0"/>
              <a:cs typeface="Arial" panose="020B0604020202020204" pitchFamily="34" charset="0"/>
            </a:endParaRPr>
          </a:p>
        </p:txBody>
      </p:sp>
      <p:sp>
        <p:nvSpPr>
          <p:cNvPr id="44" name="Rectángulo redondeado 69">
            <a:extLst>
              <a:ext uri="{FF2B5EF4-FFF2-40B4-BE49-F238E27FC236}">
                <a16:creationId xmlns="" xmlns:a16="http://schemas.microsoft.com/office/drawing/2014/main" id="{C1897AD8-BC92-97DB-D736-028815F4FF92}"/>
              </a:ext>
            </a:extLst>
          </p:cNvPr>
          <p:cNvSpPr/>
          <p:nvPr/>
        </p:nvSpPr>
        <p:spPr>
          <a:xfrm>
            <a:off x="6061905" y="5550315"/>
            <a:ext cx="1211880" cy="325159"/>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Apoyo </a:t>
            </a:r>
            <a:r>
              <a:rPr lang="es-ES_tradnl" sz="1000" kern="0" dirty="0" err="1">
                <a:solidFill>
                  <a:srgbClr val="000000"/>
                </a:solidFill>
                <a:latin typeface="ACHS Nueva Sans" pitchFamily="2" charset="0"/>
                <a:cs typeface="Arial" panose="020B0604020202020204" pitchFamily="34" charset="0"/>
              </a:rPr>
              <a:t>Administratrivo</a:t>
            </a:r>
            <a:endParaRPr lang="es-ES_tradnl" sz="1000" kern="0" dirty="0">
              <a:solidFill>
                <a:srgbClr val="000000"/>
              </a:solidFill>
              <a:latin typeface="ACHS Nueva Sans" pitchFamily="2" charset="0"/>
              <a:cs typeface="Arial" panose="020B0604020202020204" pitchFamily="34" charset="0"/>
            </a:endParaRPr>
          </a:p>
        </p:txBody>
      </p:sp>
      <p:sp>
        <p:nvSpPr>
          <p:cNvPr id="45" name="Rectángulo redondeado 70">
            <a:extLst>
              <a:ext uri="{FF2B5EF4-FFF2-40B4-BE49-F238E27FC236}">
                <a16:creationId xmlns="" xmlns:a16="http://schemas.microsoft.com/office/drawing/2014/main" id="{B2DE513C-D7FE-E372-D00D-A6FB1FF9BCEC}"/>
              </a:ext>
            </a:extLst>
          </p:cNvPr>
          <p:cNvSpPr/>
          <p:nvPr/>
        </p:nvSpPr>
        <p:spPr>
          <a:xfrm>
            <a:off x="7825710" y="5099282"/>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 sz="1054" kern="0" dirty="0">
                <a:solidFill>
                  <a:srgbClr val="000000"/>
                </a:solidFill>
                <a:latin typeface="ACHS Nueva Sans" pitchFamily="2" charset="0"/>
                <a:cs typeface="Arial" panose="020B0604020202020204" pitchFamily="34" charset="0"/>
              </a:rPr>
              <a:t>Estamento 2</a:t>
            </a:r>
            <a:endParaRPr lang="es-ES_tradnl" sz="1054" kern="0" dirty="0">
              <a:solidFill>
                <a:srgbClr val="000000"/>
              </a:solidFill>
              <a:latin typeface="ACHS Nueva Sans" pitchFamily="2" charset="0"/>
              <a:cs typeface="Arial" panose="020B0604020202020204" pitchFamily="34" charset="0"/>
            </a:endParaRPr>
          </a:p>
        </p:txBody>
      </p:sp>
      <p:sp>
        <p:nvSpPr>
          <p:cNvPr id="46" name="Rectángulo redondeado 71">
            <a:extLst>
              <a:ext uri="{FF2B5EF4-FFF2-40B4-BE49-F238E27FC236}">
                <a16:creationId xmlns="" xmlns:a16="http://schemas.microsoft.com/office/drawing/2014/main" id="{9BF1C1DE-F71A-1ADE-3E4E-6A47CF70A34D}"/>
              </a:ext>
            </a:extLst>
          </p:cNvPr>
          <p:cNvSpPr/>
          <p:nvPr/>
        </p:nvSpPr>
        <p:spPr>
          <a:xfrm>
            <a:off x="8181975" y="5554101"/>
            <a:ext cx="1211880" cy="325159"/>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Trabajadores de Servicios</a:t>
            </a:r>
          </a:p>
        </p:txBody>
      </p:sp>
      <p:sp>
        <p:nvSpPr>
          <p:cNvPr id="47" name="Rectángulo redondeado 72">
            <a:extLst>
              <a:ext uri="{FF2B5EF4-FFF2-40B4-BE49-F238E27FC236}">
                <a16:creationId xmlns="" xmlns:a16="http://schemas.microsoft.com/office/drawing/2014/main" id="{0CEDD690-055E-F5D0-A519-092F11EBE081}"/>
              </a:ext>
            </a:extLst>
          </p:cNvPr>
          <p:cNvSpPr/>
          <p:nvPr/>
        </p:nvSpPr>
        <p:spPr>
          <a:xfrm>
            <a:off x="9923441" y="5106246"/>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 sz="1054" kern="0" dirty="0">
                <a:solidFill>
                  <a:srgbClr val="000000"/>
                </a:solidFill>
                <a:latin typeface="ACHS Nueva Sans" pitchFamily="2" charset="0"/>
                <a:cs typeface="Arial" panose="020B0604020202020204" pitchFamily="34" charset="0"/>
              </a:rPr>
              <a:t>Estamento 3</a:t>
            </a:r>
            <a:endParaRPr lang="es-ES_tradnl" sz="1054" kern="0" dirty="0">
              <a:solidFill>
                <a:srgbClr val="000000"/>
              </a:solidFill>
              <a:latin typeface="ACHS Nueva Sans" pitchFamily="2" charset="0"/>
              <a:cs typeface="Arial" panose="020B0604020202020204" pitchFamily="34" charset="0"/>
            </a:endParaRPr>
          </a:p>
        </p:txBody>
      </p:sp>
      <p:sp>
        <p:nvSpPr>
          <p:cNvPr id="48" name="Rectángulo redondeado 73">
            <a:extLst>
              <a:ext uri="{FF2B5EF4-FFF2-40B4-BE49-F238E27FC236}">
                <a16:creationId xmlns="" xmlns:a16="http://schemas.microsoft.com/office/drawing/2014/main" id="{E19FE35E-FA31-E3DB-1E41-43CD12BD8E80}"/>
              </a:ext>
            </a:extLst>
          </p:cNvPr>
          <p:cNvSpPr/>
          <p:nvPr/>
        </p:nvSpPr>
        <p:spPr>
          <a:xfrm>
            <a:off x="10279706" y="5561066"/>
            <a:ext cx="1211880" cy="325159"/>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Directores y Gerentes</a:t>
            </a:r>
          </a:p>
        </p:txBody>
      </p:sp>
      <p:sp>
        <p:nvSpPr>
          <p:cNvPr id="50" name="Marcador de texto 49">
            <a:extLst>
              <a:ext uri="{FF2B5EF4-FFF2-40B4-BE49-F238E27FC236}">
                <a16:creationId xmlns="" xmlns:a16="http://schemas.microsoft.com/office/drawing/2014/main" id="{3EDC95E2-66C4-1EEC-2EB7-E7F21DB6ED15}"/>
              </a:ext>
            </a:extLst>
          </p:cNvPr>
          <p:cNvSpPr>
            <a:spLocks noGrp="1"/>
          </p:cNvSpPr>
          <p:nvPr>
            <p:ph type="body" sz="quarter" idx="61"/>
          </p:nvPr>
        </p:nvSpPr>
        <p:spPr/>
        <p:txBody>
          <a:bodyPr/>
          <a:lstStyle/>
          <a:p>
            <a:r>
              <a:rPr lang="es-CL" dirty="0"/>
              <a:t>Enfoque de gestión del riesgo</a:t>
            </a:r>
          </a:p>
        </p:txBody>
      </p:sp>
      <p:sp>
        <p:nvSpPr>
          <p:cNvPr id="51" name="Marcador de texto 50">
            <a:extLst>
              <a:ext uri="{FF2B5EF4-FFF2-40B4-BE49-F238E27FC236}">
                <a16:creationId xmlns="" xmlns:a16="http://schemas.microsoft.com/office/drawing/2014/main" id="{4314C496-07A1-51B1-86F6-DA1EAE43C112}"/>
              </a:ext>
            </a:extLst>
          </p:cNvPr>
          <p:cNvSpPr>
            <a:spLocks noGrp="1"/>
          </p:cNvSpPr>
          <p:nvPr>
            <p:ph type="body" sz="quarter" idx="62"/>
          </p:nvPr>
        </p:nvSpPr>
        <p:spPr/>
        <p:txBody>
          <a:bodyPr/>
          <a:lstStyle/>
          <a:p>
            <a:r>
              <a:rPr lang="es-CL" dirty="0"/>
              <a:t>Unidades de análisis</a:t>
            </a:r>
          </a:p>
          <a:p>
            <a:endParaRPr lang="es-CL" dirty="0"/>
          </a:p>
        </p:txBody>
      </p:sp>
    </p:spTree>
    <p:custDataLst>
      <p:tags r:id="rId2"/>
    </p:custDataLst>
    <p:extLst>
      <p:ext uri="{BB962C8B-B14F-4D97-AF65-F5344CB8AC3E}">
        <p14:creationId xmlns:p14="http://schemas.microsoft.com/office/powerpoint/2010/main" val="256755997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8439"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4" name="Imagen 3">
            <a:extLst>
              <a:ext uri="{FF2B5EF4-FFF2-40B4-BE49-F238E27FC236}">
                <a16:creationId xmlns="" xmlns:a16="http://schemas.microsoft.com/office/drawing/2014/main" id="{B9D759A5-1CDD-0F75-2EC0-3637C025A70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96810" y="1695706"/>
            <a:ext cx="3838820" cy="3838820"/>
          </a:xfrm>
          <a:prstGeom prst="roundRect">
            <a:avLst>
              <a:gd name="adj" fmla="val 8594"/>
            </a:avLst>
          </a:prstGeom>
          <a:solidFill>
            <a:srgbClr val="FFFFFF">
              <a:shade val="85000"/>
            </a:srgbClr>
          </a:solidFill>
          <a:ln>
            <a:noFill/>
          </a:ln>
          <a:effectLst/>
        </p:spPr>
      </p:pic>
      <p:sp>
        <p:nvSpPr>
          <p:cNvPr id="19" name="Marcador de texto 16">
            <a:extLst>
              <a:ext uri="{FF2B5EF4-FFF2-40B4-BE49-F238E27FC236}">
                <a16:creationId xmlns="" xmlns:a16="http://schemas.microsoft.com/office/drawing/2014/main"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 xmlns:a16="http://schemas.microsoft.com/office/drawing/2014/main" id="{58A01D3B-0B6A-9A4C-94C5-15A0BE822587}"/>
              </a:ext>
            </a:extLst>
          </p:cNvPr>
          <p:cNvSpPr/>
          <p:nvPr/>
        </p:nvSpPr>
        <p:spPr>
          <a:xfrm>
            <a:off x="478926" y="1683674"/>
            <a:ext cx="4354901" cy="2964914"/>
          </a:xfrm>
          <a:prstGeom prst="rect">
            <a:avLst/>
          </a:prstGeom>
        </p:spPr>
        <p:txBody>
          <a:bodyPr wrap="square">
            <a:spAutoFit/>
          </a:bodyPr>
          <a:lstStyle/>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Cada centro de trabajo (CT) debe contar con su propia evaluación de riesgo.</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En CT con mas de 1.000 trabajadores: propios o subcontratados, pueden establecer sectores de evaluación diferenciados de la metodología de aplicación. Los sectores de evaluación deberán tener como mínimo 500 trabajadores. El fin de la evaluación del ultimo sector no puede exceder 6 meses desde el inicio de la evaluación del primero.</a:t>
            </a:r>
          </a:p>
        </p:txBody>
      </p:sp>
      <p:sp>
        <p:nvSpPr>
          <p:cNvPr id="6" name="Marcador de texto 5">
            <a:extLst>
              <a:ext uri="{FF2B5EF4-FFF2-40B4-BE49-F238E27FC236}">
                <a16:creationId xmlns="" xmlns:a16="http://schemas.microsoft.com/office/drawing/2014/main" id="{1FD5FD7B-EB27-ACA4-302B-DC5CA2BF2B3F}"/>
              </a:ext>
            </a:extLst>
          </p:cNvPr>
          <p:cNvSpPr>
            <a:spLocks noGrp="1"/>
          </p:cNvSpPr>
          <p:nvPr>
            <p:ph type="body" sz="quarter" idx="61"/>
          </p:nvPr>
        </p:nvSpPr>
        <p:spPr/>
        <p:txBody>
          <a:bodyPr/>
          <a:lstStyle/>
          <a:p>
            <a:r>
              <a:rPr lang="es-CL" dirty="0"/>
              <a:t>Enfoque de gestión del riesgo</a:t>
            </a:r>
          </a:p>
        </p:txBody>
      </p:sp>
      <p:sp>
        <p:nvSpPr>
          <p:cNvPr id="7" name="Marcador de texto 6">
            <a:extLst>
              <a:ext uri="{FF2B5EF4-FFF2-40B4-BE49-F238E27FC236}">
                <a16:creationId xmlns="" xmlns:a16="http://schemas.microsoft.com/office/drawing/2014/main" id="{4244D68C-233B-1F93-D750-374F06F5550A}"/>
              </a:ext>
            </a:extLst>
          </p:cNvPr>
          <p:cNvSpPr>
            <a:spLocks noGrp="1"/>
          </p:cNvSpPr>
          <p:nvPr>
            <p:ph type="body" sz="quarter" idx="62"/>
          </p:nvPr>
        </p:nvSpPr>
        <p:spPr/>
        <p:txBody>
          <a:bodyPr/>
          <a:lstStyle/>
          <a:p>
            <a:r>
              <a:rPr lang="es-CL" dirty="0"/>
              <a:t>Respecto a las acciones y centros de trabajo</a:t>
            </a:r>
          </a:p>
          <a:p>
            <a:endParaRPr lang="es-CL" dirty="0"/>
          </a:p>
        </p:txBody>
      </p:sp>
      <p:pic>
        <p:nvPicPr>
          <p:cNvPr id="8" name="Picture 8">
            <a:extLst>
              <a:ext uri="{FF2B5EF4-FFF2-40B4-BE49-F238E27FC236}">
                <a16:creationId xmlns="" xmlns:a16="http://schemas.microsoft.com/office/drawing/2014/main" id="{6A0D7176-F518-967F-7475-365ED37860E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a:off x="9090608" y="3989504"/>
            <a:ext cx="1545022" cy="1545022"/>
          </a:xfrm>
          <a:prstGeom prst="rect">
            <a:avLst/>
          </a:prstGeom>
        </p:spPr>
      </p:pic>
    </p:spTree>
    <p:custDataLst>
      <p:tags r:id="rId2"/>
    </p:custDataLst>
    <p:extLst>
      <p:ext uri="{BB962C8B-B14F-4D97-AF65-F5344CB8AC3E}">
        <p14:creationId xmlns:p14="http://schemas.microsoft.com/office/powerpoint/2010/main" val="313317806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9463"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19" name="Marcador de texto 16">
            <a:extLst>
              <a:ext uri="{FF2B5EF4-FFF2-40B4-BE49-F238E27FC236}">
                <a16:creationId xmlns="" xmlns:a16="http://schemas.microsoft.com/office/drawing/2014/main"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 xmlns:a16="http://schemas.microsoft.com/office/drawing/2014/main" id="{58A01D3B-0B6A-9A4C-94C5-15A0BE822587}"/>
              </a:ext>
            </a:extLst>
          </p:cNvPr>
          <p:cNvSpPr/>
          <p:nvPr/>
        </p:nvSpPr>
        <p:spPr>
          <a:xfrm>
            <a:off x="491039" y="1679819"/>
            <a:ext cx="4665495" cy="4067780"/>
          </a:xfrm>
          <a:prstGeom prst="rect">
            <a:avLst/>
          </a:prstGeom>
        </p:spPr>
        <p:txBody>
          <a:bodyPr wrap="square">
            <a:spAutoFit/>
          </a:bodyPr>
          <a:lstStyle/>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En organizaciones con múltiples CT, y con menos de 10 trabajadores cada una, deberán agruparse a nivel regional. En este caso, cada zona se considerara un CT para todos los efectos de puntaje de riesgo y fiscalización.</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En CT que tienen variación periódica o estacional de trabajadores, la evaluación debe realizarse cuando se encuentren contratados al menos la cantidad promedio de trabajadores (referencia los últimos 2 años).</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El cuestionario, debe aplicarse a todos los trabajadores que prestan servicios en un mismo CT (empresa, faena, sucursal, agencia), y será considerado equivalente a CT, incluyendo a los trabajadores temporales.</a:t>
            </a:r>
          </a:p>
        </p:txBody>
      </p:sp>
      <p:sp>
        <p:nvSpPr>
          <p:cNvPr id="6" name="Marcador de texto 5">
            <a:extLst>
              <a:ext uri="{FF2B5EF4-FFF2-40B4-BE49-F238E27FC236}">
                <a16:creationId xmlns="" xmlns:a16="http://schemas.microsoft.com/office/drawing/2014/main" id="{A3B0FF91-94DB-0D4A-25D7-C336081B7A99}"/>
              </a:ext>
            </a:extLst>
          </p:cNvPr>
          <p:cNvSpPr>
            <a:spLocks noGrp="1"/>
          </p:cNvSpPr>
          <p:nvPr>
            <p:ph type="body" sz="quarter" idx="61"/>
          </p:nvPr>
        </p:nvSpPr>
        <p:spPr/>
        <p:txBody>
          <a:bodyPr/>
          <a:lstStyle/>
          <a:p>
            <a:r>
              <a:rPr lang="es-CL" dirty="0"/>
              <a:t>Enfoque de gestión del riesgo</a:t>
            </a:r>
          </a:p>
        </p:txBody>
      </p:sp>
      <p:sp>
        <p:nvSpPr>
          <p:cNvPr id="7" name="Marcador de texto 6">
            <a:extLst>
              <a:ext uri="{FF2B5EF4-FFF2-40B4-BE49-F238E27FC236}">
                <a16:creationId xmlns="" xmlns:a16="http://schemas.microsoft.com/office/drawing/2014/main" id="{B5014F04-6CBB-F324-749B-13568175044E}"/>
              </a:ext>
            </a:extLst>
          </p:cNvPr>
          <p:cNvSpPr>
            <a:spLocks noGrp="1"/>
          </p:cNvSpPr>
          <p:nvPr>
            <p:ph type="body" sz="quarter" idx="62"/>
          </p:nvPr>
        </p:nvSpPr>
        <p:spPr/>
        <p:txBody>
          <a:bodyPr/>
          <a:lstStyle/>
          <a:p>
            <a:r>
              <a:rPr lang="es-CL" dirty="0"/>
              <a:t>Respecto a las acciones y centros de trabajo</a:t>
            </a:r>
          </a:p>
        </p:txBody>
      </p:sp>
      <p:grpSp>
        <p:nvGrpSpPr>
          <p:cNvPr id="8" name="Group 224">
            <a:extLst>
              <a:ext uri="{FF2B5EF4-FFF2-40B4-BE49-F238E27FC236}">
                <a16:creationId xmlns="" xmlns:a16="http://schemas.microsoft.com/office/drawing/2014/main" id="{A666E530-F026-4C0B-8A3B-FAF608B4D313}"/>
              </a:ext>
            </a:extLst>
          </p:cNvPr>
          <p:cNvGrpSpPr>
            <a:grpSpLocks noChangeAspect="1"/>
          </p:cNvGrpSpPr>
          <p:nvPr/>
        </p:nvGrpSpPr>
        <p:grpSpPr bwMode="auto">
          <a:xfrm>
            <a:off x="7304756" y="2106202"/>
            <a:ext cx="2341813" cy="2645595"/>
            <a:chOff x="4692" y="2635"/>
            <a:chExt cx="424" cy="479"/>
          </a:xfrm>
          <a:solidFill>
            <a:schemeClr val="accent1"/>
          </a:solidFill>
        </p:grpSpPr>
        <p:sp>
          <p:nvSpPr>
            <p:cNvPr id="9" name="Freeform 225">
              <a:extLst>
                <a:ext uri="{FF2B5EF4-FFF2-40B4-BE49-F238E27FC236}">
                  <a16:creationId xmlns="" xmlns:a16="http://schemas.microsoft.com/office/drawing/2014/main" id="{80544752-5B45-40B9-9A11-3233A5CA757F}"/>
                </a:ext>
              </a:extLst>
            </p:cNvPr>
            <p:cNvSpPr>
              <a:spLocks/>
            </p:cNvSpPr>
            <p:nvPr/>
          </p:nvSpPr>
          <p:spPr bwMode="auto">
            <a:xfrm>
              <a:off x="4872" y="2851"/>
              <a:ext cx="130" cy="20"/>
            </a:xfrm>
            <a:custGeom>
              <a:avLst/>
              <a:gdLst>
                <a:gd name="T0" fmla="*/ 198 w 213"/>
                <a:gd name="T1" fmla="*/ 0 h 32"/>
                <a:gd name="T2" fmla="*/ 198 w 213"/>
                <a:gd name="T3" fmla="*/ 0 h 32"/>
                <a:gd name="T4" fmla="*/ 16 w 213"/>
                <a:gd name="T5" fmla="*/ 0 h 32"/>
                <a:gd name="T6" fmla="*/ 0 w 213"/>
                <a:gd name="T7" fmla="*/ 16 h 32"/>
                <a:gd name="T8" fmla="*/ 16 w 213"/>
                <a:gd name="T9" fmla="*/ 32 h 32"/>
                <a:gd name="T10" fmla="*/ 198 w 213"/>
                <a:gd name="T11" fmla="*/ 32 h 32"/>
                <a:gd name="T12" fmla="*/ 213 w 213"/>
                <a:gd name="T13" fmla="*/ 16 h 32"/>
                <a:gd name="T14" fmla="*/ 198 w 213"/>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32">
                  <a:moveTo>
                    <a:pt x="198" y="0"/>
                  </a:moveTo>
                  <a:lnTo>
                    <a:pt x="198" y="0"/>
                  </a:lnTo>
                  <a:lnTo>
                    <a:pt x="16" y="0"/>
                  </a:lnTo>
                  <a:cubicBezTo>
                    <a:pt x="7" y="0"/>
                    <a:pt x="0" y="7"/>
                    <a:pt x="0" y="16"/>
                  </a:cubicBezTo>
                  <a:cubicBezTo>
                    <a:pt x="0" y="25"/>
                    <a:pt x="7" y="32"/>
                    <a:pt x="16" y="32"/>
                  </a:cubicBezTo>
                  <a:lnTo>
                    <a:pt x="198" y="32"/>
                  </a:lnTo>
                  <a:cubicBezTo>
                    <a:pt x="206" y="32"/>
                    <a:pt x="213" y="25"/>
                    <a:pt x="213" y="16"/>
                  </a:cubicBezTo>
                  <a:cubicBezTo>
                    <a:pt x="213" y="7"/>
                    <a:pt x="206" y="0"/>
                    <a:pt x="1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0" name="Freeform 226">
              <a:extLst>
                <a:ext uri="{FF2B5EF4-FFF2-40B4-BE49-F238E27FC236}">
                  <a16:creationId xmlns="" xmlns:a16="http://schemas.microsoft.com/office/drawing/2014/main" id="{9748D8A5-E61B-4EDC-B02A-718A0950D1DD}"/>
                </a:ext>
              </a:extLst>
            </p:cNvPr>
            <p:cNvSpPr>
              <a:spLocks/>
            </p:cNvSpPr>
            <p:nvPr/>
          </p:nvSpPr>
          <p:spPr bwMode="auto">
            <a:xfrm>
              <a:off x="4872" y="2890"/>
              <a:ext cx="130" cy="20"/>
            </a:xfrm>
            <a:custGeom>
              <a:avLst/>
              <a:gdLst>
                <a:gd name="T0" fmla="*/ 198 w 213"/>
                <a:gd name="T1" fmla="*/ 0 h 32"/>
                <a:gd name="T2" fmla="*/ 198 w 213"/>
                <a:gd name="T3" fmla="*/ 0 h 32"/>
                <a:gd name="T4" fmla="*/ 16 w 213"/>
                <a:gd name="T5" fmla="*/ 0 h 32"/>
                <a:gd name="T6" fmla="*/ 0 w 213"/>
                <a:gd name="T7" fmla="*/ 16 h 32"/>
                <a:gd name="T8" fmla="*/ 16 w 213"/>
                <a:gd name="T9" fmla="*/ 32 h 32"/>
                <a:gd name="T10" fmla="*/ 198 w 213"/>
                <a:gd name="T11" fmla="*/ 32 h 32"/>
                <a:gd name="T12" fmla="*/ 213 w 213"/>
                <a:gd name="T13" fmla="*/ 16 h 32"/>
                <a:gd name="T14" fmla="*/ 198 w 213"/>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32">
                  <a:moveTo>
                    <a:pt x="198" y="0"/>
                  </a:moveTo>
                  <a:lnTo>
                    <a:pt x="198" y="0"/>
                  </a:lnTo>
                  <a:lnTo>
                    <a:pt x="16" y="0"/>
                  </a:lnTo>
                  <a:cubicBezTo>
                    <a:pt x="7" y="0"/>
                    <a:pt x="0" y="7"/>
                    <a:pt x="0" y="16"/>
                  </a:cubicBezTo>
                  <a:cubicBezTo>
                    <a:pt x="0" y="25"/>
                    <a:pt x="7" y="32"/>
                    <a:pt x="16" y="32"/>
                  </a:cubicBezTo>
                  <a:lnTo>
                    <a:pt x="198" y="32"/>
                  </a:lnTo>
                  <a:cubicBezTo>
                    <a:pt x="206" y="32"/>
                    <a:pt x="213" y="25"/>
                    <a:pt x="213" y="16"/>
                  </a:cubicBezTo>
                  <a:cubicBezTo>
                    <a:pt x="213" y="7"/>
                    <a:pt x="206" y="0"/>
                    <a:pt x="1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1" name="Freeform 227">
              <a:extLst>
                <a:ext uri="{FF2B5EF4-FFF2-40B4-BE49-F238E27FC236}">
                  <a16:creationId xmlns="" xmlns:a16="http://schemas.microsoft.com/office/drawing/2014/main" id="{72094E9B-C900-43C6-A851-7BB701183094}"/>
                </a:ext>
              </a:extLst>
            </p:cNvPr>
            <p:cNvSpPr>
              <a:spLocks/>
            </p:cNvSpPr>
            <p:nvPr/>
          </p:nvSpPr>
          <p:spPr bwMode="auto">
            <a:xfrm>
              <a:off x="4872" y="2813"/>
              <a:ext cx="64" cy="18"/>
            </a:xfrm>
            <a:custGeom>
              <a:avLst/>
              <a:gdLst>
                <a:gd name="T0" fmla="*/ 89 w 105"/>
                <a:gd name="T1" fmla="*/ 0 h 31"/>
                <a:gd name="T2" fmla="*/ 89 w 105"/>
                <a:gd name="T3" fmla="*/ 0 h 31"/>
                <a:gd name="T4" fmla="*/ 16 w 105"/>
                <a:gd name="T5" fmla="*/ 0 h 31"/>
                <a:gd name="T6" fmla="*/ 0 w 105"/>
                <a:gd name="T7" fmla="*/ 16 h 31"/>
                <a:gd name="T8" fmla="*/ 16 w 105"/>
                <a:gd name="T9" fmla="*/ 31 h 31"/>
                <a:gd name="T10" fmla="*/ 89 w 105"/>
                <a:gd name="T11" fmla="*/ 31 h 31"/>
                <a:gd name="T12" fmla="*/ 105 w 105"/>
                <a:gd name="T13" fmla="*/ 16 h 31"/>
                <a:gd name="T14" fmla="*/ 89 w 105"/>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1">
                  <a:moveTo>
                    <a:pt x="89" y="0"/>
                  </a:moveTo>
                  <a:lnTo>
                    <a:pt x="89" y="0"/>
                  </a:lnTo>
                  <a:lnTo>
                    <a:pt x="16" y="0"/>
                  </a:lnTo>
                  <a:cubicBezTo>
                    <a:pt x="7" y="0"/>
                    <a:pt x="0" y="7"/>
                    <a:pt x="0" y="16"/>
                  </a:cubicBezTo>
                  <a:cubicBezTo>
                    <a:pt x="0" y="24"/>
                    <a:pt x="7" y="31"/>
                    <a:pt x="16" y="31"/>
                  </a:cubicBezTo>
                  <a:lnTo>
                    <a:pt x="89" y="31"/>
                  </a:lnTo>
                  <a:cubicBezTo>
                    <a:pt x="98" y="31"/>
                    <a:pt x="105" y="24"/>
                    <a:pt x="105" y="16"/>
                  </a:cubicBezTo>
                  <a:cubicBezTo>
                    <a:pt x="105" y="7"/>
                    <a:pt x="98"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2" name="Freeform 228">
              <a:extLst>
                <a:ext uri="{FF2B5EF4-FFF2-40B4-BE49-F238E27FC236}">
                  <a16:creationId xmlns="" xmlns:a16="http://schemas.microsoft.com/office/drawing/2014/main" id="{2EF2D831-0A56-49E1-BDE9-B7367FD7C0C8}"/>
                </a:ext>
              </a:extLst>
            </p:cNvPr>
            <p:cNvSpPr>
              <a:spLocks/>
            </p:cNvSpPr>
            <p:nvPr/>
          </p:nvSpPr>
          <p:spPr bwMode="auto">
            <a:xfrm>
              <a:off x="4946" y="2813"/>
              <a:ext cx="25" cy="18"/>
            </a:xfrm>
            <a:custGeom>
              <a:avLst/>
              <a:gdLst>
                <a:gd name="T0" fmla="*/ 25 w 41"/>
                <a:gd name="T1" fmla="*/ 0 h 31"/>
                <a:gd name="T2" fmla="*/ 25 w 41"/>
                <a:gd name="T3" fmla="*/ 0 h 31"/>
                <a:gd name="T4" fmla="*/ 16 w 41"/>
                <a:gd name="T5" fmla="*/ 0 h 31"/>
                <a:gd name="T6" fmla="*/ 0 w 41"/>
                <a:gd name="T7" fmla="*/ 16 h 31"/>
                <a:gd name="T8" fmla="*/ 16 w 41"/>
                <a:gd name="T9" fmla="*/ 31 h 31"/>
                <a:gd name="T10" fmla="*/ 25 w 41"/>
                <a:gd name="T11" fmla="*/ 31 h 31"/>
                <a:gd name="T12" fmla="*/ 41 w 41"/>
                <a:gd name="T13" fmla="*/ 16 h 31"/>
                <a:gd name="T14" fmla="*/ 25 w 41"/>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25" y="0"/>
                  </a:moveTo>
                  <a:lnTo>
                    <a:pt x="25" y="0"/>
                  </a:lnTo>
                  <a:lnTo>
                    <a:pt x="16" y="0"/>
                  </a:lnTo>
                  <a:cubicBezTo>
                    <a:pt x="7" y="0"/>
                    <a:pt x="0" y="7"/>
                    <a:pt x="0" y="16"/>
                  </a:cubicBezTo>
                  <a:cubicBezTo>
                    <a:pt x="0" y="24"/>
                    <a:pt x="7" y="31"/>
                    <a:pt x="16" y="31"/>
                  </a:cubicBezTo>
                  <a:lnTo>
                    <a:pt x="25" y="31"/>
                  </a:lnTo>
                  <a:cubicBezTo>
                    <a:pt x="34" y="31"/>
                    <a:pt x="41" y="24"/>
                    <a:pt x="41" y="16"/>
                  </a:cubicBezTo>
                  <a:cubicBezTo>
                    <a:pt x="41" y="7"/>
                    <a:pt x="34" y="0"/>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3" name="Freeform 229">
              <a:extLst>
                <a:ext uri="{FF2B5EF4-FFF2-40B4-BE49-F238E27FC236}">
                  <a16:creationId xmlns="" xmlns:a16="http://schemas.microsoft.com/office/drawing/2014/main" id="{EF312D3C-2FA6-4089-8C1B-DA7425136990}"/>
                </a:ext>
              </a:extLst>
            </p:cNvPr>
            <p:cNvSpPr>
              <a:spLocks noEditPoints="1"/>
            </p:cNvSpPr>
            <p:nvPr/>
          </p:nvSpPr>
          <p:spPr bwMode="auto">
            <a:xfrm>
              <a:off x="4752" y="2635"/>
              <a:ext cx="364" cy="479"/>
            </a:xfrm>
            <a:custGeom>
              <a:avLst/>
              <a:gdLst>
                <a:gd name="T0" fmla="*/ 455 w 596"/>
                <a:gd name="T1" fmla="*/ 737 h 789"/>
                <a:gd name="T2" fmla="*/ 455 w 596"/>
                <a:gd name="T3" fmla="*/ 737 h 789"/>
                <a:gd name="T4" fmla="*/ 452 w 596"/>
                <a:gd name="T5" fmla="*/ 741 h 789"/>
                <a:gd name="T6" fmla="*/ 452 w 596"/>
                <a:gd name="T7" fmla="*/ 660 h 789"/>
                <a:gd name="T8" fmla="*/ 465 w 596"/>
                <a:gd name="T9" fmla="*/ 647 h 789"/>
                <a:gd name="T10" fmla="*/ 547 w 596"/>
                <a:gd name="T11" fmla="*/ 647 h 789"/>
                <a:gd name="T12" fmla="*/ 455 w 596"/>
                <a:gd name="T13" fmla="*/ 737 h 789"/>
                <a:gd name="T14" fmla="*/ 525 w 596"/>
                <a:gd name="T15" fmla="*/ 0 h 789"/>
                <a:gd name="T16" fmla="*/ 525 w 596"/>
                <a:gd name="T17" fmla="*/ 0 h 789"/>
                <a:gd name="T18" fmla="*/ 71 w 596"/>
                <a:gd name="T19" fmla="*/ 0 h 789"/>
                <a:gd name="T20" fmla="*/ 0 w 596"/>
                <a:gd name="T21" fmla="*/ 70 h 789"/>
                <a:gd name="T22" fmla="*/ 0 w 596"/>
                <a:gd name="T23" fmla="*/ 620 h 789"/>
                <a:gd name="T24" fmla="*/ 29 w 596"/>
                <a:gd name="T25" fmla="*/ 592 h 789"/>
                <a:gd name="T26" fmla="*/ 29 w 596"/>
                <a:gd name="T27" fmla="*/ 70 h 789"/>
                <a:gd name="T28" fmla="*/ 71 w 596"/>
                <a:gd name="T29" fmla="*/ 28 h 789"/>
                <a:gd name="T30" fmla="*/ 525 w 596"/>
                <a:gd name="T31" fmla="*/ 28 h 789"/>
                <a:gd name="T32" fmla="*/ 568 w 596"/>
                <a:gd name="T33" fmla="*/ 70 h 789"/>
                <a:gd name="T34" fmla="*/ 568 w 596"/>
                <a:gd name="T35" fmla="*/ 619 h 789"/>
                <a:gd name="T36" fmla="*/ 465 w 596"/>
                <a:gd name="T37" fmla="*/ 619 h 789"/>
                <a:gd name="T38" fmla="*/ 423 w 596"/>
                <a:gd name="T39" fmla="*/ 660 h 789"/>
                <a:gd name="T40" fmla="*/ 423 w 596"/>
                <a:gd name="T41" fmla="*/ 761 h 789"/>
                <a:gd name="T42" fmla="*/ 71 w 596"/>
                <a:gd name="T43" fmla="*/ 761 h 789"/>
                <a:gd name="T44" fmla="*/ 29 w 596"/>
                <a:gd name="T45" fmla="*/ 718 h 789"/>
                <a:gd name="T46" fmla="*/ 29 w 596"/>
                <a:gd name="T47" fmla="*/ 701 h 789"/>
                <a:gd name="T48" fmla="*/ 1 w 596"/>
                <a:gd name="T49" fmla="*/ 730 h 789"/>
                <a:gd name="T50" fmla="*/ 71 w 596"/>
                <a:gd name="T51" fmla="*/ 789 h 789"/>
                <a:gd name="T52" fmla="*/ 437 w 596"/>
                <a:gd name="T53" fmla="*/ 789 h 789"/>
                <a:gd name="T54" fmla="*/ 447 w 596"/>
                <a:gd name="T55" fmla="*/ 786 h 789"/>
                <a:gd name="T56" fmla="*/ 592 w 596"/>
                <a:gd name="T57" fmla="*/ 643 h 789"/>
                <a:gd name="T58" fmla="*/ 596 w 596"/>
                <a:gd name="T59" fmla="*/ 633 h 789"/>
                <a:gd name="T60" fmla="*/ 596 w 596"/>
                <a:gd name="T61" fmla="*/ 70 h 789"/>
                <a:gd name="T62" fmla="*/ 525 w 596"/>
                <a:gd name="T63"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789">
                  <a:moveTo>
                    <a:pt x="455" y="737"/>
                  </a:moveTo>
                  <a:lnTo>
                    <a:pt x="455" y="737"/>
                  </a:lnTo>
                  <a:lnTo>
                    <a:pt x="452" y="741"/>
                  </a:lnTo>
                  <a:lnTo>
                    <a:pt x="452" y="660"/>
                  </a:lnTo>
                  <a:cubicBezTo>
                    <a:pt x="452" y="653"/>
                    <a:pt x="457" y="647"/>
                    <a:pt x="465" y="647"/>
                  </a:cubicBezTo>
                  <a:lnTo>
                    <a:pt x="547" y="647"/>
                  </a:lnTo>
                  <a:lnTo>
                    <a:pt x="455" y="737"/>
                  </a:lnTo>
                  <a:close/>
                  <a:moveTo>
                    <a:pt x="525" y="0"/>
                  </a:moveTo>
                  <a:lnTo>
                    <a:pt x="525" y="0"/>
                  </a:lnTo>
                  <a:lnTo>
                    <a:pt x="71" y="0"/>
                  </a:lnTo>
                  <a:cubicBezTo>
                    <a:pt x="32" y="0"/>
                    <a:pt x="0" y="31"/>
                    <a:pt x="0" y="70"/>
                  </a:cubicBezTo>
                  <a:lnTo>
                    <a:pt x="0" y="620"/>
                  </a:lnTo>
                  <a:lnTo>
                    <a:pt x="29" y="592"/>
                  </a:lnTo>
                  <a:lnTo>
                    <a:pt x="29" y="70"/>
                  </a:lnTo>
                  <a:cubicBezTo>
                    <a:pt x="29" y="47"/>
                    <a:pt x="48" y="28"/>
                    <a:pt x="71" y="28"/>
                  </a:cubicBezTo>
                  <a:lnTo>
                    <a:pt x="525" y="28"/>
                  </a:lnTo>
                  <a:cubicBezTo>
                    <a:pt x="549" y="28"/>
                    <a:pt x="568" y="47"/>
                    <a:pt x="568" y="70"/>
                  </a:cubicBezTo>
                  <a:lnTo>
                    <a:pt x="568" y="619"/>
                  </a:lnTo>
                  <a:lnTo>
                    <a:pt x="465" y="619"/>
                  </a:lnTo>
                  <a:cubicBezTo>
                    <a:pt x="442" y="619"/>
                    <a:pt x="423" y="637"/>
                    <a:pt x="423" y="660"/>
                  </a:cubicBezTo>
                  <a:lnTo>
                    <a:pt x="423" y="761"/>
                  </a:lnTo>
                  <a:lnTo>
                    <a:pt x="71" y="761"/>
                  </a:lnTo>
                  <a:cubicBezTo>
                    <a:pt x="48" y="761"/>
                    <a:pt x="29" y="742"/>
                    <a:pt x="29" y="718"/>
                  </a:cubicBezTo>
                  <a:lnTo>
                    <a:pt x="29" y="701"/>
                  </a:lnTo>
                  <a:lnTo>
                    <a:pt x="1" y="730"/>
                  </a:lnTo>
                  <a:cubicBezTo>
                    <a:pt x="7" y="764"/>
                    <a:pt x="36" y="789"/>
                    <a:pt x="71" y="789"/>
                  </a:cubicBezTo>
                  <a:lnTo>
                    <a:pt x="437" y="789"/>
                  </a:lnTo>
                  <a:cubicBezTo>
                    <a:pt x="441" y="789"/>
                    <a:pt x="444" y="788"/>
                    <a:pt x="447" y="786"/>
                  </a:cubicBezTo>
                  <a:lnTo>
                    <a:pt x="592" y="643"/>
                  </a:lnTo>
                  <a:cubicBezTo>
                    <a:pt x="595" y="641"/>
                    <a:pt x="596" y="637"/>
                    <a:pt x="596" y="633"/>
                  </a:cubicBezTo>
                  <a:lnTo>
                    <a:pt x="596" y="70"/>
                  </a:lnTo>
                  <a:cubicBezTo>
                    <a:pt x="596" y="31"/>
                    <a:pt x="564" y="0"/>
                    <a:pt x="5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4" name="Freeform 230">
              <a:extLst>
                <a:ext uri="{FF2B5EF4-FFF2-40B4-BE49-F238E27FC236}">
                  <a16:creationId xmlns="" xmlns:a16="http://schemas.microsoft.com/office/drawing/2014/main" id="{D12E8495-08FC-467D-80CA-4E6963BBAB84}"/>
                </a:ext>
              </a:extLst>
            </p:cNvPr>
            <p:cNvSpPr>
              <a:spLocks noEditPoints="1"/>
            </p:cNvSpPr>
            <p:nvPr/>
          </p:nvSpPr>
          <p:spPr bwMode="auto">
            <a:xfrm>
              <a:off x="4692" y="2745"/>
              <a:ext cx="362" cy="358"/>
            </a:xfrm>
            <a:custGeom>
              <a:avLst/>
              <a:gdLst>
                <a:gd name="T0" fmla="*/ 240 w 592"/>
                <a:gd name="T1" fmla="*/ 192 h 590"/>
                <a:gd name="T2" fmla="*/ 240 w 592"/>
                <a:gd name="T3" fmla="*/ 192 h 590"/>
                <a:gd name="T4" fmla="*/ 400 w 592"/>
                <a:gd name="T5" fmla="*/ 32 h 590"/>
                <a:gd name="T6" fmla="*/ 560 w 592"/>
                <a:gd name="T7" fmla="*/ 192 h 590"/>
                <a:gd name="T8" fmla="*/ 400 w 592"/>
                <a:gd name="T9" fmla="*/ 352 h 590"/>
                <a:gd name="T10" fmla="*/ 240 w 592"/>
                <a:gd name="T11" fmla="*/ 192 h 590"/>
                <a:gd name="T12" fmla="*/ 71 w 592"/>
                <a:gd name="T13" fmla="*/ 553 h 590"/>
                <a:gd name="T14" fmla="*/ 71 w 592"/>
                <a:gd name="T15" fmla="*/ 553 h 590"/>
                <a:gd name="T16" fmla="*/ 57 w 592"/>
                <a:gd name="T17" fmla="*/ 559 h 590"/>
                <a:gd name="T18" fmla="*/ 57 w 592"/>
                <a:gd name="T19" fmla="*/ 559 h 590"/>
                <a:gd name="T20" fmla="*/ 42 w 592"/>
                <a:gd name="T21" fmla="*/ 553 h 590"/>
                <a:gd name="T22" fmla="*/ 42 w 592"/>
                <a:gd name="T23" fmla="*/ 523 h 590"/>
                <a:gd name="T24" fmla="*/ 198 w 592"/>
                <a:gd name="T25" fmla="*/ 367 h 590"/>
                <a:gd name="T26" fmla="*/ 227 w 592"/>
                <a:gd name="T27" fmla="*/ 397 h 590"/>
                <a:gd name="T28" fmla="*/ 71 w 592"/>
                <a:gd name="T29" fmla="*/ 553 h 590"/>
                <a:gd name="T30" fmla="*/ 400 w 592"/>
                <a:gd name="T31" fmla="*/ 384 h 590"/>
                <a:gd name="T32" fmla="*/ 400 w 592"/>
                <a:gd name="T33" fmla="*/ 384 h 590"/>
                <a:gd name="T34" fmla="*/ 592 w 592"/>
                <a:gd name="T35" fmla="*/ 192 h 590"/>
                <a:gd name="T36" fmla="*/ 400 w 592"/>
                <a:gd name="T37" fmla="*/ 0 h 590"/>
                <a:gd name="T38" fmla="*/ 208 w 592"/>
                <a:gd name="T39" fmla="*/ 192 h 590"/>
                <a:gd name="T40" fmla="*/ 254 w 592"/>
                <a:gd name="T41" fmla="*/ 316 h 590"/>
                <a:gd name="T42" fmla="*/ 255 w 592"/>
                <a:gd name="T43" fmla="*/ 317 h 590"/>
                <a:gd name="T44" fmla="*/ 254 w 592"/>
                <a:gd name="T45" fmla="*/ 317 h 590"/>
                <a:gd name="T46" fmla="*/ 223 w 592"/>
                <a:gd name="T47" fmla="*/ 348 h 590"/>
                <a:gd name="T48" fmla="*/ 209 w 592"/>
                <a:gd name="T49" fmla="*/ 334 h 590"/>
                <a:gd name="T50" fmla="*/ 198 w 592"/>
                <a:gd name="T51" fmla="*/ 330 h 590"/>
                <a:gd name="T52" fmla="*/ 187 w 592"/>
                <a:gd name="T53" fmla="*/ 334 h 590"/>
                <a:gd name="T54" fmla="*/ 20 w 592"/>
                <a:gd name="T55" fmla="*/ 501 h 590"/>
                <a:gd name="T56" fmla="*/ 20 w 592"/>
                <a:gd name="T57" fmla="*/ 575 h 590"/>
                <a:gd name="T58" fmla="*/ 57 w 592"/>
                <a:gd name="T59" fmla="*/ 590 h 590"/>
                <a:gd name="T60" fmla="*/ 93 w 592"/>
                <a:gd name="T61" fmla="*/ 575 h 590"/>
                <a:gd name="T62" fmla="*/ 103 w 592"/>
                <a:gd name="T63" fmla="*/ 565 h 590"/>
                <a:gd name="T64" fmla="*/ 103 w 592"/>
                <a:gd name="T65" fmla="*/ 565 h 590"/>
                <a:gd name="T66" fmla="*/ 134 w 592"/>
                <a:gd name="T67" fmla="*/ 534 h 590"/>
                <a:gd name="T68" fmla="*/ 134 w 592"/>
                <a:gd name="T69" fmla="*/ 534 h 590"/>
                <a:gd name="T70" fmla="*/ 260 w 592"/>
                <a:gd name="T71" fmla="*/ 408 h 590"/>
                <a:gd name="T72" fmla="*/ 260 w 592"/>
                <a:gd name="T73" fmla="*/ 386 h 590"/>
                <a:gd name="T74" fmla="*/ 245 w 592"/>
                <a:gd name="T75" fmla="*/ 371 h 590"/>
                <a:gd name="T76" fmla="*/ 277 w 592"/>
                <a:gd name="T77" fmla="*/ 339 h 590"/>
                <a:gd name="T78" fmla="*/ 277 w 592"/>
                <a:gd name="T79" fmla="*/ 339 h 590"/>
                <a:gd name="T80" fmla="*/ 400 w 592"/>
                <a:gd name="T81" fmla="*/ 38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2" h="590">
                  <a:moveTo>
                    <a:pt x="240" y="192"/>
                  </a:moveTo>
                  <a:lnTo>
                    <a:pt x="240" y="192"/>
                  </a:lnTo>
                  <a:cubicBezTo>
                    <a:pt x="240" y="103"/>
                    <a:pt x="312" y="32"/>
                    <a:pt x="400" y="32"/>
                  </a:cubicBezTo>
                  <a:cubicBezTo>
                    <a:pt x="488" y="32"/>
                    <a:pt x="560" y="103"/>
                    <a:pt x="560" y="192"/>
                  </a:cubicBezTo>
                  <a:cubicBezTo>
                    <a:pt x="560" y="280"/>
                    <a:pt x="488" y="352"/>
                    <a:pt x="400" y="352"/>
                  </a:cubicBezTo>
                  <a:cubicBezTo>
                    <a:pt x="312" y="352"/>
                    <a:pt x="240" y="280"/>
                    <a:pt x="240" y="192"/>
                  </a:cubicBezTo>
                  <a:close/>
                  <a:moveTo>
                    <a:pt x="71" y="553"/>
                  </a:moveTo>
                  <a:lnTo>
                    <a:pt x="71" y="553"/>
                  </a:lnTo>
                  <a:cubicBezTo>
                    <a:pt x="67" y="557"/>
                    <a:pt x="62" y="559"/>
                    <a:pt x="57" y="559"/>
                  </a:cubicBezTo>
                  <a:lnTo>
                    <a:pt x="57" y="559"/>
                  </a:lnTo>
                  <a:cubicBezTo>
                    <a:pt x="51" y="559"/>
                    <a:pt x="46" y="557"/>
                    <a:pt x="42" y="553"/>
                  </a:cubicBezTo>
                  <a:cubicBezTo>
                    <a:pt x="34" y="545"/>
                    <a:pt x="34" y="531"/>
                    <a:pt x="42" y="523"/>
                  </a:cubicBezTo>
                  <a:lnTo>
                    <a:pt x="198" y="367"/>
                  </a:lnTo>
                  <a:lnTo>
                    <a:pt x="227" y="397"/>
                  </a:lnTo>
                  <a:lnTo>
                    <a:pt x="71" y="553"/>
                  </a:lnTo>
                  <a:close/>
                  <a:moveTo>
                    <a:pt x="400" y="384"/>
                  </a:moveTo>
                  <a:lnTo>
                    <a:pt x="400" y="384"/>
                  </a:lnTo>
                  <a:cubicBezTo>
                    <a:pt x="506" y="384"/>
                    <a:pt x="592" y="298"/>
                    <a:pt x="592" y="192"/>
                  </a:cubicBezTo>
                  <a:cubicBezTo>
                    <a:pt x="592" y="86"/>
                    <a:pt x="506" y="0"/>
                    <a:pt x="400" y="0"/>
                  </a:cubicBezTo>
                  <a:cubicBezTo>
                    <a:pt x="294" y="0"/>
                    <a:pt x="208" y="86"/>
                    <a:pt x="208" y="192"/>
                  </a:cubicBezTo>
                  <a:cubicBezTo>
                    <a:pt x="208" y="237"/>
                    <a:pt x="225" y="282"/>
                    <a:pt x="254" y="316"/>
                  </a:cubicBezTo>
                  <a:lnTo>
                    <a:pt x="255" y="317"/>
                  </a:lnTo>
                  <a:lnTo>
                    <a:pt x="254" y="317"/>
                  </a:lnTo>
                  <a:lnTo>
                    <a:pt x="223" y="348"/>
                  </a:lnTo>
                  <a:lnTo>
                    <a:pt x="209" y="334"/>
                  </a:lnTo>
                  <a:cubicBezTo>
                    <a:pt x="206" y="331"/>
                    <a:pt x="202" y="330"/>
                    <a:pt x="198" y="330"/>
                  </a:cubicBezTo>
                  <a:cubicBezTo>
                    <a:pt x="194" y="330"/>
                    <a:pt x="190" y="331"/>
                    <a:pt x="187" y="334"/>
                  </a:cubicBezTo>
                  <a:lnTo>
                    <a:pt x="20" y="501"/>
                  </a:lnTo>
                  <a:cubicBezTo>
                    <a:pt x="0" y="521"/>
                    <a:pt x="0" y="554"/>
                    <a:pt x="20" y="575"/>
                  </a:cubicBezTo>
                  <a:cubicBezTo>
                    <a:pt x="30" y="585"/>
                    <a:pt x="43" y="590"/>
                    <a:pt x="57" y="590"/>
                  </a:cubicBezTo>
                  <a:cubicBezTo>
                    <a:pt x="71" y="590"/>
                    <a:pt x="84" y="585"/>
                    <a:pt x="93" y="575"/>
                  </a:cubicBezTo>
                  <a:lnTo>
                    <a:pt x="103" y="565"/>
                  </a:lnTo>
                  <a:lnTo>
                    <a:pt x="103" y="565"/>
                  </a:lnTo>
                  <a:lnTo>
                    <a:pt x="134" y="534"/>
                  </a:lnTo>
                  <a:lnTo>
                    <a:pt x="134" y="534"/>
                  </a:lnTo>
                  <a:lnTo>
                    <a:pt x="260" y="408"/>
                  </a:lnTo>
                  <a:cubicBezTo>
                    <a:pt x="266" y="402"/>
                    <a:pt x="266" y="392"/>
                    <a:pt x="260" y="386"/>
                  </a:cubicBezTo>
                  <a:lnTo>
                    <a:pt x="245" y="371"/>
                  </a:lnTo>
                  <a:lnTo>
                    <a:pt x="277" y="339"/>
                  </a:lnTo>
                  <a:lnTo>
                    <a:pt x="277" y="339"/>
                  </a:lnTo>
                  <a:cubicBezTo>
                    <a:pt x="312" y="368"/>
                    <a:pt x="355" y="384"/>
                    <a:pt x="400" y="3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grpSp>
    </p:spTree>
    <p:custDataLst>
      <p:tags r:id="rId2"/>
    </p:custDataLst>
    <p:extLst>
      <p:ext uri="{BB962C8B-B14F-4D97-AF65-F5344CB8AC3E}">
        <p14:creationId xmlns:p14="http://schemas.microsoft.com/office/powerpoint/2010/main" val="259844903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0487"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24" name="4 Rectángulo">
            <a:extLst>
              <a:ext uri="{FF2B5EF4-FFF2-40B4-BE49-F238E27FC236}">
                <a16:creationId xmlns="" xmlns:a16="http://schemas.microsoft.com/office/drawing/2014/main" id="{58A01D3B-0B6A-9A4C-94C5-15A0BE822587}"/>
              </a:ext>
            </a:extLst>
          </p:cNvPr>
          <p:cNvSpPr/>
          <p:nvPr/>
        </p:nvSpPr>
        <p:spPr>
          <a:xfrm>
            <a:off x="479425" y="1680347"/>
            <a:ext cx="6173322" cy="605294"/>
          </a:xfrm>
          <a:prstGeom prst="rect">
            <a:avLst/>
          </a:prstGeom>
        </p:spPr>
        <p:txBody>
          <a:bodyPr wrap="square">
            <a:spAutoFit/>
          </a:bodyPr>
          <a:lstStyle/>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Tomando cada dimensión, se observa donde </a:t>
            </a:r>
            <a:r>
              <a:rPr lang="es-CL" sz="1500" dirty="0" smtClean="0">
                <a:solidFill>
                  <a:schemeClr val="accent3">
                    <a:lumMod val="75000"/>
                    <a:lumOff val="25000"/>
                  </a:schemeClr>
                </a:solidFill>
                <a:latin typeface="ACHS Nueva Sans" pitchFamily="2" charset="0"/>
                <a:cs typeface="Arial" panose="020B0604020202020204" pitchFamily="34" charset="0"/>
              </a:rPr>
              <a:t>está más </a:t>
            </a:r>
            <a:r>
              <a:rPr lang="es-CL" sz="1500" dirty="0">
                <a:solidFill>
                  <a:schemeClr val="accent3">
                    <a:lumMod val="75000"/>
                    <a:lumOff val="25000"/>
                  </a:schemeClr>
                </a:solidFill>
                <a:latin typeface="ACHS Nueva Sans" pitchFamily="2" charset="0"/>
                <a:cs typeface="Arial" panose="020B0604020202020204" pitchFamily="34" charset="0"/>
              </a:rPr>
              <a:t>del 50% de los trabajadores. Dado eso se define como BAJO / MEDIO / ALTO.</a:t>
            </a:r>
          </a:p>
        </p:txBody>
      </p:sp>
      <p:graphicFrame>
        <p:nvGraphicFramePr>
          <p:cNvPr id="2" name="Tabla 1">
            <a:extLst>
              <a:ext uri="{FF2B5EF4-FFF2-40B4-BE49-F238E27FC236}">
                <a16:creationId xmlns="" xmlns:a16="http://schemas.microsoft.com/office/drawing/2014/main" id="{540119ED-E8CE-87F9-AA4A-F27C8F962D59}"/>
              </a:ext>
            </a:extLst>
          </p:cNvPr>
          <p:cNvGraphicFramePr>
            <a:graphicFrameLocks noGrp="1"/>
          </p:cNvGraphicFramePr>
          <p:nvPr>
            <p:extLst>
              <p:ext uri="{D42A27DB-BD31-4B8C-83A1-F6EECF244321}">
                <p14:modId xmlns:p14="http://schemas.microsoft.com/office/powerpoint/2010/main" val="266103753"/>
              </p:ext>
            </p:extLst>
          </p:nvPr>
        </p:nvGraphicFramePr>
        <p:xfrm>
          <a:off x="1191897" y="2466746"/>
          <a:ext cx="9905748" cy="3814140"/>
        </p:xfrm>
        <a:graphic>
          <a:graphicData uri="http://schemas.openxmlformats.org/drawingml/2006/table">
            <a:tbl>
              <a:tblPr firstRow="1" firstCol="1" lastRow="1" lastCol="1" bandRow="1" bandCol="1">
                <a:tableStyleId>{10A1B5D5-9B99-4C35-A422-299274C87663}</a:tableStyleId>
              </a:tblPr>
              <a:tblGrid>
                <a:gridCol w="5160777">
                  <a:extLst>
                    <a:ext uri="{9D8B030D-6E8A-4147-A177-3AD203B41FA5}">
                      <a16:colId xmlns="" xmlns:a16="http://schemas.microsoft.com/office/drawing/2014/main" val="3004789453"/>
                    </a:ext>
                  </a:extLst>
                </a:gridCol>
                <a:gridCol w="4744971">
                  <a:extLst>
                    <a:ext uri="{9D8B030D-6E8A-4147-A177-3AD203B41FA5}">
                      <a16:colId xmlns="" xmlns:a16="http://schemas.microsoft.com/office/drawing/2014/main" val="5379990"/>
                    </a:ext>
                  </a:extLst>
                </a:gridCol>
              </a:tblGrid>
              <a:tr h="530727">
                <a:tc gridSpan="2">
                  <a:txBody>
                    <a:bodyPr/>
                    <a:lstStyle/>
                    <a:p>
                      <a:pPr marL="71755" algn="ctr">
                        <a:spcBef>
                          <a:spcPts val="350"/>
                        </a:spcBef>
                      </a:pPr>
                      <a:r>
                        <a:rPr lang="es-ES" sz="1200" b="1" dirty="0">
                          <a:solidFill>
                            <a:schemeClr val="bg1"/>
                          </a:solidFill>
                          <a:effectLst/>
                          <a:latin typeface="ACHS Nueva Sans" pitchFamily="2" charset="0"/>
                          <a:cs typeface="Arial" panose="020B0604020202020204" pitchFamily="34" charset="0"/>
                        </a:rPr>
                        <a:t>Método para establecer</a:t>
                      </a:r>
                      <a:r>
                        <a:rPr lang="es-ES" sz="1200" b="1" spc="5" dirty="0">
                          <a:solidFill>
                            <a:schemeClr val="bg1"/>
                          </a:solidFill>
                          <a:effectLst/>
                          <a:latin typeface="ACHS Nueva Sans" pitchFamily="2" charset="0"/>
                          <a:cs typeface="Arial" panose="020B0604020202020204" pitchFamily="34" charset="0"/>
                        </a:rPr>
                        <a:t> </a:t>
                      </a:r>
                      <a:r>
                        <a:rPr lang="es-ES" sz="1200" b="1" dirty="0">
                          <a:solidFill>
                            <a:schemeClr val="bg1"/>
                          </a:solidFill>
                          <a:effectLst/>
                          <a:latin typeface="ACHS Nueva Sans" pitchFamily="2" charset="0"/>
                          <a:cs typeface="Arial" panose="020B0604020202020204" pitchFamily="34" charset="0"/>
                        </a:rPr>
                        <a:t>el puntaje de riesgo</a:t>
                      </a:r>
                      <a:r>
                        <a:rPr lang="es-ES" sz="1200" b="1" spc="5" dirty="0">
                          <a:solidFill>
                            <a:schemeClr val="bg1"/>
                          </a:solidFill>
                          <a:effectLst/>
                          <a:latin typeface="ACHS Nueva Sans" pitchFamily="2" charset="0"/>
                          <a:cs typeface="Arial" panose="020B0604020202020204" pitchFamily="34" charset="0"/>
                        </a:rPr>
                        <a:t> </a:t>
                      </a:r>
                      <a:r>
                        <a:rPr lang="es-ES" sz="1200" b="1" dirty="0">
                          <a:solidFill>
                            <a:schemeClr val="bg1"/>
                          </a:solidFill>
                          <a:effectLst/>
                          <a:latin typeface="ACHS Nueva Sans" pitchFamily="2" charset="0"/>
                          <a:cs typeface="Arial" panose="020B0604020202020204" pitchFamily="34" charset="0"/>
                        </a:rPr>
                        <a:t>del centro de trabajo</a:t>
                      </a:r>
                      <a:endParaRPr lang="es-CL" sz="1200" b="1" dirty="0">
                        <a:solidFill>
                          <a:schemeClr val="bg1"/>
                        </a:solidFill>
                        <a:effectLst/>
                        <a:latin typeface="ACHS Nueva Sans" pitchFamily="2" charset="0"/>
                        <a:ea typeface="Trebuchet MS" panose="020B0603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s-CL"/>
                    </a:p>
                  </a:txBody>
                  <a:tcPr/>
                </a:tc>
                <a:extLst>
                  <a:ext uri="{0D108BD9-81ED-4DB2-BD59-A6C34878D82A}">
                    <a16:rowId xmlns="" xmlns:a16="http://schemas.microsoft.com/office/drawing/2014/main" val="4144150654"/>
                  </a:ext>
                </a:extLst>
              </a:tr>
              <a:tr h="403688">
                <a:tc>
                  <a:txBody>
                    <a:bodyPr/>
                    <a:lstStyle/>
                    <a:p>
                      <a:pPr marL="1162050" marR="1156335" algn="ctr">
                        <a:lnSpc>
                          <a:spcPts val="1700"/>
                        </a:lnSpc>
                        <a:spcBef>
                          <a:spcPts val="350"/>
                        </a:spcBef>
                        <a:spcAft>
                          <a:spcPts val="0"/>
                        </a:spcAft>
                      </a:pPr>
                      <a:r>
                        <a:rPr lang="es-ES" sz="1200" b="1" dirty="0">
                          <a:solidFill>
                            <a:srgbClr val="000000"/>
                          </a:solidFill>
                          <a:effectLst/>
                          <a:latin typeface="ACHS Nueva Sans" pitchFamily="2" charset="0"/>
                          <a:cs typeface="Arial" panose="020B0604020202020204" pitchFamily="34" charset="0"/>
                        </a:rPr>
                        <a:t>Condición</a:t>
                      </a:r>
                      <a:endParaRPr lang="es-CL" sz="1200" b="1" dirty="0">
                        <a:solidFill>
                          <a:srgbClr val="000000"/>
                        </a:solidFill>
                        <a:effectLst/>
                        <a:latin typeface="ACHS Nueva Sans" pitchFamily="2" charset="0"/>
                        <a:ea typeface="Trebuchet MS" panose="020B0603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81D877"/>
                    </a:solidFill>
                  </a:tcPr>
                </a:tc>
                <a:tc>
                  <a:txBody>
                    <a:bodyPr/>
                    <a:lstStyle/>
                    <a:p>
                      <a:pPr marL="347345" algn="ctr">
                        <a:lnSpc>
                          <a:spcPts val="1700"/>
                        </a:lnSpc>
                        <a:spcBef>
                          <a:spcPts val="350"/>
                        </a:spcBef>
                        <a:spcAft>
                          <a:spcPts val="0"/>
                        </a:spcAft>
                      </a:pPr>
                      <a:r>
                        <a:rPr lang="es-ES" sz="1200" b="1" dirty="0">
                          <a:solidFill>
                            <a:srgbClr val="000000"/>
                          </a:solidFill>
                          <a:effectLst/>
                          <a:latin typeface="ACHS Nueva Sans" pitchFamily="2" charset="0"/>
                          <a:cs typeface="Arial" panose="020B0604020202020204" pitchFamily="34" charset="0"/>
                        </a:rPr>
                        <a:t>Puntaje</a:t>
                      </a:r>
                      <a:r>
                        <a:rPr lang="es-ES" sz="1200" b="1" spc="60" dirty="0">
                          <a:solidFill>
                            <a:srgbClr val="000000"/>
                          </a:solidFill>
                          <a:effectLst/>
                          <a:latin typeface="ACHS Nueva Sans" pitchFamily="2" charset="0"/>
                          <a:cs typeface="Arial" panose="020B0604020202020204" pitchFamily="34" charset="0"/>
                        </a:rPr>
                        <a:t> </a:t>
                      </a:r>
                      <a:r>
                        <a:rPr lang="es-ES" sz="1200" b="1" dirty="0">
                          <a:solidFill>
                            <a:srgbClr val="000000"/>
                          </a:solidFill>
                          <a:effectLst/>
                          <a:latin typeface="ACHS Nueva Sans" pitchFamily="2" charset="0"/>
                          <a:cs typeface="Arial" panose="020B0604020202020204" pitchFamily="34" charset="0"/>
                        </a:rPr>
                        <a:t>asignado</a:t>
                      </a:r>
                      <a:r>
                        <a:rPr lang="es-ES" sz="1200" b="1" spc="65" dirty="0">
                          <a:solidFill>
                            <a:srgbClr val="000000"/>
                          </a:solidFill>
                          <a:effectLst/>
                          <a:latin typeface="ACHS Nueva Sans" pitchFamily="2" charset="0"/>
                          <a:cs typeface="Arial" panose="020B0604020202020204" pitchFamily="34" charset="0"/>
                        </a:rPr>
                        <a:t> </a:t>
                      </a:r>
                      <a:r>
                        <a:rPr lang="es-ES" sz="1200" b="1" dirty="0">
                          <a:solidFill>
                            <a:srgbClr val="000000"/>
                          </a:solidFill>
                          <a:effectLst/>
                          <a:latin typeface="ACHS Nueva Sans" pitchFamily="2" charset="0"/>
                          <a:cs typeface="Arial" panose="020B0604020202020204" pitchFamily="34" charset="0"/>
                        </a:rPr>
                        <a:t>por</a:t>
                      </a:r>
                      <a:r>
                        <a:rPr lang="es-ES" sz="1200" b="1" spc="65" dirty="0">
                          <a:solidFill>
                            <a:srgbClr val="000000"/>
                          </a:solidFill>
                          <a:effectLst/>
                          <a:latin typeface="ACHS Nueva Sans" pitchFamily="2" charset="0"/>
                          <a:cs typeface="Arial" panose="020B0604020202020204" pitchFamily="34" charset="0"/>
                        </a:rPr>
                        <a:t> </a:t>
                      </a:r>
                      <a:r>
                        <a:rPr lang="es-ES" sz="1200" b="1" dirty="0">
                          <a:solidFill>
                            <a:srgbClr val="000000"/>
                          </a:solidFill>
                          <a:effectLst/>
                          <a:latin typeface="ACHS Nueva Sans" pitchFamily="2" charset="0"/>
                          <a:cs typeface="Arial" panose="020B0604020202020204" pitchFamily="34" charset="0"/>
                        </a:rPr>
                        <a:t>cada</a:t>
                      </a:r>
                      <a:r>
                        <a:rPr lang="es-ES" sz="1200" b="1" spc="60" dirty="0">
                          <a:solidFill>
                            <a:srgbClr val="000000"/>
                          </a:solidFill>
                          <a:effectLst/>
                          <a:latin typeface="ACHS Nueva Sans" pitchFamily="2" charset="0"/>
                          <a:cs typeface="Arial" panose="020B0604020202020204" pitchFamily="34" charset="0"/>
                        </a:rPr>
                        <a:t> </a:t>
                      </a:r>
                      <a:r>
                        <a:rPr lang="es-ES" sz="1200" b="1" dirty="0">
                          <a:solidFill>
                            <a:srgbClr val="000000"/>
                          </a:solidFill>
                          <a:effectLst/>
                          <a:latin typeface="ACHS Nueva Sans" pitchFamily="2" charset="0"/>
                          <a:cs typeface="Arial" panose="020B0604020202020204" pitchFamily="34" charset="0"/>
                        </a:rPr>
                        <a:t>dimensión</a:t>
                      </a:r>
                      <a:endParaRPr lang="es-CL" sz="1200" b="1" dirty="0">
                        <a:solidFill>
                          <a:srgbClr val="000000"/>
                        </a:solidFill>
                        <a:effectLst/>
                        <a:latin typeface="ACHS Nueva Sans" pitchFamily="2" charset="0"/>
                        <a:ea typeface="Trebuchet MS" panose="020B0603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1D877"/>
                    </a:solidFill>
                  </a:tcPr>
                </a:tc>
                <a:extLst>
                  <a:ext uri="{0D108BD9-81ED-4DB2-BD59-A6C34878D82A}">
                    <a16:rowId xmlns="" xmlns:a16="http://schemas.microsoft.com/office/drawing/2014/main" val="2400642892"/>
                  </a:ext>
                </a:extLst>
              </a:tr>
              <a:tr h="449179">
                <a:tc>
                  <a:txBody>
                    <a:bodyPr/>
                    <a:lstStyle/>
                    <a:p>
                      <a:pPr marL="71755" marR="339725">
                        <a:lnSpc>
                          <a:spcPts val="1700"/>
                        </a:lnSpc>
                        <a:spcBef>
                          <a:spcPts val="400"/>
                        </a:spcBef>
                        <a:spcAft>
                          <a:spcPts val="0"/>
                        </a:spcAft>
                      </a:pPr>
                      <a:r>
                        <a:rPr lang="es-ES" sz="1200" b="0" spc="-5" dirty="0">
                          <a:solidFill>
                            <a:schemeClr val="accent3">
                              <a:lumMod val="75000"/>
                              <a:lumOff val="25000"/>
                            </a:schemeClr>
                          </a:solidFill>
                          <a:effectLst/>
                          <a:latin typeface="ACHS Nueva Sans" pitchFamily="2" charset="0"/>
                          <a:cs typeface="Arial" panose="020B0604020202020204" pitchFamily="34" charset="0"/>
                        </a:rPr>
                        <a:t>Si</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el</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50%</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o</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más</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de</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los</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trabajadores/as</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del</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CT</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se</a:t>
                      </a:r>
                      <a:r>
                        <a:rPr lang="es-ES" sz="1200" b="0" spc="-27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encuentran</a:t>
                      </a:r>
                      <a:r>
                        <a:rPr lang="es-ES" sz="1200" b="0" spc="-2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riesgo</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alto</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una</a:t>
                      </a:r>
                      <a:r>
                        <a:rPr lang="es-ES" sz="1200" b="0" spc="-20"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dimensión.</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1755">
                        <a:lnSpc>
                          <a:spcPts val="1700"/>
                        </a:lnSpc>
                        <a:spcBef>
                          <a:spcPts val="900"/>
                        </a:spcBef>
                      </a:pPr>
                      <a:r>
                        <a:rPr lang="es-ES" sz="1200" b="0" dirty="0">
                          <a:solidFill>
                            <a:schemeClr val="accent3">
                              <a:lumMod val="75000"/>
                              <a:lumOff val="25000"/>
                            </a:schemeClr>
                          </a:solidFill>
                          <a:effectLst/>
                          <a:latin typeface="ACHS Nueva Sans" pitchFamily="2" charset="0"/>
                          <a:cs typeface="Arial" panose="020B0604020202020204" pitchFamily="34" charset="0"/>
                        </a:rPr>
                        <a:t>2</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puntos</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esa</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dimensión</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815732679"/>
                  </a:ext>
                </a:extLst>
              </a:tr>
              <a:tr h="626745">
                <a:tc>
                  <a:txBody>
                    <a:bodyPr/>
                    <a:lstStyle/>
                    <a:p>
                      <a:pPr marL="71755" marR="339725">
                        <a:lnSpc>
                          <a:spcPts val="1700"/>
                        </a:lnSpc>
                        <a:spcBef>
                          <a:spcPts val="400"/>
                        </a:spcBef>
                        <a:spcAft>
                          <a:spcPts val="0"/>
                        </a:spcAft>
                      </a:pPr>
                      <a:r>
                        <a:rPr lang="es-ES" sz="1200" b="0" spc="-5" dirty="0">
                          <a:solidFill>
                            <a:schemeClr val="accent3">
                              <a:lumMod val="75000"/>
                              <a:lumOff val="25000"/>
                            </a:schemeClr>
                          </a:solidFill>
                          <a:effectLst/>
                          <a:latin typeface="ACHS Nueva Sans" pitchFamily="2" charset="0"/>
                          <a:cs typeface="Arial" panose="020B0604020202020204" pitchFamily="34" charset="0"/>
                        </a:rPr>
                        <a:t>Si</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el</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50%</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o</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más</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de</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los</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trabajadores/as</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del</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CT</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se</a:t>
                      </a:r>
                      <a:r>
                        <a:rPr lang="es-ES" sz="1200" b="0" spc="-27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encuentran</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riesgo</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medio</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una</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dimensión.</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AEADE"/>
                    </a:solidFill>
                  </a:tcPr>
                </a:tc>
                <a:tc>
                  <a:txBody>
                    <a:bodyPr/>
                    <a:lstStyle/>
                    <a:p>
                      <a:pPr marL="71755">
                        <a:lnSpc>
                          <a:spcPts val="1700"/>
                        </a:lnSpc>
                        <a:spcBef>
                          <a:spcPts val="900"/>
                        </a:spcBef>
                      </a:pPr>
                      <a:r>
                        <a:rPr lang="es-ES" sz="1200" b="0" dirty="0">
                          <a:solidFill>
                            <a:schemeClr val="accent3">
                              <a:lumMod val="75000"/>
                              <a:lumOff val="25000"/>
                            </a:schemeClr>
                          </a:solidFill>
                          <a:effectLst/>
                          <a:latin typeface="ACHS Nueva Sans" pitchFamily="2" charset="0"/>
                          <a:cs typeface="Arial" panose="020B0604020202020204" pitchFamily="34" charset="0"/>
                        </a:rPr>
                        <a:t>1</a:t>
                      </a:r>
                      <a:r>
                        <a:rPr lang="es-ES" sz="1200" b="0" spc="2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punto</a:t>
                      </a:r>
                      <a:r>
                        <a:rPr lang="es-ES" sz="1200" b="0" spc="2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2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esa</a:t>
                      </a:r>
                      <a:r>
                        <a:rPr lang="es-ES" sz="1200" b="0" spc="25"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dimensión</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EADE"/>
                    </a:solidFill>
                  </a:tcPr>
                </a:tc>
                <a:extLst>
                  <a:ext uri="{0D108BD9-81ED-4DB2-BD59-A6C34878D82A}">
                    <a16:rowId xmlns="" xmlns:a16="http://schemas.microsoft.com/office/drawing/2014/main" val="1469256884"/>
                  </a:ext>
                </a:extLst>
              </a:tr>
              <a:tr h="626745">
                <a:tc>
                  <a:txBody>
                    <a:bodyPr/>
                    <a:lstStyle/>
                    <a:p>
                      <a:pPr marL="71755" marR="339725">
                        <a:lnSpc>
                          <a:spcPts val="1700"/>
                        </a:lnSpc>
                        <a:spcBef>
                          <a:spcPts val="400"/>
                        </a:spcBef>
                        <a:spcAft>
                          <a:spcPts val="0"/>
                        </a:spcAft>
                      </a:pPr>
                      <a:r>
                        <a:rPr lang="es-ES" sz="1200" b="0" spc="-5" dirty="0">
                          <a:solidFill>
                            <a:schemeClr val="accent3">
                              <a:lumMod val="75000"/>
                              <a:lumOff val="25000"/>
                            </a:schemeClr>
                          </a:solidFill>
                          <a:effectLst/>
                          <a:latin typeface="ACHS Nueva Sans" pitchFamily="2" charset="0"/>
                          <a:cs typeface="Arial" panose="020B0604020202020204" pitchFamily="34" charset="0"/>
                        </a:rPr>
                        <a:t>Si</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el</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50%</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o</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más</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de</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los</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trabajadores/as</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del</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CT</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se</a:t>
                      </a:r>
                      <a:r>
                        <a:rPr lang="es-ES" sz="1200" b="0" spc="-27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encuentran</a:t>
                      </a:r>
                      <a:r>
                        <a:rPr lang="es-ES" sz="1200" b="0" spc="-2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riesgo</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bajo</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una</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dimensión.</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1755">
                        <a:lnSpc>
                          <a:spcPts val="1700"/>
                        </a:lnSpc>
                        <a:spcBef>
                          <a:spcPts val="900"/>
                        </a:spcBef>
                      </a:pPr>
                      <a:r>
                        <a:rPr lang="es-ES" sz="1200" b="0" dirty="0">
                          <a:solidFill>
                            <a:schemeClr val="accent3">
                              <a:lumMod val="75000"/>
                              <a:lumOff val="25000"/>
                            </a:schemeClr>
                          </a:solidFill>
                          <a:effectLst/>
                          <a:latin typeface="ACHS Nueva Sans" pitchFamily="2" charset="0"/>
                          <a:cs typeface="Arial" panose="020B0604020202020204" pitchFamily="34" charset="0"/>
                        </a:rPr>
                        <a:t>-2</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puntos</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esa</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dimensión</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4041469681"/>
                  </a:ext>
                </a:extLst>
              </a:tr>
              <a:tr h="446973">
                <a:tc>
                  <a:txBody>
                    <a:bodyPr/>
                    <a:lstStyle/>
                    <a:p>
                      <a:pPr marL="71755" marR="85725">
                        <a:lnSpc>
                          <a:spcPts val="1700"/>
                        </a:lnSpc>
                        <a:spcBef>
                          <a:spcPts val="400"/>
                        </a:spcBef>
                        <a:spcAft>
                          <a:spcPts val="0"/>
                        </a:spcAft>
                      </a:pPr>
                      <a:r>
                        <a:rPr lang="es-ES" sz="1200" b="0" dirty="0">
                          <a:solidFill>
                            <a:schemeClr val="accent3">
                              <a:lumMod val="75000"/>
                              <a:lumOff val="25000"/>
                            </a:schemeClr>
                          </a:solidFill>
                          <a:effectLst/>
                          <a:latin typeface="ACHS Nueva Sans" pitchFamily="2" charset="0"/>
                          <a:cs typeface="Arial" panose="020B0604020202020204" pitchFamily="34" charset="0"/>
                        </a:rPr>
                        <a:t>La</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dimensión</a:t>
                      </a:r>
                      <a:r>
                        <a:rPr lang="es-ES" sz="1200" b="0" spc="-5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evaluada</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muestra</a:t>
                      </a:r>
                      <a:r>
                        <a:rPr lang="es-ES" sz="1200" b="0" spc="-5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menos</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del</a:t>
                      </a:r>
                      <a:r>
                        <a:rPr lang="es-ES" sz="1200" b="0" spc="-5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50%</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a:t>
                      </a:r>
                      <a:r>
                        <a:rPr lang="es-ES" sz="1200" b="0" spc="-27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los</a:t>
                      </a:r>
                      <a:r>
                        <a:rPr lang="es-ES" sz="1200" b="0" spc="-3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trabajadores</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los</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3</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niveles</a:t>
                      </a:r>
                      <a:r>
                        <a:rPr lang="es-ES" sz="1200" b="0" spc="-3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riesgo.</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tc>
                  <a:txBody>
                    <a:bodyPr/>
                    <a:lstStyle/>
                    <a:p>
                      <a:pPr marL="71755">
                        <a:lnSpc>
                          <a:spcPts val="1700"/>
                        </a:lnSpc>
                        <a:spcBef>
                          <a:spcPts val="900"/>
                        </a:spcBef>
                      </a:pPr>
                      <a:r>
                        <a:rPr lang="es-ES" sz="1200" b="0" dirty="0">
                          <a:solidFill>
                            <a:schemeClr val="accent3">
                              <a:lumMod val="75000"/>
                              <a:lumOff val="25000"/>
                            </a:schemeClr>
                          </a:solidFill>
                          <a:effectLst/>
                          <a:latin typeface="ACHS Nueva Sans" pitchFamily="2" charset="0"/>
                          <a:cs typeface="Arial" panose="020B0604020202020204" pitchFamily="34" charset="0"/>
                        </a:rPr>
                        <a:t>0</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puntos</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esa</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dimensión</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extLst>
                  <a:ext uri="{0D108BD9-81ED-4DB2-BD59-A6C34878D82A}">
                    <a16:rowId xmlns="" xmlns:a16="http://schemas.microsoft.com/office/drawing/2014/main" val="3580247690"/>
                  </a:ext>
                </a:extLst>
              </a:tr>
              <a:tr h="626745">
                <a:tc>
                  <a:txBody>
                    <a:bodyPr/>
                    <a:lstStyle/>
                    <a:p>
                      <a:pPr marL="71755" marR="257175">
                        <a:lnSpc>
                          <a:spcPts val="1700"/>
                        </a:lnSpc>
                        <a:spcBef>
                          <a:spcPts val="400"/>
                        </a:spcBef>
                        <a:spcAft>
                          <a:spcPts val="0"/>
                        </a:spcAft>
                      </a:pPr>
                      <a:r>
                        <a:rPr lang="es-ES" sz="1200" b="0" dirty="0">
                          <a:solidFill>
                            <a:schemeClr val="accent3">
                              <a:lumMod val="75000"/>
                              <a:lumOff val="25000"/>
                            </a:schemeClr>
                          </a:solidFill>
                          <a:effectLst/>
                          <a:latin typeface="ACHS Nueva Sans" pitchFamily="2" charset="0"/>
                          <a:cs typeface="Arial" panose="020B0604020202020204" pitchFamily="34" charset="0"/>
                        </a:rPr>
                        <a:t>La dimensión evaluada muestra un 50% de</a:t>
                      </a:r>
                      <a:r>
                        <a:rPr lang="es-ES" sz="1200" b="0" spc="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trabajadores/as</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un</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nivel</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a:t>
                      </a:r>
                      <a:r>
                        <a:rPr lang="es-ES" sz="1200" b="0" spc="3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riesgo</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y</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un</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50%</a:t>
                      </a:r>
                      <a:r>
                        <a:rPr lang="es-ES" sz="1200" b="0" spc="3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a:t>
                      </a:r>
                      <a:r>
                        <a:rPr lang="es-ES" sz="1200" b="0" spc="-2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trabajadores/as</a:t>
                      </a:r>
                      <a:r>
                        <a:rPr lang="es-ES" sz="1200" b="0" spc="-5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5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otro</a:t>
                      </a:r>
                      <a:r>
                        <a:rPr lang="es-ES" sz="1200" b="0" spc="-5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nivel</a:t>
                      </a:r>
                      <a:r>
                        <a:rPr lang="es-ES" sz="1200" b="0" spc="-5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a:t>
                      </a:r>
                      <a:r>
                        <a:rPr lang="es-ES" sz="1200" b="0" spc="-5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riesgo.</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71755">
                        <a:lnSpc>
                          <a:spcPts val="1700"/>
                        </a:lnSpc>
                      </a:pPr>
                      <a:r>
                        <a:rPr lang="es-ES" sz="1200" b="0" dirty="0">
                          <a:solidFill>
                            <a:schemeClr val="accent3">
                              <a:lumMod val="75000"/>
                              <a:lumOff val="25000"/>
                            </a:schemeClr>
                          </a:solidFill>
                          <a:effectLst/>
                          <a:latin typeface="ACHS Nueva Sans" pitchFamily="2" charset="0"/>
                          <a:cs typeface="Arial" panose="020B0604020202020204" pitchFamily="34" charset="0"/>
                        </a:rPr>
                        <a:t> Se</a:t>
                      </a:r>
                      <a:r>
                        <a:rPr lang="es-ES" sz="1200" b="0" spc="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asigna</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el</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puntaje</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del</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nivel</a:t>
                      </a:r>
                      <a:r>
                        <a:rPr lang="es-ES" sz="1200" b="0" spc="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riesgo</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mayor</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77840341"/>
                  </a:ext>
                </a:extLst>
              </a:tr>
            </a:tbl>
          </a:graphicData>
        </a:graphic>
      </p:graphicFrame>
      <p:sp>
        <p:nvSpPr>
          <p:cNvPr id="6" name="Marcador de texto 5">
            <a:extLst>
              <a:ext uri="{FF2B5EF4-FFF2-40B4-BE49-F238E27FC236}">
                <a16:creationId xmlns="" xmlns:a16="http://schemas.microsoft.com/office/drawing/2014/main" id="{2674C6BC-471E-053B-6B42-C2D1BA15704F}"/>
              </a:ext>
            </a:extLst>
          </p:cNvPr>
          <p:cNvSpPr>
            <a:spLocks noGrp="1"/>
          </p:cNvSpPr>
          <p:nvPr>
            <p:ph type="body" sz="quarter" idx="61"/>
          </p:nvPr>
        </p:nvSpPr>
        <p:spPr/>
        <p:txBody>
          <a:bodyPr/>
          <a:lstStyle/>
          <a:p>
            <a:r>
              <a:rPr lang="es-CL" dirty="0"/>
              <a:t>Enfoque de gestión del riesgo</a:t>
            </a:r>
          </a:p>
        </p:txBody>
      </p:sp>
      <p:sp>
        <p:nvSpPr>
          <p:cNvPr id="7" name="Marcador de texto 6">
            <a:extLst>
              <a:ext uri="{FF2B5EF4-FFF2-40B4-BE49-F238E27FC236}">
                <a16:creationId xmlns="" xmlns:a16="http://schemas.microsoft.com/office/drawing/2014/main" id="{6F106DAD-0B86-F5E0-1C04-EFBF2D9A8FFE}"/>
              </a:ext>
            </a:extLst>
          </p:cNvPr>
          <p:cNvSpPr>
            <a:spLocks noGrp="1"/>
          </p:cNvSpPr>
          <p:nvPr>
            <p:ph type="body" sz="quarter" idx="62"/>
          </p:nvPr>
        </p:nvSpPr>
        <p:spPr/>
        <p:txBody>
          <a:bodyPr/>
          <a:lstStyle/>
          <a:p>
            <a:r>
              <a:rPr lang="es-CL" dirty="0"/>
              <a:t>Medición del riesgo</a:t>
            </a:r>
          </a:p>
          <a:p>
            <a:endParaRPr lang="es-CL" dirty="0"/>
          </a:p>
        </p:txBody>
      </p:sp>
    </p:spTree>
    <p:custDataLst>
      <p:tags r:id="rId2"/>
    </p:custDataLst>
    <p:extLst>
      <p:ext uri="{BB962C8B-B14F-4D97-AF65-F5344CB8AC3E}">
        <p14:creationId xmlns:p14="http://schemas.microsoft.com/office/powerpoint/2010/main" val="138053665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1511"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24" name="4 Rectángulo">
            <a:extLst>
              <a:ext uri="{FF2B5EF4-FFF2-40B4-BE49-F238E27FC236}">
                <a16:creationId xmlns="" xmlns:a16="http://schemas.microsoft.com/office/drawing/2014/main" id="{58A01D3B-0B6A-9A4C-94C5-15A0BE822587}"/>
              </a:ext>
            </a:extLst>
          </p:cNvPr>
          <p:cNvSpPr/>
          <p:nvPr/>
        </p:nvSpPr>
        <p:spPr>
          <a:xfrm>
            <a:off x="449262" y="1657311"/>
            <a:ext cx="6689475" cy="579646"/>
          </a:xfrm>
          <a:prstGeom prst="rect">
            <a:avLst/>
          </a:prstGeom>
        </p:spPr>
        <p:txBody>
          <a:bodyPr wrap="square">
            <a:spAutoFit/>
          </a:bodyPr>
          <a:lstStyle/>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En seguida, se tienen que sumar los puntos obtenidos, y el estado de riesgo del centro de trabajo queda establecido según la siguiente tabla:</a:t>
            </a:r>
          </a:p>
        </p:txBody>
      </p:sp>
      <p:graphicFrame>
        <p:nvGraphicFramePr>
          <p:cNvPr id="4" name="Tabla 3">
            <a:extLst>
              <a:ext uri="{FF2B5EF4-FFF2-40B4-BE49-F238E27FC236}">
                <a16:creationId xmlns="" xmlns:a16="http://schemas.microsoft.com/office/drawing/2014/main" id="{0FD501A3-9BFE-AE8D-EC4E-1AB79C00B568}"/>
              </a:ext>
            </a:extLst>
          </p:cNvPr>
          <p:cNvGraphicFramePr>
            <a:graphicFrameLocks noGrp="1"/>
          </p:cNvGraphicFramePr>
          <p:nvPr>
            <p:extLst>
              <p:ext uri="{D42A27DB-BD31-4B8C-83A1-F6EECF244321}">
                <p14:modId xmlns:p14="http://schemas.microsoft.com/office/powerpoint/2010/main" val="1962378942"/>
              </p:ext>
            </p:extLst>
          </p:nvPr>
        </p:nvGraphicFramePr>
        <p:xfrm>
          <a:off x="3152287" y="3056667"/>
          <a:ext cx="5960452" cy="2368610"/>
        </p:xfrm>
        <a:graphic>
          <a:graphicData uri="http://schemas.openxmlformats.org/drawingml/2006/table">
            <a:tbl>
              <a:tblPr firstRow="1" firstCol="1" lastRow="1" lastCol="1" bandRow="1" bandCol="1">
                <a:tableStyleId>{10A1B5D5-9B99-4C35-A422-299274C87663}</a:tableStyleId>
              </a:tblPr>
              <a:tblGrid>
                <a:gridCol w="2980226">
                  <a:extLst>
                    <a:ext uri="{9D8B030D-6E8A-4147-A177-3AD203B41FA5}">
                      <a16:colId xmlns="" xmlns:a16="http://schemas.microsoft.com/office/drawing/2014/main" val="3543456699"/>
                    </a:ext>
                  </a:extLst>
                </a:gridCol>
                <a:gridCol w="2980226">
                  <a:extLst>
                    <a:ext uri="{9D8B030D-6E8A-4147-A177-3AD203B41FA5}">
                      <a16:colId xmlns="" xmlns:a16="http://schemas.microsoft.com/office/drawing/2014/main" val="1836850431"/>
                    </a:ext>
                  </a:extLst>
                </a:gridCol>
              </a:tblGrid>
              <a:tr h="473722">
                <a:tc gridSpan="2">
                  <a:txBody>
                    <a:bodyPr/>
                    <a:lstStyle/>
                    <a:p>
                      <a:pPr marL="516890" marR="514985" algn="ctr">
                        <a:spcBef>
                          <a:spcPts val="345"/>
                        </a:spcBef>
                        <a:spcAft>
                          <a:spcPts val="0"/>
                        </a:spcAft>
                      </a:pPr>
                      <a:r>
                        <a:rPr lang="es-ES" sz="1400" b="1" dirty="0">
                          <a:effectLst/>
                          <a:latin typeface="ACHS Nueva Sans" pitchFamily="2" charset="0"/>
                          <a:cs typeface="Arial" panose="020B0604020202020204" pitchFamily="34" charset="0"/>
                        </a:rPr>
                        <a:t>Puntajes</a:t>
                      </a:r>
                      <a:r>
                        <a:rPr lang="es-ES" sz="1400" b="1" spc="-55" dirty="0">
                          <a:effectLst/>
                          <a:latin typeface="ACHS Nueva Sans" pitchFamily="2" charset="0"/>
                          <a:cs typeface="Arial" panose="020B0604020202020204" pitchFamily="34" charset="0"/>
                        </a:rPr>
                        <a:t> </a:t>
                      </a:r>
                      <a:r>
                        <a:rPr lang="es-ES" sz="1400" b="1" dirty="0">
                          <a:effectLst/>
                          <a:latin typeface="ACHS Nueva Sans" pitchFamily="2" charset="0"/>
                          <a:cs typeface="Arial" panose="020B0604020202020204" pitchFamily="34" charset="0"/>
                        </a:rPr>
                        <a:t>y</a:t>
                      </a:r>
                      <a:r>
                        <a:rPr lang="es-ES" sz="1400" b="1" spc="-65" dirty="0">
                          <a:effectLst/>
                          <a:latin typeface="ACHS Nueva Sans" pitchFamily="2" charset="0"/>
                          <a:cs typeface="Arial" panose="020B0604020202020204" pitchFamily="34" charset="0"/>
                        </a:rPr>
                        <a:t> </a:t>
                      </a:r>
                      <a:r>
                        <a:rPr lang="es-ES" sz="1400" b="1" dirty="0">
                          <a:effectLst/>
                          <a:latin typeface="ACHS Nueva Sans" pitchFamily="2" charset="0"/>
                          <a:cs typeface="Arial" panose="020B0604020202020204" pitchFamily="34" charset="0"/>
                        </a:rPr>
                        <a:t>estados</a:t>
                      </a:r>
                      <a:r>
                        <a:rPr lang="es-ES" sz="1400" b="1" spc="-60" dirty="0">
                          <a:effectLst/>
                          <a:latin typeface="ACHS Nueva Sans" pitchFamily="2" charset="0"/>
                          <a:cs typeface="Arial" panose="020B0604020202020204" pitchFamily="34" charset="0"/>
                        </a:rPr>
                        <a:t> </a:t>
                      </a:r>
                      <a:r>
                        <a:rPr lang="es-ES" sz="1400" b="1" dirty="0">
                          <a:effectLst/>
                          <a:latin typeface="ACHS Nueva Sans" pitchFamily="2" charset="0"/>
                          <a:cs typeface="Arial" panose="020B0604020202020204" pitchFamily="34" charset="0"/>
                        </a:rPr>
                        <a:t>de</a:t>
                      </a:r>
                      <a:r>
                        <a:rPr lang="es-ES" sz="1400" b="1" spc="-60" dirty="0">
                          <a:effectLst/>
                          <a:latin typeface="ACHS Nueva Sans" pitchFamily="2" charset="0"/>
                          <a:cs typeface="Arial" panose="020B0604020202020204" pitchFamily="34" charset="0"/>
                        </a:rPr>
                        <a:t> </a:t>
                      </a:r>
                      <a:r>
                        <a:rPr lang="es-ES" sz="1400" b="1" dirty="0">
                          <a:effectLst/>
                          <a:latin typeface="ACHS Nueva Sans" pitchFamily="2" charset="0"/>
                          <a:cs typeface="Arial" panose="020B0604020202020204" pitchFamily="34" charset="0"/>
                        </a:rPr>
                        <a:t>riesgo</a:t>
                      </a:r>
                      <a:r>
                        <a:rPr lang="es-ES" sz="1400" b="1" spc="-60" dirty="0">
                          <a:effectLst/>
                          <a:latin typeface="ACHS Nueva Sans" pitchFamily="2" charset="0"/>
                          <a:cs typeface="Arial" panose="020B0604020202020204" pitchFamily="34" charset="0"/>
                        </a:rPr>
                        <a:t> </a:t>
                      </a:r>
                      <a:r>
                        <a:rPr lang="es-ES" sz="1400" b="1" dirty="0">
                          <a:effectLst/>
                          <a:latin typeface="ACHS Nueva Sans" pitchFamily="2" charset="0"/>
                          <a:cs typeface="Arial" panose="020B0604020202020204" pitchFamily="34" charset="0"/>
                        </a:rPr>
                        <a:t>del</a:t>
                      </a:r>
                      <a:r>
                        <a:rPr lang="es-ES" sz="1400" b="1" spc="-50" dirty="0">
                          <a:effectLst/>
                          <a:latin typeface="ACHS Nueva Sans" pitchFamily="2" charset="0"/>
                          <a:cs typeface="Arial" panose="020B0604020202020204" pitchFamily="34" charset="0"/>
                        </a:rPr>
                        <a:t> </a:t>
                      </a:r>
                      <a:r>
                        <a:rPr lang="es-ES" sz="1400" b="1" dirty="0">
                          <a:effectLst/>
                          <a:latin typeface="ACHS Nueva Sans" pitchFamily="2" charset="0"/>
                          <a:cs typeface="Arial" panose="020B0604020202020204" pitchFamily="34" charset="0"/>
                        </a:rPr>
                        <a:t>CT</a:t>
                      </a:r>
                      <a:endParaRPr lang="es-CL" sz="1800" dirty="0">
                        <a:effectLst/>
                        <a:latin typeface="ACHS Nueva Sans" pitchFamily="2" charset="0"/>
                        <a:ea typeface="Arial MT"/>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s-CL"/>
                    </a:p>
                  </a:txBody>
                  <a:tcPr/>
                </a:tc>
                <a:extLst>
                  <a:ext uri="{0D108BD9-81ED-4DB2-BD59-A6C34878D82A}">
                    <a16:rowId xmlns="" xmlns:a16="http://schemas.microsoft.com/office/drawing/2014/main" val="987812183"/>
                  </a:ext>
                </a:extLst>
              </a:tr>
              <a:tr h="473722">
                <a:tc>
                  <a:txBody>
                    <a:bodyPr/>
                    <a:lstStyle/>
                    <a:p>
                      <a:pPr marL="67945">
                        <a:spcBef>
                          <a:spcPts val="355"/>
                        </a:spcBef>
                        <a:spcAft>
                          <a:spcPts val="0"/>
                        </a:spcAft>
                      </a:pPr>
                      <a:r>
                        <a:rPr lang="es-ES" sz="1400" dirty="0">
                          <a:effectLst/>
                          <a:latin typeface="ACHS Nueva Sans" pitchFamily="2" charset="0"/>
                          <a:cs typeface="Arial" panose="020B0604020202020204" pitchFamily="34" charset="0"/>
                        </a:rPr>
                        <a:t>Puntaje</a:t>
                      </a:r>
                      <a:r>
                        <a:rPr lang="es-ES" sz="1400" spc="-6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obtenido</a:t>
                      </a:r>
                      <a:r>
                        <a:rPr lang="es-ES" sz="1400" spc="-6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por</a:t>
                      </a:r>
                      <a:r>
                        <a:rPr lang="es-ES" sz="1400" spc="-6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el</a:t>
                      </a:r>
                      <a:r>
                        <a:rPr lang="es-ES" sz="1400" spc="-6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CT</a:t>
                      </a:r>
                      <a:endParaRPr lang="es-CL" sz="1800" dirty="0">
                        <a:effectLst/>
                        <a:latin typeface="ACHS Nueva Sans" pitchFamily="2" charset="0"/>
                        <a:ea typeface="Arial MT"/>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AEADE"/>
                    </a:solidFill>
                  </a:tcPr>
                </a:tc>
                <a:tc>
                  <a:txBody>
                    <a:bodyPr/>
                    <a:lstStyle/>
                    <a:p>
                      <a:pPr marL="69850">
                        <a:spcBef>
                          <a:spcPts val="355"/>
                        </a:spcBef>
                        <a:spcAft>
                          <a:spcPts val="0"/>
                        </a:spcAft>
                      </a:pPr>
                      <a:r>
                        <a:rPr lang="es-ES" sz="1400" dirty="0">
                          <a:effectLst/>
                          <a:latin typeface="ACHS Nueva Sans" pitchFamily="2" charset="0"/>
                          <a:cs typeface="Arial" panose="020B0604020202020204" pitchFamily="34" charset="0"/>
                        </a:rPr>
                        <a:t>Estado</a:t>
                      </a:r>
                      <a:r>
                        <a:rPr lang="es-ES" sz="1400" spc="-55"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de</a:t>
                      </a:r>
                      <a:r>
                        <a:rPr lang="es-ES" sz="1400" spc="-65"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riesgo</a:t>
                      </a:r>
                      <a:r>
                        <a:rPr lang="es-ES" sz="1400" spc="-5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del</a:t>
                      </a:r>
                      <a:r>
                        <a:rPr lang="es-ES" sz="1400" spc="-55"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CT</a:t>
                      </a:r>
                      <a:endParaRPr lang="es-CL" sz="1800" dirty="0">
                        <a:effectLst/>
                        <a:latin typeface="ACHS Nueva Sans" pitchFamily="2" charset="0"/>
                        <a:ea typeface="Arial M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EADE"/>
                    </a:solidFill>
                  </a:tcPr>
                </a:tc>
                <a:extLst>
                  <a:ext uri="{0D108BD9-81ED-4DB2-BD59-A6C34878D82A}">
                    <a16:rowId xmlns="" xmlns:a16="http://schemas.microsoft.com/office/drawing/2014/main" val="2176047792"/>
                  </a:ext>
                </a:extLst>
              </a:tr>
              <a:tr h="473722">
                <a:tc>
                  <a:txBody>
                    <a:bodyPr/>
                    <a:lstStyle/>
                    <a:p>
                      <a:pPr marL="67945">
                        <a:lnSpc>
                          <a:spcPts val="1145"/>
                        </a:lnSpc>
                      </a:pPr>
                      <a:r>
                        <a:rPr lang="es-ES" sz="1400" dirty="0">
                          <a:effectLst/>
                          <a:latin typeface="ACHS Nueva Sans" pitchFamily="2" charset="0"/>
                          <a:cs typeface="Arial" panose="020B0604020202020204" pitchFamily="34" charset="0"/>
                        </a:rPr>
                        <a:t>De</a:t>
                      </a:r>
                      <a:r>
                        <a:rPr lang="es-ES" sz="1400" spc="-5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-24</a:t>
                      </a:r>
                      <a:r>
                        <a:rPr lang="es-ES" sz="1400" spc="-35"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a</a:t>
                      </a:r>
                      <a:r>
                        <a:rPr lang="es-ES" sz="1400" spc="-4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+1</a:t>
                      </a:r>
                      <a:r>
                        <a:rPr lang="es-ES" sz="1400" spc="-5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punto</a:t>
                      </a:r>
                      <a:endParaRPr lang="es-CL" sz="1800" dirty="0">
                        <a:effectLst/>
                        <a:latin typeface="ACHS Nueva Sans" pitchFamily="2" charset="0"/>
                        <a:ea typeface="Arial MT"/>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69850">
                        <a:lnSpc>
                          <a:spcPts val="1145"/>
                        </a:lnSpc>
                      </a:pPr>
                      <a:r>
                        <a:rPr lang="es-ES" sz="1400" dirty="0">
                          <a:effectLst/>
                          <a:latin typeface="ACHS Nueva Sans" pitchFamily="2" charset="0"/>
                          <a:cs typeface="Arial" panose="020B0604020202020204" pitchFamily="34" charset="0"/>
                        </a:rPr>
                        <a:t>Riesgo</a:t>
                      </a:r>
                      <a:r>
                        <a:rPr lang="es-ES" sz="1400" spc="-7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bajo</a:t>
                      </a:r>
                      <a:endParaRPr lang="es-CL" sz="1800" dirty="0">
                        <a:effectLst/>
                        <a:latin typeface="ACHS Nueva Sans" pitchFamily="2" charset="0"/>
                        <a:ea typeface="Arial M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875186067"/>
                  </a:ext>
                </a:extLst>
              </a:tr>
              <a:tr h="473722">
                <a:tc>
                  <a:txBody>
                    <a:bodyPr/>
                    <a:lstStyle/>
                    <a:p>
                      <a:pPr marL="67945">
                        <a:lnSpc>
                          <a:spcPts val="1145"/>
                        </a:lnSpc>
                      </a:pPr>
                      <a:r>
                        <a:rPr lang="es-ES" sz="1400" dirty="0">
                          <a:effectLst/>
                          <a:latin typeface="ACHS Nueva Sans" pitchFamily="2" charset="0"/>
                          <a:cs typeface="Arial" panose="020B0604020202020204" pitchFamily="34" charset="0"/>
                        </a:rPr>
                        <a:t>De</a:t>
                      </a:r>
                      <a:r>
                        <a:rPr lang="es-ES" sz="1400" spc="-4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+2</a:t>
                      </a:r>
                      <a:r>
                        <a:rPr lang="es-ES" sz="1400" spc="-55"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a</a:t>
                      </a:r>
                      <a:r>
                        <a:rPr lang="es-ES" sz="1400" spc="-3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+12</a:t>
                      </a:r>
                      <a:r>
                        <a:rPr lang="es-ES" sz="1400" spc="-55"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puntos</a:t>
                      </a:r>
                      <a:endParaRPr lang="es-CL" sz="1800" dirty="0">
                        <a:effectLst/>
                        <a:latin typeface="ACHS Nueva Sans" pitchFamily="2" charset="0"/>
                        <a:ea typeface="Arial MT"/>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tc>
                  <a:txBody>
                    <a:bodyPr/>
                    <a:lstStyle/>
                    <a:p>
                      <a:pPr marL="69850">
                        <a:lnSpc>
                          <a:spcPts val="1145"/>
                        </a:lnSpc>
                      </a:pPr>
                      <a:r>
                        <a:rPr lang="es-ES" sz="1400" spc="-5" dirty="0">
                          <a:effectLst/>
                          <a:latin typeface="ACHS Nueva Sans" pitchFamily="2" charset="0"/>
                          <a:cs typeface="Arial" panose="020B0604020202020204" pitchFamily="34" charset="0"/>
                        </a:rPr>
                        <a:t>Riesgo</a:t>
                      </a:r>
                      <a:r>
                        <a:rPr lang="es-ES" sz="1400" spc="-6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medio</a:t>
                      </a:r>
                      <a:endParaRPr lang="es-CL" sz="1800" dirty="0">
                        <a:effectLst/>
                        <a:latin typeface="ACHS Nueva Sans" pitchFamily="2" charset="0"/>
                        <a:ea typeface="Arial M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extLst>
                  <a:ext uri="{0D108BD9-81ED-4DB2-BD59-A6C34878D82A}">
                    <a16:rowId xmlns="" xmlns:a16="http://schemas.microsoft.com/office/drawing/2014/main" val="4003219507"/>
                  </a:ext>
                </a:extLst>
              </a:tr>
              <a:tr h="473722">
                <a:tc>
                  <a:txBody>
                    <a:bodyPr/>
                    <a:lstStyle/>
                    <a:p>
                      <a:pPr marL="67945">
                        <a:spcBef>
                          <a:spcPts val="355"/>
                        </a:spcBef>
                        <a:spcAft>
                          <a:spcPts val="0"/>
                        </a:spcAft>
                      </a:pPr>
                      <a:r>
                        <a:rPr lang="es-ES" sz="1400" spc="-5" dirty="0">
                          <a:effectLst/>
                          <a:latin typeface="ACHS Nueva Sans" pitchFamily="2" charset="0"/>
                          <a:cs typeface="Arial" panose="020B0604020202020204" pitchFamily="34" charset="0"/>
                        </a:rPr>
                        <a:t>Desde</a:t>
                      </a:r>
                      <a:r>
                        <a:rPr lang="es-ES" sz="1400" spc="-40" dirty="0">
                          <a:effectLst/>
                          <a:latin typeface="ACHS Nueva Sans" pitchFamily="2" charset="0"/>
                          <a:cs typeface="Arial" panose="020B0604020202020204" pitchFamily="34" charset="0"/>
                        </a:rPr>
                        <a:t> </a:t>
                      </a:r>
                      <a:r>
                        <a:rPr lang="es-ES" sz="1400" spc="-5" dirty="0">
                          <a:effectLst/>
                          <a:latin typeface="ACHS Nueva Sans" pitchFamily="2" charset="0"/>
                          <a:cs typeface="Arial" panose="020B0604020202020204" pitchFamily="34" charset="0"/>
                        </a:rPr>
                        <a:t>+13</a:t>
                      </a:r>
                      <a:r>
                        <a:rPr lang="es-ES" sz="1400" spc="-25" dirty="0">
                          <a:effectLst/>
                          <a:latin typeface="ACHS Nueva Sans" pitchFamily="2" charset="0"/>
                          <a:cs typeface="Arial" panose="020B0604020202020204" pitchFamily="34" charset="0"/>
                        </a:rPr>
                        <a:t> </a:t>
                      </a:r>
                      <a:r>
                        <a:rPr lang="es-ES" sz="1400" spc="-5" dirty="0">
                          <a:effectLst/>
                          <a:latin typeface="ACHS Nueva Sans" pitchFamily="2" charset="0"/>
                          <a:cs typeface="Arial" panose="020B0604020202020204" pitchFamily="34" charset="0"/>
                        </a:rPr>
                        <a:t>y</a:t>
                      </a:r>
                      <a:r>
                        <a:rPr lang="es-ES" sz="1400" spc="-60" dirty="0">
                          <a:effectLst/>
                          <a:latin typeface="ACHS Nueva Sans" pitchFamily="2" charset="0"/>
                          <a:cs typeface="Arial" panose="020B0604020202020204" pitchFamily="34" charset="0"/>
                        </a:rPr>
                        <a:t> </a:t>
                      </a:r>
                      <a:r>
                        <a:rPr lang="es-ES" sz="1400" spc="-5" dirty="0">
                          <a:effectLst/>
                          <a:latin typeface="ACHS Nueva Sans" pitchFamily="2" charset="0"/>
                          <a:cs typeface="Arial" panose="020B0604020202020204" pitchFamily="34" charset="0"/>
                        </a:rPr>
                        <a:t>superior</a:t>
                      </a:r>
                      <a:endParaRPr lang="es-CL" sz="1800" dirty="0">
                        <a:effectLst/>
                        <a:latin typeface="ACHS Nueva Sans" pitchFamily="2" charset="0"/>
                        <a:ea typeface="Arial MT"/>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69850">
                        <a:spcBef>
                          <a:spcPts val="355"/>
                        </a:spcBef>
                        <a:spcAft>
                          <a:spcPts val="0"/>
                        </a:spcAft>
                      </a:pPr>
                      <a:r>
                        <a:rPr lang="es-ES" sz="1400" dirty="0">
                          <a:effectLst/>
                          <a:latin typeface="ACHS Nueva Sans" pitchFamily="2" charset="0"/>
                          <a:cs typeface="Arial" panose="020B0604020202020204" pitchFamily="34" charset="0"/>
                        </a:rPr>
                        <a:t>Riesgo</a:t>
                      </a:r>
                      <a:r>
                        <a:rPr lang="es-ES" sz="1400" spc="-65"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alto</a:t>
                      </a:r>
                      <a:endParaRPr lang="es-CL" sz="1800" dirty="0">
                        <a:effectLst/>
                        <a:latin typeface="ACHS Nueva Sans" pitchFamily="2" charset="0"/>
                        <a:ea typeface="Arial M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732523771"/>
                  </a:ext>
                </a:extLst>
              </a:tr>
            </a:tbl>
          </a:graphicData>
        </a:graphic>
      </p:graphicFrame>
      <p:sp>
        <p:nvSpPr>
          <p:cNvPr id="6" name="Marcador de texto 5">
            <a:extLst>
              <a:ext uri="{FF2B5EF4-FFF2-40B4-BE49-F238E27FC236}">
                <a16:creationId xmlns="" xmlns:a16="http://schemas.microsoft.com/office/drawing/2014/main" id="{48D1B8CC-34A3-E959-E20D-5A2484E77D46}"/>
              </a:ext>
            </a:extLst>
          </p:cNvPr>
          <p:cNvSpPr>
            <a:spLocks noGrp="1"/>
          </p:cNvSpPr>
          <p:nvPr>
            <p:ph type="body" sz="quarter" idx="61"/>
          </p:nvPr>
        </p:nvSpPr>
        <p:spPr/>
        <p:txBody>
          <a:bodyPr/>
          <a:lstStyle/>
          <a:p>
            <a:r>
              <a:rPr lang="es-CL" dirty="0"/>
              <a:t>Enfoque de gestión del riesgo</a:t>
            </a:r>
          </a:p>
        </p:txBody>
      </p:sp>
      <p:sp>
        <p:nvSpPr>
          <p:cNvPr id="7" name="Marcador de texto 6">
            <a:extLst>
              <a:ext uri="{FF2B5EF4-FFF2-40B4-BE49-F238E27FC236}">
                <a16:creationId xmlns="" xmlns:a16="http://schemas.microsoft.com/office/drawing/2014/main" id="{9C93453D-4328-70A4-A943-20EB5C8A9366}"/>
              </a:ext>
            </a:extLst>
          </p:cNvPr>
          <p:cNvSpPr>
            <a:spLocks noGrp="1"/>
          </p:cNvSpPr>
          <p:nvPr>
            <p:ph type="body" sz="quarter" idx="62"/>
          </p:nvPr>
        </p:nvSpPr>
        <p:spPr/>
        <p:txBody>
          <a:bodyPr/>
          <a:lstStyle/>
          <a:p>
            <a:r>
              <a:rPr lang="es-CL" dirty="0"/>
              <a:t>Medición del riesgo</a:t>
            </a:r>
          </a:p>
          <a:p>
            <a:endParaRPr lang="es-CL" dirty="0"/>
          </a:p>
        </p:txBody>
      </p:sp>
    </p:spTree>
    <p:custDataLst>
      <p:tags r:id="rId2"/>
    </p:custDataLst>
    <p:extLst>
      <p:ext uri="{BB962C8B-B14F-4D97-AF65-F5344CB8AC3E}">
        <p14:creationId xmlns:p14="http://schemas.microsoft.com/office/powerpoint/2010/main" val="193741734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 xmlns:a16="http://schemas.microsoft.com/office/drawing/2014/main" id="{A1EE75B6-E676-9640-BDA1-529A509EBE46}"/>
              </a:ext>
            </a:extLst>
          </p:cNvPr>
          <p:cNvSpPr>
            <a:spLocks noGrp="1"/>
          </p:cNvSpPr>
          <p:nvPr>
            <p:ph type="body" sz="quarter" idx="61"/>
          </p:nvPr>
        </p:nvSpPr>
        <p:spPr/>
        <p:txBody>
          <a:bodyPr/>
          <a:lstStyle/>
          <a:p>
            <a:r>
              <a:rPr lang="es-CL" dirty="0"/>
              <a:t>Antes de comenzar</a:t>
            </a:r>
          </a:p>
        </p:txBody>
      </p:sp>
      <p:grpSp>
        <p:nvGrpSpPr>
          <p:cNvPr id="4" name="Grupo 3">
            <a:extLst>
              <a:ext uri="{FF2B5EF4-FFF2-40B4-BE49-F238E27FC236}">
                <a16:creationId xmlns="" xmlns:a16="http://schemas.microsoft.com/office/drawing/2014/main" id="{979F462A-70F0-BAA3-5CD7-4D54336A435D}"/>
              </a:ext>
            </a:extLst>
          </p:cNvPr>
          <p:cNvGrpSpPr/>
          <p:nvPr/>
        </p:nvGrpSpPr>
        <p:grpSpPr>
          <a:xfrm>
            <a:off x="838304" y="2208672"/>
            <a:ext cx="10337411" cy="3041681"/>
            <a:chOff x="555609" y="2208672"/>
            <a:chExt cx="10337411" cy="3041681"/>
          </a:xfrm>
        </p:grpSpPr>
        <p:sp>
          <p:nvSpPr>
            <p:cNvPr id="20" name="Marcador de texto 4">
              <a:extLst>
                <a:ext uri="{FF2B5EF4-FFF2-40B4-BE49-F238E27FC236}">
                  <a16:creationId xmlns="" xmlns:a16="http://schemas.microsoft.com/office/drawing/2014/main" id="{B1471F72-CEDA-FF2C-446F-D8E38F12F0FB}"/>
                </a:ext>
              </a:extLst>
            </p:cNvPr>
            <p:cNvSpPr txBox="1">
              <a:spLocks/>
            </p:cNvSpPr>
            <p:nvPr/>
          </p:nvSpPr>
          <p:spPr>
            <a:xfrm>
              <a:off x="957088" y="2208672"/>
              <a:ext cx="716017"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rgbClr val="004C14"/>
                  </a:solidFill>
                  <a:latin typeface="ACHS Nueva Sans" pitchFamily="2" charset="0"/>
                </a:rPr>
                <a:t>01</a:t>
              </a:r>
              <a:endParaRPr lang="es-CL" sz="4800" dirty="0">
                <a:solidFill>
                  <a:srgbClr val="004C14"/>
                </a:solidFill>
                <a:latin typeface="ACHS Nueva Sans" pitchFamily="2" charset="0"/>
              </a:endParaRPr>
            </a:p>
          </p:txBody>
        </p:sp>
        <p:sp>
          <p:nvSpPr>
            <p:cNvPr id="21" name="Marcador de texto 4">
              <a:extLst>
                <a:ext uri="{FF2B5EF4-FFF2-40B4-BE49-F238E27FC236}">
                  <a16:creationId xmlns="" xmlns:a16="http://schemas.microsoft.com/office/drawing/2014/main" id="{6F138696-D8ED-982E-C115-09A37B08CCC2}"/>
                </a:ext>
              </a:extLst>
            </p:cNvPr>
            <p:cNvSpPr txBox="1">
              <a:spLocks/>
            </p:cNvSpPr>
            <p:nvPr/>
          </p:nvSpPr>
          <p:spPr>
            <a:xfrm>
              <a:off x="3851969" y="2213429"/>
              <a:ext cx="821564"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rgbClr val="004C14"/>
                  </a:solidFill>
                  <a:latin typeface="ACHS Nueva Sans" pitchFamily="2" charset="0"/>
                </a:rPr>
                <a:t>02</a:t>
              </a:r>
              <a:endParaRPr lang="es-CL" sz="4800" dirty="0">
                <a:solidFill>
                  <a:srgbClr val="004C14"/>
                </a:solidFill>
                <a:latin typeface="ACHS Nueva Sans" pitchFamily="2" charset="0"/>
              </a:endParaRPr>
            </a:p>
          </p:txBody>
        </p:sp>
        <p:sp>
          <p:nvSpPr>
            <p:cNvPr id="22" name="Marcador de texto 4">
              <a:extLst>
                <a:ext uri="{FF2B5EF4-FFF2-40B4-BE49-F238E27FC236}">
                  <a16:creationId xmlns="" xmlns:a16="http://schemas.microsoft.com/office/drawing/2014/main" id="{74E39133-072C-A46B-1F0E-B1841D6F7D9F}"/>
                </a:ext>
              </a:extLst>
            </p:cNvPr>
            <p:cNvSpPr txBox="1">
              <a:spLocks/>
            </p:cNvSpPr>
            <p:nvPr/>
          </p:nvSpPr>
          <p:spPr>
            <a:xfrm>
              <a:off x="6875944" y="2212587"/>
              <a:ext cx="893612"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rgbClr val="004C14"/>
                  </a:solidFill>
                  <a:latin typeface="ACHS Nueva Sans" pitchFamily="2" charset="0"/>
                </a:rPr>
                <a:t>03</a:t>
              </a:r>
              <a:endParaRPr lang="es-CL" sz="4800" dirty="0">
                <a:solidFill>
                  <a:srgbClr val="004C14"/>
                </a:solidFill>
                <a:latin typeface="ACHS Nueva Sans" pitchFamily="2" charset="0"/>
              </a:endParaRPr>
            </a:p>
          </p:txBody>
        </p:sp>
        <p:sp>
          <p:nvSpPr>
            <p:cNvPr id="23" name="Marcador de texto 4">
              <a:extLst>
                <a:ext uri="{FF2B5EF4-FFF2-40B4-BE49-F238E27FC236}">
                  <a16:creationId xmlns="" xmlns:a16="http://schemas.microsoft.com/office/drawing/2014/main" id="{C081CAF1-CA2F-9DAB-01FF-063DAEDE80D2}"/>
                </a:ext>
              </a:extLst>
            </p:cNvPr>
            <p:cNvSpPr txBox="1">
              <a:spLocks/>
            </p:cNvSpPr>
            <p:nvPr/>
          </p:nvSpPr>
          <p:spPr>
            <a:xfrm>
              <a:off x="9828982" y="2212587"/>
              <a:ext cx="855520"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rgbClr val="004C14"/>
                  </a:solidFill>
                  <a:latin typeface="ACHS Nueva Sans" pitchFamily="2" charset="0"/>
                </a:rPr>
                <a:t>04</a:t>
              </a:r>
              <a:endParaRPr lang="es-CL" sz="4800" dirty="0">
                <a:solidFill>
                  <a:srgbClr val="004C14"/>
                </a:solidFill>
                <a:latin typeface="ACHS Nueva Sans" pitchFamily="2" charset="0"/>
              </a:endParaRPr>
            </a:p>
          </p:txBody>
        </p:sp>
        <p:sp>
          <p:nvSpPr>
            <p:cNvPr id="24" name="Marcador de texto 5">
              <a:extLst>
                <a:ext uri="{FF2B5EF4-FFF2-40B4-BE49-F238E27FC236}">
                  <a16:creationId xmlns="" xmlns:a16="http://schemas.microsoft.com/office/drawing/2014/main" id="{75F0ED06-14D2-D77B-2852-7ED48C25D436}"/>
                </a:ext>
              </a:extLst>
            </p:cNvPr>
            <p:cNvSpPr txBox="1">
              <a:spLocks/>
            </p:cNvSpPr>
            <p:nvPr/>
          </p:nvSpPr>
          <p:spPr>
            <a:xfrm>
              <a:off x="561710" y="4633669"/>
              <a:ext cx="1481151" cy="42688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rgbClr val="004C14"/>
                  </a:solidFill>
                  <a:latin typeface="ACHS Nueva Sans" pitchFamily="2" charset="0"/>
                </a:rPr>
                <a:t>Bienvenida</a:t>
              </a:r>
            </a:p>
          </p:txBody>
        </p:sp>
        <p:sp>
          <p:nvSpPr>
            <p:cNvPr id="25" name="Marcador de texto 5">
              <a:extLst>
                <a:ext uri="{FF2B5EF4-FFF2-40B4-BE49-F238E27FC236}">
                  <a16:creationId xmlns="" xmlns:a16="http://schemas.microsoft.com/office/drawing/2014/main" id="{981B8DF0-C25D-21EA-FBBD-DE64CBDD123A}"/>
                </a:ext>
              </a:extLst>
            </p:cNvPr>
            <p:cNvSpPr txBox="1">
              <a:spLocks/>
            </p:cNvSpPr>
            <p:nvPr/>
          </p:nvSpPr>
          <p:spPr>
            <a:xfrm>
              <a:off x="3418485" y="4629414"/>
              <a:ext cx="165913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900"/>
                </a:lnSpc>
              </a:pPr>
              <a:r>
                <a:rPr lang="es-CL" b="1" dirty="0">
                  <a:solidFill>
                    <a:srgbClr val="004C14"/>
                  </a:solidFill>
                  <a:latin typeface="ACHS Nueva Sans" pitchFamily="2" charset="0"/>
                </a:rPr>
                <a:t>Presentación del facilitador</a:t>
              </a:r>
            </a:p>
            <a:p>
              <a:pPr algn="ctr">
                <a:lnSpc>
                  <a:spcPts val="1900"/>
                </a:lnSpc>
              </a:pPr>
              <a:endParaRPr lang="es-CL" b="1" dirty="0">
                <a:solidFill>
                  <a:srgbClr val="004C14"/>
                </a:solidFill>
                <a:latin typeface="ACHS Nueva Sans" pitchFamily="2" charset="0"/>
              </a:endParaRPr>
            </a:p>
          </p:txBody>
        </p:sp>
        <p:sp>
          <p:nvSpPr>
            <p:cNvPr id="26" name="Marcador de texto 5">
              <a:extLst>
                <a:ext uri="{FF2B5EF4-FFF2-40B4-BE49-F238E27FC236}">
                  <a16:creationId xmlns="" xmlns:a16="http://schemas.microsoft.com/office/drawing/2014/main" id="{AD961BE0-3FD2-D134-9851-5834F5F79719}"/>
                </a:ext>
              </a:extLst>
            </p:cNvPr>
            <p:cNvSpPr txBox="1">
              <a:spLocks/>
            </p:cNvSpPr>
            <p:nvPr/>
          </p:nvSpPr>
          <p:spPr>
            <a:xfrm>
              <a:off x="9411869" y="4625304"/>
              <a:ext cx="1481151" cy="62094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900"/>
                </a:lnSpc>
              </a:pPr>
              <a:r>
                <a:rPr lang="es-CL" b="1" dirty="0">
                  <a:solidFill>
                    <a:srgbClr val="004C14"/>
                  </a:solidFill>
                  <a:latin typeface="ACHS Nueva Sans" pitchFamily="2" charset="0"/>
                </a:rPr>
                <a:t>Expectativas de los participantes</a:t>
              </a:r>
            </a:p>
            <a:p>
              <a:pPr algn="ctr">
                <a:lnSpc>
                  <a:spcPts val="1900"/>
                </a:lnSpc>
              </a:pPr>
              <a:endParaRPr lang="es-CL" b="1" dirty="0">
                <a:solidFill>
                  <a:srgbClr val="004C14"/>
                </a:solidFill>
                <a:latin typeface="ACHS Nueva Sans" pitchFamily="2" charset="0"/>
              </a:endParaRPr>
            </a:p>
          </p:txBody>
        </p:sp>
        <p:sp>
          <p:nvSpPr>
            <p:cNvPr id="27" name="Marcador de texto 5">
              <a:extLst>
                <a:ext uri="{FF2B5EF4-FFF2-40B4-BE49-F238E27FC236}">
                  <a16:creationId xmlns="" xmlns:a16="http://schemas.microsoft.com/office/drawing/2014/main" id="{52994D7C-8807-D9F1-EA07-BE1BCA2A6638}"/>
                </a:ext>
              </a:extLst>
            </p:cNvPr>
            <p:cNvSpPr txBox="1">
              <a:spLocks/>
            </p:cNvSpPr>
            <p:nvPr/>
          </p:nvSpPr>
          <p:spPr>
            <a:xfrm>
              <a:off x="6566186" y="4625303"/>
              <a:ext cx="1481151"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900"/>
                </a:lnSpc>
              </a:pPr>
              <a:r>
                <a:rPr lang="es-CL" b="1" dirty="0">
                  <a:solidFill>
                    <a:srgbClr val="004C14"/>
                  </a:solidFill>
                  <a:latin typeface="ACHS Nueva Sans" pitchFamily="2" charset="0"/>
                </a:rPr>
                <a:t>Presentación del curso</a:t>
              </a:r>
            </a:p>
            <a:p>
              <a:pPr algn="ctr">
                <a:lnSpc>
                  <a:spcPts val="1900"/>
                </a:lnSpc>
              </a:pPr>
              <a:endParaRPr lang="es-CL" b="1" dirty="0">
                <a:solidFill>
                  <a:srgbClr val="004C14"/>
                </a:solidFill>
                <a:latin typeface="ACHS Nueva Sans" pitchFamily="2" charset="0"/>
              </a:endParaRPr>
            </a:p>
          </p:txBody>
        </p:sp>
        <p:pic>
          <p:nvPicPr>
            <p:cNvPr id="28" name="Gráfico 27">
              <a:extLst>
                <a:ext uri="{FF2B5EF4-FFF2-40B4-BE49-F238E27FC236}">
                  <a16:creationId xmlns="" xmlns:a16="http://schemas.microsoft.com/office/drawing/2014/main" id="{B8C9B00F-E517-BDB1-7773-DDF9947B022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55609" y="3128771"/>
              <a:ext cx="1493352" cy="1076880"/>
            </a:xfrm>
            <a:prstGeom prst="rect">
              <a:avLst/>
            </a:prstGeom>
          </p:spPr>
        </p:pic>
        <p:pic>
          <p:nvPicPr>
            <p:cNvPr id="29" name="Gráfico 28">
              <a:extLst>
                <a:ext uri="{FF2B5EF4-FFF2-40B4-BE49-F238E27FC236}">
                  <a16:creationId xmlns="" xmlns:a16="http://schemas.microsoft.com/office/drawing/2014/main" id="{AB2F3CFA-1BE0-A5D6-FA65-96F66704F4D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3790136" y="2934165"/>
              <a:ext cx="915831" cy="1336212"/>
            </a:xfrm>
            <a:prstGeom prst="rect">
              <a:avLst/>
            </a:prstGeom>
          </p:spPr>
        </p:pic>
        <p:pic>
          <p:nvPicPr>
            <p:cNvPr id="30" name="Gráfico 29">
              <a:extLst>
                <a:ext uri="{FF2B5EF4-FFF2-40B4-BE49-F238E27FC236}">
                  <a16:creationId xmlns="" xmlns:a16="http://schemas.microsoft.com/office/drawing/2014/main" id="{537A5E9E-AE9D-C17E-81C4-F0D939D3386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723780" y="3180515"/>
              <a:ext cx="1165963" cy="1150348"/>
            </a:xfrm>
            <a:prstGeom prst="rect">
              <a:avLst/>
            </a:prstGeom>
          </p:spPr>
        </p:pic>
        <p:pic>
          <p:nvPicPr>
            <p:cNvPr id="31" name="Gráfico 30">
              <a:extLst>
                <a:ext uri="{FF2B5EF4-FFF2-40B4-BE49-F238E27FC236}">
                  <a16:creationId xmlns="" xmlns:a16="http://schemas.microsoft.com/office/drawing/2014/main" id="{0275668A-8D79-2022-A567-8721209D9BD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9683292" y="3120478"/>
              <a:ext cx="1116286" cy="1039959"/>
            </a:xfrm>
            <a:prstGeom prst="rect">
              <a:avLst/>
            </a:prstGeom>
          </p:spPr>
        </p:pic>
      </p:grpSp>
    </p:spTree>
    <p:custDataLst>
      <p:tags r:id="rId1"/>
    </p:custDataLst>
    <p:extLst>
      <p:ext uri="{BB962C8B-B14F-4D97-AF65-F5344CB8AC3E}">
        <p14:creationId xmlns:p14="http://schemas.microsoft.com/office/powerpoint/2010/main" val="120987736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11">
            <a:extLst>
              <a:ext uri="{FF2B5EF4-FFF2-40B4-BE49-F238E27FC236}">
                <a16:creationId xmlns="" xmlns:a16="http://schemas.microsoft.com/office/drawing/2014/main" id="{D98E802F-9025-A5F0-B37A-307FCAEA5B3A}"/>
              </a:ext>
            </a:extLst>
          </p:cNvPr>
          <p:cNvSpPr>
            <a:spLocks noChangeAspect="1"/>
          </p:cNvSpPr>
          <p:nvPr/>
        </p:nvSpPr>
        <p:spPr>
          <a:xfrm rot="600000">
            <a:off x="6511554" y="1628775"/>
            <a:ext cx="3917950" cy="3917950"/>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2535"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4" name="Imagen 3">
            <a:extLst>
              <a:ext uri="{FF2B5EF4-FFF2-40B4-BE49-F238E27FC236}">
                <a16:creationId xmlns="" xmlns:a16="http://schemas.microsoft.com/office/drawing/2014/main" id="{09D92E1F-5B36-207D-A109-1671B217245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11554" y="1628775"/>
            <a:ext cx="3917951" cy="3917951"/>
          </a:xfrm>
          <a:prstGeom prst="roundRect">
            <a:avLst>
              <a:gd name="adj" fmla="val 12689"/>
            </a:avLst>
          </a:prstGeom>
          <a:solidFill>
            <a:srgbClr val="FFFFFF">
              <a:shade val="85000"/>
            </a:srgbClr>
          </a:solidFill>
          <a:ln>
            <a:noFill/>
          </a:ln>
          <a:effectLst/>
        </p:spPr>
      </p:pic>
      <p:sp>
        <p:nvSpPr>
          <p:cNvPr id="24" name="4 Rectángulo">
            <a:extLst>
              <a:ext uri="{FF2B5EF4-FFF2-40B4-BE49-F238E27FC236}">
                <a16:creationId xmlns="" xmlns:a16="http://schemas.microsoft.com/office/drawing/2014/main" id="{58A01D3B-0B6A-9A4C-94C5-15A0BE822587}"/>
              </a:ext>
            </a:extLst>
          </p:cNvPr>
          <p:cNvSpPr/>
          <p:nvPr/>
        </p:nvSpPr>
        <p:spPr>
          <a:xfrm>
            <a:off x="491039" y="1676901"/>
            <a:ext cx="4200024" cy="4324261"/>
          </a:xfrm>
          <a:prstGeom prst="rect">
            <a:avLst/>
          </a:prstGeom>
        </p:spPr>
        <p:txBody>
          <a:bodyPr wrap="square">
            <a:spAutoFit/>
          </a:bodyPr>
          <a:lstStyle/>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Se debe tener en cuenta que cualquier medida de intervención debe adecuarse a la organización.</a:t>
            </a:r>
          </a:p>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Deben utilizarse con miras a la promoción de diálogo, consulta, negociación y toda forma de cooperación entre empleadores, trabajadores, representantes y partes interesadas, según sea el caso.</a:t>
            </a:r>
          </a:p>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El enfoque preventivo se basa en una secuencia de acciones concretas, lo que constituye un proceso de “mejora continua”, común a la gestión de cualquier tipo de riesgo. Aplicar este esquema preventivo a los riesgos psicosociales implica “normalizarlos”, tratarlos igual que a los higiénicos o los ergonómicos. </a:t>
            </a:r>
          </a:p>
        </p:txBody>
      </p:sp>
      <p:sp>
        <p:nvSpPr>
          <p:cNvPr id="6" name="Marcador de texto 5">
            <a:extLst>
              <a:ext uri="{FF2B5EF4-FFF2-40B4-BE49-F238E27FC236}">
                <a16:creationId xmlns="" xmlns:a16="http://schemas.microsoft.com/office/drawing/2014/main" id="{D8545F41-33BC-3820-1204-6104BBEB1C3F}"/>
              </a:ext>
            </a:extLst>
          </p:cNvPr>
          <p:cNvSpPr>
            <a:spLocks noGrp="1"/>
          </p:cNvSpPr>
          <p:nvPr>
            <p:ph type="body" sz="quarter" idx="61"/>
          </p:nvPr>
        </p:nvSpPr>
        <p:spPr/>
        <p:txBody>
          <a:bodyPr/>
          <a:lstStyle/>
          <a:p>
            <a:r>
              <a:rPr lang="es-CL" dirty="0"/>
              <a:t>Ejecución de medidas</a:t>
            </a:r>
          </a:p>
        </p:txBody>
      </p:sp>
    </p:spTree>
    <p:custDataLst>
      <p:tags r:id="rId2"/>
    </p:custDataLst>
    <p:extLst>
      <p:ext uri="{BB962C8B-B14F-4D97-AF65-F5344CB8AC3E}">
        <p14:creationId xmlns:p14="http://schemas.microsoft.com/office/powerpoint/2010/main" val="322032516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3559"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grpSp>
        <p:nvGrpSpPr>
          <p:cNvPr id="14" name="Grupo 13">
            <a:extLst>
              <a:ext uri="{FF2B5EF4-FFF2-40B4-BE49-F238E27FC236}">
                <a16:creationId xmlns="" xmlns:a16="http://schemas.microsoft.com/office/drawing/2014/main" id="{99A0E0D7-86E9-CD2B-AFA0-EBEBD85BE890}"/>
              </a:ext>
            </a:extLst>
          </p:cNvPr>
          <p:cNvGrpSpPr/>
          <p:nvPr/>
        </p:nvGrpSpPr>
        <p:grpSpPr>
          <a:xfrm>
            <a:off x="2209800" y="2367383"/>
            <a:ext cx="7870291" cy="3306836"/>
            <a:chOff x="2498556" y="2399467"/>
            <a:chExt cx="7870291" cy="3306836"/>
          </a:xfrm>
        </p:grpSpPr>
        <p:sp>
          <p:nvSpPr>
            <p:cNvPr id="5" name="Forma libre 5">
              <a:extLst>
                <a:ext uri="{FF2B5EF4-FFF2-40B4-BE49-F238E27FC236}">
                  <a16:creationId xmlns="" xmlns:a16="http://schemas.microsoft.com/office/drawing/2014/main" id="{DEB42623-E3FC-5CBB-D74A-A28465841CA2}"/>
                </a:ext>
              </a:extLst>
            </p:cNvPr>
            <p:cNvSpPr/>
            <p:nvPr/>
          </p:nvSpPr>
          <p:spPr>
            <a:xfrm>
              <a:off x="2519730" y="2399467"/>
              <a:ext cx="1955711" cy="1173427"/>
            </a:xfrm>
            <a:custGeom>
              <a:avLst/>
              <a:gdLst>
                <a:gd name="connsiteX0" fmla="*/ 0 w 2598957"/>
                <a:gd name="connsiteY0" fmla="*/ 155937 h 1559374"/>
                <a:gd name="connsiteX1" fmla="*/ 155937 w 2598957"/>
                <a:gd name="connsiteY1" fmla="*/ 0 h 1559374"/>
                <a:gd name="connsiteX2" fmla="*/ 2443020 w 2598957"/>
                <a:gd name="connsiteY2" fmla="*/ 0 h 1559374"/>
                <a:gd name="connsiteX3" fmla="*/ 2598957 w 2598957"/>
                <a:gd name="connsiteY3" fmla="*/ 155937 h 1559374"/>
                <a:gd name="connsiteX4" fmla="*/ 2598957 w 2598957"/>
                <a:gd name="connsiteY4" fmla="*/ 1403437 h 1559374"/>
                <a:gd name="connsiteX5" fmla="*/ 2443020 w 2598957"/>
                <a:gd name="connsiteY5" fmla="*/ 1559374 h 1559374"/>
                <a:gd name="connsiteX6" fmla="*/ 155937 w 2598957"/>
                <a:gd name="connsiteY6" fmla="*/ 1559374 h 1559374"/>
                <a:gd name="connsiteX7" fmla="*/ 0 w 2598957"/>
                <a:gd name="connsiteY7" fmla="*/ 1403437 h 1559374"/>
                <a:gd name="connsiteX8" fmla="*/ 0 w 2598957"/>
                <a:gd name="connsiteY8" fmla="*/ 155937 h 15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957" h="1559374">
                  <a:moveTo>
                    <a:pt x="0" y="155937"/>
                  </a:moveTo>
                  <a:cubicBezTo>
                    <a:pt x="0" y="69815"/>
                    <a:pt x="69815" y="0"/>
                    <a:pt x="155937" y="0"/>
                  </a:cubicBezTo>
                  <a:lnTo>
                    <a:pt x="2443020" y="0"/>
                  </a:lnTo>
                  <a:cubicBezTo>
                    <a:pt x="2529142" y="0"/>
                    <a:pt x="2598957" y="69815"/>
                    <a:pt x="2598957" y="155937"/>
                  </a:cubicBezTo>
                  <a:lnTo>
                    <a:pt x="2598957" y="1403437"/>
                  </a:lnTo>
                  <a:cubicBezTo>
                    <a:pt x="2598957" y="1489559"/>
                    <a:pt x="2529142" y="1559374"/>
                    <a:pt x="2443020" y="1559374"/>
                  </a:cubicBezTo>
                  <a:lnTo>
                    <a:pt x="155937" y="1559374"/>
                  </a:lnTo>
                  <a:cubicBezTo>
                    <a:pt x="69815" y="1559374"/>
                    <a:pt x="0" y="1489559"/>
                    <a:pt x="0" y="1403437"/>
                  </a:cubicBezTo>
                  <a:lnTo>
                    <a:pt x="0" y="155937"/>
                  </a:lnTo>
                  <a:close/>
                </a:path>
              </a:pathLst>
            </a:custGeom>
            <a:solidFill>
              <a:srgbClr val="004C14"/>
            </a:solidFill>
            <a:ln>
              <a:noFill/>
            </a:ln>
            <a:effectLst/>
            <a:scene3d>
              <a:camera prst="orthographicFront"/>
              <a:lightRig rig="threePt" dir="t">
                <a:rot lat="0" lon="0" rev="7500000"/>
              </a:lightRig>
            </a:scene3d>
            <a:sp3d prstMaterial="plastic"/>
          </p:spPr>
          <p:style>
            <a:lnRef idx="2">
              <a:schemeClr val="dk1"/>
            </a:lnRef>
            <a:fillRef idx="1">
              <a:schemeClr val="lt1"/>
            </a:fillRef>
            <a:effectRef idx="0">
              <a:schemeClr val="dk1"/>
            </a:effectRef>
            <a:fontRef idx="minor">
              <a:schemeClr val="dk1"/>
            </a:fontRef>
          </p:style>
          <p:txBody>
            <a:bodyPr spcFirstLastPara="0" vert="horz" wrap="square" lIns="100310" tIns="100310" rIns="100310" bIns="100310" numCol="1" spcCol="1270" anchor="ctr" anchorCtr="0">
              <a:noAutofit/>
            </a:bodyPr>
            <a:lstStyle/>
            <a:p>
              <a:pPr algn="ctr" defTabSz="769318">
                <a:lnSpc>
                  <a:spcPct val="90000"/>
                </a:lnSpc>
                <a:spcBef>
                  <a:spcPct val="0"/>
                </a:spcBef>
                <a:spcAft>
                  <a:spcPct val="35000"/>
                </a:spcAft>
              </a:pPr>
              <a:r>
                <a:rPr lang="es-CL" sz="1500" dirty="0">
                  <a:solidFill>
                    <a:schemeClr val="bg1"/>
                  </a:solidFill>
                  <a:latin typeface="ACHS Nueva Sans" pitchFamily="2" charset="0"/>
                  <a:cs typeface="Arial" panose="020B0604020202020204" pitchFamily="34" charset="0"/>
                </a:rPr>
                <a:t>Identificar el Riesgo Psicosocial.</a:t>
              </a:r>
            </a:p>
          </p:txBody>
        </p:sp>
        <p:sp>
          <p:nvSpPr>
            <p:cNvPr id="6" name="Forma libre 8">
              <a:extLst>
                <a:ext uri="{FF2B5EF4-FFF2-40B4-BE49-F238E27FC236}">
                  <a16:creationId xmlns="" xmlns:a16="http://schemas.microsoft.com/office/drawing/2014/main" id="{35A8253C-0F17-4E75-660C-82974AF5D1CD}"/>
                </a:ext>
              </a:extLst>
            </p:cNvPr>
            <p:cNvSpPr/>
            <p:nvPr/>
          </p:nvSpPr>
          <p:spPr>
            <a:xfrm>
              <a:off x="2498556" y="4532876"/>
              <a:ext cx="1955711" cy="1173427"/>
            </a:xfrm>
            <a:custGeom>
              <a:avLst/>
              <a:gdLst>
                <a:gd name="connsiteX0" fmla="*/ 0 w 2598957"/>
                <a:gd name="connsiteY0" fmla="*/ 155937 h 1559374"/>
                <a:gd name="connsiteX1" fmla="*/ 155937 w 2598957"/>
                <a:gd name="connsiteY1" fmla="*/ 0 h 1559374"/>
                <a:gd name="connsiteX2" fmla="*/ 2443020 w 2598957"/>
                <a:gd name="connsiteY2" fmla="*/ 0 h 1559374"/>
                <a:gd name="connsiteX3" fmla="*/ 2598957 w 2598957"/>
                <a:gd name="connsiteY3" fmla="*/ 155937 h 1559374"/>
                <a:gd name="connsiteX4" fmla="*/ 2598957 w 2598957"/>
                <a:gd name="connsiteY4" fmla="*/ 1403437 h 1559374"/>
                <a:gd name="connsiteX5" fmla="*/ 2443020 w 2598957"/>
                <a:gd name="connsiteY5" fmla="*/ 1559374 h 1559374"/>
                <a:gd name="connsiteX6" fmla="*/ 155937 w 2598957"/>
                <a:gd name="connsiteY6" fmla="*/ 1559374 h 1559374"/>
                <a:gd name="connsiteX7" fmla="*/ 0 w 2598957"/>
                <a:gd name="connsiteY7" fmla="*/ 1403437 h 1559374"/>
                <a:gd name="connsiteX8" fmla="*/ 0 w 2598957"/>
                <a:gd name="connsiteY8" fmla="*/ 155937 h 15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957" h="1559374">
                  <a:moveTo>
                    <a:pt x="0" y="155937"/>
                  </a:moveTo>
                  <a:cubicBezTo>
                    <a:pt x="0" y="69815"/>
                    <a:pt x="69815" y="0"/>
                    <a:pt x="155937" y="0"/>
                  </a:cubicBezTo>
                  <a:lnTo>
                    <a:pt x="2443020" y="0"/>
                  </a:lnTo>
                  <a:cubicBezTo>
                    <a:pt x="2529142" y="0"/>
                    <a:pt x="2598957" y="69815"/>
                    <a:pt x="2598957" y="155937"/>
                  </a:cubicBezTo>
                  <a:lnTo>
                    <a:pt x="2598957" y="1403437"/>
                  </a:lnTo>
                  <a:cubicBezTo>
                    <a:pt x="2598957" y="1489559"/>
                    <a:pt x="2529142" y="1559374"/>
                    <a:pt x="2443020" y="1559374"/>
                  </a:cubicBezTo>
                  <a:lnTo>
                    <a:pt x="155937" y="1559374"/>
                  </a:lnTo>
                  <a:cubicBezTo>
                    <a:pt x="69815" y="1559374"/>
                    <a:pt x="0" y="1489559"/>
                    <a:pt x="0" y="1403437"/>
                  </a:cubicBezTo>
                  <a:lnTo>
                    <a:pt x="0" y="155937"/>
                  </a:lnTo>
                  <a:close/>
                </a:path>
              </a:pathLst>
            </a:custGeom>
            <a:solidFill>
              <a:srgbClr val="004C14"/>
            </a:solidFill>
            <a:ln>
              <a:noFill/>
            </a:ln>
            <a:effectLst/>
            <a:scene3d>
              <a:camera prst="orthographicFront"/>
              <a:lightRig rig="threePt" dir="t">
                <a:rot lat="0" lon="0" rev="7500000"/>
              </a:lightRig>
            </a:scene3d>
            <a:sp3d prstMaterial="plastic"/>
          </p:spPr>
          <p:style>
            <a:lnRef idx="2">
              <a:schemeClr val="dk1"/>
            </a:lnRef>
            <a:fillRef idx="1">
              <a:schemeClr val="lt1"/>
            </a:fillRef>
            <a:effectRef idx="0">
              <a:schemeClr val="dk1"/>
            </a:effectRef>
            <a:fontRef idx="minor">
              <a:schemeClr val="dk1"/>
            </a:fontRef>
          </p:style>
          <p:txBody>
            <a:bodyPr spcFirstLastPara="0" vert="horz" wrap="square" lIns="100310" tIns="100310" rIns="100310" bIns="100310" numCol="1" spcCol="1270" anchor="ctr" anchorCtr="0">
              <a:noAutofit/>
            </a:bodyPr>
            <a:lstStyle/>
            <a:p>
              <a:pPr algn="ctr" defTabSz="769318">
                <a:lnSpc>
                  <a:spcPct val="90000"/>
                </a:lnSpc>
                <a:spcBef>
                  <a:spcPct val="0"/>
                </a:spcBef>
                <a:spcAft>
                  <a:spcPct val="35000"/>
                </a:spcAft>
              </a:pPr>
              <a:r>
                <a:rPr lang="es-CL" sz="1500" dirty="0">
                  <a:solidFill>
                    <a:schemeClr val="bg1"/>
                  </a:solidFill>
                  <a:latin typeface="ACHS Nueva Sans" pitchFamily="2" charset="0"/>
                  <a:cs typeface="Arial" panose="020B0604020202020204" pitchFamily="34" charset="0"/>
                </a:rPr>
                <a:t>Evaluar el Riesgo Psicosocial.</a:t>
              </a:r>
            </a:p>
          </p:txBody>
        </p:sp>
        <p:sp>
          <p:nvSpPr>
            <p:cNvPr id="7" name="Forma libre 9">
              <a:extLst>
                <a:ext uri="{FF2B5EF4-FFF2-40B4-BE49-F238E27FC236}">
                  <a16:creationId xmlns="" xmlns:a16="http://schemas.microsoft.com/office/drawing/2014/main" id="{76291744-A78A-25A4-D162-B737D141F576}"/>
                </a:ext>
              </a:extLst>
            </p:cNvPr>
            <p:cNvSpPr/>
            <p:nvPr/>
          </p:nvSpPr>
          <p:spPr>
            <a:xfrm>
              <a:off x="4652890" y="4877082"/>
              <a:ext cx="632112" cy="485016"/>
            </a:xfrm>
            <a:custGeom>
              <a:avLst/>
              <a:gdLst>
                <a:gd name="connsiteX0" fmla="*/ 0 w 840017"/>
                <a:gd name="connsiteY0" fmla="*/ 128908 h 644541"/>
                <a:gd name="connsiteX1" fmla="*/ 517747 w 840017"/>
                <a:gd name="connsiteY1" fmla="*/ 128908 h 644541"/>
                <a:gd name="connsiteX2" fmla="*/ 517747 w 840017"/>
                <a:gd name="connsiteY2" fmla="*/ 0 h 644541"/>
                <a:gd name="connsiteX3" fmla="*/ 840017 w 840017"/>
                <a:gd name="connsiteY3" fmla="*/ 322271 h 644541"/>
                <a:gd name="connsiteX4" fmla="*/ 517747 w 840017"/>
                <a:gd name="connsiteY4" fmla="*/ 644541 h 644541"/>
                <a:gd name="connsiteX5" fmla="*/ 517747 w 840017"/>
                <a:gd name="connsiteY5" fmla="*/ 515633 h 644541"/>
                <a:gd name="connsiteX6" fmla="*/ 0 w 840017"/>
                <a:gd name="connsiteY6" fmla="*/ 515633 h 644541"/>
                <a:gd name="connsiteX7" fmla="*/ 0 w 840017"/>
                <a:gd name="connsiteY7" fmla="*/ 128908 h 64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017" h="644541">
                  <a:moveTo>
                    <a:pt x="0" y="128908"/>
                  </a:moveTo>
                  <a:lnTo>
                    <a:pt x="517747" y="128908"/>
                  </a:lnTo>
                  <a:lnTo>
                    <a:pt x="517747" y="0"/>
                  </a:lnTo>
                  <a:lnTo>
                    <a:pt x="840017" y="322271"/>
                  </a:lnTo>
                  <a:lnTo>
                    <a:pt x="517747" y="644541"/>
                  </a:lnTo>
                  <a:lnTo>
                    <a:pt x="517747" y="515633"/>
                  </a:lnTo>
                  <a:lnTo>
                    <a:pt x="0" y="515633"/>
                  </a:lnTo>
                  <a:lnTo>
                    <a:pt x="0" y="128908"/>
                  </a:lnTo>
                  <a:close/>
                </a:path>
              </a:pathLst>
            </a:custGeom>
            <a:solidFill>
              <a:schemeClr val="accent2"/>
            </a:solidFill>
            <a:ln>
              <a:noFill/>
            </a:ln>
            <a:effectLst/>
            <a:scene3d>
              <a:camera prst="orthographicFront"/>
              <a:lightRig rig="threePt" dir="t">
                <a:rot lat="0" lon="0" rev="7500000"/>
              </a:lightRig>
            </a:scene3d>
            <a:sp3d z="-70000" extrusionH="63500" prstMaterial="matte">
              <a:contourClr>
                <a:schemeClr val="bg1"/>
              </a:contourClr>
            </a:sp3d>
          </p:spPr>
          <p:style>
            <a:lnRef idx="2">
              <a:schemeClr val="dk1">
                <a:shade val="50000"/>
              </a:schemeClr>
            </a:lnRef>
            <a:fillRef idx="1">
              <a:schemeClr val="dk1"/>
            </a:fillRef>
            <a:effectRef idx="0">
              <a:schemeClr val="dk1"/>
            </a:effectRef>
            <a:fontRef idx="minor">
              <a:schemeClr val="lt1"/>
            </a:fontRef>
          </p:style>
          <p:txBody>
            <a:bodyPr spcFirstLastPara="0" vert="horz" wrap="square" lIns="0" tIns="97003" rIns="145505" bIns="97003" numCol="1" spcCol="1270" anchor="ctr" anchorCtr="0">
              <a:noAutofit/>
            </a:bodyPr>
            <a:lstStyle/>
            <a:p>
              <a:pPr algn="ctr" defTabSz="602075">
                <a:lnSpc>
                  <a:spcPct val="90000"/>
                </a:lnSpc>
                <a:spcBef>
                  <a:spcPct val="0"/>
                </a:spcBef>
                <a:spcAft>
                  <a:spcPct val="35000"/>
                </a:spcAft>
              </a:pPr>
              <a:endParaRPr lang="es-CL" sz="1355" dirty="0">
                <a:solidFill>
                  <a:schemeClr val="bg1"/>
                </a:solidFill>
                <a:latin typeface="ACHS Nueva Sans" pitchFamily="2" charset="0"/>
                <a:cs typeface="Arial" panose="020B0604020202020204" pitchFamily="34" charset="0"/>
              </a:endParaRPr>
            </a:p>
          </p:txBody>
        </p:sp>
        <p:sp>
          <p:nvSpPr>
            <p:cNvPr id="8" name="Forma libre 10">
              <a:extLst>
                <a:ext uri="{FF2B5EF4-FFF2-40B4-BE49-F238E27FC236}">
                  <a16:creationId xmlns="" xmlns:a16="http://schemas.microsoft.com/office/drawing/2014/main" id="{514DF480-2A98-61C2-4028-DE80B6A1E5F3}"/>
                </a:ext>
              </a:extLst>
            </p:cNvPr>
            <p:cNvSpPr/>
            <p:nvPr/>
          </p:nvSpPr>
          <p:spPr>
            <a:xfrm>
              <a:off x="5453297" y="4532876"/>
              <a:ext cx="1955711" cy="1173427"/>
            </a:xfrm>
            <a:custGeom>
              <a:avLst/>
              <a:gdLst>
                <a:gd name="connsiteX0" fmla="*/ 0 w 2598957"/>
                <a:gd name="connsiteY0" fmla="*/ 155937 h 1559374"/>
                <a:gd name="connsiteX1" fmla="*/ 155937 w 2598957"/>
                <a:gd name="connsiteY1" fmla="*/ 0 h 1559374"/>
                <a:gd name="connsiteX2" fmla="*/ 2443020 w 2598957"/>
                <a:gd name="connsiteY2" fmla="*/ 0 h 1559374"/>
                <a:gd name="connsiteX3" fmla="*/ 2598957 w 2598957"/>
                <a:gd name="connsiteY3" fmla="*/ 155937 h 1559374"/>
                <a:gd name="connsiteX4" fmla="*/ 2598957 w 2598957"/>
                <a:gd name="connsiteY4" fmla="*/ 1403437 h 1559374"/>
                <a:gd name="connsiteX5" fmla="*/ 2443020 w 2598957"/>
                <a:gd name="connsiteY5" fmla="*/ 1559374 h 1559374"/>
                <a:gd name="connsiteX6" fmla="*/ 155937 w 2598957"/>
                <a:gd name="connsiteY6" fmla="*/ 1559374 h 1559374"/>
                <a:gd name="connsiteX7" fmla="*/ 0 w 2598957"/>
                <a:gd name="connsiteY7" fmla="*/ 1403437 h 1559374"/>
                <a:gd name="connsiteX8" fmla="*/ 0 w 2598957"/>
                <a:gd name="connsiteY8" fmla="*/ 155937 h 15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957" h="1559374">
                  <a:moveTo>
                    <a:pt x="0" y="155937"/>
                  </a:moveTo>
                  <a:cubicBezTo>
                    <a:pt x="0" y="69815"/>
                    <a:pt x="69815" y="0"/>
                    <a:pt x="155937" y="0"/>
                  </a:cubicBezTo>
                  <a:lnTo>
                    <a:pt x="2443020" y="0"/>
                  </a:lnTo>
                  <a:cubicBezTo>
                    <a:pt x="2529142" y="0"/>
                    <a:pt x="2598957" y="69815"/>
                    <a:pt x="2598957" y="155937"/>
                  </a:cubicBezTo>
                  <a:lnTo>
                    <a:pt x="2598957" y="1403437"/>
                  </a:lnTo>
                  <a:cubicBezTo>
                    <a:pt x="2598957" y="1489559"/>
                    <a:pt x="2529142" y="1559374"/>
                    <a:pt x="2443020" y="1559374"/>
                  </a:cubicBezTo>
                  <a:lnTo>
                    <a:pt x="155937" y="1559374"/>
                  </a:lnTo>
                  <a:cubicBezTo>
                    <a:pt x="69815" y="1559374"/>
                    <a:pt x="0" y="1489559"/>
                    <a:pt x="0" y="1403437"/>
                  </a:cubicBezTo>
                  <a:lnTo>
                    <a:pt x="0" y="155937"/>
                  </a:lnTo>
                  <a:close/>
                </a:path>
              </a:pathLst>
            </a:custGeom>
            <a:solidFill>
              <a:srgbClr val="004C14"/>
            </a:solidFill>
            <a:ln>
              <a:noFill/>
            </a:ln>
            <a:effectLst/>
            <a:scene3d>
              <a:camera prst="orthographicFront"/>
              <a:lightRig rig="threePt" dir="t">
                <a:rot lat="0" lon="0" rev="7500000"/>
              </a:lightRig>
            </a:scene3d>
            <a:sp3d prstMaterial="plastic"/>
          </p:spPr>
          <p:style>
            <a:lnRef idx="2">
              <a:schemeClr val="dk1"/>
            </a:lnRef>
            <a:fillRef idx="1">
              <a:schemeClr val="lt1"/>
            </a:fillRef>
            <a:effectRef idx="0">
              <a:schemeClr val="dk1"/>
            </a:effectRef>
            <a:fontRef idx="minor">
              <a:schemeClr val="dk1"/>
            </a:fontRef>
          </p:style>
          <p:txBody>
            <a:bodyPr spcFirstLastPara="0" vert="horz" wrap="square" lIns="100310" tIns="100310" rIns="100310" bIns="100310" numCol="1" spcCol="1270" anchor="ctr" anchorCtr="0">
              <a:noAutofit/>
            </a:bodyPr>
            <a:lstStyle/>
            <a:p>
              <a:pPr algn="ctr" defTabSz="769318">
                <a:lnSpc>
                  <a:spcPct val="90000"/>
                </a:lnSpc>
                <a:spcBef>
                  <a:spcPct val="0"/>
                </a:spcBef>
                <a:spcAft>
                  <a:spcPct val="35000"/>
                </a:spcAft>
              </a:pPr>
              <a:r>
                <a:rPr lang="es-CL" sz="1500" dirty="0">
                  <a:solidFill>
                    <a:schemeClr val="bg1"/>
                  </a:solidFill>
                  <a:latin typeface="ACHS Nueva Sans" pitchFamily="2" charset="0"/>
                  <a:cs typeface="Arial" panose="020B0604020202020204" pitchFamily="34" charset="0"/>
                </a:rPr>
                <a:t>Intervenir intentando eliminar o reducir la exposición.</a:t>
              </a:r>
            </a:p>
          </p:txBody>
        </p:sp>
        <p:sp>
          <p:nvSpPr>
            <p:cNvPr id="9" name="Forma libre 12">
              <a:extLst>
                <a:ext uri="{FF2B5EF4-FFF2-40B4-BE49-F238E27FC236}">
                  <a16:creationId xmlns="" xmlns:a16="http://schemas.microsoft.com/office/drawing/2014/main" id="{60858EE2-E3A5-44C6-DFC9-F723EDA10739}"/>
                </a:ext>
              </a:extLst>
            </p:cNvPr>
            <p:cNvSpPr/>
            <p:nvPr/>
          </p:nvSpPr>
          <p:spPr>
            <a:xfrm>
              <a:off x="8413136" y="4532876"/>
              <a:ext cx="1955711" cy="1173427"/>
            </a:xfrm>
            <a:custGeom>
              <a:avLst/>
              <a:gdLst>
                <a:gd name="connsiteX0" fmla="*/ 0 w 2598957"/>
                <a:gd name="connsiteY0" fmla="*/ 155937 h 1559374"/>
                <a:gd name="connsiteX1" fmla="*/ 155937 w 2598957"/>
                <a:gd name="connsiteY1" fmla="*/ 0 h 1559374"/>
                <a:gd name="connsiteX2" fmla="*/ 2443020 w 2598957"/>
                <a:gd name="connsiteY2" fmla="*/ 0 h 1559374"/>
                <a:gd name="connsiteX3" fmla="*/ 2598957 w 2598957"/>
                <a:gd name="connsiteY3" fmla="*/ 155937 h 1559374"/>
                <a:gd name="connsiteX4" fmla="*/ 2598957 w 2598957"/>
                <a:gd name="connsiteY4" fmla="*/ 1403437 h 1559374"/>
                <a:gd name="connsiteX5" fmla="*/ 2443020 w 2598957"/>
                <a:gd name="connsiteY5" fmla="*/ 1559374 h 1559374"/>
                <a:gd name="connsiteX6" fmla="*/ 155937 w 2598957"/>
                <a:gd name="connsiteY6" fmla="*/ 1559374 h 1559374"/>
                <a:gd name="connsiteX7" fmla="*/ 0 w 2598957"/>
                <a:gd name="connsiteY7" fmla="*/ 1403437 h 1559374"/>
                <a:gd name="connsiteX8" fmla="*/ 0 w 2598957"/>
                <a:gd name="connsiteY8" fmla="*/ 155937 h 15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957" h="1559374">
                  <a:moveTo>
                    <a:pt x="0" y="155937"/>
                  </a:moveTo>
                  <a:cubicBezTo>
                    <a:pt x="0" y="69815"/>
                    <a:pt x="69815" y="0"/>
                    <a:pt x="155937" y="0"/>
                  </a:cubicBezTo>
                  <a:lnTo>
                    <a:pt x="2443020" y="0"/>
                  </a:lnTo>
                  <a:cubicBezTo>
                    <a:pt x="2529142" y="0"/>
                    <a:pt x="2598957" y="69815"/>
                    <a:pt x="2598957" y="155937"/>
                  </a:cubicBezTo>
                  <a:lnTo>
                    <a:pt x="2598957" y="1403437"/>
                  </a:lnTo>
                  <a:cubicBezTo>
                    <a:pt x="2598957" y="1489559"/>
                    <a:pt x="2529142" y="1559374"/>
                    <a:pt x="2443020" y="1559374"/>
                  </a:cubicBezTo>
                  <a:lnTo>
                    <a:pt x="155937" y="1559374"/>
                  </a:lnTo>
                  <a:cubicBezTo>
                    <a:pt x="69815" y="1559374"/>
                    <a:pt x="0" y="1489559"/>
                    <a:pt x="0" y="1403437"/>
                  </a:cubicBezTo>
                  <a:lnTo>
                    <a:pt x="0" y="155937"/>
                  </a:lnTo>
                  <a:close/>
                </a:path>
              </a:pathLst>
            </a:custGeom>
            <a:solidFill>
              <a:srgbClr val="004C14"/>
            </a:solidFill>
            <a:ln>
              <a:noFill/>
            </a:ln>
            <a:effectLst/>
            <a:scene3d>
              <a:camera prst="orthographicFront"/>
              <a:lightRig rig="threePt" dir="t">
                <a:rot lat="0" lon="0" rev="7500000"/>
              </a:lightRig>
            </a:scene3d>
            <a:sp3d prstMaterial="plastic"/>
          </p:spPr>
          <p:style>
            <a:lnRef idx="2">
              <a:schemeClr val="dk1"/>
            </a:lnRef>
            <a:fillRef idx="1">
              <a:schemeClr val="lt1"/>
            </a:fillRef>
            <a:effectRef idx="0">
              <a:schemeClr val="dk1"/>
            </a:effectRef>
            <a:fontRef idx="minor">
              <a:schemeClr val="dk1"/>
            </a:fontRef>
          </p:style>
          <p:txBody>
            <a:bodyPr spcFirstLastPara="0" vert="horz" wrap="square" lIns="100310" tIns="100310" rIns="100310" bIns="100310" numCol="1" spcCol="1270" anchor="ctr" anchorCtr="0">
              <a:noAutofit/>
            </a:bodyPr>
            <a:lstStyle/>
            <a:p>
              <a:pPr algn="ctr" defTabSz="769318">
                <a:lnSpc>
                  <a:spcPct val="90000"/>
                </a:lnSpc>
                <a:spcBef>
                  <a:spcPct val="0"/>
                </a:spcBef>
                <a:spcAft>
                  <a:spcPct val="35000"/>
                </a:spcAft>
              </a:pPr>
              <a:r>
                <a:rPr lang="es-CL" sz="1500" dirty="0">
                  <a:solidFill>
                    <a:schemeClr val="bg1"/>
                  </a:solidFill>
                  <a:latin typeface="ACHS Nueva Sans" pitchFamily="2" charset="0"/>
                  <a:cs typeface="Arial" panose="020B0604020202020204" pitchFamily="34" charset="0"/>
                </a:rPr>
                <a:t>Seguimiento evaluando la eficacia.</a:t>
              </a:r>
            </a:p>
          </p:txBody>
        </p:sp>
        <p:sp>
          <p:nvSpPr>
            <p:cNvPr id="10" name="Forma libre 16">
              <a:extLst>
                <a:ext uri="{FF2B5EF4-FFF2-40B4-BE49-F238E27FC236}">
                  <a16:creationId xmlns="" xmlns:a16="http://schemas.microsoft.com/office/drawing/2014/main" id="{AA2957BE-1EE7-CEE1-CFD5-75DE0CE32B6D}"/>
                </a:ext>
              </a:extLst>
            </p:cNvPr>
            <p:cNvSpPr/>
            <p:nvPr/>
          </p:nvSpPr>
          <p:spPr>
            <a:xfrm>
              <a:off x="7592888" y="4877082"/>
              <a:ext cx="632112" cy="485016"/>
            </a:xfrm>
            <a:custGeom>
              <a:avLst/>
              <a:gdLst>
                <a:gd name="connsiteX0" fmla="*/ 0 w 840017"/>
                <a:gd name="connsiteY0" fmla="*/ 128908 h 644541"/>
                <a:gd name="connsiteX1" fmla="*/ 517747 w 840017"/>
                <a:gd name="connsiteY1" fmla="*/ 128908 h 644541"/>
                <a:gd name="connsiteX2" fmla="*/ 517747 w 840017"/>
                <a:gd name="connsiteY2" fmla="*/ 0 h 644541"/>
                <a:gd name="connsiteX3" fmla="*/ 840017 w 840017"/>
                <a:gd name="connsiteY3" fmla="*/ 322271 h 644541"/>
                <a:gd name="connsiteX4" fmla="*/ 517747 w 840017"/>
                <a:gd name="connsiteY4" fmla="*/ 644541 h 644541"/>
                <a:gd name="connsiteX5" fmla="*/ 517747 w 840017"/>
                <a:gd name="connsiteY5" fmla="*/ 515633 h 644541"/>
                <a:gd name="connsiteX6" fmla="*/ 0 w 840017"/>
                <a:gd name="connsiteY6" fmla="*/ 515633 h 644541"/>
                <a:gd name="connsiteX7" fmla="*/ 0 w 840017"/>
                <a:gd name="connsiteY7" fmla="*/ 128908 h 64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017" h="644541">
                  <a:moveTo>
                    <a:pt x="0" y="128908"/>
                  </a:moveTo>
                  <a:lnTo>
                    <a:pt x="517747" y="128908"/>
                  </a:lnTo>
                  <a:lnTo>
                    <a:pt x="517747" y="0"/>
                  </a:lnTo>
                  <a:lnTo>
                    <a:pt x="840017" y="322271"/>
                  </a:lnTo>
                  <a:lnTo>
                    <a:pt x="517747" y="644541"/>
                  </a:lnTo>
                  <a:lnTo>
                    <a:pt x="517747" y="515633"/>
                  </a:lnTo>
                  <a:lnTo>
                    <a:pt x="0" y="515633"/>
                  </a:lnTo>
                  <a:lnTo>
                    <a:pt x="0" y="128908"/>
                  </a:lnTo>
                  <a:close/>
                </a:path>
              </a:pathLst>
            </a:custGeom>
            <a:solidFill>
              <a:schemeClr val="accent2"/>
            </a:solidFill>
            <a:ln>
              <a:noFill/>
            </a:ln>
            <a:effectLst/>
            <a:scene3d>
              <a:camera prst="orthographicFront"/>
              <a:lightRig rig="threePt" dir="t">
                <a:rot lat="0" lon="0" rev="7500000"/>
              </a:lightRig>
            </a:scene3d>
            <a:sp3d z="-70000" extrusionH="63500" prstMaterial="matte">
              <a:contourClr>
                <a:schemeClr val="bg1"/>
              </a:contourClr>
            </a:sp3d>
          </p:spPr>
          <p:style>
            <a:lnRef idx="2">
              <a:schemeClr val="dk1">
                <a:shade val="50000"/>
              </a:schemeClr>
            </a:lnRef>
            <a:fillRef idx="1">
              <a:schemeClr val="dk1"/>
            </a:fillRef>
            <a:effectRef idx="0">
              <a:schemeClr val="dk1"/>
            </a:effectRef>
            <a:fontRef idx="minor">
              <a:schemeClr val="lt1"/>
            </a:fontRef>
          </p:style>
          <p:txBody>
            <a:bodyPr spcFirstLastPara="0" vert="horz" wrap="square" lIns="0" tIns="97003" rIns="145505" bIns="97003" numCol="1" spcCol="1270" anchor="ctr" anchorCtr="0">
              <a:noAutofit/>
            </a:bodyPr>
            <a:lstStyle/>
            <a:p>
              <a:pPr algn="ctr" defTabSz="602075">
                <a:lnSpc>
                  <a:spcPct val="90000"/>
                </a:lnSpc>
                <a:spcBef>
                  <a:spcPct val="0"/>
                </a:spcBef>
                <a:spcAft>
                  <a:spcPct val="35000"/>
                </a:spcAft>
              </a:pPr>
              <a:endParaRPr lang="es-CL" sz="1355" dirty="0">
                <a:solidFill>
                  <a:schemeClr val="bg1"/>
                </a:solidFill>
                <a:latin typeface="ACHS Nueva Sans" pitchFamily="2" charset="0"/>
                <a:cs typeface="Arial" panose="020B0604020202020204" pitchFamily="34" charset="0"/>
              </a:endParaRPr>
            </a:p>
          </p:txBody>
        </p:sp>
        <p:sp>
          <p:nvSpPr>
            <p:cNvPr id="11" name="Forma libre 18">
              <a:extLst>
                <a:ext uri="{FF2B5EF4-FFF2-40B4-BE49-F238E27FC236}">
                  <a16:creationId xmlns="" xmlns:a16="http://schemas.microsoft.com/office/drawing/2014/main" id="{480CCF88-816E-B5E5-5A12-8820A6796074}"/>
                </a:ext>
              </a:extLst>
            </p:cNvPr>
            <p:cNvSpPr/>
            <p:nvPr/>
          </p:nvSpPr>
          <p:spPr>
            <a:xfrm rot="5400000">
              <a:off x="3204785" y="3849508"/>
              <a:ext cx="632112" cy="485016"/>
            </a:xfrm>
            <a:custGeom>
              <a:avLst/>
              <a:gdLst>
                <a:gd name="connsiteX0" fmla="*/ 0 w 840017"/>
                <a:gd name="connsiteY0" fmla="*/ 128908 h 644541"/>
                <a:gd name="connsiteX1" fmla="*/ 517747 w 840017"/>
                <a:gd name="connsiteY1" fmla="*/ 128908 h 644541"/>
                <a:gd name="connsiteX2" fmla="*/ 517747 w 840017"/>
                <a:gd name="connsiteY2" fmla="*/ 0 h 644541"/>
                <a:gd name="connsiteX3" fmla="*/ 840017 w 840017"/>
                <a:gd name="connsiteY3" fmla="*/ 322271 h 644541"/>
                <a:gd name="connsiteX4" fmla="*/ 517747 w 840017"/>
                <a:gd name="connsiteY4" fmla="*/ 644541 h 644541"/>
                <a:gd name="connsiteX5" fmla="*/ 517747 w 840017"/>
                <a:gd name="connsiteY5" fmla="*/ 515633 h 644541"/>
                <a:gd name="connsiteX6" fmla="*/ 0 w 840017"/>
                <a:gd name="connsiteY6" fmla="*/ 515633 h 644541"/>
                <a:gd name="connsiteX7" fmla="*/ 0 w 840017"/>
                <a:gd name="connsiteY7" fmla="*/ 128908 h 64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017" h="644541">
                  <a:moveTo>
                    <a:pt x="0" y="128908"/>
                  </a:moveTo>
                  <a:lnTo>
                    <a:pt x="517747" y="128908"/>
                  </a:lnTo>
                  <a:lnTo>
                    <a:pt x="517747" y="0"/>
                  </a:lnTo>
                  <a:lnTo>
                    <a:pt x="840017" y="322271"/>
                  </a:lnTo>
                  <a:lnTo>
                    <a:pt x="517747" y="644541"/>
                  </a:lnTo>
                  <a:lnTo>
                    <a:pt x="517747" y="515633"/>
                  </a:lnTo>
                  <a:lnTo>
                    <a:pt x="0" y="515633"/>
                  </a:lnTo>
                  <a:lnTo>
                    <a:pt x="0" y="128908"/>
                  </a:lnTo>
                  <a:close/>
                </a:path>
              </a:pathLst>
            </a:custGeom>
            <a:solidFill>
              <a:schemeClr val="accent2"/>
            </a:solidFill>
            <a:ln>
              <a:noFill/>
            </a:ln>
            <a:effectLst/>
            <a:scene3d>
              <a:camera prst="orthographicFront"/>
              <a:lightRig rig="threePt" dir="t">
                <a:rot lat="0" lon="0" rev="7500000"/>
              </a:lightRig>
            </a:scene3d>
            <a:sp3d z="-70000" extrusionH="63500" prstMaterial="matte">
              <a:contourClr>
                <a:schemeClr val="bg1"/>
              </a:contourClr>
            </a:sp3d>
          </p:spPr>
          <p:style>
            <a:lnRef idx="2">
              <a:schemeClr val="dk1">
                <a:shade val="50000"/>
              </a:schemeClr>
            </a:lnRef>
            <a:fillRef idx="1">
              <a:schemeClr val="dk1"/>
            </a:fillRef>
            <a:effectRef idx="0">
              <a:schemeClr val="dk1"/>
            </a:effectRef>
            <a:fontRef idx="minor">
              <a:schemeClr val="lt1"/>
            </a:fontRef>
          </p:style>
          <p:txBody>
            <a:bodyPr spcFirstLastPara="0" vert="horz" wrap="square" lIns="0" tIns="97003" rIns="145505" bIns="97003" numCol="1" spcCol="1270" anchor="ctr" anchorCtr="0">
              <a:noAutofit/>
            </a:bodyPr>
            <a:lstStyle/>
            <a:p>
              <a:pPr algn="ctr" defTabSz="602075">
                <a:lnSpc>
                  <a:spcPct val="90000"/>
                </a:lnSpc>
                <a:spcBef>
                  <a:spcPct val="0"/>
                </a:spcBef>
                <a:spcAft>
                  <a:spcPct val="35000"/>
                </a:spcAft>
              </a:pPr>
              <a:endParaRPr lang="es-CL" sz="1355" dirty="0">
                <a:solidFill>
                  <a:schemeClr val="bg1"/>
                </a:solidFill>
                <a:latin typeface="ACHS Nueva Sans" pitchFamily="2" charset="0"/>
                <a:cs typeface="Arial" panose="020B0604020202020204" pitchFamily="34" charset="0"/>
              </a:endParaRPr>
            </a:p>
          </p:txBody>
        </p:sp>
      </p:grpSp>
      <p:sp>
        <p:nvSpPr>
          <p:cNvPr id="12" name="Marcador de texto 11">
            <a:extLst>
              <a:ext uri="{FF2B5EF4-FFF2-40B4-BE49-F238E27FC236}">
                <a16:creationId xmlns="" xmlns:a16="http://schemas.microsoft.com/office/drawing/2014/main" id="{E990BD83-12D0-544D-9A9D-E25BF07900C7}"/>
              </a:ext>
            </a:extLst>
          </p:cNvPr>
          <p:cNvSpPr>
            <a:spLocks noGrp="1"/>
          </p:cNvSpPr>
          <p:nvPr>
            <p:ph type="body" sz="quarter" idx="61"/>
          </p:nvPr>
        </p:nvSpPr>
        <p:spPr/>
        <p:txBody>
          <a:bodyPr/>
          <a:lstStyle/>
          <a:p>
            <a:r>
              <a:rPr lang="es-CL" dirty="0"/>
              <a:t>Ejecución de medidas</a:t>
            </a:r>
          </a:p>
        </p:txBody>
      </p:sp>
      <p:sp>
        <p:nvSpPr>
          <p:cNvPr id="13" name="Marcador de texto 12">
            <a:extLst>
              <a:ext uri="{FF2B5EF4-FFF2-40B4-BE49-F238E27FC236}">
                <a16:creationId xmlns="" xmlns:a16="http://schemas.microsoft.com/office/drawing/2014/main" id="{08071CB9-7989-0BE6-D767-5236E2F6E526}"/>
              </a:ext>
            </a:extLst>
          </p:cNvPr>
          <p:cNvSpPr>
            <a:spLocks noGrp="1"/>
          </p:cNvSpPr>
          <p:nvPr>
            <p:ph type="body" sz="quarter" idx="62"/>
          </p:nvPr>
        </p:nvSpPr>
        <p:spPr/>
        <p:txBody>
          <a:bodyPr/>
          <a:lstStyle/>
          <a:p>
            <a:r>
              <a:rPr lang="es-CL" dirty="0"/>
              <a:t>Secuencia de acciones concretas</a:t>
            </a:r>
          </a:p>
          <a:p>
            <a:endParaRPr lang="es-CL" dirty="0"/>
          </a:p>
        </p:txBody>
      </p:sp>
    </p:spTree>
    <p:custDataLst>
      <p:tags r:id="rId2"/>
    </p:custDataLst>
    <p:extLst>
      <p:ext uri="{BB962C8B-B14F-4D97-AF65-F5344CB8AC3E}">
        <p14:creationId xmlns:p14="http://schemas.microsoft.com/office/powerpoint/2010/main" val="307953896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4583"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19" name="Marcador de texto 16">
            <a:extLst>
              <a:ext uri="{FF2B5EF4-FFF2-40B4-BE49-F238E27FC236}">
                <a16:creationId xmlns="" xmlns:a16="http://schemas.microsoft.com/office/drawing/2014/main"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 xmlns:a16="http://schemas.microsoft.com/office/drawing/2014/main" id="{58A01D3B-0B6A-9A4C-94C5-15A0BE822587}"/>
              </a:ext>
            </a:extLst>
          </p:cNvPr>
          <p:cNvSpPr/>
          <p:nvPr/>
        </p:nvSpPr>
        <p:spPr>
          <a:xfrm>
            <a:off x="495467" y="1681745"/>
            <a:ext cx="3800308" cy="2708434"/>
          </a:xfrm>
          <a:prstGeom prst="rect">
            <a:avLst/>
          </a:prstGeom>
        </p:spPr>
        <p:txBody>
          <a:bodyPr wrap="square">
            <a:spAutoFit/>
          </a:bodyPr>
          <a:lstStyle/>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Se ingresa a programa de vigilancia al tener una evaluación de riesgo alto o una enfermedad profesional de salud mental calificada (EPSM).</a:t>
            </a:r>
          </a:p>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Al ingresar a programa de vigilancia no se debe reevaluar (se sigue reevaluando cada dos años</a:t>
            </a:r>
            <a:r>
              <a:rPr lang="es-CL" sz="1500" dirty="0" smtClean="0">
                <a:solidFill>
                  <a:schemeClr val="accent3">
                    <a:lumMod val="75000"/>
                    <a:lumOff val="25000"/>
                  </a:schemeClr>
                </a:solidFill>
                <a:latin typeface="ACHS Nueva Sans" pitchFamily="2" charset="0"/>
                <a:cs typeface="Arial" panose="020B0604020202020204" pitchFamily="34" charset="0"/>
              </a:rPr>
              <a:t>). </a:t>
            </a:r>
            <a:r>
              <a:rPr lang="es-CL" sz="1500" dirty="0">
                <a:solidFill>
                  <a:schemeClr val="accent3">
                    <a:lumMod val="75000"/>
                    <a:lumOff val="25000"/>
                  </a:schemeClr>
                </a:solidFill>
                <a:latin typeface="ACHS Nueva Sans" pitchFamily="2" charset="0"/>
                <a:cs typeface="Arial" panose="020B0604020202020204" pitchFamily="34" charset="0"/>
              </a:rPr>
              <a:t>S</a:t>
            </a:r>
            <a:r>
              <a:rPr lang="es-CL" sz="1500" dirty="0" smtClean="0">
                <a:solidFill>
                  <a:schemeClr val="accent3">
                    <a:lumMod val="75000"/>
                    <a:lumOff val="25000"/>
                  </a:schemeClr>
                </a:solidFill>
                <a:latin typeface="ACHS Nueva Sans" pitchFamily="2" charset="0"/>
                <a:cs typeface="Arial" panose="020B0604020202020204" pitchFamily="34" charset="0"/>
              </a:rPr>
              <a:t>in embargo, </a:t>
            </a:r>
            <a:r>
              <a:rPr lang="es-CL" sz="1500" dirty="0">
                <a:solidFill>
                  <a:schemeClr val="accent3">
                    <a:lumMod val="75000"/>
                    <a:lumOff val="25000"/>
                  </a:schemeClr>
                </a:solidFill>
                <a:latin typeface="ACHS Nueva Sans" pitchFamily="2" charset="0"/>
                <a:cs typeface="Arial" panose="020B0604020202020204" pitchFamily="34" charset="0"/>
              </a:rPr>
              <a:t>se debe tener en consideración que el OAL verificará el cumplimiento de la prescripción de medidas.</a:t>
            </a:r>
          </a:p>
        </p:txBody>
      </p:sp>
      <p:sp>
        <p:nvSpPr>
          <p:cNvPr id="6" name="Marcador de texto 5">
            <a:extLst>
              <a:ext uri="{FF2B5EF4-FFF2-40B4-BE49-F238E27FC236}">
                <a16:creationId xmlns="" xmlns:a16="http://schemas.microsoft.com/office/drawing/2014/main" id="{49D056C6-6DB2-FBB7-0CC7-9921AE878030}"/>
              </a:ext>
            </a:extLst>
          </p:cNvPr>
          <p:cNvSpPr>
            <a:spLocks noGrp="1"/>
          </p:cNvSpPr>
          <p:nvPr>
            <p:ph type="body" sz="quarter" idx="61"/>
          </p:nvPr>
        </p:nvSpPr>
        <p:spPr/>
        <p:txBody>
          <a:bodyPr/>
          <a:lstStyle/>
          <a:p>
            <a:r>
              <a:rPr lang="es-CL" dirty="0"/>
              <a:t>Ejecución de medidas</a:t>
            </a:r>
          </a:p>
        </p:txBody>
      </p:sp>
      <p:sp>
        <p:nvSpPr>
          <p:cNvPr id="7" name="Marcador de texto 6">
            <a:extLst>
              <a:ext uri="{FF2B5EF4-FFF2-40B4-BE49-F238E27FC236}">
                <a16:creationId xmlns="" xmlns:a16="http://schemas.microsoft.com/office/drawing/2014/main" id="{FA2798B2-6B81-3FD0-25A0-07B343B8BB9A}"/>
              </a:ext>
            </a:extLst>
          </p:cNvPr>
          <p:cNvSpPr>
            <a:spLocks noGrp="1"/>
          </p:cNvSpPr>
          <p:nvPr>
            <p:ph type="body" sz="quarter" idx="62"/>
          </p:nvPr>
        </p:nvSpPr>
        <p:spPr/>
        <p:txBody>
          <a:bodyPr/>
          <a:lstStyle/>
          <a:p>
            <a:r>
              <a:rPr lang="es-CL" dirty="0"/>
              <a:t>Programa de vigilancia</a:t>
            </a:r>
          </a:p>
          <a:p>
            <a:endParaRPr lang="es-CL" dirty="0"/>
          </a:p>
        </p:txBody>
      </p:sp>
      <p:grpSp>
        <p:nvGrpSpPr>
          <p:cNvPr id="8" name="Group 183">
            <a:extLst>
              <a:ext uri="{FF2B5EF4-FFF2-40B4-BE49-F238E27FC236}">
                <a16:creationId xmlns="" xmlns:a16="http://schemas.microsoft.com/office/drawing/2014/main" id="{045F7A44-524B-4C50-883F-DDA005B69BE6}"/>
              </a:ext>
            </a:extLst>
          </p:cNvPr>
          <p:cNvGrpSpPr>
            <a:grpSpLocks noChangeAspect="1"/>
          </p:cNvGrpSpPr>
          <p:nvPr/>
        </p:nvGrpSpPr>
        <p:grpSpPr bwMode="auto">
          <a:xfrm>
            <a:off x="7411453" y="1989636"/>
            <a:ext cx="3287004" cy="2878728"/>
            <a:chOff x="278" y="3191"/>
            <a:chExt cx="483" cy="423"/>
          </a:xfrm>
          <a:solidFill>
            <a:schemeClr val="accent1"/>
          </a:solidFill>
        </p:grpSpPr>
        <p:sp>
          <p:nvSpPr>
            <p:cNvPr id="9" name="Freeform 184">
              <a:extLst>
                <a:ext uri="{FF2B5EF4-FFF2-40B4-BE49-F238E27FC236}">
                  <a16:creationId xmlns="" xmlns:a16="http://schemas.microsoft.com/office/drawing/2014/main" id="{781099B3-B7BB-4684-B34F-2465628BED61}"/>
                </a:ext>
              </a:extLst>
            </p:cNvPr>
            <p:cNvSpPr>
              <a:spLocks/>
            </p:cNvSpPr>
            <p:nvPr/>
          </p:nvSpPr>
          <p:spPr bwMode="auto">
            <a:xfrm>
              <a:off x="339" y="3315"/>
              <a:ext cx="181" cy="17"/>
            </a:xfrm>
            <a:custGeom>
              <a:avLst/>
              <a:gdLst>
                <a:gd name="T0" fmla="*/ 286 w 300"/>
                <a:gd name="T1" fmla="*/ 0 h 28"/>
                <a:gd name="T2" fmla="*/ 286 w 300"/>
                <a:gd name="T3" fmla="*/ 0 h 28"/>
                <a:gd name="T4" fmla="*/ 14 w 300"/>
                <a:gd name="T5" fmla="*/ 0 h 28"/>
                <a:gd name="T6" fmla="*/ 0 w 300"/>
                <a:gd name="T7" fmla="*/ 14 h 28"/>
                <a:gd name="T8" fmla="*/ 14 w 300"/>
                <a:gd name="T9" fmla="*/ 28 h 28"/>
                <a:gd name="T10" fmla="*/ 286 w 300"/>
                <a:gd name="T11" fmla="*/ 28 h 28"/>
                <a:gd name="T12" fmla="*/ 300 w 300"/>
                <a:gd name="T13" fmla="*/ 14 h 28"/>
                <a:gd name="T14" fmla="*/ 286 w 30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8">
                  <a:moveTo>
                    <a:pt x="286" y="0"/>
                  </a:moveTo>
                  <a:lnTo>
                    <a:pt x="286" y="0"/>
                  </a:lnTo>
                  <a:lnTo>
                    <a:pt x="14" y="0"/>
                  </a:lnTo>
                  <a:cubicBezTo>
                    <a:pt x="6" y="0"/>
                    <a:pt x="0" y="6"/>
                    <a:pt x="0" y="14"/>
                  </a:cubicBezTo>
                  <a:cubicBezTo>
                    <a:pt x="0" y="22"/>
                    <a:pt x="6" y="28"/>
                    <a:pt x="14" y="28"/>
                  </a:cubicBezTo>
                  <a:lnTo>
                    <a:pt x="286" y="28"/>
                  </a:lnTo>
                  <a:cubicBezTo>
                    <a:pt x="294" y="28"/>
                    <a:pt x="300" y="22"/>
                    <a:pt x="300" y="14"/>
                  </a:cubicBezTo>
                  <a:cubicBezTo>
                    <a:pt x="300" y="6"/>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0" name="Freeform 185">
              <a:extLst>
                <a:ext uri="{FF2B5EF4-FFF2-40B4-BE49-F238E27FC236}">
                  <a16:creationId xmlns="" xmlns:a16="http://schemas.microsoft.com/office/drawing/2014/main" id="{CE5DBA30-B6B8-4BAC-8B3A-C6598687D924}"/>
                </a:ext>
              </a:extLst>
            </p:cNvPr>
            <p:cNvSpPr>
              <a:spLocks/>
            </p:cNvSpPr>
            <p:nvPr/>
          </p:nvSpPr>
          <p:spPr bwMode="auto">
            <a:xfrm>
              <a:off x="339" y="3391"/>
              <a:ext cx="181" cy="18"/>
            </a:xfrm>
            <a:custGeom>
              <a:avLst/>
              <a:gdLst>
                <a:gd name="T0" fmla="*/ 286 w 300"/>
                <a:gd name="T1" fmla="*/ 0 h 28"/>
                <a:gd name="T2" fmla="*/ 286 w 300"/>
                <a:gd name="T3" fmla="*/ 0 h 28"/>
                <a:gd name="T4" fmla="*/ 14 w 300"/>
                <a:gd name="T5" fmla="*/ 0 h 28"/>
                <a:gd name="T6" fmla="*/ 0 w 300"/>
                <a:gd name="T7" fmla="*/ 14 h 28"/>
                <a:gd name="T8" fmla="*/ 14 w 300"/>
                <a:gd name="T9" fmla="*/ 28 h 28"/>
                <a:gd name="T10" fmla="*/ 286 w 300"/>
                <a:gd name="T11" fmla="*/ 28 h 28"/>
                <a:gd name="T12" fmla="*/ 300 w 300"/>
                <a:gd name="T13" fmla="*/ 14 h 28"/>
                <a:gd name="T14" fmla="*/ 286 w 30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8">
                  <a:moveTo>
                    <a:pt x="286" y="0"/>
                  </a:moveTo>
                  <a:lnTo>
                    <a:pt x="286" y="0"/>
                  </a:lnTo>
                  <a:lnTo>
                    <a:pt x="14" y="0"/>
                  </a:lnTo>
                  <a:cubicBezTo>
                    <a:pt x="6" y="0"/>
                    <a:pt x="0" y="6"/>
                    <a:pt x="0" y="14"/>
                  </a:cubicBezTo>
                  <a:cubicBezTo>
                    <a:pt x="0" y="22"/>
                    <a:pt x="6" y="28"/>
                    <a:pt x="14" y="28"/>
                  </a:cubicBezTo>
                  <a:lnTo>
                    <a:pt x="286" y="28"/>
                  </a:lnTo>
                  <a:cubicBezTo>
                    <a:pt x="294" y="28"/>
                    <a:pt x="300" y="22"/>
                    <a:pt x="300" y="14"/>
                  </a:cubicBezTo>
                  <a:cubicBezTo>
                    <a:pt x="300" y="6"/>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1" name="Freeform 186">
              <a:extLst>
                <a:ext uri="{FF2B5EF4-FFF2-40B4-BE49-F238E27FC236}">
                  <a16:creationId xmlns="" xmlns:a16="http://schemas.microsoft.com/office/drawing/2014/main" id="{BA726FA1-1A1F-4A02-8F93-591E878887E7}"/>
                </a:ext>
              </a:extLst>
            </p:cNvPr>
            <p:cNvSpPr>
              <a:spLocks/>
            </p:cNvSpPr>
            <p:nvPr/>
          </p:nvSpPr>
          <p:spPr bwMode="auto">
            <a:xfrm>
              <a:off x="339" y="3468"/>
              <a:ext cx="181" cy="17"/>
            </a:xfrm>
            <a:custGeom>
              <a:avLst/>
              <a:gdLst>
                <a:gd name="T0" fmla="*/ 286 w 300"/>
                <a:gd name="T1" fmla="*/ 0 h 29"/>
                <a:gd name="T2" fmla="*/ 286 w 300"/>
                <a:gd name="T3" fmla="*/ 0 h 29"/>
                <a:gd name="T4" fmla="*/ 14 w 300"/>
                <a:gd name="T5" fmla="*/ 0 h 29"/>
                <a:gd name="T6" fmla="*/ 0 w 300"/>
                <a:gd name="T7" fmla="*/ 15 h 29"/>
                <a:gd name="T8" fmla="*/ 14 w 300"/>
                <a:gd name="T9" fmla="*/ 29 h 29"/>
                <a:gd name="T10" fmla="*/ 286 w 300"/>
                <a:gd name="T11" fmla="*/ 29 h 29"/>
                <a:gd name="T12" fmla="*/ 300 w 300"/>
                <a:gd name="T13" fmla="*/ 15 h 29"/>
                <a:gd name="T14" fmla="*/ 286 w 300"/>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9">
                  <a:moveTo>
                    <a:pt x="286" y="0"/>
                  </a:moveTo>
                  <a:lnTo>
                    <a:pt x="286" y="0"/>
                  </a:lnTo>
                  <a:lnTo>
                    <a:pt x="14" y="0"/>
                  </a:lnTo>
                  <a:cubicBezTo>
                    <a:pt x="6" y="0"/>
                    <a:pt x="0" y="7"/>
                    <a:pt x="0" y="15"/>
                  </a:cubicBezTo>
                  <a:cubicBezTo>
                    <a:pt x="0" y="23"/>
                    <a:pt x="6" y="29"/>
                    <a:pt x="14" y="29"/>
                  </a:cubicBezTo>
                  <a:lnTo>
                    <a:pt x="286" y="29"/>
                  </a:lnTo>
                  <a:cubicBezTo>
                    <a:pt x="294" y="29"/>
                    <a:pt x="300" y="23"/>
                    <a:pt x="300" y="15"/>
                  </a:cubicBezTo>
                  <a:cubicBezTo>
                    <a:pt x="300" y="7"/>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2" name="Freeform 187">
              <a:extLst>
                <a:ext uri="{FF2B5EF4-FFF2-40B4-BE49-F238E27FC236}">
                  <a16:creationId xmlns="" xmlns:a16="http://schemas.microsoft.com/office/drawing/2014/main" id="{1614A4FE-239C-47A7-954F-73E69620C43C}"/>
                </a:ext>
              </a:extLst>
            </p:cNvPr>
            <p:cNvSpPr>
              <a:spLocks/>
            </p:cNvSpPr>
            <p:nvPr/>
          </p:nvSpPr>
          <p:spPr bwMode="auto">
            <a:xfrm>
              <a:off x="427" y="3542"/>
              <a:ext cx="93" cy="18"/>
            </a:xfrm>
            <a:custGeom>
              <a:avLst/>
              <a:gdLst>
                <a:gd name="T0" fmla="*/ 140 w 154"/>
                <a:gd name="T1" fmla="*/ 0 h 29"/>
                <a:gd name="T2" fmla="*/ 140 w 154"/>
                <a:gd name="T3" fmla="*/ 0 h 29"/>
                <a:gd name="T4" fmla="*/ 15 w 154"/>
                <a:gd name="T5" fmla="*/ 0 h 29"/>
                <a:gd name="T6" fmla="*/ 0 w 154"/>
                <a:gd name="T7" fmla="*/ 14 h 29"/>
                <a:gd name="T8" fmla="*/ 15 w 154"/>
                <a:gd name="T9" fmla="*/ 29 h 29"/>
                <a:gd name="T10" fmla="*/ 140 w 154"/>
                <a:gd name="T11" fmla="*/ 29 h 29"/>
                <a:gd name="T12" fmla="*/ 154 w 154"/>
                <a:gd name="T13" fmla="*/ 14 h 29"/>
                <a:gd name="T14" fmla="*/ 140 w 154"/>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9">
                  <a:moveTo>
                    <a:pt x="140" y="0"/>
                  </a:moveTo>
                  <a:lnTo>
                    <a:pt x="140" y="0"/>
                  </a:lnTo>
                  <a:lnTo>
                    <a:pt x="15" y="0"/>
                  </a:lnTo>
                  <a:cubicBezTo>
                    <a:pt x="7" y="0"/>
                    <a:pt x="0" y="7"/>
                    <a:pt x="0" y="14"/>
                  </a:cubicBezTo>
                  <a:cubicBezTo>
                    <a:pt x="0" y="22"/>
                    <a:pt x="7" y="29"/>
                    <a:pt x="15" y="29"/>
                  </a:cubicBezTo>
                  <a:lnTo>
                    <a:pt x="140" y="29"/>
                  </a:lnTo>
                  <a:cubicBezTo>
                    <a:pt x="148" y="29"/>
                    <a:pt x="154" y="22"/>
                    <a:pt x="154" y="14"/>
                  </a:cubicBezTo>
                  <a:cubicBezTo>
                    <a:pt x="154" y="7"/>
                    <a:pt x="148" y="0"/>
                    <a:pt x="1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3" name="Freeform 188">
              <a:extLst>
                <a:ext uri="{FF2B5EF4-FFF2-40B4-BE49-F238E27FC236}">
                  <a16:creationId xmlns="" xmlns:a16="http://schemas.microsoft.com/office/drawing/2014/main" id="{76A239A6-2741-488A-A8DA-AA0E54185E4B}"/>
                </a:ext>
              </a:extLst>
            </p:cNvPr>
            <p:cNvSpPr>
              <a:spLocks noEditPoints="1"/>
            </p:cNvSpPr>
            <p:nvPr/>
          </p:nvSpPr>
          <p:spPr bwMode="auto">
            <a:xfrm>
              <a:off x="521" y="3290"/>
              <a:ext cx="240" cy="243"/>
            </a:xfrm>
            <a:custGeom>
              <a:avLst/>
              <a:gdLst>
                <a:gd name="T0" fmla="*/ 339 w 398"/>
                <a:gd name="T1" fmla="*/ 125 h 397"/>
                <a:gd name="T2" fmla="*/ 339 w 398"/>
                <a:gd name="T3" fmla="*/ 125 h 397"/>
                <a:gd name="T4" fmla="*/ 273 w 398"/>
                <a:gd name="T5" fmla="*/ 59 h 397"/>
                <a:gd name="T6" fmla="*/ 289 w 398"/>
                <a:gd name="T7" fmla="*/ 43 h 397"/>
                <a:gd name="T8" fmla="*/ 321 w 398"/>
                <a:gd name="T9" fmla="*/ 29 h 397"/>
                <a:gd name="T10" fmla="*/ 368 w 398"/>
                <a:gd name="T11" fmla="*/ 76 h 397"/>
                <a:gd name="T12" fmla="*/ 354 w 398"/>
                <a:gd name="T13" fmla="*/ 109 h 397"/>
                <a:gd name="T14" fmla="*/ 339 w 398"/>
                <a:gd name="T15" fmla="*/ 125 h 397"/>
                <a:gd name="T16" fmla="*/ 129 w 398"/>
                <a:gd name="T17" fmla="*/ 254 h 397"/>
                <a:gd name="T18" fmla="*/ 129 w 398"/>
                <a:gd name="T19" fmla="*/ 254 h 397"/>
                <a:gd name="T20" fmla="*/ 78 w 398"/>
                <a:gd name="T21" fmla="*/ 254 h 397"/>
                <a:gd name="T22" fmla="*/ 252 w 398"/>
                <a:gd name="T23" fmla="*/ 80 h 397"/>
                <a:gd name="T24" fmla="*/ 318 w 398"/>
                <a:gd name="T25" fmla="*/ 146 h 397"/>
                <a:gd name="T26" fmla="*/ 143 w 398"/>
                <a:gd name="T27" fmla="*/ 320 h 397"/>
                <a:gd name="T28" fmla="*/ 143 w 398"/>
                <a:gd name="T29" fmla="*/ 269 h 397"/>
                <a:gd name="T30" fmla="*/ 129 w 398"/>
                <a:gd name="T31" fmla="*/ 254 h 397"/>
                <a:gd name="T32" fmla="*/ 58 w 398"/>
                <a:gd name="T33" fmla="*/ 333 h 397"/>
                <a:gd name="T34" fmla="*/ 58 w 398"/>
                <a:gd name="T35" fmla="*/ 333 h 397"/>
                <a:gd name="T36" fmla="*/ 45 w 398"/>
                <a:gd name="T37" fmla="*/ 333 h 397"/>
                <a:gd name="T38" fmla="*/ 56 w 398"/>
                <a:gd name="T39" fmla="*/ 283 h 397"/>
                <a:gd name="T40" fmla="*/ 114 w 398"/>
                <a:gd name="T41" fmla="*/ 283 h 397"/>
                <a:gd name="T42" fmla="*/ 114 w 398"/>
                <a:gd name="T43" fmla="*/ 341 h 397"/>
                <a:gd name="T44" fmla="*/ 65 w 398"/>
                <a:gd name="T45" fmla="*/ 352 h 397"/>
                <a:gd name="T46" fmla="*/ 65 w 398"/>
                <a:gd name="T47" fmla="*/ 339 h 397"/>
                <a:gd name="T48" fmla="*/ 58 w 398"/>
                <a:gd name="T49" fmla="*/ 333 h 397"/>
                <a:gd name="T50" fmla="*/ 321 w 398"/>
                <a:gd name="T51" fmla="*/ 0 h 397"/>
                <a:gd name="T52" fmla="*/ 321 w 398"/>
                <a:gd name="T53" fmla="*/ 0 h 397"/>
                <a:gd name="T54" fmla="*/ 268 w 398"/>
                <a:gd name="T55" fmla="*/ 22 h 397"/>
                <a:gd name="T56" fmla="*/ 31 w 398"/>
                <a:gd name="T57" fmla="*/ 259 h 397"/>
                <a:gd name="T58" fmla="*/ 29 w 398"/>
                <a:gd name="T59" fmla="*/ 262 h 397"/>
                <a:gd name="T60" fmla="*/ 0 w 398"/>
                <a:gd name="T61" fmla="*/ 389 h 397"/>
                <a:gd name="T62" fmla="*/ 2 w 398"/>
                <a:gd name="T63" fmla="*/ 395 h 397"/>
                <a:gd name="T64" fmla="*/ 7 w 398"/>
                <a:gd name="T65" fmla="*/ 397 h 397"/>
                <a:gd name="T66" fmla="*/ 8 w 398"/>
                <a:gd name="T67" fmla="*/ 397 h 397"/>
                <a:gd name="T68" fmla="*/ 136 w 398"/>
                <a:gd name="T69" fmla="*/ 368 h 397"/>
                <a:gd name="T70" fmla="*/ 139 w 398"/>
                <a:gd name="T71" fmla="*/ 366 h 397"/>
                <a:gd name="T72" fmla="*/ 375 w 398"/>
                <a:gd name="T73" fmla="*/ 130 h 397"/>
                <a:gd name="T74" fmla="*/ 398 w 398"/>
                <a:gd name="T75" fmla="*/ 76 h 397"/>
                <a:gd name="T76" fmla="*/ 321 w 398"/>
                <a:gd name="T7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8" h="397">
                  <a:moveTo>
                    <a:pt x="339" y="125"/>
                  </a:moveTo>
                  <a:lnTo>
                    <a:pt x="339" y="125"/>
                  </a:lnTo>
                  <a:lnTo>
                    <a:pt x="273" y="59"/>
                  </a:lnTo>
                  <a:lnTo>
                    <a:pt x="289" y="43"/>
                  </a:lnTo>
                  <a:cubicBezTo>
                    <a:pt x="289" y="43"/>
                    <a:pt x="302" y="29"/>
                    <a:pt x="321" y="29"/>
                  </a:cubicBezTo>
                  <a:cubicBezTo>
                    <a:pt x="347" y="29"/>
                    <a:pt x="368" y="50"/>
                    <a:pt x="368" y="76"/>
                  </a:cubicBezTo>
                  <a:cubicBezTo>
                    <a:pt x="368" y="88"/>
                    <a:pt x="363" y="100"/>
                    <a:pt x="354" y="109"/>
                  </a:cubicBezTo>
                  <a:lnTo>
                    <a:pt x="339" y="125"/>
                  </a:lnTo>
                  <a:close/>
                  <a:moveTo>
                    <a:pt x="129" y="254"/>
                  </a:moveTo>
                  <a:lnTo>
                    <a:pt x="129" y="254"/>
                  </a:lnTo>
                  <a:lnTo>
                    <a:pt x="78" y="254"/>
                  </a:lnTo>
                  <a:lnTo>
                    <a:pt x="252" y="80"/>
                  </a:lnTo>
                  <a:lnTo>
                    <a:pt x="318" y="146"/>
                  </a:lnTo>
                  <a:lnTo>
                    <a:pt x="143" y="320"/>
                  </a:lnTo>
                  <a:lnTo>
                    <a:pt x="143" y="269"/>
                  </a:lnTo>
                  <a:cubicBezTo>
                    <a:pt x="143" y="260"/>
                    <a:pt x="137" y="254"/>
                    <a:pt x="129" y="254"/>
                  </a:cubicBezTo>
                  <a:close/>
                  <a:moveTo>
                    <a:pt x="58" y="333"/>
                  </a:moveTo>
                  <a:lnTo>
                    <a:pt x="58" y="333"/>
                  </a:lnTo>
                  <a:lnTo>
                    <a:pt x="45" y="333"/>
                  </a:lnTo>
                  <a:lnTo>
                    <a:pt x="56" y="283"/>
                  </a:lnTo>
                  <a:lnTo>
                    <a:pt x="114" y="283"/>
                  </a:lnTo>
                  <a:lnTo>
                    <a:pt x="114" y="341"/>
                  </a:lnTo>
                  <a:lnTo>
                    <a:pt x="65" y="352"/>
                  </a:lnTo>
                  <a:lnTo>
                    <a:pt x="65" y="339"/>
                  </a:lnTo>
                  <a:cubicBezTo>
                    <a:pt x="65" y="336"/>
                    <a:pt x="62" y="333"/>
                    <a:pt x="58" y="333"/>
                  </a:cubicBezTo>
                  <a:close/>
                  <a:moveTo>
                    <a:pt x="321" y="0"/>
                  </a:moveTo>
                  <a:lnTo>
                    <a:pt x="321" y="0"/>
                  </a:lnTo>
                  <a:cubicBezTo>
                    <a:pt x="301" y="0"/>
                    <a:pt x="282" y="8"/>
                    <a:pt x="268" y="22"/>
                  </a:cubicBezTo>
                  <a:lnTo>
                    <a:pt x="31" y="259"/>
                  </a:lnTo>
                  <a:cubicBezTo>
                    <a:pt x="30" y="259"/>
                    <a:pt x="30" y="261"/>
                    <a:pt x="29" y="262"/>
                  </a:cubicBezTo>
                  <a:lnTo>
                    <a:pt x="0" y="389"/>
                  </a:lnTo>
                  <a:cubicBezTo>
                    <a:pt x="0" y="391"/>
                    <a:pt x="0" y="394"/>
                    <a:pt x="2" y="395"/>
                  </a:cubicBezTo>
                  <a:cubicBezTo>
                    <a:pt x="3" y="397"/>
                    <a:pt x="5" y="397"/>
                    <a:pt x="7" y="397"/>
                  </a:cubicBezTo>
                  <a:cubicBezTo>
                    <a:pt x="7" y="397"/>
                    <a:pt x="8" y="397"/>
                    <a:pt x="8" y="397"/>
                  </a:cubicBezTo>
                  <a:lnTo>
                    <a:pt x="136" y="368"/>
                  </a:lnTo>
                  <a:cubicBezTo>
                    <a:pt x="137" y="368"/>
                    <a:pt x="138" y="367"/>
                    <a:pt x="139" y="366"/>
                  </a:cubicBezTo>
                  <a:lnTo>
                    <a:pt x="375" y="130"/>
                  </a:lnTo>
                  <a:cubicBezTo>
                    <a:pt x="390" y="115"/>
                    <a:pt x="398" y="96"/>
                    <a:pt x="398" y="76"/>
                  </a:cubicBezTo>
                  <a:cubicBezTo>
                    <a:pt x="398" y="34"/>
                    <a:pt x="363" y="0"/>
                    <a:pt x="3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4" name="Freeform 189">
              <a:extLst>
                <a:ext uri="{FF2B5EF4-FFF2-40B4-BE49-F238E27FC236}">
                  <a16:creationId xmlns="" xmlns:a16="http://schemas.microsoft.com/office/drawing/2014/main" id="{5B9118CC-B328-4F88-B922-4F25D75F32C8}"/>
                </a:ext>
              </a:extLst>
            </p:cNvPr>
            <p:cNvSpPr>
              <a:spLocks/>
            </p:cNvSpPr>
            <p:nvPr/>
          </p:nvSpPr>
          <p:spPr bwMode="auto">
            <a:xfrm>
              <a:off x="544" y="3489"/>
              <a:ext cx="18" cy="21"/>
            </a:xfrm>
            <a:custGeom>
              <a:avLst/>
              <a:gdLst>
                <a:gd name="T0" fmla="*/ 9 w 30"/>
                <a:gd name="T1" fmla="*/ 0 h 34"/>
                <a:gd name="T2" fmla="*/ 9 w 30"/>
                <a:gd name="T3" fmla="*/ 0 h 34"/>
                <a:gd name="T4" fmla="*/ 0 w 30"/>
                <a:gd name="T5" fmla="*/ 34 h 34"/>
                <a:gd name="T6" fmla="*/ 30 w 30"/>
                <a:gd name="T7" fmla="*/ 26 h 34"/>
                <a:gd name="T8" fmla="*/ 26 w 30"/>
                <a:gd name="T9" fmla="*/ 2 h 34"/>
                <a:gd name="T10" fmla="*/ 9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9" y="0"/>
                  </a:moveTo>
                  <a:lnTo>
                    <a:pt x="9" y="0"/>
                  </a:lnTo>
                  <a:lnTo>
                    <a:pt x="0" y="34"/>
                  </a:lnTo>
                  <a:lnTo>
                    <a:pt x="30" y="26"/>
                  </a:lnTo>
                  <a:lnTo>
                    <a:pt x="2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6" name="Freeform 191">
              <a:extLst>
                <a:ext uri="{FF2B5EF4-FFF2-40B4-BE49-F238E27FC236}">
                  <a16:creationId xmlns="" xmlns:a16="http://schemas.microsoft.com/office/drawing/2014/main" id="{3C5B8C44-91BE-4AC9-BF90-16839070F8C9}"/>
                </a:ext>
              </a:extLst>
            </p:cNvPr>
            <p:cNvSpPr>
              <a:spLocks noEditPoints="1"/>
            </p:cNvSpPr>
            <p:nvPr/>
          </p:nvSpPr>
          <p:spPr bwMode="auto">
            <a:xfrm>
              <a:off x="278" y="3191"/>
              <a:ext cx="360" cy="423"/>
            </a:xfrm>
            <a:custGeom>
              <a:avLst/>
              <a:gdLst>
                <a:gd name="T0" fmla="*/ 451 w 596"/>
                <a:gd name="T1" fmla="*/ 47 h 694"/>
                <a:gd name="T2" fmla="*/ 451 w 596"/>
                <a:gd name="T3" fmla="*/ 47 h 694"/>
                <a:gd name="T4" fmla="*/ 455 w 596"/>
                <a:gd name="T5" fmla="*/ 51 h 694"/>
                <a:gd name="T6" fmla="*/ 546 w 596"/>
                <a:gd name="T7" fmla="*/ 141 h 694"/>
                <a:gd name="T8" fmla="*/ 464 w 596"/>
                <a:gd name="T9" fmla="*/ 141 h 694"/>
                <a:gd name="T10" fmla="*/ 451 w 596"/>
                <a:gd name="T11" fmla="*/ 128 h 694"/>
                <a:gd name="T12" fmla="*/ 451 w 596"/>
                <a:gd name="T13" fmla="*/ 47 h 694"/>
                <a:gd name="T14" fmla="*/ 567 w 596"/>
                <a:gd name="T15" fmla="*/ 485 h 694"/>
                <a:gd name="T16" fmla="*/ 567 w 596"/>
                <a:gd name="T17" fmla="*/ 485 h 694"/>
                <a:gd name="T18" fmla="*/ 567 w 596"/>
                <a:gd name="T19" fmla="*/ 623 h 694"/>
                <a:gd name="T20" fmla="*/ 525 w 596"/>
                <a:gd name="T21" fmla="*/ 666 h 694"/>
                <a:gd name="T22" fmla="*/ 71 w 596"/>
                <a:gd name="T23" fmla="*/ 666 h 694"/>
                <a:gd name="T24" fmla="*/ 28 w 596"/>
                <a:gd name="T25" fmla="*/ 623 h 694"/>
                <a:gd name="T26" fmla="*/ 28 w 596"/>
                <a:gd name="T27" fmla="*/ 70 h 694"/>
                <a:gd name="T28" fmla="*/ 71 w 596"/>
                <a:gd name="T29" fmla="*/ 27 h 694"/>
                <a:gd name="T30" fmla="*/ 422 w 596"/>
                <a:gd name="T31" fmla="*/ 27 h 694"/>
                <a:gd name="T32" fmla="*/ 422 w 596"/>
                <a:gd name="T33" fmla="*/ 128 h 694"/>
                <a:gd name="T34" fmla="*/ 464 w 596"/>
                <a:gd name="T35" fmla="*/ 170 h 694"/>
                <a:gd name="T36" fmla="*/ 567 w 596"/>
                <a:gd name="T37" fmla="*/ 170 h 694"/>
                <a:gd name="T38" fmla="*/ 567 w 596"/>
                <a:gd name="T39" fmla="*/ 310 h 694"/>
                <a:gd name="T40" fmla="*/ 596 w 596"/>
                <a:gd name="T41" fmla="*/ 280 h 694"/>
                <a:gd name="T42" fmla="*/ 596 w 596"/>
                <a:gd name="T43" fmla="*/ 155 h 694"/>
                <a:gd name="T44" fmla="*/ 591 w 596"/>
                <a:gd name="T45" fmla="*/ 145 h 694"/>
                <a:gd name="T46" fmla="*/ 446 w 596"/>
                <a:gd name="T47" fmla="*/ 4 h 694"/>
                <a:gd name="T48" fmla="*/ 437 w 596"/>
                <a:gd name="T49" fmla="*/ 0 h 694"/>
                <a:gd name="T50" fmla="*/ 71 w 596"/>
                <a:gd name="T51" fmla="*/ 0 h 694"/>
                <a:gd name="T52" fmla="*/ 0 w 596"/>
                <a:gd name="T53" fmla="*/ 70 h 694"/>
                <a:gd name="T54" fmla="*/ 0 w 596"/>
                <a:gd name="T55" fmla="*/ 623 h 694"/>
                <a:gd name="T56" fmla="*/ 71 w 596"/>
                <a:gd name="T57" fmla="*/ 694 h 694"/>
                <a:gd name="T58" fmla="*/ 525 w 596"/>
                <a:gd name="T59" fmla="*/ 694 h 694"/>
                <a:gd name="T60" fmla="*/ 596 w 596"/>
                <a:gd name="T61" fmla="*/ 623 h 694"/>
                <a:gd name="T62" fmla="*/ 596 w 596"/>
                <a:gd name="T63" fmla="*/ 460 h 694"/>
                <a:gd name="T64" fmla="*/ 567 w 596"/>
                <a:gd name="T65" fmla="*/ 48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694">
                  <a:moveTo>
                    <a:pt x="451" y="47"/>
                  </a:moveTo>
                  <a:lnTo>
                    <a:pt x="451" y="47"/>
                  </a:lnTo>
                  <a:lnTo>
                    <a:pt x="455" y="51"/>
                  </a:lnTo>
                  <a:lnTo>
                    <a:pt x="546" y="141"/>
                  </a:lnTo>
                  <a:lnTo>
                    <a:pt x="464" y="141"/>
                  </a:lnTo>
                  <a:cubicBezTo>
                    <a:pt x="457" y="141"/>
                    <a:pt x="451" y="135"/>
                    <a:pt x="451" y="128"/>
                  </a:cubicBezTo>
                  <a:lnTo>
                    <a:pt x="451" y="47"/>
                  </a:lnTo>
                  <a:close/>
                  <a:moveTo>
                    <a:pt x="567" y="485"/>
                  </a:moveTo>
                  <a:lnTo>
                    <a:pt x="567" y="485"/>
                  </a:lnTo>
                  <a:lnTo>
                    <a:pt x="567" y="623"/>
                  </a:lnTo>
                  <a:cubicBezTo>
                    <a:pt x="567" y="647"/>
                    <a:pt x="548" y="666"/>
                    <a:pt x="525" y="666"/>
                  </a:cubicBezTo>
                  <a:lnTo>
                    <a:pt x="71" y="666"/>
                  </a:lnTo>
                  <a:cubicBezTo>
                    <a:pt x="47" y="666"/>
                    <a:pt x="28" y="647"/>
                    <a:pt x="28" y="623"/>
                  </a:cubicBezTo>
                  <a:lnTo>
                    <a:pt x="28" y="70"/>
                  </a:lnTo>
                  <a:cubicBezTo>
                    <a:pt x="28" y="46"/>
                    <a:pt x="47" y="27"/>
                    <a:pt x="71" y="27"/>
                  </a:cubicBezTo>
                  <a:lnTo>
                    <a:pt x="422" y="27"/>
                  </a:lnTo>
                  <a:lnTo>
                    <a:pt x="422" y="128"/>
                  </a:lnTo>
                  <a:cubicBezTo>
                    <a:pt x="422" y="151"/>
                    <a:pt x="441" y="170"/>
                    <a:pt x="464" y="170"/>
                  </a:cubicBezTo>
                  <a:lnTo>
                    <a:pt x="567" y="170"/>
                  </a:lnTo>
                  <a:lnTo>
                    <a:pt x="567" y="310"/>
                  </a:lnTo>
                  <a:lnTo>
                    <a:pt x="596" y="280"/>
                  </a:lnTo>
                  <a:lnTo>
                    <a:pt x="596" y="155"/>
                  </a:lnTo>
                  <a:cubicBezTo>
                    <a:pt x="596" y="151"/>
                    <a:pt x="594" y="148"/>
                    <a:pt x="591" y="145"/>
                  </a:cubicBezTo>
                  <a:lnTo>
                    <a:pt x="446" y="4"/>
                  </a:lnTo>
                  <a:cubicBezTo>
                    <a:pt x="444" y="1"/>
                    <a:pt x="440" y="0"/>
                    <a:pt x="437" y="0"/>
                  </a:cubicBezTo>
                  <a:lnTo>
                    <a:pt x="71" y="0"/>
                  </a:lnTo>
                  <a:cubicBezTo>
                    <a:pt x="31" y="0"/>
                    <a:pt x="0" y="31"/>
                    <a:pt x="0" y="70"/>
                  </a:cubicBezTo>
                  <a:lnTo>
                    <a:pt x="0" y="623"/>
                  </a:lnTo>
                  <a:cubicBezTo>
                    <a:pt x="0" y="663"/>
                    <a:pt x="31" y="694"/>
                    <a:pt x="71" y="694"/>
                  </a:cubicBezTo>
                  <a:lnTo>
                    <a:pt x="525" y="694"/>
                  </a:lnTo>
                  <a:cubicBezTo>
                    <a:pt x="564" y="694"/>
                    <a:pt x="596" y="663"/>
                    <a:pt x="596" y="623"/>
                  </a:cubicBezTo>
                  <a:lnTo>
                    <a:pt x="596" y="460"/>
                  </a:lnTo>
                  <a:lnTo>
                    <a:pt x="567" y="4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grpSp>
    </p:spTree>
    <p:custDataLst>
      <p:tags r:id="rId2"/>
    </p:custDataLst>
    <p:extLst>
      <p:ext uri="{BB962C8B-B14F-4D97-AF65-F5344CB8AC3E}">
        <p14:creationId xmlns:p14="http://schemas.microsoft.com/office/powerpoint/2010/main" val="345202349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11">
            <a:extLst>
              <a:ext uri="{FF2B5EF4-FFF2-40B4-BE49-F238E27FC236}">
                <a16:creationId xmlns="" xmlns:a16="http://schemas.microsoft.com/office/drawing/2014/main" id="{6F4A68C4-0C04-CB9A-4F00-2C3A008D2D56}"/>
              </a:ext>
            </a:extLst>
          </p:cNvPr>
          <p:cNvSpPr>
            <a:spLocks noChangeAspect="1"/>
          </p:cNvSpPr>
          <p:nvPr/>
        </p:nvSpPr>
        <p:spPr>
          <a:xfrm rot="600000">
            <a:off x="6516687" y="1639123"/>
            <a:ext cx="3917950" cy="3917950"/>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5607"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4" name="Imagen 3">
            <a:extLst>
              <a:ext uri="{FF2B5EF4-FFF2-40B4-BE49-F238E27FC236}">
                <a16:creationId xmlns="" xmlns:a16="http://schemas.microsoft.com/office/drawing/2014/main" id="{0C2EB769-4531-21EB-FE15-1F209D1A9AB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17"/>
          <a:stretch/>
        </p:blipFill>
        <p:spPr>
          <a:xfrm>
            <a:off x="6550917" y="1673353"/>
            <a:ext cx="3849491" cy="3849491"/>
          </a:xfrm>
          <a:prstGeom prst="roundRect">
            <a:avLst>
              <a:gd name="adj" fmla="val 12761"/>
            </a:avLst>
          </a:prstGeom>
          <a:solidFill>
            <a:srgbClr val="FFFFFF">
              <a:shade val="85000"/>
            </a:srgbClr>
          </a:solidFill>
          <a:ln>
            <a:noFill/>
          </a:ln>
          <a:effectLst/>
        </p:spPr>
      </p:pic>
      <p:sp>
        <p:nvSpPr>
          <p:cNvPr id="24" name="4 Rectángulo">
            <a:extLst>
              <a:ext uri="{FF2B5EF4-FFF2-40B4-BE49-F238E27FC236}">
                <a16:creationId xmlns="" xmlns:a16="http://schemas.microsoft.com/office/drawing/2014/main" id="{58A01D3B-0B6A-9A4C-94C5-15A0BE822587}"/>
              </a:ext>
            </a:extLst>
          </p:cNvPr>
          <p:cNvSpPr/>
          <p:nvPr/>
        </p:nvSpPr>
        <p:spPr>
          <a:xfrm>
            <a:off x="497388" y="1692402"/>
            <a:ext cx="4225759" cy="3785652"/>
          </a:xfrm>
          <a:prstGeom prst="rect">
            <a:avLst/>
          </a:prstGeom>
        </p:spPr>
        <p:txBody>
          <a:bodyPr wrap="square">
            <a:spAutoFit/>
          </a:bodyPr>
          <a:lstStyle/>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Por otro lado, se debe generar un programa de retorno al trabajo en los centros de trabajo donde haya una licencia EPSM cuya suma de días es de al menos tres meses por periodo de seis meses.</a:t>
            </a:r>
          </a:p>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El egreso del programa de vigilancia de riesgos psicosociales se da cuando ocurren estos tres hechos:</a:t>
            </a:r>
          </a:p>
          <a:p>
            <a:pPr defTabSz="903113">
              <a:lnSpc>
                <a:spcPts val="2000"/>
              </a:lnSpc>
              <a:spcBef>
                <a:spcPts val="600"/>
              </a:spcBef>
              <a:buClr>
                <a:srgbClr val="004F59"/>
              </a:buClr>
              <a:buSzPct val="110000"/>
              <a:defRPr/>
            </a:pPr>
            <a:endParaRPr lang="es-CL" sz="1500" dirty="0">
              <a:solidFill>
                <a:schemeClr val="accent3">
                  <a:lumMod val="75000"/>
                  <a:lumOff val="25000"/>
                </a:schemeClr>
              </a:solidFill>
              <a:latin typeface="ACHS Nueva Sans" pitchFamily="2" charset="0"/>
              <a:cs typeface="Arial" panose="020B0604020202020204" pitchFamily="34" charset="0"/>
            </a:endParaRP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Estado de riesgo bajo o medio en la </a:t>
            </a:r>
            <a:r>
              <a:rPr lang="es-CL" sz="1500" dirty="0" smtClean="0">
                <a:solidFill>
                  <a:schemeClr val="accent3">
                    <a:lumMod val="75000"/>
                    <a:lumOff val="25000"/>
                  </a:schemeClr>
                </a:solidFill>
                <a:latin typeface="ACHS Nueva Sans" pitchFamily="2" charset="0"/>
                <a:cs typeface="Arial" panose="020B0604020202020204" pitchFamily="34" charset="0"/>
              </a:rPr>
              <a:t>reevaluación</a:t>
            </a:r>
            <a:endParaRPr lang="es-CL" sz="1500" dirty="0">
              <a:solidFill>
                <a:schemeClr val="accent3">
                  <a:lumMod val="75000"/>
                  <a:lumOff val="25000"/>
                </a:schemeClr>
              </a:solidFill>
              <a:latin typeface="ACHS Nueva Sans" pitchFamily="2" charset="0"/>
              <a:cs typeface="Arial" panose="020B0604020202020204" pitchFamily="34" charset="0"/>
            </a:endParaRP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Cumplimiento de medidas </a:t>
            </a:r>
            <a:r>
              <a:rPr lang="es-CL" sz="1500" dirty="0" smtClean="0">
                <a:solidFill>
                  <a:schemeClr val="accent3">
                    <a:lumMod val="75000"/>
                    <a:lumOff val="25000"/>
                  </a:schemeClr>
                </a:solidFill>
                <a:latin typeface="ACHS Nueva Sans" pitchFamily="2" charset="0"/>
                <a:cs typeface="Arial" panose="020B0604020202020204" pitchFamily="34" charset="0"/>
              </a:rPr>
              <a:t>prescritas</a:t>
            </a:r>
            <a:endParaRPr lang="es-CL" sz="1500" dirty="0">
              <a:solidFill>
                <a:schemeClr val="accent3">
                  <a:lumMod val="75000"/>
                  <a:lumOff val="25000"/>
                </a:schemeClr>
              </a:solidFill>
              <a:latin typeface="ACHS Nueva Sans" pitchFamily="2" charset="0"/>
              <a:cs typeface="Arial" panose="020B0604020202020204" pitchFamily="34" charset="0"/>
            </a:endParaRP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Sin </a:t>
            </a:r>
            <a:r>
              <a:rPr lang="es-CL" sz="1500" dirty="0" smtClean="0">
                <a:solidFill>
                  <a:schemeClr val="accent3">
                    <a:lumMod val="75000"/>
                    <a:lumOff val="25000"/>
                  </a:schemeClr>
                </a:solidFill>
                <a:latin typeface="ACHS Nueva Sans" pitchFamily="2" charset="0"/>
                <a:cs typeface="Arial" panose="020B0604020202020204" pitchFamily="34" charset="0"/>
              </a:rPr>
              <a:t>EPSM</a:t>
            </a:r>
            <a:endParaRPr lang="es-CL" sz="1500" dirty="0">
              <a:solidFill>
                <a:schemeClr val="accent3">
                  <a:lumMod val="75000"/>
                  <a:lumOff val="25000"/>
                </a:schemeClr>
              </a:solidFill>
              <a:latin typeface="ACHS Nueva Sans" pitchFamily="2" charset="0"/>
              <a:cs typeface="Arial" panose="020B0604020202020204" pitchFamily="34" charset="0"/>
            </a:endParaRPr>
          </a:p>
        </p:txBody>
      </p:sp>
      <p:sp>
        <p:nvSpPr>
          <p:cNvPr id="6" name="Marcador de texto 5">
            <a:extLst>
              <a:ext uri="{FF2B5EF4-FFF2-40B4-BE49-F238E27FC236}">
                <a16:creationId xmlns="" xmlns:a16="http://schemas.microsoft.com/office/drawing/2014/main" id="{78E5B354-749B-ACAF-6D51-0881FED293BB}"/>
              </a:ext>
            </a:extLst>
          </p:cNvPr>
          <p:cNvSpPr>
            <a:spLocks noGrp="1"/>
          </p:cNvSpPr>
          <p:nvPr>
            <p:ph type="body" sz="quarter" idx="61"/>
          </p:nvPr>
        </p:nvSpPr>
        <p:spPr/>
        <p:txBody>
          <a:bodyPr/>
          <a:lstStyle/>
          <a:p>
            <a:r>
              <a:rPr lang="es-CL" dirty="0"/>
              <a:t>Ejecución de medidas</a:t>
            </a:r>
          </a:p>
        </p:txBody>
      </p:sp>
      <p:sp>
        <p:nvSpPr>
          <p:cNvPr id="7" name="Marcador de texto 6">
            <a:extLst>
              <a:ext uri="{FF2B5EF4-FFF2-40B4-BE49-F238E27FC236}">
                <a16:creationId xmlns="" xmlns:a16="http://schemas.microsoft.com/office/drawing/2014/main" id="{592DC36B-194A-24DE-CB4C-7F5452FD07CE}"/>
              </a:ext>
            </a:extLst>
          </p:cNvPr>
          <p:cNvSpPr>
            <a:spLocks noGrp="1"/>
          </p:cNvSpPr>
          <p:nvPr>
            <p:ph type="body" sz="quarter" idx="62"/>
          </p:nvPr>
        </p:nvSpPr>
        <p:spPr/>
        <p:txBody>
          <a:bodyPr/>
          <a:lstStyle/>
          <a:p>
            <a:r>
              <a:rPr lang="es-CL" dirty="0"/>
              <a:t>Programa de vigilancia</a:t>
            </a:r>
          </a:p>
          <a:p>
            <a:endParaRPr lang="es-CL" dirty="0"/>
          </a:p>
        </p:txBody>
      </p:sp>
    </p:spTree>
    <p:custDataLst>
      <p:tags r:id="rId2"/>
    </p:custDataLst>
    <p:extLst>
      <p:ext uri="{BB962C8B-B14F-4D97-AF65-F5344CB8AC3E}">
        <p14:creationId xmlns:p14="http://schemas.microsoft.com/office/powerpoint/2010/main" val="281772908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6631"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2" name="Imagen 1">
            <a:extLst>
              <a:ext uri="{FF2B5EF4-FFF2-40B4-BE49-F238E27FC236}">
                <a16:creationId xmlns="" xmlns:a16="http://schemas.microsoft.com/office/drawing/2014/main" id="{9CF453BA-360A-14B0-DF2C-68C87CD9783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94726" y="1673353"/>
            <a:ext cx="4085314" cy="4600447"/>
          </a:xfrm>
          <a:prstGeom prst="roundRect">
            <a:avLst>
              <a:gd name="adj" fmla="val 8594"/>
            </a:avLst>
          </a:prstGeom>
          <a:solidFill>
            <a:srgbClr val="FFFFFF">
              <a:shade val="85000"/>
            </a:srgbClr>
          </a:solidFill>
          <a:ln>
            <a:noFill/>
          </a:ln>
          <a:effectLst/>
        </p:spPr>
      </p:pic>
      <p:sp>
        <p:nvSpPr>
          <p:cNvPr id="19" name="Marcador de texto 16">
            <a:extLst>
              <a:ext uri="{FF2B5EF4-FFF2-40B4-BE49-F238E27FC236}">
                <a16:creationId xmlns="" xmlns:a16="http://schemas.microsoft.com/office/drawing/2014/main"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 xmlns:a16="http://schemas.microsoft.com/office/drawing/2014/main" id="{58A01D3B-0B6A-9A4C-94C5-15A0BE822587}"/>
              </a:ext>
            </a:extLst>
          </p:cNvPr>
          <p:cNvSpPr/>
          <p:nvPr/>
        </p:nvSpPr>
        <p:spPr>
          <a:xfrm>
            <a:off x="492160" y="1676901"/>
            <a:ext cx="4047755" cy="2631490"/>
          </a:xfrm>
          <a:prstGeom prst="rect">
            <a:avLst/>
          </a:prstGeom>
        </p:spPr>
        <p:txBody>
          <a:bodyPr wrap="square">
            <a:spAutoFit/>
          </a:bodyPr>
          <a:lstStyle/>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Además de la intervención, se debe incorporar en el reglamento de orden, higiene y seguridad un apartado sobre riesgos psicosociales (Factores de riesgo en el trabajo, consecuencias para la salud de quienes trabajan y medidas protectoras) y otro sobre vulneración a derechos fundamentales en contexto laboral (Acoso sexual, acoso laboral, discriminación laboral, menoscabo por </a:t>
            </a:r>
            <a:r>
              <a:rPr lang="es-CL" sz="1500">
                <a:solidFill>
                  <a:schemeClr val="accent3">
                    <a:lumMod val="75000"/>
                    <a:lumOff val="25000"/>
                  </a:schemeClr>
                </a:solidFill>
                <a:latin typeface="ACHS Nueva Sans" pitchFamily="2" charset="0"/>
                <a:cs typeface="Arial" panose="020B0604020202020204" pitchFamily="34" charset="0"/>
              </a:rPr>
              <a:t>teletrabajo</a:t>
            </a:r>
            <a:r>
              <a:rPr lang="es-CL" sz="1500" smtClean="0">
                <a:solidFill>
                  <a:schemeClr val="accent3">
                    <a:lumMod val="75000"/>
                    <a:lumOff val="25000"/>
                  </a:schemeClr>
                </a:solidFill>
                <a:latin typeface="ACHS Nueva Sans" pitchFamily="2" charset="0"/>
                <a:cs typeface="Arial" panose="020B0604020202020204" pitchFamily="34" charset="0"/>
              </a:rPr>
              <a:t>).</a:t>
            </a:r>
            <a:endParaRPr lang="es-CL" sz="1500" dirty="0">
              <a:solidFill>
                <a:schemeClr val="accent3">
                  <a:lumMod val="75000"/>
                  <a:lumOff val="25000"/>
                </a:schemeClr>
              </a:solidFill>
              <a:latin typeface="ACHS Nueva Sans" pitchFamily="2" charset="0"/>
              <a:cs typeface="Arial" panose="020B0604020202020204" pitchFamily="34" charset="0"/>
            </a:endParaRPr>
          </a:p>
        </p:txBody>
      </p:sp>
      <p:sp>
        <p:nvSpPr>
          <p:cNvPr id="6" name="Marcador de texto 5">
            <a:extLst>
              <a:ext uri="{FF2B5EF4-FFF2-40B4-BE49-F238E27FC236}">
                <a16:creationId xmlns="" xmlns:a16="http://schemas.microsoft.com/office/drawing/2014/main" id="{C7F7FFB6-12EC-D823-B3FE-6FB588609F2B}"/>
              </a:ext>
            </a:extLst>
          </p:cNvPr>
          <p:cNvSpPr>
            <a:spLocks noGrp="1"/>
          </p:cNvSpPr>
          <p:nvPr>
            <p:ph type="body" sz="quarter" idx="61"/>
          </p:nvPr>
        </p:nvSpPr>
        <p:spPr/>
        <p:txBody>
          <a:bodyPr/>
          <a:lstStyle/>
          <a:p>
            <a:r>
              <a:rPr lang="es-CL" dirty="0"/>
              <a:t>Ejecución de medidas</a:t>
            </a:r>
          </a:p>
        </p:txBody>
      </p:sp>
      <p:sp>
        <p:nvSpPr>
          <p:cNvPr id="7" name="Marcador de texto 6">
            <a:extLst>
              <a:ext uri="{FF2B5EF4-FFF2-40B4-BE49-F238E27FC236}">
                <a16:creationId xmlns="" xmlns:a16="http://schemas.microsoft.com/office/drawing/2014/main" id="{41E4C0E7-2BCE-AB80-680E-D6FC7C8C0163}"/>
              </a:ext>
            </a:extLst>
          </p:cNvPr>
          <p:cNvSpPr>
            <a:spLocks noGrp="1"/>
          </p:cNvSpPr>
          <p:nvPr>
            <p:ph type="body" sz="quarter" idx="62"/>
          </p:nvPr>
        </p:nvSpPr>
        <p:spPr/>
        <p:txBody>
          <a:bodyPr/>
          <a:lstStyle/>
          <a:p>
            <a:r>
              <a:rPr lang="es-CL" dirty="0"/>
              <a:t>Secuencia de acciones concretas</a:t>
            </a:r>
          </a:p>
          <a:p>
            <a:endParaRPr lang="es-CL" dirty="0"/>
          </a:p>
        </p:txBody>
      </p:sp>
      <p:pic>
        <p:nvPicPr>
          <p:cNvPr id="8" name="Picture 8">
            <a:extLst>
              <a:ext uri="{FF2B5EF4-FFF2-40B4-BE49-F238E27FC236}">
                <a16:creationId xmlns="" xmlns:a16="http://schemas.microsoft.com/office/drawing/2014/main" id="{5DB947E2-8D59-53B3-795C-CDE06AE045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a:off x="9157017" y="4737487"/>
            <a:ext cx="1545022" cy="1545022"/>
          </a:xfrm>
          <a:prstGeom prst="rect">
            <a:avLst/>
          </a:prstGeom>
        </p:spPr>
      </p:pic>
    </p:spTree>
    <p:custDataLst>
      <p:tags r:id="rId2"/>
    </p:custDataLst>
    <p:extLst>
      <p:ext uri="{BB962C8B-B14F-4D97-AF65-F5344CB8AC3E}">
        <p14:creationId xmlns:p14="http://schemas.microsoft.com/office/powerpoint/2010/main" val="273808458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7655"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5" name="Imagen 4">
            <a:extLst>
              <a:ext uri="{FF2B5EF4-FFF2-40B4-BE49-F238E27FC236}">
                <a16:creationId xmlns="" xmlns:a16="http://schemas.microsoft.com/office/drawing/2014/main" id="{7B050FB2-FFF0-EE7E-5D38-5C03158F045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208588" y="1680283"/>
            <a:ext cx="6983412" cy="5177717"/>
          </a:xfrm>
          <a:prstGeom prst="rect">
            <a:avLst/>
          </a:prstGeom>
        </p:spPr>
      </p:pic>
      <p:sp>
        <p:nvSpPr>
          <p:cNvPr id="24" name="4 Rectángulo">
            <a:extLst>
              <a:ext uri="{FF2B5EF4-FFF2-40B4-BE49-F238E27FC236}">
                <a16:creationId xmlns="" xmlns:a16="http://schemas.microsoft.com/office/drawing/2014/main" id="{58A01D3B-0B6A-9A4C-94C5-15A0BE822587}"/>
              </a:ext>
            </a:extLst>
          </p:cNvPr>
          <p:cNvSpPr/>
          <p:nvPr/>
        </p:nvSpPr>
        <p:spPr>
          <a:xfrm>
            <a:off x="500195" y="1680283"/>
            <a:ext cx="3759068" cy="4657685"/>
          </a:xfrm>
          <a:prstGeom prst="rect">
            <a:avLst/>
          </a:prstGeom>
        </p:spPr>
        <p:txBody>
          <a:bodyPr wrap="square">
            <a:spAutoFit/>
          </a:bodyPr>
          <a:lstStyle/>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La participación de los trabajadores en el proceso de medición de riesgo psicosocial es voluntaria.</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Debe conformarse un comité de aplicación en cada centro de trabajo, local, sucursal, faena etc.</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El cuestionario CEAL-SM SUSESO debe ser aplicado a los colaboradores/as de la organización, tomando resguardo de que sus respuestas sean confidenciales y anónimas.</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El cuestionario CEAL-SM SUSESO no debe ser aplicado a muestras representativas, sino al universo de trabajadores de la organización (es censal no muestral).</a:t>
            </a:r>
          </a:p>
        </p:txBody>
      </p:sp>
      <p:sp>
        <p:nvSpPr>
          <p:cNvPr id="6" name="Marcador de texto 5">
            <a:extLst>
              <a:ext uri="{FF2B5EF4-FFF2-40B4-BE49-F238E27FC236}">
                <a16:creationId xmlns="" xmlns:a16="http://schemas.microsoft.com/office/drawing/2014/main" id="{4DE2D365-2A91-8D35-657C-E8858680EB04}"/>
              </a:ext>
            </a:extLst>
          </p:cNvPr>
          <p:cNvSpPr>
            <a:spLocks noGrp="1"/>
          </p:cNvSpPr>
          <p:nvPr>
            <p:ph type="body" sz="quarter" idx="61"/>
          </p:nvPr>
        </p:nvSpPr>
        <p:spPr/>
        <p:txBody>
          <a:bodyPr/>
          <a:lstStyle/>
          <a:p>
            <a:r>
              <a:rPr lang="es-CL" dirty="0"/>
              <a:t>Otros</a:t>
            </a:r>
          </a:p>
        </p:txBody>
      </p:sp>
    </p:spTree>
    <p:custDataLst>
      <p:tags r:id="rId2"/>
    </p:custDataLst>
    <p:extLst>
      <p:ext uri="{BB962C8B-B14F-4D97-AF65-F5344CB8AC3E}">
        <p14:creationId xmlns:p14="http://schemas.microsoft.com/office/powerpoint/2010/main" val="370262086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8679"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24" name="4 Rectángulo">
            <a:extLst>
              <a:ext uri="{FF2B5EF4-FFF2-40B4-BE49-F238E27FC236}">
                <a16:creationId xmlns="" xmlns:a16="http://schemas.microsoft.com/office/drawing/2014/main" id="{58A01D3B-0B6A-9A4C-94C5-15A0BE822587}"/>
              </a:ext>
            </a:extLst>
          </p:cNvPr>
          <p:cNvSpPr/>
          <p:nvPr/>
        </p:nvSpPr>
        <p:spPr>
          <a:xfrm>
            <a:off x="491039" y="1676555"/>
            <a:ext cx="4200024" cy="2451953"/>
          </a:xfrm>
          <a:prstGeom prst="rect">
            <a:avLst/>
          </a:prstGeom>
        </p:spPr>
        <p:txBody>
          <a:bodyPr wrap="square">
            <a:spAutoFit/>
          </a:bodyPr>
          <a:lstStyle/>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La validez de la medición realizada con el Cuestionario CEAL-SM SUSESO se garantiza sólo si se han obtenido las respuestas, de cuestionarios completa y correctamente  contestados, de al menos un 60% de los trabajadores de la empresa y centros de trabajo.</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La aplicación puede ser online (plataforma SUSESO) o en formato papel.</a:t>
            </a:r>
          </a:p>
        </p:txBody>
      </p:sp>
      <p:sp>
        <p:nvSpPr>
          <p:cNvPr id="6" name="Marcador de texto 5">
            <a:extLst>
              <a:ext uri="{FF2B5EF4-FFF2-40B4-BE49-F238E27FC236}">
                <a16:creationId xmlns="" xmlns:a16="http://schemas.microsoft.com/office/drawing/2014/main" id="{7A36D834-6937-422D-8FBA-EC543DCFF41F}"/>
              </a:ext>
            </a:extLst>
          </p:cNvPr>
          <p:cNvSpPr>
            <a:spLocks noGrp="1"/>
          </p:cNvSpPr>
          <p:nvPr>
            <p:ph type="body" sz="quarter" idx="61"/>
          </p:nvPr>
        </p:nvSpPr>
        <p:spPr/>
        <p:txBody>
          <a:bodyPr/>
          <a:lstStyle/>
          <a:p>
            <a:r>
              <a:rPr lang="es-CL" dirty="0"/>
              <a:t>Otros</a:t>
            </a:r>
          </a:p>
        </p:txBody>
      </p:sp>
      <p:grpSp>
        <p:nvGrpSpPr>
          <p:cNvPr id="17" name="Group 183">
            <a:extLst>
              <a:ext uri="{FF2B5EF4-FFF2-40B4-BE49-F238E27FC236}">
                <a16:creationId xmlns="" xmlns:a16="http://schemas.microsoft.com/office/drawing/2014/main" id="{8A3E1175-2597-5678-9B10-7AFF243E61AE}"/>
              </a:ext>
            </a:extLst>
          </p:cNvPr>
          <p:cNvGrpSpPr>
            <a:grpSpLocks noChangeAspect="1"/>
          </p:cNvGrpSpPr>
          <p:nvPr/>
        </p:nvGrpSpPr>
        <p:grpSpPr bwMode="auto">
          <a:xfrm>
            <a:off x="7411453" y="1989636"/>
            <a:ext cx="3287004" cy="2878728"/>
            <a:chOff x="278" y="3191"/>
            <a:chExt cx="483" cy="423"/>
          </a:xfrm>
          <a:solidFill>
            <a:schemeClr val="accent1"/>
          </a:solidFill>
        </p:grpSpPr>
        <p:sp>
          <p:nvSpPr>
            <p:cNvPr id="20" name="Freeform 184">
              <a:extLst>
                <a:ext uri="{FF2B5EF4-FFF2-40B4-BE49-F238E27FC236}">
                  <a16:creationId xmlns="" xmlns:a16="http://schemas.microsoft.com/office/drawing/2014/main" id="{5E74E14B-63F9-73AF-FC6C-8AF900D4DE25}"/>
                </a:ext>
              </a:extLst>
            </p:cNvPr>
            <p:cNvSpPr>
              <a:spLocks/>
            </p:cNvSpPr>
            <p:nvPr/>
          </p:nvSpPr>
          <p:spPr bwMode="auto">
            <a:xfrm>
              <a:off x="339" y="3315"/>
              <a:ext cx="181" cy="17"/>
            </a:xfrm>
            <a:custGeom>
              <a:avLst/>
              <a:gdLst>
                <a:gd name="T0" fmla="*/ 286 w 300"/>
                <a:gd name="T1" fmla="*/ 0 h 28"/>
                <a:gd name="T2" fmla="*/ 286 w 300"/>
                <a:gd name="T3" fmla="*/ 0 h 28"/>
                <a:gd name="T4" fmla="*/ 14 w 300"/>
                <a:gd name="T5" fmla="*/ 0 h 28"/>
                <a:gd name="T6" fmla="*/ 0 w 300"/>
                <a:gd name="T7" fmla="*/ 14 h 28"/>
                <a:gd name="T8" fmla="*/ 14 w 300"/>
                <a:gd name="T9" fmla="*/ 28 h 28"/>
                <a:gd name="T10" fmla="*/ 286 w 300"/>
                <a:gd name="T11" fmla="*/ 28 h 28"/>
                <a:gd name="T12" fmla="*/ 300 w 300"/>
                <a:gd name="T13" fmla="*/ 14 h 28"/>
                <a:gd name="T14" fmla="*/ 286 w 30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8">
                  <a:moveTo>
                    <a:pt x="286" y="0"/>
                  </a:moveTo>
                  <a:lnTo>
                    <a:pt x="286" y="0"/>
                  </a:lnTo>
                  <a:lnTo>
                    <a:pt x="14" y="0"/>
                  </a:lnTo>
                  <a:cubicBezTo>
                    <a:pt x="6" y="0"/>
                    <a:pt x="0" y="6"/>
                    <a:pt x="0" y="14"/>
                  </a:cubicBezTo>
                  <a:cubicBezTo>
                    <a:pt x="0" y="22"/>
                    <a:pt x="6" y="28"/>
                    <a:pt x="14" y="28"/>
                  </a:cubicBezTo>
                  <a:lnTo>
                    <a:pt x="286" y="28"/>
                  </a:lnTo>
                  <a:cubicBezTo>
                    <a:pt x="294" y="28"/>
                    <a:pt x="300" y="22"/>
                    <a:pt x="300" y="14"/>
                  </a:cubicBezTo>
                  <a:cubicBezTo>
                    <a:pt x="300" y="6"/>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21" name="Freeform 185">
              <a:extLst>
                <a:ext uri="{FF2B5EF4-FFF2-40B4-BE49-F238E27FC236}">
                  <a16:creationId xmlns="" xmlns:a16="http://schemas.microsoft.com/office/drawing/2014/main" id="{CCB290FA-00EE-6813-FCD8-D2B791C3A2F4}"/>
                </a:ext>
              </a:extLst>
            </p:cNvPr>
            <p:cNvSpPr>
              <a:spLocks/>
            </p:cNvSpPr>
            <p:nvPr/>
          </p:nvSpPr>
          <p:spPr bwMode="auto">
            <a:xfrm>
              <a:off x="339" y="3391"/>
              <a:ext cx="181" cy="18"/>
            </a:xfrm>
            <a:custGeom>
              <a:avLst/>
              <a:gdLst>
                <a:gd name="T0" fmla="*/ 286 w 300"/>
                <a:gd name="T1" fmla="*/ 0 h 28"/>
                <a:gd name="T2" fmla="*/ 286 w 300"/>
                <a:gd name="T3" fmla="*/ 0 h 28"/>
                <a:gd name="T4" fmla="*/ 14 w 300"/>
                <a:gd name="T5" fmla="*/ 0 h 28"/>
                <a:gd name="T6" fmla="*/ 0 w 300"/>
                <a:gd name="T7" fmla="*/ 14 h 28"/>
                <a:gd name="T8" fmla="*/ 14 w 300"/>
                <a:gd name="T9" fmla="*/ 28 h 28"/>
                <a:gd name="T10" fmla="*/ 286 w 300"/>
                <a:gd name="T11" fmla="*/ 28 h 28"/>
                <a:gd name="T12" fmla="*/ 300 w 300"/>
                <a:gd name="T13" fmla="*/ 14 h 28"/>
                <a:gd name="T14" fmla="*/ 286 w 30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8">
                  <a:moveTo>
                    <a:pt x="286" y="0"/>
                  </a:moveTo>
                  <a:lnTo>
                    <a:pt x="286" y="0"/>
                  </a:lnTo>
                  <a:lnTo>
                    <a:pt x="14" y="0"/>
                  </a:lnTo>
                  <a:cubicBezTo>
                    <a:pt x="6" y="0"/>
                    <a:pt x="0" y="6"/>
                    <a:pt x="0" y="14"/>
                  </a:cubicBezTo>
                  <a:cubicBezTo>
                    <a:pt x="0" y="22"/>
                    <a:pt x="6" y="28"/>
                    <a:pt x="14" y="28"/>
                  </a:cubicBezTo>
                  <a:lnTo>
                    <a:pt x="286" y="28"/>
                  </a:lnTo>
                  <a:cubicBezTo>
                    <a:pt x="294" y="28"/>
                    <a:pt x="300" y="22"/>
                    <a:pt x="300" y="14"/>
                  </a:cubicBezTo>
                  <a:cubicBezTo>
                    <a:pt x="300" y="6"/>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22" name="Freeform 186">
              <a:extLst>
                <a:ext uri="{FF2B5EF4-FFF2-40B4-BE49-F238E27FC236}">
                  <a16:creationId xmlns="" xmlns:a16="http://schemas.microsoft.com/office/drawing/2014/main" id="{546C06E0-A3E9-16D8-0ED1-74E3C63639A3}"/>
                </a:ext>
              </a:extLst>
            </p:cNvPr>
            <p:cNvSpPr>
              <a:spLocks/>
            </p:cNvSpPr>
            <p:nvPr/>
          </p:nvSpPr>
          <p:spPr bwMode="auto">
            <a:xfrm>
              <a:off x="339" y="3468"/>
              <a:ext cx="181" cy="17"/>
            </a:xfrm>
            <a:custGeom>
              <a:avLst/>
              <a:gdLst>
                <a:gd name="T0" fmla="*/ 286 w 300"/>
                <a:gd name="T1" fmla="*/ 0 h 29"/>
                <a:gd name="T2" fmla="*/ 286 w 300"/>
                <a:gd name="T3" fmla="*/ 0 h 29"/>
                <a:gd name="T4" fmla="*/ 14 w 300"/>
                <a:gd name="T5" fmla="*/ 0 h 29"/>
                <a:gd name="T6" fmla="*/ 0 w 300"/>
                <a:gd name="T7" fmla="*/ 15 h 29"/>
                <a:gd name="T8" fmla="*/ 14 w 300"/>
                <a:gd name="T9" fmla="*/ 29 h 29"/>
                <a:gd name="T10" fmla="*/ 286 w 300"/>
                <a:gd name="T11" fmla="*/ 29 h 29"/>
                <a:gd name="T12" fmla="*/ 300 w 300"/>
                <a:gd name="T13" fmla="*/ 15 h 29"/>
                <a:gd name="T14" fmla="*/ 286 w 300"/>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9">
                  <a:moveTo>
                    <a:pt x="286" y="0"/>
                  </a:moveTo>
                  <a:lnTo>
                    <a:pt x="286" y="0"/>
                  </a:lnTo>
                  <a:lnTo>
                    <a:pt x="14" y="0"/>
                  </a:lnTo>
                  <a:cubicBezTo>
                    <a:pt x="6" y="0"/>
                    <a:pt x="0" y="7"/>
                    <a:pt x="0" y="15"/>
                  </a:cubicBezTo>
                  <a:cubicBezTo>
                    <a:pt x="0" y="23"/>
                    <a:pt x="6" y="29"/>
                    <a:pt x="14" y="29"/>
                  </a:cubicBezTo>
                  <a:lnTo>
                    <a:pt x="286" y="29"/>
                  </a:lnTo>
                  <a:cubicBezTo>
                    <a:pt x="294" y="29"/>
                    <a:pt x="300" y="23"/>
                    <a:pt x="300" y="15"/>
                  </a:cubicBezTo>
                  <a:cubicBezTo>
                    <a:pt x="300" y="7"/>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23" name="Freeform 187">
              <a:extLst>
                <a:ext uri="{FF2B5EF4-FFF2-40B4-BE49-F238E27FC236}">
                  <a16:creationId xmlns="" xmlns:a16="http://schemas.microsoft.com/office/drawing/2014/main" id="{E57E6275-1E0E-F58D-89CB-6503626C2755}"/>
                </a:ext>
              </a:extLst>
            </p:cNvPr>
            <p:cNvSpPr>
              <a:spLocks/>
            </p:cNvSpPr>
            <p:nvPr/>
          </p:nvSpPr>
          <p:spPr bwMode="auto">
            <a:xfrm>
              <a:off x="427" y="3542"/>
              <a:ext cx="93" cy="18"/>
            </a:xfrm>
            <a:custGeom>
              <a:avLst/>
              <a:gdLst>
                <a:gd name="T0" fmla="*/ 140 w 154"/>
                <a:gd name="T1" fmla="*/ 0 h 29"/>
                <a:gd name="T2" fmla="*/ 140 w 154"/>
                <a:gd name="T3" fmla="*/ 0 h 29"/>
                <a:gd name="T4" fmla="*/ 15 w 154"/>
                <a:gd name="T5" fmla="*/ 0 h 29"/>
                <a:gd name="T6" fmla="*/ 0 w 154"/>
                <a:gd name="T7" fmla="*/ 14 h 29"/>
                <a:gd name="T8" fmla="*/ 15 w 154"/>
                <a:gd name="T9" fmla="*/ 29 h 29"/>
                <a:gd name="T10" fmla="*/ 140 w 154"/>
                <a:gd name="T11" fmla="*/ 29 h 29"/>
                <a:gd name="T12" fmla="*/ 154 w 154"/>
                <a:gd name="T13" fmla="*/ 14 h 29"/>
                <a:gd name="T14" fmla="*/ 140 w 154"/>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9">
                  <a:moveTo>
                    <a:pt x="140" y="0"/>
                  </a:moveTo>
                  <a:lnTo>
                    <a:pt x="140" y="0"/>
                  </a:lnTo>
                  <a:lnTo>
                    <a:pt x="15" y="0"/>
                  </a:lnTo>
                  <a:cubicBezTo>
                    <a:pt x="7" y="0"/>
                    <a:pt x="0" y="7"/>
                    <a:pt x="0" y="14"/>
                  </a:cubicBezTo>
                  <a:cubicBezTo>
                    <a:pt x="0" y="22"/>
                    <a:pt x="7" y="29"/>
                    <a:pt x="15" y="29"/>
                  </a:cubicBezTo>
                  <a:lnTo>
                    <a:pt x="140" y="29"/>
                  </a:lnTo>
                  <a:cubicBezTo>
                    <a:pt x="148" y="29"/>
                    <a:pt x="154" y="22"/>
                    <a:pt x="154" y="14"/>
                  </a:cubicBezTo>
                  <a:cubicBezTo>
                    <a:pt x="154" y="7"/>
                    <a:pt x="148" y="0"/>
                    <a:pt x="1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25" name="Freeform 188">
              <a:extLst>
                <a:ext uri="{FF2B5EF4-FFF2-40B4-BE49-F238E27FC236}">
                  <a16:creationId xmlns="" xmlns:a16="http://schemas.microsoft.com/office/drawing/2014/main" id="{B055425C-F884-0D11-1CC8-322093E6F0E8}"/>
                </a:ext>
              </a:extLst>
            </p:cNvPr>
            <p:cNvSpPr>
              <a:spLocks noEditPoints="1"/>
            </p:cNvSpPr>
            <p:nvPr/>
          </p:nvSpPr>
          <p:spPr bwMode="auto">
            <a:xfrm>
              <a:off x="521" y="3290"/>
              <a:ext cx="240" cy="243"/>
            </a:xfrm>
            <a:custGeom>
              <a:avLst/>
              <a:gdLst>
                <a:gd name="T0" fmla="*/ 339 w 398"/>
                <a:gd name="T1" fmla="*/ 125 h 397"/>
                <a:gd name="T2" fmla="*/ 339 w 398"/>
                <a:gd name="T3" fmla="*/ 125 h 397"/>
                <a:gd name="T4" fmla="*/ 273 w 398"/>
                <a:gd name="T5" fmla="*/ 59 h 397"/>
                <a:gd name="T6" fmla="*/ 289 w 398"/>
                <a:gd name="T7" fmla="*/ 43 h 397"/>
                <a:gd name="T8" fmla="*/ 321 w 398"/>
                <a:gd name="T9" fmla="*/ 29 h 397"/>
                <a:gd name="T10" fmla="*/ 368 w 398"/>
                <a:gd name="T11" fmla="*/ 76 h 397"/>
                <a:gd name="T12" fmla="*/ 354 w 398"/>
                <a:gd name="T13" fmla="*/ 109 h 397"/>
                <a:gd name="T14" fmla="*/ 339 w 398"/>
                <a:gd name="T15" fmla="*/ 125 h 397"/>
                <a:gd name="T16" fmla="*/ 129 w 398"/>
                <a:gd name="T17" fmla="*/ 254 h 397"/>
                <a:gd name="T18" fmla="*/ 129 w 398"/>
                <a:gd name="T19" fmla="*/ 254 h 397"/>
                <a:gd name="T20" fmla="*/ 78 w 398"/>
                <a:gd name="T21" fmla="*/ 254 h 397"/>
                <a:gd name="T22" fmla="*/ 252 w 398"/>
                <a:gd name="T23" fmla="*/ 80 h 397"/>
                <a:gd name="T24" fmla="*/ 318 w 398"/>
                <a:gd name="T25" fmla="*/ 146 h 397"/>
                <a:gd name="T26" fmla="*/ 143 w 398"/>
                <a:gd name="T27" fmla="*/ 320 h 397"/>
                <a:gd name="T28" fmla="*/ 143 w 398"/>
                <a:gd name="T29" fmla="*/ 269 h 397"/>
                <a:gd name="T30" fmla="*/ 129 w 398"/>
                <a:gd name="T31" fmla="*/ 254 h 397"/>
                <a:gd name="T32" fmla="*/ 58 w 398"/>
                <a:gd name="T33" fmla="*/ 333 h 397"/>
                <a:gd name="T34" fmla="*/ 58 w 398"/>
                <a:gd name="T35" fmla="*/ 333 h 397"/>
                <a:gd name="T36" fmla="*/ 45 w 398"/>
                <a:gd name="T37" fmla="*/ 333 h 397"/>
                <a:gd name="T38" fmla="*/ 56 w 398"/>
                <a:gd name="T39" fmla="*/ 283 h 397"/>
                <a:gd name="T40" fmla="*/ 114 w 398"/>
                <a:gd name="T41" fmla="*/ 283 h 397"/>
                <a:gd name="T42" fmla="*/ 114 w 398"/>
                <a:gd name="T43" fmla="*/ 341 h 397"/>
                <a:gd name="T44" fmla="*/ 65 w 398"/>
                <a:gd name="T45" fmla="*/ 352 h 397"/>
                <a:gd name="T46" fmla="*/ 65 w 398"/>
                <a:gd name="T47" fmla="*/ 339 h 397"/>
                <a:gd name="T48" fmla="*/ 58 w 398"/>
                <a:gd name="T49" fmla="*/ 333 h 397"/>
                <a:gd name="T50" fmla="*/ 321 w 398"/>
                <a:gd name="T51" fmla="*/ 0 h 397"/>
                <a:gd name="T52" fmla="*/ 321 w 398"/>
                <a:gd name="T53" fmla="*/ 0 h 397"/>
                <a:gd name="T54" fmla="*/ 268 w 398"/>
                <a:gd name="T55" fmla="*/ 22 h 397"/>
                <a:gd name="T56" fmla="*/ 31 w 398"/>
                <a:gd name="T57" fmla="*/ 259 h 397"/>
                <a:gd name="T58" fmla="*/ 29 w 398"/>
                <a:gd name="T59" fmla="*/ 262 h 397"/>
                <a:gd name="T60" fmla="*/ 0 w 398"/>
                <a:gd name="T61" fmla="*/ 389 h 397"/>
                <a:gd name="T62" fmla="*/ 2 w 398"/>
                <a:gd name="T63" fmla="*/ 395 h 397"/>
                <a:gd name="T64" fmla="*/ 7 w 398"/>
                <a:gd name="T65" fmla="*/ 397 h 397"/>
                <a:gd name="T66" fmla="*/ 8 w 398"/>
                <a:gd name="T67" fmla="*/ 397 h 397"/>
                <a:gd name="T68" fmla="*/ 136 w 398"/>
                <a:gd name="T69" fmla="*/ 368 h 397"/>
                <a:gd name="T70" fmla="*/ 139 w 398"/>
                <a:gd name="T71" fmla="*/ 366 h 397"/>
                <a:gd name="T72" fmla="*/ 375 w 398"/>
                <a:gd name="T73" fmla="*/ 130 h 397"/>
                <a:gd name="T74" fmla="*/ 398 w 398"/>
                <a:gd name="T75" fmla="*/ 76 h 397"/>
                <a:gd name="T76" fmla="*/ 321 w 398"/>
                <a:gd name="T7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8" h="397">
                  <a:moveTo>
                    <a:pt x="339" y="125"/>
                  </a:moveTo>
                  <a:lnTo>
                    <a:pt x="339" y="125"/>
                  </a:lnTo>
                  <a:lnTo>
                    <a:pt x="273" y="59"/>
                  </a:lnTo>
                  <a:lnTo>
                    <a:pt x="289" y="43"/>
                  </a:lnTo>
                  <a:cubicBezTo>
                    <a:pt x="289" y="43"/>
                    <a:pt x="302" y="29"/>
                    <a:pt x="321" y="29"/>
                  </a:cubicBezTo>
                  <a:cubicBezTo>
                    <a:pt x="347" y="29"/>
                    <a:pt x="368" y="50"/>
                    <a:pt x="368" y="76"/>
                  </a:cubicBezTo>
                  <a:cubicBezTo>
                    <a:pt x="368" y="88"/>
                    <a:pt x="363" y="100"/>
                    <a:pt x="354" y="109"/>
                  </a:cubicBezTo>
                  <a:lnTo>
                    <a:pt x="339" y="125"/>
                  </a:lnTo>
                  <a:close/>
                  <a:moveTo>
                    <a:pt x="129" y="254"/>
                  </a:moveTo>
                  <a:lnTo>
                    <a:pt x="129" y="254"/>
                  </a:lnTo>
                  <a:lnTo>
                    <a:pt x="78" y="254"/>
                  </a:lnTo>
                  <a:lnTo>
                    <a:pt x="252" y="80"/>
                  </a:lnTo>
                  <a:lnTo>
                    <a:pt x="318" y="146"/>
                  </a:lnTo>
                  <a:lnTo>
                    <a:pt x="143" y="320"/>
                  </a:lnTo>
                  <a:lnTo>
                    <a:pt x="143" y="269"/>
                  </a:lnTo>
                  <a:cubicBezTo>
                    <a:pt x="143" y="260"/>
                    <a:pt x="137" y="254"/>
                    <a:pt x="129" y="254"/>
                  </a:cubicBezTo>
                  <a:close/>
                  <a:moveTo>
                    <a:pt x="58" y="333"/>
                  </a:moveTo>
                  <a:lnTo>
                    <a:pt x="58" y="333"/>
                  </a:lnTo>
                  <a:lnTo>
                    <a:pt x="45" y="333"/>
                  </a:lnTo>
                  <a:lnTo>
                    <a:pt x="56" y="283"/>
                  </a:lnTo>
                  <a:lnTo>
                    <a:pt x="114" y="283"/>
                  </a:lnTo>
                  <a:lnTo>
                    <a:pt x="114" y="341"/>
                  </a:lnTo>
                  <a:lnTo>
                    <a:pt x="65" y="352"/>
                  </a:lnTo>
                  <a:lnTo>
                    <a:pt x="65" y="339"/>
                  </a:lnTo>
                  <a:cubicBezTo>
                    <a:pt x="65" y="336"/>
                    <a:pt x="62" y="333"/>
                    <a:pt x="58" y="333"/>
                  </a:cubicBezTo>
                  <a:close/>
                  <a:moveTo>
                    <a:pt x="321" y="0"/>
                  </a:moveTo>
                  <a:lnTo>
                    <a:pt x="321" y="0"/>
                  </a:lnTo>
                  <a:cubicBezTo>
                    <a:pt x="301" y="0"/>
                    <a:pt x="282" y="8"/>
                    <a:pt x="268" y="22"/>
                  </a:cubicBezTo>
                  <a:lnTo>
                    <a:pt x="31" y="259"/>
                  </a:lnTo>
                  <a:cubicBezTo>
                    <a:pt x="30" y="259"/>
                    <a:pt x="30" y="261"/>
                    <a:pt x="29" y="262"/>
                  </a:cubicBezTo>
                  <a:lnTo>
                    <a:pt x="0" y="389"/>
                  </a:lnTo>
                  <a:cubicBezTo>
                    <a:pt x="0" y="391"/>
                    <a:pt x="0" y="394"/>
                    <a:pt x="2" y="395"/>
                  </a:cubicBezTo>
                  <a:cubicBezTo>
                    <a:pt x="3" y="397"/>
                    <a:pt x="5" y="397"/>
                    <a:pt x="7" y="397"/>
                  </a:cubicBezTo>
                  <a:cubicBezTo>
                    <a:pt x="7" y="397"/>
                    <a:pt x="8" y="397"/>
                    <a:pt x="8" y="397"/>
                  </a:cubicBezTo>
                  <a:lnTo>
                    <a:pt x="136" y="368"/>
                  </a:lnTo>
                  <a:cubicBezTo>
                    <a:pt x="137" y="368"/>
                    <a:pt x="138" y="367"/>
                    <a:pt x="139" y="366"/>
                  </a:cubicBezTo>
                  <a:lnTo>
                    <a:pt x="375" y="130"/>
                  </a:lnTo>
                  <a:cubicBezTo>
                    <a:pt x="390" y="115"/>
                    <a:pt x="398" y="96"/>
                    <a:pt x="398" y="76"/>
                  </a:cubicBezTo>
                  <a:cubicBezTo>
                    <a:pt x="398" y="34"/>
                    <a:pt x="363" y="0"/>
                    <a:pt x="3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26" name="Freeform 189">
              <a:extLst>
                <a:ext uri="{FF2B5EF4-FFF2-40B4-BE49-F238E27FC236}">
                  <a16:creationId xmlns="" xmlns:a16="http://schemas.microsoft.com/office/drawing/2014/main" id="{27FCDE62-139F-8066-ACD5-7D51D69D0418}"/>
                </a:ext>
              </a:extLst>
            </p:cNvPr>
            <p:cNvSpPr>
              <a:spLocks/>
            </p:cNvSpPr>
            <p:nvPr/>
          </p:nvSpPr>
          <p:spPr bwMode="auto">
            <a:xfrm>
              <a:off x="544" y="3489"/>
              <a:ext cx="18" cy="21"/>
            </a:xfrm>
            <a:custGeom>
              <a:avLst/>
              <a:gdLst>
                <a:gd name="T0" fmla="*/ 9 w 30"/>
                <a:gd name="T1" fmla="*/ 0 h 34"/>
                <a:gd name="T2" fmla="*/ 9 w 30"/>
                <a:gd name="T3" fmla="*/ 0 h 34"/>
                <a:gd name="T4" fmla="*/ 0 w 30"/>
                <a:gd name="T5" fmla="*/ 34 h 34"/>
                <a:gd name="T6" fmla="*/ 30 w 30"/>
                <a:gd name="T7" fmla="*/ 26 h 34"/>
                <a:gd name="T8" fmla="*/ 26 w 30"/>
                <a:gd name="T9" fmla="*/ 2 h 34"/>
                <a:gd name="T10" fmla="*/ 9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9" y="0"/>
                  </a:moveTo>
                  <a:lnTo>
                    <a:pt x="9" y="0"/>
                  </a:lnTo>
                  <a:lnTo>
                    <a:pt x="0" y="34"/>
                  </a:lnTo>
                  <a:lnTo>
                    <a:pt x="30" y="26"/>
                  </a:lnTo>
                  <a:lnTo>
                    <a:pt x="2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27" name="Freeform 191">
              <a:extLst>
                <a:ext uri="{FF2B5EF4-FFF2-40B4-BE49-F238E27FC236}">
                  <a16:creationId xmlns="" xmlns:a16="http://schemas.microsoft.com/office/drawing/2014/main" id="{B0C3E492-E0A7-3000-0EDA-8B75260A231B}"/>
                </a:ext>
              </a:extLst>
            </p:cNvPr>
            <p:cNvSpPr>
              <a:spLocks noEditPoints="1"/>
            </p:cNvSpPr>
            <p:nvPr/>
          </p:nvSpPr>
          <p:spPr bwMode="auto">
            <a:xfrm>
              <a:off x="278" y="3191"/>
              <a:ext cx="360" cy="423"/>
            </a:xfrm>
            <a:custGeom>
              <a:avLst/>
              <a:gdLst>
                <a:gd name="T0" fmla="*/ 451 w 596"/>
                <a:gd name="T1" fmla="*/ 47 h 694"/>
                <a:gd name="T2" fmla="*/ 451 w 596"/>
                <a:gd name="T3" fmla="*/ 47 h 694"/>
                <a:gd name="T4" fmla="*/ 455 w 596"/>
                <a:gd name="T5" fmla="*/ 51 h 694"/>
                <a:gd name="T6" fmla="*/ 546 w 596"/>
                <a:gd name="T7" fmla="*/ 141 h 694"/>
                <a:gd name="T8" fmla="*/ 464 w 596"/>
                <a:gd name="T9" fmla="*/ 141 h 694"/>
                <a:gd name="T10" fmla="*/ 451 w 596"/>
                <a:gd name="T11" fmla="*/ 128 h 694"/>
                <a:gd name="T12" fmla="*/ 451 w 596"/>
                <a:gd name="T13" fmla="*/ 47 h 694"/>
                <a:gd name="T14" fmla="*/ 567 w 596"/>
                <a:gd name="T15" fmla="*/ 485 h 694"/>
                <a:gd name="T16" fmla="*/ 567 w 596"/>
                <a:gd name="T17" fmla="*/ 485 h 694"/>
                <a:gd name="T18" fmla="*/ 567 w 596"/>
                <a:gd name="T19" fmla="*/ 623 h 694"/>
                <a:gd name="T20" fmla="*/ 525 w 596"/>
                <a:gd name="T21" fmla="*/ 666 h 694"/>
                <a:gd name="T22" fmla="*/ 71 w 596"/>
                <a:gd name="T23" fmla="*/ 666 h 694"/>
                <a:gd name="T24" fmla="*/ 28 w 596"/>
                <a:gd name="T25" fmla="*/ 623 h 694"/>
                <a:gd name="T26" fmla="*/ 28 w 596"/>
                <a:gd name="T27" fmla="*/ 70 h 694"/>
                <a:gd name="T28" fmla="*/ 71 w 596"/>
                <a:gd name="T29" fmla="*/ 27 h 694"/>
                <a:gd name="T30" fmla="*/ 422 w 596"/>
                <a:gd name="T31" fmla="*/ 27 h 694"/>
                <a:gd name="T32" fmla="*/ 422 w 596"/>
                <a:gd name="T33" fmla="*/ 128 h 694"/>
                <a:gd name="T34" fmla="*/ 464 w 596"/>
                <a:gd name="T35" fmla="*/ 170 h 694"/>
                <a:gd name="T36" fmla="*/ 567 w 596"/>
                <a:gd name="T37" fmla="*/ 170 h 694"/>
                <a:gd name="T38" fmla="*/ 567 w 596"/>
                <a:gd name="T39" fmla="*/ 310 h 694"/>
                <a:gd name="T40" fmla="*/ 596 w 596"/>
                <a:gd name="T41" fmla="*/ 280 h 694"/>
                <a:gd name="T42" fmla="*/ 596 w 596"/>
                <a:gd name="T43" fmla="*/ 155 h 694"/>
                <a:gd name="T44" fmla="*/ 591 w 596"/>
                <a:gd name="T45" fmla="*/ 145 h 694"/>
                <a:gd name="T46" fmla="*/ 446 w 596"/>
                <a:gd name="T47" fmla="*/ 4 h 694"/>
                <a:gd name="T48" fmla="*/ 437 w 596"/>
                <a:gd name="T49" fmla="*/ 0 h 694"/>
                <a:gd name="T50" fmla="*/ 71 w 596"/>
                <a:gd name="T51" fmla="*/ 0 h 694"/>
                <a:gd name="T52" fmla="*/ 0 w 596"/>
                <a:gd name="T53" fmla="*/ 70 h 694"/>
                <a:gd name="T54" fmla="*/ 0 w 596"/>
                <a:gd name="T55" fmla="*/ 623 h 694"/>
                <a:gd name="T56" fmla="*/ 71 w 596"/>
                <a:gd name="T57" fmla="*/ 694 h 694"/>
                <a:gd name="T58" fmla="*/ 525 w 596"/>
                <a:gd name="T59" fmla="*/ 694 h 694"/>
                <a:gd name="T60" fmla="*/ 596 w 596"/>
                <a:gd name="T61" fmla="*/ 623 h 694"/>
                <a:gd name="T62" fmla="*/ 596 w 596"/>
                <a:gd name="T63" fmla="*/ 460 h 694"/>
                <a:gd name="T64" fmla="*/ 567 w 596"/>
                <a:gd name="T65" fmla="*/ 48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694">
                  <a:moveTo>
                    <a:pt x="451" y="47"/>
                  </a:moveTo>
                  <a:lnTo>
                    <a:pt x="451" y="47"/>
                  </a:lnTo>
                  <a:lnTo>
                    <a:pt x="455" y="51"/>
                  </a:lnTo>
                  <a:lnTo>
                    <a:pt x="546" y="141"/>
                  </a:lnTo>
                  <a:lnTo>
                    <a:pt x="464" y="141"/>
                  </a:lnTo>
                  <a:cubicBezTo>
                    <a:pt x="457" y="141"/>
                    <a:pt x="451" y="135"/>
                    <a:pt x="451" y="128"/>
                  </a:cubicBezTo>
                  <a:lnTo>
                    <a:pt x="451" y="47"/>
                  </a:lnTo>
                  <a:close/>
                  <a:moveTo>
                    <a:pt x="567" y="485"/>
                  </a:moveTo>
                  <a:lnTo>
                    <a:pt x="567" y="485"/>
                  </a:lnTo>
                  <a:lnTo>
                    <a:pt x="567" y="623"/>
                  </a:lnTo>
                  <a:cubicBezTo>
                    <a:pt x="567" y="647"/>
                    <a:pt x="548" y="666"/>
                    <a:pt x="525" y="666"/>
                  </a:cubicBezTo>
                  <a:lnTo>
                    <a:pt x="71" y="666"/>
                  </a:lnTo>
                  <a:cubicBezTo>
                    <a:pt x="47" y="666"/>
                    <a:pt x="28" y="647"/>
                    <a:pt x="28" y="623"/>
                  </a:cubicBezTo>
                  <a:lnTo>
                    <a:pt x="28" y="70"/>
                  </a:lnTo>
                  <a:cubicBezTo>
                    <a:pt x="28" y="46"/>
                    <a:pt x="47" y="27"/>
                    <a:pt x="71" y="27"/>
                  </a:cubicBezTo>
                  <a:lnTo>
                    <a:pt x="422" y="27"/>
                  </a:lnTo>
                  <a:lnTo>
                    <a:pt x="422" y="128"/>
                  </a:lnTo>
                  <a:cubicBezTo>
                    <a:pt x="422" y="151"/>
                    <a:pt x="441" y="170"/>
                    <a:pt x="464" y="170"/>
                  </a:cubicBezTo>
                  <a:lnTo>
                    <a:pt x="567" y="170"/>
                  </a:lnTo>
                  <a:lnTo>
                    <a:pt x="567" y="310"/>
                  </a:lnTo>
                  <a:lnTo>
                    <a:pt x="596" y="280"/>
                  </a:lnTo>
                  <a:lnTo>
                    <a:pt x="596" y="155"/>
                  </a:lnTo>
                  <a:cubicBezTo>
                    <a:pt x="596" y="151"/>
                    <a:pt x="594" y="148"/>
                    <a:pt x="591" y="145"/>
                  </a:cubicBezTo>
                  <a:lnTo>
                    <a:pt x="446" y="4"/>
                  </a:lnTo>
                  <a:cubicBezTo>
                    <a:pt x="444" y="1"/>
                    <a:pt x="440" y="0"/>
                    <a:pt x="437" y="0"/>
                  </a:cubicBezTo>
                  <a:lnTo>
                    <a:pt x="71" y="0"/>
                  </a:lnTo>
                  <a:cubicBezTo>
                    <a:pt x="31" y="0"/>
                    <a:pt x="0" y="31"/>
                    <a:pt x="0" y="70"/>
                  </a:cubicBezTo>
                  <a:lnTo>
                    <a:pt x="0" y="623"/>
                  </a:lnTo>
                  <a:cubicBezTo>
                    <a:pt x="0" y="663"/>
                    <a:pt x="31" y="694"/>
                    <a:pt x="71" y="694"/>
                  </a:cubicBezTo>
                  <a:lnTo>
                    <a:pt x="525" y="694"/>
                  </a:lnTo>
                  <a:cubicBezTo>
                    <a:pt x="564" y="694"/>
                    <a:pt x="596" y="663"/>
                    <a:pt x="596" y="623"/>
                  </a:cubicBezTo>
                  <a:lnTo>
                    <a:pt x="596" y="460"/>
                  </a:lnTo>
                  <a:lnTo>
                    <a:pt x="567" y="4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grpSp>
    </p:spTree>
    <p:custDataLst>
      <p:tags r:id="rId2"/>
    </p:custDataLst>
    <p:extLst>
      <p:ext uri="{BB962C8B-B14F-4D97-AF65-F5344CB8AC3E}">
        <p14:creationId xmlns:p14="http://schemas.microsoft.com/office/powerpoint/2010/main" val="2229014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redondeado 11">
            <a:extLst>
              <a:ext uri="{FF2B5EF4-FFF2-40B4-BE49-F238E27FC236}">
                <a16:creationId xmlns="" xmlns:a16="http://schemas.microsoft.com/office/drawing/2014/main" id="{DC4F4379-9848-CF0F-AAA0-22063CF94EA4}"/>
              </a:ext>
            </a:extLst>
          </p:cNvPr>
          <p:cNvSpPr>
            <a:spLocks noChangeAspect="1"/>
          </p:cNvSpPr>
          <p:nvPr/>
        </p:nvSpPr>
        <p:spPr>
          <a:xfrm rot="600000">
            <a:off x="6534311" y="1718352"/>
            <a:ext cx="3917950" cy="3917950"/>
          </a:xfrm>
          <a:prstGeom prst="roundRect">
            <a:avLst/>
          </a:prstGeom>
          <a:solidFill>
            <a:srgbClr val="81D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9703"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6" name="Imagen 5" descr="Imagen que contiene persona, edificio, mujer, hombre&#10;&#10;Descripción generada automáticamente">
            <a:extLst>
              <a:ext uri="{FF2B5EF4-FFF2-40B4-BE49-F238E27FC236}">
                <a16:creationId xmlns="" xmlns:a16="http://schemas.microsoft.com/office/drawing/2014/main" id="{0381A9FE-0552-8D14-0DFC-881F87C20D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34311" y="1718352"/>
            <a:ext cx="3917950" cy="3917950"/>
          </a:xfrm>
          <a:prstGeom prst="roundRect">
            <a:avLst>
              <a:gd name="adj" fmla="val 13098"/>
            </a:avLst>
          </a:prstGeom>
          <a:solidFill>
            <a:srgbClr val="FFFFFF">
              <a:shade val="85000"/>
            </a:srgbClr>
          </a:solidFill>
          <a:ln>
            <a:noFill/>
          </a:ln>
          <a:effectLst/>
        </p:spPr>
      </p:pic>
      <p:sp>
        <p:nvSpPr>
          <p:cNvPr id="19" name="Marcador de texto 16">
            <a:extLst>
              <a:ext uri="{FF2B5EF4-FFF2-40B4-BE49-F238E27FC236}">
                <a16:creationId xmlns="" xmlns:a16="http://schemas.microsoft.com/office/drawing/2014/main"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 xmlns:a16="http://schemas.microsoft.com/office/drawing/2014/main" id="{58A01D3B-0B6A-9A4C-94C5-15A0BE822587}"/>
              </a:ext>
            </a:extLst>
          </p:cNvPr>
          <p:cNvSpPr/>
          <p:nvPr/>
        </p:nvSpPr>
        <p:spPr>
          <a:xfrm>
            <a:off x="479426" y="1681330"/>
            <a:ext cx="3779838" cy="3452227"/>
          </a:xfrm>
          <a:prstGeom prst="rect">
            <a:avLst/>
          </a:prstGeom>
        </p:spPr>
        <p:txBody>
          <a:bodyPr wrap="square">
            <a:spAutoFit/>
          </a:bodyPr>
          <a:lstStyle/>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Reevaluación riesgo alto, medio y bajo en 2 años.</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Solo un cuestionario CEAL-SM SUSESO, de 88 preguntas.</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60% de participación.</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Plataforma electrónica SUSESO para la única versión.</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Egreso vigilancia: Reevaluación con riesgo bajo o medio, verificación de cumplimiento de medidas prescritas (con certificado de cumplimiento), sin EPSM por periodo.</a:t>
            </a:r>
          </a:p>
        </p:txBody>
      </p:sp>
      <p:sp>
        <p:nvSpPr>
          <p:cNvPr id="8" name="Marcador de texto 7">
            <a:extLst>
              <a:ext uri="{FF2B5EF4-FFF2-40B4-BE49-F238E27FC236}">
                <a16:creationId xmlns="" xmlns:a16="http://schemas.microsoft.com/office/drawing/2014/main" id="{75986645-6519-8728-7008-9A889C366B35}"/>
              </a:ext>
            </a:extLst>
          </p:cNvPr>
          <p:cNvSpPr>
            <a:spLocks noGrp="1"/>
          </p:cNvSpPr>
          <p:nvPr>
            <p:ph type="body" sz="quarter" idx="61"/>
          </p:nvPr>
        </p:nvSpPr>
        <p:spPr/>
        <p:txBody>
          <a:bodyPr/>
          <a:lstStyle/>
          <a:p>
            <a:r>
              <a:rPr lang="es-CL" dirty="0"/>
              <a:t>Conclusiones</a:t>
            </a:r>
          </a:p>
        </p:txBody>
      </p:sp>
    </p:spTree>
    <p:custDataLst>
      <p:tags r:id="rId2"/>
    </p:custDataLst>
    <p:extLst>
      <p:ext uri="{BB962C8B-B14F-4D97-AF65-F5344CB8AC3E}">
        <p14:creationId xmlns:p14="http://schemas.microsoft.com/office/powerpoint/2010/main" val="17236789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30727"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19" name="Marcador de texto 16">
            <a:extLst>
              <a:ext uri="{FF2B5EF4-FFF2-40B4-BE49-F238E27FC236}">
                <a16:creationId xmlns="" xmlns:a16="http://schemas.microsoft.com/office/drawing/2014/main"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pic>
        <p:nvPicPr>
          <p:cNvPr id="2" name="Imagen 1">
            <a:extLst>
              <a:ext uri="{FF2B5EF4-FFF2-40B4-BE49-F238E27FC236}">
                <a16:creationId xmlns="" xmlns:a16="http://schemas.microsoft.com/office/drawing/2014/main" id="{3805D744-4AA2-BD4C-27CE-90414AC7122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37339" y="1192756"/>
            <a:ext cx="2083268" cy="2695201"/>
          </a:xfrm>
          <a:prstGeom prst="rect">
            <a:avLst/>
          </a:prstGeom>
          <a:ln>
            <a:solidFill>
              <a:schemeClr val="bg1">
                <a:lumMod val="50000"/>
              </a:schemeClr>
            </a:solidFill>
          </a:ln>
        </p:spPr>
      </p:pic>
      <p:pic>
        <p:nvPicPr>
          <p:cNvPr id="4" name="Imagen 3">
            <a:extLst>
              <a:ext uri="{FF2B5EF4-FFF2-40B4-BE49-F238E27FC236}">
                <a16:creationId xmlns="" xmlns:a16="http://schemas.microsoft.com/office/drawing/2014/main" id="{AF8C319D-0B57-464E-B101-F3D9A01396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0240" y="1192756"/>
            <a:ext cx="2041026" cy="2695201"/>
          </a:xfrm>
          <a:prstGeom prst="rect">
            <a:avLst/>
          </a:prstGeom>
          <a:ln>
            <a:solidFill>
              <a:schemeClr val="bg1">
                <a:lumMod val="50000"/>
              </a:schemeClr>
            </a:solidFill>
          </a:ln>
        </p:spPr>
      </p:pic>
      <p:pic>
        <p:nvPicPr>
          <p:cNvPr id="5" name="Imagen 4">
            <a:extLst>
              <a:ext uri="{FF2B5EF4-FFF2-40B4-BE49-F238E27FC236}">
                <a16:creationId xmlns="" xmlns:a16="http://schemas.microsoft.com/office/drawing/2014/main" id="{8E1EE719-22A2-69E4-3B7E-E0287A19B1A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38636" y="1192756"/>
            <a:ext cx="2746637" cy="2109602"/>
          </a:xfrm>
          <a:prstGeom prst="rect">
            <a:avLst/>
          </a:prstGeom>
          <a:ln>
            <a:solidFill>
              <a:schemeClr val="bg1">
                <a:lumMod val="50000"/>
              </a:schemeClr>
            </a:solidFill>
          </a:ln>
        </p:spPr>
      </p:pic>
      <p:pic>
        <p:nvPicPr>
          <p:cNvPr id="6" name="Imagen 5">
            <a:extLst>
              <a:ext uri="{FF2B5EF4-FFF2-40B4-BE49-F238E27FC236}">
                <a16:creationId xmlns="" xmlns:a16="http://schemas.microsoft.com/office/drawing/2014/main" id="{E410F5E3-8948-0269-3C41-1C0D6210742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39231" y="4039548"/>
            <a:ext cx="1926893" cy="2503706"/>
          </a:xfrm>
          <a:prstGeom prst="rect">
            <a:avLst/>
          </a:prstGeom>
          <a:ln>
            <a:solidFill>
              <a:schemeClr val="bg1">
                <a:lumMod val="50000"/>
              </a:schemeClr>
            </a:solidFill>
          </a:ln>
        </p:spPr>
      </p:pic>
      <p:pic>
        <p:nvPicPr>
          <p:cNvPr id="7" name="Imagen 6">
            <a:extLst>
              <a:ext uri="{FF2B5EF4-FFF2-40B4-BE49-F238E27FC236}">
                <a16:creationId xmlns="" xmlns:a16="http://schemas.microsoft.com/office/drawing/2014/main" id="{74C885D7-D5DE-7EA4-D38D-5B8A95274EC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50240" y="4039548"/>
            <a:ext cx="1970550" cy="2503706"/>
          </a:xfrm>
          <a:prstGeom prst="rect">
            <a:avLst/>
          </a:prstGeom>
          <a:ln>
            <a:solidFill>
              <a:schemeClr val="bg1">
                <a:lumMod val="50000"/>
              </a:schemeClr>
            </a:solidFill>
          </a:ln>
        </p:spPr>
      </p:pic>
      <p:pic>
        <p:nvPicPr>
          <p:cNvPr id="9" name="Imagen 8">
            <a:extLst>
              <a:ext uri="{FF2B5EF4-FFF2-40B4-BE49-F238E27FC236}">
                <a16:creationId xmlns="" xmlns:a16="http://schemas.microsoft.com/office/drawing/2014/main" id="{AC5002B8-CE9C-AA97-224A-28B8A543BCB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04749" y="1192756"/>
            <a:ext cx="1334124" cy="2695201"/>
          </a:xfrm>
          <a:prstGeom prst="rect">
            <a:avLst/>
          </a:prstGeom>
          <a:ln>
            <a:solidFill>
              <a:schemeClr val="bg1">
                <a:lumMod val="50000"/>
              </a:schemeClr>
            </a:solidFill>
          </a:ln>
        </p:spPr>
      </p:pic>
      <p:pic>
        <p:nvPicPr>
          <p:cNvPr id="10" name="Imagen 9">
            <a:extLst>
              <a:ext uri="{FF2B5EF4-FFF2-40B4-BE49-F238E27FC236}">
                <a16:creationId xmlns="" xmlns:a16="http://schemas.microsoft.com/office/drawing/2014/main" id="{D1312C58-365E-7142-2D5F-C410E914160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533818" y="1192756"/>
            <a:ext cx="1352752" cy="2695201"/>
          </a:xfrm>
          <a:prstGeom prst="rect">
            <a:avLst/>
          </a:prstGeom>
          <a:ln>
            <a:solidFill>
              <a:schemeClr val="bg1">
                <a:lumMod val="50000"/>
              </a:schemeClr>
            </a:solidFill>
          </a:ln>
        </p:spPr>
      </p:pic>
      <p:pic>
        <p:nvPicPr>
          <p:cNvPr id="11" name="Imagen 10">
            <a:extLst>
              <a:ext uri="{FF2B5EF4-FFF2-40B4-BE49-F238E27FC236}">
                <a16:creationId xmlns="" xmlns:a16="http://schemas.microsoft.com/office/drawing/2014/main" id="{CAFB2860-A2EF-EB0A-F620-13996861F38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013349" y="4039548"/>
            <a:ext cx="1923990" cy="2503706"/>
          </a:xfrm>
          <a:prstGeom prst="rect">
            <a:avLst/>
          </a:prstGeom>
          <a:ln>
            <a:solidFill>
              <a:schemeClr val="bg1">
                <a:lumMod val="50000"/>
              </a:schemeClr>
            </a:solidFill>
          </a:ln>
        </p:spPr>
      </p:pic>
      <p:pic>
        <p:nvPicPr>
          <p:cNvPr id="12" name="Imagen 11">
            <a:extLst>
              <a:ext uri="{FF2B5EF4-FFF2-40B4-BE49-F238E27FC236}">
                <a16:creationId xmlns="" xmlns:a16="http://schemas.microsoft.com/office/drawing/2014/main" id="{AF9D6F30-4AC0-2227-7493-789BDF89594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868016" y="4039548"/>
            <a:ext cx="1923989" cy="2496211"/>
          </a:xfrm>
          <a:prstGeom prst="rect">
            <a:avLst/>
          </a:prstGeom>
          <a:ln>
            <a:solidFill>
              <a:schemeClr val="bg1">
                <a:lumMod val="50000"/>
              </a:schemeClr>
            </a:solidFill>
          </a:ln>
        </p:spPr>
      </p:pic>
      <p:pic>
        <p:nvPicPr>
          <p:cNvPr id="13" name="Imagen 12">
            <a:hlinkClick r:id="rId17"/>
            <a:extLst>
              <a:ext uri="{FF2B5EF4-FFF2-40B4-BE49-F238E27FC236}">
                <a16:creationId xmlns="" xmlns:a16="http://schemas.microsoft.com/office/drawing/2014/main" id="{0DF8A7D3-0B31-0BF0-C9EB-E4E4274066F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084567" y="4039548"/>
            <a:ext cx="1905338" cy="2503706"/>
          </a:xfrm>
          <a:prstGeom prst="rect">
            <a:avLst/>
          </a:prstGeom>
          <a:ln>
            <a:solidFill>
              <a:schemeClr val="bg1">
                <a:lumMod val="50000"/>
              </a:schemeClr>
            </a:solidFill>
          </a:ln>
        </p:spPr>
      </p:pic>
      <p:sp>
        <p:nvSpPr>
          <p:cNvPr id="15" name="Marcador de texto 14">
            <a:extLst>
              <a:ext uri="{FF2B5EF4-FFF2-40B4-BE49-F238E27FC236}">
                <a16:creationId xmlns="" xmlns:a16="http://schemas.microsoft.com/office/drawing/2014/main" id="{FB555057-DC4A-4551-C52A-4772C95DD584}"/>
              </a:ext>
            </a:extLst>
          </p:cNvPr>
          <p:cNvSpPr>
            <a:spLocks noGrp="1"/>
          </p:cNvSpPr>
          <p:nvPr>
            <p:ph type="body" sz="quarter" idx="61"/>
          </p:nvPr>
        </p:nvSpPr>
        <p:spPr/>
        <p:txBody>
          <a:bodyPr/>
          <a:lstStyle/>
          <a:p>
            <a:r>
              <a:rPr lang="es-CL" dirty="0"/>
              <a:t>Materiales</a:t>
            </a:r>
          </a:p>
        </p:txBody>
      </p:sp>
    </p:spTree>
    <p:custDataLst>
      <p:tags r:id="rId2"/>
    </p:custDataLst>
    <p:extLst>
      <p:ext uri="{BB962C8B-B14F-4D97-AF65-F5344CB8AC3E}">
        <p14:creationId xmlns:p14="http://schemas.microsoft.com/office/powerpoint/2010/main" val="45638664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5FD441A1-B238-4E42-8C83-D43DE4E35E45}"/>
              </a:ext>
            </a:extLst>
          </p:cNvPr>
          <p:cNvSpPr>
            <a:spLocks noGrp="1"/>
          </p:cNvSpPr>
          <p:nvPr>
            <p:ph type="sldNum" sz="quarter" idx="63"/>
          </p:nvPr>
        </p:nvSpPr>
        <p:spPr>
          <a:xfrm>
            <a:off x="11552237" y="6617652"/>
            <a:ext cx="505443" cy="240348"/>
          </a:xfrm>
          <a:prstGeom prst="rect">
            <a:avLst/>
          </a:prstGeom>
        </p:spPr>
        <p:txBody>
          <a:bodyPr lIns="0" tIns="0" rIns="0" bIns="0" anchor="t"/>
          <a:lstStyle>
            <a:defPPr>
              <a:defRPr lang="es-CL"/>
            </a:defPPr>
            <a:lvl1pPr marL="0" algn="l" defTabSz="914400" rtl="0" eaLnBrk="1" latinLnBrk="0" hangingPunct="1">
              <a:defRPr sz="1000" kern="1200">
                <a:solidFill>
                  <a:schemeClr val="accent3"/>
                </a:solidFill>
                <a:latin typeface="ACHS Nueva Sans" pitchFamily="2"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7290F3-BA30-9341-A10E-737EC97582C1}" type="slidenum">
              <a:rPr lang="es-CL" smtClean="0"/>
              <a:pPr/>
              <a:t>29</a:t>
            </a:fld>
            <a:endParaRPr lang="es-CL" dirty="0"/>
          </a:p>
        </p:txBody>
      </p:sp>
      <p:sp>
        <p:nvSpPr>
          <p:cNvPr id="5" name="Marcador de texto 4">
            <a:extLst>
              <a:ext uri="{FF2B5EF4-FFF2-40B4-BE49-F238E27FC236}">
                <a16:creationId xmlns="" xmlns:a16="http://schemas.microsoft.com/office/drawing/2014/main" id="{D418DED1-73C1-3B46-88E1-7C0829E74AFA}"/>
              </a:ext>
            </a:extLst>
          </p:cNvPr>
          <p:cNvSpPr>
            <a:spLocks noGrp="1"/>
          </p:cNvSpPr>
          <p:nvPr>
            <p:ph type="body" sz="quarter" idx="61"/>
          </p:nvPr>
        </p:nvSpPr>
        <p:spPr/>
        <p:txBody>
          <a:bodyPr/>
          <a:lstStyle/>
          <a:p>
            <a:r>
              <a:rPr lang="es-CL" dirty="0">
                <a:latin typeface="ACHS Nueva Serif" pitchFamily="2" charset="77"/>
              </a:rPr>
              <a:t>Encuesta de satisfacción / Curso abierto presencial</a:t>
            </a:r>
          </a:p>
        </p:txBody>
      </p:sp>
      <p:sp>
        <p:nvSpPr>
          <p:cNvPr id="6" name="Marcador de texto 5">
            <a:extLst>
              <a:ext uri="{FF2B5EF4-FFF2-40B4-BE49-F238E27FC236}">
                <a16:creationId xmlns="" xmlns:a16="http://schemas.microsoft.com/office/drawing/2014/main" id="{44696F97-CF23-9641-AFCB-85E869185989}"/>
              </a:ext>
            </a:extLst>
          </p:cNvPr>
          <p:cNvSpPr>
            <a:spLocks noGrp="1"/>
          </p:cNvSpPr>
          <p:nvPr>
            <p:ph type="body" sz="quarter" idx="62"/>
          </p:nvPr>
        </p:nvSpPr>
        <p:spPr>
          <a:xfrm>
            <a:off x="1569336" y="2087244"/>
            <a:ext cx="2797877" cy="356282"/>
          </a:xfrm>
        </p:spPr>
        <p:txBody>
          <a:bodyPr>
            <a:normAutofit/>
          </a:bodyPr>
          <a:lstStyle/>
          <a:p>
            <a:r>
              <a:rPr lang="es-CL" sz="1800" b="1" dirty="0">
                <a:latin typeface="ACHS Nueva Serif" pitchFamily="2" charset="77"/>
              </a:rPr>
              <a:t>Escanea este código</a:t>
            </a:r>
          </a:p>
        </p:txBody>
      </p:sp>
      <p:grpSp>
        <p:nvGrpSpPr>
          <p:cNvPr id="7" name="Group 4">
            <a:extLst>
              <a:ext uri="{FF2B5EF4-FFF2-40B4-BE49-F238E27FC236}">
                <a16:creationId xmlns="" xmlns:a16="http://schemas.microsoft.com/office/drawing/2014/main" id="{D516BE25-AF3F-374E-AC1B-127C2792CFA0}"/>
              </a:ext>
            </a:extLst>
          </p:cNvPr>
          <p:cNvGrpSpPr>
            <a:grpSpLocks noChangeAspect="1"/>
          </p:cNvGrpSpPr>
          <p:nvPr/>
        </p:nvGrpSpPr>
        <p:grpSpPr bwMode="auto">
          <a:xfrm>
            <a:off x="1577125" y="2716578"/>
            <a:ext cx="2109932" cy="3405357"/>
            <a:chOff x="495" y="1005"/>
            <a:chExt cx="258" cy="473"/>
          </a:xfrm>
          <a:solidFill>
            <a:schemeClr val="accent1"/>
          </a:solidFill>
        </p:grpSpPr>
        <p:sp>
          <p:nvSpPr>
            <p:cNvPr id="8" name="Freeform 5">
              <a:extLst>
                <a:ext uri="{FF2B5EF4-FFF2-40B4-BE49-F238E27FC236}">
                  <a16:creationId xmlns="" xmlns:a16="http://schemas.microsoft.com/office/drawing/2014/main" id="{E4E5C06A-27BB-C94E-9C83-F0F6747FCD00}"/>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9" name="Freeform 6">
              <a:extLst>
                <a:ext uri="{FF2B5EF4-FFF2-40B4-BE49-F238E27FC236}">
                  <a16:creationId xmlns="" xmlns:a16="http://schemas.microsoft.com/office/drawing/2014/main" id="{BD1286B1-78D5-7E45-BB1B-D0F668CD5323}"/>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0" name="Freeform 7">
              <a:extLst>
                <a:ext uri="{FF2B5EF4-FFF2-40B4-BE49-F238E27FC236}">
                  <a16:creationId xmlns="" xmlns:a16="http://schemas.microsoft.com/office/drawing/2014/main" id="{AE7608AD-856D-4F4A-8AD4-CCFD0BC2E162}"/>
                </a:ext>
              </a:extLst>
            </p:cNvPr>
            <p:cNvSpPr>
              <a:spLocks noEditPoints="1"/>
            </p:cNvSpPr>
            <p:nvPr/>
          </p:nvSpPr>
          <p:spPr bwMode="auto">
            <a:xfrm>
              <a:off x="495" y="1005"/>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grpSp>
      <p:sp>
        <p:nvSpPr>
          <p:cNvPr id="11" name="Freeform 22">
            <a:extLst>
              <a:ext uri="{FF2B5EF4-FFF2-40B4-BE49-F238E27FC236}">
                <a16:creationId xmlns="" xmlns:a16="http://schemas.microsoft.com/office/drawing/2014/main" id="{B187A029-4201-9F46-96FF-CD42FDCC9C10}"/>
              </a:ext>
            </a:extLst>
          </p:cNvPr>
          <p:cNvSpPr>
            <a:spLocks noEditPoints="1"/>
          </p:cNvSpPr>
          <p:nvPr/>
        </p:nvSpPr>
        <p:spPr bwMode="auto">
          <a:xfrm>
            <a:off x="6096000" y="2716578"/>
            <a:ext cx="4640263" cy="3328498"/>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3" name="Marcador de texto 11">
            <a:extLst>
              <a:ext uri="{FF2B5EF4-FFF2-40B4-BE49-F238E27FC236}">
                <a16:creationId xmlns="" xmlns:a16="http://schemas.microsoft.com/office/drawing/2014/main" id="{EDF39B4B-2DF5-3243-B40D-E0B37000707A}"/>
              </a:ext>
            </a:extLst>
          </p:cNvPr>
          <p:cNvSpPr txBox="1">
            <a:spLocks/>
          </p:cNvSpPr>
          <p:nvPr/>
        </p:nvSpPr>
        <p:spPr>
          <a:xfrm>
            <a:off x="6274532" y="3910116"/>
            <a:ext cx="4283197" cy="470711"/>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 xmlns:asvg="http://schemas.microsoft.com/office/drawing/2016/SVG/main" r:embed="rId4"/>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 xmlns:asvg="http://schemas.microsoft.com/office/drawing/2016/SVG/main" r:embed="rId4"/>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 xmlns:asvg="http://schemas.microsoft.com/office/drawing/2016/SVG/main" r:embed="rId4"/>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defTabSz="1599158">
              <a:spcBef>
                <a:spcPts val="525"/>
              </a:spcBef>
              <a:spcAft>
                <a:spcPts val="525"/>
              </a:spcAft>
              <a:buClr>
                <a:srgbClr val="83B727"/>
              </a:buClr>
              <a:defRPr/>
            </a:pPr>
            <a:r>
              <a:rPr lang="es-CL" sz="2400" u="sng" kern="0" dirty="0">
                <a:solidFill>
                  <a:schemeClr val="accent1">
                    <a:lumMod val="75000"/>
                  </a:schemeClr>
                </a:solidFill>
                <a:latin typeface="ACHS Nueva Serif" pitchFamily="2" charset="77"/>
              </a:rPr>
              <a:t>tinyurl.com/26vbepn4</a:t>
            </a:r>
          </a:p>
          <a:p>
            <a:pPr defTabSz="1599158">
              <a:spcBef>
                <a:spcPts val="525"/>
              </a:spcBef>
              <a:spcAft>
                <a:spcPts val="525"/>
              </a:spcAft>
              <a:buClr>
                <a:srgbClr val="83B727"/>
              </a:buClr>
              <a:defRPr/>
            </a:pPr>
            <a:endParaRPr lang="es-CL" sz="2400" b="0" u="sng" kern="0" dirty="0">
              <a:solidFill>
                <a:schemeClr val="accent1">
                  <a:lumMod val="75000"/>
                </a:schemeClr>
              </a:solidFill>
              <a:latin typeface="ACHS Nueva Serif" pitchFamily="2" charset="77"/>
            </a:endParaRPr>
          </a:p>
        </p:txBody>
      </p:sp>
      <p:sp>
        <p:nvSpPr>
          <p:cNvPr id="14" name="Marcador de texto 5">
            <a:extLst>
              <a:ext uri="{FF2B5EF4-FFF2-40B4-BE49-F238E27FC236}">
                <a16:creationId xmlns="" xmlns:a16="http://schemas.microsoft.com/office/drawing/2014/main" id="{F56CA700-228B-1C4B-9C29-1ED956AC785F}"/>
              </a:ext>
            </a:extLst>
          </p:cNvPr>
          <p:cNvSpPr txBox="1">
            <a:spLocks/>
          </p:cNvSpPr>
          <p:nvPr/>
        </p:nvSpPr>
        <p:spPr>
          <a:xfrm>
            <a:off x="7390894" y="2074222"/>
            <a:ext cx="2587295" cy="36930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1800" b="1" dirty="0">
                <a:latin typeface="ACHS Nueva Serif" pitchFamily="2" charset="77"/>
              </a:rPr>
              <a:t>Ingresa a este link</a:t>
            </a:r>
          </a:p>
        </p:txBody>
      </p:sp>
      <p:pic>
        <p:nvPicPr>
          <p:cNvPr id="3" name="Imagen 2">
            <a:extLst>
              <a:ext uri="{FF2B5EF4-FFF2-40B4-BE49-F238E27FC236}">
                <a16:creationId xmlns="" xmlns:a16="http://schemas.microsoft.com/office/drawing/2014/main" id="{EC62BA71-42D1-068D-E7D5-38275422E2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9597" y="3614874"/>
            <a:ext cx="1604988" cy="1608764"/>
          </a:xfrm>
          <a:prstGeom prst="rect">
            <a:avLst/>
          </a:prstGeom>
        </p:spPr>
      </p:pic>
    </p:spTree>
    <p:custDataLst>
      <p:tags r:id="rId1"/>
    </p:custDataLst>
    <p:extLst>
      <p:ext uri="{BB962C8B-B14F-4D97-AF65-F5344CB8AC3E}">
        <p14:creationId xmlns:p14="http://schemas.microsoft.com/office/powerpoint/2010/main" val="387903156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texto 17">
            <a:extLst>
              <a:ext uri="{FF2B5EF4-FFF2-40B4-BE49-F238E27FC236}">
                <a16:creationId xmlns="" xmlns:a16="http://schemas.microsoft.com/office/drawing/2014/main" id="{2FE1CA0B-6256-8636-ECDB-7B1AA31EDA95}"/>
              </a:ext>
            </a:extLst>
          </p:cNvPr>
          <p:cNvSpPr>
            <a:spLocks noGrp="1"/>
          </p:cNvSpPr>
          <p:nvPr>
            <p:ph type="body" sz="quarter" idx="61"/>
          </p:nvPr>
        </p:nvSpPr>
        <p:spPr/>
        <p:txBody>
          <a:bodyPr/>
          <a:lstStyle/>
          <a:p>
            <a:r>
              <a:rPr lang="es-CL" dirty="0">
                <a:latin typeface="ACHS Nueva Serif" pitchFamily="2" charset="0"/>
              </a:rPr>
              <a:t>Objetivos del curso</a:t>
            </a:r>
          </a:p>
        </p:txBody>
      </p:sp>
      <p:sp>
        <p:nvSpPr>
          <p:cNvPr id="20" name="Marcador de texto 4">
            <a:extLst>
              <a:ext uri="{FF2B5EF4-FFF2-40B4-BE49-F238E27FC236}">
                <a16:creationId xmlns="" xmlns:a16="http://schemas.microsoft.com/office/drawing/2014/main" id="{67331754-AF4B-7300-5F8E-BD40802D3229}"/>
              </a:ext>
            </a:extLst>
          </p:cNvPr>
          <p:cNvSpPr txBox="1">
            <a:spLocks/>
          </p:cNvSpPr>
          <p:nvPr/>
        </p:nvSpPr>
        <p:spPr>
          <a:xfrm>
            <a:off x="449263" y="2841171"/>
            <a:ext cx="4042524"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000"/>
              </a:lnSpc>
              <a:buFont typeface="+mj-lt"/>
              <a:buAutoNum type="arabicPeriod"/>
            </a:pPr>
            <a:r>
              <a:rPr lang="es-CL" sz="1500" dirty="0">
                <a:solidFill>
                  <a:schemeClr val="tx1"/>
                </a:solidFill>
                <a:latin typeface="ACHS Nueva Sans" pitchFamily="2" charset="0"/>
              </a:rPr>
              <a:t>Difundir el protocolo psicosocial, conforme a lo que exige la autoridad.</a:t>
            </a:r>
          </a:p>
        </p:txBody>
      </p:sp>
      <p:sp>
        <p:nvSpPr>
          <p:cNvPr id="21" name="Marcador de texto 7">
            <a:extLst>
              <a:ext uri="{FF2B5EF4-FFF2-40B4-BE49-F238E27FC236}">
                <a16:creationId xmlns="" xmlns:a16="http://schemas.microsoft.com/office/drawing/2014/main" id="{B2FCBF35-8DFD-B9EB-F9FA-F30584E44D76}"/>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ans" pitchFamily="2" charset="0"/>
              </a:rPr>
              <a:t>OBJETIVO GENERAL</a:t>
            </a:r>
          </a:p>
        </p:txBody>
      </p:sp>
      <p:sp>
        <p:nvSpPr>
          <p:cNvPr id="22" name="Marcador de texto 4">
            <a:extLst>
              <a:ext uri="{FF2B5EF4-FFF2-40B4-BE49-F238E27FC236}">
                <a16:creationId xmlns="" xmlns:a16="http://schemas.microsoft.com/office/drawing/2014/main" id="{5E729DDB-5593-D146-6B4C-FF4B47C9FEFA}"/>
              </a:ext>
            </a:extLst>
          </p:cNvPr>
          <p:cNvSpPr txBox="1">
            <a:spLocks/>
          </p:cNvSpPr>
          <p:nvPr/>
        </p:nvSpPr>
        <p:spPr>
          <a:xfrm>
            <a:off x="6817979" y="2841171"/>
            <a:ext cx="4604000"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000"/>
              </a:lnSpc>
              <a:buFont typeface="+mj-lt"/>
              <a:buAutoNum type="arabicPeriod"/>
            </a:pPr>
            <a:r>
              <a:rPr lang="es-CL" sz="1500" dirty="0">
                <a:solidFill>
                  <a:schemeClr val="tx1"/>
                </a:solidFill>
                <a:latin typeface="ACHS Nueva Sans" pitchFamily="2" charset="0"/>
              </a:rPr>
              <a:t>Trabajadores de empresas afiliadas a la ACHS.</a:t>
            </a:r>
          </a:p>
        </p:txBody>
      </p:sp>
      <p:sp>
        <p:nvSpPr>
          <p:cNvPr id="23" name="Marcador de texto 7">
            <a:extLst>
              <a:ext uri="{FF2B5EF4-FFF2-40B4-BE49-F238E27FC236}">
                <a16:creationId xmlns="" xmlns:a16="http://schemas.microsoft.com/office/drawing/2014/main" id="{2E13A712-6B8C-4A25-4C4B-569CC0ED4F06}"/>
              </a:ext>
            </a:extLst>
          </p:cNvPr>
          <p:cNvSpPr txBox="1">
            <a:spLocks/>
          </p:cNvSpPr>
          <p:nvPr/>
        </p:nvSpPr>
        <p:spPr>
          <a:xfrm>
            <a:off x="6805277"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ans" pitchFamily="2" charset="0"/>
              </a:rPr>
              <a:t>PÚBLICO OBJETIVO</a:t>
            </a:r>
          </a:p>
        </p:txBody>
      </p:sp>
    </p:spTree>
    <p:custDataLst>
      <p:tags r:id="rId1"/>
    </p:custDataLst>
    <p:extLst>
      <p:ext uri="{BB962C8B-B14F-4D97-AF65-F5344CB8AC3E}">
        <p14:creationId xmlns:p14="http://schemas.microsoft.com/office/powerpoint/2010/main" val="84434217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5FD441A1-B238-4E42-8C83-D43DE4E35E45}"/>
              </a:ext>
            </a:extLst>
          </p:cNvPr>
          <p:cNvSpPr>
            <a:spLocks noGrp="1"/>
          </p:cNvSpPr>
          <p:nvPr>
            <p:ph type="sldNum" sz="quarter" idx="63"/>
          </p:nvPr>
        </p:nvSpPr>
        <p:spPr>
          <a:xfrm>
            <a:off x="11552237" y="6617652"/>
            <a:ext cx="505443" cy="240348"/>
          </a:xfrm>
          <a:prstGeom prst="rect">
            <a:avLst/>
          </a:prstGeom>
        </p:spPr>
        <p:txBody>
          <a:bodyPr lIns="0" tIns="0" rIns="0" bIns="0" anchor="t"/>
          <a:lstStyle>
            <a:defPPr>
              <a:defRPr lang="es-CL"/>
            </a:defPPr>
            <a:lvl1pPr marL="0" algn="l" defTabSz="914400" rtl="0" eaLnBrk="1" latinLnBrk="0" hangingPunct="1">
              <a:defRPr sz="1000" kern="1200">
                <a:solidFill>
                  <a:schemeClr val="accent3"/>
                </a:solidFill>
                <a:latin typeface="ACHS Nueva Sans" pitchFamily="2"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7290F3-BA30-9341-A10E-737EC97582C1}" type="slidenum">
              <a:rPr lang="es-CL" smtClean="0"/>
              <a:pPr/>
              <a:t>30</a:t>
            </a:fld>
            <a:endParaRPr lang="es-CL" dirty="0"/>
          </a:p>
        </p:txBody>
      </p:sp>
      <p:sp>
        <p:nvSpPr>
          <p:cNvPr id="5" name="Marcador de texto 4">
            <a:extLst>
              <a:ext uri="{FF2B5EF4-FFF2-40B4-BE49-F238E27FC236}">
                <a16:creationId xmlns="" xmlns:a16="http://schemas.microsoft.com/office/drawing/2014/main" id="{D418DED1-73C1-3B46-88E1-7C0829E74AFA}"/>
              </a:ext>
            </a:extLst>
          </p:cNvPr>
          <p:cNvSpPr>
            <a:spLocks noGrp="1"/>
          </p:cNvSpPr>
          <p:nvPr>
            <p:ph type="body" sz="quarter" idx="61"/>
          </p:nvPr>
        </p:nvSpPr>
        <p:spPr/>
        <p:txBody>
          <a:bodyPr/>
          <a:lstStyle/>
          <a:p>
            <a:r>
              <a:rPr lang="es-CL" dirty="0">
                <a:latin typeface="ACHS Nueva Serif" pitchFamily="2" charset="77"/>
              </a:rPr>
              <a:t>Encuesta de satisfacción / Curso cerrado presencial</a:t>
            </a:r>
          </a:p>
        </p:txBody>
      </p:sp>
      <p:sp>
        <p:nvSpPr>
          <p:cNvPr id="6" name="Marcador de texto 5">
            <a:extLst>
              <a:ext uri="{FF2B5EF4-FFF2-40B4-BE49-F238E27FC236}">
                <a16:creationId xmlns="" xmlns:a16="http://schemas.microsoft.com/office/drawing/2014/main" id="{44696F97-CF23-9641-AFCB-85E869185989}"/>
              </a:ext>
            </a:extLst>
          </p:cNvPr>
          <p:cNvSpPr>
            <a:spLocks noGrp="1"/>
          </p:cNvSpPr>
          <p:nvPr>
            <p:ph type="body" sz="quarter" idx="62"/>
          </p:nvPr>
        </p:nvSpPr>
        <p:spPr>
          <a:xfrm>
            <a:off x="1569336" y="2087244"/>
            <a:ext cx="2797877" cy="356282"/>
          </a:xfrm>
        </p:spPr>
        <p:txBody>
          <a:bodyPr>
            <a:normAutofit/>
          </a:bodyPr>
          <a:lstStyle/>
          <a:p>
            <a:r>
              <a:rPr lang="es-CL" sz="1800" b="1" dirty="0">
                <a:latin typeface="ACHS Nueva Serif" pitchFamily="2" charset="77"/>
              </a:rPr>
              <a:t>Escanea este código</a:t>
            </a:r>
          </a:p>
        </p:txBody>
      </p:sp>
      <p:grpSp>
        <p:nvGrpSpPr>
          <p:cNvPr id="7" name="Group 4">
            <a:extLst>
              <a:ext uri="{FF2B5EF4-FFF2-40B4-BE49-F238E27FC236}">
                <a16:creationId xmlns="" xmlns:a16="http://schemas.microsoft.com/office/drawing/2014/main" id="{D516BE25-AF3F-374E-AC1B-127C2792CFA0}"/>
              </a:ext>
            </a:extLst>
          </p:cNvPr>
          <p:cNvGrpSpPr>
            <a:grpSpLocks noChangeAspect="1"/>
          </p:cNvGrpSpPr>
          <p:nvPr/>
        </p:nvGrpSpPr>
        <p:grpSpPr bwMode="auto">
          <a:xfrm>
            <a:off x="1577125" y="2716578"/>
            <a:ext cx="2109932" cy="3405357"/>
            <a:chOff x="495" y="1005"/>
            <a:chExt cx="258" cy="473"/>
          </a:xfrm>
          <a:solidFill>
            <a:schemeClr val="accent1"/>
          </a:solidFill>
        </p:grpSpPr>
        <p:sp>
          <p:nvSpPr>
            <p:cNvPr id="8" name="Freeform 5">
              <a:extLst>
                <a:ext uri="{FF2B5EF4-FFF2-40B4-BE49-F238E27FC236}">
                  <a16:creationId xmlns="" xmlns:a16="http://schemas.microsoft.com/office/drawing/2014/main" id="{E4E5C06A-27BB-C94E-9C83-F0F6747FCD00}"/>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9" name="Freeform 6">
              <a:extLst>
                <a:ext uri="{FF2B5EF4-FFF2-40B4-BE49-F238E27FC236}">
                  <a16:creationId xmlns="" xmlns:a16="http://schemas.microsoft.com/office/drawing/2014/main" id="{BD1286B1-78D5-7E45-BB1B-D0F668CD5323}"/>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0" name="Freeform 7">
              <a:extLst>
                <a:ext uri="{FF2B5EF4-FFF2-40B4-BE49-F238E27FC236}">
                  <a16:creationId xmlns="" xmlns:a16="http://schemas.microsoft.com/office/drawing/2014/main" id="{AE7608AD-856D-4F4A-8AD4-CCFD0BC2E162}"/>
                </a:ext>
              </a:extLst>
            </p:cNvPr>
            <p:cNvSpPr>
              <a:spLocks noEditPoints="1"/>
            </p:cNvSpPr>
            <p:nvPr/>
          </p:nvSpPr>
          <p:spPr bwMode="auto">
            <a:xfrm>
              <a:off x="495" y="1005"/>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grpSp>
      <p:sp>
        <p:nvSpPr>
          <p:cNvPr id="11" name="Freeform 22">
            <a:extLst>
              <a:ext uri="{FF2B5EF4-FFF2-40B4-BE49-F238E27FC236}">
                <a16:creationId xmlns="" xmlns:a16="http://schemas.microsoft.com/office/drawing/2014/main" id="{B187A029-4201-9F46-96FF-CD42FDCC9C10}"/>
              </a:ext>
            </a:extLst>
          </p:cNvPr>
          <p:cNvSpPr>
            <a:spLocks noEditPoints="1"/>
          </p:cNvSpPr>
          <p:nvPr/>
        </p:nvSpPr>
        <p:spPr bwMode="auto">
          <a:xfrm>
            <a:off x="6096000" y="2716578"/>
            <a:ext cx="4640263" cy="3328498"/>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4" name="Marcador de texto 5">
            <a:extLst>
              <a:ext uri="{FF2B5EF4-FFF2-40B4-BE49-F238E27FC236}">
                <a16:creationId xmlns="" xmlns:a16="http://schemas.microsoft.com/office/drawing/2014/main" id="{F56CA700-228B-1C4B-9C29-1ED956AC785F}"/>
              </a:ext>
            </a:extLst>
          </p:cNvPr>
          <p:cNvSpPr txBox="1">
            <a:spLocks/>
          </p:cNvSpPr>
          <p:nvPr/>
        </p:nvSpPr>
        <p:spPr>
          <a:xfrm>
            <a:off x="7358809" y="2058180"/>
            <a:ext cx="2413841" cy="38534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1800" b="1" dirty="0">
                <a:latin typeface="ACHS Nueva Serif" pitchFamily="2" charset="77"/>
              </a:rPr>
              <a:t>Ingresa a este link</a:t>
            </a:r>
          </a:p>
        </p:txBody>
      </p:sp>
      <p:sp>
        <p:nvSpPr>
          <p:cNvPr id="18" name="Marcador de texto 11">
            <a:extLst>
              <a:ext uri="{FF2B5EF4-FFF2-40B4-BE49-F238E27FC236}">
                <a16:creationId xmlns="" xmlns:a16="http://schemas.microsoft.com/office/drawing/2014/main" id="{D8184B92-FB36-FF48-B3CA-C23BDFC426C2}"/>
              </a:ext>
            </a:extLst>
          </p:cNvPr>
          <p:cNvSpPr txBox="1">
            <a:spLocks/>
          </p:cNvSpPr>
          <p:nvPr/>
        </p:nvSpPr>
        <p:spPr>
          <a:xfrm>
            <a:off x="5272214" y="3959742"/>
            <a:ext cx="6256634" cy="687586"/>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 xmlns:asvg="http://schemas.microsoft.com/office/drawing/2016/SVG/main" r:embed="rId4"/>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 xmlns:asvg="http://schemas.microsoft.com/office/drawing/2016/SVG/main" r:embed="rId4"/>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 xmlns:asvg="http://schemas.microsoft.com/office/drawing/2016/SVG/main" r:embed="rId4"/>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defTabSz="1599158">
              <a:spcBef>
                <a:spcPts val="525"/>
              </a:spcBef>
              <a:spcAft>
                <a:spcPts val="525"/>
              </a:spcAft>
              <a:buClr>
                <a:srgbClr val="83B727"/>
              </a:buClr>
              <a:defRPr/>
            </a:pPr>
            <a:r>
              <a:rPr lang="es-CL" sz="2400" u="sng" kern="0" dirty="0">
                <a:solidFill>
                  <a:schemeClr val="accent1">
                    <a:lumMod val="75000"/>
                  </a:schemeClr>
                </a:solidFill>
                <a:latin typeface="ACHS Nueva Serif" pitchFamily="2" charset="77"/>
              </a:rPr>
              <a:t>tinyurl.com/</a:t>
            </a:r>
            <a:r>
              <a:rPr lang="es-CL" sz="2400" u="sng" kern="0" dirty="0" err="1">
                <a:solidFill>
                  <a:schemeClr val="accent1">
                    <a:lumMod val="75000"/>
                  </a:schemeClr>
                </a:solidFill>
                <a:latin typeface="ACHS Nueva Serif" pitchFamily="2" charset="77"/>
              </a:rPr>
              <a:t>ujnzkjew</a:t>
            </a:r>
            <a:endParaRPr lang="es-CL" sz="2400" u="sng" kern="0" dirty="0">
              <a:solidFill>
                <a:schemeClr val="accent1">
                  <a:lumMod val="75000"/>
                </a:schemeClr>
              </a:solidFill>
              <a:latin typeface="ACHS Nueva Serif" pitchFamily="2" charset="77"/>
            </a:endParaRPr>
          </a:p>
          <a:p>
            <a:pPr defTabSz="1599158">
              <a:spcBef>
                <a:spcPts val="525"/>
              </a:spcBef>
              <a:spcAft>
                <a:spcPts val="525"/>
              </a:spcAft>
              <a:buClr>
                <a:srgbClr val="83B727"/>
              </a:buClr>
              <a:defRPr/>
            </a:pPr>
            <a:endParaRPr lang="es-CL" sz="2400" b="0" u="sng" kern="0" dirty="0">
              <a:solidFill>
                <a:schemeClr val="accent1">
                  <a:lumMod val="75000"/>
                </a:schemeClr>
              </a:solidFill>
              <a:latin typeface="ACHS Nueva Serif" pitchFamily="2" charset="77"/>
            </a:endParaRPr>
          </a:p>
        </p:txBody>
      </p:sp>
      <p:pic>
        <p:nvPicPr>
          <p:cNvPr id="3" name="Imagen 2">
            <a:extLst>
              <a:ext uri="{FF2B5EF4-FFF2-40B4-BE49-F238E27FC236}">
                <a16:creationId xmlns="" xmlns:a16="http://schemas.microsoft.com/office/drawing/2014/main" id="{39DDF2AC-5538-C0EC-2083-59ADCD80F3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6481" t="15729" r="16954" b="32193"/>
          <a:stretch/>
        </p:blipFill>
        <p:spPr>
          <a:xfrm>
            <a:off x="1813362" y="3591404"/>
            <a:ext cx="1637459" cy="1655704"/>
          </a:xfrm>
          <a:prstGeom prst="rect">
            <a:avLst/>
          </a:prstGeom>
        </p:spPr>
      </p:pic>
    </p:spTree>
    <p:custDataLst>
      <p:tags r:id="rId1"/>
    </p:custDataLst>
    <p:extLst>
      <p:ext uri="{BB962C8B-B14F-4D97-AF65-F5344CB8AC3E}">
        <p14:creationId xmlns:p14="http://schemas.microsoft.com/office/powerpoint/2010/main" val="92118761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6A1A2F8-F420-244A-84C0-14515BB16148}"/>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C8964E49-81A2-CB4C-BB37-F2E4500DFA3D}"/>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2E7B0223-B66A-D34E-B985-EBB3955FDE53}"/>
              </a:ext>
            </a:extLst>
          </p:cNvPr>
          <p:cNvSpPr/>
          <p:nvPr/>
        </p:nvSpPr>
        <p:spPr>
          <a:xfrm>
            <a:off x="0" y="0"/>
            <a:ext cx="12192000" cy="6858000"/>
          </a:xfrm>
          <a:prstGeom prst="rect">
            <a:avLst/>
          </a:prstGeom>
          <a:solidFill>
            <a:srgbClr val="0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ans" pitchFamily="2" charset="0"/>
            </a:endParaRPr>
          </a:p>
        </p:txBody>
      </p:sp>
      <p:pic>
        <p:nvPicPr>
          <p:cNvPr id="5" name="Imagen 4">
            <a:extLst>
              <a:ext uri="{FF2B5EF4-FFF2-40B4-BE49-F238E27FC236}">
                <a16:creationId xmlns="" xmlns:a16="http://schemas.microsoft.com/office/drawing/2014/main" id="{202ACF15-E867-0846-9014-740165C9D1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3669" y="2966421"/>
            <a:ext cx="2264662" cy="925159"/>
          </a:xfrm>
          <a:prstGeom prst="rect">
            <a:avLst/>
          </a:prstGeom>
        </p:spPr>
      </p:pic>
      <p:sp>
        <p:nvSpPr>
          <p:cNvPr id="6" name="CuadroTexto 5">
            <a:extLst>
              <a:ext uri="{FF2B5EF4-FFF2-40B4-BE49-F238E27FC236}">
                <a16:creationId xmlns="" xmlns:a16="http://schemas.microsoft.com/office/drawing/2014/main" id="{6C90C043-7561-FA4B-9F6A-6E595C2C3609}"/>
              </a:ext>
            </a:extLst>
          </p:cNvPr>
          <p:cNvSpPr txBox="1"/>
          <p:nvPr/>
        </p:nvSpPr>
        <p:spPr>
          <a:xfrm>
            <a:off x="5073650" y="4102100"/>
            <a:ext cx="2044700" cy="369332"/>
          </a:xfrm>
          <a:prstGeom prst="rect">
            <a:avLst/>
          </a:prstGeom>
          <a:noFill/>
        </p:spPr>
        <p:txBody>
          <a:bodyPr wrap="square" rtlCol="0">
            <a:spAutoFit/>
          </a:bodyPr>
          <a:lstStyle/>
          <a:p>
            <a:pPr algn="ctr"/>
            <a:r>
              <a:rPr lang="es-CL" dirty="0">
                <a:solidFill>
                  <a:schemeClr val="bg1"/>
                </a:solidFill>
                <a:latin typeface="ACHS Nueva Sans" pitchFamily="2" charset="0"/>
                <a:cs typeface="Arial" panose="020B0604020202020204" pitchFamily="34" charset="0"/>
              </a:rPr>
              <a:t>Vive el cuidado</a:t>
            </a:r>
          </a:p>
        </p:txBody>
      </p:sp>
    </p:spTree>
    <p:custDataLst>
      <p:tags r:id="rId1"/>
    </p:custDataLst>
    <p:extLst>
      <p:ext uri="{BB962C8B-B14F-4D97-AF65-F5344CB8AC3E}">
        <p14:creationId xmlns:p14="http://schemas.microsoft.com/office/powerpoint/2010/main" val="3703117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6151"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5" name="Imagen 4">
            <a:extLst>
              <a:ext uri="{FF2B5EF4-FFF2-40B4-BE49-F238E27FC236}">
                <a16:creationId xmlns="" xmlns:a16="http://schemas.microsoft.com/office/drawing/2014/main" id="{3784ECB5-2225-6DEB-133D-F5B50110536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208588" y="1644985"/>
            <a:ext cx="6983412" cy="5213015"/>
          </a:xfrm>
          <a:prstGeom prst="rect">
            <a:avLst/>
          </a:prstGeom>
        </p:spPr>
      </p:pic>
      <p:sp>
        <p:nvSpPr>
          <p:cNvPr id="19" name="Marcador de texto 16">
            <a:extLst>
              <a:ext uri="{FF2B5EF4-FFF2-40B4-BE49-F238E27FC236}">
                <a16:creationId xmlns="" xmlns:a16="http://schemas.microsoft.com/office/drawing/2014/main"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 xmlns:a16="http://schemas.microsoft.com/office/drawing/2014/main" id="{58A01D3B-0B6A-9A4C-94C5-15A0BE822587}"/>
              </a:ext>
            </a:extLst>
          </p:cNvPr>
          <p:cNvSpPr/>
          <p:nvPr/>
        </p:nvSpPr>
        <p:spPr>
          <a:xfrm>
            <a:off x="495467" y="1682396"/>
            <a:ext cx="4211638" cy="2221121"/>
          </a:xfrm>
          <a:prstGeom prst="rect">
            <a:avLst/>
          </a:prstGeom>
        </p:spPr>
        <p:txBody>
          <a:bodyPr wrap="square">
            <a:spAutoFit/>
          </a:bodyPr>
          <a:lstStyle/>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Las enfermedades profesionales de salud mental son el primer origen de enfermedad profesional en </a:t>
            </a:r>
            <a:r>
              <a:rPr lang="es-CL" sz="1500" dirty="0" smtClean="0">
                <a:solidFill>
                  <a:schemeClr val="accent3">
                    <a:lumMod val="75000"/>
                    <a:lumOff val="25000"/>
                  </a:schemeClr>
                </a:solidFill>
                <a:latin typeface="ACHS Nueva Sans" pitchFamily="2" charset="0"/>
                <a:cs typeface="Arial" panose="020B0604020202020204" pitchFamily="34" charset="0"/>
              </a:rPr>
              <a:t>Chile.</a:t>
            </a:r>
            <a:endParaRPr lang="es-CL" sz="1500" dirty="0">
              <a:solidFill>
                <a:schemeClr val="accent3">
                  <a:lumMod val="75000"/>
                  <a:lumOff val="25000"/>
                </a:schemeClr>
              </a:solidFill>
              <a:latin typeface="ACHS Nueva Sans" pitchFamily="2" charset="0"/>
              <a:cs typeface="Arial" panose="020B0604020202020204" pitchFamily="34" charset="0"/>
            </a:endParaRP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Los dos principales agentes de riesgo en Chile al momento de calificar una enfermedad profesional de salud mental son la sobrecarga y el liderazgo </a:t>
            </a:r>
            <a:r>
              <a:rPr lang="es-CL" sz="1500" dirty="0" smtClean="0">
                <a:solidFill>
                  <a:schemeClr val="accent3">
                    <a:lumMod val="75000"/>
                    <a:lumOff val="25000"/>
                  </a:schemeClr>
                </a:solidFill>
                <a:latin typeface="ACHS Nueva Sans" pitchFamily="2" charset="0"/>
                <a:cs typeface="Arial" panose="020B0604020202020204" pitchFamily="34" charset="0"/>
              </a:rPr>
              <a:t>disfuncional.</a:t>
            </a:r>
            <a:endParaRPr lang="es-CL" sz="1500" dirty="0">
              <a:solidFill>
                <a:schemeClr val="accent3">
                  <a:lumMod val="75000"/>
                  <a:lumOff val="25000"/>
                </a:schemeClr>
              </a:solidFill>
              <a:latin typeface="ACHS Nueva Sans" pitchFamily="2" charset="0"/>
              <a:cs typeface="Arial" panose="020B0604020202020204" pitchFamily="34" charset="0"/>
            </a:endParaRPr>
          </a:p>
        </p:txBody>
      </p:sp>
      <p:sp>
        <p:nvSpPr>
          <p:cNvPr id="10" name="Marcador de texto 9">
            <a:extLst>
              <a:ext uri="{FF2B5EF4-FFF2-40B4-BE49-F238E27FC236}">
                <a16:creationId xmlns="" xmlns:a16="http://schemas.microsoft.com/office/drawing/2014/main" id="{D48B22E3-122B-D9A7-9267-95CF543A383A}"/>
              </a:ext>
            </a:extLst>
          </p:cNvPr>
          <p:cNvSpPr>
            <a:spLocks noGrp="1"/>
          </p:cNvSpPr>
          <p:nvPr>
            <p:ph type="body" sz="quarter" idx="61"/>
          </p:nvPr>
        </p:nvSpPr>
        <p:spPr/>
        <p:txBody>
          <a:bodyPr/>
          <a:lstStyle/>
          <a:p>
            <a:r>
              <a:rPr lang="es-CL" dirty="0"/>
              <a:t>Introducción</a:t>
            </a:r>
          </a:p>
        </p:txBody>
      </p:sp>
      <p:sp>
        <p:nvSpPr>
          <p:cNvPr id="11" name="Marcador de texto 10">
            <a:extLst>
              <a:ext uri="{FF2B5EF4-FFF2-40B4-BE49-F238E27FC236}">
                <a16:creationId xmlns="" xmlns:a16="http://schemas.microsoft.com/office/drawing/2014/main" id="{C86876C6-A04D-90A0-6F67-357A182EC3D8}"/>
              </a:ext>
            </a:extLst>
          </p:cNvPr>
          <p:cNvSpPr>
            <a:spLocks noGrp="1"/>
          </p:cNvSpPr>
          <p:nvPr>
            <p:ph type="body" sz="quarter" idx="62"/>
          </p:nvPr>
        </p:nvSpPr>
        <p:spPr/>
        <p:txBody>
          <a:bodyPr/>
          <a:lstStyle/>
          <a:p>
            <a:r>
              <a:rPr lang="es-CL" dirty="0">
                <a:latin typeface="ACHS Nueva Serif Medium" pitchFamily="2" charset="0"/>
              </a:rPr>
              <a:t>Antecedentes en Chile</a:t>
            </a:r>
          </a:p>
          <a:p>
            <a:endParaRPr lang="es-CL" dirty="0">
              <a:latin typeface="ACHS Nueva Serif Medium" pitchFamily="2" charset="0"/>
            </a:endParaRPr>
          </a:p>
        </p:txBody>
      </p:sp>
    </p:spTree>
    <p:custDataLst>
      <p:tags r:id="rId2"/>
    </p:custDataLst>
    <p:extLst>
      <p:ext uri="{BB962C8B-B14F-4D97-AF65-F5344CB8AC3E}">
        <p14:creationId xmlns:p14="http://schemas.microsoft.com/office/powerpoint/2010/main" val="361543940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7175"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19" name="Marcador de texto 16">
            <a:extLst>
              <a:ext uri="{FF2B5EF4-FFF2-40B4-BE49-F238E27FC236}">
                <a16:creationId xmlns="" xmlns:a16="http://schemas.microsoft.com/office/drawing/2014/main"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 xmlns:a16="http://schemas.microsoft.com/office/drawing/2014/main" id="{58A01D3B-0B6A-9A4C-94C5-15A0BE822587}"/>
              </a:ext>
            </a:extLst>
          </p:cNvPr>
          <p:cNvSpPr/>
          <p:nvPr/>
        </p:nvSpPr>
        <p:spPr>
          <a:xfrm>
            <a:off x="500195" y="1680597"/>
            <a:ext cx="4190868" cy="2118529"/>
          </a:xfrm>
          <a:prstGeom prst="rect">
            <a:avLst/>
          </a:prstGeom>
        </p:spPr>
        <p:txBody>
          <a:bodyPr wrap="square">
            <a:spAutoFit/>
          </a:bodyPr>
          <a:lstStyle/>
          <a:p>
            <a:pPr defTabSz="903113">
              <a:lnSpc>
                <a:spcPts val="2000"/>
              </a:lnSpc>
              <a:spcBef>
                <a:spcPts val="600"/>
              </a:spcBef>
              <a:buClr>
                <a:srgbClr val="92D050"/>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Los factores psicosociales en el ámbito laboral se relacionan con situaciones y condiciones inherentes al trabajo referidas al tipo de organización, al contenido del trabajo y la ejecución de la tarea y que tienen la capacidad de afectar positiva o negativamente el bienestar y la salud (física, psíquica o social) del trabajador. </a:t>
            </a:r>
          </a:p>
        </p:txBody>
      </p:sp>
      <p:sp>
        <p:nvSpPr>
          <p:cNvPr id="6" name="Marcador de texto 5">
            <a:extLst>
              <a:ext uri="{FF2B5EF4-FFF2-40B4-BE49-F238E27FC236}">
                <a16:creationId xmlns="" xmlns:a16="http://schemas.microsoft.com/office/drawing/2014/main" id="{D36E1770-57AF-53C8-F926-6ABD4F03DFD9}"/>
              </a:ext>
            </a:extLst>
          </p:cNvPr>
          <p:cNvSpPr>
            <a:spLocks noGrp="1"/>
          </p:cNvSpPr>
          <p:nvPr>
            <p:ph type="body" sz="quarter" idx="61"/>
          </p:nvPr>
        </p:nvSpPr>
        <p:spPr/>
        <p:txBody>
          <a:bodyPr/>
          <a:lstStyle/>
          <a:p>
            <a:r>
              <a:rPr lang="es-CL" dirty="0"/>
              <a:t>Introducción</a:t>
            </a:r>
          </a:p>
        </p:txBody>
      </p:sp>
      <p:sp>
        <p:nvSpPr>
          <p:cNvPr id="7" name="Marcador de texto 6">
            <a:extLst>
              <a:ext uri="{FF2B5EF4-FFF2-40B4-BE49-F238E27FC236}">
                <a16:creationId xmlns="" xmlns:a16="http://schemas.microsoft.com/office/drawing/2014/main" id="{A4642C5B-72F8-A1BE-F2CD-3DAFB538C2D3}"/>
              </a:ext>
            </a:extLst>
          </p:cNvPr>
          <p:cNvSpPr>
            <a:spLocks noGrp="1"/>
          </p:cNvSpPr>
          <p:nvPr>
            <p:ph type="body" sz="quarter" idx="62"/>
          </p:nvPr>
        </p:nvSpPr>
        <p:spPr/>
        <p:txBody>
          <a:bodyPr/>
          <a:lstStyle/>
          <a:p>
            <a:r>
              <a:rPr lang="es-CL" dirty="0"/>
              <a:t>¿Qué es el riesgo psicosocial?</a:t>
            </a:r>
          </a:p>
          <a:p>
            <a:endParaRPr lang="es-CL" dirty="0"/>
          </a:p>
        </p:txBody>
      </p:sp>
      <p:grpSp>
        <p:nvGrpSpPr>
          <p:cNvPr id="9" name="Group 9">
            <a:extLst>
              <a:ext uri="{FF2B5EF4-FFF2-40B4-BE49-F238E27FC236}">
                <a16:creationId xmlns="" xmlns:a16="http://schemas.microsoft.com/office/drawing/2014/main" id="{DBE84C52-A13B-4014-A73D-A575C65AB1FC}"/>
              </a:ext>
            </a:extLst>
          </p:cNvPr>
          <p:cNvGrpSpPr>
            <a:grpSpLocks noChangeAspect="1"/>
          </p:cNvGrpSpPr>
          <p:nvPr/>
        </p:nvGrpSpPr>
        <p:grpSpPr bwMode="auto">
          <a:xfrm flipH="1">
            <a:off x="6575509" y="1869793"/>
            <a:ext cx="3513158" cy="3794497"/>
            <a:chOff x="1036" y="1015"/>
            <a:chExt cx="487" cy="526"/>
          </a:xfrm>
          <a:solidFill>
            <a:schemeClr val="accent1"/>
          </a:solidFill>
        </p:grpSpPr>
        <p:sp>
          <p:nvSpPr>
            <p:cNvPr id="10" name="Freeform 10">
              <a:extLst>
                <a:ext uri="{FF2B5EF4-FFF2-40B4-BE49-F238E27FC236}">
                  <a16:creationId xmlns="" xmlns:a16="http://schemas.microsoft.com/office/drawing/2014/main" id="{768F981F-69C2-40D4-989C-247D047E6F0E}"/>
                </a:ext>
              </a:extLst>
            </p:cNvPr>
            <p:cNvSpPr>
              <a:spLocks/>
            </p:cNvSpPr>
            <p:nvPr/>
          </p:nvSpPr>
          <p:spPr bwMode="auto">
            <a:xfrm>
              <a:off x="1036" y="1015"/>
              <a:ext cx="487" cy="526"/>
            </a:xfrm>
            <a:custGeom>
              <a:avLst/>
              <a:gdLst>
                <a:gd name="T0" fmla="*/ 803 w 807"/>
                <a:gd name="T1" fmla="*/ 496 h 873"/>
                <a:gd name="T2" fmla="*/ 803 w 807"/>
                <a:gd name="T3" fmla="*/ 496 h 873"/>
                <a:gd name="T4" fmla="*/ 737 w 807"/>
                <a:gd name="T5" fmla="*/ 364 h 873"/>
                <a:gd name="T6" fmla="*/ 629 w 807"/>
                <a:gd name="T7" fmla="*/ 107 h 873"/>
                <a:gd name="T8" fmla="*/ 368 w 807"/>
                <a:gd name="T9" fmla="*/ 0 h 873"/>
                <a:gd name="T10" fmla="*/ 108 w 807"/>
                <a:gd name="T11" fmla="*/ 107 h 873"/>
                <a:gd name="T12" fmla="*/ 0 w 807"/>
                <a:gd name="T13" fmla="*/ 368 h 873"/>
                <a:gd name="T14" fmla="*/ 135 w 807"/>
                <a:gd name="T15" fmla="*/ 654 h 873"/>
                <a:gd name="T16" fmla="*/ 135 w 807"/>
                <a:gd name="T17" fmla="*/ 855 h 873"/>
                <a:gd name="T18" fmla="*/ 152 w 807"/>
                <a:gd name="T19" fmla="*/ 873 h 873"/>
                <a:gd name="T20" fmla="*/ 169 w 807"/>
                <a:gd name="T21" fmla="*/ 855 h 873"/>
                <a:gd name="T22" fmla="*/ 169 w 807"/>
                <a:gd name="T23" fmla="*/ 645 h 873"/>
                <a:gd name="T24" fmla="*/ 163 w 807"/>
                <a:gd name="T25" fmla="*/ 632 h 873"/>
                <a:gd name="T26" fmla="*/ 34 w 807"/>
                <a:gd name="T27" fmla="*/ 368 h 873"/>
                <a:gd name="T28" fmla="*/ 368 w 807"/>
                <a:gd name="T29" fmla="*/ 34 h 873"/>
                <a:gd name="T30" fmla="*/ 703 w 807"/>
                <a:gd name="T31" fmla="*/ 368 h 873"/>
                <a:gd name="T32" fmla="*/ 705 w 807"/>
                <a:gd name="T33" fmla="*/ 376 h 873"/>
                <a:gd name="T34" fmla="*/ 765 w 807"/>
                <a:gd name="T35" fmla="*/ 497 h 873"/>
                <a:gd name="T36" fmla="*/ 711 w 807"/>
                <a:gd name="T37" fmla="*/ 529 h 873"/>
                <a:gd name="T38" fmla="*/ 703 w 807"/>
                <a:gd name="T39" fmla="*/ 544 h 873"/>
                <a:gd name="T40" fmla="*/ 703 w 807"/>
                <a:gd name="T41" fmla="*/ 730 h 873"/>
                <a:gd name="T42" fmla="*/ 585 w 807"/>
                <a:gd name="T43" fmla="*/ 730 h 873"/>
                <a:gd name="T44" fmla="*/ 568 w 807"/>
                <a:gd name="T45" fmla="*/ 747 h 873"/>
                <a:gd name="T46" fmla="*/ 568 w 807"/>
                <a:gd name="T47" fmla="*/ 855 h 873"/>
                <a:gd name="T48" fmla="*/ 585 w 807"/>
                <a:gd name="T49" fmla="*/ 873 h 873"/>
                <a:gd name="T50" fmla="*/ 602 w 807"/>
                <a:gd name="T51" fmla="*/ 855 h 873"/>
                <a:gd name="T52" fmla="*/ 602 w 807"/>
                <a:gd name="T53" fmla="*/ 764 h 873"/>
                <a:gd name="T54" fmla="*/ 720 w 807"/>
                <a:gd name="T55" fmla="*/ 764 h 873"/>
                <a:gd name="T56" fmla="*/ 737 w 807"/>
                <a:gd name="T57" fmla="*/ 747 h 873"/>
                <a:gd name="T58" fmla="*/ 737 w 807"/>
                <a:gd name="T59" fmla="*/ 554 h 873"/>
                <a:gd name="T60" fmla="*/ 797 w 807"/>
                <a:gd name="T61" fmla="*/ 518 h 873"/>
                <a:gd name="T62" fmla="*/ 803 w 807"/>
                <a:gd name="T63" fmla="*/ 49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7" h="873">
                  <a:moveTo>
                    <a:pt x="803" y="496"/>
                  </a:moveTo>
                  <a:lnTo>
                    <a:pt x="803" y="496"/>
                  </a:lnTo>
                  <a:lnTo>
                    <a:pt x="737" y="364"/>
                  </a:lnTo>
                  <a:cubicBezTo>
                    <a:pt x="736" y="267"/>
                    <a:pt x="698" y="176"/>
                    <a:pt x="629" y="107"/>
                  </a:cubicBezTo>
                  <a:cubicBezTo>
                    <a:pt x="560" y="38"/>
                    <a:pt x="467" y="0"/>
                    <a:pt x="368" y="0"/>
                  </a:cubicBezTo>
                  <a:cubicBezTo>
                    <a:pt x="270" y="0"/>
                    <a:pt x="177" y="38"/>
                    <a:pt x="108" y="107"/>
                  </a:cubicBezTo>
                  <a:cubicBezTo>
                    <a:pt x="38" y="177"/>
                    <a:pt x="0" y="270"/>
                    <a:pt x="0" y="368"/>
                  </a:cubicBezTo>
                  <a:cubicBezTo>
                    <a:pt x="0" y="479"/>
                    <a:pt x="49" y="583"/>
                    <a:pt x="135" y="654"/>
                  </a:cubicBezTo>
                  <a:lnTo>
                    <a:pt x="135" y="855"/>
                  </a:lnTo>
                  <a:cubicBezTo>
                    <a:pt x="135" y="865"/>
                    <a:pt x="143" y="873"/>
                    <a:pt x="152" y="873"/>
                  </a:cubicBezTo>
                  <a:cubicBezTo>
                    <a:pt x="162" y="873"/>
                    <a:pt x="169" y="865"/>
                    <a:pt x="169" y="855"/>
                  </a:cubicBezTo>
                  <a:lnTo>
                    <a:pt x="169" y="645"/>
                  </a:lnTo>
                  <a:cubicBezTo>
                    <a:pt x="169" y="640"/>
                    <a:pt x="167" y="635"/>
                    <a:pt x="163" y="632"/>
                  </a:cubicBezTo>
                  <a:cubicBezTo>
                    <a:pt x="81" y="568"/>
                    <a:pt x="34" y="472"/>
                    <a:pt x="34" y="368"/>
                  </a:cubicBezTo>
                  <a:cubicBezTo>
                    <a:pt x="34" y="184"/>
                    <a:pt x="184" y="34"/>
                    <a:pt x="368" y="34"/>
                  </a:cubicBezTo>
                  <a:cubicBezTo>
                    <a:pt x="553" y="34"/>
                    <a:pt x="703" y="184"/>
                    <a:pt x="703" y="368"/>
                  </a:cubicBezTo>
                  <a:cubicBezTo>
                    <a:pt x="703" y="371"/>
                    <a:pt x="703" y="374"/>
                    <a:pt x="705" y="376"/>
                  </a:cubicBezTo>
                  <a:lnTo>
                    <a:pt x="765" y="497"/>
                  </a:lnTo>
                  <a:lnTo>
                    <a:pt x="711" y="529"/>
                  </a:lnTo>
                  <a:cubicBezTo>
                    <a:pt x="706" y="532"/>
                    <a:pt x="703" y="538"/>
                    <a:pt x="703" y="544"/>
                  </a:cubicBezTo>
                  <a:lnTo>
                    <a:pt x="703" y="730"/>
                  </a:lnTo>
                  <a:lnTo>
                    <a:pt x="585" y="730"/>
                  </a:lnTo>
                  <a:cubicBezTo>
                    <a:pt x="575" y="730"/>
                    <a:pt x="568" y="737"/>
                    <a:pt x="568" y="747"/>
                  </a:cubicBezTo>
                  <a:lnTo>
                    <a:pt x="568" y="855"/>
                  </a:lnTo>
                  <a:cubicBezTo>
                    <a:pt x="568" y="865"/>
                    <a:pt x="575" y="873"/>
                    <a:pt x="585" y="873"/>
                  </a:cubicBezTo>
                  <a:cubicBezTo>
                    <a:pt x="594" y="873"/>
                    <a:pt x="602" y="865"/>
                    <a:pt x="602" y="855"/>
                  </a:cubicBezTo>
                  <a:lnTo>
                    <a:pt x="602" y="764"/>
                  </a:lnTo>
                  <a:lnTo>
                    <a:pt x="720" y="764"/>
                  </a:lnTo>
                  <a:cubicBezTo>
                    <a:pt x="730" y="764"/>
                    <a:pt x="737" y="757"/>
                    <a:pt x="737" y="747"/>
                  </a:cubicBezTo>
                  <a:lnTo>
                    <a:pt x="737" y="554"/>
                  </a:lnTo>
                  <a:lnTo>
                    <a:pt x="797" y="518"/>
                  </a:lnTo>
                  <a:cubicBezTo>
                    <a:pt x="804" y="514"/>
                    <a:pt x="807" y="504"/>
                    <a:pt x="803" y="4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1" name="Freeform 11">
              <a:extLst>
                <a:ext uri="{FF2B5EF4-FFF2-40B4-BE49-F238E27FC236}">
                  <a16:creationId xmlns="" xmlns:a16="http://schemas.microsoft.com/office/drawing/2014/main" id="{B303ED8D-CFDA-4419-ACAA-FB90979B77ED}"/>
                </a:ext>
              </a:extLst>
            </p:cNvPr>
            <p:cNvSpPr>
              <a:spLocks noEditPoints="1"/>
            </p:cNvSpPr>
            <p:nvPr/>
          </p:nvSpPr>
          <p:spPr bwMode="auto">
            <a:xfrm>
              <a:off x="1133" y="1077"/>
              <a:ext cx="261" cy="261"/>
            </a:xfrm>
            <a:custGeom>
              <a:avLst/>
              <a:gdLst>
                <a:gd name="T0" fmla="*/ 216 w 433"/>
                <a:gd name="T1" fmla="*/ 403 h 433"/>
                <a:gd name="T2" fmla="*/ 216 w 433"/>
                <a:gd name="T3" fmla="*/ 403 h 433"/>
                <a:gd name="T4" fmla="*/ 30 w 433"/>
                <a:gd name="T5" fmla="*/ 216 h 433"/>
                <a:gd name="T6" fmla="*/ 216 w 433"/>
                <a:gd name="T7" fmla="*/ 30 h 433"/>
                <a:gd name="T8" fmla="*/ 403 w 433"/>
                <a:gd name="T9" fmla="*/ 216 h 433"/>
                <a:gd name="T10" fmla="*/ 216 w 433"/>
                <a:gd name="T11" fmla="*/ 403 h 433"/>
                <a:gd name="T12" fmla="*/ 216 w 433"/>
                <a:gd name="T13" fmla="*/ 0 h 433"/>
                <a:gd name="T14" fmla="*/ 216 w 433"/>
                <a:gd name="T15" fmla="*/ 0 h 433"/>
                <a:gd name="T16" fmla="*/ 0 w 433"/>
                <a:gd name="T17" fmla="*/ 216 h 433"/>
                <a:gd name="T18" fmla="*/ 216 w 433"/>
                <a:gd name="T19" fmla="*/ 433 h 433"/>
                <a:gd name="T20" fmla="*/ 433 w 433"/>
                <a:gd name="T21" fmla="*/ 216 h 433"/>
                <a:gd name="T22" fmla="*/ 216 w 433"/>
                <a:gd name="T23"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3" h="433">
                  <a:moveTo>
                    <a:pt x="216" y="403"/>
                  </a:moveTo>
                  <a:lnTo>
                    <a:pt x="216" y="403"/>
                  </a:lnTo>
                  <a:cubicBezTo>
                    <a:pt x="114" y="403"/>
                    <a:pt x="30" y="319"/>
                    <a:pt x="30" y="216"/>
                  </a:cubicBezTo>
                  <a:cubicBezTo>
                    <a:pt x="30" y="113"/>
                    <a:pt x="114" y="30"/>
                    <a:pt x="216" y="30"/>
                  </a:cubicBezTo>
                  <a:cubicBezTo>
                    <a:pt x="319" y="30"/>
                    <a:pt x="403" y="113"/>
                    <a:pt x="403" y="216"/>
                  </a:cubicBezTo>
                  <a:cubicBezTo>
                    <a:pt x="403" y="319"/>
                    <a:pt x="319" y="403"/>
                    <a:pt x="216" y="403"/>
                  </a:cubicBezTo>
                  <a:close/>
                  <a:moveTo>
                    <a:pt x="216" y="0"/>
                  </a:moveTo>
                  <a:lnTo>
                    <a:pt x="216" y="0"/>
                  </a:lnTo>
                  <a:cubicBezTo>
                    <a:pt x="97" y="0"/>
                    <a:pt x="0" y="97"/>
                    <a:pt x="0" y="216"/>
                  </a:cubicBezTo>
                  <a:cubicBezTo>
                    <a:pt x="0" y="336"/>
                    <a:pt x="97" y="433"/>
                    <a:pt x="216" y="433"/>
                  </a:cubicBezTo>
                  <a:cubicBezTo>
                    <a:pt x="336" y="433"/>
                    <a:pt x="433" y="336"/>
                    <a:pt x="433" y="216"/>
                  </a:cubicBezTo>
                  <a:cubicBezTo>
                    <a:pt x="433" y="97"/>
                    <a:pt x="336" y="0"/>
                    <a:pt x="2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2" name="Freeform 12">
              <a:extLst>
                <a:ext uri="{FF2B5EF4-FFF2-40B4-BE49-F238E27FC236}">
                  <a16:creationId xmlns="" xmlns:a16="http://schemas.microsoft.com/office/drawing/2014/main" id="{57080F2A-3458-4C17-95B8-5CCA2F131CB1}"/>
                </a:ext>
              </a:extLst>
            </p:cNvPr>
            <p:cNvSpPr>
              <a:spLocks/>
            </p:cNvSpPr>
            <p:nvPr/>
          </p:nvSpPr>
          <p:spPr bwMode="auto">
            <a:xfrm>
              <a:off x="1290" y="1173"/>
              <a:ext cx="18" cy="18"/>
            </a:xfrm>
            <a:custGeom>
              <a:avLst/>
              <a:gdLst>
                <a:gd name="T0" fmla="*/ 15 w 30"/>
                <a:gd name="T1" fmla="*/ 30 h 30"/>
                <a:gd name="T2" fmla="*/ 15 w 30"/>
                <a:gd name="T3" fmla="*/ 30 h 30"/>
                <a:gd name="T4" fmla="*/ 25 w 30"/>
                <a:gd name="T5" fmla="*/ 25 h 30"/>
                <a:gd name="T6" fmla="*/ 30 w 30"/>
                <a:gd name="T7" fmla="*/ 15 h 30"/>
                <a:gd name="T8" fmla="*/ 25 w 30"/>
                <a:gd name="T9" fmla="*/ 4 h 30"/>
                <a:gd name="T10" fmla="*/ 15 w 30"/>
                <a:gd name="T11" fmla="*/ 0 h 30"/>
                <a:gd name="T12" fmla="*/ 4 w 30"/>
                <a:gd name="T13" fmla="*/ 4 h 30"/>
                <a:gd name="T14" fmla="*/ 0 w 30"/>
                <a:gd name="T15" fmla="*/ 15 h 30"/>
                <a:gd name="T16" fmla="*/ 4 w 30"/>
                <a:gd name="T17" fmla="*/ 25 h 30"/>
                <a:gd name="T18" fmla="*/ 15 w 30"/>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lnTo>
                    <a:pt x="15" y="30"/>
                  </a:lnTo>
                  <a:cubicBezTo>
                    <a:pt x="19" y="30"/>
                    <a:pt x="23" y="28"/>
                    <a:pt x="25" y="25"/>
                  </a:cubicBezTo>
                  <a:cubicBezTo>
                    <a:pt x="28" y="23"/>
                    <a:pt x="30" y="19"/>
                    <a:pt x="30" y="15"/>
                  </a:cubicBezTo>
                  <a:cubicBezTo>
                    <a:pt x="30" y="11"/>
                    <a:pt x="28" y="7"/>
                    <a:pt x="25" y="4"/>
                  </a:cubicBezTo>
                  <a:cubicBezTo>
                    <a:pt x="23" y="2"/>
                    <a:pt x="19" y="0"/>
                    <a:pt x="15" y="0"/>
                  </a:cubicBezTo>
                  <a:cubicBezTo>
                    <a:pt x="11" y="0"/>
                    <a:pt x="7" y="2"/>
                    <a:pt x="4" y="4"/>
                  </a:cubicBezTo>
                  <a:cubicBezTo>
                    <a:pt x="2" y="7"/>
                    <a:pt x="0" y="11"/>
                    <a:pt x="0" y="15"/>
                  </a:cubicBezTo>
                  <a:cubicBezTo>
                    <a:pt x="0" y="19"/>
                    <a:pt x="2" y="23"/>
                    <a:pt x="4" y="25"/>
                  </a:cubicBezTo>
                  <a:cubicBezTo>
                    <a:pt x="7" y="28"/>
                    <a:pt x="11" y="30"/>
                    <a:pt x="15"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3" name="Freeform 13">
              <a:extLst>
                <a:ext uri="{FF2B5EF4-FFF2-40B4-BE49-F238E27FC236}">
                  <a16:creationId xmlns="" xmlns:a16="http://schemas.microsoft.com/office/drawing/2014/main" id="{C95BC173-141F-4B76-B0EC-461314A4D486}"/>
                </a:ext>
              </a:extLst>
            </p:cNvPr>
            <p:cNvSpPr>
              <a:spLocks/>
            </p:cNvSpPr>
            <p:nvPr/>
          </p:nvSpPr>
          <p:spPr bwMode="auto">
            <a:xfrm>
              <a:off x="1218" y="1173"/>
              <a:ext cx="18" cy="18"/>
            </a:xfrm>
            <a:custGeom>
              <a:avLst/>
              <a:gdLst>
                <a:gd name="T0" fmla="*/ 15 w 30"/>
                <a:gd name="T1" fmla="*/ 30 h 30"/>
                <a:gd name="T2" fmla="*/ 15 w 30"/>
                <a:gd name="T3" fmla="*/ 30 h 30"/>
                <a:gd name="T4" fmla="*/ 26 w 30"/>
                <a:gd name="T5" fmla="*/ 25 h 30"/>
                <a:gd name="T6" fmla="*/ 30 w 30"/>
                <a:gd name="T7" fmla="*/ 15 h 30"/>
                <a:gd name="T8" fmla="*/ 26 w 30"/>
                <a:gd name="T9" fmla="*/ 4 h 30"/>
                <a:gd name="T10" fmla="*/ 15 w 30"/>
                <a:gd name="T11" fmla="*/ 0 h 30"/>
                <a:gd name="T12" fmla="*/ 5 w 30"/>
                <a:gd name="T13" fmla="*/ 4 h 30"/>
                <a:gd name="T14" fmla="*/ 0 w 30"/>
                <a:gd name="T15" fmla="*/ 15 h 30"/>
                <a:gd name="T16" fmla="*/ 5 w 30"/>
                <a:gd name="T17" fmla="*/ 25 h 30"/>
                <a:gd name="T18" fmla="*/ 15 w 30"/>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lnTo>
                    <a:pt x="15" y="30"/>
                  </a:lnTo>
                  <a:cubicBezTo>
                    <a:pt x="19" y="30"/>
                    <a:pt x="23" y="28"/>
                    <a:pt x="26" y="25"/>
                  </a:cubicBezTo>
                  <a:cubicBezTo>
                    <a:pt x="28" y="23"/>
                    <a:pt x="30" y="19"/>
                    <a:pt x="30" y="15"/>
                  </a:cubicBezTo>
                  <a:cubicBezTo>
                    <a:pt x="30" y="11"/>
                    <a:pt x="28" y="7"/>
                    <a:pt x="26" y="4"/>
                  </a:cubicBezTo>
                  <a:cubicBezTo>
                    <a:pt x="23" y="2"/>
                    <a:pt x="19" y="0"/>
                    <a:pt x="15" y="0"/>
                  </a:cubicBezTo>
                  <a:cubicBezTo>
                    <a:pt x="11" y="0"/>
                    <a:pt x="7" y="2"/>
                    <a:pt x="5" y="4"/>
                  </a:cubicBezTo>
                  <a:cubicBezTo>
                    <a:pt x="2" y="7"/>
                    <a:pt x="0" y="11"/>
                    <a:pt x="0" y="15"/>
                  </a:cubicBezTo>
                  <a:cubicBezTo>
                    <a:pt x="0" y="19"/>
                    <a:pt x="2" y="23"/>
                    <a:pt x="5" y="25"/>
                  </a:cubicBezTo>
                  <a:cubicBezTo>
                    <a:pt x="7" y="28"/>
                    <a:pt x="11" y="30"/>
                    <a:pt x="15"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4" name="Freeform 14">
              <a:extLst>
                <a:ext uri="{FF2B5EF4-FFF2-40B4-BE49-F238E27FC236}">
                  <a16:creationId xmlns="" xmlns:a16="http://schemas.microsoft.com/office/drawing/2014/main" id="{D17A07D0-10FC-44A1-A2B4-6248A73BEAA2}"/>
                </a:ext>
              </a:extLst>
            </p:cNvPr>
            <p:cNvSpPr>
              <a:spLocks/>
            </p:cNvSpPr>
            <p:nvPr/>
          </p:nvSpPr>
          <p:spPr bwMode="auto">
            <a:xfrm>
              <a:off x="1232" y="1232"/>
              <a:ext cx="61" cy="28"/>
            </a:xfrm>
            <a:custGeom>
              <a:avLst/>
              <a:gdLst>
                <a:gd name="T0" fmla="*/ 51 w 101"/>
                <a:gd name="T1" fmla="*/ 0 h 46"/>
                <a:gd name="T2" fmla="*/ 51 w 101"/>
                <a:gd name="T3" fmla="*/ 0 h 46"/>
                <a:gd name="T4" fmla="*/ 6 w 101"/>
                <a:gd name="T5" fmla="*/ 19 h 46"/>
                <a:gd name="T6" fmla="*/ 6 w 101"/>
                <a:gd name="T7" fmla="*/ 40 h 46"/>
                <a:gd name="T8" fmla="*/ 27 w 101"/>
                <a:gd name="T9" fmla="*/ 40 h 46"/>
                <a:gd name="T10" fmla="*/ 51 w 101"/>
                <a:gd name="T11" fmla="*/ 30 h 46"/>
                <a:gd name="T12" fmla="*/ 76 w 101"/>
                <a:gd name="T13" fmla="*/ 40 h 46"/>
                <a:gd name="T14" fmla="*/ 97 w 101"/>
                <a:gd name="T15" fmla="*/ 40 h 46"/>
                <a:gd name="T16" fmla="*/ 101 w 101"/>
                <a:gd name="T17" fmla="*/ 30 h 46"/>
                <a:gd name="T18" fmla="*/ 97 w 101"/>
                <a:gd name="T19" fmla="*/ 19 h 46"/>
                <a:gd name="T20" fmla="*/ 51 w 101"/>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6">
                  <a:moveTo>
                    <a:pt x="51" y="0"/>
                  </a:moveTo>
                  <a:lnTo>
                    <a:pt x="51" y="0"/>
                  </a:lnTo>
                  <a:cubicBezTo>
                    <a:pt x="34" y="0"/>
                    <a:pt x="18" y="7"/>
                    <a:pt x="6" y="19"/>
                  </a:cubicBezTo>
                  <a:cubicBezTo>
                    <a:pt x="0" y="25"/>
                    <a:pt x="0" y="35"/>
                    <a:pt x="6" y="40"/>
                  </a:cubicBezTo>
                  <a:cubicBezTo>
                    <a:pt x="12" y="46"/>
                    <a:pt x="21" y="46"/>
                    <a:pt x="27" y="40"/>
                  </a:cubicBezTo>
                  <a:cubicBezTo>
                    <a:pt x="34" y="34"/>
                    <a:pt x="42" y="30"/>
                    <a:pt x="51" y="30"/>
                  </a:cubicBezTo>
                  <a:cubicBezTo>
                    <a:pt x="61" y="30"/>
                    <a:pt x="69" y="34"/>
                    <a:pt x="76" y="40"/>
                  </a:cubicBezTo>
                  <a:cubicBezTo>
                    <a:pt x="81" y="46"/>
                    <a:pt x="91" y="46"/>
                    <a:pt x="97" y="40"/>
                  </a:cubicBezTo>
                  <a:cubicBezTo>
                    <a:pt x="100" y="38"/>
                    <a:pt x="101" y="34"/>
                    <a:pt x="101" y="30"/>
                  </a:cubicBezTo>
                  <a:cubicBezTo>
                    <a:pt x="101" y="26"/>
                    <a:pt x="100" y="22"/>
                    <a:pt x="97" y="19"/>
                  </a:cubicBezTo>
                  <a:cubicBezTo>
                    <a:pt x="85" y="7"/>
                    <a:pt x="69" y="0"/>
                    <a:pt x="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grpSp>
    </p:spTree>
    <p:custDataLst>
      <p:tags r:id="rId2"/>
    </p:custDataLst>
    <p:extLst>
      <p:ext uri="{BB962C8B-B14F-4D97-AF65-F5344CB8AC3E}">
        <p14:creationId xmlns:p14="http://schemas.microsoft.com/office/powerpoint/2010/main" val="265524545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8199"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7" name="Marcador de texto 6">
            <a:extLst>
              <a:ext uri="{FF2B5EF4-FFF2-40B4-BE49-F238E27FC236}">
                <a16:creationId xmlns="" xmlns:a16="http://schemas.microsoft.com/office/drawing/2014/main" id="{C69B6AD7-6CEA-75FC-DB2C-64C3D39BF7EB}"/>
              </a:ext>
            </a:extLst>
          </p:cNvPr>
          <p:cNvSpPr>
            <a:spLocks noGrp="1"/>
          </p:cNvSpPr>
          <p:nvPr>
            <p:ph type="body" sz="quarter" idx="61"/>
          </p:nvPr>
        </p:nvSpPr>
        <p:spPr/>
        <p:txBody>
          <a:bodyPr/>
          <a:lstStyle/>
          <a:p>
            <a:r>
              <a:rPr lang="es-CL" dirty="0"/>
              <a:t>Protocolo Psicosocial</a:t>
            </a:r>
          </a:p>
        </p:txBody>
      </p:sp>
      <p:sp>
        <p:nvSpPr>
          <p:cNvPr id="8" name="Marcador de texto 7">
            <a:extLst>
              <a:ext uri="{FF2B5EF4-FFF2-40B4-BE49-F238E27FC236}">
                <a16:creationId xmlns="" xmlns:a16="http://schemas.microsoft.com/office/drawing/2014/main" id="{DD67C891-C491-4D31-F342-FF763CCF83B1}"/>
              </a:ext>
            </a:extLst>
          </p:cNvPr>
          <p:cNvSpPr>
            <a:spLocks noGrp="1"/>
          </p:cNvSpPr>
          <p:nvPr>
            <p:ph type="body" sz="quarter" idx="62"/>
          </p:nvPr>
        </p:nvSpPr>
        <p:spPr/>
        <p:txBody>
          <a:bodyPr/>
          <a:lstStyle/>
          <a:p>
            <a:r>
              <a:rPr lang="es-CL" dirty="0"/>
              <a:t>Documentos de referencia: </a:t>
            </a:r>
          </a:p>
          <a:p>
            <a:endParaRPr lang="es-CL" dirty="0"/>
          </a:p>
        </p:txBody>
      </p:sp>
      <p:grpSp>
        <p:nvGrpSpPr>
          <p:cNvPr id="11" name="Grupo 10">
            <a:extLst>
              <a:ext uri="{FF2B5EF4-FFF2-40B4-BE49-F238E27FC236}">
                <a16:creationId xmlns="" xmlns:a16="http://schemas.microsoft.com/office/drawing/2014/main" id="{55FE805C-3E8D-E650-195C-0C63C7D93D02}"/>
              </a:ext>
            </a:extLst>
          </p:cNvPr>
          <p:cNvGrpSpPr/>
          <p:nvPr/>
        </p:nvGrpSpPr>
        <p:grpSpPr>
          <a:xfrm>
            <a:off x="6426667" y="1628774"/>
            <a:ext cx="3888407" cy="4693247"/>
            <a:chOff x="6132512" y="1628774"/>
            <a:chExt cx="3888407" cy="4693247"/>
          </a:xfrm>
        </p:grpSpPr>
        <p:pic>
          <p:nvPicPr>
            <p:cNvPr id="5" name="Imagen 4">
              <a:hlinkClick r:id="rId8"/>
              <a:extLst>
                <a:ext uri="{FF2B5EF4-FFF2-40B4-BE49-F238E27FC236}">
                  <a16:creationId xmlns="" xmlns:a16="http://schemas.microsoft.com/office/drawing/2014/main" id="{912BE733-EF0B-3E0B-9E5C-7DA9EE076873}"/>
                </a:ext>
              </a:extLst>
            </p:cNvPr>
            <p:cNvPicPr>
              <a:picLocks noChangeAspect="1"/>
            </p:cNvPicPr>
            <p:nvPr/>
          </p:nvPicPr>
          <p:blipFill>
            <a:blip r:embed="rId9"/>
            <a:stretch>
              <a:fillRect/>
            </a:stretch>
          </p:blipFill>
          <p:spPr>
            <a:xfrm>
              <a:off x="6407774" y="1792939"/>
              <a:ext cx="3317173" cy="4338788"/>
            </a:xfrm>
            <a:prstGeom prst="rect">
              <a:avLst/>
            </a:prstGeom>
            <a:ln>
              <a:solidFill>
                <a:schemeClr val="tx2"/>
              </a:solidFill>
            </a:ln>
          </p:spPr>
        </p:pic>
        <p:sp>
          <p:nvSpPr>
            <p:cNvPr id="9" name="Rectángulo: esquinas redondeadas 8">
              <a:extLst>
                <a:ext uri="{FF2B5EF4-FFF2-40B4-BE49-F238E27FC236}">
                  <a16:creationId xmlns="" xmlns:a16="http://schemas.microsoft.com/office/drawing/2014/main" id="{67646438-84EE-3836-C901-810238965FC6}"/>
                </a:ext>
              </a:extLst>
            </p:cNvPr>
            <p:cNvSpPr/>
            <p:nvPr/>
          </p:nvSpPr>
          <p:spPr>
            <a:xfrm>
              <a:off x="6132512" y="1628774"/>
              <a:ext cx="3867697" cy="4667119"/>
            </a:xfrm>
            <a:prstGeom prst="roundRect">
              <a:avLst>
                <a:gd name="adj" fmla="val 8308"/>
              </a:avLst>
            </a:prstGeom>
            <a:noFill/>
            <a:ln w="28575">
              <a:solidFill>
                <a:srgbClr val="7EFF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0" name="Picture 8">
              <a:extLst>
                <a:ext uri="{FF2B5EF4-FFF2-40B4-BE49-F238E27FC236}">
                  <a16:creationId xmlns="" xmlns:a16="http://schemas.microsoft.com/office/drawing/2014/main" id="{CE25A524-4FA1-2874-8437-D51BFB6983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0800000">
              <a:off x="8475897" y="4776999"/>
              <a:ext cx="1545022" cy="1545022"/>
            </a:xfrm>
            <a:prstGeom prst="rect">
              <a:avLst/>
            </a:prstGeom>
          </p:spPr>
        </p:pic>
      </p:grpSp>
      <p:grpSp>
        <p:nvGrpSpPr>
          <p:cNvPr id="14" name="Grupo 13">
            <a:extLst>
              <a:ext uri="{FF2B5EF4-FFF2-40B4-BE49-F238E27FC236}">
                <a16:creationId xmlns="" xmlns:a16="http://schemas.microsoft.com/office/drawing/2014/main" id="{995C9597-8F1D-2731-4973-83B3C7EEFC92}"/>
              </a:ext>
            </a:extLst>
          </p:cNvPr>
          <p:cNvGrpSpPr/>
          <p:nvPr/>
        </p:nvGrpSpPr>
        <p:grpSpPr>
          <a:xfrm>
            <a:off x="2034362" y="1626648"/>
            <a:ext cx="3888407" cy="4674413"/>
            <a:chOff x="2572720" y="1626648"/>
            <a:chExt cx="3888407" cy="4674413"/>
          </a:xfrm>
        </p:grpSpPr>
        <p:pic>
          <p:nvPicPr>
            <p:cNvPr id="4" name="Imagen 3">
              <a:hlinkClick r:id="rId11"/>
              <a:extLst>
                <a:ext uri="{FF2B5EF4-FFF2-40B4-BE49-F238E27FC236}">
                  <a16:creationId xmlns="" xmlns:a16="http://schemas.microsoft.com/office/drawing/2014/main" id="{DAE30E74-901B-E03C-C0A1-5C92CF10A162}"/>
                </a:ext>
              </a:extLst>
            </p:cNvPr>
            <p:cNvPicPr>
              <a:picLocks noChangeAspect="1"/>
            </p:cNvPicPr>
            <p:nvPr/>
          </p:nvPicPr>
          <p:blipFill>
            <a:blip r:embed="rId12"/>
            <a:stretch>
              <a:fillRect/>
            </a:stretch>
          </p:blipFill>
          <p:spPr>
            <a:xfrm>
              <a:off x="2822129" y="1782686"/>
              <a:ext cx="3368879" cy="4355042"/>
            </a:xfrm>
            <a:prstGeom prst="rect">
              <a:avLst/>
            </a:prstGeom>
            <a:ln>
              <a:solidFill>
                <a:schemeClr val="tx2"/>
              </a:solidFill>
            </a:ln>
          </p:spPr>
        </p:pic>
        <p:sp>
          <p:nvSpPr>
            <p:cNvPr id="12" name="Rectángulo: esquinas redondeadas 11">
              <a:extLst>
                <a:ext uri="{FF2B5EF4-FFF2-40B4-BE49-F238E27FC236}">
                  <a16:creationId xmlns="" xmlns:a16="http://schemas.microsoft.com/office/drawing/2014/main" id="{31C071B6-5163-66C8-EEED-0BA46BACAE05}"/>
                </a:ext>
              </a:extLst>
            </p:cNvPr>
            <p:cNvSpPr/>
            <p:nvPr/>
          </p:nvSpPr>
          <p:spPr>
            <a:xfrm>
              <a:off x="2572720" y="1626648"/>
              <a:ext cx="3867697" cy="4667119"/>
            </a:xfrm>
            <a:prstGeom prst="roundRect">
              <a:avLst>
                <a:gd name="adj" fmla="val 8308"/>
              </a:avLst>
            </a:prstGeom>
            <a:noFill/>
            <a:ln w="28575">
              <a:solidFill>
                <a:srgbClr val="7EFF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Picture 8">
              <a:extLst>
                <a:ext uri="{FF2B5EF4-FFF2-40B4-BE49-F238E27FC236}">
                  <a16:creationId xmlns="" xmlns:a16="http://schemas.microsoft.com/office/drawing/2014/main" id="{F6426F4B-1812-069F-1D39-0C09FC7593B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0800000">
              <a:off x="4916105" y="4756039"/>
              <a:ext cx="1545022" cy="1545022"/>
            </a:xfrm>
            <a:prstGeom prst="rect">
              <a:avLst/>
            </a:prstGeom>
          </p:spPr>
        </p:pic>
      </p:grpSp>
    </p:spTree>
    <p:custDataLst>
      <p:tags r:id="rId2"/>
    </p:custDataLst>
    <p:extLst>
      <p:ext uri="{BB962C8B-B14F-4D97-AF65-F5344CB8AC3E}">
        <p14:creationId xmlns:p14="http://schemas.microsoft.com/office/powerpoint/2010/main" val="136907339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9223"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4" name="Imagen 3">
            <a:extLst>
              <a:ext uri="{FF2B5EF4-FFF2-40B4-BE49-F238E27FC236}">
                <a16:creationId xmlns="" xmlns:a16="http://schemas.microsoft.com/office/drawing/2014/main" id="{D8B13D86-B227-466F-182D-A3AAD981AF5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91063" y="1628774"/>
            <a:ext cx="7500937" cy="5229225"/>
          </a:xfrm>
          <a:prstGeom prst="rect">
            <a:avLst/>
          </a:prstGeom>
        </p:spPr>
      </p:pic>
      <p:sp>
        <p:nvSpPr>
          <p:cNvPr id="19" name="Marcador de texto 16">
            <a:extLst>
              <a:ext uri="{FF2B5EF4-FFF2-40B4-BE49-F238E27FC236}">
                <a16:creationId xmlns="" xmlns:a16="http://schemas.microsoft.com/office/drawing/2014/main"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 xmlns:a16="http://schemas.microsoft.com/office/drawing/2014/main" id="{58A01D3B-0B6A-9A4C-94C5-15A0BE822587}"/>
              </a:ext>
            </a:extLst>
          </p:cNvPr>
          <p:cNvSpPr/>
          <p:nvPr/>
        </p:nvSpPr>
        <p:spPr>
          <a:xfrm>
            <a:off x="491039" y="1676901"/>
            <a:ext cx="3768224" cy="2375009"/>
          </a:xfrm>
          <a:prstGeom prst="rect">
            <a:avLst/>
          </a:prstGeom>
        </p:spPr>
        <p:txBody>
          <a:bodyPr wrap="square">
            <a:spAutoFit/>
          </a:bodyPr>
          <a:lstStyle/>
          <a:p>
            <a:pPr defTabSz="903113">
              <a:lnSpc>
                <a:spcPts val="2000"/>
              </a:lnSpc>
              <a:spcBef>
                <a:spcPts val="600"/>
              </a:spcBef>
              <a:buClr>
                <a:srgbClr val="92D050"/>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Es una herramienta que establece procedimientos y criterios para identificar, evaluar, controlar y monitorear diversos factores de riesgo psicosocial presentes en los centros de trabajo, con el objeto de proteger la salud de los trabajadores/as, prevenir y gestionar la aparición de enfermedades mentales de origen laboral. </a:t>
            </a:r>
          </a:p>
        </p:txBody>
      </p:sp>
      <p:sp>
        <p:nvSpPr>
          <p:cNvPr id="6" name="Marcador de texto 5">
            <a:extLst>
              <a:ext uri="{FF2B5EF4-FFF2-40B4-BE49-F238E27FC236}">
                <a16:creationId xmlns="" xmlns:a16="http://schemas.microsoft.com/office/drawing/2014/main" id="{55F43617-00F6-4632-5E5B-6735D228F0BE}"/>
              </a:ext>
            </a:extLst>
          </p:cNvPr>
          <p:cNvSpPr>
            <a:spLocks noGrp="1"/>
          </p:cNvSpPr>
          <p:nvPr>
            <p:ph type="body" sz="quarter" idx="61"/>
          </p:nvPr>
        </p:nvSpPr>
        <p:spPr/>
        <p:txBody>
          <a:bodyPr/>
          <a:lstStyle/>
          <a:p>
            <a:r>
              <a:rPr lang="es-CL" dirty="0"/>
              <a:t>Protocolo Psicosocial</a:t>
            </a:r>
          </a:p>
        </p:txBody>
      </p:sp>
      <p:sp>
        <p:nvSpPr>
          <p:cNvPr id="7" name="Marcador de texto 6">
            <a:extLst>
              <a:ext uri="{FF2B5EF4-FFF2-40B4-BE49-F238E27FC236}">
                <a16:creationId xmlns="" xmlns:a16="http://schemas.microsoft.com/office/drawing/2014/main" id="{D099463D-32A9-3CFA-0FD9-278A14939122}"/>
              </a:ext>
            </a:extLst>
          </p:cNvPr>
          <p:cNvSpPr>
            <a:spLocks noGrp="1"/>
          </p:cNvSpPr>
          <p:nvPr>
            <p:ph type="body" sz="quarter" idx="62"/>
          </p:nvPr>
        </p:nvSpPr>
        <p:spPr/>
        <p:txBody>
          <a:bodyPr/>
          <a:lstStyle/>
          <a:p>
            <a:r>
              <a:rPr lang="es-CL" dirty="0"/>
              <a:t>Objetivo</a:t>
            </a:r>
          </a:p>
          <a:p>
            <a:endParaRPr lang="es-CL" dirty="0"/>
          </a:p>
        </p:txBody>
      </p:sp>
    </p:spTree>
    <p:custDataLst>
      <p:tags r:id="rId2"/>
    </p:custDataLst>
    <p:extLst>
      <p:ext uri="{BB962C8B-B14F-4D97-AF65-F5344CB8AC3E}">
        <p14:creationId xmlns:p14="http://schemas.microsoft.com/office/powerpoint/2010/main" val="86230786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0247"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7" name="CuadroTexto 6">
            <a:extLst>
              <a:ext uri="{FF2B5EF4-FFF2-40B4-BE49-F238E27FC236}">
                <a16:creationId xmlns="" xmlns:a16="http://schemas.microsoft.com/office/drawing/2014/main" id="{D936C3AA-9C55-B8CD-01B4-E27ACCF71E74}"/>
              </a:ext>
            </a:extLst>
          </p:cNvPr>
          <p:cNvSpPr txBox="1"/>
          <p:nvPr/>
        </p:nvSpPr>
        <p:spPr>
          <a:xfrm>
            <a:off x="442913" y="1684384"/>
            <a:ext cx="2717382" cy="836126"/>
          </a:xfrm>
          <a:prstGeom prst="rect">
            <a:avLst/>
          </a:prstGeom>
          <a:noFill/>
        </p:spPr>
        <p:txBody>
          <a:bodyPr wrap="square">
            <a:spAutoFit/>
          </a:bodyPr>
          <a:lstStyle/>
          <a:p>
            <a:pPr>
              <a:lnSpc>
                <a:spcPts val="2000"/>
              </a:lnSpc>
              <a:spcBef>
                <a:spcPts val="600"/>
              </a:spcBef>
            </a:pPr>
            <a:r>
              <a:rPr lang="es-CL" sz="1500" dirty="0">
                <a:solidFill>
                  <a:schemeClr val="accent3">
                    <a:lumMod val="75000"/>
                    <a:lumOff val="25000"/>
                  </a:schemeClr>
                </a:solidFill>
                <a:latin typeface="ACHS Nueva Sans" pitchFamily="2" charset="0"/>
                <a:cs typeface="Arial" panose="020B0604020202020204" pitchFamily="34" charset="0"/>
              </a:rPr>
              <a:t>El protocolo psicosocial fue actualizado el 11 de octubre de 2022</a:t>
            </a:r>
          </a:p>
        </p:txBody>
      </p:sp>
      <p:sp>
        <p:nvSpPr>
          <p:cNvPr id="6" name="Marcador de texto 5">
            <a:extLst>
              <a:ext uri="{FF2B5EF4-FFF2-40B4-BE49-F238E27FC236}">
                <a16:creationId xmlns="" xmlns:a16="http://schemas.microsoft.com/office/drawing/2014/main" id="{5746358B-6D12-33BA-D2C2-6490E4928BA0}"/>
              </a:ext>
            </a:extLst>
          </p:cNvPr>
          <p:cNvSpPr>
            <a:spLocks noGrp="1"/>
          </p:cNvSpPr>
          <p:nvPr>
            <p:ph type="body" sz="quarter" idx="61"/>
          </p:nvPr>
        </p:nvSpPr>
        <p:spPr/>
        <p:txBody>
          <a:bodyPr/>
          <a:lstStyle/>
          <a:p>
            <a:r>
              <a:rPr lang="es-CL" dirty="0"/>
              <a:t>Protocolo Psicosocial</a:t>
            </a:r>
          </a:p>
        </p:txBody>
      </p:sp>
      <p:sp>
        <p:nvSpPr>
          <p:cNvPr id="8" name="Marcador de texto 7">
            <a:extLst>
              <a:ext uri="{FF2B5EF4-FFF2-40B4-BE49-F238E27FC236}">
                <a16:creationId xmlns="" xmlns:a16="http://schemas.microsoft.com/office/drawing/2014/main" id="{BE114408-FD26-F7BB-83AE-63C5620DD293}"/>
              </a:ext>
            </a:extLst>
          </p:cNvPr>
          <p:cNvSpPr>
            <a:spLocks noGrp="1"/>
          </p:cNvSpPr>
          <p:nvPr>
            <p:ph type="body" sz="quarter" idx="62"/>
          </p:nvPr>
        </p:nvSpPr>
        <p:spPr/>
        <p:txBody>
          <a:bodyPr/>
          <a:lstStyle/>
          <a:p>
            <a:r>
              <a:rPr lang="es-CL" dirty="0"/>
              <a:t>Entrada en vigencia</a:t>
            </a:r>
          </a:p>
          <a:p>
            <a:endParaRPr lang="es-CL" dirty="0"/>
          </a:p>
        </p:txBody>
      </p:sp>
      <p:grpSp>
        <p:nvGrpSpPr>
          <p:cNvPr id="11" name="Grupo 10">
            <a:extLst>
              <a:ext uri="{FF2B5EF4-FFF2-40B4-BE49-F238E27FC236}">
                <a16:creationId xmlns="" xmlns:a16="http://schemas.microsoft.com/office/drawing/2014/main" id="{DEBD92A9-C3A4-242B-2F83-880317D63342}"/>
              </a:ext>
            </a:extLst>
          </p:cNvPr>
          <p:cNvGrpSpPr/>
          <p:nvPr/>
        </p:nvGrpSpPr>
        <p:grpSpPr>
          <a:xfrm>
            <a:off x="3420093" y="1525040"/>
            <a:ext cx="5424839" cy="4836389"/>
            <a:chOff x="3972767" y="1485633"/>
            <a:chExt cx="5424839" cy="4836389"/>
          </a:xfrm>
        </p:grpSpPr>
        <p:pic>
          <p:nvPicPr>
            <p:cNvPr id="2" name="Imagen 1">
              <a:extLst>
                <a:ext uri="{FF2B5EF4-FFF2-40B4-BE49-F238E27FC236}">
                  <a16:creationId xmlns="" xmlns:a16="http://schemas.microsoft.com/office/drawing/2014/main" id="{46A7280C-2673-12EC-920B-59C67922BD85}"/>
                </a:ext>
              </a:extLst>
            </p:cNvPr>
            <p:cNvPicPr>
              <a:picLocks noChangeAspect="1"/>
            </p:cNvPicPr>
            <p:nvPr/>
          </p:nvPicPr>
          <p:blipFill>
            <a:blip r:embed="rId8"/>
            <a:stretch>
              <a:fillRect/>
            </a:stretch>
          </p:blipFill>
          <p:spPr>
            <a:xfrm>
              <a:off x="4026581" y="1591293"/>
              <a:ext cx="5296501" cy="4598943"/>
            </a:xfrm>
            <a:prstGeom prst="rect">
              <a:avLst/>
            </a:prstGeom>
          </p:spPr>
        </p:pic>
        <p:sp>
          <p:nvSpPr>
            <p:cNvPr id="9" name="Rectángulo: esquinas redondeadas 8">
              <a:extLst>
                <a:ext uri="{FF2B5EF4-FFF2-40B4-BE49-F238E27FC236}">
                  <a16:creationId xmlns="" xmlns:a16="http://schemas.microsoft.com/office/drawing/2014/main" id="{EC4CC65B-DA27-CC3E-A817-300258957984}"/>
                </a:ext>
              </a:extLst>
            </p:cNvPr>
            <p:cNvSpPr/>
            <p:nvPr/>
          </p:nvSpPr>
          <p:spPr>
            <a:xfrm>
              <a:off x="3972767" y="1485633"/>
              <a:ext cx="5404129" cy="4810262"/>
            </a:xfrm>
            <a:prstGeom prst="roundRect">
              <a:avLst>
                <a:gd name="adj" fmla="val 8308"/>
              </a:avLst>
            </a:prstGeom>
            <a:noFill/>
            <a:ln w="28575">
              <a:solidFill>
                <a:srgbClr val="7EFF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0" name="Picture 8">
              <a:extLst>
                <a:ext uri="{FF2B5EF4-FFF2-40B4-BE49-F238E27FC236}">
                  <a16:creationId xmlns="" xmlns:a16="http://schemas.microsoft.com/office/drawing/2014/main" id="{EA243CC7-7F15-EAAD-D2A7-E186A5BCC6E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a:off x="7852584" y="4777000"/>
              <a:ext cx="1545022" cy="1545022"/>
            </a:xfrm>
            <a:prstGeom prst="rect">
              <a:avLst/>
            </a:prstGeom>
          </p:spPr>
        </p:pic>
      </p:grpSp>
    </p:spTree>
    <p:custDataLst>
      <p:tags r:id="rId2"/>
    </p:custDataLst>
    <p:extLst>
      <p:ext uri="{BB962C8B-B14F-4D97-AF65-F5344CB8AC3E}">
        <p14:creationId xmlns:p14="http://schemas.microsoft.com/office/powerpoint/2010/main" val="29279839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1271"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 xmlns:a16="http://schemas.microsoft.com/office/drawing/2014/main"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5" name="Rounded Rectangle 28">
            <a:extLst>
              <a:ext uri="{FF2B5EF4-FFF2-40B4-BE49-F238E27FC236}">
                <a16:creationId xmlns="" xmlns:a16="http://schemas.microsoft.com/office/drawing/2014/main" id="{8D369B5D-B133-55A7-CFCC-64D215C03E71}"/>
              </a:ext>
            </a:extLst>
          </p:cNvPr>
          <p:cNvSpPr/>
          <p:nvPr/>
        </p:nvSpPr>
        <p:spPr>
          <a:xfrm>
            <a:off x="1255404" y="5594210"/>
            <a:ext cx="9754217" cy="679590"/>
          </a:xfrm>
          <a:prstGeom prst="roundRect">
            <a:avLst/>
          </a:prstGeom>
          <a:solidFill>
            <a:srgbClr val="81D877"/>
          </a:solidFill>
          <a:ln w="25400" cap="flat" cmpd="sng" algn="ctr">
            <a:noFill/>
            <a:prstDash val="solid"/>
          </a:ln>
          <a:effectLst/>
        </p:spPr>
        <p:txBody>
          <a:bodyPr rtlCol="0" anchor="ctr"/>
          <a:lstStyle/>
          <a:p>
            <a:pPr algn="just" defTabSz="688086">
              <a:defRPr/>
            </a:pPr>
            <a:r>
              <a:rPr lang="es-CL" altLang="es-CL" sz="1338" b="1" kern="0" dirty="0">
                <a:solidFill>
                  <a:srgbClr val="000000"/>
                </a:solidFill>
                <a:latin typeface="ACHS Nueva Sans" pitchFamily="2" charset="0"/>
                <a:cs typeface="Arial" panose="020B0604020202020204" pitchFamily="34" charset="0"/>
              </a:rPr>
              <a:t>Además del comité  de aplicación central, se deben conformar comités locales en cada sucursal, faena, agencia, etc.</a:t>
            </a:r>
          </a:p>
        </p:txBody>
      </p:sp>
      <p:sp>
        <p:nvSpPr>
          <p:cNvPr id="6" name="Freeform 12">
            <a:extLst>
              <a:ext uri="{FF2B5EF4-FFF2-40B4-BE49-F238E27FC236}">
                <a16:creationId xmlns="" xmlns:a16="http://schemas.microsoft.com/office/drawing/2014/main" id="{33335195-2191-0A37-E283-DF3D04B2606E}"/>
              </a:ext>
            </a:extLst>
          </p:cNvPr>
          <p:cNvSpPr/>
          <p:nvPr/>
        </p:nvSpPr>
        <p:spPr>
          <a:xfrm>
            <a:off x="2659873" y="2637377"/>
            <a:ext cx="3169885" cy="2622534"/>
          </a:xfrm>
          <a:custGeom>
            <a:avLst/>
            <a:gdLst>
              <a:gd name="connsiteX0" fmla="*/ 0 w 3207408"/>
              <a:gd name="connsiteY0" fmla="*/ 230426 h 2304256"/>
              <a:gd name="connsiteX1" fmla="*/ 230426 w 3207408"/>
              <a:gd name="connsiteY1" fmla="*/ 0 h 2304256"/>
              <a:gd name="connsiteX2" fmla="*/ 2976982 w 3207408"/>
              <a:gd name="connsiteY2" fmla="*/ 0 h 2304256"/>
              <a:gd name="connsiteX3" fmla="*/ 3207408 w 3207408"/>
              <a:gd name="connsiteY3" fmla="*/ 230426 h 2304256"/>
              <a:gd name="connsiteX4" fmla="*/ 3207408 w 3207408"/>
              <a:gd name="connsiteY4" fmla="*/ 2073830 h 2304256"/>
              <a:gd name="connsiteX5" fmla="*/ 2976982 w 3207408"/>
              <a:gd name="connsiteY5" fmla="*/ 2304256 h 2304256"/>
              <a:gd name="connsiteX6" fmla="*/ 230426 w 3207408"/>
              <a:gd name="connsiteY6" fmla="*/ 2304256 h 2304256"/>
              <a:gd name="connsiteX7" fmla="*/ 0 w 3207408"/>
              <a:gd name="connsiteY7" fmla="*/ 2073830 h 2304256"/>
              <a:gd name="connsiteX8" fmla="*/ 0 w 3207408"/>
              <a:gd name="connsiteY8" fmla="*/ 230426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408" h="2304256">
                <a:moveTo>
                  <a:pt x="0" y="230426"/>
                </a:moveTo>
                <a:cubicBezTo>
                  <a:pt x="0" y="103165"/>
                  <a:pt x="103165" y="0"/>
                  <a:pt x="230426" y="0"/>
                </a:cubicBezTo>
                <a:lnTo>
                  <a:pt x="2976982" y="0"/>
                </a:lnTo>
                <a:cubicBezTo>
                  <a:pt x="3104243" y="0"/>
                  <a:pt x="3207408" y="103165"/>
                  <a:pt x="3207408" y="230426"/>
                </a:cubicBezTo>
                <a:lnTo>
                  <a:pt x="3207408" y="2073830"/>
                </a:lnTo>
                <a:cubicBezTo>
                  <a:pt x="3207408" y="2201091"/>
                  <a:pt x="3104243" y="2304256"/>
                  <a:pt x="2976982" y="2304256"/>
                </a:cubicBezTo>
                <a:lnTo>
                  <a:pt x="230426" y="2304256"/>
                </a:lnTo>
                <a:cubicBezTo>
                  <a:pt x="103165" y="2304256"/>
                  <a:pt x="0" y="2201091"/>
                  <a:pt x="0" y="2073830"/>
                </a:cubicBezTo>
                <a:lnTo>
                  <a:pt x="0" y="230426"/>
                </a:lnTo>
                <a:close/>
              </a:path>
            </a:pathLst>
          </a:custGeom>
          <a:solidFill>
            <a:srgbClr val="004C14"/>
          </a:solidFill>
          <a:ln>
            <a:noFill/>
          </a:ln>
          <a:effectLst/>
        </p:spPr>
        <p:txBody>
          <a:bodyPr spcFirstLastPara="0" vert="horz" wrap="square" lIns="53801" tIns="53801" rIns="53801" bIns="1512000" numCol="1" spcCol="1270" anchor="ctr" anchorCtr="0">
            <a:noAutofit/>
          </a:bodyPr>
          <a:lstStyle/>
          <a:p>
            <a:pPr algn="ctr" defTabSz="627707">
              <a:lnSpc>
                <a:spcPct val="90000"/>
              </a:lnSpc>
              <a:spcBef>
                <a:spcPct val="0"/>
              </a:spcBef>
              <a:spcAft>
                <a:spcPct val="35000"/>
              </a:spcAft>
              <a:defRPr/>
            </a:pPr>
            <a:r>
              <a:rPr lang="es-CL" sz="1806" b="1" kern="0" dirty="0">
                <a:solidFill>
                  <a:srgbClr val="FFFFFF"/>
                </a:solidFill>
                <a:latin typeface="ACHS Nueva Sans" pitchFamily="2" charset="0"/>
                <a:cs typeface="Arial" panose="020B0604020202020204" pitchFamily="34" charset="0"/>
              </a:rPr>
              <a:t>Representantes de trabajadores</a:t>
            </a:r>
          </a:p>
        </p:txBody>
      </p:sp>
      <p:sp>
        <p:nvSpPr>
          <p:cNvPr id="8" name="Freeform 13">
            <a:extLst>
              <a:ext uri="{FF2B5EF4-FFF2-40B4-BE49-F238E27FC236}">
                <a16:creationId xmlns="" xmlns:a16="http://schemas.microsoft.com/office/drawing/2014/main" id="{9A380804-385D-8363-B023-28094E841438}"/>
              </a:ext>
            </a:extLst>
          </p:cNvPr>
          <p:cNvSpPr/>
          <p:nvPr/>
        </p:nvSpPr>
        <p:spPr>
          <a:xfrm>
            <a:off x="3020210" y="3678267"/>
            <a:ext cx="2449211" cy="628362"/>
          </a:xfrm>
          <a:prstGeom prst="roundRect">
            <a:avLst/>
          </a:prstGeom>
          <a:solidFill>
            <a:schemeClr val="accent2"/>
          </a:solidFill>
          <a:ln w="25400" cap="flat" cmpd="sng" algn="ctr">
            <a:noFill/>
            <a:prstDash val="solid"/>
          </a:ln>
          <a:effectLst/>
        </p:spPr>
        <p:txBody>
          <a:bodyPr spcFirstLastPara="0" vert="horz" wrap="square" lIns="49103" tIns="40608" rIns="49103" bIns="40608" numCol="1" spcCol="1270" anchor="ctr" anchorCtr="0">
            <a:noAutofit/>
          </a:bodyPr>
          <a:lstStyle/>
          <a:p>
            <a:pPr algn="ctr" defTabSz="594670">
              <a:lnSpc>
                <a:spcPct val="90000"/>
              </a:lnSpc>
              <a:spcBef>
                <a:spcPct val="0"/>
              </a:spcBef>
              <a:spcAft>
                <a:spcPct val="35000"/>
              </a:spcAft>
              <a:defRPr/>
            </a:pPr>
            <a:r>
              <a:rPr lang="es-CL" sz="1505" kern="0" dirty="0">
                <a:solidFill>
                  <a:srgbClr val="000000"/>
                </a:solidFill>
                <a:latin typeface="ACHS Nueva Sans" pitchFamily="2" charset="0"/>
                <a:cs typeface="Arial" panose="020B0604020202020204" pitchFamily="34" charset="0"/>
              </a:rPr>
              <a:t>Representante de los trabajadores CPHYS</a:t>
            </a:r>
          </a:p>
        </p:txBody>
      </p:sp>
      <p:sp>
        <p:nvSpPr>
          <p:cNvPr id="9" name="Freeform 24">
            <a:extLst>
              <a:ext uri="{FF2B5EF4-FFF2-40B4-BE49-F238E27FC236}">
                <a16:creationId xmlns="" xmlns:a16="http://schemas.microsoft.com/office/drawing/2014/main" id="{0D989FB6-A2D8-8E27-9B44-878EA523C132}"/>
              </a:ext>
            </a:extLst>
          </p:cNvPr>
          <p:cNvSpPr/>
          <p:nvPr/>
        </p:nvSpPr>
        <p:spPr>
          <a:xfrm>
            <a:off x="3020210" y="4385746"/>
            <a:ext cx="2449211" cy="628362"/>
          </a:xfrm>
          <a:prstGeom prst="roundRect">
            <a:avLst/>
          </a:prstGeom>
          <a:solidFill>
            <a:schemeClr val="accent2"/>
          </a:solidFill>
          <a:ln w="25400" cap="flat" cmpd="sng" algn="ctr">
            <a:noFill/>
            <a:prstDash val="solid"/>
          </a:ln>
          <a:effectLst/>
        </p:spPr>
        <p:txBody>
          <a:bodyPr spcFirstLastPara="0" vert="horz" wrap="square" lIns="49103" tIns="40608" rIns="49103" bIns="40608" numCol="1" spcCol="1270" anchor="ctr" anchorCtr="0">
            <a:noAutofit/>
          </a:bodyPr>
          <a:lstStyle/>
          <a:p>
            <a:pPr algn="ctr" defTabSz="594670">
              <a:lnSpc>
                <a:spcPct val="90000"/>
              </a:lnSpc>
              <a:spcBef>
                <a:spcPct val="0"/>
              </a:spcBef>
              <a:spcAft>
                <a:spcPct val="35000"/>
              </a:spcAft>
              <a:defRPr/>
            </a:pPr>
            <a:r>
              <a:rPr lang="es-CL" sz="1505" kern="0" dirty="0">
                <a:solidFill>
                  <a:srgbClr val="000000"/>
                </a:solidFill>
                <a:latin typeface="ACHS Nueva Sans" pitchFamily="2" charset="0"/>
                <a:cs typeface="Arial" panose="020B0604020202020204" pitchFamily="34" charset="0"/>
              </a:rPr>
              <a:t>Representante de Sindicatos</a:t>
            </a:r>
          </a:p>
        </p:txBody>
      </p:sp>
      <p:sp>
        <p:nvSpPr>
          <p:cNvPr id="10" name="Freeform 25">
            <a:extLst>
              <a:ext uri="{FF2B5EF4-FFF2-40B4-BE49-F238E27FC236}">
                <a16:creationId xmlns="" xmlns:a16="http://schemas.microsoft.com/office/drawing/2014/main" id="{691097D8-28B9-014D-A46A-7018E545D42C}"/>
              </a:ext>
            </a:extLst>
          </p:cNvPr>
          <p:cNvSpPr/>
          <p:nvPr/>
        </p:nvSpPr>
        <p:spPr>
          <a:xfrm>
            <a:off x="6312744" y="2637378"/>
            <a:ext cx="3169885" cy="2612168"/>
          </a:xfrm>
          <a:custGeom>
            <a:avLst/>
            <a:gdLst>
              <a:gd name="connsiteX0" fmla="*/ 0 w 3207408"/>
              <a:gd name="connsiteY0" fmla="*/ 230426 h 2304256"/>
              <a:gd name="connsiteX1" fmla="*/ 230426 w 3207408"/>
              <a:gd name="connsiteY1" fmla="*/ 0 h 2304256"/>
              <a:gd name="connsiteX2" fmla="*/ 2976982 w 3207408"/>
              <a:gd name="connsiteY2" fmla="*/ 0 h 2304256"/>
              <a:gd name="connsiteX3" fmla="*/ 3207408 w 3207408"/>
              <a:gd name="connsiteY3" fmla="*/ 230426 h 2304256"/>
              <a:gd name="connsiteX4" fmla="*/ 3207408 w 3207408"/>
              <a:gd name="connsiteY4" fmla="*/ 2073830 h 2304256"/>
              <a:gd name="connsiteX5" fmla="*/ 2976982 w 3207408"/>
              <a:gd name="connsiteY5" fmla="*/ 2304256 h 2304256"/>
              <a:gd name="connsiteX6" fmla="*/ 230426 w 3207408"/>
              <a:gd name="connsiteY6" fmla="*/ 2304256 h 2304256"/>
              <a:gd name="connsiteX7" fmla="*/ 0 w 3207408"/>
              <a:gd name="connsiteY7" fmla="*/ 2073830 h 2304256"/>
              <a:gd name="connsiteX8" fmla="*/ 0 w 3207408"/>
              <a:gd name="connsiteY8" fmla="*/ 230426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408" h="2304256">
                <a:moveTo>
                  <a:pt x="0" y="230426"/>
                </a:moveTo>
                <a:cubicBezTo>
                  <a:pt x="0" y="103165"/>
                  <a:pt x="103165" y="0"/>
                  <a:pt x="230426" y="0"/>
                </a:cubicBezTo>
                <a:lnTo>
                  <a:pt x="2976982" y="0"/>
                </a:lnTo>
                <a:cubicBezTo>
                  <a:pt x="3104243" y="0"/>
                  <a:pt x="3207408" y="103165"/>
                  <a:pt x="3207408" y="230426"/>
                </a:cubicBezTo>
                <a:lnTo>
                  <a:pt x="3207408" y="2073830"/>
                </a:lnTo>
                <a:cubicBezTo>
                  <a:pt x="3207408" y="2201091"/>
                  <a:pt x="3104243" y="2304256"/>
                  <a:pt x="2976982" y="2304256"/>
                </a:cubicBezTo>
                <a:lnTo>
                  <a:pt x="230426" y="2304256"/>
                </a:lnTo>
                <a:cubicBezTo>
                  <a:pt x="103165" y="2304256"/>
                  <a:pt x="0" y="2201091"/>
                  <a:pt x="0" y="2073830"/>
                </a:cubicBezTo>
                <a:lnTo>
                  <a:pt x="0" y="230426"/>
                </a:lnTo>
                <a:close/>
              </a:path>
            </a:pathLst>
          </a:custGeom>
          <a:solidFill>
            <a:srgbClr val="27933E"/>
          </a:solidFill>
          <a:ln>
            <a:noFill/>
          </a:ln>
          <a:effectLst/>
        </p:spPr>
        <p:txBody>
          <a:bodyPr spcFirstLastPara="0" vert="horz" wrap="square" lIns="53801" tIns="53801" rIns="53801" bIns="1512000" numCol="1" spcCol="1270" anchor="ctr" anchorCtr="0">
            <a:noAutofit/>
          </a:bodyPr>
          <a:lstStyle/>
          <a:p>
            <a:pPr algn="ctr" defTabSz="627707">
              <a:lnSpc>
                <a:spcPct val="90000"/>
              </a:lnSpc>
              <a:spcBef>
                <a:spcPct val="0"/>
              </a:spcBef>
              <a:spcAft>
                <a:spcPct val="35000"/>
              </a:spcAft>
              <a:defRPr/>
            </a:pPr>
            <a:r>
              <a:rPr lang="es-CL" sz="1806" b="1" kern="0" dirty="0">
                <a:solidFill>
                  <a:srgbClr val="FFFFFF"/>
                </a:solidFill>
                <a:latin typeface="ACHS Nueva Sans" pitchFamily="2" charset="0"/>
                <a:cs typeface="Arial" panose="020B0604020202020204" pitchFamily="34" charset="0"/>
              </a:rPr>
              <a:t>Representantes del empleador</a:t>
            </a:r>
          </a:p>
        </p:txBody>
      </p:sp>
      <p:sp>
        <p:nvSpPr>
          <p:cNvPr id="11" name="Freeform 26">
            <a:extLst>
              <a:ext uri="{FF2B5EF4-FFF2-40B4-BE49-F238E27FC236}">
                <a16:creationId xmlns="" xmlns:a16="http://schemas.microsoft.com/office/drawing/2014/main" id="{CA8CFB21-8B65-BA59-C903-797605F14888}"/>
              </a:ext>
            </a:extLst>
          </p:cNvPr>
          <p:cNvSpPr/>
          <p:nvPr/>
        </p:nvSpPr>
        <p:spPr>
          <a:xfrm>
            <a:off x="6673081" y="3658952"/>
            <a:ext cx="2449211" cy="628362"/>
          </a:xfrm>
          <a:prstGeom prst="roundRect">
            <a:avLst/>
          </a:prstGeom>
          <a:solidFill>
            <a:srgbClr val="13C045"/>
          </a:solidFill>
          <a:ln w="25400" cap="flat" cmpd="sng" algn="ctr">
            <a:noFill/>
            <a:prstDash val="solid"/>
          </a:ln>
          <a:effectLst/>
        </p:spPr>
        <p:txBody>
          <a:bodyPr spcFirstLastPara="0" vert="horz" wrap="square" lIns="49103" tIns="40608" rIns="49103" bIns="40608" numCol="1" spcCol="1270" anchor="ctr" anchorCtr="0">
            <a:noAutofit/>
          </a:bodyPr>
          <a:lstStyle/>
          <a:p>
            <a:pPr algn="ctr" defTabSz="594670">
              <a:lnSpc>
                <a:spcPct val="90000"/>
              </a:lnSpc>
              <a:spcBef>
                <a:spcPct val="0"/>
              </a:spcBef>
              <a:spcAft>
                <a:spcPct val="35000"/>
              </a:spcAft>
              <a:defRPr/>
            </a:pPr>
            <a:r>
              <a:rPr lang="es-CL" sz="1505" kern="0" dirty="0">
                <a:solidFill>
                  <a:srgbClr val="000000"/>
                </a:solidFill>
                <a:latin typeface="ACHS Nueva Sans" pitchFamily="2" charset="0"/>
                <a:cs typeface="Arial" panose="020B0604020202020204" pitchFamily="34" charset="0"/>
              </a:rPr>
              <a:t>Representante de RRHH</a:t>
            </a:r>
          </a:p>
        </p:txBody>
      </p:sp>
      <p:sp>
        <p:nvSpPr>
          <p:cNvPr id="12" name="Freeform 27">
            <a:extLst>
              <a:ext uri="{FF2B5EF4-FFF2-40B4-BE49-F238E27FC236}">
                <a16:creationId xmlns="" xmlns:a16="http://schemas.microsoft.com/office/drawing/2014/main" id="{847EA0B2-F6EA-BB30-17BD-424BBDD2BC25}"/>
              </a:ext>
            </a:extLst>
          </p:cNvPr>
          <p:cNvSpPr/>
          <p:nvPr/>
        </p:nvSpPr>
        <p:spPr>
          <a:xfrm>
            <a:off x="6677426" y="4385746"/>
            <a:ext cx="2449211" cy="628362"/>
          </a:xfrm>
          <a:prstGeom prst="roundRect">
            <a:avLst/>
          </a:prstGeom>
          <a:solidFill>
            <a:srgbClr val="13C045"/>
          </a:solidFill>
          <a:ln w="25400" cap="flat" cmpd="sng" algn="ctr">
            <a:noFill/>
            <a:prstDash val="solid"/>
          </a:ln>
          <a:effectLst/>
        </p:spPr>
        <p:txBody>
          <a:bodyPr spcFirstLastPara="0" vert="horz" wrap="square" lIns="49103" tIns="40608" rIns="49103" bIns="40608" numCol="1" spcCol="1270" anchor="ctr" anchorCtr="0">
            <a:noAutofit/>
          </a:bodyPr>
          <a:lstStyle/>
          <a:p>
            <a:pPr algn="ctr" defTabSz="594670">
              <a:lnSpc>
                <a:spcPct val="90000"/>
              </a:lnSpc>
              <a:spcBef>
                <a:spcPct val="0"/>
              </a:spcBef>
              <a:spcAft>
                <a:spcPct val="35000"/>
              </a:spcAft>
              <a:defRPr/>
            </a:pPr>
            <a:r>
              <a:rPr lang="es-CL" sz="1505" kern="0" dirty="0">
                <a:solidFill>
                  <a:srgbClr val="000000"/>
                </a:solidFill>
                <a:latin typeface="ACHS Nueva Sans" pitchFamily="2" charset="0"/>
                <a:cs typeface="Arial" panose="020B0604020202020204" pitchFamily="34" charset="0"/>
              </a:rPr>
              <a:t>Encargado de Prevención de la empresa</a:t>
            </a:r>
          </a:p>
        </p:txBody>
      </p:sp>
      <p:sp>
        <p:nvSpPr>
          <p:cNvPr id="13" name="Rectangle 21">
            <a:extLst>
              <a:ext uri="{FF2B5EF4-FFF2-40B4-BE49-F238E27FC236}">
                <a16:creationId xmlns="" xmlns:a16="http://schemas.microsoft.com/office/drawing/2014/main" id="{9A1B3F54-0AA7-8318-6812-EDFDE72CA660}"/>
              </a:ext>
            </a:extLst>
          </p:cNvPr>
          <p:cNvSpPr/>
          <p:nvPr/>
        </p:nvSpPr>
        <p:spPr>
          <a:xfrm>
            <a:off x="3164493" y="1900596"/>
            <a:ext cx="5792798" cy="555537"/>
          </a:xfrm>
          <a:prstGeom prst="rect">
            <a:avLst/>
          </a:prstGeom>
        </p:spPr>
        <p:txBody>
          <a:bodyPr wrap="square">
            <a:spAutoFit/>
          </a:bodyPr>
          <a:lstStyle/>
          <a:p>
            <a:pPr algn="ctr"/>
            <a:r>
              <a:rPr lang="es-CL" altLang="es-CL" sz="1500" b="1" dirty="0">
                <a:solidFill>
                  <a:schemeClr val="accent3">
                    <a:lumMod val="75000"/>
                    <a:lumOff val="25000"/>
                  </a:schemeClr>
                </a:solidFill>
                <a:latin typeface="ACHS Nueva Sans" pitchFamily="2" charset="0"/>
                <a:cs typeface="Arial" panose="020B0604020202020204" pitchFamily="34" charset="0"/>
              </a:rPr>
              <a:t>Como mínimo 4 integrantes y como máximo 10. </a:t>
            </a:r>
          </a:p>
          <a:p>
            <a:pPr algn="ctr"/>
            <a:r>
              <a:rPr lang="es-CL" altLang="es-CL" sz="1500" b="1" dirty="0">
                <a:solidFill>
                  <a:schemeClr val="accent3">
                    <a:lumMod val="75000"/>
                    <a:lumOff val="25000"/>
                  </a:schemeClr>
                </a:solidFill>
                <a:latin typeface="ACHS Nueva Sans" pitchFamily="2" charset="0"/>
                <a:cs typeface="Arial" panose="020B0604020202020204" pitchFamily="34" charset="0"/>
              </a:rPr>
              <a:t>Siempre debe estar compuesto por:  </a:t>
            </a:r>
          </a:p>
        </p:txBody>
      </p:sp>
      <p:sp>
        <p:nvSpPr>
          <p:cNvPr id="7" name="Marcador de texto 6">
            <a:extLst>
              <a:ext uri="{FF2B5EF4-FFF2-40B4-BE49-F238E27FC236}">
                <a16:creationId xmlns="" xmlns:a16="http://schemas.microsoft.com/office/drawing/2014/main" id="{9A0AEA3C-B43E-7CD3-A10E-07AF8CF5D357}"/>
              </a:ext>
            </a:extLst>
          </p:cNvPr>
          <p:cNvSpPr>
            <a:spLocks noGrp="1"/>
          </p:cNvSpPr>
          <p:nvPr>
            <p:ph type="body" sz="quarter" idx="61"/>
          </p:nvPr>
        </p:nvSpPr>
        <p:spPr/>
        <p:txBody>
          <a:bodyPr/>
          <a:lstStyle/>
          <a:p>
            <a:r>
              <a:rPr lang="es-CL" dirty="0"/>
              <a:t>Protocolo Psicosocial</a:t>
            </a:r>
          </a:p>
        </p:txBody>
      </p:sp>
      <p:sp>
        <p:nvSpPr>
          <p:cNvPr id="14" name="Marcador de texto 13">
            <a:extLst>
              <a:ext uri="{FF2B5EF4-FFF2-40B4-BE49-F238E27FC236}">
                <a16:creationId xmlns="" xmlns:a16="http://schemas.microsoft.com/office/drawing/2014/main" id="{B0A55A4F-D73A-8CA3-F181-60ABD80ABE75}"/>
              </a:ext>
            </a:extLst>
          </p:cNvPr>
          <p:cNvSpPr>
            <a:spLocks noGrp="1"/>
          </p:cNvSpPr>
          <p:nvPr>
            <p:ph type="body" sz="quarter" idx="62"/>
          </p:nvPr>
        </p:nvSpPr>
        <p:spPr/>
        <p:txBody>
          <a:bodyPr/>
          <a:lstStyle/>
          <a:p>
            <a:r>
              <a:rPr lang="es-CL" dirty="0"/>
              <a:t>Responsables de aplicación; Comité de Aplicación (</a:t>
            </a:r>
            <a:r>
              <a:rPr lang="es-CL" dirty="0" err="1"/>
              <a:t>CdA</a:t>
            </a:r>
            <a:r>
              <a:rPr lang="es-CL" dirty="0"/>
              <a:t>)</a:t>
            </a:r>
          </a:p>
          <a:p>
            <a:endParaRPr lang="es-CL" dirty="0"/>
          </a:p>
        </p:txBody>
      </p:sp>
    </p:spTree>
    <p:custDataLst>
      <p:tags r:id="rId2"/>
    </p:custDataLst>
    <p:extLst>
      <p:ext uri="{BB962C8B-B14F-4D97-AF65-F5344CB8AC3E}">
        <p14:creationId xmlns:p14="http://schemas.microsoft.com/office/powerpoint/2010/main" val="3220807076"/>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 name="ARTICULATE_PROJECT_OPEN" val="0"/>
  <p:tag name="ARTICULATE_SLIDE_COUNT" val="31"/>
  <p:tag name="ARTICULATE_DESIGN_ID_TEMA DE OFFICE" val="T4U6LLIy"/>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BC804F8D-A981-49D6-A0EB-BA3DDE684454}"/>
</file>

<file path=customXml/itemProps2.xml><?xml version="1.0" encoding="utf-8"?>
<ds:datastoreItem xmlns:ds="http://schemas.openxmlformats.org/officeDocument/2006/customXml" ds:itemID="{0A9BFE15-0FD7-4829-83FD-24E52B0265E2}"/>
</file>

<file path=customXml/itemProps3.xml><?xml version="1.0" encoding="utf-8"?>
<ds:datastoreItem xmlns:ds="http://schemas.openxmlformats.org/officeDocument/2006/customXml" ds:itemID="{12361F8E-C9D7-4765-B138-9C5BDDCC5012}"/>
</file>

<file path=docProps/app.xml><?xml version="1.0" encoding="utf-8"?>
<Properties xmlns="http://schemas.openxmlformats.org/officeDocument/2006/extended-properties" xmlns:vt="http://schemas.openxmlformats.org/officeDocument/2006/docPropsVTypes">
  <TotalTime>4626</TotalTime>
  <Words>2188</Words>
  <Application>Microsoft Office PowerPoint</Application>
  <PresentationFormat>Panorámica</PresentationFormat>
  <Paragraphs>279</Paragraphs>
  <Slides>31</Slides>
  <Notes>26</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3" baseType="lpstr">
      <vt:lpstr>ACHS Nueva Sans</vt:lpstr>
      <vt:lpstr>ACHS Nueva Serif</vt:lpstr>
      <vt:lpstr>ACHS Nueva Serif Medium</vt:lpstr>
      <vt:lpstr>ACHS Nueva Serif SemiBold</vt:lpstr>
      <vt:lpstr>Arial</vt:lpstr>
      <vt:lpstr>Arial MT</vt:lpstr>
      <vt:lpstr>Calibri</vt:lpstr>
      <vt:lpstr>Helvetica Neue Medium</vt:lpstr>
      <vt:lpstr>Trebuchet MS</vt:lpstr>
      <vt:lpstr>Wingdings</vt:lpstr>
      <vt:lpstr>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Saldaño Carreño</dc:creator>
  <cp:lastModifiedBy>Saldaño Carreño, Carlos Antonio</cp:lastModifiedBy>
  <cp:revision>336</cp:revision>
  <dcterms:created xsi:type="dcterms:W3CDTF">2023-07-11T20:17:04Z</dcterms:created>
  <dcterms:modified xsi:type="dcterms:W3CDTF">2025-03-26T02:05:04Z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ECC02606-F22D-4500-8F07-A46921C55E77</vt:lpwstr>
  </property>
  <property fmtid="{D5CDD505-2E9C-101B-9397-08002B2CF9AE}" pid="3" name="ArticulatePath">
    <vt:lpwstr>659917 Difusion protocolo de riesgos psicosociales (PPT)_RB2023</vt:lpwstr>
  </property>
  <property fmtid="{D5CDD505-2E9C-101B-9397-08002B2CF9AE}" pid="4" name="ContentTypeId">
    <vt:lpwstr>0x0101007C36543F3D857D488921B9E8F0F0A212</vt:lpwstr>
  </property>
</Properties>
</file>