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8.xml" ContentType="application/vnd.openxmlformats-officedocument.presentationml.tags+xml"/>
  <Override PartName="/ppt/tags/tag22.xml" ContentType="application/vnd.openxmlformats-officedocument.presentationml.tag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7.xml" ContentType="application/vnd.openxmlformats-officedocument.presentationml.tags+xml"/>
  <Override PartName="/ppt/tags/tag12.xml" ContentType="application/vnd.openxmlformats-officedocument.presentationml.tags+xml"/>
  <Override PartName="/ppt/tags/tag10.xml" ContentType="application/vnd.openxmlformats-officedocument.presentationml.tags+xml"/>
  <Override PartName="/ppt/tags/tag19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0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1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1.xml" ContentType="application/vnd.openxmlformats-officedocument.presentationml.tags+xml"/>
  <Override PartName="/ppt/tags/tag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.xml" ContentType="application/vnd.openxmlformats-officedocument.presentationml.tags+xml"/>
  <Override PartName="/ppt/tags/tag9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69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custDataLst>
    <p:tags r:id="rId30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q8Kr+IKzhQfOIEjXtjzkQ==" hashData="MuebKdiUdwkhCVlWFvFebKYu0ptvoNN68QxEI4MZk0UQgUbYOfIOSCp/H0D+LM5YpkbTGjPHPgkoXlaP1Ejqf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C045"/>
    <a:srgbClr val="7DFF45"/>
    <a:srgbClr val="004C15"/>
    <a:srgbClr val="EAE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52000" autoAdjust="0"/>
  </p:normalViewPr>
  <p:slideViewPr>
    <p:cSldViewPr snapToGrid="0" snapToObjects="1" showGuides="1">
      <p:cViewPr varScale="1">
        <p:scale>
          <a:sx n="58" d="100"/>
          <a:sy n="58" d="100"/>
        </p:scale>
        <p:origin x="251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377F2-AB38-9F4B-B854-0DE1A44C5BE8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1701-355E-B645-9598-72DB091DF9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742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004F59"/>
              </a:buClr>
              <a:buFont typeface="Arial" panose="020B0604020202020204" pitchFamily="34" charset="0"/>
              <a:buNone/>
              <a:defRPr/>
            </a:pPr>
            <a:r>
              <a:rPr lang="es-ES" sz="1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1:</a:t>
            </a:r>
          </a:p>
          <a:p>
            <a:pPr marL="0" indent="0">
              <a:buClr>
                <a:srgbClr val="004F59"/>
              </a:buClr>
              <a:buFont typeface="Arial" panose="020B0604020202020204" pitchFamily="34" charset="0"/>
              <a:buNone/>
              <a:defRPr/>
            </a:pPr>
            <a:endParaRPr lang="es-ES" sz="12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004F59"/>
              </a:buClr>
              <a:buFont typeface="Arial" panose="020B0604020202020204" pitchFamily="34" charset="0"/>
              <a:buNone/>
              <a:defRPr/>
            </a:pPr>
            <a:r>
              <a:rPr lang="es-ES" sz="1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Actividad que ayuda en el autocontrol.</a:t>
            </a:r>
          </a:p>
          <a:p>
            <a:pPr marL="0" indent="0">
              <a:buClr>
                <a:srgbClr val="004F59"/>
              </a:buClr>
              <a:buFont typeface="Arial" panose="020B0604020202020204" pitchFamily="34" charset="0"/>
              <a:buNone/>
              <a:defRPr/>
            </a:pPr>
            <a:endParaRPr lang="es-ES" sz="12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Cierra </a:t>
            </a: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ojos.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 aire contando hasta 10.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Expira contando hasta 10.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Siente el aire pasar por tus nariz, por tu tráquea.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Siente como tus pulmones se expanden.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 con la boca y la nariz los movimientos que haces cuando bostezas.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Suspira fuerte.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1701-355E-B645-9598-72DB091DF96A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0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2DFA38-494C-664F-BAA6-212CE8520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07DA74C-CA3D-4D40-9AD5-9EB064474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2FADC39-2778-3B4F-A9C6-970DC3CE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142367E-1948-6B4E-8946-C6F59F25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5ADBA0C-D7EC-0140-BCD6-D20F24E6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43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6E6446-DE98-F749-AD9E-2A28A0A0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931A8B4-907B-E844-AD2D-538A0021B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92A2DD-5C50-4F4D-8849-C3D860EC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BC20E65-5F34-F743-9B35-3221D4C3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72E9D36-C6C5-CB4C-8132-170EB86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203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FC6C756-2618-E94F-A897-44BDF2699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578BFE5-474A-6C49-8B61-6726BC2E9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F4A780E-BE94-7748-8742-78EF0DAD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E004EDA-CBEE-204E-BA02-50DE23E2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5243A29-B6AB-A44A-8823-E6BBB561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579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D5611C-FD1C-E843-A2A9-7FE1ED36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AA4086-167D-EA41-BBFD-2D374B453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C70007-F632-DD4F-912F-0E05CF7F5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E1A2323-7C10-9845-B9FC-BEFB1978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DC9EE27-A316-8541-8245-45BC8D05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736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368873-9D04-BE4B-BF50-49376D1F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F127BED-4DAE-A843-8288-A6F13E2C2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5D30A06-E55E-6C4C-8857-79B1A042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85A3384-B338-6F42-8D19-816BFF9FA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36C3532-F0A4-9C44-AAC2-C4D44964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993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B2BCC5-4B14-9847-AEFD-5EDC9D092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3A9EA8D-9DD1-244F-85B9-83F410B11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F80C631-5A70-9646-B50C-5DCA85D5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6341667-2861-9847-B0E1-BB82EF5B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AF60CED-BB8F-4648-9266-B25978EAB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A062749-4876-504C-8261-203F39B4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8177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8585B5-79B5-2543-9FCF-BC50830D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4B94F8C-B286-774B-95E4-11CB0135C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322AA75-EF9F-974F-A832-AE97BA3D4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B3A218D-463F-224B-B140-919A105D8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1490EE0-ECE0-784B-9E0E-542625BD2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0EF2463-E1F2-A648-8C59-58258E74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0242D65-C004-754D-B53D-2D8E447F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1B89ADA-21B7-D541-A864-7F6238EF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799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6F8CB1-F6B3-CF43-83DF-8DD652435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8BF5A86-8A0F-E54B-8AB6-2808769C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A6F0D32-F99F-D044-B444-EF5A0771C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B17ED51-2E68-774D-9F7C-8FCF90C7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8251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0688839-7D5E-C449-B893-A21BF4E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E7A0337-E19C-784C-A98D-0EACC1A43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BA8406E-744E-7741-8ED7-9DB526C5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536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114E95-A95D-6B43-A09D-D74A10329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4663414-27F9-1749-B263-2882CDEB3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12455A0-BA43-A848-958E-FE39A43F4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1790DBC-1EBE-5F44-B094-D119775E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6F17B77-EEE1-DF42-83FE-A4BB5E8A4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DB7BF88-4577-EF42-8A2E-28DDE6C2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849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217955-CD54-E549-86CB-5C2FEBAA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186F95C-DBB2-B84A-9857-74C8DC3E50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BA1CEDF-2D15-D343-BEF1-F3206E993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D8B43AF-3AB8-9C48-A0F9-5EFF619B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BBB7E5E-6268-E744-945A-DBC362DD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49C520E-3C21-044E-8538-3CAEBEA3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687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6D9ED2C-45E6-5645-8D8A-A9CD0E3C3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33F978F-22BF-E246-9BD2-47AC3F1C9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45A4D24-50DD-684D-9C1C-03F5B3C6E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B0CA2-0DF1-1F47-ACE4-13E5180946E0}" type="datetimeFigureOut">
              <a:rPr lang="es-CL" smtClean="0"/>
              <a:t>02-05-2024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841E4EB-7435-C049-8454-AE769DC2E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DDB668D-9753-AA47-BA32-3943C4FFA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7E9BA-470A-3442-A33F-9215066F300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211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5.tiff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29.tiff"/><Relationship Id="rId4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30.jpg"/><Relationship Id="rId4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31.tiff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>
            <a:extLst>
              <a:ext uri="{FF2B5EF4-FFF2-40B4-BE49-F238E27FC236}">
                <a16:creationId xmlns:a16="http://schemas.microsoft.com/office/drawing/2014/main" xmlns="" id="{E235CA8E-328E-CC42-969C-5E10974B1784}"/>
              </a:ext>
            </a:extLst>
          </p:cNvPr>
          <p:cNvSpPr txBox="1">
            <a:spLocks/>
          </p:cNvSpPr>
          <p:nvPr/>
        </p:nvSpPr>
        <p:spPr>
          <a:xfrm>
            <a:off x="449263" y="2103714"/>
            <a:ext cx="4230313" cy="1205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3600" dirty="0">
                <a:solidFill>
                  <a:schemeClr val="tx1"/>
                </a:solidFill>
                <a:latin typeface="ACHS Nueva Serif Medium" pitchFamily="2" charset="77"/>
                <a:cs typeface="Arial" panose="020B0604020202020204" pitchFamily="34" charset="0"/>
              </a:rPr>
              <a:t>Psicología de la emergencia</a:t>
            </a:r>
            <a:endParaRPr lang="es-ES" sz="3200" dirty="0">
              <a:solidFill>
                <a:schemeClr val="tx1"/>
              </a:solidFill>
              <a:latin typeface="ACHS Nueva Serif Medium" pitchFamily="2" charset="77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89BD7C8A-0DA5-5C41-9517-231AFD036A1F}"/>
              </a:ext>
            </a:extLst>
          </p:cNvPr>
          <p:cNvSpPr/>
          <p:nvPr/>
        </p:nvSpPr>
        <p:spPr>
          <a:xfrm>
            <a:off x="449263" y="4151553"/>
            <a:ext cx="2443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2000" dirty="0" smtClean="0">
                <a:solidFill>
                  <a:srgbClr val="00D94C"/>
                </a:solidFill>
                <a:latin typeface="ACHS Nueva Serif" pitchFamily="2" charset="77"/>
                <a:cs typeface="Arial" panose="020B0604020202020204" pitchFamily="34" charset="0"/>
              </a:rPr>
              <a:t>Charla </a:t>
            </a:r>
            <a:r>
              <a:rPr lang="es-ES" sz="2000" dirty="0">
                <a:solidFill>
                  <a:srgbClr val="00D94C"/>
                </a:solidFill>
                <a:latin typeface="ACHS Nueva Serif" pitchFamily="2" charset="77"/>
                <a:cs typeface="Arial" panose="020B0604020202020204" pitchFamily="34" charset="0"/>
              </a:rPr>
              <a:t>/ Presencial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958BA3-5661-A143-91DD-2D63A7B09A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3" y="5733612"/>
            <a:ext cx="1239633" cy="5064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E739282-83FA-3540-8439-0F27F0855B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291" y="-12690"/>
            <a:ext cx="7268709" cy="68706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3DB273B-25D8-D548-BBAD-6D016B648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r="28684"/>
          <a:stretch/>
        </p:blipFill>
        <p:spPr>
          <a:xfrm>
            <a:off x="4923291" y="-41696"/>
            <a:ext cx="7268709" cy="6928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316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F16EE9E-5AA2-1742-B39B-337320DA15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9DC42D5F-40FB-A641-8407-6803CEA9B42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15C044"/>
                </a:solidFill>
                <a:latin typeface="ACHS Nueva Serif Light" pitchFamily="2" charset="77"/>
              </a:rPr>
              <a:t>Pánico</a:t>
            </a:r>
            <a:endParaRPr lang="es-CL" sz="2000" dirty="0">
              <a:solidFill>
                <a:srgbClr val="15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3C55C8A-4A1C-1746-A3E3-108133611B78}"/>
              </a:ext>
            </a:extLst>
          </p:cNvPr>
          <p:cNvSpPr txBox="1"/>
          <p:nvPr/>
        </p:nvSpPr>
        <p:spPr>
          <a:xfrm>
            <a:off x="449999" y="1607154"/>
            <a:ext cx="36518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rgbClr val="15C045"/>
                </a:solidFill>
                <a:latin typeface="ACHS Nueva Sans Light" pitchFamily="2" charset="77"/>
                <a:cs typeface="Arial" panose="020B0604020202020204" pitchFamily="34" charset="0"/>
              </a:rPr>
              <a:t>Significado de los individuos al </a:t>
            </a:r>
          </a:p>
          <a:p>
            <a:pPr algn="just"/>
            <a:r>
              <a:rPr lang="es-ES" sz="1600" dirty="0">
                <a:solidFill>
                  <a:srgbClr val="15C045"/>
                </a:solidFill>
                <a:latin typeface="ACHS Nueva Sans Light" pitchFamily="2" charset="77"/>
                <a:cs typeface="Arial" panose="020B0604020202020204" pitchFamily="34" charset="0"/>
              </a:rPr>
              <a:t>evento según:</a:t>
            </a:r>
            <a:endParaRPr lang="es-ES" altLang="es-CL" sz="1600" dirty="0">
              <a:solidFill>
                <a:srgbClr val="15C045"/>
              </a:solidFill>
              <a:latin typeface="ACHS Nueva Sans Light" pitchFamily="2" charset="77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Su percepción de lo que ha ocurrido.</a:t>
            </a:r>
          </a:p>
          <a:p>
            <a:pPr marL="342900" indent="-342900">
              <a:spcBef>
                <a:spcPts val="12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Su experiencia anterior en eventos peligrosos.</a:t>
            </a:r>
          </a:p>
          <a:p>
            <a:pPr marL="342900" indent="-342900">
              <a:spcBef>
                <a:spcPts val="12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ES" sz="1400" dirty="0">
                <a:latin typeface="ACHS Nueva Sans Light" pitchFamily="2" charset="77"/>
                <a:cs typeface="Times New Roman" panose="02020603050405020304" pitchFamily="18" charset="0"/>
              </a:rPr>
              <a:t>El éxito o fracaso al manejar sus repercusiones.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92905D89-16C5-C245-B3F9-49E59CC93F38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A493564-AE81-DD46-9504-C613D91FA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57"/>
          <a:stretch/>
        </p:blipFill>
        <p:spPr>
          <a:xfrm>
            <a:off x="4467726" y="1602000"/>
            <a:ext cx="7724274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964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48DAD38-1EF5-214B-9B78-98A8A2C70A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F16EE9E-5AA2-1742-B39B-337320DA15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9DC42D5F-40FB-A641-8407-6803CEA9B42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000" dirty="0">
                <a:solidFill>
                  <a:srgbClr val="15C045"/>
                </a:solidFill>
                <a:latin typeface="ACHS Nueva Serif Light" pitchFamily="2" charset="77"/>
                <a:cs typeface="Arial" panose="020B0604020202020204" pitchFamily="34" charset="0"/>
              </a:rPr>
              <a:t>Etapas de la experiencia traumática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92905D89-16C5-C245-B3F9-49E59CC93F38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C036BC11-6645-5F48-B01C-D2D7FEAA8515}"/>
              </a:ext>
            </a:extLst>
          </p:cNvPr>
          <p:cNvGrpSpPr/>
          <p:nvPr/>
        </p:nvGrpSpPr>
        <p:grpSpPr>
          <a:xfrm>
            <a:off x="3215112" y="1596322"/>
            <a:ext cx="7371065" cy="4608028"/>
            <a:chOff x="2460967" y="1287115"/>
            <a:chExt cx="7371065" cy="4608028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xmlns="" id="{C7C13A43-850E-3A42-824C-40885A2A8850}"/>
                </a:ext>
              </a:extLst>
            </p:cNvPr>
            <p:cNvGrpSpPr/>
            <p:nvPr/>
          </p:nvGrpSpPr>
          <p:grpSpPr>
            <a:xfrm>
              <a:off x="2460967" y="1507903"/>
              <a:ext cx="4169507" cy="4356127"/>
              <a:chOff x="6421209" y="2134213"/>
              <a:chExt cx="5186096" cy="6015665"/>
            </a:xfrm>
          </p:grpSpPr>
          <p:sp>
            <p:nvSpPr>
              <p:cNvPr id="21" name="Block Arc 3">
                <a:extLst>
                  <a:ext uri="{FF2B5EF4-FFF2-40B4-BE49-F238E27FC236}">
                    <a16:creationId xmlns:a16="http://schemas.microsoft.com/office/drawing/2014/main" xmlns="" id="{4ED5B986-9053-BF48-A4B9-131DEE19F340}"/>
                  </a:ext>
                </a:extLst>
              </p:cNvPr>
              <p:cNvSpPr/>
              <p:nvPr/>
            </p:nvSpPr>
            <p:spPr>
              <a:xfrm>
                <a:off x="6421209" y="2610148"/>
                <a:ext cx="4775304" cy="5018651"/>
              </a:xfrm>
              <a:prstGeom prst="blockArc">
                <a:avLst>
                  <a:gd name="adj1" fmla="val 16509444"/>
                  <a:gd name="adj2" fmla="val 5088054"/>
                  <a:gd name="adj3" fmla="val 5240"/>
                </a:avLst>
              </a:prstGeom>
              <a:solidFill>
                <a:srgbClr val="004C1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endParaRPr lang="es-CL" dirty="0"/>
              </a:p>
            </p:txBody>
          </p:sp>
          <p:grpSp>
            <p:nvGrpSpPr>
              <p:cNvPr id="22" name="Grupo 21">
                <a:extLst>
                  <a:ext uri="{FF2B5EF4-FFF2-40B4-BE49-F238E27FC236}">
                    <a16:creationId xmlns:a16="http://schemas.microsoft.com/office/drawing/2014/main" xmlns="" id="{63E4DF49-3584-FD4A-81DB-77BE65452F2E}"/>
                  </a:ext>
                </a:extLst>
              </p:cNvPr>
              <p:cNvGrpSpPr/>
              <p:nvPr/>
            </p:nvGrpSpPr>
            <p:grpSpPr>
              <a:xfrm>
                <a:off x="7317977" y="2134213"/>
                <a:ext cx="4289328" cy="6015665"/>
                <a:chOff x="7708861" y="2186477"/>
                <a:chExt cx="4289328" cy="6015665"/>
              </a:xfrm>
            </p:grpSpPr>
            <p:sp>
              <p:nvSpPr>
                <p:cNvPr id="23" name="Freeform 2">
                  <a:extLst>
                    <a:ext uri="{FF2B5EF4-FFF2-40B4-BE49-F238E27FC236}">
                      <a16:creationId xmlns:a16="http://schemas.microsoft.com/office/drawing/2014/main" xmlns="" id="{0387FF20-01CD-1348-A3E3-4D7A78C22833}"/>
                    </a:ext>
                  </a:extLst>
                </p:cNvPr>
                <p:cNvSpPr/>
                <p:nvPr/>
              </p:nvSpPr>
              <p:spPr>
                <a:xfrm>
                  <a:off x="7708861" y="3766108"/>
                  <a:ext cx="2641864" cy="2684598"/>
                </a:xfrm>
                <a:custGeom>
                  <a:avLst/>
                  <a:gdLst>
                    <a:gd name="connsiteX0" fmla="*/ 0 w 1669334"/>
                    <a:gd name="connsiteY0" fmla="*/ 834593 h 1669185"/>
                    <a:gd name="connsiteX1" fmla="*/ 834667 w 1669334"/>
                    <a:gd name="connsiteY1" fmla="*/ 0 h 1669185"/>
                    <a:gd name="connsiteX2" fmla="*/ 1669334 w 1669334"/>
                    <a:gd name="connsiteY2" fmla="*/ 834593 h 1669185"/>
                    <a:gd name="connsiteX3" fmla="*/ 834667 w 1669334"/>
                    <a:gd name="connsiteY3" fmla="*/ 1669186 h 1669185"/>
                    <a:gd name="connsiteX4" fmla="*/ 0 w 1669334"/>
                    <a:gd name="connsiteY4" fmla="*/ 834593 h 166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9334" h="1669185">
                      <a:moveTo>
                        <a:pt x="0" y="834593"/>
                      </a:moveTo>
                      <a:cubicBezTo>
                        <a:pt x="0" y="373660"/>
                        <a:pt x="373693" y="0"/>
                        <a:pt x="834667" y="0"/>
                      </a:cubicBezTo>
                      <a:cubicBezTo>
                        <a:pt x="1295641" y="0"/>
                        <a:pt x="1669334" y="373660"/>
                        <a:pt x="1669334" y="834593"/>
                      </a:cubicBezTo>
                      <a:cubicBezTo>
                        <a:pt x="1669334" y="1295526"/>
                        <a:pt x="1295641" y="1669186"/>
                        <a:pt x="834667" y="1669186"/>
                      </a:cubicBezTo>
                      <a:cubicBezTo>
                        <a:pt x="373693" y="1669186"/>
                        <a:pt x="0" y="1295526"/>
                        <a:pt x="0" y="834593"/>
                      </a:cubicBezTo>
                      <a:close/>
                    </a:path>
                  </a:pathLst>
                </a:custGeom>
                <a:solidFill>
                  <a:srgbClr val="004C15"/>
                </a:solidFill>
                <a:ln w="38100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spcFirstLastPara="0" vert="horz" wrap="square" lIns="261519" tIns="261497" rIns="261519" bIns="261497" numCol="1" spcCol="1270" anchor="ctr" anchorCtr="0">
                  <a:noAutofit/>
                </a:bodyPr>
                <a:lstStyle/>
                <a:p>
                  <a:pPr marL="0" marR="0" lvl="0" indent="0" algn="ctr" defTabSz="702452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L" sz="1975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Experiencia</a:t>
                  </a:r>
                </a:p>
                <a:p>
                  <a:pPr marL="0" marR="0" lvl="0" indent="0" algn="ctr" defTabSz="702452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CL" sz="1975" b="1" kern="0" dirty="0">
                      <a:solidFill>
                        <a:srgbClr val="FFFFFF"/>
                      </a:solidFill>
                      <a:latin typeface="Arial" panose="020B0604020202020204"/>
                    </a:rPr>
                    <a:t>traumática</a:t>
                  </a:r>
                  <a:endParaRPr kumimoji="0" lang="es-CL" sz="197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3675D817-5F73-7647-9CA1-7BB6CB37C9A1}"/>
                    </a:ext>
                  </a:extLst>
                </p:cNvPr>
                <p:cNvSpPr/>
                <p:nvPr/>
              </p:nvSpPr>
              <p:spPr>
                <a:xfrm>
                  <a:off x="8303591" y="2186477"/>
                  <a:ext cx="1366251" cy="1365965"/>
                </a:xfrm>
                <a:prstGeom prst="ellipse">
                  <a:avLst/>
                </a:prstGeom>
                <a:solidFill>
                  <a:srgbClr val="15C045"/>
                </a:solidFill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7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5C045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15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xmlns="" id="{7473FB63-D267-4E46-BED7-AAC40E98CBF8}"/>
                    </a:ext>
                  </a:extLst>
                </p:cNvPr>
                <p:cNvSpPr/>
                <p:nvPr/>
              </p:nvSpPr>
              <p:spPr>
                <a:xfrm>
                  <a:off x="10467126" y="3039142"/>
                  <a:ext cx="1366251" cy="1365965"/>
                </a:xfrm>
                <a:prstGeom prst="ellipse">
                  <a:avLst/>
                </a:prstGeom>
                <a:solidFill>
                  <a:srgbClr val="15C045"/>
                </a:solidFill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endParaRPr lang="es-CL">
                    <a:solidFill>
                      <a:srgbClr val="15C045"/>
                    </a:solidFill>
                  </a:endParaRPr>
                </a:p>
              </p:txBody>
            </p:sp>
            <p:sp>
              <p:nvSpPr>
                <p:cNvPr id="26" name="Oval 2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939FA405-C131-B445-8823-94AC1CCA9B28}"/>
                    </a:ext>
                  </a:extLst>
                </p:cNvPr>
                <p:cNvSpPr/>
                <p:nvPr/>
              </p:nvSpPr>
              <p:spPr>
                <a:xfrm>
                  <a:off x="8393630" y="6836177"/>
                  <a:ext cx="1366250" cy="1365965"/>
                </a:xfrm>
                <a:prstGeom prst="ellipse">
                  <a:avLst/>
                </a:prstGeom>
                <a:solidFill>
                  <a:srgbClr val="15C045"/>
                </a:solidFill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endParaRPr lang="es-CL">
                    <a:solidFill>
                      <a:srgbClr val="15C045"/>
                    </a:solidFill>
                  </a:endParaRPr>
                </a:p>
              </p:txBody>
            </p:sp>
            <p:sp>
              <p:nvSpPr>
                <p:cNvPr id="29" name="Oval 1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F56DBECC-146B-1042-AE4B-AE29DD1161D3}"/>
                    </a:ext>
                  </a:extLst>
                </p:cNvPr>
                <p:cNvSpPr/>
                <p:nvPr/>
              </p:nvSpPr>
              <p:spPr>
                <a:xfrm>
                  <a:off x="10631939" y="5236989"/>
                  <a:ext cx="1366250" cy="1365965"/>
                </a:xfrm>
                <a:prstGeom prst="ellipse">
                  <a:avLst/>
                </a:prstGeom>
                <a:solidFill>
                  <a:srgbClr val="15C045"/>
                </a:solidFill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endParaRPr lang="es-CL">
                    <a:solidFill>
                      <a:srgbClr val="15C045"/>
                    </a:solidFill>
                  </a:endParaRPr>
                </a:p>
              </p:txBody>
            </p:sp>
          </p:grp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xmlns="" id="{0BB34D3A-85BB-4C4F-9045-51253298C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tretch>
              <a:fillRect/>
            </a:stretch>
          </p:blipFill>
          <p:spPr>
            <a:xfrm>
              <a:off x="5814832" y="3888547"/>
              <a:ext cx="581691" cy="630166"/>
            </a:xfrm>
            <a:prstGeom prst="rect">
              <a:avLst/>
            </a:prstGeom>
            <a:noFill/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xmlns="" id="{311D7BBD-688E-D64E-B485-29E18C462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100000"/>
            </a:blip>
            <a:stretch>
              <a:fillRect/>
            </a:stretch>
          </p:blipFill>
          <p:spPr>
            <a:xfrm>
              <a:off x="3906560" y="1657679"/>
              <a:ext cx="626248" cy="678436"/>
            </a:xfrm>
            <a:prstGeom prst="rect">
              <a:avLst/>
            </a:prstGeom>
            <a:noFill/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xmlns="" id="{B4A8AF86-0694-6746-ABAE-19C1BD2A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4005125" y="4988007"/>
              <a:ext cx="640206" cy="693557"/>
            </a:xfrm>
            <a:prstGeom prst="rect">
              <a:avLst/>
            </a:prstGeom>
            <a:noFill/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B3FA2680-0C3C-A547-9C1E-A53B3E727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</a:blip>
            <a:stretch>
              <a:fillRect/>
            </a:stretch>
          </p:blipFill>
          <p:spPr>
            <a:xfrm>
              <a:off x="5662937" y="2311840"/>
              <a:ext cx="602391" cy="652590"/>
            </a:xfrm>
            <a:prstGeom prst="rect">
              <a:avLst/>
            </a:prstGeom>
            <a:noFill/>
          </p:spPr>
        </p:pic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FADDF2EC-8D9E-ED4B-8A70-9AA0490C37BC}"/>
                </a:ext>
              </a:extLst>
            </p:cNvPr>
            <p:cNvSpPr/>
            <p:nvPr/>
          </p:nvSpPr>
          <p:spPr>
            <a:xfrm>
              <a:off x="4917313" y="1287115"/>
              <a:ext cx="3022222" cy="400501"/>
            </a:xfrm>
            <a:custGeom>
              <a:avLst/>
              <a:gdLst>
                <a:gd name="connsiteX0" fmla="*/ 0 w 1197353"/>
                <a:gd name="connsiteY0" fmla="*/ 0 h 405507"/>
                <a:gd name="connsiteX1" fmla="*/ 1197353 w 1197353"/>
                <a:gd name="connsiteY1" fmla="*/ 0 h 405507"/>
                <a:gd name="connsiteX2" fmla="*/ 1197353 w 1197353"/>
                <a:gd name="connsiteY2" fmla="*/ 405507 h 405507"/>
                <a:gd name="connsiteX3" fmla="*/ 0 w 1197353"/>
                <a:gd name="connsiteY3" fmla="*/ 405507 h 405507"/>
                <a:gd name="connsiteX4" fmla="*/ 0 w 1197353"/>
                <a:gd name="connsiteY4" fmla="*/ 0 h 4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353" h="405507">
                  <a:moveTo>
                    <a:pt x="0" y="0"/>
                  </a:moveTo>
                  <a:lnTo>
                    <a:pt x="1197353" y="0"/>
                  </a:lnTo>
                  <a:lnTo>
                    <a:pt x="1197353" y="405507"/>
                  </a:lnTo>
                  <a:lnTo>
                    <a:pt x="0" y="4055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20069" tIns="20069" rIns="20069" bIns="20069" numCol="1" spcCol="1270" anchor="ctr" anchorCtr="0">
              <a:noAutofit/>
            </a:bodyPr>
            <a:lstStyle/>
            <a:p>
              <a:pPr lvl="0" defTabSz="903153">
                <a:spcBef>
                  <a:spcPct val="0"/>
                </a:spcBef>
                <a:defRPr/>
              </a:pPr>
              <a:r>
                <a:rPr lang="es-CL" sz="1778" b="1" kern="0" dirty="0">
                  <a:solidFill>
                    <a:srgbClr val="15C045"/>
                  </a:solidFill>
                </a:rPr>
                <a:t>Shock</a:t>
              </a: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9BC0FFB2-79A8-6142-A7C6-4881ECCF9F09}"/>
                </a:ext>
              </a:extLst>
            </p:cNvPr>
            <p:cNvSpPr/>
            <p:nvPr/>
          </p:nvSpPr>
          <p:spPr>
            <a:xfrm>
              <a:off x="6809810" y="2379977"/>
              <a:ext cx="3022222" cy="400501"/>
            </a:xfrm>
            <a:custGeom>
              <a:avLst/>
              <a:gdLst>
                <a:gd name="connsiteX0" fmla="*/ 0 w 1197353"/>
                <a:gd name="connsiteY0" fmla="*/ 0 h 405507"/>
                <a:gd name="connsiteX1" fmla="*/ 1197353 w 1197353"/>
                <a:gd name="connsiteY1" fmla="*/ 0 h 405507"/>
                <a:gd name="connsiteX2" fmla="*/ 1197353 w 1197353"/>
                <a:gd name="connsiteY2" fmla="*/ 405507 h 405507"/>
                <a:gd name="connsiteX3" fmla="*/ 0 w 1197353"/>
                <a:gd name="connsiteY3" fmla="*/ 405507 h 405507"/>
                <a:gd name="connsiteX4" fmla="*/ 0 w 1197353"/>
                <a:gd name="connsiteY4" fmla="*/ 0 h 4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353" h="405507">
                  <a:moveTo>
                    <a:pt x="0" y="0"/>
                  </a:moveTo>
                  <a:lnTo>
                    <a:pt x="1197353" y="0"/>
                  </a:lnTo>
                  <a:lnTo>
                    <a:pt x="1197353" y="405507"/>
                  </a:lnTo>
                  <a:lnTo>
                    <a:pt x="0" y="4055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20069" tIns="20069" rIns="20069" bIns="20069" numCol="1" spcCol="1270" anchor="ctr" anchorCtr="0">
              <a:noAutofit/>
            </a:bodyPr>
            <a:lstStyle/>
            <a:p>
              <a:pPr lvl="0" defTabSz="903153">
                <a:spcBef>
                  <a:spcPct val="0"/>
                </a:spcBef>
                <a:defRPr/>
              </a:pPr>
              <a:r>
                <a:rPr lang="es-CL" sz="1778" b="1" kern="0" dirty="0">
                  <a:solidFill>
                    <a:srgbClr val="15C045"/>
                  </a:solidFill>
                </a:rPr>
                <a:t>Negación</a:t>
              </a: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010C603D-D25C-E94E-81AB-99143DF123CE}"/>
                </a:ext>
              </a:extLst>
            </p:cNvPr>
            <p:cNvSpPr/>
            <p:nvPr/>
          </p:nvSpPr>
          <p:spPr>
            <a:xfrm>
              <a:off x="6809810" y="4201529"/>
              <a:ext cx="3022222" cy="400501"/>
            </a:xfrm>
            <a:custGeom>
              <a:avLst/>
              <a:gdLst>
                <a:gd name="connsiteX0" fmla="*/ 0 w 1197353"/>
                <a:gd name="connsiteY0" fmla="*/ 0 h 405507"/>
                <a:gd name="connsiteX1" fmla="*/ 1197353 w 1197353"/>
                <a:gd name="connsiteY1" fmla="*/ 0 h 405507"/>
                <a:gd name="connsiteX2" fmla="*/ 1197353 w 1197353"/>
                <a:gd name="connsiteY2" fmla="*/ 405507 h 405507"/>
                <a:gd name="connsiteX3" fmla="*/ 0 w 1197353"/>
                <a:gd name="connsiteY3" fmla="*/ 405507 h 405507"/>
                <a:gd name="connsiteX4" fmla="*/ 0 w 1197353"/>
                <a:gd name="connsiteY4" fmla="*/ 0 h 4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353" h="405507">
                  <a:moveTo>
                    <a:pt x="0" y="0"/>
                  </a:moveTo>
                  <a:lnTo>
                    <a:pt x="1197353" y="0"/>
                  </a:lnTo>
                  <a:lnTo>
                    <a:pt x="1197353" y="405507"/>
                  </a:lnTo>
                  <a:lnTo>
                    <a:pt x="0" y="4055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20069" tIns="20069" rIns="20069" bIns="20069" numCol="1" spcCol="1270" anchor="ctr" anchorCtr="0">
              <a:noAutofit/>
            </a:bodyPr>
            <a:lstStyle/>
            <a:p>
              <a:pPr lvl="0" defTabSz="903153">
                <a:spcBef>
                  <a:spcPct val="0"/>
                </a:spcBef>
                <a:defRPr/>
              </a:pPr>
              <a:r>
                <a:rPr lang="es-CL" sz="1778" b="1" kern="0" dirty="0">
                  <a:solidFill>
                    <a:srgbClr val="15C045"/>
                  </a:solidFill>
                </a:rPr>
                <a:t>Búsqueda</a:t>
              </a: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4B5247AC-85F8-C54F-9339-0468301C0867}"/>
                </a:ext>
              </a:extLst>
            </p:cNvPr>
            <p:cNvSpPr/>
            <p:nvPr/>
          </p:nvSpPr>
          <p:spPr>
            <a:xfrm>
              <a:off x="4986857" y="5494642"/>
              <a:ext cx="3022222" cy="400501"/>
            </a:xfrm>
            <a:custGeom>
              <a:avLst/>
              <a:gdLst>
                <a:gd name="connsiteX0" fmla="*/ 0 w 1197353"/>
                <a:gd name="connsiteY0" fmla="*/ 0 h 405507"/>
                <a:gd name="connsiteX1" fmla="*/ 1197353 w 1197353"/>
                <a:gd name="connsiteY1" fmla="*/ 0 h 405507"/>
                <a:gd name="connsiteX2" fmla="*/ 1197353 w 1197353"/>
                <a:gd name="connsiteY2" fmla="*/ 405507 h 405507"/>
                <a:gd name="connsiteX3" fmla="*/ 0 w 1197353"/>
                <a:gd name="connsiteY3" fmla="*/ 405507 h 405507"/>
                <a:gd name="connsiteX4" fmla="*/ 0 w 1197353"/>
                <a:gd name="connsiteY4" fmla="*/ 0 h 4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353" h="405507">
                  <a:moveTo>
                    <a:pt x="0" y="0"/>
                  </a:moveTo>
                  <a:lnTo>
                    <a:pt x="1197353" y="0"/>
                  </a:lnTo>
                  <a:lnTo>
                    <a:pt x="1197353" y="405507"/>
                  </a:lnTo>
                  <a:lnTo>
                    <a:pt x="0" y="4055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20069" tIns="20069" rIns="20069" bIns="20069" numCol="1" spcCol="1270" anchor="ctr" anchorCtr="0">
              <a:noAutofit/>
            </a:bodyPr>
            <a:lstStyle/>
            <a:p>
              <a:pPr lvl="0" defTabSz="903153">
                <a:spcBef>
                  <a:spcPct val="0"/>
                </a:spcBef>
                <a:defRPr/>
              </a:pPr>
              <a:r>
                <a:rPr lang="es-CL" sz="1778" b="1" kern="0" dirty="0">
                  <a:solidFill>
                    <a:srgbClr val="15C045"/>
                  </a:solidFill>
                </a:rPr>
                <a:t>Duelo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108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48DAD38-1EF5-214B-9B78-98A8A2C70A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F16EE9E-5AA2-1742-B39B-337320DA15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9DC42D5F-40FB-A641-8407-6803CEA9B42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000" dirty="0">
                <a:solidFill>
                  <a:srgbClr val="15C045"/>
                </a:solidFill>
                <a:latin typeface="ACHS Nueva Serif Light" pitchFamily="2" charset="77"/>
                <a:cs typeface="Arial" panose="020B0604020202020204" pitchFamily="34" charset="0"/>
              </a:rPr>
              <a:t>Tipos de reacciones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92905D89-16C5-C245-B3F9-49E59CC93F38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8CD72487-E6EF-9443-B98F-704CB5AB9E6D}"/>
              </a:ext>
            </a:extLst>
          </p:cNvPr>
          <p:cNvGrpSpPr/>
          <p:nvPr/>
        </p:nvGrpSpPr>
        <p:grpSpPr>
          <a:xfrm>
            <a:off x="5288112" y="1608834"/>
            <a:ext cx="1615775" cy="1506520"/>
            <a:chOff x="4605916" y="1547765"/>
            <a:chExt cx="1615775" cy="1506520"/>
          </a:xfrm>
          <a:solidFill>
            <a:srgbClr val="15C045"/>
          </a:solidFill>
        </p:grpSpPr>
        <p:sp>
          <p:nvSpPr>
            <p:cNvPr id="31" name="Rounded Rectangle 184">
              <a:extLst>
                <a:ext uri="{FF2B5EF4-FFF2-40B4-BE49-F238E27FC236}">
                  <a16:creationId xmlns:a16="http://schemas.microsoft.com/office/drawing/2014/main" xmlns="" id="{1CCF2635-E642-794D-B6D4-399D2C14CBBD}"/>
                </a:ext>
              </a:extLst>
            </p:cNvPr>
            <p:cNvSpPr/>
            <p:nvPr/>
          </p:nvSpPr>
          <p:spPr>
            <a:xfrm>
              <a:off x="4605916" y="1547765"/>
              <a:ext cx="1615775" cy="1506520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r>
                <a:rPr lang="es-CL" sz="1800" dirty="0">
                  <a:solidFill>
                    <a:schemeClr val="bg1"/>
                  </a:solidFill>
                  <a:latin typeface="ACHS Nueva Sans Light" pitchFamily="2" charset="77"/>
                </a:rPr>
                <a:t>Reacciones</a:t>
              </a:r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A0984779-91FC-F34C-9DE9-1FC051A92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5127071" y="1752737"/>
              <a:ext cx="632706" cy="685432"/>
            </a:xfrm>
            <a:prstGeom prst="rect">
              <a:avLst/>
            </a:prstGeom>
            <a:grpFill/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xmlns="" id="{CF0DEF14-9ED7-A242-AE85-0B130C05ECC8}"/>
              </a:ext>
            </a:extLst>
          </p:cNvPr>
          <p:cNvGrpSpPr/>
          <p:nvPr/>
        </p:nvGrpSpPr>
        <p:grpSpPr>
          <a:xfrm>
            <a:off x="1990588" y="4155797"/>
            <a:ext cx="8405892" cy="974744"/>
            <a:chOff x="2043075" y="4627137"/>
            <a:chExt cx="8405892" cy="974744"/>
          </a:xfrm>
          <a:solidFill>
            <a:srgbClr val="7DFF45"/>
          </a:solidFill>
        </p:grpSpPr>
        <p:sp>
          <p:nvSpPr>
            <p:cNvPr id="35" name="Rounded Rectangle 184">
              <a:extLst>
                <a:ext uri="{FF2B5EF4-FFF2-40B4-BE49-F238E27FC236}">
                  <a16:creationId xmlns:a16="http://schemas.microsoft.com/office/drawing/2014/main" xmlns="" id="{16ACA15C-D364-AD41-9DAC-D44C1301A74C}"/>
                </a:ext>
              </a:extLst>
            </p:cNvPr>
            <p:cNvSpPr/>
            <p:nvPr/>
          </p:nvSpPr>
          <p:spPr>
            <a:xfrm>
              <a:off x="4236219" y="4627137"/>
              <a:ext cx="1615775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600" dirty="0">
                  <a:latin typeface="ACHS Nueva Sans Light" pitchFamily="2" charset="77"/>
                </a:rPr>
                <a:t>Hiperactivas</a:t>
              </a:r>
            </a:p>
          </p:txBody>
        </p:sp>
        <p:sp>
          <p:nvSpPr>
            <p:cNvPr id="36" name="Rounded Rectangle 184">
              <a:extLst>
                <a:ext uri="{FF2B5EF4-FFF2-40B4-BE49-F238E27FC236}">
                  <a16:creationId xmlns:a16="http://schemas.microsoft.com/office/drawing/2014/main" xmlns="" id="{94D0DD12-40DE-D846-873B-D2819F5B3743}"/>
                </a:ext>
              </a:extLst>
            </p:cNvPr>
            <p:cNvSpPr/>
            <p:nvPr/>
          </p:nvSpPr>
          <p:spPr>
            <a:xfrm>
              <a:off x="2043075" y="4627137"/>
              <a:ext cx="1722288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600" dirty="0">
                  <a:latin typeface="ACHS Nueva Sans Light" pitchFamily="2" charset="77"/>
                </a:rPr>
                <a:t>Normales</a:t>
              </a:r>
            </a:p>
          </p:txBody>
        </p:sp>
        <p:sp>
          <p:nvSpPr>
            <p:cNvPr id="37" name="Rounded Rectangle 184">
              <a:extLst>
                <a:ext uri="{FF2B5EF4-FFF2-40B4-BE49-F238E27FC236}">
                  <a16:creationId xmlns:a16="http://schemas.microsoft.com/office/drawing/2014/main" xmlns="" id="{396A7953-C617-0743-8445-1214A33FB6AE}"/>
                </a:ext>
              </a:extLst>
            </p:cNvPr>
            <p:cNvSpPr/>
            <p:nvPr/>
          </p:nvSpPr>
          <p:spPr>
            <a:xfrm>
              <a:off x="6526927" y="4627137"/>
              <a:ext cx="1722288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600" dirty="0">
                  <a:latin typeface="ACHS Nueva Sans Light" pitchFamily="2" charset="77"/>
                </a:rPr>
                <a:t>Paralizantes</a:t>
              </a:r>
            </a:p>
          </p:txBody>
        </p:sp>
        <p:sp>
          <p:nvSpPr>
            <p:cNvPr id="38" name="Rounded Rectangle 184">
              <a:extLst>
                <a:ext uri="{FF2B5EF4-FFF2-40B4-BE49-F238E27FC236}">
                  <a16:creationId xmlns:a16="http://schemas.microsoft.com/office/drawing/2014/main" xmlns="" id="{13049DAF-393F-0444-B2AE-DC8AEBDD6A66}"/>
                </a:ext>
              </a:extLst>
            </p:cNvPr>
            <p:cNvSpPr/>
            <p:nvPr/>
          </p:nvSpPr>
          <p:spPr>
            <a:xfrm>
              <a:off x="8833192" y="4627137"/>
              <a:ext cx="1615775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600" dirty="0">
                  <a:latin typeface="ACHS Nueva Sans Light" pitchFamily="2" charset="77"/>
                </a:rPr>
                <a:t>Corporales</a:t>
              </a:r>
            </a:p>
          </p:txBody>
        </p:sp>
      </p:grpSp>
      <p:sp>
        <p:nvSpPr>
          <p:cNvPr id="2" name="Flecha abajo 1">
            <a:extLst>
              <a:ext uri="{FF2B5EF4-FFF2-40B4-BE49-F238E27FC236}">
                <a16:creationId xmlns:a16="http://schemas.microsoft.com/office/drawing/2014/main" xmlns="" id="{FFFB92A8-5C40-CE46-AADE-C9B587DE0968}"/>
              </a:ext>
            </a:extLst>
          </p:cNvPr>
          <p:cNvSpPr/>
          <p:nvPr/>
        </p:nvSpPr>
        <p:spPr>
          <a:xfrm>
            <a:off x="5640489" y="3400959"/>
            <a:ext cx="970261" cy="469232"/>
          </a:xfrm>
          <a:prstGeom prst="downArrow">
            <a:avLst/>
          </a:prstGeom>
          <a:solidFill>
            <a:srgbClr val="15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149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BA8ED9-1B9E-174D-A472-CDFF3F28B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98B370C-210F-794A-AECA-47E443D55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E2D6BE5-EE7C-F44E-BFCB-2046154FB1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3DE59C9-E380-A649-AE04-E0CBBAFE7ED5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altLang="es-CL" sz="4400" dirty="0">
                <a:solidFill>
                  <a:schemeClr val="bg1"/>
                </a:solidFill>
                <a:latin typeface="ACHS Nueva Serif Medium" pitchFamily="2" charset="77"/>
                <a:cs typeface="Arial" panose="020B0604020202020204" pitchFamily="34" charset="0"/>
              </a:rPr>
              <a:t>¿Cómo estamos nosotros?</a:t>
            </a:r>
          </a:p>
          <a:p>
            <a:pPr algn="just"/>
            <a:endParaRPr lang="es-ES" altLang="es-CL" sz="4400" dirty="0">
              <a:solidFill>
                <a:schemeClr val="bg1"/>
              </a:solidFill>
              <a:latin typeface="ACHS Nueva Serif Medium" pitchFamily="2" charset="77"/>
              <a:cs typeface="Times New Roman" panose="02020603050405020304" pitchFamily="18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FC02051A-314E-8C41-A7E6-974D62BB736E}"/>
              </a:ext>
            </a:extLst>
          </p:cNvPr>
          <p:cNvCxnSpPr>
            <a:cxnSpLocks/>
          </p:cNvCxnSpPr>
          <p:nvPr/>
        </p:nvCxnSpPr>
        <p:spPr>
          <a:xfrm>
            <a:off x="1234371" y="1057117"/>
            <a:ext cx="10944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CDA94DE-7413-B447-A288-E17E3564BE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6E66454-CFD6-594A-86C3-EB8AE75A514F}"/>
              </a:ext>
            </a:extLst>
          </p:cNvPr>
          <p:cNvSpPr/>
          <p:nvPr/>
        </p:nvSpPr>
        <p:spPr>
          <a:xfrm>
            <a:off x="1015939" y="34290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s-ES" kern="0" dirty="0">
                <a:solidFill>
                  <a:schemeClr val="bg1"/>
                </a:solidFill>
              </a:rPr>
              <a:t>¿Estamos en una disposición favorable para tener actitudes correctas y tomar acciones debidas?</a:t>
            </a:r>
            <a:endParaRPr lang="es-ES" b="1" kern="0" dirty="0">
              <a:solidFill>
                <a:schemeClr val="bg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DEA84C1-85ED-8F42-A1AA-7EBF3FD06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94" y="3146919"/>
            <a:ext cx="1713990" cy="18568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79C3EFA-81EB-C94C-9BBC-014180294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8953" y="4484150"/>
            <a:ext cx="762000" cy="82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6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48DAD38-1EF5-214B-9B78-98A8A2C70A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F16EE9E-5AA2-1742-B39B-337320DA15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9DC42D5F-40FB-A641-8407-6803CEA9B42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2000" dirty="0">
                <a:solidFill>
                  <a:srgbClr val="15C045"/>
                </a:solidFill>
                <a:latin typeface="ACHS Nueva Serif Light" pitchFamily="2" charset="77"/>
                <a:cs typeface="Arial" panose="020B0604020202020204" pitchFamily="34" charset="0"/>
              </a:rPr>
              <a:t>Aspectos post catástrofes</a:t>
            </a:r>
            <a:endParaRPr lang="es-ES" sz="2000" dirty="0">
              <a:solidFill>
                <a:srgbClr val="15C0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92905D89-16C5-C245-B3F9-49E59CC93F38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998ED04-A4F2-BC49-883C-0BACFEC1C76F}"/>
              </a:ext>
            </a:extLst>
          </p:cNvPr>
          <p:cNvSpPr txBox="1"/>
          <p:nvPr/>
        </p:nvSpPr>
        <p:spPr>
          <a:xfrm>
            <a:off x="449999" y="950400"/>
            <a:ext cx="772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CHS Nueva Serif Light" pitchFamily="2" charset="77"/>
                <a:cs typeface="Arial" panose="020B0604020202020204" pitchFamily="34" charset="0"/>
              </a:rPr>
              <a:t>¿Cómo enfrentamos nuestros desajustes emocionales?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64D607EA-5BE8-784E-BB3A-5B0C9DD4F31B}"/>
              </a:ext>
            </a:extLst>
          </p:cNvPr>
          <p:cNvGrpSpPr/>
          <p:nvPr/>
        </p:nvGrpSpPr>
        <p:grpSpPr>
          <a:xfrm>
            <a:off x="4189689" y="1883925"/>
            <a:ext cx="6437293" cy="4132484"/>
            <a:chOff x="740122" y="1997046"/>
            <a:chExt cx="6437293" cy="4132484"/>
          </a:xfrm>
          <a:solidFill>
            <a:srgbClr val="004C15"/>
          </a:solidFill>
        </p:grpSpPr>
        <p:sp>
          <p:nvSpPr>
            <p:cNvPr id="17" name="Rounded Rectangle 184">
              <a:extLst>
                <a:ext uri="{FF2B5EF4-FFF2-40B4-BE49-F238E27FC236}">
                  <a16:creationId xmlns:a16="http://schemas.microsoft.com/office/drawing/2014/main" xmlns="" id="{48D4DBE6-E57C-0141-A8D0-124A7631650A}"/>
                </a:ext>
              </a:extLst>
            </p:cNvPr>
            <p:cNvSpPr/>
            <p:nvPr/>
          </p:nvSpPr>
          <p:spPr>
            <a:xfrm>
              <a:off x="740123" y="3575916"/>
              <a:ext cx="1722287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ACHS Nueva Sans Light" pitchFamily="2" charset="77"/>
                </a:rPr>
                <a:t>Combatir el miedo: control</a:t>
              </a:r>
            </a:p>
          </p:txBody>
        </p:sp>
        <p:sp>
          <p:nvSpPr>
            <p:cNvPr id="18" name="Rounded Rectangle 184">
              <a:extLst>
                <a:ext uri="{FF2B5EF4-FFF2-40B4-BE49-F238E27FC236}">
                  <a16:creationId xmlns:a16="http://schemas.microsoft.com/office/drawing/2014/main" xmlns="" id="{B74673F6-E921-D14D-9869-09A0D45EA5EB}"/>
                </a:ext>
              </a:extLst>
            </p:cNvPr>
            <p:cNvSpPr/>
            <p:nvPr/>
          </p:nvSpPr>
          <p:spPr>
            <a:xfrm>
              <a:off x="740122" y="1997046"/>
              <a:ext cx="1722288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ACHS Nueva Sans Light" pitchFamily="2" charset="77"/>
                </a:rPr>
                <a:t>Aceptación</a:t>
              </a:r>
            </a:p>
          </p:txBody>
        </p:sp>
        <p:sp>
          <p:nvSpPr>
            <p:cNvPr id="19" name="Rounded Rectangle 184">
              <a:extLst>
                <a:ext uri="{FF2B5EF4-FFF2-40B4-BE49-F238E27FC236}">
                  <a16:creationId xmlns:a16="http://schemas.microsoft.com/office/drawing/2014/main" xmlns="" id="{0EABD174-3CB7-804C-BE41-C0D3DBB991FF}"/>
                </a:ext>
              </a:extLst>
            </p:cNvPr>
            <p:cNvSpPr/>
            <p:nvPr/>
          </p:nvSpPr>
          <p:spPr>
            <a:xfrm>
              <a:off x="740122" y="5154786"/>
              <a:ext cx="1722287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  <a:latin typeface="ACHS Nueva Sans Light" pitchFamily="2" charset="77"/>
                </a:rPr>
                <a:t>Pensar en sucesos como desafiantes</a:t>
              </a:r>
            </a:p>
          </p:txBody>
        </p:sp>
        <p:sp>
          <p:nvSpPr>
            <p:cNvPr id="20" name="Rounded Rectangle 184">
              <a:extLst>
                <a:ext uri="{FF2B5EF4-FFF2-40B4-BE49-F238E27FC236}">
                  <a16:creationId xmlns:a16="http://schemas.microsoft.com/office/drawing/2014/main" xmlns="" id="{9A458397-5F0D-CA44-B154-F2ED6D631342}"/>
                </a:ext>
              </a:extLst>
            </p:cNvPr>
            <p:cNvSpPr/>
            <p:nvPr/>
          </p:nvSpPr>
          <p:spPr>
            <a:xfrm>
              <a:off x="3078043" y="1997046"/>
              <a:ext cx="1773835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  <a:latin typeface="ACHS Nueva Sans Light" pitchFamily="2" charset="77"/>
                </a:rPr>
                <a:t>Relatar y conversar sobre la experiencia vivida</a:t>
              </a:r>
            </a:p>
          </p:txBody>
        </p:sp>
        <p:sp>
          <p:nvSpPr>
            <p:cNvPr id="21" name="Rounded Rectangle 184">
              <a:extLst>
                <a:ext uri="{FF2B5EF4-FFF2-40B4-BE49-F238E27FC236}">
                  <a16:creationId xmlns:a16="http://schemas.microsoft.com/office/drawing/2014/main" xmlns="" id="{7080EF8A-F8E7-914E-9555-4C6F00457966}"/>
                </a:ext>
              </a:extLst>
            </p:cNvPr>
            <p:cNvSpPr/>
            <p:nvPr/>
          </p:nvSpPr>
          <p:spPr>
            <a:xfrm>
              <a:off x="3078044" y="3575916"/>
              <a:ext cx="1773834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  <a:latin typeface="ACHS Nueva Sans Light" pitchFamily="2" charset="77"/>
                </a:rPr>
                <a:t>Retomar con prontitud las rutinas</a:t>
              </a:r>
            </a:p>
          </p:txBody>
        </p:sp>
        <p:sp>
          <p:nvSpPr>
            <p:cNvPr id="22" name="Rounded Rectangle 184">
              <a:extLst>
                <a:ext uri="{FF2B5EF4-FFF2-40B4-BE49-F238E27FC236}">
                  <a16:creationId xmlns:a16="http://schemas.microsoft.com/office/drawing/2014/main" xmlns="" id="{454BFED4-A586-D145-A07F-AC7C1FDC1167}"/>
                </a:ext>
              </a:extLst>
            </p:cNvPr>
            <p:cNvSpPr/>
            <p:nvPr/>
          </p:nvSpPr>
          <p:spPr>
            <a:xfrm>
              <a:off x="3078044" y="5154785"/>
              <a:ext cx="1773834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  <a:latin typeface="ACHS Nueva Sans Light" pitchFamily="2" charset="77"/>
                </a:rPr>
                <a:t>Limitar la exposición a imágenes y noticias</a:t>
              </a:r>
            </a:p>
          </p:txBody>
        </p:sp>
        <p:sp>
          <p:nvSpPr>
            <p:cNvPr id="23" name="Rounded Rectangle 184">
              <a:extLst>
                <a:ext uri="{FF2B5EF4-FFF2-40B4-BE49-F238E27FC236}">
                  <a16:creationId xmlns:a16="http://schemas.microsoft.com/office/drawing/2014/main" xmlns="" id="{48CD47A3-E8A1-8049-A135-184CE38F3C75}"/>
                </a:ext>
              </a:extLst>
            </p:cNvPr>
            <p:cNvSpPr/>
            <p:nvPr/>
          </p:nvSpPr>
          <p:spPr>
            <a:xfrm>
              <a:off x="5455127" y="1997046"/>
              <a:ext cx="1722288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ACHS Nueva Sans Light" pitchFamily="2" charset="77"/>
                </a:rPr>
                <a:t>Estar atentos </a:t>
              </a: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xmlns="" id="{91832164-4FBB-CA46-8FE5-1CF1346F3D7C}"/>
                </a:ext>
              </a:extLst>
            </p:cNvPr>
            <p:cNvSpPr/>
            <p:nvPr/>
          </p:nvSpPr>
          <p:spPr>
            <a:xfrm rot="5400000">
              <a:off x="1312028" y="3173579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xmlns="" id="{6A3B8F1A-1A98-064C-B977-45E44FBC2BEF}"/>
                </a:ext>
              </a:extLst>
            </p:cNvPr>
            <p:cNvSpPr/>
            <p:nvPr/>
          </p:nvSpPr>
          <p:spPr>
            <a:xfrm rot="5400000">
              <a:off x="1299641" y="4753327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="" id="{EAFD66A1-FBD8-0C4C-BBBD-05AF73B8A1FC}"/>
                </a:ext>
              </a:extLst>
            </p:cNvPr>
            <p:cNvSpPr/>
            <p:nvPr/>
          </p:nvSpPr>
          <p:spPr>
            <a:xfrm>
              <a:off x="2474796" y="5542322"/>
              <a:ext cx="603248" cy="19967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xmlns="" id="{F2FF9367-FC54-A34D-BE60-E08A60AD4C5D}"/>
                </a:ext>
              </a:extLst>
            </p:cNvPr>
            <p:cNvSpPr/>
            <p:nvPr/>
          </p:nvSpPr>
          <p:spPr>
            <a:xfrm rot="5400000">
              <a:off x="3649174" y="4753327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xmlns="" id="{4F01CCD0-8639-5F48-88E8-38D91A6F44E5}"/>
                </a:ext>
              </a:extLst>
            </p:cNvPr>
            <p:cNvSpPr/>
            <p:nvPr/>
          </p:nvSpPr>
          <p:spPr>
            <a:xfrm rot="5400000">
              <a:off x="3676723" y="3175892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xmlns="" id="{D180C909-D74D-C747-AF18-B6E93116D9D8}"/>
                </a:ext>
              </a:extLst>
            </p:cNvPr>
            <p:cNvSpPr/>
            <p:nvPr/>
          </p:nvSpPr>
          <p:spPr>
            <a:xfrm>
              <a:off x="4851879" y="2359867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xmlns="" id="{65590511-5245-514F-BD28-578FB443F083}"/>
              </a:ext>
            </a:extLst>
          </p:cNvPr>
          <p:cNvGrpSpPr/>
          <p:nvPr/>
        </p:nvGrpSpPr>
        <p:grpSpPr>
          <a:xfrm>
            <a:off x="710735" y="3350764"/>
            <a:ext cx="1248111" cy="1198806"/>
            <a:chOff x="4605916" y="1547765"/>
            <a:chExt cx="1615775" cy="1506520"/>
          </a:xfrm>
          <a:solidFill>
            <a:srgbClr val="15C045"/>
          </a:solidFill>
        </p:grpSpPr>
        <p:sp>
          <p:nvSpPr>
            <p:cNvPr id="40" name="Rounded Rectangle 184">
              <a:extLst>
                <a:ext uri="{FF2B5EF4-FFF2-40B4-BE49-F238E27FC236}">
                  <a16:creationId xmlns:a16="http://schemas.microsoft.com/office/drawing/2014/main" xmlns="" id="{D3FC76A8-CDF6-3245-9640-5EDFF04B9813}"/>
                </a:ext>
              </a:extLst>
            </p:cNvPr>
            <p:cNvSpPr/>
            <p:nvPr/>
          </p:nvSpPr>
          <p:spPr>
            <a:xfrm>
              <a:off x="4605916" y="1547765"/>
              <a:ext cx="1615775" cy="1506520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endParaRPr lang="es-CL" sz="1800" dirty="0">
                <a:solidFill>
                  <a:schemeClr val="bg1"/>
                </a:solidFill>
              </a:endParaRPr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xmlns="" id="{044EB5D7-F73E-EB45-A699-5019D7E3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5091647" y="1958309"/>
              <a:ext cx="632706" cy="685432"/>
            </a:xfrm>
            <a:prstGeom prst="rect">
              <a:avLst/>
            </a:prstGeom>
            <a:grpFill/>
          </p:spPr>
        </p:pic>
      </p:grpSp>
      <p:sp>
        <p:nvSpPr>
          <p:cNvPr id="3" name="Flecha derecha 2">
            <a:extLst>
              <a:ext uri="{FF2B5EF4-FFF2-40B4-BE49-F238E27FC236}">
                <a16:creationId xmlns:a16="http://schemas.microsoft.com/office/drawing/2014/main" xmlns="" id="{3921E7EA-DD29-7144-9309-9DE75D44F960}"/>
              </a:ext>
            </a:extLst>
          </p:cNvPr>
          <p:cNvSpPr/>
          <p:nvPr/>
        </p:nvSpPr>
        <p:spPr>
          <a:xfrm>
            <a:off x="1958846" y="3785937"/>
            <a:ext cx="2099807" cy="388818"/>
          </a:xfrm>
          <a:prstGeom prst="rightArrow">
            <a:avLst/>
          </a:prstGeom>
          <a:solidFill>
            <a:srgbClr val="15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288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BA8ED9-1B9E-174D-A472-CDFF3F28B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98B370C-210F-794A-AECA-47E443D55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E2D6BE5-EE7C-F44E-BFCB-2046154FB1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3DE59C9-E380-A649-AE04-E0CBBAFE7ED5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altLang="es-CL" sz="4400" dirty="0">
                <a:solidFill>
                  <a:schemeClr val="bg1"/>
                </a:solidFill>
                <a:latin typeface="ACHS Nueva Serif Medium" pitchFamily="2" charset="77"/>
                <a:cs typeface="Arial" panose="020B0604020202020204" pitchFamily="34" charset="0"/>
              </a:rPr>
              <a:t>¿Cómo estamos nosotros?</a:t>
            </a:r>
          </a:p>
          <a:p>
            <a:pPr algn="just"/>
            <a:endParaRPr lang="es-ES" altLang="es-CL" sz="4400" dirty="0">
              <a:solidFill>
                <a:schemeClr val="bg1"/>
              </a:solidFill>
              <a:latin typeface="ACHS Nueva Serif Medium" pitchFamily="2" charset="77"/>
              <a:cs typeface="Times New Roman" panose="02020603050405020304" pitchFamily="18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FC02051A-314E-8C41-A7E6-974D62BB736E}"/>
              </a:ext>
            </a:extLst>
          </p:cNvPr>
          <p:cNvCxnSpPr>
            <a:cxnSpLocks/>
          </p:cNvCxnSpPr>
          <p:nvPr/>
        </p:nvCxnSpPr>
        <p:spPr>
          <a:xfrm>
            <a:off x="1234371" y="1057117"/>
            <a:ext cx="10944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CDA94DE-7413-B447-A288-E17E3564BE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6E66454-CFD6-594A-86C3-EB8AE75A514F}"/>
              </a:ext>
            </a:extLst>
          </p:cNvPr>
          <p:cNvSpPr/>
          <p:nvPr/>
        </p:nvSpPr>
        <p:spPr>
          <a:xfrm>
            <a:off x="1015939" y="3429000"/>
            <a:ext cx="6706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kern="0" dirty="0">
                <a:solidFill>
                  <a:schemeClr val="bg1"/>
                </a:solidFill>
                <a:latin typeface="ACHS Nueva Serif" pitchFamily="2" charset="77"/>
              </a:rPr>
              <a:t>Mientras más control tenga una persona en una situación amenazante, menos ansiedad se provoca y se toman mejores decisiones.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DEA84C1-85ED-8F42-A1AA-7EBF3FD06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94" y="3146919"/>
            <a:ext cx="1713990" cy="18568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79C3EFA-81EB-C94C-9BBC-014180294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8953" y="4484150"/>
            <a:ext cx="762000" cy="82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186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A17767-34C7-0947-8909-A20095EF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82A19E2-FA7E-0A48-A86F-34437FFBF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466AED6-8DD5-F243-8C8B-29F851B33C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9A51BAA-B016-1B4B-AC69-255D3600B3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8DA93EE-05AB-6D4F-906D-D35DFF4484FB}"/>
              </a:ext>
            </a:extLst>
          </p:cNvPr>
          <p:cNvSpPr txBox="1"/>
          <p:nvPr/>
        </p:nvSpPr>
        <p:spPr>
          <a:xfrm>
            <a:off x="470953" y="2895294"/>
            <a:ext cx="6785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>
                <a:solidFill>
                  <a:srgbClr val="07C245"/>
                </a:solidFill>
                <a:latin typeface="ACHS Nueva Serif Medium" pitchFamily="2" charset="77"/>
              </a:rPr>
              <a:t>Bostezo</a:t>
            </a:r>
            <a:endParaRPr lang="es-ES_tradnl" sz="3600" dirty="0">
              <a:solidFill>
                <a:srgbClr val="07C245"/>
              </a:solidFill>
              <a:latin typeface="ACHS Nueva Serif Medium" pitchFamily="2" charset="77"/>
            </a:endParaRPr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xmlns="" id="{54894E8D-3268-A74A-B2E4-DA49520FBA82}"/>
              </a:ext>
            </a:extLst>
          </p:cNvPr>
          <p:cNvSpPr txBox="1">
            <a:spLocks/>
          </p:cNvSpPr>
          <p:nvPr/>
        </p:nvSpPr>
        <p:spPr>
          <a:xfrm>
            <a:off x="450000" y="452442"/>
            <a:ext cx="5893650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84BD00"/>
              </a:buClr>
            </a:pPr>
            <a:r>
              <a:rPr lang="es-CL" altLang="es-CL" sz="2000" dirty="0">
                <a:solidFill>
                  <a:srgbClr val="13C045"/>
                </a:solidFill>
                <a:latin typeface="ACHS Nueva Serif Light" pitchFamily="2" charset="77"/>
                <a:cs typeface="Arial" panose="020B0604020202020204" pitchFamily="34" charset="0"/>
              </a:rPr>
              <a:t>Actividad 1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9E55DA01-2B50-AD4E-92AA-34BB0C4DA83C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Marcador de contenido 10">
            <a:extLst>
              <a:ext uri="{FF2B5EF4-FFF2-40B4-BE49-F238E27FC236}">
                <a16:creationId xmlns:a16="http://schemas.microsoft.com/office/drawing/2014/main" xmlns="" id="{D41D7702-DF18-FD48-A1E0-5913863906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00" r="27796"/>
          <a:stretch/>
        </p:blipFill>
        <p:spPr>
          <a:xfrm>
            <a:off x="4701882" y="287792"/>
            <a:ext cx="4059936" cy="6397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185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68AC995-7599-F841-B38A-057EC30F0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937D4DAD-0A15-D542-A615-88E4B832ACF7}"/>
              </a:ext>
            </a:extLst>
          </p:cNvPr>
          <p:cNvSpPr/>
          <p:nvPr/>
        </p:nvSpPr>
        <p:spPr>
          <a:xfrm>
            <a:off x="555989" y="2274837"/>
            <a:ext cx="3689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75"/>
            <a:r>
              <a:rPr lang="es-CL" sz="4800" dirty="0">
                <a:latin typeface="ACHS Nueva Serif Medium" pitchFamily="2" charset="77"/>
                <a:cs typeface="Arial" panose="020B0604020202020204" pitchFamily="34" charset="0"/>
              </a:rPr>
              <a:t>Aspectos post catástrofes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A1B5403B-0EFF-C843-8A29-A87BD7EB82D2}"/>
              </a:ext>
            </a:extLst>
          </p:cNvPr>
          <p:cNvSpPr/>
          <p:nvPr/>
        </p:nvSpPr>
        <p:spPr>
          <a:xfrm>
            <a:off x="555989" y="920639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F71FBDF-1B3D-B345-915C-5A236BB9582B}"/>
              </a:ext>
            </a:extLst>
          </p:cNvPr>
          <p:cNvSpPr/>
          <p:nvPr/>
        </p:nvSpPr>
        <p:spPr>
          <a:xfrm>
            <a:off x="555989" y="920639"/>
            <a:ext cx="1192955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>
                <a:latin typeface="ACHS Nueva Serif" pitchFamily="2" charset="77"/>
                <a:cs typeface="Arial" panose="020B0604020202020204" pitchFamily="34" charset="0"/>
              </a:rPr>
              <a:t>Módulo 2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F0DC622-FA8C-D745-9E9D-7EE744603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7530" r="1211" b="5054"/>
          <a:stretch/>
        </p:blipFill>
        <p:spPr>
          <a:xfrm>
            <a:off x="4443105" y="503989"/>
            <a:ext cx="7748895" cy="5850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670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71A44E0-1F06-E948-811C-83CB74E2C8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306DC2FD-FD31-4C48-8CEF-AEA474414ED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</a:rPr>
              <a:t>Herramientas para enfrentar una crisis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B3C51C1-F047-8E4F-B93D-A3C0A2F9CFFE}"/>
              </a:ext>
            </a:extLst>
          </p:cNvPr>
          <p:cNvSpPr txBox="1"/>
          <p:nvPr/>
        </p:nvSpPr>
        <p:spPr>
          <a:xfrm>
            <a:off x="638993" y="1698179"/>
            <a:ext cx="365186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  <a:defRPr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Intervención especializada o profesional </a:t>
            </a:r>
          </a:p>
          <a:p>
            <a:pPr marL="342900" indent="-342900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  <a:defRPr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Primeros auxilios </a:t>
            </a:r>
            <a:r>
              <a:rPr lang="es-ES" sz="1400" dirty="0" smtClean="0">
                <a:latin typeface="ACHS Nueva Sans Light" pitchFamily="2" charset="77"/>
                <a:cs typeface="Arial" panose="020B0604020202020204" pitchFamily="34" charset="0"/>
              </a:rPr>
              <a:t>psicológicos</a:t>
            </a:r>
            <a:endParaRPr lang="es-ES" sz="1400" dirty="0"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C1ACA2E-AD39-3344-8BB3-6AA227FB696B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C185C50-D29B-D849-B474-FD6BF57A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46" r="18507"/>
          <a:stretch/>
        </p:blipFill>
        <p:spPr>
          <a:xfrm>
            <a:off x="4475747" y="1602000"/>
            <a:ext cx="7716253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381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71A44E0-1F06-E948-811C-83CB74E2C8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306DC2FD-FD31-4C48-8CEF-AEA474414ED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</a:rPr>
              <a:t>La importancia del liderazgo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B3C51C1-F047-8E4F-B93D-A3C0A2F9CFFE}"/>
              </a:ext>
            </a:extLst>
          </p:cNvPr>
          <p:cNvSpPr txBox="1"/>
          <p:nvPr/>
        </p:nvSpPr>
        <p:spPr>
          <a:xfrm>
            <a:off x="638993" y="1698179"/>
            <a:ext cx="365186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400" kern="0" dirty="0">
                <a:latin typeface="ACHS Nueva Sans Light" pitchFamily="2" charset="77"/>
              </a:rPr>
              <a:t>Las personas frente al peligro buscan estar dirigido por otros, ya que eso neutraliza la angustia de responsabilizarse de sus propios actos.</a:t>
            </a:r>
          </a:p>
          <a:p>
            <a:pPr lvl="0">
              <a:defRPr/>
            </a:pPr>
            <a:endParaRPr lang="es-ES" sz="1600" kern="0" dirty="0">
              <a:latin typeface="ACHS Nueva Sans Light" pitchFamily="2" charset="77"/>
            </a:endParaRPr>
          </a:p>
          <a:p>
            <a:pPr>
              <a:defRPr/>
            </a:pPr>
            <a:endParaRPr lang="es-ES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kern="0" dirty="0">
                <a:solidFill>
                  <a:srgbClr val="15C045"/>
                </a:solidFill>
                <a:latin typeface="ACHS Nueva Sans Light" pitchFamily="2" charset="77"/>
              </a:rPr>
              <a:t>La falta de un líder aumenta el pánico, se descontrola.</a:t>
            </a: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C1ACA2E-AD39-3344-8BB3-6AA227FB696B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5A44C09C-AA85-F047-B45D-1E2007A96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0"/>
          <a:stretch/>
        </p:blipFill>
        <p:spPr>
          <a:xfrm>
            <a:off x="4470000" y="1602000"/>
            <a:ext cx="77220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90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0FC9BE2-DD35-BD49-BA60-2B45EEFC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CL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EEC2F493-E1F4-9D43-9968-AD66E1DEB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284F23A-53D9-AD45-B727-4B417199F4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xmlns="" id="{4C03F59F-D24E-8F4B-99FD-3714464D6C17}"/>
              </a:ext>
            </a:extLst>
          </p:cNvPr>
          <p:cNvSpPr txBox="1">
            <a:spLocks/>
          </p:cNvSpPr>
          <p:nvPr/>
        </p:nvSpPr>
        <p:spPr>
          <a:xfrm>
            <a:off x="512377" y="385765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Antes de comenzar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8D0C133-5A3B-1445-BCC1-B29D8F4806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4C56BB5-F8B2-104C-8C59-10490840A01D}"/>
              </a:ext>
            </a:extLst>
          </p:cNvPr>
          <p:cNvSpPr txBox="1">
            <a:spLocks/>
          </p:cNvSpPr>
          <p:nvPr/>
        </p:nvSpPr>
        <p:spPr>
          <a:xfrm>
            <a:off x="867127" y="2187488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01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xmlns="" id="{E153BCF0-80A8-E648-BAA6-4DE7FBDE7B64}"/>
              </a:ext>
            </a:extLst>
          </p:cNvPr>
          <p:cNvSpPr txBox="1">
            <a:spLocks/>
          </p:cNvSpPr>
          <p:nvPr/>
        </p:nvSpPr>
        <p:spPr>
          <a:xfrm>
            <a:off x="3752190" y="2192245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02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xmlns="" id="{110FFF09-3617-5844-9552-629F0ADC96A5}"/>
              </a:ext>
            </a:extLst>
          </p:cNvPr>
          <p:cNvSpPr txBox="1">
            <a:spLocks/>
          </p:cNvSpPr>
          <p:nvPr/>
        </p:nvSpPr>
        <p:spPr>
          <a:xfrm>
            <a:off x="6854228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03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xmlns="" id="{8B11B737-7215-984B-8200-75893249AF2E}"/>
              </a:ext>
            </a:extLst>
          </p:cNvPr>
          <p:cNvSpPr txBox="1">
            <a:spLocks/>
          </p:cNvSpPr>
          <p:nvPr/>
        </p:nvSpPr>
        <p:spPr>
          <a:xfrm>
            <a:off x="9925267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04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xmlns="" id="{B6A2814D-9F60-154F-8562-DA92D3A2DED7}"/>
              </a:ext>
            </a:extLst>
          </p:cNvPr>
          <p:cNvSpPr txBox="1">
            <a:spLocks/>
          </p:cNvSpPr>
          <p:nvPr/>
        </p:nvSpPr>
        <p:spPr>
          <a:xfrm>
            <a:off x="867127" y="4612485"/>
            <a:ext cx="1481151" cy="4268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Bienvenida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xmlns="" id="{D73A849B-2F8F-4145-BCC6-93D23B110D7A}"/>
              </a:ext>
            </a:extLst>
          </p:cNvPr>
          <p:cNvSpPr txBox="1">
            <a:spLocks/>
          </p:cNvSpPr>
          <p:nvPr/>
        </p:nvSpPr>
        <p:spPr>
          <a:xfrm>
            <a:off x="3707817" y="4608230"/>
            <a:ext cx="1659132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del facilitador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1199C0BD-E5DF-274D-9524-93F8FA4CFFCD}"/>
              </a:ext>
            </a:extLst>
          </p:cNvPr>
          <p:cNvSpPr txBox="1">
            <a:spLocks/>
          </p:cNvSpPr>
          <p:nvPr/>
        </p:nvSpPr>
        <p:spPr>
          <a:xfrm>
            <a:off x="9694668" y="4604120"/>
            <a:ext cx="1659132" cy="62094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Expectativas de los participantes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6" name="Marcador de texto 5">
            <a:extLst>
              <a:ext uri="{FF2B5EF4-FFF2-40B4-BE49-F238E27FC236}">
                <a16:creationId xmlns:a16="http://schemas.microsoft.com/office/drawing/2014/main" xmlns="" id="{AC19C884-0583-DE4B-8466-9F979A5A070F}"/>
              </a:ext>
            </a:extLst>
          </p:cNvPr>
          <p:cNvSpPr txBox="1">
            <a:spLocks/>
          </p:cNvSpPr>
          <p:nvPr/>
        </p:nvSpPr>
        <p:spPr>
          <a:xfrm>
            <a:off x="6901180" y="4604119"/>
            <a:ext cx="1481151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</a:t>
            </a:r>
            <a:r>
              <a:rPr lang="es-CL" b="1" dirty="0" smtClean="0">
                <a:solidFill>
                  <a:srgbClr val="004D06"/>
                </a:solidFill>
                <a:latin typeface="ACHS Nueva Sans" pitchFamily="2" charset="77"/>
              </a:rPr>
              <a:t>de la charla</a:t>
            </a: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52291EBB-E145-184D-AB49-8456260DA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27" y="3103404"/>
            <a:ext cx="1481153" cy="10714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E7115EFD-8163-154D-AC36-31B3D5F21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779" y="2912980"/>
            <a:ext cx="922622" cy="133621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4DED4049-9EC9-2945-9CAA-CC6DB8B4E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562" y="3099294"/>
            <a:ext cx="1102987" cy="103995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43D3FC18-8F4C-EB4D-93B4-F78045B54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3210" y="3159331"/>
            <a:ext cx="1157089" cy="1150348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26B2D173-4A65-BE4A-8791-D064E4115151}"/>
              </a:ext>
            </a:extLst>
          </p:cNvPr>
          <p:cNvCxnSpPr>
            <a:cxnSpLocks/>
          </p:cNvCxnSpPr>
          <p:nvPr/>
        </p:nvCxnSpPr>
        <p:spPr>
          <a:xfrm>
            <a:off x="592281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66400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8E1CC2E-115D-AB45-B37C-1838CF8FE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4D927B0-D2BA-B84C-BD49-167D5EB91B00}"/>
              </a:ext>
            </a:extLst>
          </p:cNvPr>
          <p:cNvSpPr/>
          <p:nvPr/>
        </p:nvSpPr>
        <p:spPr>
          <a:xfrm>
            <a:off x="555989" y="2274837"/>
            <a:ext cx="368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75"/>
            <a:r>
              <a:rPr lang="es-CL" sz="4400" dirty="0">
                <a:latin typeface="ACHS Nueva Serif Medium" pitchFamily="2" charset="77"/>
                <a:cs typeface="Arial" panose="020B0604020202020204" pitchFamily="34" charset="0"/>
              </a:rPr>
              <a:t>Primeros auxilios psicológicos 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5420358E-901A-F049-B4DF-B18E9374D7F3}"/>
              </a:ext>
            </a:extLst>
          </p:cNvPr>
          <p:cNvSpPr/>
          <p:nvPr/>
        </p:nvSpPr>
        <p:spPr>
          <a:xfrm>
            <a:off x="555989" y="920639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150D569-FAA8-A049-93AE-F9FB4B66FC29}"/>
              </a:ext>
            </a:extLst>
          </p:cNvPr>
          <p:cNvSpPr/>
          <p:nvPr/>
        </p:nvSpPr>
        <p:spPr>
          <a:xfrm>
            <a:off x="555989" y="920639"/>
            <a:ext cx="1196161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>
                <a:latin typeface="ACHS Nueva Serif" pitchFamily="2" charset="77"/>
                <a:cs typeface="Arial" panose="020B0604020202020204" pitchFamily="34" charset="0"/>
              </a:rPr>
              <a:t>Módulo 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BB94B1F-235E-8347-95EA-6003C3F79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7530" r="1211" b="5054"/>
          <a:stretch/>
        </p:blipFill>
        <p:spPr>
          <a:xfrm>
            <a:off x="4443105" y="503989"/>
            <a:ext cx="7748895" cy="58500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BE7076B-AA08-FE4D-A9FE-B0E55395D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66" r="9236"/>
          <a:stretch/>
        </p:blipFill>
        <p:spPr>
          <a:xfrm>
            <a:off x="4443105" y="503990"/>
            <a:ext cx="7748895" cy="5850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788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71A44E0-1F06-E948-811C-83CB74E2C8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306DC2FD-FD31-4C48-8CEF-AEA474414ED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</a:rPr>
              <a:t>Fundamental 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B3C51C1-F047-8E4F-B93D-A3C0A2F9CFFE}"/>
              </a:ext>
            </a:extLst>
          </p:cNvPr>
          <p:cNvSpPr txBox="1"/>
          <p:nvPr/>
        </p:nvSpPr>
        <p:spPr>
          <a:xfrm>
            <a:off x="638993" y="1698179"/>
            <a:ext cx="365186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Expresión abierta de emociones y verbalización del trauma, lo cual ayuda a la reducción de síntomas.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Comprensión de la pérdida de control como una posible reacción normal ante una situación anormal.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Resolución de problemas concretos de la vida de las personas.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Uso de recursos profesionales y especializados cuando sea necesario.</a:t>
            </a: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C1ACA2E-AD39-3344-8BB3-6AA227FB696B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1721F0F-4148-334C-95B1-02CF3FAAE23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1" r="754" b="8998"/>
          <a:stretch/>
        </p:blipFill>
        <p:spPr>
          <a:xfrm>
            <a:off x="4470000" y="1602000"/>
            <a:ext cx="77220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088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71A44E0-1F06-E948-811C-83CB74E2C8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306DC2FD-FD31-4C48-8CEF-AEA474414ED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¿Qué </a:t>
            </a:r>
            <a:r>
              <a:rPr lang="es-ES" sz="2000" dirty="0" smtClean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hacer</a:t>
            </a:r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?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B3C51C1-F047-8E4F-B93D-A3C0A2F9CFFE}"/>
              </a:ext>
            </a:extLst>
          </p:cNvPr>
          <p:cNvSpPr txBox="1"/>
          <p:nvPr/>
        </p:nvSpPr>
        <p:spPr>
          <a:xfrm>
            <a:off x="638993" y="1698179"/>
            <a:ext cx="365186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Desarrollar el sentido de escucha-responsable.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Fortalecer la confianza y seguridad.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Estar alerta sobre las oportunidades de dar énfasis a las cualidades y fuerzas de la persona.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Aceptar el derecho de los afectados de sentirse así. Validar su emoción.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Realice preguntas saludables y efectivas.</a:t>
            </a:r>
          </a:p>
          <a:p>
            <a:pPr>
              <a:spcBef>
                <a:spcPts val="600"/>
              </a:spcBef>
              <a:buClr>
                <a:srgbClr val="15C045"/>
              </a:buClr>
            </a:pPr>
            <a:endParaRPr lang="es-ES" altLang="es-CL" sz="14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C1ACA2E-AD39-3344-8BB3-6AA227FB696B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57DBA6F-1A3F-0342-AF27-295BF202C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0" y="2768600"/>
            <a:ext cx="0" cy="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92DE069-38D8-EC4C-8AB5-86B6D449D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35"/>
          <a:stretch/>
        </p:blipFill>
        <p:spPr>
          <a:xfrm>
            <a:off x="4468421" y="1602000"/>
            <a:ext cx="7723579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747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71A44E0-1F06-E948-811C-83CB74E2C8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306DC2FD-FD31-4C48-8CEF-AEA474414ED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¿Qué </a:t>
            </a:r>
            <a:r>
              <a:rPr lang="es-ES" sz="2000" dirty="0" smtClean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NO </a:t>
            </a:r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hacer?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B3C51C1-F047-8E4F-B93D-A3C0A2F9CFFE}"/>
              </a:ext>
            </a:extLst>
          </p:cNvPr>
          <p:cNvSpPr txBox="1"/>
          <p:nvPr/>
        </p:nvSpPr>
        <p:spPr>
          <a:xfrm>
            <a:off x="638993" y="1698179"/>
            <a:ext cx="365186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No ofrecer algo que no pueda cumplir.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 No ofrezca respuestas, más bien facilite la reflexión.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No le tenga miedo al silencio, ofrezca tiempo para pensar y sentir.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No muestre ansiedad ya que ésta puede ser fácilmente transmitida a los afectados.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No permita que el enojo u hostilidad de la persona lo afecte.</a:t>
            </a:r>
          </a:p>
          <a:p>
            <a:pPr>
              <a:spcBef>
                <a:spcPts val="600"/>
              </a:spcBef>
              <a:buClr>
                <a:srgbClr val="15C045"/>
              </a:buClr>
            </a:pPr>
            <a:endParaRPr lang="es-ES" altLang="es-CL" sz="14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C1ACA2E-AD39-3344-8BB3-6AA227FB696B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57DBA6F-1A3F-0342-AF27-295BF202C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0" y="2768600"/>
            <a:ext cx="0" cy="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8B12CCD-6D13-7B45-B56C-103A96FA25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5" r="6031"/>
          <a:stretch/>
        </p:blipFill>
        <p:spPr>
          <a:xfrm>
            <a:off x="4443663" y="1602000"/>
            <a:ext cx="7748337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045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71A44E0-1F06-E948-811C-83CB74E2C8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306DC2FD-FD31-4C48-8CEF-AEA474414ED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Mitos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B3C51C1-F047-8E4F-B93D-A3C0A2F9CFFE}"/>
              </a:ext>
            </a:extLst>
          </p:cNvPr>
          <p:cNvSpPr txBox="1"/>
          <p:nvPr/>
        </p:nvSpPr>
        <p:spPr>
          <a:xfrm>
            <a:off x="638993" y="1698179"/>
            <a:ext cx="365186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Existe la creencia de que las personas ante una emergencia, van a estar atemorizadas, actuaran irracionalmente o serán incapaces de cuidarse por sí mismas.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Aunque el pánico existe en algunas de las situaciones, las conductas más frecuentes son de solidaridad.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Sentir miedo es normal. El miedo evita que seamos imprudentes, nos permite evaluar la situación.</a:t>
            </a:r>
          </a:p>
          <a:p>
            <a:pPr>
              <a:spcBef>
                <a:spcPts val="600"/>
              </a:spcBef>
              <a:buClr>
                <a:srgbClr val="15C045"/>
              </a:buClr>
            </a:pPr>
            <a:endParaRPr lang="es-ES" altLang="es-CL" sz="14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C1ACA2E-AD39-3344-8BB3-6AA227FB696B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57DBA6F-1A3F-0342-AF27-295BF202C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0" y="2768600"/>
            <a:ext cx="0" cy="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0A89D7D-1461-A742-BFB1-C494752CCD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t="12060" r="419" b="1941"/>
          <a:stretch/>
        </p:blipFill>
        <p:spPr>
          <a:xfrm>
            <a:off x="4470000" y="1596190"/>
            <a:ext cx="7722000" cy="5261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3517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5B1572-6AB6-A64F-AF04-05C8C901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59F2A38-63E3-344D-A862-20083CAC7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5081E87-25FD-7A45-A634-12BB52FCE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728D8564-AB8F-394A-A616-9B070FAD2A18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altLang="es-CL" sz="4400" dirty="0">
              <a:solidFill>
                <a:schemeClr val="bg1"/>
              </a:solidFill>
              <a:latin typeface="ACHS Nueva Serif Medium" pitchFamily="2" charset="77"/>
              <a:cs typeface="Times New Roman" panose="02020603050405020304" pitchFamily="18" charset="0"/>
            </a:endParaRPr>
          </a:p>
        </p:txBody>
      </p:sp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9E19EDCE-38F1-0642-88F3-DB09214C0179}"/>
              </a:ext>
            </a:extLst>
          </p:cNvPr>
          <p:cNvSpPr txBox="1">
            <a:spLocks/>
          </p:cNvSpPr>
          <p:nvPr/>
        </p:nvSpPr>
        <p:spPr>
          <a:xfrm>
            <a:off x="1151957" y="1158444"/>
            <a:ext cx="582396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chemeClr val="bg1"/>
                </a:solidFill>
                <a:latin typeface="ACHS Nueva Serif Light" pitchFamily="2" charset="77"/>
                <a:cs typeface="Arial" panose="020B0604020202020204" pitchFamily="34" charset="0"/>
              </a:rPr>
              <a:t>Reflexión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A48BD6D3-B8C0-8746-8D84-45D0EAA281E6}"/>
              </a:ext>
            </a:extLst>
          </p:cNvPr>
          <p:cNvCxnSpPr>
            <a:cxnSpLocks/>
          </p:cNvCxnSpPr>
          <p:nvPr/>
        </p:nvCxnSpPr>
        <p:spPr>
          <a:xfrm>
            <a:off x="1234371" y="1057117"/>
            <a:ext cx="10944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7F649BA-0CC9-5D4E-8418-FF563FBBEE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53A598D-D943-454D-992A-46FF17AC9F4D}"/>
              </a:ext>
            </a:extLst>
          </p:cNvPr>
          <p:cNvSpPr/>
          <p:nvPr/>
        </p:nvSpPr>
        <p:spPr>
          <a:xfrm>
            <a:off x="1015938" y="2985631"/>
            <a:ext cx="6706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000" kern="0" dirty="0">
                <a:solidFill>
                  <a:schemeClr val="bg1"/>
                </a:solidFill>
                <a:latin typeface="ACHS Nueva Serif Medium" pitchFamily="2" charset="77"/>
              </a:rPr>
              <a:t>“La valentía no consiste en no sufrir miedo, sino en dominarlo y continuar en la línea de conducta elegida”.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7AA1037-059D-A74D-B350-6259149AB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94" y="3146919"/>
            <a:ext cx="1713990" cy="18568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7E3BD0B-8F02-8448-913A-6C4E7FA38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8953" y="4484150"/>
            <a:ext cx="762000" cy="82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50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71A44E0-1F06-E948-811C-83CB74E2C8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306DC2FD-FD31-4C48-8CEF-AEA474414ED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Conclusiones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B3C51C1-F047-8E4F-B93D-A3C0A2F9CFFE}"/>
              </a:ext>
            </a:extLst>
          </p:cNvPr>
          <p:cNvSpPr txBox="1"/>
          <p:nvPr/>
        </p:nvSpPr>
        <p:spPr>
          <a:xfrm>
            <a:off x="638993" y="1698179"/>
            <a:ext cx="3651861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rgbClr val="83B827"/>
              </a:buClr>
            </a:pPr>
            <a:r>
              <a:rPr lang="es-ES" altLang="es-CL" sz="1400" dirty="0">
                <a:latin typeface="ACHS Nueva Sans Light" pitchFamily="2" charset="77"/>
              </a:rPr>
              <a:t>En toda situación de emergencia es fundamental conocer y aplicar estrategias para su control.</a:t>
            </a:r>
          </a:p>
          <a:p>
            <a:pPr marL="0" lvl="1">
              <a:buClr>
                <a:srgbClr val="83B827"/>
              </a:buClr>
            </a:pPr>
            <a:endParaRPr lang="es-ES" altLang="es-CL" sz="1400" dirty="0">
              <a:latin typeface="ACHS Nueva Sans Light" pitchFamily="2" charset="77"/>
            </a:endParaRPr>
          </a:p>
          <a:p>
            <a:pPr marL="0" lvl="1">
              <a:buClr>
                <a:srgbClr val="83B827"/>
              </a:buClr>
            </a:pPr>
            <a:r>
              <a:rPr lang="es-ES" altLang="es-CL" sz="1400" dirty="0">
                <a:latin typeface="ACHS Nueva Sans Light" pitchFamily="2" charset="77"/>
              </a:rPr>
              <a:t>Cada persona reacciona distinto en situaciones de emergencia.</a:t>
            </a:r>
          </a:p>
          <a:p>
            <a:pPr marL="0" lvl="1">
              <a:buClr>
                <a:srgbClr val="83B827"/>
              </a:buClr>
            </a:pPr>
            <a:endParaRPr lang="es-ES" altLang="es-CL" sz="1400" dirty="0">
              <a:latin typeface="ACHS Nueva Sans Light" pitchFamily="2" charset="77"/>
            </a:endParaRPr>
          </a:p>
          <a:p>
            <a:pPr marL="0" lvl="1">
              <a:buClr>
                <a:srgbClr val="83B827"/>
              </a:buClr>
            </a:pPr>
            <a:r>
              <a:rPr lang="es-ES" altLang="es-CL" sz="1400" dirty="0">
                <a:latin typeface="ACHS Nueva Sans Light" pitchFamily="2" charset="77"/>
              </a:rPr>
              <a:t>Mantener la calma y liderazgo es fundamental para poder ayudar a otros en situaciones de crisis.</a:t>
            </a:r>
          </a:p>
          <a:p>
            <a:pPr marL="0" lvl="1">
              <a:buClr>
                <a:srgbClr val="83B827"/>
              </a:buClr>
            </a:pPr>
            <a:endParaRPr lang="es-ES" altLang="es-CL" sz="1400" dirty="0">
              <a:latin typeface="ACHS Nueva Sans Light" pitchFamily="2" charset="77"/>
            </a:endParaRPr>
          </a:p>
          <a:p>
            <a:pPr marL="0" lvl="1">
              <a:buClr>
                <a:srgbClr val="83B827"/>
              </a:buClr>
            </a:pPr>
            <a:r>
              <a:rPr lang="es-ES" altLang="es-CL" sz="1400" dirty="0">
                <a:latin typeface="ACHS Nueva Sans Light" pitchFamily="2" charset="77"/>
              </a:rPr>
              <a:t>Poner en práctica lo que hemos revisado en esta actividad, nos ayuda a cumplir con nuestro compromiso de: cuidar personas.</a:t>
            </a:r>
          </a:p>
          <a:p>
            <a:pPr>
              <a:spcBef>
                <a:spcPts val="600"/>
              </a:spcBef>
              <a:buClr>
                <a:srgbClr val="15C045"/>
              </a:buClr>
            </a:pPr>
            <a:endParaRPr lang="es-ES" altLang="es-CL" sz="12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C1ACA2E-AD39-3344-8BB3-6AA227FB696B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57DBA6F-1A3F-0342-AF27-295BF202C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0" y="2768600"/>
            <a:ext cx="0" cy="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98DEDD4-494B-C449-BBE9-760A8AF0D0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3"/>
          <a:stretch/>
        </p:blipFill>
        <p:spPr>
          <a:xfrm>
            <a:off x="4488585" y="1602000"/>
            <a:ext cx="7703415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375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4298A9-8ADE-ED4B-9ECC-B1D1FFF6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9B9678-2AE1-664F-9C50-DBBD6D03D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52EEEE5-410E-4040-BE75-F941F27F6C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24E3D26-B9FC-154B-8079-41B5F31E16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69" y="2966421"/>
            <a:ext cx="2264662" cy="92515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BC22809-B4EC-1547-A352-00BF9B605801}"/>
              </a:ext>
            </a:extLst>
          </p:cNvPr>
          <p:cNvSpPr txBox="1"/>
          <p:nvPr/>
        </p:nvSpPr>
        <p:spPr>
          <a:xfrm>
            <a:off x="5073650" y="4102100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ACHS Nueva Serif" pitchFamily="2" charset="77"/>
                <a:cs typeface="Arial" panose="020B0604020202020204" pitchFamily="34" charset="0"/>
              </a:rPr>
              <a:t>Vive el cuidado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41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4162323-0A6A-494F-B45B-E68B08269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CL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E90B39A-DCF4-5442-B670-0511589C0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5285F14-FB96-0249-9763-8400F265C4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xmlns="" id="{85B75909-796A-A341-8DE4-06C9271D0E7B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Recomedaciones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072FFF0-6B15-7548-8F23-E5FF3F64E9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43D0A6B9-6480-AD49-9C33-14E6714F81E4}"/>
              </a:ext>
            </a:extLst>
          </p:cNvPr>
          <p:cNvCxnSpPr>
            <a:cxnSpLocks/>
          </p:cNvCxnSpPr>
          <p:nvPr/>
        </p:nvCxnSpPr>
        <p:spPr>
          <a:xfrm>
            <a:off x="545526" y="365125"/>
            <a:ext cx="1142492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096079B3-F79A-0041-B67E-A9251708DD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49CA3C8-4581-6C41-8787-D6B7D011C1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2" name="21 Rectángulo">
            <a:extLst>
              <a:ext uri="{FF2B5EF4-FFF2-40B4-BE49-F238E27FC236}">
                <a16:creationId xmlns:a16="http://schemas.microsoft.com/office/drawing/2014/main" xmlns="" id="{F58B5954-307B-8F4C-A0A3-A3DF28FFD68D}"/>
              </a:ext>
            </a:extLst>
          </p:cNvPr>
          <p:cNvSpPr/>
          <p:nvPr/>
        </p:nvSpPr>
        <p:spPr>
          <a:xfrm>
            <a:off x="6096000" y="2863207"/>
            <a:ext cx="3520677" cy="348539"/>
          </a:xfrm>
          <a:prstGeom prst="rect">
            <a:avLst/>
          </a:prstGeom>
        </p:spPr>
        <p:txBody>
          <a:bodyPr wrap="square" lIns="69696" tIns="36000" rIns="69696" bIns="3484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u="none" strike="noStrike" kern="1200" cap="none" spc="0" normalizeH="0" baseline="0" noProof="0" dirty="0">
                <a:ln>
                  <a:noFill/>
                </a:ln>
                <a:solidFill>
                  <a:srgbClr val="12BF45"/>
                </a:solidFill>
                <a:effectLst/>
                <a:uLnTx/>
                <a:uFillTx/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OBJETIVO DE DESEMPEÑO</a:t>
            </a:r>
          </a:p>
        </p:txBody>
      </p:sp>
      <p:sp>
        <p:nvSpPr>
          <p:cNvPr id="13" name="21 Rectángulo">
            <a:extLst>
              <a:ext uri="{FF2B5EF4-FFF2-40B4-BE49-F238E27FC236}">
                <a16:creationId xmlns:a16="http://schemas.microsoft.com/office/drawing/2014/main" xmlns="" id="{2A929BCE-4E2E-E647-8A0F-820916ACBD7D}"/>
              </a:ext>
            </a:extLst>
          </p:cNvPr>
          <p:cNvSpPr/>
          <p:nvPr/>
        </p:nvSpPr>
        <p:spPr>
          <a:xfrm>
            <a:off x="6096000" y="3330657"/>
            <a:ext cx="4292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5C045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CHS Nueva Sans Light" pitchFamily="2" charset="77"/>
            </a:endParaRPr>
          </a:p>
        </p:txBody>
      </p:sp>
      <p:pic>
        <p:nvPicPr>
          <p:cNvPr id="14" name="Picture 38">
            <a:extLst>
              <a:ext uri="{FF2B5EF4-FFF2-40B4-BE49-F238E27FC236}">
                <a16:creationId xmlns:a16="http://schemas.microsoft.com/office/drawing/2014/main" xmlns="" id="{50AB0B6A-3904-6C4C-B7CC-DE281788A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82722" y="1623225"/>
            <a:ext cx="5294851" cy="54553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A2EC7F70-7B66-3A47-9D7F-D0292658EE31}"/>
              </a:ext>
            </a:extLst>
          </p:cNvPr>
          <p:cNvSpPr/>
          <p:nvPr/>
        </p:nvSpPr>
        <p:spPr>
          <a:xfrm>
            <a:off x="6096000" y="3330442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83B927"/>
              </a:buClr>
            </a:pPr>
            <a:r>
              <a:rPr lang="es-ES" sz="1600" dirty="0">
                <a:latin typeface="ACHS Nueva Serif" pitchFamily="2" charset="77"/>
                <a:sym typeface="Helvetica" charset="0"/>
              </a:rPr>
              <a:t>Conocer algunos aspectos psicológicos que permitan controlar situaciones de emergencias.</a:t>
            </a:r>
          </a:p>
        </p:txBody>
      </p:sp>
      <p:sp>
        <p:nvSpPr>
          <p:cNvPr id="16" name="Título 30">
            <a:extLst>
              <a:ext uri="{FF2B5EF4-FFF2-40B4-BE49-F238E27FC236}">
                <a16:creationId xmlns:a16="http://schemas.microsoft.com/office/drawing/2014/main" xmlns="" id="{09E36A6F-A0DB-8049-8690-1B2423B46B79}"/>
              </a:ext>
            </a:extLst>
          </p:cNvPr>
          <p:cNvSpPr txBox="1">
            <a:spLocks/>
          </p:cNvSpPr>
          <p:nvPr/>
        </p:nvSpPr>
        <p:spPr>
          <a:xfrm>
            <a:off x="512377" y="385765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 smtClean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Objetivo de la charla</a:t>
            </a:r>
            <a:endParaRPr lang="es-CL" sz="2000" dirty="0">
              <a:solidFill>
                <a:srgbClr val="15C047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29E964A7-F617-DD4B-86FD-200857B788EC}"/>
              </a:ext>
            </a:extLst>
          </p:cNvPr>
          <p:cNvCxnSpPr>
            <a:cxnSpLocks/>
          </p:cNvCxnSpPr>
          <p:nvPr/>
        </p:nvCxnSpPr>
        <p:spPr>
          <a:xfrm>
            <a:off x="592281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0367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9B2229C-9BA0-764B-B149-28544EAC9DE0}"/>
              </a:ext>
            </a:extLst>
          </p:cNvPr>
          <p:cNvSpPr/>
          <p:nvPr/>
        </p:nvSpPr>
        <p:spPr>
          <a:xfrm>
            <a:off x="1703323" y="1779001"/>
            <a:ext cx="8979265" cy="360000"/>
          </a:xfrm>
          <a:prstGeom prst="rect">
            <a:avLst/>
          </a:prstGeom>
          <a:solidFill>
            <a:srgbClr val="EAEADE"/>
          </a:solidFill>
          <a:ln w="57150" cap="flat" cmpd="sng" algn="ctr">
            <a:noFill/>
            <a:prstDash val="solid"/>
          </a:ln>
          <a:effectLst/>
        </p:spPr>
        <p:txBody>
          <a:bodyPr vert="horz" wrap="square" lIns="180000" tIns="36000" rIns="36000" bIns="36000" rtlCol="0" anchor="ctr" anchorCtr="0"/>
          <a:lstStyle/>
          <a:p>
            <a:pPr lvl="1">
              <a:lnSpc>
                <a:spcPct val="90000"/>
              </a:lnSpc>
              <a:spcBef>
                <a:spcPts val="2250"/>
              </a:spcBef>
            </a:pPr>
            <a:r>
              <a:rPr lang="es-ES" altLang="es-ES" sz="1600" b="1" dirty="0">
                <a:solidFill>
                  <a:srgbClr val="000001"/>
                </a:solidFill>
                <a:latin typeface="ACHS Nueva Serif SemiBold" pitchFamily="2" charset="77"/>
                <a:cs typeface="Arial" panose="020B0604020202020204" pitchFamily="34" charset="0"/>
              </a:rPr>
              <a:t>Módulo 1 	</a:t>
            </a:r>
            <a:r>
              <a:rPr lang="es-ES" sz="1600" b="1" dirty="0">
                <a:solidFill>
                  <a:srgbClr val="0FC044"/>
                </a:solidFill>
                <a:latin typeface="ACHS Nueva Serif Light" pitchFamily="2" charset="77"/>
                <a:cs typeface="Arial" panose="020B0604020202020204" pitchFamily="34" charset="0"/>
              </a:rPr>
              <a:t>Aspectos Teóricos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59DF1160-10A7-6E45-9081-652FA2DFD1E6}"/>
              </a:ext>
            </a:extLst>
          </p:cNvPr>
          <p:cNvSpPr>
            <a:spLocks noChangeAspect="1"/>
          </p:cNvSpPr>
          <p:nvPr/>
        </p:nvSpPr>
        <p:spPr>
          <a:xfrm>
            <a:off x="1520087" y="1780554"/>
            <a:ext cx="360000" cy="360000"/>
          </a:xfrm>
          <a:prstGeom prst="ellipse">
            <a:avLst/>
          </a:prstGeom>
          <a:solidFill>
            <a:srgbClr val="12BF45"/>
          </a:solidFill>
          <a:ln w="1905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kern="0" dirty="0">
                <a:solidFill>
                  <a:schemeClr val="bg1"/>
                </a:solidFill>
                <a:latin typeface="ACHS Nueva Serif" pitchFamily="2" charset="77"/>
                <a:cs typeface="Arial" pitchFamily="34" charset="0"/>
              </a:rPr>
              <a:t>1</a:t>
            </a:r>
            <a:endParaRPr lang="es-CL" sz="1400" kern="0" dirty="0">
              <a:solidFill>
                <a:schemeClr val="bg1"/>
              </a:solidFill>
              <a:latin typeface="ACHS Nueva Serif" pitchFamily="2" charset="77"/>
              <a:cs typeface="Arial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B98890C-8638-5D43-B23C-FF18DF0B5E5E}"/>
              </a:ext>
            </a:extLst>
          </p:cNvPr>
          <p:cNvSpPr/>
          <p:nvPr/>
        </p:nvSpPr>
        <p:spPr>
          <a:xfrm>
            <a:off x="1703323" y="3202545"/>
            <a:ext cx="8979265" cy="360000"/>
          </a:xfrm>
          <a:prstGeom prst="rect">
            <a:avLst/>
          </a:prstGeom>
          <a:solidFill>
            <a:srgbClr val="EAEADE"/>
          </a:solidFill>
          <a:ln w="57150" cap="flat" cmpd="sng" algn="ctr">
            <a:noFill/>
            <a:prstDash val="solid"/>
          </a:ln>
          <a:effectLst/>
        </p:spPr>
        <p:txBody>
          <a:bodyPr vert="horz" wrap="square" lIns="180000" tIns="36000" rIns="36000" bIns="36000" rtlCol="0" anchor="ctr" anchorCtr="0"/>
          <a:lstStyle/>
          <a:p>
            <a:pPr lvl="1">
              <a:lnSpc>
                <a:spcPct val="90000"/>
              </a:lnSpc>
              <a:spcBef>
                <a:spcPts val="2250"/>
              </a:spcBef>
            </a:pPr>
            <a:r>
              <a:rPr lang="es-ES" altLang="es-ES" sz="1600" b="1" dirty="0">
                <a:solidFill>
                  <a:srgbClr val="000001"/>
                </a:solidFill>
                <a:latin typeface="ACHS Nueva Serif SemiBold" pitchFamily="2" charset="77"/>
                <a:cs typeface="Arial" panose="020B0604020202020204" pitchFamily="34" charset="0"/>
              </a:rPr>
              <a:t>Módulo 2 	</a:t>
            </a:r>
            <a:r>
              <a:rPr lang="es-ES" altLang="es-ES" sz="1600" b="1" dirty="0">
                <a:solidFill>
                  <a:srgbClr val="0FC044"/>
                </a:solidFill>
                <a:latin typeface="ACHS Nueva Serif Light" pitchFamily="2" charset="77"/>
                <a:cs typeface="Arial" panose="020B0604020202020204" pitchFamily="34" charset="0"/>
              </a:rPr>
              <a:t>Aspectos post catástrofe</a:t>
            </a:r>
            <a:endParaRPr lang="es-ES" sz="1600" b="1" dirty="0">
              <a:solidFill>
                <a:srgbClr val="0F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30FB12BD-C759-D541-8E3F-6350929D729E}"/>
              </a:ext>
            </a:extLst>
          </p:cNvPr>
          <p:cNvSpPr>
            <a:spLocks noChangeAspect="1"/>
          </p:cNvSpPr>
          <p:nvPr/>
        </p:nvSpPr>
        <p:spPr>
          <a:xfrm>
            <a:off x="1520087" y="3204098"/>
            <a:ext cx="360000" cy="360000"/>
          </a:xfrm>
          <a:prstGeom prst="ellipse">
            <a:avLst/>
          </a:prstGeom>
          <a:solidFill>
            <a:srgbClr val="12BF45"/>
          </a:solidFill>
          <a:ln w="1905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kern="0" dirty="0">
                <a:solidFill>
                  <a:schemeClr val="bg1"/>
                </a:solidFill>
                <a:latin typeface="ACHS Nueva Serif" pitchFamily="2" charset="77"/>
                <a:cs typeface="Arial" pitchFamily="34" charset="0"/>
              </a:rPr>
              <a:t>2</a:t>
            </a:r>
            <a:endParaRPr lang="es-CL" sz="1400" kern="0" dirty="0">
              <a:solidFill>
                <a:schemeClr val="bg1"/>
              </a:solidFill>
              <a:latin typeface="ACHS Nueva Serif" pitchFamily="2" charset="77"/>
              <a:cs typeface="Arial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1CEA3AB-6097-3C43-BC79-8127F9BAD310}"/>
              </a:ext>
            </a:extLst>
          </p:cNvPr>
          <p:cNvSpPr/>
          <p:nvPr/>
        </p:nvSpPr>
        <p:spPr>
          <a:xfrm>
            <a:off x="1703323" y="4624536"/>
            <a:ext cx="8979265" cy="360000"/>
          </a:xfrm>
          <a:prstGeom prst="rect">
            <a:avLst/>
          </a:prstGeom>
          <a:solidFill>
            <a:srgbClr val="EAEADE"/>
          </a:solidFill>
          <a:ln w="57150" cap="flat" cmpd="sng" algn="ctr">
            <a:noFill/>
            <a:prstDash val="solid"/>
          </a:ln>
          <a:effectLst/>
        </p:spPr>
        <p:txBody>
          <a:bodyPr vert="horz" wrap="square" lIns="180000" tIns="36000" rIns="36000" bIns="36000" rtlCol="0" anchor="ctr" anchorCtr="0"/>
          <a:lstStyle/>
          <a:p>
            <a:pPr lvl="1">
              <a:lnSpc>
                <a:spcPct val="90000"/>
              </a:lnSpc>
              <a:spcBef>
                <a:spcPts val="2250"/>
              </a:spcBef>
            </a:pPr>
            <a:r>
              <a:rPr lang="es-ES" altLang="es-ES" sz="1600" b="1" dirty="0">
                <a:solidFill>
                  <a:srgbClr val="000001"/>
                </a:solidFill>
                <a:latin typeface="ACHS Nueva Serif SemiBold" pitchFamily="2" charset="77"/>
                <a:cs typeface="Arial" panose="020B0604020202020204" pitchFamily="34" charset="0"/>
              </a:rPr>
              <a:t>Módulo 3 	</a:t>
            </a:r>
            <a:r>
              <a:rPr lang="es-ES" altLang="es-ES" sz="1600" b="1" dirty="0">
                <a:solidFill>
                  <a:srgbClr val="0FC044"/>
                </a:solidFill>
                <a:latin typeface="ACHS Nueva Serif Light" pitchFamily="2" charset="77"/>
                <a:cs typeface="Arial" panose="020B0604020202020204" pitchFamily="34" charset="0"/>
              </a:rPr>
              <a:t>Primeros auxilios psicológicos</a:t>
            </a:r>
            <a:endParaRPr lang="es-ES" sz="1600" b="1" dirty="0">
              <a:solidFill>
                <a:srgbClr val="0F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721FCA84-DBAD-474C-AA5D-76694F30951A}"/>
              </a:ext>
            </a:extLst>
          </p:cNvPr>
          <p:cNvSpPr>
            <a:spLocks noChangeAspect="1"/>
          </p:cNvSpPr>
          <p:nvPr/>
        </p:nvSpPr>
        <p:spPr>
          <a:xfrm>
            <a:off x="1520087" y="4626089"/>
            <a:ext cx="360000" cy="360000"/>
          </a:xfrm>
          <a:prstGeom prst="ellipse">
            <a:avLst/>
          </a:prstGeom>
          <a:solidFill>
            <a:srgbClr val="12BF45"/>
          </a:solidFill>
          <a:ln w="1905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kern="0" dirty="0">
                <a:solidFill>
                  <a:schemeClr val="bg1"/>
                </a:solidFill>
                <a:latin typeface="ACHS Nueva Serif" pitchFamily="2" charset="77"/>
                <a:cs typeface="Arial" pitchFamily="34" charset="0"/>
              </a:rPr>
              <a:t>3</a:t>
            </a:r>
            <a:endParaRPr lang="es-CL" sz="1400" kern="0" dirty="0">
              <a:solidFill>
                <a:schemeClr val="bg1"/>
              </a:solidFill>
              <a:latin typeface="ACHS Nueva Serif" pitchFamily="2" charset="77"/>
              <a:cs typeface="Arial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9FA8277-E9AF-2B49-9C8B-6756FC9FD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C5B30021-5228-2844-86FD-07799A4B819E}"/>
              </a:ext>
            </a:extLst>
          </p:cNvPr>
          <p:cNvSpPr txBox="1">
            <a:spLocks/>
          </p:cNvSpPr>
          <p:nvPr/>
        </p:nvSpPr>
        <p:spPr>
          <a:xfrm>
            <a:off x="512377" y="385765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Estructura </a:t>
            </a:r>
            <a:r>
              <a:rPr lang="es-CL" sz="2000" dirty="0" smtClean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de la charla</a:t>
            </a:r>
            <a:endParaRPr lang="es-CL" sz="2000" dirty="0">
              <a:solidFill>
                <a:srgbClr val="15C047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52A9B292-761B-1E46-9226-7BEFE82F2EBD}"/>
              </a:ext>
            </a:extLst>
          </p:cNvPr>
          <p:cNvCxnSpPr>
            <a:cxnSpLocks/>
          </p:cNvCxnSpPr>
          <p:nvPr/>
        </p:nvCxnSpPr>
        <p:spPr>
          <a:xfrm>
            <a:off x="592281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859125FF-7058-D941-83D4-CCDE20684EC7}"/>
              </a:ext>
            </a:extLst>
          </p:cNvPr>
          <p:cNvSpPr/>
          <p:nvPr/>
        </p:nvSpPr>
        <p:spPr>
          <a:xfrm>
            <a:off x="3336758" y="2185387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914165">
              <a:spcBef>
                <a:spcPts val="600"/>
              </a:spcBef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Miedo</a:t>
            </a:r>
          </a:p>
          <a:p>
            <a:pPr marL="285750" lvl="0" indent="-285750" defTabSz="914165">
              <a:spcBef>
                <a:spcPts val="600"/>
              </a:spcBef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Etapas de la experiencia traumática</a:t>
            </a:r>
          </a:p>
          <a:p>
            <a:pPr marL="285750" lvl="0" indent="-285750" defTabSz="914165">
              <a:spcBef>
                <a:spcPts val="600"/>
              </a:spcBef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TEPT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844CDEA9-E157-3A4A-9967-65CF858B1A75}"/>
              </a:ext>
            </a:extLst>
          </p:cNvPr>
          <p:cNvSpPr/>
          <p:nvPr/>
        </p:nvSpPr>
        <p:spPr>
          <a:xfrm>
            <a:off x="3336758" y="3749863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914165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Como nos ayudamos</a:t>
            </a:r>
          </a:p>
          <a:p>
            <a:pPr marL="285750" lvl="0" indent="-285750" defTabSz="914165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Ideas para tener en cuenta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7D70F5B1-6F4E-FB4C-AD2D-F735586541DE}"/>
              </a:ext>
            </a:extLst>
          </p:cNvPr>
          <p:cNvSpPr/>
          <p:nvPr/>
        </p:nvSpPr>
        <p:spPr>
          <a:xfrm>
            <a:off x="3336758" y="5148411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914165">
              <a:spcBef>
                <a:spcPts val="600"/>
              </a:spcBef>
              <a:buClr>
                <a:srgbClr val="15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Estrategias de Primeros Auxilios Psicológicos</a:t>
            </a:r>
          </a:p>
          <a:p>
            <a:pPr marL="285750" lvl="0" indent="-285750" defTabSz="914165">
              <a:spcBef>
                <a:spcPts val="600"/>
              </a:spcBef>
              <a:buClr>
                <a:srgbClr val="15C044"/>
              </a:buClr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Que hacer / no hacer en los PAP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lvl="0" indent="-285750" defTabSz="914165">
              <a:spcBef>
                <a:spcPts val="600"/>
              </a:spcBef>
              <a:buClr>
                <a:srgbClr val="15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Mitos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40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78A918-8CBF-6643-AE69-45EA367C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4F27E56-0458-D64A-80AD-48834E2B3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5C638D5-FA02-4343-A4E6-89451EFAEB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12153B53-7EC5-6B4D-86A2-9EBEB4175B10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s-CL" sz="5400" dirty="0">
                <a:latin typeface="ACHS Nueva Serif Medium" pitchFamily="2" charset="77"/>
                <a:cs typeface="Arial" panose="020B0604020202020204" pitchFamily="34" charset="0"/>
              </a:rPr>
              <a:t>¿Qué esperan </a:t>
            </a:r>
          </a:p>
          <a:p>
            <a:pPr lvl="1"/>
            <a:r>
              <a:rPr lang="es-CL" sz="5400" dirty="0">
                <a:latin typeface="ACHS Nueva Serif Medium" pitchFamily="2" charset="77"/>
                <a:cs typeface="Arial" panose="020B0604020202020204" pitchFamily="34" charset="0"/>
              </a:rPr>
              <a:t>d</a:t>
            </a:r>
            <a:r>
              <a:rPr lang="es-CL" sz="5400" dirty="0" smtClean="0">
                <a:latin typeface="ACHS Nueva Serif Medium" pitchFamily="2" charset="77"/>
                <a:cs typeface="Arial" panose="020B0604020202020204" pitchFamily="34" charset="0"/>
              </a:rPr>
              <a:t>e la charla?</a:t>
            </a:r>
            <a:endParaRPr lang="es-CL" sz="5400" dirty="0">
              <a:latin typeface="ACHS Nueva Serif Medium" pitchFamily="2" charset="77"/>
              <a:cs typeface="Arial" panose="020B0604020202020204" pitchFamily="34" charset="0"/>
            </a:endParaRPr>
          </a:p>
        </p:txBody>
      </p:sp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B25FEAC2-8F91-7543-83BD-A8D9AC10FB96}"/>
              </a:ext>
            </a:extLst>
          </p:cNvPr>
          <p:cNvSpPr txBox="1">
            <a:spLocks/>
          </p:cNvSpPr>
          <p:nvPr/>
        </p:nvSpPr>
        <p:spPr>
          <a:xfrm>
            <a:off x="1151957" y="1158444"/>
            <a:ext cx="582396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chemeClr val="bg1"/>
                </a:solidFill>
                <a:latin typeface="ACHS Nueva Serif Light" pitchFamily="2" charset="77"/>
                <a:cs typeface="Arial" panose="020B0604020202020204" pitchFamily="34" charset="0"/>
              </a:rPr>
              <a:t>Expectativas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7BEC4349-8A2C-0F43-BFF0-89215CBFB785}"/>
              </a:ext>
            </a:extLst>
          </p:cNvPr>
          <p:cNvCxnSpPr>
            <a:cxnSpLocks/>
          </p:cNvCxnSpPr>
          <p:nvPr/>
        </p:nvCxnSpPr>
        <p:spPr>
          <a:xfrm>
            <a:off x="1234371" y="1057117"/>
            <a:ext cx="10944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05AF589-AF6E-EB42-82A0-445E73BF21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A5B346C-C228-7244-8F3E-85B574DCA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789" y="1171575"/>
            <a:ext cx="4400550" cy="4400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89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9E2CD7F-8B8D-B643-B2C3-33E3AF5C10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692E311-0B44-5349-BB44-C3F1C5A2E364}"/>
              </a:ext>
            </a:extLst>
          </p:cNvPr>
          <p:cNvSpPr/>
          <p:nvPr/>
        </p:nvSpPr>
        <p:spPr>
          <a:xfrm>
            <a:off x="555989" y="2341957"/>
            <a:ext cx="368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75"/>
            <a:r>
              <a:rPr lang="es-CL" sz="5400" dirty="0">
                <a:latin typeface="ACHS Nueva Serif Medium" pitchFamily="2" charset="77"/>
                <a:cs typeface="Arial" panose="020B0604020202020204" pitchFamily="34" charset="0"/>
              </a:rPr>
              <a:t>Aspectos </a:t>
            </a:r>
            <a:r>
              <a:rPr lang="es-CL" sz="5400" dirty="0" smtClean="0">
                <a:latin typeface="ACHS Nueva Serif Medium" pitchFamily="2" charset="77"/>
                <a:cs typeface="Arial" panose="020B0604020202020204" pitchFamily="34" charset="0"/>
              </a:rPr>
              <a:t>teóricos</a:t>
            </a:r>
            <a:endParaRPr lang="es-CL" sz="5400" dirty="0">
              <a:latin typeface="ACHS Nueva Serif Medium" pitchFamily="2" charset="77"/>
              <a:cs typeface="Arial" panose="020B0604020202020204" pitchFamily="34" charset="0"/>
            </a:endParaRP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046ADC25-9D66-9F40-A8FD-C653A523BBD7}"/>
              </a:ext>
            </a:extLst>
          </p:cNvPr>
          <p:cNvSpPr/>
          <p:nvPr/>
        </p:nvSpPr>
        <p:spPr>
          <a:xfrm>
            <a:off x="555989" y="920639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9863EE3-7B0E-E145-AAD4-B674E065F00A}"/>
              </a:ext>
            </a:extLst>
          </p:cNvPr>
          <p:cNvSpPr/>
          <p:nvPr/>
        </p:nvSpPr>
        <p:spPr>
          <a:xfrm>
            <a:off x="555989" y="920639"/>
            <a:ext cx="1167307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>
                <a:latin typeface="ACHS Nueva Serif" pitchFamily="2" charset="77"/>
                <a:cs typeface="Arial" panose="020B0604020202020204" pitchFamily="34" charset="0"/>
              </a:rPr>
              <a:t>Módulo 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CEB289E-6C6A-0C46-A2B7-6AEEE464B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6" r="11258"/>
          <a:stretch/>
        </p:blipFill>
        <p:spPr>
          <a:xfrm>
            <a:off x="4443104" y="503990"/>
            <a:ext cx="7748896" cy="5850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56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F16EE9E-5AA2-1742-B39B-337320DA15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9DC42D5F-40FB-A641-8407-6803CEA9B42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15C044"/>
                </a:solidFill>
                <a:latin typeface="ACHS Nueva Serif Light" pitchFamily="2" charset="77"/>
              </a:rPr>
              <a:t>Introducción</a:t>
            </a:r>
            <a:endParaRPr lang="es-CL" sz="2000" dirty="0">
              <a:solidFill>
                <a:srgbClr val="15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3C55C8A-4A1C-1746-A3E3-108133611B78}"/>
              </a:ext>
            </a:extLst>
          </p:cNvPr>
          <p:cNvSpPr txBox="1"/>
          <p:nvPr/>
        </p:nvSpPr>
        <p:spPr>
          <a:xfrm>
            <a:off x="449999" y="1607154"/>
            <a:ext cx="3651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Los seres humanos día a día estamos o podemos estar expuestos a distintas situaciones de emergencia.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ES" sz="1400" kern="0" dirty="0">
                <a:latin typeface="ACHS Nueva Sans Light" pitchFamily="2" charset="77"/>
              </a:rPr>
              <a:t>Necesitamos control en nuestras vidas y una emergencia se lleva ese control.</a:t>
            </a:r>
          </a:p>
          <a:p>
            <a:pPr algn="just"/>
            <a:endParaRPr lang="es-CL" sz="16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sz="1600" dirty="0">
              <a:solidFill>
                <a:srgbClr val="15C045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altLang="es-CL" sz="1600" dirty="0">
                <a:solidFill>
                  <a:srgbClr val="15C045"/>
                </a:solidFill>
                <a:latin typeface="ACHS Nueva Sans Medium" pitchFamily="2" charset="77"/>
                <a:cs typeface="Times New Roman" panose="02020603050405020304" pitchFamily="18" charset="0"/>
              </a:rPr>
              <a:t>“Después de que el barco se hundió, todo el mundo sabe como se hubiera podido salvar.”</a:t>
            </a:r>
          </a:p>
          <a:p>
            <a:pPr algn="just"/>
            <a:endParaRPr lang="es-CL" sz="16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92905D89-16C5-C245-B3F9-49E59CC93F38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9E72B23-E66A-2643-A8DD-25AE6966F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91" r="10117"/>
          <a:stretch/>
        </p:blipFill>
        <p:spPr>
          <a:xfrm>
            <a:off x="4475748" y="1602000"/>
            <a:ext cx="7716252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90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F16EE9E-5AA2-1742-B39B-337320DA15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9DC42D5F-40FB-A641-8407-6803CEA9B42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15C044"/>
                </a:solidFill>
                <a:latin typeface="ACHS Nueva Serif Light" pitchFamily="2" charset="77"/>
              </a:rPr>
              <a:t>El miedo</a:t>
            </a:r>
            <a:endParaRPr lang="es-CL" sz="2000" dirty="0">
              <a:solidFill>
                <a:srgbClr val="15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3C55C8A-4A1C-1746-A3E3-108133611B78}"/>
              </a:ext>
            </a:extLst>
          </p:cNvPr>
          <p:cNvSpPr txBox="1"/>
          <p:nvPr/>
        </p:nvSpPr>
        <p:spPr>
          <a:xfrm>
            <a:off x="449999" y="1607154"/>
            <a:ext cx="3651861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kern="0" dirty="0">
                <a:latin typeface="ACHS Nueva Sans Light" pitchFamily="2" charset="77"/>
              </a:rPr>
              <a:t>El miedo es una respuesta aprendida, por lo tanto se puede trabajar para desaprender ese tipo de respuestas.</a:t>
            </a:r>
          </a:p>
          <a:p>
            <a:pPr algn="just"/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/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Sólo existen tres miedos básicos: </a:t>
            </a:r>
          </a:p>
          <a:p>
            <a:pPr algn="just"/>
            <a:endParaRPr lang="es-ES" altLang="es-CL" sz="14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los ruidos fuertes</a:t>
            </a:r>
          </a:p>
          <a:p>
            <a:pPr marL="342900" indent="-342900" algn="just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las altura</a:t>
            </a:r>
          </a:p>
          <a:p>
            <a:pPr marL="342900" indent="-342900" algn="just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Al fuego</a:t>
            </a:r>
          </a:p>
          <a:p>
            <a:pPr algn="just"/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Todos los demás son adquiridos.</a:t>
            </a:r>
          </a:p>
          <a:p>
            <a:pPr algn="just"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Lo que nos atemoriza es la interpretación mental de las cosas.</a:t>
            </a:r>
          </a:p>
          <a:p>
            <a:pPr algn="just"/>
            <a:endParaRPr lang="es-CL" sz="16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92905D89-16C5-C245-B3F9-49E59CC93F38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45602FE-04F1-A143-9A1E-ABC2944565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5" r="7600"/>
          <a:stretch/>
        </p:blipFill>
        <p:spPr>
          <a:xfrm>
            <a:off x="4475746" y="1602000"/>
            <a:ext cx="7716254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94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F16EE9E-5AA2-1742-B39B-337320DA15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9DC42D5F-40FB-A641-8407-6803CEA9B42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15C044"/>
                </a:solidFill>
                <a:latin typeface="ACHS Nueva Serif Light" pitchFamily="2" charset="77"/>
              </a:rPr>
              <a:t>Pánico</a:t>
            </a:r>
            <a:endParaRPr lang="es-CL" sz="2000" dirty="0">
              <a:solidFill>
                <a:srgbClr val="15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3C55C8A-4A1C-1746-A3E3-108133611B78}"/>
              </a:ext>
            </a:extLst>
          </p:cNvPr>
          <p:cNvSpPr txBox="1"/>
          <p:nvPr/>
        </p:nvSpPr>
        <p:spPr>
          <a:xfrm>
            <a:off x="449999" y="1607154"/>
            <a:ext cx="365186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004B54"/>
              </a:buClr>
            </a:pPr>
            <a:r>
              <a:rPr lang="es-ES" sz="1600" dirty="0">
                <a:solidFill>
                  <a:srgbClr val="15C045"/>
                </a:solidFill>
                <a:latin typeface="ACHS Nueva Sans Light" pitchFamily="2" charset="77"/>
                <a:cs typeface="Arial" panose="020B0604020202020204" pitchFamily="34" charset="0"/>
              </a:rPr>
              <a:t>¿Cómo se genera el pánico en grupo?</a:t>
            </a:r>
            <a:endParaRPr lang="es-ES" altLang="es-CL" sz="1600" dirty="0">
              <a:solidFill>
                <a:srgbClr val="15C045"/>
              </a:solidFill>
              <a:latin typeface="ACHS Nueva Sans Light" pitchFamily="2" charset="77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En determinados momentos, media docena de hombres podrían constituir una multitud psicológica.</a:t>
            </a:r>
          </a:p>
          <a:p>
            <a:pPr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La persona presa de pánico causa más temor que el miedo mismo.</a:t>
            </a:r>
          </a:p>
          <a:p>
            <a:pPr algn="just"/>
            <a:endParaRPr lang="es-CL" sz="16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92905D89-16C5-C245-B3F9-49E59CC93F38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99E2F52-C53A-3D4D-BA39-F155366AB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"/>
          <a:stretch/>
        </p:blipFill>
        <p:spPr>
          <a:xfrm>
            <a:off x="4477962" y="1602000"/>
            <a:ext cx="7714038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4718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E OFFICE" val="jjAw819l"/>
  <p:tag name="ARTICULATE_SLIDE_COUNT" val="2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CD15E99F-68B7-4F99-BED1-2A442FB46262}"/>
</file>

<file path=customXml/itemProps2.xml><?xml version="1.0" encoding="utf-8"?>
<ds:datastoreItem xmlns:ds="http://schemas.openxmlformats.org/officeDocument/2006/customXml" ds:itemID="{FB194D67-D1EC-4611-B29B-745C1F7314B4}"/>
</file>

<file path=customXml/itemProps3.xml><?xml version="1.0" encoding="utf-8"?>
<ds:datastoreItem xmlns:ds="http://schemas.openxmlformats.org/officeDocument/2006/customXml" ds:itemID="{2DFC99A8-B8CB-479B-87E7-8384E1EAB2FE}"/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839</Words>
  <Application>Microsoft Office PowerPoint</Application>
  <PresentationFormat>Panorámica</PresentationFormat>
  <Paragraphs>157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43" baseType="lpstr">
      <vt:lpstr>ACHS Nueva Sans</vt:lpstr>
      <vt:lpstr>ACHS Nueva Sans Light</vt:lpstr>
      <vt:lpstr>ACHS Nueva Sans Medium</vt:lpstr>
      <vt:lpstr>ACHS Nueva Serif</vt:lpstr>
      <vt:lpstr>ACHS Nueva Serif Light</vt:lpstr>
      <vt:lpstr>ACHS Nueva Serif Medium</vt:lpstr>
      <vt:lpstr>ACHS Nueva Serif SemiBold</vt:lpstr>
      <vt:lpstr>Arial</vt:lpstr>
      <vt:lpstr>Calibri</vt:lpstr>
      <vt:lpstr>Calibri Light</vt:lpstr>
      <vt:lpstr>Helvetica</vt:lpstr>
      <vt:lpstr>Helvetica Neue</vt:lpstr>
      <vt:lpstr>Helvetica Neue Medium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Saldaño Carreño, Carlos Antonio</cp:lastModifiedBy>
  <cp:revision>18</cp:revision>
  <dcterms:created xsi:type="dcterms:W3CDTF">2023-09-13T12:28:46Z</dcterms:created>
  <dcterms:modified xsi:type="dcterms:W3CDTF">2024-05-02T14:29:42Z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51FAFD20-F130-4463-9E51-2DAB857CAC0A</vt:lpwstr>
  </property>
  <property fmtid="{D5CDD505-2E9C-101B-9397-08002B2CF9AE}" pid="3" name="ArticulatePath">
    <vt:lpwstr>657508 - CHARLA - PSICOLOGIA DE LA EMERGENCIA (PPT) RB2023</vt:lpwstr>
  </property>
  <property fmtid="{D5CDD505-2E9C-101B-9397-08002B2CF9AE}" pid="4" name="ContentTypeId">
    <vt:lpwstr>0x0101007C36543F3D857D488921B9E8F0F0A212</vt:lpwstr>
  </property>
</Properties>
</file>