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14.xml" ContentType="application/vnd.openxmlformats-officedocument.presentationml.tags+xml"/>
  <Override PartName="/ppt/tags/tag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tags/tag13.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Lst>
  <p:notesMasterIdLst>
    <p:notesMasterId r:id="rId24"/>
  </p:notesMasterIdLst>
  <p:handoutMasterIdLst>
    <p:handoutMasterId r:id="rId25"/>
  </p:handoutMasterIdLst>
  <p:sldIdLst>
    <p:sldId id="256" r:id="rId3"/>
    <p:sldId id="937" r:id="rId4"/>
    <p:sldId id="2147472673" r:id="rId5"/>
    <p:sldId id="449" r:id="rId6"/>
    <p:sldId id="474" r:id="rId7"/>
    <p:sldId id="475" r:id="rId8"/>
    <p:sldId id="476" r:id="rId9"/>
    <p:sldId id="478" r:id="rId10"/>
    <p:sldId id="477" r:id="rId11"/>
    <p:sldId id="479" r:id="rId12"/>
    <p:sldId id="480" r:id="rId13"/>
    <p:sldId id="481" r:id="rId14"/>
    <p:sldId id="482" r:id="rId15"/>
    <p:sldId id="483" r:id="rId16"/>
    <p:sldId id="484" r:id="rId17"/>
    <p:sldId id="485" r:id="rId18"/>
    <p:sldId id="486" r:id="rId19"/>
    <p:sldId id="487" r:id="rId20"/>
    <p:sldId id="2147472629" r:id="rId21"/>
    <p:sldId id="2147472628" r:id="rId22"/>
    <p:sldId id="2147472674" r:id="rId23"/>
  </p:sldIdLst>
  <p:sldSz cx="12192000" cy="6858000"/>
  <p:notesSz cx="6858000" cy="9144000"/>
  <p:custDataLst>
    <p:tags r:id="rId26"/>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iOYJahxiEmbOu5cvXxzA==" hashData="0U+ACHISMUOmyru7ROQVGyOF/IPN6m40G0yuMewsvM3wOuPvI3rRsX/u7p0jA4MagAY5R2gTfihSvjCd0Btsyg=="/>
  <p:extLst>
    <p:ext uri="{EFAFB233-063F-42B5-8137-9DF3F51BA10A}">
      <p15:sldGuideLst xmlns:p15="http://schemas.microsoft.com/office/powerpoint/2012/main">
        <p15:guide id="3" pos="302" userDrawn="1">
          <p15:clr>
            <a:srgbClr val="A4A3A4"/>
          </p15:clr>
        </p15:guide>
        <p15:guide id="4" pos="2933" userDrawn="1">
          <p15:clr>
            <a:srgbClr val="A4A3A4"/>
          </p15:clr>
        </p15:guide>
        <p15:guide id="5" orient="horz" pos="3657" userDrawn="1">
          <p15:clr>
            <a:srgbClr val="A4A3A4"/>
          </p15:clr>
        </p15:guide>
        <p15:guide id="7" orient="horz" pos="300" userDrawn="1">
          <p15:clr>
            <a:srgbClr val="A4A3A4"/>
          </p15:clr>
        </p15:guide>
        <p15:guide id="8" orient="horz" pos="1071" userDrawn="1">
          <p15:clr>
            <a:srgbClr val="A4A3A4"/>
          </p15:clr>
        </p15:guide>
        <p15:guide id="9" pos="6063" userDrawn="1">
          <p15:clr>
            <a:srgbClr val="A4A3A4"/>
          </p15:clr>
        </p15:guide>
        <p15:guide id="10" pos="3885" userDrawn="1">
          <p15:clr>
            <a:srgbClr val="A4A3A4"/>
          </p15:clr>
        </p15:guide>
        <p15:guide id="11" orient="horz" pos="8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045"/>
    <a:srgbClr val="81D877"/>
    <a:srgbClr val="EAEADE"/>
    <a:srgbClr val="B7A5CF"/>
    <a:srgbClr val="27933E"/>
    <a:srgbClr val="CCCCCC"/>
    <a:srgbClr val="E7E7E7"/>
    <a:srgbClr val="DEEAF6"/>
    <a:srgbClr val="7EFF45"/>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061" autoAdjust="0"/>
  </p:normalViewPr>
  <p:slideViewPr>
    <p:cSldViewPr snapToGrid="0">
      <p:cViewPr varScale="1">
        <p:scale>
          <a:sx n="78" d="100"/>
          <a:sy n="78" d="100"/>
        </p:scale>
        <p:origin x="48" y="48"/>
      </p:cViewPr>
      <p:guideLst>
        <p:guide pos="302"/>
        <p:guide pos="2933"/>
        <p:guide orient="horz" pos="3657"/>
        <p:guide orient="horz" pos="300"/>
        <p:guide orient="horz" pos="1071"/>
        <p:guide pos="6063"/>
        <p:guide pos="3885"/>
        <p:guide orient="horz" pos="845"/>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CHS Nueva Sans" pitchFamily="2" charset="0"/>
            </a:endParaRPr>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latin typeface="ACHS Nueva Sans" pitchFamily="2" charset="0"/>
              </a:rPr>
              <a:t>12-03-2025</a:t>
            </a:fld>
            <a:endParaRPr lang="es-CL" dirty="0">
              <a:latin typeface="ACHS Nueva Sans" pitchFamily="2" charset="0"/>
            </a:endParaRPr>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CHS Nueva Sans" pitchFamily="2" charset="0"/>
            </a:endParaRPr>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latin typeface="ACHS Nueva Sans" pitchFamily="2" charset="0"/>
              </a:rPr>
              <a:t>‹Nº›</a:t>
            </a:fld>
            <a:endParaRPr lang="es-CL" dirty="0">
              <a:latin typeface="ACHS Nueva Sans" pitchFamily="2" charset="0"/>
            </a:endParaRPr>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CHS Nueva Sans" pitchFamily="2" charset="0"/>
              </a:defRPr>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CHS Nueva Sans" pitchFamily="2" charset="0"/>
              </a:defRPr>
            </a:lvl1pPr>
          </a:lstStyle>
          <a:p>
            <a:fld id="{57F30DF6-1775-470B-AB63-2D0DB4F8C554}" type="datetimeFigureOut">
              <a:rPr lang="es-CL" smtClean="0"/>
              <a:pPr/>
              <a:t>12-03-2025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CHS Nueva Sans" pitchFamily="2" charset="0"/>
              </a:defRPr>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CHS Nueva Sans" pitchFamily="2" charset="0"/>
              </a:defRPr>
            </a:lvl1pPr>
          </a:lstStyle>
          <a:p>
            <a:fld id="{EE7F3A76-3C4B-46A8-9478-22DCFEA7A812}" type="slidenum">
              <a:rPr lang="es-CL" smtClean="0"/>
              <a:pPr/>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CHS Nueva Sans" pitchFamily="2" charset="0"/>
        <a:ea typeface="+mn-ea"/>
        <a:cs typeface="+mn-cs"/>
      </a:defRPr>
    </a:lvl1pPr>
    <a:lvl2pPr marL="457200" algn="l" defTabSz="914400" rtl="0" eaLnBrk="1" latinLnBrk="0" hangingPunct="1">
      <a:defRPr sz="1200" kern="1200">
        <a:solidFill>
          <a:schemeClr val="tx1"/>
        </a:solidFill>
        <a:latin typeface="ACHS Nueva Sans" pitchFamily="2" charset="0"/>
        <a:ea typeface="+mn-ea"/>
        <a:cs typeface="+mn-cs"/>
      </a:defRPr>
    </a:lvl2pPr>
    <a:lvl3pPr marL="914400" algn="l" defTabSz="914400" rtl="0" eaLnBrk="1" latinLnBrk="0" hangingPunct="1">
      <a:defRPr sz="1200" kern="1200">
        <a:solidFill>
          <a:schemeClr val="tx1"/>
        </a:solidFill>
        <a:latin typeface="ACHS Nueva Sans" pitchFamily="2" charset="0"/>
        <a:ea typeface="+mn-ea"/>
        <a:cs typeface="+mn-cs"/>
      </a:defRPr>
    </a:lvl3pPr>
    <a:lvl4pPr marL="1371600" algn="l" defTabSz="914400" rtl="0" eaLnBrk="1" latinLnBrk="0" hangingPunct="1">
      <a:defRPr sz="1200" kern="1200">
        <a:solidFill>
          <a:schemeClr val="tx1"/>
        </a:solidFill>
        <a:latin typeface="ACHS Nueva Sans" pitchFamily="2" charset="0"/>
        <a:ea typeface="+mn-ea"/>
        <a:cs typeface="+mn-cs"/>
      </a:defRPr>
    </a:lvl4pPr>
    <a:lvl5pPr marL="1828800" algn="l" defTabSz="914400" rtl="0" eaLnBrk="1" latinLnBrk="0" hangingPunct="1">
      <a:defRPr sz="1200" kern="1200">
        <a:solidFill>
          <a:schemeClr val="tx1"/>
        </a:solidFill>
        <a:latin typeface="ACHS Nuev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dirty="0"/>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lnSpc>
                <a:spcPct val="115000"/>
              </a:lnSpc>
              <a:spcAft>
                <a:spcPts val="1057"/>
              </a:spcAft>
              <a:buFont typeface="Symbol"/>
              <a:buChar char=""/>
            </a:pPr>
            <a:r>
              <a:rPr lang="es-CL" sz="1200" dirty="0">
                <a:latin typeface="+mn-lt"/>
                <a:ea typeface="Calibri"/>
                <a:cs typeface="Helvetica"/>
              </a:rPr>
              <a:t>El operador del equipo debe contar con buen estado de salud, estar capacitado (a) en la tarea y que ha leído y entendido el manual de uso y mantenimiento del equipo.</a:t>
            </a:r>
            <a:endParaRPr lang="es-CL" sz="1200" dirty="0">
              <a:latin typeface="+mn-lt"/>
              <a:ea typeface="Times New Roman"/>
              <a:cs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Utilice los Elementos de Protección Personal (EPP), tales como: Calzado antideslizante,  ropa apropiada y cualquier otro EPP que sea necesario, conforme a los peligros existentes. Se recomienda el uso de mascarilla cuando se manipule harina en seco (polvo), para minimizar su inhalación.</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Asegúrese que el voltaje y la frecuencia de los equipos son los mismos de la placa de identificación de la máquina.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Revise y de ser necesario solicite la reparación de los conductores eléctricos en mal estado.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los componentes eléctricos se encuentren conectados a tierra.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La instalación eléctrica ha de cumplir las disposiciones establecidas en la </a:t>
            </a:r>
            <a:r>
              <a:rPr lang="es-CL" sz="1200" dirty="0" err="1">
                <a:latin typeface="+mn-lt"/>
                <a:ea typeface="Times New Roman"/>
                <a:cs typeface="Times New Roman"/>
              </a:rPr>
              <a:t>NCh</a:t>
            </a:r>
            <a:r>
              <a:rPr lang="es-CL" sz="1200" dirty="0">
                <a:latin typeface="+mn-lt"/>
                <a:ea typeface="Times New Roman"/>
                <a:cs typeface="Times New Roman"/>
              </a:rPr>
              <a:t>. </a:t>
            </a:r>
            <a:r>
              <a:rPr lang="es-CL" sz="1200" dirty="0" err="1">
                <a:latin typeface="+mn-lt"/>
                <a:ea typeface="Times New Roman"/>
                <a:cs typeface="Times New Roman"/>
              </a:rPr>
              <a:t>Elec</a:t>
            </a:r>
            <a:r>
              <a:rPr lang="es-CL" sz="1200" dirty="0">
                <a:latin typeface="+mn-lt"/>
                <a:ea typeface="Times New Roman"/>
                <a:cs typeface="Times New Roman"/>
              </a:rPr>
              <a:t>. 4/2003 de la SEC. Por lo tanto, dispondrá de interruptores </a:t>
            </a:r>
            <a:r>
              <a:rPr lang="es-CL" sz="1200" dirty="0" err="1">
                <a:latin typeface="+mn-lt"/>
                <a:ea typeface="Times New Roman"/>
                <a:cs typeface="Times New Roman"/>
              </a:rPr>
              <a:t>magnetotérmicos</a:t>
            </a:r>
            <a:r>
              <a:rPr lang="es-CL" sz="1200" dirty="0">
                <a:latin typeface="+mn-lt"/>
                <a:ea typeface="Times New Roman"/>
                <a:cs typeface="Times New Roman"/>
              </a:rPr>
              <a:t> o disyuntores así como de diferenciales que protejan a los equipos y a los trabajadores de posibles sobrecargas, cortocircuitos, etc.</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cuenta con todas las protecciones y dispositivos de seguridad instalados.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el espacio alrededor de la máquina esté bien iluminado, limpio y libre de obstáculos.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esté instalada dentro de un lugar aireado e iluminado, sobre una base de apoyo sólida y nivelada. En temperaturas de 5 ° C a 40 ° C con una humedad no superior al 90%.</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No use ropa suelta. No use joyas. No use pelo largo. No use bufanda ni corbata. Abroche los puños, idealmente se recomienda el uso de manga corta.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Disponga el equipo de tal manera que le permita ubicarse en una posición que lo proteja del paso otras personas.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montaje de las partes y piezas del equipo previo a la puesta en marcha.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funcionamiento de la parada de emergencia y otros sistemas de seguridad con que cuente el equipo.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estado de limpieza del equipo y de ser necesario realice un repaso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maquina presenta alguna falla o el entorno de trabajo no reúne las condiciones de seguridad antes descrita, No utilice la máquina y señalícela como fuera de servicio. Informe de inmediato a su supervisor y/o a personal de mantenimiento.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Planificar el trabajo, considerando el peso a trasladar, altura a elevar y la distancia de traslado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El fraccionamiento de ingredientes o aditivos debe ser previamente realizado; cuando manipule cargas, aplique estrictamente las disposiciones de manejo seguro de materiales: 50 kilogramos máximo para hombres, 20 kilogramos máximos para mujeres y menores de 18 años de edad. Las embarazadas no pueden manipular cargas.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carga es pesada, voluminosa o si la cantidad es elevada, opta por usar yeguas, carros, etc., y si no dispones de ellos, solicita ayuda a un compañero o subdivide la carga en la medida de lo posible.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Aproxímese a la carga, agachase doblando las rodillas, apoye bien los pies, levante y mantenga la carga tan próxima al cuerpo como sea posible, no gire la cintura al cargar y/o trasladar peso.  </a:t>
            </a:r>
            <a:endParaRPr lang="es-CL" sz="1400" dirty="0">
              <a:latin typeface="Times New Roman"/>
              <a:ea typeface="Times New Roman"/>
            </a:endParaRPr>
          </a:p>
          <a:p>
            <a:pPr defTabSz="962162" eaLnBrk="1" fontAlgn="auto" hangingPunct="1">
              <a:spcBef>
                <a:spcPts val="0"/>
              </a:spcBef>
              <a:spcAft>
                <a:spcPts val="0"/>
              </a:spcAft>
              <a:defRPr/>
            </a:pPr>
            <a:endParaRPr lang="es-CL" sz="1200" dirty="0"/>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12</a:t>
            </a:fld>
            <a:endParaRPr lang="es-CL"/>
          </a:p>
        </p:txBody>
      </p:sp>
    </p:spTree>
    <p:extLst>
      <p:ext uri="{BB962C8B-B14F-4D97-AF65-F5344CB8AC3E}">
        <p14:creationId xmlns:p14="http://schemas.microsoft.com/office/powerpoint/2010/main" val="75544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lnSpc>
                <a:spcPct val="115000"/>
              </a:lnSpc>
              <a:spcAft>
                <a:spcPts val="1057"/>
              </a:spcAft>
              <a:buFont typeface="Symbol"/>
              <a:buChar char=""/>
            </a:pPr>
            <a:r>
              <a:rPr lang="es-CL" sz="1200" dirty="0">
                <a:latin typeface="+mn-lt"/>
                <a:ea typeface="Calibri"/>
                <a:cs typeface="Helvetica"/>
              </a:rPr>
              <a:t>El operador del equipo debe contar con buen estado de salud, estar capacitado (a) en la tarea y que ha leído y entendido el manual de uso y mantenimiento del equipo.</a:t>
            </a:r>
            <a:endParaRPr lang="es-CL" sz="1200" dirty="0">
              <a:latin typeface="+mn-lt"/>
              <a:ea typeface="Times New Roman"/>
              <a:cs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Utilice los Elementos de Protección Personal (EPP), tales como: Calzado antideslizante,  ropa apropiada y cualquier otro EPP que sea necesario, conforme a los peligros existentes. Se recomienda el uso de mascarilla cuando se manipule harina en seco (polvo), para minimizar su inhalación.</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Asegúrese que el voltaje y la frecuencia de los equipos son los mismos de la placa de identificación de la máquina.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Revise y de ser necesario solicite la reparación de los conductores eléctricos en mal estado.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los componentes eléctricos se encuentren conectados a tierra.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La instalación eléctrica ha de cumplir las disposiciones establecidas en la </a:t>
            </a:r>
            <a:r>
              <a:rPr lang="es-CL" sz="1200" dirty="0" err="1">
                <a:latin typeface="+mn-lt"/>
                <a:ea typeface="Times New Roman"/>
                <a:cs typeface="Times New Roman"/>
              </a:rPr>
              <a:t>NCh</a:t>
            </a:r>
            <a:r>
              <a:rPr lang="es-CL" sz="1200" dirty="0">
                <a:latin typeface="+mn-lt"/>
                <a:ea typeface="Times New Roman"/>
                <a:cs typeface="Times New Roman"/>
              </a:rPr>
              <a:t>. </a:t>
            </a:r>
            <a:r>
              <a:rPr lang="es-CL" sz="1200" dirty="0" err="1">
                <a:latin typeface="+mn-lt"/>
                <a:ea typeface="Times New Roman"/>
                <a:cs typeface="Times New Roman"/>
              </a:rPr>
              <a:t>Elec</a:t>
            </a:r>
            <a:r>
              <a:rPr lang="es-CL" sz="1200" dirty="0">
                <a:latin typeface="+mn-lt"/>
                <a:ea typeface="Times New Roman"/>
                <a:cs typeface="Times New Roman"/>
              </a:rPr>
              <a:t>. 4/2003 de la SEC. Por lo tanto, dispondrá de interruptores </a:t>
            </a:r>
            <a:r>
              <a:rPr lang="es-CL" sz="1200" dirty="0" err="1">
                <a:latin typeface="+mn-lt"/>
                <a:ea typeface="Times New Roman"/>
                <a:cs typeface="Times New Roman"/>
              </a:rPr>
              <a:t>magnetotérmicos</a:t>
            </a:r>
            <a:r>
              <a:rPr lang="es-CL" sz="1200" dirty="0">
                <a:latin typeface="+mn-lt"/>
                <a:ea typeface="Times New Roman"/>
                <a:cs typeface="Times New Roman"/>
              </a:rPr>
              <a:t> o disyuntores así como de diferenciales que protejan a los equipos y a los trabajadores de posibles sobrecargas, cortocircuitos, etc.</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cuenta con todas las protecciones y dispositivos de seguridad instalados.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el espacio alrededor de la máquina esté bien iluminado, limpio y libre de obstáculos.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esté instalada dentro de un lugar aireado e iluminado, sobre una base de apoyo sólida y nivelada. En temperaturas de 5 ° C a 40 ° C con una humedad no superior al 90%.</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No use ropa suelta. No use joyas. No use pelo largo. No use bufanda ni corbata. Abroche los puños, idealmente se recomienda el uso de manga corta.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Disponga el equipo de tal manera que le permita ubicarse en una posición que lo proteja del paso otras personas.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montaje de las partes y piezas del equipo previo a la puesta en marcha.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funcionamiento de la parada de emergencia y otros sistemas de seguridad con que cuente el equipo.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estado de limpieza del equipo y de ser necesario realice un repaso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maquina presenta alguna falla o el entorno de trabajo no reúne las condiciones de seguridad antes descrita, No utilice la máquina y señalícela como fuera de servicio. Informe de inmediato a su supervisor y/o a personal de mantenimiento.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Planificar el trabajo, considerando el peso a trasladar, altura a elevar y la distancia de traslado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El fraccionamiento de ingredientes o aditivos debe ser previamente realizado; cuando manipule cargas, aplique estrictamente las disposiciones de manejo seguro de materiales: 50 kilogramos máximo para hombres, 20 kilogramos máximos para mujeres y menores de 18 años de edad. Las embarazadas no pueden manipular cargas.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carga es pesada, voluminosa o si la cantidad es elevada, opta por usar yeguas, carros, etc., y si no dispones de ellos, solicita ayuda a un compañero o subdivide la carga en la medida de lo posible.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Aproxímese a la carga, agachase doblando las rodillas, apoye bien los pies, levante y mantenga la carga tan próxima al cuerpo como sea posible, no gire la cintura al cargar y/o trasladar peso.  </a:t>
            </a:r>
            <a:endParaRPr lang="es-CL" sz="1400" dirty="0">
              <a:latin typeface="Times New Roman"/>
              <a:ea typeface="Times New Roman"/>
            </a:endParaRPr>
          </a:p>
          <a:p>
            <a:pPr defTabSz="962162" eaLnBrk="1" fontAlgn="auto" hangingPunct="1">
              <a:spcBef>
                <a:spcPts val="0"/>
              </a:spcBef>
              <a:spcAft>
                <a:spcPts val="0"/>
              </a:spcAft>
              <a:defRPr/>
            </a:pPr>
            <a:endParaRPr lang="es-CL" sz="1200" dirty="0"/>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13</a:t>
            </a:fld>
            <a:endParaRPr lang="es-CL"/>
          </a:p>
        </p:txBody>
      </p:sp>
    </p:spTree>
    <p:extLst>
      <p:ext uri="{BB962C8B-B14F-4D97-AF65-F5344CB8AC3E}">
        <p14:creationId xmlns:p14="http://schemas.microsoft.com/office/powerpoint/2010/main" val="420431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lnSpc>
                <a:spcPct val="115000"/>
              </a:lnSpc>
              <a:spcAft>
                <a:spcPts val="1057"/>
              </a:spcAft>
              <a:buFont typeface="Symbol"/>
              <a:buChar char=""/>
            </a:pPr>
            <a:r>
              <a:rPr lang="es-CL" sz="1200" dirty="0">
                <a:latin typeface="+mn-lt"/>
                <a:ea typeface="Calibri"/>
                <a:cs typeface="Helvetica"/>
              </a:rPr>
              <a:t>El operador del equipo debe contar con buen estado de salud, estar capacitado (a) en la tarea y que ha leído y entendido el manual de uso y mantenimiento del equipo.</a:t>
            </a:r>
            <a:endParaRPr lang="es-CL" sz="1200" dirty="0">
              <a:latin typeface="+mn-lt"/>
              <a:ea typeface="Times New Roman"/>
              <a:cs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Utilice los Elementos de Protección Personal (EPP), tales como: Calzado antideslizante,  ropa apropiada y cualquier otro EPP que sea necesario, conforme a los peligros existentes. Se recomienda el uso de mascarilla cuando se manipule harina en seco (polvo), para minimizar su inhalación.</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Asegúrese que el voltaje y la frecuencia de los equipos son los mismos de la placa de identificación de la máquina.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Revise y de ser necesario solicite la reparación de los conductores eléctricos en mal estado.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los componentes eléctricos se encuentren conectados a tierra.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La instalación eléctrica ha de cumplir las disposiciones establecidas en la </a:t>
            </a:r>
            <a:r>
              <a:rPr lang="es-CL" sz="1200" dirty="0" err="1">
                <a:latin typeface="+mn-lt"/>
                <a:ea typeface="Times New Roman"/>
                <a:cs typeface="Times New Roman"/>
              </a:rPr>
              <a:t>NCh</a:t>
            </a:r>
            <a:r>
              <a:rPr lang="es-CL" sz="1200" dirty="0">
                <a:latin typeface="+mn-lt"/>
                <a:ea typeface="Times New Roman"/>
                <a:cs typeface="Times New Roman"/>
              </a:rPr>
              <a:t>. </a:t>
            </a:r>
            <a:r>
              <a:rPr lang="es-CL" sz="1200" dirty="0" err="1">
                <a:latin typeface="+mn-lt"/>
                <a:ea typeface="Times New Roman"/>
                <a:cs typeface="Times New Roman"/>
              </a:rPr>
              <a:t>Elec</a:t>
            </a:r>
            <a:r>
              <a:rPr lang="es-CL" sz="1200" dirty="0">
                <a:latin typeface="+mn-lt"/>
                <a:ea typeface="Times New Roman"/>
                <a:cs typeface="Times New Roman"/>
              </a:rPr>
              <a:t>. 4/2003 de la SEC. Por lo tanto, dispondrá de interruptores </a:t>
            </a:r>
            <a:r>
              <a:rPr lang="es-CL" sz="1200" dirty="0" err="1">
                <a:latin typeface="+mn-lt"/>
                <a:ea typeface="Times New Roman"/>
                <a:cs typeface="Times New Roman"/>
              </a:rPr>
              <a:t>magnetotérmicos</a:t>
            </a:r>
            <a:r>
              <a:rPr lang="es-CL" sz="1200" dirty="0">
                <a:latin typeface="+mn-lt"/>
                <a:ea typeface="Times New Roman"/>
                <a:cs typeface="Times New Roman"/>
              </a:rPr>
              <a:t> o disyuntores así como de diferenciales que protejan a los equipos y a los trabajadores de posibles sobrecargas, cortocircuitos, etc.</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cuenta con todas las protecciones y dispositivos de seguridad instalados.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el espacio alrededor de la máquina esté bien iluminado, limpio y libre de obstáculos.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esté instalada dentro de un lugar aireado e iluminado, sobre una base de apoyo sólida y nivelada. En temperaturas de 5 ° C a 40 ° C con una humedad no superior al 90%.</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No use ropa suelta. No use joyas. No use pelo largo. No use bufanda ni corbata. Abroche los puños, idealmente se recomienda el uso de manga corta.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Disponga el equipo de tal manera que le permita ubicarse en una posición que lo proteja del paso otras personas.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montaje de las partes y piezas del equipo previo a la puesta en marcha.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funcionamiento de la parada de emergencia y otros sistemas de seguridad con que cuente el equipo.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estado de limpieza del equipo y de ser necesario realice un repaso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maquina presenta alguna falla o el entorno de trabajo no reúne las condiciones de seguridad antes descrita, No utilice la máquina y señalícela como fuera de servicio. Informe de inmediato a su supervisor y/o a personal de mantenimiento.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Planificar el trabajo, considerando el peso a trasladar, altura a elevar y la distancia de traslado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El fraccionamiento de ingredientes o aditivos debe ser previamente realizado; cuando manipule cargas, aplique estrictamente las disposiciones de manejo seguro de materiales: 50 kilogramos máximo para hombres, 20 kilogramos máximos para mujeres y menores de 18 años de edad. Las embarazadas no pueden manipular cargas.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carga es pesada, voluminosa o si la cantidad es elevada, opta por usar yeguas, carros, etc., y si no dispones de ellos, solicita ayuda a un compañero o subdivide la carga en la medida de lo posible.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Aproxímese a la carga, agachase doblando las rodillas, apoye bien los pies, levante y mantenga la carga tan próxima al cuerpo como sea posible, no gire la cintura al cargar y/o trasladar peso.  </a:t>
            </a:r>
            <a:endParaRPr lang="es-CL" sz="1400" dirty="0">
              <a:latin typeface="Times New Roman"/>
              <a:ea typeface="Times New Roman"/>
            </a:endParaRPr>
          </a:p>
          <a:p>
            <a:pPr defTabSz="962162" eaLnBrk="1" fontAlgn="auto" hangingPunct="1">
              <a:spcBef>
                <a:spcPts val="0"/>
              </a:spcBef>
              <a:spcAft>
                <a:spcPts val="0"/>
              </a:spcAft>
              <a:defRPr/>
            </a:pPr>
            <a:endParaRPr lang="es-CL" sz="1200" dirty="0"/>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14</a:t>
            </a:fld>
            <a:endParaRPr lang="es-CL"/>
          </a:p>
        </p:txBody>
      </p:sp>
    </p:spTree>
    <p:extLst>
      <p:ext uri="{BB962C8B-B14F-4D97-AF65-F5344CB8AC3E}">
        <p14:creationId xmlns:p14="http://schemas.microsoft.com/office/powerpoint/2010/main" val="372939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spcAft>
                <a:spcPts val="0"/>
              </a:spcAft>
              <a:buFont typeface="Symbol"/>
              <a:buChar char=""/>
            </a:pPr>
            <a:r>
              <a:rPr lang="es-CL" sz="1200" dirty="0">
                <a:latin typeface="+mn-lt"/>
                <a:ea typeface="Times New Roman"/>
                <a:cs typeface="Times New Roman"/>
              </a:rPr>
              <a:t>Abrir las protecciones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Accionar botones de control de la máquina, seleccionando la función deseada.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Pulse los controles exclusivamente con las manos.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introduzca productos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Botón de emergencia debe ser presionado solamente en casos en que sea necesario parar la máquina de forma abrupta, por sospecha de daños en la máquina, o existencia de riesgos para la seguridad de personas.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Durante la fase de funcionamiento, no deje la máquina sin supervisión directa, preste atención a los ruidos o comportamientos anómalos y manténgase alejado de las piezas rotativas.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operador debe tomar las medidas de protección necesarias a las condiciones de trabajo a que está sujeto.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es recomendable mirar fijo durante más de medio minuto la amasadura, puede eventualmente provocar estrés, fatiga, o desequilibrio momentáneo.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Para evaluar la calidad del producto, detenga la máquina, NUNCA introduzca sus manos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Antes de proceder a la descarga del producto la máquina se debe detener completamente y accionar sistema de descarga automático en máquinas que poseen este sistema. En máquinas de descarga manual cerciorarse de desconectar alimentación eléctrica y retirar producto con precaución ayudado de paleta cerca de las aspas de agitación.</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Retirar el producto terminado.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Al final de los trabajos, desconecte el interruptor general de corte de energía de alimentación de la máquina y luego límpiela.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use ropa suelta,  joyas, pelo largo, bufanda ni corbata. Abroche los puños, idealmente se recomienda el uso de manga corta.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Evite distracciones propias: no use teléfono celular ni escuche música.</a:t>
            </a:r>
            <a:endParaRPr lang="es-CL" sz="1800" dirty="0">
              <a:latin typeface="Times New Roman"/>
              <a:ea typeface="Times New Roman"/>
            </a:endParaRPr>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15</a:t>
            </a:fld>
            <a:endParaRPr lang="es-CL"/>
          </a:p>
        </p:txBody>
      </p:sp>
    </p:spTree>
    <p:extLst>
      <p:ext uri="{BB962C8B-B14F-4D97-AF65-F5344CB8AC3E}">
        <p14:creationId xmlns:p14="http://schemas.microsoft.com/office/powerpoint/2010/main" val="429302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spcAft>
                <a:spcPts val="0"/>
              </a:spcAft>
              <a:buFont typeface="Symbol"/>
              <a:buChar char=""/>
            </a:pPr>
            <a:r>
              <a:rPr lang="es-CL" sz="1200" dirty="0">
                <a:latin typeface="+mn-lt"/>
                <a:ea typeface="Times New Roman"/>
                <a:cs typeface="Times New Roman"/>
              </a:rPr>
              <a:t>Abrir las protecciones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Accionar botones de control de la máquina, seleccionando la función deseada.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Pulse los controles exclusivamente con las manos.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introduzca productos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Botón de emergencia debe ser presionado solamente en casos en que sea necesario parar la máquina de forma abrupta, por sospecha de daños en la máquina, o existencia de riesgos para la seguridad de personas.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Durante la fase de funcionamiento, no deje la máquina sin supervisión directa, preste atención a los ruidos o comportamientos anómalos y manténgase alejado de las piezas rotativas.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operador debe tomar las medidas de protección necesarias a las condiciones de trabajo a que está sujeto.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es recomendable mirar fijo durante más de medio minuto la amasadura, puede eventualmente provocar estrés, fatiga, o desequilibrio momentáneo.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Para evaluar la calidad del producto, detenga la máquina, NUNCA introduzca sus manos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Antes de proceder a la descarga del producto la máquina se debe detener completamente y accionar sistema de descarga automático en máquinas que poseen este sistema. En máquinas de descarga manual cerciorarse de desconectar alimentación eléctrica y retirar producto con precaución ayudado de paleta cerca de las aspas de agitación.</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Retirar el producto terminado.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Al final de los trabajos, desconecte el interruptor general de corte de energía de alimentación de la máquina y luego límpiela.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use ropa suelta,  joyas, pelo largo, bufanda ni corbata. Abroche los puños, idealmente se recomienda el uso de manga corta.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Evite distracciones propias: no use teléfono celular ni escuche música.</a:t>
            </a:r>
            <a:endParaRPr lang="es-CL" sz="1800" dirty="0">
              <a:latin typeface="Times New Roman"/>
              <a:ea typeface="Times New Roman"/>
            </a:endParaRPr>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16</a:t>
            </a:fld>
            <a:endParaRPr lang="es-CL"/>
          </a:p>
        </p:txBody>
      </p:sp>
    </p:spTree>
    <p:extLst>
      <p:ext uri="{BB962C8B-B14F-4D97-AF65-F5344CB8AC3E}">
        <p14:creationId xmlns:p14="http://schemas.microsoft.com/office/powerpoint/2010/main" val="162360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spcAft>
                <a:spcPts val="0"/>
              </a:spcAft>
              <a:buFont typeface="Symbol"/>
              <a:buChar char=""/>
            </a:pPr>
            <a:r>
              <a:rPr lang="es-CL" sz="1200" dirty="0">
                <a:latin typeface="+mn-lt"/>
                <a:ea typeface="Times New Roman"/>
                <a:cs typeface="Times New Roman"/>
              </a:rPr>
              <a:t>Abrir las protecciones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Accionar botones de control de la máquina, seleccionando la función deseada.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Pulse los controles exclusivamente con las manos.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introduzca productos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Botón de emergencia debe ser presionado solamente en casos en que sea necesario parar la máquina de forma abrupta, por sospecha de daños en la máquina, o existencia de riesgos para la seguridad de personas.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Durante la fase de funcionamiento, no deje la máquina sin supervisión directa, preste atención a los ruidos o comportamientos anómalos y manténgase alejado de las piezas rotativas.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operador debe tomar las medidas de protección necesarias a las condiciones de trabajo a que está sujeto.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es recomendable mirar fijo durante más de medio minuto la amasadura, puede eventualmente provocar estrés, fatiga, o desequilibrio momentáneo.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Para evaluar la calidad del producto, detenga la máquina, NUNCA introduzca sus manos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Antes de proceder a la descarga del producto la máquina se debe detener completamente y accionar sistema de descarga automático en máquinas que poseen este sistema. En máquinas de descarga manual cerciorarse de desconectar alimentación eléctrica y retirar producto con precaución ayudado de paleta cerca de las aspas de agitación.</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Retirar el producto terminado.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Al final de los trabajos, desconecte el interruptor general de corte de energía de alimentación de la máquina y luego límpiela.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use ropa suelta,  joyas, pelo largo, bufanda ni corbata. Abroche los puños, idealmente se recomienda el uso de manga corta.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Evite distracciones propias: no use teléfono celular ni escuche música.</a:t>
            </a:r>
            <a:endParaRPr lang="es-CL" sz="1800" dirty="0">
              <a:latin typeface="Times New Roman"/>
              <a:ea typeface="Times New Roman"/>
            </a:endParaRPr>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17</a:t>
            </a:fld>
            <a:endParaRPr lang="es-CL"/>
          </a:p>
        </p:txBody>
      </p:sp>
    </p:spTree>
    <p:extLst>
      <p:ext uri="{BB962C8B-B14F-4D97-AF65-F5344CB8AC3E}">
        <p14:creationId xmlns:p14="http://schemas.microsoft.com/office/powerpoint/2010/main" val="223439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spcAft>
                <a:spcPts val="0"/>
              </a:spcAft>
              <a:buFont typeface="Symbol"/>
              <a:buChar char=""/>
            </a:pPr>
            <a:r>
              <a:rPr lang="es-CL" sz="1200" dirty="0">
                <a:latin typeface="+mn-lt"/>
                <a:ea typeface="Times New Roman"/>
                <a:cs typeface="Times New Roman"/>
              </a:rPr>
              <a:t>Abrir las protecciones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Accionar botones de control de la máquina, seleccionando la función deseada.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Pulse los controles exclusivamente con las manos.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introduzca productos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Botón de emergencia debe ser presionado solamente en casos en que sea necesario parar la máquina de forma abrupta, por sospecha de daños en la máquina, o existencia de riesgos para la seguridad de personas.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Durante la fase de funcionamiento, no deje la máquina sin supervisión directa, preste atención a los ruidos o comportamientos anómalos y manténgase alejado de las piezas rotativas.</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El operador debe tomar las medidas de protección necesarias a las condiciones de trabajo a que está sujeto.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es recomendable mirar fijo durante más de medio minuto la amasadura, puede eventualmente provocar estrés, fatiga, o desequilibrio momentáneo.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Para evaluar la calidad del producto, detenga la máquina, NUNCA introduzca sus manos con el equipo en movimiento.</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Antes de proceder a la descarga del producto la máquina se debe detener completamente y accionar sistema de descarga automático en máquinas que poseen este sistema. En máquinas de descarga manual cerciorarse de desconectar alimentación eléctrica y retirar producto con precaución ayudado de paleta cerca de las aspas de agitación.</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Retirar el producto terminado. </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Al final de los trabajos, desconecte el interruptor general de corte de energía de alimentación de la máquina y luego límpiela.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No use ropa suelta,  joyas, pelo largo, bufanda ni corbata. Abroche los puños, idealmente se recomienda el uso de manga corta.</a:t>
            </a:r>
            <a:endParaRPr lang="es-CL" sz="1800" dirty="0">
              <a:latin typeface="Times New Roman"/>
              <a:ea typeface="Times New Roman"/>
            </a:endParaRPr>
          </a:p>
          <a:p>
            <a:pPr marL="362480" indent="-362480" algn="just">
              <a:spcAft>
                <a:spcPts val="0"/>
              </a:spcAft>
              <a:buFont typeface="Symbol"/>
              <a:buChar char=""/>
            </a:pPr>
            <a:r>
              <a:rPr lang="es-CL" sz="1200" dirty="0">
                <a:latin typeface="+mn-lt"/>
                <a:ea typeface="Times New Roman"/>
                <a:cs typeface="Times New Roman"/>
              </a:rPr>
              <a:t>Evite distracciones propias: no use teléfono celular ni escuche música.</a:t>
            </a:r>
            <a:endParaRPr lang="es-CL" sz="1800" dirty="0">
              <a:latin typeface="Times New Roman"/>
              <a:ea typeface="Times New Roman"/>
            </a:endParaRPr>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18</a:t>
            </a:fld>
            <a:endParaRPr lang="es-CL"/>
          </a:p>
        </p:txBody>
      </p:sp>
    </p:spTree>
    <p:extLst>
      <p:ext uri="{BB962C8B-B14F-4D97-AF65-F5344CB8AC3E}">
        <p14:creationId xmlns:p14="http://schemas.microsoft.com/office/powerpoint/2010/main" val="145786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4</a:t>
            </a:fld>
            <a:endParaRPr lang="es-CL"/>
          </a:p>
        </p:txBody>
      </p:sp>
    </p:spTree>
    <p:extLst>
      <p:ext uri="{BB962C8B-B14F-4D97-AF65-F5344CB8AC3E}">
        <p14:creationId xmlns:p14="http://schemas.microsoft.com/office/powerpoint/2010/main" val="324678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5</a:t>
            </a:fld>
            <a:endParaRPr lang="es-CL"/>
          </a:p>
        </p:txBody>
      </p:sp>
    </p:spTree>
    <p:extLst>
      <p:ext uri="{BB962C8B-B14F-4D97-AF65-F5344CB8AC3E}">
        <p14:creationId xmlns:p14="http://schemas.microsoft.com/office/powerpoint/2010/main" val="36563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6</a:t>
            </a:fld>
            <a:endParaRPr lang="es-CL"/>
          </a:p>
        </p:txBody>
      </p:sp>
    </p:spTree>
    <p:extLst>
      <p:ext uri="{BB962C8B-B14F-4D97-AF65-F5344CB8AC3E}">
        <p14:creationId xmlns:p14="http://schemas.microsoft.com/office/powerpoint/2010/main" val="307743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ea typeface="+mn-ea"/>
                <a:cs typeface="+mn-cs"/>
              </a:rPr>
              <a:t>Una sobadora es una máquina utilizada para el estirado de la masa en </a:t>
            </a:r>
            <a:r>
              <a:rPr lang="es-CL" sz="1200" u="none" strike="noStrike" kern="1200" dirty="0">
                <a:solidFill>
                  <a:schemeClr val="tx1"/>
                </a:solidFill>
                <a:effectLst/>
                <a:ea typeface="+mn-ea"/>
                <a:cs typeface="+mn-cs"/>
              </a:rPr>
              <a:t>panaderías</a:t>
            </a:r>
            <a:r>
              <a:rPr lang="es-ES" sz="1200" kern="1200" dirty="0">
                <a:solidFill>
                  <a:schemeClr val="tx1"/>
                </a:solidFill>
                <a:effectLst/>
                <a:ea typeface="+mn-ea"/>
                <a:cs typeface="+mn-cs"/>
              </a:rPr>
              <a:t> o fábricas de pastas. Está formada por dos cilindros (rodillos) macizos de regulación rápida y milimétrica y dos volantes de giro, que permite emparejar el espesor de la preparación. Hay eléctricas, manuales y de diferente tamaño. </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Se puede dar tantas vueltas del sobado como la masa lo requiera. Una vez finalizado, la masa sale por el transportador posterior pudiéndole acoplar con el carro de corte, dejando el bastón preparado para el equipo de armado. También se puede cambiar sus moldes para obtener diferentes formas.</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 </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¿Cuáles son los principales peligros de una sobadora?</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Los principales peligros de este tipo de máquina son el atrapamiento de extremidades superiores en sistema de rodillos, adicionalmente existe el peligro de contacto con energía eléctrica de existir alguna falla en sus componentes. </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7</a:t>
            </a:fld>
            <a:endParaRPr lang="es-CL"/>
          </a:p>
        </p:txBody>
      </p:sp>
    </p:spTree>
    <p:extLst>
      <p:ext uri="{BB962C8B-B14F-4D97-AF65-F5344CB8AC3E}">
        <p14:creationId xmlns:p14="http://schemas.microsoft.com/office/powerpoint/2010/main" val="367912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Descripción</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Las </a:t>
            </a:r>
            <a:r>
              <a:rPr lang="es-ES" sz="1200" kern="1200" dirty="0" err="1">
                <a:solidFill>
                  <a:schemeClr val="tx1"/>
                </a:solidFill>
                <a:effectLst/>
                <a:ea typeface="+mn-ea"/>
                <a:cs typeface="+mn-cs"/>
              </a:rPr>
              <a:t>ovilladoras</a:t>
            </a:r>
            <a:r>
              <a:rPr lang="es-ES" sz="1200" kern="1200" dirty="0">
                <a:solidFill>
                  <a:schemeClr val="tx1"/>
                </a:solidFill>
                <a:effectLst/>
                <a:ea typeface="+mn-ea"/>
                <a:cs typeface="+mn-cs"/>
              </a:rPr>
              <a:t> son equipamientos industriales diseñados para dividir y bolear masas de panadería o pastelería, sustituyendo el trabajo manual a través de un sistema mecanizado. Existen equipos manuales, semiautomáticos, automáticos y con cabezal intercambiable.</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 </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¿Cuáles son los principales peligros de una </a:t>
            </a:r>
            <a:r>
              <a:rPr lang="es-CL" sz="1200" b="1" kern="1200" dirty="0" err="1">
                <a:solidFill>
                  <a:schemeClr val="tx1"/>
                </a:solidFill>
                <a:effectLst/>
                <a:ea typeface="+mn-ea"/>
                <a:cs typeface="+mn-cs"/>
              </a:rPr>
              <a:t>ovilladora</a:t>
            </a:r>
            <a:r>
              <a:rPr lang="es-CL" sz="1200" b="1" kern="1200" dirty="0">
                <a:solidFill>
                  <a:schemeClr val="tx1"/>
                </a:solidFill>
                <a:effectLst/>
                <a:ea typeface="+mn-ea"/>
                <a:cs typeface="+mn-cs"/>
              </a:rPr>
              <a:t>?</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Los principales peligros de este tipo de máquina son el atrapamiento de extremidades durante la operación en la zona de la estrella, donde es hecho el corte, adicionalmente existe el peligro de contacto con energía eléctrica de existir alguna falla en sus componentes eléctricos.</a:t>
            </a:r>
            <a:endParaRPr lang="es-CL" sz="1200" kern="1200" dirty="0">
              <a:solidFill>
                <a:schemeClr val="tx1"/>
              </a:solidFill>
              <a:effectLst/>
              <a:ea typeface="+mn-ea"/>
              <a:cs typeface="+mn-cs"/>
            </a:endParaRPr>
          </a:p>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8</a:t>
            </a:fld>
            <a:endParaRPr lang="es-CL"/>
          </a:p>
        </p:txBody>
      </p:sp>
    </p:spTree>
    <p:extLst>
      <p:ext uri="{BB962C8B-B14F-4D97-AF65-F5344CB8AC3E}">
        <p14:creationId xmlns:p14="http://schemas.microsoft.com/office/powerpoint/2010/main" val="51903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Descripción</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Estas unidades consisten típicamente en una cámara cerrada. Construidas en mampostería con ladrillos refractarios; paredes metálicas con aislantes (lana de vidrio), Algunos modelos tienen puerta de entrada  y puerta de salida  al posterior de la cámara abatibles puede ser entrada y salida. El calor puede ser introducido ya sea por vapor, electricidad o por un método  de fricción. Dependiendo del tamaño de la cavidad de cocción, el producto a procesar se lleva  ya sea como bastidores bandejas individuales o carros de varios niveles. Poseen sistema de control de la temperatura, humidificación y el ciclo de tiempo se logra ya sea por control individual o conjuntamente con una unidad de controlador lógico programable (PLC).</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La regulación de la atmósfera en el interior del horno, se puede controlar variando la inyección de la mezcla de gas y aire, por lo que resultan muy útiles para hacer reducciones. Otra ventaja digna de mención es que se alcanzan altas temperaturas en un menor tiempo.</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 </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¿Cuáles son los principales peligros del Horno a Gas de Panadería?</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Los principales peligros en el uso de hornos a gas de panadería son el contacto con las superficies, partes y gases calientes, asfixia, explosión e incendio por fuga de gas; contacto con energía eléctrica; sobreesfuerzos, atrapamientos y golpes por el manejo de carros y bandejas. </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a:p>
            <a:endParaRPr lang="en-US" sz="12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9</a:t>
            </a:fld>
            <a:endParaRPr lang="es-CL"/>
          </a:p>
        </p:txBody>
      </p:sp>
    </p:spTree>
    <p:extLst>
      <p:ext uri="{BB962C8B-B14F-4D97-AF65-F5344CB8AC3E}">
        <p14:creationId xmlns:p14="http://schemas.microsoft.com/office/powerpoint/2010/main" val="97079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kern="1200" dirty="0">
                <a:solidFill>
                  <a:schemeClr val="tx1"/>
                </a:solidFill>
                <a:effectLst/>
                <a:ea typeface="+mn-ea"/>
                <a:cs typeface="+mn-cs"/>
              </a:rPr>
              <a:t>Descripción</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Una cámara de fermentación es un equipo que permite realizar el control de la fermentación (temperatura y humedad) en las masas, en </a:t>
            </a:r>
            <a:r>
              <a:rPr lang="es-CL" sz="1200" u="none" strike="noStrike" kern="1200" dirty="0">
                <a:solidFill>
                  <a:schemeClr val="tx1"/>
                </a:solidFill>
                <a:effectLst/>
                <a:ea typeface="+mn-ea"/>
                <a:cs typeface="+mn-cs"/>
              </a:rPr>
              <a:t>panaderías</a:t>
            </a:r>
            <a:r>
              <a:rPr lang="es-ES" sz="1200" kern="1200" dirty="0">
                <a:solidFill>
                  <a:schemeClr val="tx1"/>
                </a:solidFill>
                <a:effectLst/>
                <a:ea typeface="+mn-ea"/>
                <a:cs typeface="+mn-cs"/>
              </a:rPr>
              <a:t> y pastelerías. Existen modelos manuales, los cuales solo brindan calor y humedad. Además de cámaras de fermentación controladas, en las que se pueden controlar a través variantes del frío, calor, humedad y el tiempo deseado la fermentación de la masa.</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 </a:t>
            </a:r>
            <a:endParaRPr lang="es-CL" sz="1200" kern="1200" dirty="0">
              <a:solidFill>
                <a:schemeClr val="tx1"/>
              </a:solidFill>
              <a:effectLst/>
              <a:ea typeface="+mn-ea"/>
              <a:cs typeface="+mn-cs"/>
            </a:endParaRPr>
          </a:p>
          <a:p>
            <a:r>
              <a:rPr lang="es-CL" sz="1200" b="1" kern="1200" dirty="0">
                <a:solidFill>
                  <a:schemeClr val="tx1"/>
                </a:solidFill>
                <a:effectLst/>
                <a:ea typeface="+mn-ea"/>
                <a:cs typeface="+mn-cs"/>
              </a:rPr>
              <a:t>¿Cuáles son los principales peligros de una cámara de fermentación?</a:t>
            </a:r>
            <a:endParaRPr lang="es-CL" sz="1200" kern="1200" dirty="0">
              <a:solidFill>
                <a:schemeClr val="tx1"/>
              </a:solidFill>
              <a:effectLst/>
              <a:ea typeface="+mn-ea"/>
              <a:cs typeface="+mn-cs"/>
            </a:endParaRPr>
          </a:p>
          <a:p>
            <a:r>
              <a:rPr lang="es-ES" sz="1200" kern="1200" dirty="0">
                <a:solidFill>
                  <a:schemeClr val="tx1"/>
                </a:solidFill>
                <a:effectLst/>
                <a:ea typeface="+mn-ea"/>
                <a:cs typeface="+mn-cs"/>
              </a:rPr>
              <a:t>Los principales peligros de este tipo de equipo son el atrapamiento de extremidades superiores por el cierre de la puerta, golpeado por, con o contra durante la manipulación de carros, el contacto con energía eléctrica en caso de falla de algún componente en el sistema de control.  Adicionalmente existe el peligro de caída al mismo nivel por pisos resbaladizos.</a:t>
            </a:r>
            <a:endParaRPr lang="es-CL" sz="1200" kern="1200" dirty="0">
              <a:solidFill>
                <a:schemeClr val="tx1"/>
              </a:solidFill>
              <a:effectLst/>
              <a:ea typeface="+mn-ea"/>
              <a:cs typeface="+mn-cs"/>
            </a:endParaRPr>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10</a:t>
            </a:fld>
            <a:endParaRPr lang="es-CL"/>
          </a:p>
        </p:txBody>
      </p:sp>
    </p:spTree>
    <p:extLst>
      <p:ext uri="{BB962C8B-B14F-4D97-AF65-F5344CB8AC3E}">
        <p14:creationId xmlns:p14="http://schemas.microsoft.com/office/powerpoint/2010/main" val="49831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62480" indent="-362480" algn="just">
              <a:lnSpc>
                <a:spcPct val="115000"/>
              </a:lnSpc>
              <a:spcAft>
                <a:spcPts val="1057"/>
              </a:spcAft>
              <a:buFont typeface="Symbol"/>
              <a:buChar char=""/>
            </a:pPr>
            <a:r>
              <a:rPr lang="es-CL" sz="1200" dirty="0">
                <a:latin typeface="+mn-lt"/>
                <a:ea typeface="Calibri"/>
                <a:cs typeface="Helvetica"/>
              </a:rPr>
              <a:t>El operador del equipo debe contar con buen estado de salud, estar capacitado (a) en la tarea y que ha leído y entendido el manual de uso y mantenimiento del equipo.</a:t>
            </a:r>
            <a:endParaRPr lang="es-CL" sz="1200" dirty="0">
              <a:latin typeface="+mn-lt"/>
              <a:ea typeface="Times New Roman"/>
              <a:cs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Utilice los Elementos de Protección Personal (EPP), tales como: Calzado antideslizante,  ropa apropiada y cualquier otro EPP que sea necesario, conforme a los peligros existentes. Se recomienda el uso de mascarilla cuando se manipule harina en seco (polvo), para minimizar su inhalación.</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Asegúrese que el voltaje y la frecuencia de los equipos son los mismos de la placa de identificación de la máquina.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Revise y de ser necesario solicite la reparación de los conductores eléctricos en mal estado.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los componentes eléctricos se encuentren conectados a tierra.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La instalación eléctrica ha de cumplir las disposiciones establecidas en la </a:t>
            </a:r>
            <a:r>
              <a:rPr lang="es-CL" sz="1200" dirty="0" err="1">
                <a:latin typeface="+mn-lt"/>
                <a:ea typeface="Times New Roman"/>
                <a:cs typeface="Times New Roman"/>
              </a:rPr>
              <a:t>NCh</a:t>
            </a:r>
            <a:r>
              <a:rPr lang="es-CL" sz="1200" dirty="0">
                <a:latin typeface="+mn-lt"/>
                <a:ea typeface="Times New Roman"/>
                <a:cs typeface="Times New Roman"/>
              </a:rPr>
              <a:t>. </a:t>
            </a:r>
            <a:r>
              <a:rPr lang="es-CL" sz="1200" dirty="0" err="1">
                <a:latin typeface="+mn-lt"/>
                <a:ea typeface="Times New Roman"/>
                <a:cs typeface="Times New Roman"/>
              </a:rPr>
              <a:t>Elec</a:t>
            </a:r>
            <a:r>
              <a:rPr lang="es-CL" sz="1200" dirty="0">
                <a:latin typeface="+mn-lt"/>
                <a:ea typeface="Times New Roman"/>
                <a:cs typeface="Times New Roman"/>
              </a:rPr>
              <a:t>. 4/2003 de la SEC. Por lo tanto, dispondrá de interruptores </a:t>
            </a:r>
            <a:r>
              <a:rPr lang="es-CL" sz="1200" dirty="0" err="1">
                <a:latin typeface="+mn-lt"/>
                <a:ea typeface="Times New Roman"/>
                <a:cs typeface="Times New Roman"/>
              </a:rPr>
              <a:t>magnetotérmicos</a:t>
            </a:r>
            <a:r>
              <a:rPr lang="es-CL" sz="1200" dirty="0">
                <a:latin typeface="+mn-lt"/>
                <a:ea typeface="Times New Roman"/>
                <a:cs typeface="Times New Roman"/>
              </a:rPr>
              <a:t> o disyuntores así como de diferenciales que protejan a los equipos y a los trabajadores de posibles sobrecargas, cortocircuitos, etc.</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cuenta con todas las protecciones y dispositivos de seguridad instalados.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el espacio alrededor de la máquina esté bien iluminado, limpio y libre de obstáculos.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que la máquina esté instalada dentro de un lugar aireado e iluminado, sobre una base de apoyo sólida y nivelada. En temperaturas de 5 ° C a 40 ° C con una humedad no superior al 90%.</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No use ropa suelta. No use joyas. No use pelo largo. No use bufanda ni corbata. Abroche los puños, idealmente se recomienda el uso de manga corta.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Disponga el equipo de tal manera que le permita ubicarse en una posición que lo proteja del paso otras personas.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montaje de las partes y piezas del equipo previo a la puesta en marcha.</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correcto funcionamiento de la parada de emergencia y otros sistemas de seguridad con que cuente el equipo.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Verifique el estado de limpieza del equipo y de ser necesario realice un repaso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maquina presenta alguna falla o el entorno de trabajo no reúne las condiciones de seguridad antes descrita, No utilice la máquina y señalícela como fuera de servicio. Informe de inmediato a su supervisor y/o a personal de mantenimiento.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Planificar el trabajo, considerando el peso a trasladar, altura a elevar y la distancia de traslado</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El fraccionamiento de ingredientes o aditivos debe ser previamente realizado; cuando manipule cargas, aplique estrictamente las disposiciones de manejo seguro de materiales: 50 kilogramos máximo para hombres, 20 kilogramos máximos para mujeres y menores de 18 años de edad. Las embarazadas no pueden manipular cargas.</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Si la carga es pesada, voluminosa o si la cantidad es elevada, opta por usar yeguas, carros, etc., y si no dispones de ellos, solicita ayuda a un compañero o subdivide la carga en la medida de lo posible.      </a:t>
            </a:r>
            <a:endParaRPr lang="es-CL" sz="1400" dirty="0">
              <a:latin typeface="Times New Roman"/>
              <a:ea typeface="Times New Roman"/>
            </a:endParaRPr>
          </a:p>
          <a:p>
            <a:pPr marL="362480" indent="-362480" algn="just">
              <a:lnSpc>
                <a:spcPct val="115000"/>
              </a:lnSpc>
              <a:spcAft>
                <a:spcPts val="0"/>
              </a:spcAft>
              <a:buFont typeface="Symbol"/>
              <a:buChar char=""/>
            </a:pPr>
            <a:r>
              <a:rPr lang="es-CL" sz="1200" dirty="0">
                <a:latin typeface="+mn-lt"/>
                <a:ea typeface="Times New Roman"/>
                <a:cs typeface="Times New Roman"/>
              </a:rPr>
              <a:t>Aproxímese a la carga, agachase doblando las rodillas, apoye bien los pies, levante y mantenga la carga tan próxima al cuerpo como sea posible, no gire la cintura al cargar y/o trasladar peso.  </a:t>
            </a:r>
            <a:endParaRPr lang="es-CL" sz="1400" dirty="0">
              <a:latin typeface="Times New Roman"/>
              <a:ea typeface="Times New Roman"/>
            </a:endParaRPr>
          </a:p>
          <a:p>
            <a:pPr defTabSz="962162" eaLnBrk="1" fontAlgn="auto" hangingPunct="1">
              <a:spcBef>
                <a:spcPts val="0"/>
              </a:spcBef>
              <a:spcAft>
                <a:spcPts val="0"/>
              </a:spcAft>
              <a:defRPr/>
            </a:pPr>
            <a:endParaRPr lang="es-CL" sz="1200" dirty="0"/>
          </a:p>
          <a:p>
            <a:endParaRPr lang="es-CL" sz="1200" kern="1200" dirty="0">
              <a:solidFill>
                <a:schemeClr val="tx1"/>
              </a:solidFill>
              <a:effectLst/>
              <a:ea typeface="+mn-ea"/>
              <a:cs typeface="+mn-cs"/>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11</a:t>
            </a:fld>
            <a:endParaRPr lang="es-CL"/>
          </a:p>
        </p:txBody>
      </p:sp>
    </p:spTree>
    <p:extLst>
      <p:ext uri="{BB962C8B-B14F-4D97-AF65-F5344CB8AC3E}">
        <p14:creationId xmlns:p14="http://schemas.microsoft.com/office/powerpoint/2010/main" val="305018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6.sv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10.bin"/><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9.pn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2.xml"/><Relationship Id="rId7"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3/12/2025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255329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xmlns=""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043545886"/>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xmlns=""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a16="http://schemas.microsoft.com/office/drawing/2014/main" xmlns=""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D886CA85-EE81-F9C9-FF44-F60836479C6F}"/>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698906341"/>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 xmlns:a16="http://schemas.microsoft.com/office/drawing/2014/main"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 xmlns:a16="http://schemas.microsoft.com/office/drawing/2014/main"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15620011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 xmlns:a16="http://schemas.microsoft.com/office/drawing/2014/main"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61765411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207039626"/>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 xmlns:a16="http://schemas.microsoft.com/office/drawing/2014/main"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 xmlns:a16="http://schemas.microsoft.com/office/drawing/2014/main"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a16="http://schemas.microsoft.com/office/drawing/2014/main" xmlns=""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254534522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a16="http://schemas.microsoft.com/office/drawing/2014/main" xmlns=""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8103758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a16="http://schemas.microsoft.com/office/drawing/2014/main" xmlns=""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a16="http://schemas.microsoft.com/office/drawing/2014/main" xmlns=""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15198407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44383094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16485394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4338"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230783971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 xmlns:a16="http://schemas.microsoft.com/office/drawing/2014/main"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 xmlns:a16="http://schemas.microsoft.com/office/drawing/2014/main"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a16="http://schemas.microsoft.com/office/drawing/2014/main" xmlns=""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a16="http://schemas.microsoft.com/office/drawing/2014/main" xmlns=""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135929382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651898785"/>
      </p:ext>
    </p:extLst>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 xmlns:a16="http://schemas.microsoft.com/office/drawing/2014/main"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a16="http://schemas.microsoft.com/office/drawing/2014/main" xmlns=""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223825820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 xmlns:a16="http://schemas.microsoft.com/office/drawing/2014/main"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 xmlns:a16="http://schemas.microsoft.com/office/drawing/2014/main"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 xmlns:a16="http://schemas.microsoft.com/office/drawing/2014/main"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190914059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225926097"/>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39176699"/>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4287678476"/>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smtClean="0"/>
              <a:pPr>
                <a:defRPr/>
              </a:pPr>
              <a:t>‹Nº›</a:t>
            </a:fld>
            <a:endParaRPr lang="es-CL" dirty="0"/>
          </a:p>
        </p:txBody>
      </p:sp>
    </p:spTree>
    <p:extLst>
      <p:ext uri="{BB962C8B-B14F-4D97-AF65-F5344CB8AC3E}">
        <p14:creationId xmlns:p14="http://schemas.microsoft.com/office/powerpoint/2010/main" val="118012541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12-03-2025</a:t>
            </a:fld>
            <a:endParaRPr lang="es-CL"/>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extLst>
      <p:ext uri="{BB962C8B-B14F-4D97-AF65-F5344CB8AC3E}">
        <p14:creationId xmlns:p14="http://schemas.microsoft.com/office/powerpoint/2010/main" val="4048594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3/12/2025</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731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3/12/2025</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111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8.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7.bin"/><Relationship Id="rId2" Type="http://schemas.openxmlformats.org/officeDocument/2006/relationships/slideLayout" Target="../slideLayouts/slideLayout14.xml"/><Relationship Id="rId16" Type="http://schemas.openxmlformats.org/officeDocument/2006/relationships/tags" Target="../tags/tag9.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8.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5"/>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a de think-cell" r:id="rId16" imgW="415" imgH="416" progId="TCLayout.ActiveDocument.1">
                  <p:embed/>
                </p:oleObj>
              </mc:Choice>
              <mc:Fallback>
                <p:oleObj name="Diapositiva de think-cell" r:id="rId16"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8" r:id="rId1"/>
    <p:sldLayoutId id="2147483711" r:id="rId2"/>
    <p:sldLayoutId id="2147483719" r:id="rId3"/>
    <p:sldLayoutId id="2147483710" r:id="rId4"/>
    <p:sldLayoutId id="2147483705" r:id="rId5"/>
    <p:sldLayoutId id="2147483708" r:id="rId6"/>
    <p:sldLayoutId id="2147483713" r:id="rId7"/>
    <p:sldLayoutId id="2147483723" r:id="rId8"/>
    <p:sldLayoutId id="2147483724" r:id="rId9"/>
    <p:sldLayoutId id="2147483725" r:id="rId10"/>
    <p:sldLayoutId id="2147483734" r:id="rId11"/>
    <p:sldLayoutId id="214748373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 xmlns:a16="http://schemas.microsoft.com/office/drawing/2014/main"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26937331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a16="http://schemas.microsoft.com/office/drawing/2014/main" xmlns="" id="{403519CE-C58D-7944-9B39-A52069B99C2E}"/>
              </a:ext>
            </a:extLst>
          </p:cNvPr>
          <p:cNvSpPr txBox="1">
            <a:spLocks/>
          </p:cNvSpPr>
          <p:nvPr/>
        </p:nvSpPr>
        <p:spPr>
          <a:xfrm>
            <a:off x="441455" y="1509057"/>
            <a:ext cx="3973953" cy="1648976"/>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4400" dirty="0">
                <a:solidFill>
                  <a:schemeClr val="accent3">
                    <a:lumMod val="75000"/>
                    <a:lumOff val="25000"/>
                  </a:schemeClr>
                </a:solidFill>
                <a:latin typeface="ACHS Nueva Serif Medium" pitchFamily="2" charset="0"/>
              </a:rPr>
              <a:t>Seguridad en máquinas críticas</a:t>
            </a:r>
          </a:p>
          <a:p>
            <a:pPr algn="l"/>
            <a:r>
              <a:rPr lang="es-CL" sz="4400" dirty="0">
                <a:solidFill>
                  <a:schemeClr val="accent1"/>
                </a:solidFill>
                <a:latin typeface="ACHS Nueva Serif Medium" pitchFamily="2" charset="0"/>
              </a:rPr>
              <a:t>Rubro </a:t>
            </a:r>
            <a:r>
              <a:rPr lang="es-CL" sz="4400" dirty="0" smtClean="0">
                <a:solidFill>
                  <a:schemeClr val="accent1"/>
                </a:solidFill>
                <a:latin typeface="ACHS Nueva Serif Medium" pitchFamily="2" charset="0"/>
              </a:rPr>
              <a:t>Panadería</a:t>
            </a:r>
            <a:endParaRPr lang="es-CL" sz="3200" dirty="0">
              <a:solidFill>
                <a:schemeClr val="accent3">
                  <a:lumMod val="75000"/>
                  <a:lumOff val="25000"/>
                </a:schemeClr>
              </a:solidFill>
              <a:latin typeface="ACHS Nueva Serif Medium" pitchFamily="2" charset="0"/>
            </a:endParaRPr>
          </a:p>
          <a:p>
            <a:pPr algn="l"/>
            <a:endParaRPr lang="es-CL" dirty="0">
              <a:solidFill>
                <a:schemeClr val="bg2"/>
              </a:solidFill>
              <a:latin typeface="ACHS Nueva Sans" pitchFamily="2" charset="0"/>
            </a:endParaRPr>
          </a:p>
        </p:txBody>
      </p:sp>
      <p:pic>
        <p:nvPicPr>
          <p:cNvPr id="15" name="Imagen 14">
            <a:extLst>
              <a:ext uri="{FF2B5EF4-FFF2-40B4-BE49-F238E27FC236}">
                <a16:creationId xmlns:a16="http://schemas.microsoft.com/office/drawing/2014/main" xmlns="" id="{410E693C-AD73-124D-9624-9F995FA5504E}"/>
              </a:ext>
            </a:extLst>
          </p:cNvPr>
          <p:cNvPicPr>
            <a:picLocks noChangeAspect="1"/>
          </p:cNvPicPr>
          <p:nvPr/>
        </p:nvPicPr>
        <p:blipFill>
          <a:blip r:embed="rId3"/>
          <a:stretch>
            <a:fillRect/>
          </a:stretch>
        </p:blipFill>
        <p:spPr>
          <a:xfrm>
            <a:off x="434274" y="5733612"/>
            <a:ext cx="1239633" cy="506414"/>
          </a:xfrm>
          <a:prstGeom prst="rect">
            <a:avLst/>
          </a:prstGeom>
        </p:spPr>
      </p:pic>
      <p:sp>
        <p:nvSpPr>
          <p:cNvPr id="4" name="Rectángulo redondeado 7">
            <a:extLst>
              <a:ext uri="{FF2B5EF4-FFF2-40B4-BE49-F238E27FC236}">
                <a16:creationId xmlns:a16="http://schemas.microsoft.com/office/drawing/2014/main" xmlns="" id="{7ECCAB12-C10E-6E47-B3FD-F5C083FCF6D5}"/>
              </a:ext>
            </a:extLst>
          </p:cNvPr>
          <p:cNvSpPr/>
          <p:nvPr/>
        </p:nvSpPr>
        <p:spPr>
          <a:xfrm>
            <a:off x="427924" y="466012"/>
            <a:ext cx="2390190"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bg2"/>
                </a:solidFill>
                <a:latin typeface="ACHS Nueva Sans" pitchFamily="2" charset="0"/>
              </a:rPr>
              <a:t>Charla </a:t>
            </a:r>
            <a:r>
              <a:rPr lang="es-CL" dirty="0">
                <a:solidFill>
                  <a:schemeClr val="bg2"/>
                </a:solidFill>
                <a:latin typeface="ACHS Nueva Sans" pitchFamily="2" charset="0"/>
              </a:rPr>
              <a:t>/ Presencial</a:t>
            </a:r>
          </a:p>
        </p:txBody>
      </p:sp>
      <p:pic>
        <p:nvPicPr>
          <p:cNvPr id="3" name="Imagen 2">
            <a:extLst>
              <a:ext uri="{FF2B5EF4-FFF2-40B4-BE49-F238E27FC236}">
                <a16:creationId xmlns:a16="http://schemas.microsoft.com/office/drawing/2014/main" xmlns="" id="{12CC4E8D-0DAF-83B5-52A9-103BB39F2775}"/>
              </a:ext>
            </a:extLst>
          </p:cNvPr>
          <p:cNvPicPr>
            <a:picLocks noChangeAspect="1"/>
          </p:cNvPicPr>
          <p:nvPr/>
        </p:nvPicPr>
        <p:blipFill>
          <a:blip r:embed="rId4">
            <a:extLst>
              <a:ext uri="{28A0092B-C50C-407E-A947-70E740481C1C}">
                <a14:useLocalDpi xmlns:a14="http://schemas.microsoft.com/office/drawing/2010/main" val="0"/>
              </a:ext>
            </a:extLst>
          </a:blip>
          <a:srcRect l="10936" r="6203"/>
          <a:stretch/>
        </p:blipFill>
        <p:spPr>
          <a:xfrm>
            <a:off x="4656138" y="0"/>
            <a:ext cx="7535862" cy="6858000"/>
          </a:xfrm>
          <a:prstGeom prst="rect">
            <a:avLst/>
          </a:prstGeom>
        </p:spPr>
      </p:pic>
    </p:spTree>
    <p:extLst>
      <p:ext uri="{BB962C8B-B14F-4D97-AF65-F5344CB8AC3E}">
        <p14:creationId xmlns:p14="http://schemas.microsoft.com/office/powerpoint/2010/main" val="132627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497389" y="1716256"/>
            <a:ext cx="4158750" cy="2117808"/>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Es un equipo que permite realizar el control de la fermentación (temperatura y humedad) en las masas, en panaderías y pastelerías. </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Existen modelos manuales, los cuales solo brindan calor y humedad. Además de cámaras de fermentación controladas, en las que se pueden controlar a través variantes del frío, calor, humedad y el tiempo deseado la fermentación de la masa.</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367" y="1803423"/>
            <a:ext cx="3768859" cy="3777811"/>
          </a:xfrm>
          <a:prstGeom prst="rect">
            <a:avLst/>
          </a:prstGeom>
        </p:spPr>
      </p:pic>
      <p:sp>
        <p:nvSpPr>
          <p:cNvPr id="3" name="Marcador de texto 2">
            <a:extLst>
              <a:ext uri="{FF2B5EF4-FFF2-40B4-BE49-F238E27FC236}">
                <a16:creationId xmlns:a16="http://schemas.microsoft.com/office/drawing/2014/main" xmlns="" id="{DCDB7102-F5C4-CAF0-E56C-CB935F24FD77}"/>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4" name="Marcador de texto 3">
            <a:extLst>
              <a:ext uri="{FF2B5EF4-FFF2-40B4-BE49-F238E27FC236}">
                <a16:creationId xmlns:a16="http://schemas.microsoft.com/office/drawing/2014/main" xmlns="" id="{70D27F2D-1654-94EE-9042-59AF430A044C}"/>
              </a:ext>
            </a:extLst>
          </p:cNvPr>
          <p:cNvSpPr>
            <a:spLocks noGrp="1"/>
          </p:cNvSpPr>
          <p:nvPr>
            <p:ph type="body" sz="quarter" idx="62"/>
          </p:nvPr>
        </p:nvSpPr>
        <p:spPr/>
        <p:txBody>
          <a:bodyPr/>
          <a:lstStyle/>
          <a:p>
            <a:r>
              <a:rPr lang="es-CL" dirty="0"/>
              <a:t>Cámara de fermentación</a:t>
            </a:r>
          </a:p>
        </p:txBody>
      </p:sp>
      <p:grpSp>
        <p:nvGrpSpPr>
          <p:cNvPr id="5" name="Grupo 4">
            <a:extLst>
              <a:ext uri="{FF2B5EF4-FFF2-40B4-BE49-F238E27FC236}">
                <a16:creationId xmlns:a16="http://schemas.microsoft.com/office/drawing/2014/main" xmlns="" id="{B480797B-C6D2-768F-1715-B62162CD2DFB}"/>
              </a:ext>
            </a:extLst>
          </p:cNvPr>
          <p:cNvGrpSpPr/>
          <p:nvPr/>
        </p:nvGrpSpPr>
        <p:grpSpPr>
          <a:xfrm>
            <a:off x="479425" y="4241789"/>
            <a:ext cx="5397969" cy="2239222"/>
            <a:chOff x="479425" y="4241789"/>
            <a:chExt cx="5397969" cy="1911200"/>
          </a:xfrm>
        </p:grpSpPr>
        <p:sp>
          <p:nvSpPr>
            <p:cNvPr id="6" name="Rectángulo 5">
              <a:extLst>
                <a:ext uri="{FF2B5EF4-FFF2-40B4-BE49-F238E27FC236}">
                  <a16:creationId xmlns:a16="http://schemas.microsoft.com/office/drawing/2014/main" xmlns="" id="{1F11B3EE-EEE7-A0BE-35C1-CAE53C0012EF}"/>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just"/>
              <a:endParaRPr lang="es-ES" sz="1338" dirty="0">
                <a:solidFill>
                  <a:schemeClr val="bg1"/>
                </a:solidFill>
                <a:latin typeface="ACHS Nueva Sans" pitchFamily="2" charset="0"/>
              </a:endParaRPr>
            </a:p>
            <a:p>
              <a:pPr algn="just"/>
              <a:endParaRPr lang="es-ES" sz="1338" b="1" dirty="0">
                <a:solidFill>
                  <a:schemeClr val="bg1"/>
                </a:solidFill>
                <a:latin typeface="ACHS Nueva Sans" pitchFamily="2" charset="0"/>
                <a:cs typeface="Arial" panose="020B0604020202020204" pitchFamily="34" charset="0"/>
              </a:endParaRPr>
            </a:p>
            <a:p>
              <a:pPr algn="just"/>
              <a:endParaRPr lang="es-ES" sz="1338" b="1" dirty="0">
                <a:solidFill>
                  <a:schemeClr val="bg1"/>
                </a:solidFill>
                <a:latin typeface="ACHS Nueva Sans" pitchFamily="2" charset="0"/>
                <a:cs typeface="Arial" panose="020B0604020202020204" pitchFamily="34" charset="0"/>
              </a:endParaRPr>
            </a:p>
            <a:p>
              <a:pPr algn="just"/>
              <a:r>
                <a:rPr lang="es-ES" sz="1600" b="1" dirty="0">
                  <a:solidFill>
                    <a:schemeClr val="bg1"/>
                  </a:solidFill>
                  <a:latin typeface="ACHS Nueva Sans" pitchFamily="2" charset="0"/>
                  <a:cs typeface="Arial" panose="020B0604020202020204" pitchFamily="34" charset="0"/>
                </a:rPr>
                <a:t> ¿Cuáles son los principales peligros de la Cámara de fermentación?</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Atrapamiento de extremidades superiores por el cierre de la puerta, golpeado por, con o contra durante la manipulación de carros.</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 en caso de falla de algún componente en el sistema de control.</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Caída al mismo nivel por pisos resbaladizos.</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7" name="Imagen 6">
              <a:extLst>
                <a:ext uri="{FF2B5EF4-FFF2-40B4-BE49-F238E27FC236}">
                  <a16:creationId xmlns:a16="http://schemas.microsoft.com/office/drawing/2014/main" xmlns="" id="{E3B1D0F9-A69F-1083-C7C3-DB3F80C09D1D}"/>
                </a:ext>
              </a:extLst>
            </p:cNvPr>
            <p:cNvPicPr>
              <a:picLocks noChangeAspect="1"/>
            </p:cNvPicPr>
            <p:nvPr/>
          </p:nvPicPr>
          <p:blipFill>
            <a:blip r:embed="rId4"/>
            <a:stretch>
              <a:fillRect/>
            </a:stretch>
          </p:blipFill>
          <p:spPr>
            <a:xfrm>
              <a:off x="4989095" y="4896352"/>
              <a:ext cx="631991" cy="796308"/>
            </a:xfrm>
            <a:prstGeom prst="rect">
              <a:avLst/>
            </a:prstGeom>
          </p:spPr>
        </p:pic>
      </p:grpSp>
    </p:spTree>
    <p:extLst>
      <p:ext uri="{BB962C8B-B14F-4D97-AF65-F5344CB8AC3E}">
        <p14:creationId xmlns:p14="http://schemas.microsoft.com/office/powerpoint/2010/main" val="1271668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79425" y="1986440"/>
            <a:ext cx="4928813" cy="948148"/>
            <a:chOff x="1044228" y="2653557"/>
            <a:chExt cx="6549930" cy="1260000"/>
          </a:xfrm>
        </p:grpSpPr>
        <p:grpSp>
          <p:nvGrpSpPr>
            <p:cNvPr id="16" name="Grupo 15"/>
            <p:cNvGrpSpPr/>
            <p:nvPr/>
          </p:nvGrpSpPr>
          <p:grpSpPr>
            <a:xfrm>
              <a:off x="1044228" y="2653557"/>
              <a:ext cx="6549930" cy="1260000"/>
              <a:chOff x="823702" y="3083766"/>
              <a:chExt cx="6549930" cy="1260000"/>
            </a:xfrm>
          </p:grpSpPr>
          <p:sp>
            <p:nvSpPr>
              <p:cNvPr id="17" name="Forma libre 16">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Contar con buen estado de salud, estar capacitado (a) en la tarea y que ha leído y entendido el manual de uso y mantenimiento del equipo.</a:t>
                </a:r>
              </a:p>
            </p:txBody>
          </p:sp>
          <p:sp>
            <p:nvSpPr>
              <p:cNvPr id="18" name="Elipse 17">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22" name="Imagen 21"/>
            <p:cNvPicPr>
              <a:picLocks noChangeAspect="1"/>
            </p:cNvPicPr>
            <p:nvPr/>
          </p:nvPicPr>
          <p:blipFill>
            <a:blip r:embed="rId3"/>
            <a:stretch>
              <a:fillRect/>
            </a:stretch>
          </p:blipFill>
          <p:spPr>
            <a:xfrm>
              <a:off x="1258998" y="2923584"/>
              <a:ext cx="679628" cy="719945"/>
            </a:xfrm>
            <a:prstGeom prst="rect">
              <a:avLst/>
            </a:prstGeom>
          </p:spPr>
        </p:pic>
      </p:grpSp>
      <p:grpSp>
        <p:nvGrpSpPr>
          <p:cNvPr id="9" name="Grupo 8">
            <a:extLst>
              <a:ext uri="{FF2B5EF4-FFF2-40B4-BE49-F238E27FC236}">
                <a16:creationId xmlns:a16="http://schemas.microsoft.com/office/drawing/2014/main" xmlns="" id="{0ED28CDB-1457-0B9B-7711-5055F9291F90}"/>
              </a:ext>
            </a:extLst>
          </p:cNvPr>
          <p:cNvGrpSpPr/>
          <p:nvPr/>
        </p:nvGrpSpPr>
        <p:grpSpPr>
          <a:xfrm>
            <a:off x="6279424" y="1986440"/>
            <a:ext cx="4928813" cy="948148"/>
            <a:chOff x="6279424" y="2034566"/>
            <a:chExt cx="4928813" cy="948148"/>
          </a:xfrm>
        </p:grpSpPr>
        <p:grpSp>
          <p:nvGrpSpPr>
            <p:cNvPr id="24" name="Grupo 23"/>
            <p:cNvGrpSpPr/>
            <p:nvPr/>
          </p:nvGrpSpPr>
          <p:grpSpPr>
            <a:xfrm>
              <a:off x="6279424" y="2034566"/>
              <a:ext cx="4928813" cy="948148"/>
              <a:chOff x="823702" y="3083766"/>
              <a:chExt cx="6549930" cy="1260000"/>
            </a:xfrm>
          </p:grpSpPr>
          <p:sp>
            <p:nvSpPr>
              <p:cNvPr id="26" name="Forma libre 25">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Utilice los Elementos de Protección Personal (EPP). Se recomienda el uso de mascarilla cuando se manipule harina en seco (polvo), para minimizar su inhalación.</a:t>
                </a:r>
              </a:p>
            </p:txBody>
          </p:sp>
          <p:sp>
            <p:nvSpPr>
              <p:cNvPr id="27" name="Elipse 26">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28" name="Imagen 27">
              <a:extLst>
                <a:ext uri="{FF2B5EF4-FFF2-40B4-BE49-F238E27FC236}">
                  <a16:creationId xmlns:a16="http://schemas.microsoft.com/office/drawing/2014/main" xmlns="" id="{8B121908-4801-F749-B536-846D9C3FC913}"/>
                </a:ext>
              </a:extLst>
            </p:cNvPr>
            <p:cNvPicPr>
              <a:picLocks noChangeAspect="1"/>
            </p:cNvPicPr>
            <p:nvPr/>
          </p:nvPicPr>
          <p:blipFill>
            <a:blip r:embed="rId4"/>
            <a:stretch>
              <a:fillRect/>
            </a:stretch>
          </p:blipFill>
          <p:spPr>
            <a:xfrm>
              <a:off x="6422228" y="2233236"/>
              <a:ext cx="657875" cy="543843"/>
            </a:xfrm>
            <a:prstGeom prst="rect">
              <a:avLst/>
            </a:prstGeom>
          </p:spPr>
        </p:pic>
      </p:grpSp>
      <p:grpSp>
        <p:nvGrpSpPr>
          <p:cNvPr id="11" name="Grupo 10">
            <a:extLst>
              <a:ext uri="{FF2B5EF4-FFF2-40B4-BE49-F238E27FC236}">
                <a16:creationId xmlns:a16="http://schemas.microsoft.com/office/drawing/2014/main" xmlns="" id="{ED5061F4-AA97-8389-A69E-F7C453E2AF9E}"/>
              </a:ext>
            </a:extLst>
          </p:cNvPr>
          <p:cNvGrpSpPr/>
          <p:nvPr/>
        </p:nvGrpSpPr>
        <p:grpSpPr>
          <a:xfrm>
            <a:off x="479425" y="3407894"/>
            <a:ext cx="4928813" cy="948148"/>
            <a:chOff x="479425" y="3424435"/>
            <a:chExt cx="4928813" cy="948148"/>
          </a:xfrm>
        </p:grpSpPr>
        <p:grpSp>
          <p:nvGrpSpPr>
            <p:cNvPr id="30" name="Grupo 29"/>
            <p:cNvGrpSpPr/>
            <p:nvPr/>
          </p:nvGrpSpPr>
          <p:grpSpPr>
            <a:xfrm>
              <a:off x="479425" y="3424435"/>
              <a:ext cx="4928813" cy="948148"/>
              <a:chOff x="823702" y="3083766"/>
              <a:chExt cx="6549930" cy="1260000"/>
            </a:xfrm>
          </p:grpSpPr>
          <p:sp>
            <p:nvSpPr>
              <p:cNvPr id="32" name="Forma libre 31">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Asegúrese que el voltaje y la frecuencia de los equipos son los mismos de la placa de identificación de la máquina.</a:t>
                </a:r>
              </a:p>
            </p:txBody>
          </p:sp>
          <p:sp>
            <p:nvSpPr>
              <p:cNvPr id="33" name="Elipse 32">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34" name="Imagen 33">
              <a:extLst>
                <a:ext uri="{FF2B5EF4-FFF2-40B4-BE49-F238E27FC236}">
                  <a16:creationId xmlns:a16="http://schemas.microsoft.com/office/drawing/2014/main" xmlns="" id="{13B0492F-9121-F348-AEFB-48B23CE5C9F6}"/>
                </a:ext>
              </a:extLst>
            </p:cNvPr>
            <p:cNvPicPr>
              <a:picLocks noChangeAspect="1"/>
            </p:cNvPicPr>
            <p:nvPr/>
          </p:nvPicPr>
          <p:blipFill>
            <a:blip r:embed="rId5">
              <a:lum bright="100000"/>
            </a:blip>
            <a:stretch>
              <a:fillRect/>
            </a:stretch>
          </p:blipFill>
          <p:spPr>
            <a:xfrm>
              <a:off x="780564" y="3602250"/>
              <a:ext cx="324929" cy="592517"/>
            </a:xfrm>
            <a:prstGeom prst="rect">
              <a:avLst/>
            </a:prstGeom>
          </p:spPr>
        </p:pic>
      </p:grpSp>
      <p:grpSp>
        <p:nvGrpSpPr>
          <p:cNvPr id="8" name="Grupo 7">
            <a:extLst>
              <a:ext uri="{FF2B5EF4-FFF2-40B4-BE49-F238E27FC236}">
                <a16:creationId xmlns:a16="http://schemas.microsoft.com/office/drawing/2014/main" xmlns="" id="{48FC95D3-786F-24CC-3CC0-AD94B66E9AE1}"/>
              </a:ext>
            </a:extLst>
          </p:cNvPr>
          <p:cNvGrpSpPr/>
          <p:nvPr/>
        </p:nvGrpSpPr>
        <p:grpSpPr>
          <a:xfrm>
            <a:off x="6279424" y="3407893"/>
            <a:ext cx="4928813" cy="948148"/>
            <a:chOff x="6279424" y="3429000"/>
            <a:chExt cx="4928813" cy="948148"/>
          </a:xfrm>
        </p:grpSpPr>
        <p:grpSp>
          <p:nvGrpSpPr>
            <p:cNvPr id="35" name="Grupo 34"/>
            <p:cNvGrpSpPr/>
            <p:nvPr/>
          </p:nvGrpSpPr>
          <p:grpSpPr>
            <a:xfrm>
              <a:off x="6279424" y="3429000"/>
              <a:ext cx="4928813" cy="948148"/>
              <a:chOff x="823702" y="3083766"/>
              <a:chExt cx="6549930" cy="1260000"/>
            </a:xfrm>
          </p:grpSpPr>
          <p:sp>
            <p:nvSpPr>
              <p:cNvPr id="36" name="Forma libre 35">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Revise y de ser necesario solicite la reparación de los conductores eléctricos en mal estado.</a:t>
                </a:r>
              </a:p>
            </p:txBody>
          </p:sp>
          <p:sp>
            <p:nvSpPr>
              <p:cNvPr id="37" name="Elipse 36">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38" name="Imagen 37">
              <a:extLst>
                <a:ext uri="{FF2B5EF4-FFF2-40B4-BE49-F238E27FC236}">
                  <a16:creationId xmlns:a16="http://schemas.microsoft.com/office/drawing/2014/main" xmlns="" id="{C316276A-DF57-164C-85A4-DACB982D43A4}"/>
                </a:ext>
              </a:extLst>
            </p:cNvPr>
            <p:cNvPicPr>
              <a:picLocks noChangeAspect="1"/>
            </p:cNvPicPr>
            <p:nvPr/>
          </p:nvPicPr>
          <p:blipFill>
            <a:blip r:embed="rId6">
              <a:lum bright="100000"/>
            </a:blip>
            <a:stretch>
              <a:fillRect/>
            </a:stretch>
          </p:blipFill>
          <p:spPr>
            <a:xfrm>
              <a:off x="6484995" y="3675482"/>
              <a:ext cx="516063" cy="477837"/>
            </a:xfrm>
            <a:prstGeom prst="rect">
              <a:avLst/>
            </a:prstGeom>
          </p:spPr>
        </p:pic>
      </p:grpSp>
      <p:grpSp>
        <p:nvGrpSpPr>
          <p:cNvPr id="10" name="Grupo 9">
            <a:extLst>
              <a:ext uri="{FF2B5EF4-FFF2-40B4-BE49-F238E27FC236}">
                <a16:creationId xmlns:a16="http://schemas.microsoft.com/office/drawing/2014/main" xmlns="" id="{482F7DFC-652D-824D-61E7-616FFB576AD5}"/>
              </a:ext>
            </a:extLst>
          </p:cNvPr>
          <p:cNvGrpSpPr/>
          <p:nvPr/>
        </p:nvGrpSpPr>
        <p:grpSpPr>
          <a:xfrm>
            <a:off x="479425" y="4829347"/>
            <a:ext cx="4928813" cy="948148"/>
            <a:chOff x="479425" y="4941641"/>
            <a:chExt cx="4928813" cy="948148"/>
          </a:xfrm>
        </p:grpSpPr>
        <p:grpSp>
          <p:nvGrpSpPr>
            <p:cNvPr id="39" name="Grupo 38"/>
            <p:cNvGrpSpPr/>
            <p:nvPr/>
          </p:nvGrpSpPr>
          <p:grpSpPr>
            <a:xfrm>
              <a:off x="479425" y="4941641"/>
              <a:ext cx="4928813" cy="948148"/>
              <a:chOff x="823702" y="3083766"/>
              <a:chExt cx="6549930" cy="1260000"/>
            </a:xfrm>
          </p:grpSpPr>
          <p:sp>
            <p:nvSpPr>
              <p:cNvPr id="41" name="Forma libre 40">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Verifique que los componentes eléctricos se encuentren conectados a tierra</a:t>
                </a:r>
              </a:p>
            </p:txBody>
          </p:sp>
          <p:sp>
            <p:nvSpPr>
              <p:cNvPr id="42" name="Elipse 41">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43" name="Imagen 42">
              <a:extLst>
                <a:ext uri="{FF2B5EF4-FFF2-40B4-BE49-F238E27FC236}">
                  <a16:creationId xmlns:a16="http://schemas.microsoft.com/office/drawing/2014/main" xmlns="" id="{12CB901B-9A40-3142-8F53-56F9CF65C319}"/>
                </a:ext>
              </a:extLst>
            </p:cNvPr>
            <p:cNvPicPr>
              <a:picLocks noChangeAspect="1"/>
            </p:cNvPicPr>
            <p:nvPr/>
          </p:nvPicPr>
          <p:blipFill>
            <a:blip r:embed="rId7">
              <a:lum bright="100000"/>
            </a:blip>
            <a:stretch>
              <a:fillRect/>
            </a:stretch>
          </p:blipFill>
          <p:spPr>
            <a:xfrm>
              <a:off x="684997" y="5119455"/>
              <a:ext cx="516063" cy="592517"/>
            </a:xfrm>
            <a:prstGeom prst="rect">
              <a:avLst/>
            </a:prstGeom>
          </p:spPr>
        </p:pic>
      </p:grpSp>
      <p:grpSp>
        <p:nvGrpSpPr>
          <p:cNvPr id="7" name="Grupo 6">
            <a:extLst>
              <a:ext uri="{FF2B5EF4-FFF2-40B4-BE49-F238E27FC236}">
                <a16:creationId xmlns:a16="http://schemas.microsoft.com/office/drawing/2014/main" xmlns="" id="{96FB53FB-156C-663B-94D8-118ADEA823CB}"/>
              </a:ext>
            </a:extLst>
          </p:cNvPr>
          <p:cNvGrpSpPr/>
          <p:nvPr/>
        </p:nvGrpSpPr>
        <p:grpSpPr>
          <a:xfrm>
            <a:off x="6279424" y="4829347"/>
            <a:ext cx="4928813" cy="948148"/>
            <a:chOff x="6279424" y="4941641"/>
            <a:chExt cx="4928813" cy="948148"/>
          </a:xfrm>
        </p:grpSpPr>
        <p:grpSp>
          <p:nvGrpSpPr>
            <p:cNvPr id="44" name="Grupo 43"/>
            <p:cNvGrpSpPr/>
            <p:nvPr/>
          </p:nvGrpSpPr>
          <p:grpSpPr>
            <a:xfrm>
              <a:off x="6279424" y="4941641"/>
              <a:ext cx="4928813" cy="948148"/>
              <a:chOff x="823702" y="3083766"/>
              <a:chExt cx="6549930" cy="1260000"/>
            </a:xfrm>
          </p:grpSpPr>
          <p:sp>
            <p:nvSpPr>
              <p:cNvPr id="45" name="Forma libre 44">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bg1">
                        <a:lumMod val="50000"/>
                      </a:schemeClr>
                    </a:solidFill>
                    <a:latin typeface="ACHS Nueva Sans" pitchFamily="2" charset="0"/>
                    <a:ea typeface="Arial"/>
                    <a:cs typeface="Arial"/>
                    <a:sym typeface="Arial"/>
                  </a:rPr>
                  <a:t>Verifique que el espacio alrededor de la máquina esté bien iluminado, limpio y libre de obstáculos.</a:t>
                </a:r>
              </a:p>
            </p:txBody>
          </p:sp>
          <p:sp>
            <p:nvSpPr>
              <p:cNvPr id="46" name="Elipse 45">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47" name="Imagen 46">
              <a:extLst>
                <a:ext uri="{FF2B5EF4-FFF2-40B4-BE49-F238E27FC236}">
                  <a16:creationId xmlns:a16="http://schemas.microsoft.com/office/drawing/2014/main" xmlns="" id="{E7C3DC14-1AFF-3F4E-AAE3-6ACFF988B455}"/>
                </a:ext>
              </a:extLst>
            </p:cNvPr>
            <p:cNvPicPr>
              <a:picLocks noChangeAspect="1"/>
            </p:cNvPicPr>
            <p:nvPr/>
          </p:nvPicPr>
          <p:blipFill>
            <a:blip r:embed="rId8"/>
            <a:stretch>
              <a:fillRect/>
            </a:stretch>
          </p:blipFill>
          <p:spPr>
            <a:xfrm>
              <a:off x="6422229" y="5089677"/>
              <a:ext cx="592517" cy="602074"/>
            </a:xfrm>
            <a:prstGeom prst="rect">
              <a:avLst/>
            </a:prstGeom>
          </p:spPr>
        </p:pic>
      </p:grpSp>
      <p:sp>
        <p:nvSpPr>
          <p:cNvPr id="5" name="Marcador de texto 4">
            <a:extLst>
              <a:ext uri="{FF2B5EF4-FFF2-40B4-BE49-F238E27FC236}">
                <a16:creationId xmlns:a16="http://schemas.microsoft.com/office/drawing/2014/main" xmlns="" id="{316876AC-9347-297E-2E53-70272BF7A971}"/>
              </a:ext>
            </a:extLst>
          </p:cNvPr>
          <p:cNvSpPr>
            <a:spLocks noGrp="1"/>
          </p:cNvSpPr>
          <p:nvPr>
            <p:ph type="body" sz="quarter" idx="61"/>
          </p:nvPr>
        </p:nvSpPr>
        <p:spPr/>
        <p:txBody>
          <a:bodyPr/>
          <a:lstStyle/>
          <a:p>
            <a:r>
              <a:rPr lang="es-CL" dirty="0"/>
              <a:t>Operación segura de máquinas</a:t>
            </a:r>
          </a:p>
          <a:p>
            <a:endParaRPr lang="es-CL" dirty="0"/>
          </a:p>
        </p:txBody>
      </p:sp>
      <p:sp>
        <p:nvSpPr>
          <p:cNvPr id="6" name="Marcador de texto 5">
            <a:extLst>
              <a:ext uri="{FF2B5EF4-FFF2-40B4-BE49-F238E27FC236}">
                <a16:creationId xmlns:a16="http://schemas.microsoft.com/office/drawing/2014/main" xmlns="" id="{84B51C7F-1012-61FA-EAB8-30AAEFD8C268}"/>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5197916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479425" y="1991006"/>
            <a:ext cx="4928813" cy="948148"/>
            <a:chOff x="823702" y="3083766"/>
            <a:chExt cx="6549930" cy="1260000"/>
          </a:xfrm>
        </p:grpSpPr>
        <p:sp>
          <p:nvSpPr>
            <p:cNvPr id="17" name="Forma libre 16">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Verifique que la máquina esté instalada dentro de un lugar aireado e iluminado, sobre una base de apoyo sólida y nivelada.</a:t>
              </a:r>
            </a:p>
          </p:txBody>
        </p:sp>
        <p:sp>
          <p:nvSpPr>
            <p:cNvPr id="18" name="Elipse 17">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grpSp>
        <p:nvGrpSpPr>
          <p:cNvPr id="24" name="Grupo 23"/>
          <p:cNvGrpSpPr/>
          <p:nvPr/>
        </p:nvGrpSpPr>
        <p:grpSpPr>
          <a:xfrm>
            <a:off x="6279424" y="1991005"/>
            <a:ext cx="4928813" cy="948148"/>
            <a:chOff x="823702" y="3083766"/>
            <a:chExt cx="6549930" cy="1260000"/>
          </a:xfrm>
        </p:grpSpPr>
        <p:sp>
          <p:nvSpPr>
            <p:cNvPr id="26" name="Forma libre 25">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Verifique que la máquina cuenta con todas las protecciones y dispositivos de seguridad instalados. </a:t>
              </a:r>
            </a:p>
          </p:txBody>
        </p:sp>
        <p:sp>
          <p:nvSpPr>
            <p:cNvPr id="27" name="Elipse 26">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grpSp>
        <p:nvGrpSpPr>
          <p:cNvPr id="30" name="Grupo 29"/>
          <p:cNvGrpSpPr/>
          <p:nvPr/>
        </p:nvGrpSpPr>
        <p:grpSpPr>
          <a:xfrm>
            <a:off x="479425" y="3380874"/>
            <a:ext cx="4928813" cy="948148"/>
            <a:chOff x="823702" y="3083766"/>
            <a:chExt cx="6549930" cy="1260000"/>
          </a:xfrm>
        </p:grpSpPr>
        <p:sp>
          <p:nvSpPr>
            <p:cNvPr id="32" name="Forma libre 31">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No use ropa suelta, joyas, pelo largo,  bufanda, etc.</a:t>
              </a:r>
            </a:p>
          </p:txBody>
        </p:sp>
        <p:sp>
          <p:nvSpPr>
            <p:cNvPr id="33" name="Elipse 32">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grpSp>
        <p:nvGrpSpPr>
          <p:cNvPr id="35" name="Grupo 34"/>
          <p:cNvGrpSpPr/>
          <p:nvPr/>
        </p:nvGrpSpPr>
        <p:grpSpPr>
          <a:xfrm>
            <a:off x="6279424" y="3385439"/>
            <a:ext cx="4928813" cy="948148"/>
            <a:chOff x="823702" y="3083766"/>
            <a:chExt cx="6549930" cy="1260000"/>
          </a:xfrm>
        </p:grpSpPr>
        <p:sp>
          <p:nvSpPr>
            <p:cNvPr id="36" name="Forma libre 35">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Ubíquese en una posición que lo proteja del paso otras personas.</a:t>
              </a:r>
            </a:p>
          </p:txBody>
        </p:sp>
        <p:sp>
          <p:nvSpPr>
            <p:cNvPr id="37" name="Elipse 36">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grpSp>
        <p:nvGrpSpPr>
          <p:cNvPr id="39" name="Grupo 38"/>
          <p:cNvGrpSpPr/>
          <p:nvPr/>
        </p:nvGrpSpPr>
        <p:grpSpPr>
          <a:xfrm>
            <a:off x="479425" y="4898080"/>
            <a:ext cx="4928813" cy="948148"/>
            <a:chOff x="823702" y="3083766"/>
            <a:chExt cx="6549930" cy="1260000"/>
          </a:xfrm>
        </p:grpSpPr>
        <p:sp>
          <p:nvSpPr>
            <p:cNvPr id="41" name="Forma libre 40">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Verifique el correcto montaje de las partes y piezas del equipo previo a la puesta en marcha.</a:t>
              </a:r>
            </a:p>
          </p:txBody>
        </p:sp>
        <p:sp>
          <p:nvSpPr>
            <p:cNvPr id="42" name="Elipse 41">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grpSp>
        <p:nvGrpSpPr>
          <p:cNvPr id="48" name="Grupo 47"/>
          <p:cNvGrpSpPr/>
          <p:nvPr/>
        </p:nvGrpSpPr>
        <p:grpSpPr>
          <a:xfrm>
            <a:off x="6277318" y="4871092"/>
            <a:ext cx="4928813" cy="948148"/>
            <a:chOff x="823702" y="3083766"/>
            <a:chExt cx="6549930" cy="1260000"/>
          </a:xfrm>
        </p:grpSpPr>
        <p:sp>
          <p:nvSpPr>
            <p:cNvPr id="49" name="Forma libre 48">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Verifique el correcto funcionamiento de la parada de emergencia y otros sistemas de seguridad con que cuente equipo. </a:t>
              </a:r>
            </a:p>
          </p:txBody>
        </p:sp>
        <p:sp>
          <p:nvSpPr>
            <p:cNvPr id="50" name="Elipse 49">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51" name="Imagen 50">
            <a:extLst>
              <a:ext uri="{FF2B5EF4-FFF2-40B4-BE49-F238E27FC236}">
                <a16:creationId xmlns:a16="http://schemas.microsoft.com/office/drawing/2014/main" xmlns="" id="{59C4FAC4-14E4-644C-BE13-15745D0DE925}"/>
              </a:ext>
            </a:extLst>
          </p:cNvPr>
          <p:cNvPicPr>
            <a:picLocks noChangeAspect="1"/>
          </p:cNvPicPr>
          <p:nvPr/>
        </p:nvPicPr>
        <p:blipFill>
          <a:blip r:embed="rId3"/>
          <a:stretch>
            <a:fillRect/>
          </a:stretch>
        </p:blipFill>
        <p:spPr>
          <a:xfrm>
            <a:off x="6482890" y="2147035"/>
            <a:ext cx="516063" cy="592517"/>
          </a:xfrm>
          <a:prstGeom prst="rect">
            <a:avLst/>
          </a:prstGeom>
        </p:spPr>
      </p:pic>
      <p:pic>
        <p:nvPicPr>
          <p:cNvPr id="52" name="Imagen 51">
            <a:extLst>
              <a:ext uri="{FF2B5EF4-FFF2-40B4-BE49-F238E27FC236}">
                <a16:creationId xmlns:a16="http://schemas.microsoft.com/office/drawing/2014/main" xmlns="" id="{137219D6-5CAF-1944-AD86-026BFF7AAF89}"/>
              </a:ext>
            </a:extLst>
          </p:cNvPr>
          <p:cNvPicPr>
            <a:picLocks noChangeAspect="1"/>
          </p:cNvPicPr>
          <p:nvPr/>
        </p:nvPicPr>
        <p:blipFill>
          <a:blip r:embed="rId4"/>
          <a:stretch>
            <a:fillRect/>
          </a:stretch>
        </p:blipFill>
        <p:spPr>
          <a:xfrm>
            <a:off x="6516338" y="5059480"/>
            <a:ext cx="449166" cy="506507"/>
          </a:xfrm>
          <a:prstGeom prst="rect">
            <a:avLst/>
          </a:prstGeom>
        </p:spPr>
      </p:pic>
      <p:pic>
        <p:nvPicPr>
          <p:cNvPr id="53" name="Imagen 52">
            <a:extLst>
              <a:ext uri="{FF2B5EF4-FFF2-40B4-BE49-F238E27FC236}">
                <a16:creationId xmlns:a16="http://schemas.microsoft.com/office/drawing/2014/main" xmlns="" id="{42460149-51FD-2E41-AFD4-1799013EFB1D}"/>
              </a:ext>
            </a:extLst>
          </p:cNvPr>
          <p:cNvPicPr>
            <a:picLocks noChangeAspect="1"/>
          </p:cNvPicPr>
          <p:nvPr/>
        </p:nvPicPr>
        <p:blipFill>
          <a:blip r:embed="rId5"/>
          <a:stretch>
            <a:fillRect/>
          </a:stretch>
        </p:blipFill>
        <p:spPr>
          <a:xfrm>
            <a:off x="6574416" y="3531374"/>
            <a:ext cx="372713" cy="611631"/>
          </a:xfrm>
          <a:prstGeom prst="rect">
            <a:avLst/>
          </a:prstGeom>
        </p:spPr>
      </p:pic>
      <p:pic>
        <p:nvPicPr>
          <p:cNvPr id="54" name="Imagen 53">
            <a:extLst>
              <a:ext uri="{FF2B5EF4-FFF2-40B4-BE49-F238E27FC236}">
                <a16:creationId xmlns:a16="http://schemas.microsoft.com/office/drawing/2014/main" xmlns="" id="{5A37C25F-85AE-8C49-A61F-ECDBE4A75D03}"/>
              </a:ext>
            </a:extLst>
          </p:cNvPr>
          <p:cNvPicPr>
            <a:picLocks noChangeAspect="1"/>
          </p:cNvPicPr>
          <p:nvPr/>
        </p:nvPicPr>
        <p:blipFill>
          <a:blip r:embed="rId6"/>
          <a:stretch>
            <a:fillRect/>
          </a:stretch>
        </p:blipFill>
        <p:spPr>
          <a:xfrm>
            <a:off x="751894" y="3469255"/>
            <a:ext cx="382269" cy="735868"/>
          </a:xfrm>
          <a:prstGeom prst="rect">
            <a:avLst/>
          </a:prstGeom>
        </p:spPr>
      </p:pic>
      <p:pic>
        <p:nvPicPr>
          <p:cNvPr id="55" name="Imagen 54">
            <a:extLst>
              <a:ext uri="{FF2B5EF4-FFF2-40B4-BE49-F238E27FC236}">
                <a16:creationId xmlns:a16="http://schemas.microsoft.com/office/drawing/2014/main" xmlns="" id="{745E4715-746E-284E-BD5C-9D299A1574A1}"/>
              </a:ext>
            </a:extLst>
          </p:cNvPr>
          <p:cNvPicPr>
            <a:picLocks noChangeAspect="1"/>
          </p:cNvPicPr>
          <p:nvPr/>
        </p:nvPicPr>
        <p:blipFill>
          <a:blip r:embed="rId7">
            <a:lum bright="100000"/>
          </a:blip>
          <a:stretch>
            <a:fillRect/>
          </a:stretch>
        </p:blipFill>
        <p:spPr>
          <a:xfrm>
            <a:off x="608166" y="5123776"/>
            <a:ext cx="629862" cy="449395"/>
          </a:xfrm>
          <a:prstGeom prst="rect">
            <a:avLst/>
          </a:prstGeom>
        </p:spPr>
      </p:pic>
      <p:pic>
        <p:nvPicPr>
          <p:cNvPr id="56" name="Imagen 55">
            <a:extLst>
              <a:ext uri="{FF2B5EF4-FFF2-40B4-BE49-F238E27FC236}">
                <a16:creationId xmlns:a16="http://schemas.microsoft.com/office/drawing/2014/main" xmlns="" id="{5C8EC4EA-E70B-F14B-821A-4FDC1DD0D1C6}"/>
              </a:ext>
            </a:extLst>
          </p:cNvPr>
          <p:cNvPicPr>
            <a:picLocks noChangeAspect="1"/>
          </p:cNvPicPr>
          <p:nvPr/>
        </p:nvPicPr>
        <p:blipFill>
          <a:blip r:embed="rId8">
            <a:lum bright="100000"/>
          </a:blip>
          <a:stretch>
            <a:fillRect/>
          </a:stretch>
        </p:blipFill>
        <p:spPr>
          <a:xfrm rot="5400000">
            <a:off x="661105" y="2321727"/>
            <a:ext cx="563847" cy="286702"/>
          </a:xfrm>
          <a:prstGeom prst="rect">
            <a:avLst/>
          </a:prstGeom>
        </p:spPr>
      </p:pic>
      <p:sp>
        <p:nvSpPr>
          <p:cNvPr id="2" name="Marcador de texto 1">
            <a:extLst>
              <a:ext uri="{FF2B5EF4-FFF2-40B4-BE49-F238E27FC236}">
                <a16:creationId xmlns:a16="http://schemas.microsoft.com/office/drawing/2014/main" xmlns="" id="{98FFEF84-D5FF-86C6-E49B-C3F0B0AF3189}"/>
              </a:ext>
            </a:extLst>
          </p:cNvPr>
          <p:cNvSpPr>
            <a:spLocks noGrp="1"/>
          </p:cNvSpPr>
          <p:nvPr>
            <p:ph type="body" sz="quarter" idx="61"/>
          </p:nvPr>
        </p:nvSpPr>
        <p:spPr/>
        <p:txBody>
          <a:bodyPr/>
          <a:lstStyle/>
          <a:p>
            <a:r>
              <a:rPr lang="es-CL" dirty="0"/>
              <a:t>Operación segura de máquinas</a:t>
            </a:r>
          </a:p>
          <a:p>
            <a:endParaRPr lang="es-CL" dirty="0"/>
          </a:p>
        </p:txBody>
      </p:sp>
      <p:sp>
        <p:nvSpPr>
          <p:cNvPr id="3" name="Marcador de texto 2">
            <a:extLst>
              <a:ext uri="{FF2B5EF4-FFF2-40B4-BE49-F238E27FC236}">
                <a16:creationId xmlns:a16="http://schemas.microsoft.com/office/drawing/2014/main" xmlns="" id="{71E95D58-191D-163C-5279-BF2918727FAD}"/>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14689497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p:cNvPicPr>
            <a:picLocks noChangeAspect="1"/>
          </p:cNvPicPr>
          <p:nvPr/>
        </p:nvPicPr>
        <p:blipFill rotWithShape="1">
          <a:blip r:embed="rId3">
            <a:extLst>
              <a:ext uri="{28A0092B-C50C-407E-A947-70E740481C1C}">
                <a14:useLocalDpi xmlns:a14="http://schemas.microsoft.com/office/drawing/2010/main" val="0"/>
              </a:ext>
            </a:extLst>
          </a:blip>
          <a:srcRect l="6809" r="12205"/>
          <a:stretch/>
        </p:blipFill>
        <p:spPr>
          <a:xfrm>
            <a:off x="6167437" y="1719624"/>
            <a:ext cx="6024563" cy="5138375"/>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grpSp>
        <p:nvGrpSpPr>
          <p:cNvPr id="5" name="Grupo 4">
            <a:extLst>
              <a:ext uri="{FF2B5EF4-FFF2-40B4-BE49-F238E27FC236}">
                <a16:creationId xmlns:a16="http://schemas.microsoft.com/office/drawing/2014/main" xmlns="" id="{E2FB163A-B5E9-5FD4-44DF-F12E629A8CFC}"/>
              </a:ext>
            </a:extLst>
          </p:cNvPr>
          <p:cNvGrpSpPr/>
          <p:nvPr/>
        </p:nvGrpSpPr>
        <p:grpSpPr>
          <a:xfrm>
            <a:off x="493329" y="3429000"/>
            <a:ext cx="5012719" cy="3034263"/>
            <a:chOff x="701875" y="3429000"/>
            <a:chExt cx="5012719" cy="3034263"/>
          </a:xfrm>
        </p:grpSpPr>
        <p:sp>
          <p:nvSpPr>
            <p:cNvPr id="29" name="Rectángulo 28">
              <a:extLst>
                <a:ext uri="{FF2B5EF4-FFF2-40B4-BE49-F238E27FC236}">
                  <a16:creationId xmlns:a16="http://schemas.microsoft.com/office/drawing/2014/main" xmlns="" id="{05FB9017-8FCE-314C-BF4B-296F568DF72A}"/>
                </a:ext>
              </a:extLst>
            </p:cNvPr>
            <p:cNvSpPr/>
            <p:nvPr/>
          </p:nvSpPr>
          <p:spPr>
            <a:xfrm>
              <a:off x="701875" y="3429000"/>
              <a:ext cx="5012719" cy="3034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450" rIns="288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r>
                <a:rPr lang="es-ES" sz="1338" b="1" dirty="0">
                  <a:solidFill>
                    <a:schemeClr val="bg1"/>
                  </a:solidFill>
                  <a:latin typeface="ACHS Nueva Sans" pitchFamily="2" charset="0"/>
                </a:rPr>
                <a:t>      </a:t>
              </a:r>
              <a:endParaRPr lang="es-ES" sz="1204" dirty="0">
                <a:solidFill>
                  <a:schemeClr val="bg1"/>
                </a:solidFill>
                <a:latin typeface="ACHS Nueva Sans" pitchFamily="2" charset="0"/>
                <a:cs typeface="Arial" panose="020B0604020202020204" pitchFamily="34" charset="0"/>
              </a:endParaRPr>
            </a:p>
            <a:p>
              <a:pPr marL="215027" indent="-215027" algn="just">
                <a:lnSpc>
                  <a:spcPct val="200000"/>
                </a:lnSpc>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No utilice la máquina y señalícela como fuera de servicio.</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 Informe de inmediato a su supervisor y/o a personal de mantenimiento.</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5066467" y="3531343"/>
              <a:ext cx="477837" cy="602074"/>
            </a:xfrm>
            <a:prstGeom prst="rect">
              <a:avLst/>
            </a:prstGeom>
          </p:spPr>
        </p:pic>
        <p:sp>
          <p:nvSpPr>
            <p:cNvPr id="38" name="Rectángulo 37"/>
            <p:cNvSpPr/>
            <p:nvPr/>
          </p:nvSpPr>
          <p:spPr>
            <a:xfrm>
              <a:off x="731898" y="3546984"/>
              <a:ext cx="4009454" cy="717889"/>
            </a:xfrm>
            <a:prstGeom prst="rect">
              <a:avLst/>
            </a:prstGeom>
          </p:spPr>
          <p:txBody>
            <a:bodyPr wrap="square">
              <a:spAutoFit/>
            </a:bodyPr>
            <a:lstStyle/>
            <a:p>
              <a:r>
                <a:rPr lang="es-ES" sz="1355" b="1" dirty="0">
                  <a:solidFill>
                    <a:schemeClr val="bg1"/>
                  </a:solidFill>
                  <a:latin typeface="ACHS Nueva Sans" pitchFamily="2" charset="0"/>
                  <a:cs typeface="Arial" panose="020B0604020202020204" pitchFamily="34" charset="0"/>
                </a:rPr>
                <a:t>Si la maquina presenta alguna falla o el entorno de trabajo no reúne las condiciones de seguridad antes descrita</a:t>
              </a:r>
            </a:p>
          </p:txBody>
        </p:sp>
      </p:grpSp>
      <p:sp>
        <p:nvSpPr>
          <p:cNvPr id="2" name="Marcador de texto 1">
            <a:extLst>
              <a:ext uri="{FF2B5EF4-FFF2-40B4-BE49-F238E27FC236}">
                <a16:creationId xmlns:a16="http://schemas.microsoft.com/office/drawing/2014/main" xmlns="" id="{21AC9364-3FD3-4C1A-F8C0-C1A1AF5DFC2E}"/>
              </a:ext>
            </a:extLst>
          </p:cNvPr>
          <p:cNvSpPr>
            <a:spLocks noGrp="1"/>
          </p:cNvSpPr>
          <p:nvPr>
            <p:ph type="body" sz="quarter" idx="61"/>
          </p:nvPr>
        </p:nvSpPr>
        <p:spPr/>
        <p:txBody>
          <a:bodyPr/>
          <a:lstStyle/>
          <a:p>
            <a:r>
              <a:rPr lang="es-CL" dirty="0"/>
              <a:t>Operación segura de máquinas</a:t>
            </a:r>
          </a:p>
          <a:p>
            <a:endParaRPr lang="es-CL" dirty="0"/>
          </a:p>
        </p:txBody>
      </p:sp>
      <p:sp>
        <p:nvSpPr>
          <p:cNvPr id="3" name="Marcador de texto 2">
            <a:extLst>
              <a:ext uri="{FF2B5EF4-FFF2-40B4-BE49-F238E27FC236}">
                <a16:creationId xmlns:a16="http://schemas.microsoft.com/office/drawing/2014/main" xmlns="" id="{5783B171-E761-A6A2-7EDD-BA7E3B7E3A50}"/>
              </a:ext>
            </a:extLst>
          </p:cNvPr>
          <p:cNvSpPr>
            <a:spLocks noGrp="1"/>
          </p:cNvSpPr>
          <p:nvPr>
            <p:ph type="body" sz="quarter" idx="62"/>
          </p:nvPr>
        </p:nvSpPr>
        <p:spPr/>
        <p:txBody>
          <a:bodyPr/>
          <a:lstStyle/>
          <a:p>
            <a:r>
              <a:rPr lang="es-CL" dirty="0"/>
              <a:t>Antes del uso</a:t>
            </a:r>
          </a:p>
        </p:txBody>
      </p:sp>
      <p:grpSp>
        <p:nvGrpSpPr>
          <p:cNvPr id="4" name="Grupo 3">
            <a:extLst>
              <a:ext uri="{FF2B5EF4-FFF2-40B4-BE49-F238E27FC236}">
                <a16:creationId xmlns:a16="http://schemas.microsoft.com/office/drawing/2014/main" xmlns="" id="{2E834137-C199-6705-9279-117820CE1230}"/>
              </a:ext>
            </a:extLst>
          </p:cNvPr>
          <p:cNvGrpSpPr/>
          <p:nvPr/>
        </p:nvGrpSpPr>
        <p:grpSpPr>
          <a:xfrm>
            <a:off x="472824" y="1991006"/>
            <a:ext cx="4928813" cy="948148"/>
            <a:chOff x="785780" y="2039132"/>
            <a:chExt cx="4928813" cy="948148"/>
          </a:xfrm>
        </p:grpSpPr>
        <p:grpSp>
          <p:nvGrpSpPr>
            <p:cNvPr id="16" name="Grupo 15"/>
            <p:cNvGrpSpPr/>
            <p:nvPr/>
          </p:nvGrpSpPr>
          <p:grpSpPr>
            <a:xfrm>
              <a:off x="785780" y="2039132"/>
              <a:ext cx="4928813" cy="948148"/>
              <a:chOff x="823702" y="3083766"/>
              <a:chExt cx="6549930" cy="1260000"/>
            </a:xfrm>
          </p:grpSpPr>
          <p:sp>
            <p:nvSpPr>
              <p:cNvPr id="17" name="Forma libre 16">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lgn="just">
                  <a:buClr>
                    <a:srgbClr val="006600"/>
                  </a:buClr>
                </a:pPr>
                <a:r>
                  <a:rPr lang="es-ES" sz="1204" kern="0" dirty="0">
                    <a:solidFill>
                      <a:schemeClr val="tx1"/>
                    </a:solidFill>
                    <a:latin typeface="ACHS Nueva Sans" pitchFamily="2" charset="0"/>
                    <a:ea typeface="Arial"/>
                    <a:cs typeface="Arial"/>
                    <a:sym typeface="Arial"/>
                  </a:rPr>
                  <a:t>Verifique el estado de limpieza del equipo y de ser necesario realice un repaso.</a:t>
                </a:r>
              </a:p>
            </p:txBody>
          </p:sp>
          <p:sp>
            <p:nvSpPr>
              <p:cNvPr id="18" name="Elipse 17">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25" name="Imagen 24">
              <a:extLst>
                <a:ext uri="{FF2B5EF4-FFF2-40B4-BE49-F238E27FC236}">
                  <a16:creationId xmlns:a16="http://schemas.microsoft.com/office/drawing/2014/main" xmlns="" id="{12CB901B-9A40-3142-8F53-56F9CF65C319}"/>
                </a:ext>
              </a:extLst>
            </p:cNvPr>
            <p:cNvPicPr>
              <a:picLocks noChangeAspect="1"/>
            </p:cNvPicPr>
            <p:nvPr/>
          </p:nvPicPr>
          <p:blipFill>
            <a:blip r:embed="rId5">
              <a:lum bright="100000"/>
            </a:blip>
            <a:stretch>
              <a:fillRect/>
            </a:stretch>
          </p:blipFill>
          <p:spPr>
            <a:xfrm>
              <a:off x="988476" y="2205805"/>
              <a:ext cx="516063" cy="592517"/>
            </a:xfrm>
            <a:prstGeom prst="rect">
              <a:avLst/>
            </a:prstGeom>
          </p:spPr>
        </p:pic>
      </p:grpSp>
    </p:spTree>
    <p:extLst>
      <p:ext uri="{BB962C8B-B14F-4D97-AF65-F5344CB8AC3E}">
        <p14:creationId xmlns:p14="http://schemas.microsoft.com/office/powerpoint/2010/main" val="33337370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6DA2AD42-EF82-AA49-AD89-0CC1D9D378B5}"/>
              </a:ext>
            </a:extLst>
          </p:cNvPr>
          <p:cNvSpPr>
            <a:spLocks noGrp="1"/>
          </p:cNvSpPr>
          <p:nvPr>
            <p:ph type="body" sz="quarter" idx="61"/>
          </p:nvPr>
        </p:nvSpPr>
        <p:spPr/>
        <p:txBody>
          <a:bodyPr/>
          <a:lstStyle/>
          <a:p>
            <a:r>
              <a:rPr lang="es-CL" dirty="0"/>
              <a:t>Operación segura de máquinas</a:t>
            </a:r>
          </a:p>
          <a:p>
            <a:endParaRPr lang="es-CL" dirty="0"/>
          </a:p>
        </p:txBody>
      </p:sp>
      <p:pic>
        <p:nvPicPr>
          <p:cNvPr id="4" name="Imagen 3"/>
          <p:cNvPicPr>
            <a:picLocks noChangeAspect="1"/>
          </p:cNvPicPr>
          <p:nvPr/>
        </p:nvPicPr>
        <p:blipFill>
          <a:blip r:embed="rId3"/>
          <a:srcRect t="4851" b="373"/>
          <a:stretch/>
        </p:blipFill>
        <p:spPr>
          <a:xfrm>
            <a:off x="6183480" y="1711061"/>
            <a:ext cx="6008520" cy="5146939"/>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860764" y="3569565"/>
            <a:ext cx="477837" cy="602074"/>
          </a:xfrm>
          <a:prstGeom prst="rect">
            <a:avLst/>
          </a:prstGeom>
        </p:spPr>
      </p:pic>
      <p:pic>
        <p:nvPicPr>
          <p:cNvPr id="22" name="Imagen 21">
            <a:extLst>
              <a:ext uri="{FF2B5EF4-FFF2-40B4-BE49-F238E27FC236}">
                <a16:creationId xmlns:a16="http://schemas.microsoft.com/office/drawing/2014/main" xmlns="" id="{98D6FAE0-CBCC-7947-B75A-B3A8E094F915}"/>
              </a:ext>
            </a:extLst>
          </p:cNvPr>
          <p:cNvPicPr>
            <a:picLocks noChangeAspect="1"/>
          </p:cNvPicPr>
          <p:nvPr/>
        </p:nvPicPr>
        <p:blipFill>
          <a:blip r:embed="rId5"/>
          <a:stretch>
            <a:fillRect/>
          </a:stretch>
        </p:blipFill>
        <p:spPr>
          <a:xfrm>
            <a:off x="1004596" y="2241855"/>
            <a:ext cx="496950" cy="496950"/>
          </a:xfrm>
          <a:prstGeom prst="rect">
            <a:avLst/>
          </a:prstGeom>
        </p:spPr>
      </p:pic>
      <p:grpSp>
        <p:nvGrpSpPr>
          <p:cNvPr id="5" name="Grupo 4">
            <a:extLst>
              <a:ext uri="{FF2B5EF4-FFF2-40B4-BE49-F238E27FC236}">
                <a16:creationId xmlns:a16="http://schemas.microsoft.com/office/drawing/2014/main" xmlns="" id="{CFC42577-7683-638E-8F17-D1964902F0C0}"/>
              </a:ext>
            </a:extLst>
          </p:cNvPr>
          <p:cNvGrpSpPr/>
          <p:nvPr/>
        </p:nvGrpSpPr>
        <p:grpSpPr>
          <a:xfrm>
            <a:off x="449262" y="1991006"/>
            <a:ext cx="4928813" cy="948148"/>
            <a:chOff x="785780" y="2039132"/>
            <a:chExt cx="4928813" cy="948148"/>
          </a:xfrm>
        </p:grpSpPr>
        <p:grpSp>
          <p:nvGrpSpPr>
            <p:cNvPr id="24" name="Grupo 23"/>
            <p:cNvGrpSpPr/>
            <p:nvPr/>
          </p:nvGrpSpPr>
          <p:grpSpPr>
            <a:xfrm>
              <a:off x="785780" y="2039132"/>
              <a:ext cx="4928813" cy="948148"/>
              <a:chOff x="823702" y="3083766"/>
              <a:chExt cx="6549930" cy="1260000"/>
            </a:xfrm>
          </p:grpSpPr>
          <p:sp>
            <p:nvSpPr>
              <p:cNvPr id="26" name="Forma libre 25">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Planificar el trabajo, considerando el peso a trasladar, altura a elevar y la distancia de traslado. </a:t>
                </a:r>
              </a:p>
            </p:txBody>
          </p:sp>
          <p:sp>
            <p:nvSpPr>
              <p:cNvPr id="27" name="Elipse 26">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prstClr val="white"/>
                  </a:solidFill>
                  <a:latin typeface="Calibri" panose="020F0502020204030204"/>
                </a:endParaRPr>
              </a:p>
            </p:txBody>
          </p:sp>
        </p:grpSp>
        <p:pic>
          <p:nvPicPr>
            <p:cNvPr id="28" name="Imagen 27">
              <a:extLst>
                <a:ext uri="{FF2B5EF4-FFF2-40B4-BE49-F238E27FC236}">
                  <a16:creationId xmlns:a16="http://schemas.microsoft.com/office/drawing/2014/main" xmlns="" id="{98D6FAE0-CBCC-7947-B75A-B3A8E094F915}"/>
                </a:ext>
              </a:extLst>
            </p:cNvPr>
            <p:cNvPicPr>
              <a:picLocks noChangeAspect="1"/>
            </p:cNvPicPr>
            <p:nvPr/>
          </p:nvPicPr>
          <p:blipFill>
            <a:blip r:embed="rId5"/>
            <a:stretch>
              <a:fillRect/>
            </a:stretch>
          </p:blipFill>
          <p:spPr>
            <a:xfrm>
              <a:off x="969005" y="2241854"/>
              <a:ext cx="496950" cy="496950"/>
            </a:xfrm>
            <a:prstGeom prst="rect">
              <a:avLst/>
            </a:prstGeom>
          </p:spPr>
        </p:pic>
      </p:grpSp>
      <p:grpSp>
        <p:nvGrpSpPr>
          <p:cNvPr id="6" name="Grupo 5">
            <a:extLst>
              <a:ext uri="{FF2B5EF4-FFF2-40B4-BE49-F238E27FC236}">
                <a16:creationId xmlns:a16="http://schemas.microsoft.com/office/drawing/2014/main" xmlns="" id="{909436CB-422E-E244-8DD0-78C356FAFF3F}"/>
              </a:ext>
            </a:extLst>
          </p:cNvPr>
          <p:cNvGrpSpPr/>
          <p:nvPr/>
        </p:nvGrpSpPr>
        <p:grpSpPr>
          <a:xfrm>
            <a:off x="493329" y="3429000"/>
            <a:ext cx="5012719" cy="3034263"/>
            <a:chOff x="701875" y="3429000"/>
            <a:chExt cx="5012719" cy="3034263"/>
          </a:xfrm>
        </p:grpSpPr>
        <p:sp>
          <p:nvSpPr>
            <p:cNvPr id="30" name="Rectángulo 29">
              <a:extLst>
                <a:ext uri="{FF2B5EF4-FFF2-40B4-BE49-F238E27FC236}">
                  <a16:creationId xmlns:a16="http://schemas.microsoft.com/office/drawing/2014/main" xmlns="" id="{05FB9017-8FCE-314C-BF4B-296F568DF72A}"/>
                </a:ext>
              </a:extLst>
            </p:cNvPr>
            <p:cNvSpPr/>
            <p:nvPr/>
          </p:nvSpPr>
          <p:spPr>
            <a:xfrm>
              <a:off x="701875" y="3429000"/>
              <a:ext cx="5012719" cy="3034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450" rIns="13545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r>
                <a:rPr lang="es-ES" sz="1338" b="1" dirty="0">
                  <a:solidFill>
                    <a:schemeClr val="bg1"/>
                  </a:solidFill>
                  <a:latin typeface="ACHS Nueva Sans" pitchFamily="2" charset="0"/>
                </a:rPr>
                <a:t>       </a:t>
              </a: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50 kilogramos máximo para hombres.</a:t>
              </a:r>
            </a:p>
            <a:p>
              <a:pPr marL="215027" indent="-215027">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20 kilogramos máximo para mujeres y menores de 18 años de edad.</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Las embarazadas no pueden manipular cargas.</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32" name="Imagen 31">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5066467" y="3531343"/>
              <a:ext cx="477837" cy="602074"/>
            </a:xfrm>
            <a:prstGeom prst="rect">
              <a:avLst/>
            </a:prstGeom>
          </p:spPr>
        </p:pic>
        <p:sp>
          <p:nvSpPr>
            <p:cNvPr id="33" name="Rectángulo 32"/>
            <p:cNvSpPr/>
            <p:nvPr/>
          </p:nvSpPr>
          <p:spPr>
            <a:xfrm>
              <a:off x="731595" y="3530396"/>
              <a:ext cx="4009454" cy="509370"/>
            </a:xfrm>
            <a:prstGeom prst="rect">
              <a:avLst/>
            </a:prstGeom>
          </p:spPr>
          <p:txBody>
            <a:bodyPr wrap="square">
              <a:spAutoFit/>
            </a:bodyPr>
            <a:lstStyle/>
            <a:p>
              <a:r>
                <a:rPr lang="es-ES" sz="1355" b="1" dirty="0">
                  <a:solidFill>
                    <a:schemeClr val="bg1"/>
                  </a:solidFill>
                  <a:latin typeface="ACHS Nueva Sans" pitchFamily="2" charset="0"/>
                  <a:cs typeface="Arial" panose="020B0604020202020204" pitchFamily="34" charset="0"/>
                </a:rPr>
                <a:t>Aplique estrictamente las disposiciones de manejo seguro de materiales: </a:t>
              </a:r>
            </a:p>
          </p:txBody>
        </p:sp>
      </p:grpSp>
      <p:sp>
        <p:nvSpPr>
          <p:cNvPr id="35" name="Rectángulo 34"/>
          <p:cNvSpPr/>
          <p:nvPr/>
        </p:nvSpPr>
        <p:spPr>
          <a:xfrm>
            <a:off x="647591" y="5047042"/>
            <a:ext cx="4768360" cy="648254"/>
          </a:xfrm>
          <a:prstGeom prst="rect">
            <a:avLst/>
          </a:prstGeom>
        </p:spPr>
        <p:txBody>
          <a:bodyPr wrap="square">
            <a:spAutoFit/>
          </a:bodyPr>
          <a:lstStyle/>
          <a:p>
            <a:r>
              <a:rPr lang="es-ES" sz="1204" dirty="0">
                <a:solidFill>
                  <a:schemeClr val="bg1"/>
                </a:solidFill>
                <a:latin typeface="ACHS Nueva Sans" pitchFamily="2" charset="0"/>
                <a:cs typeface="Arial" panose="020B0604020202020204" pitchFamily="34" charset="0"/>
              </a:rPr>
              <a:t>Si la carga es pesada, voluminosa o elevada, opta por usar yeguas, carros, etc., y si no dispones de ellos, solicita ayuda a un compañero o subdivide la carga en la medida de lo posible. </a:t>
            </a:r>
          </a:p>
        </p:txBody>
      </p:sp>
      <p:sp>
        <p:nvSpPr>
          <p:cNvPr id="36" name="Rectángulo 35"/>
          <p:cNvSpPr/>
          <p:nvPr/>
        </p:nvSpPr>
        <p:spPr>
          <a:xfrm>
            <a:off x="628240" y="5710208"/>
            <a:ext cx="4768360" cy="648254"/>
          </a:xfrm>
          <a:prstGeom prst="rect">
            <a:avLst/>
          </a:prstGeom>
        </p:spPr>
        <p:txBody>
          <a:bodyPr wrap="square">
            <a:spAutoFit/>
          </a:bodyPr>
          <a:lstStyle/>
          <a:p>
            <a:r>
              <a:rPr lang="es-ES" sz="1204" dirty="0">
                <a:solidFill>
                  <a:schemeClr val="bg1"/>
                </a:solidFill>
                <a:latin typeface="ACHS Nueva Sans" pitchFamily="2" charset="0"/>
                <a:cs typeface="Arial" panose="020B0604020202020204" pitchFamily="34" charset="0"/>
              </a:rPr>
              <a:t>Aproxímese a la carga, agachase doblando las rodillas, apoye bien los pies, levante y mantenga la carga tan próxima al cuerpo como sea posible, no gire la cintura al cargar y/o trasladar peso. </a:t>
            </a:r>
          </a:p>
        </p:txBody>
      </p:sp>
      <p:sp>
        <p:nvSpPr>
          <p:cNvPr id="3" name="Marcador de texto 2">
            <a:extLst>
              <a:ext uri="{FF2B5EF4-FFF2-40B4-BE49-F238E27FC236}">
                <a16:creationId xmlns:a16="http://schemas.microsoft.com/office/drawing/2014/main" xmlns="" id="{86354E85-011F-5CB5-8297-A6CB840A39DD}"/>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24073084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rcRect l="12423" r="9523"/>
          <a:stretch/>
        </p:blipFill>
        <p:spPr>
          <a:xfrm>
            <a:off x="6167437" y="1727336"/>
            <a:ext cx="6024563" cy="5145654"/>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860764" y="3569565"/>
            <a:ext cx="477837" cy="602074"/>
          </a:xfrm>
          <a:prstGeom prst="rect">
            <a:avLst/>
          </a:prstGeom>
        </p:spPr>
      </p:pic>
      <p:pic>
        <p:nvPicPr>
          <p:cNvPr id="32" name="Imagen 31">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795617" y="3477157"/>
            <a:ext cx="477837" cy="602074"/>
          </a:xfrm>
          <a:prstGeom prst="rect">
            <a:avLst/>
          </a:prstGeom>
        </p:spPr>
      </p:pic>
      <p:sp>
        <p:nvSpPr>
          <p:cNvPr id="35" name="Rectángulo 34"/>
          <p:cNvSpPr/>
          <p:nvPr/>
        </p:nvSpPr>
        <p:spPr>
          <a:xfrm>
            <a:off x="824053" y="5047042"/>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Si la carga es pesada, voluminosa o elevada, opta por usar yeguas, carros, etc., y si no dispones de ellos, solicita ayuda a un compañero o subdivide la carga en la medida de lo posible. </a:t>
            </a:r>
          </a:p>
        </p:txBody>
      </p:sp>
      <p:sp>
        <p:nvSpPr>
          <p:cNvPr id="36" name="Rectángulo 35"/>
          <p:cNvSpPr/>
          <p:nvPr/>
        </p:nvSpPr>
        <p:spPr>
          <a:xfrm>
            <a:off x="804702" y="5710208"/>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Aproxímese a la carga, agachase doblando las rodillas, apoye bien los pies, levante y mantenga la carga tan próxima al cuerpo como sea posible, no gire la cintura al cargar y/o trasladar peso. </a:t>
            </a:r>
          </a:p>
        </p:txBody>
      </p:sp>
      <p:sp>
        <p:nvSpPr>
          <p:cNvPr id="25" name="Marcador de texto 31">
            <a:extLst>
              <a:ext uri="{FF2B5EF4-FFF2-40B4-BE49-F238E27FC236}">
                <a16:creationId xmlns:a16="http://schemas.microsoft.com/office/drawing/2014/main" xmlns="" id="{BD869C79-D573-5A42-A9A7-38BC9DC42C05}"/>
              </a:ext>
            </a:extLst>
          </p:cNvPr>
          <p:cNvSpPr txBox="1">
            <a:spLocks/>
          </p:cNvSpPr>
          <p:nvPr/>
        </p:nvSpPr>
        <p:spPr>
          <a:xfrm>
            <a:off x="500122" y="1712346"/>
            <a:ext cx="4156016" cy="4380679"/>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Abrir las protecciones</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Accionar botones de control de la máquina, seleccionando la función deseada.</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Pulse los controles exclusivamente con las manos. </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No introduzca productos con el equipo en movimiento.</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El botón de emergencia debe ser presionado solamente en casos en que sea necesario parar la máquina de forma abrupta, por sospecha de daños en la máquina, o existencia de riesgos para la seguridad de personas.</a:t>
            </a:r>
          </a:p>
          <a:p>
            <a:pPr>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sp>
        <p:nvSpPr>
          <p:cNvPr id="2" name="Marcador de texto 1">
            <a:extLst>
              <a:ext uri="{FF2B5EF4-FFF2-40B4-BE49-F238E27FC236}">
                <a16:creationId xmlns:a16="http://schemas.microsoft.com/office/drawing/2014/main" xmlns="" id="{8C4F4FBF-5499-F1B3-E85F-4FADA3615FF4}"/>
              </a:ext>
            </a:extLst>
          </p:cNvPr>
          <p:cNvSpPr>
            <a:spLocks noGrp="1"/>
          </p:cNvSpPr>
          <p:nvPr>
            <p:ph type="body" sz="quarter" idx="61"/>
          </p:nvPr>
        </p:nvSpPr>
        <p:spPr/>
        <p:txBody>
          <a:bodyPr/>
          <a:lstStyle/>
          <a:p>
            <a:r>
              <a:rPr lang="es-CL" dirty="0"/>
              <a:t>Operación segura de máquinas</a:t>
            </a:r>
          </a:p>
          <a:p>
            <a:endParaRPr lang="es-CL" dirty="0"/>
          </a:p>
        </p:txBody>
      </p:sp>
      <p:sp>
        <p:nvSpPr>
          <p:cNvPr id="3" name="Marcador de texto 2">
            <a:extLst>
              <a:ext uri="{FF2B5EF4-FFF2-40B4-BE49-F238E27FC236}">
                <a16:creationId xmlns:a16="http://schemas.microsoft.com/office/drawing/2014/main" xmlns="" id="{9CB40A8C-968C-558A-45BF-28C8E434A5E9}"/>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18473210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rcRect l="18730" r="3243"/>
          <a:stretch/>
        </p:blipFill>
        <p:spPr>
          <a:xfrm>
            <a:off x="6167438" y="1729696"/>
            <a:ext cx="6024562" cy="5143294"/>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860764" y="3569565"/>
            <a:ext cx="477837" cy="602074"/>
          </a:xfrm>
          <a:prstGeom prst="rect">
            <a:avLst/>
          </a:prstGeom>
        </p:spPr>
      </p:pic>
      <p:pic>
        <p:nvPicPr>
          <p:cNvPr id="32" name="Imagen 31">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795617" y="3477157"/>
            <a:ext cx="477837" cy="602074"/>
          </a:xfrm>
          <a:prstGeom prst="rect">
            <a:avLst/>
          </a:prstGeom>
        </p:spPr>
      </p:pic>
      <p:sp>
        <p:nvSpPr>
          <p:cNvPr id="35" name="Rectángulo 34"/>
          <p:cNvSpPr/>
          <p:nvPr/>
        </p:nvSpPr>
        <p:spPr>
          <a:xfrm>
            <a:off x="824053" y="5047042"/>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Si la carga es pesada, voluminosa o elevada, opta por usar yeguas, carros, etc., y si no dispones de ellos, solicita ayuda a un compañero o subdivide la carga en la medida de lo posible. </a:t>
            </a:r>
          </a:p>
        </p:txBody>
      </p:sp>
      <p:sp>
        <p:nvSpPr>
          <p:cNvPr id="36" name="Rectángulo 35"/>
          <p:cNvSpPr/>
          <p:nvPr/>
        </p:nvSpPr>
        <p:spPr>
          <a:xfrm>
            <a:off x="804702" y="5710208"/>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Aproxímese a la carga, agachase doblando las rodillas, apoye bien los pies, levante y mantenga la carga tan próxima al cuerpo como sea posible, no gire la cintura al cargar y/o trasladar peso. </a:t>
            </a:r>
          </a:p>
        </p:txBody>
      </p:sp>
      <p:sp>
        <p:nvSpPr>
          <p:cNvPr id="25" name="Marcador de texto 31">
            <a:extLst>
              <a:ext uri="{FF2B5EF4-FFF2-40B4-BE49-F238E27FC236}">
                <a16:creationId xmlns:a16="http://schemas.microsoft.com/office/drawing/2014/main" xmlns="" id="{BD869C79-D573-5A42-A9A7-38BC9DC42C05}"/>
              </a:ext>
            </a:extLst>
          </p:cNvPr>
          <p:cNvSpPr txBox="1">
            <a:spLocks/>
          </p:cNvSpPr>
          <p:nvPr/>
        </p:nvSpPr>
        <p:spPr>
          <a:xfrm>
            <a:off x="497388" y="1714706"/>
            <a:ext cx="4158750" cy="4380679"/>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Durante la fase de funcionamiento, no deje la máquina sin supervisión directa, preste atención a los ruidos o comportamientos anómalos y manténgase alejado de las piezas rotativas.</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El operador debe tomar las medidas de protección necesarias a las condiciones de trabajo a que está sujeto.</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No es recomendable mirar fijo durante más de medio minuto la amasadura, puede eventualmente provocar estrés, fatiga, o desequilibrio momentáneo.</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Para evaluar la calidad del producto, detenga la máquina, </a:t>
            </a:r>
            <a:r>
              <a:rPr lang="es-ES" sz="1400" b="1" kern="0" dirty="0">
                <a:solidFill>
                  <a:schemeClr val="accent1"/>
                </a:solidFill>
                <a:latin typeface="ACHS Nueva Sans" pitchFamily="2" charset="0"/>
                <a:cs typeface="Arial" panose="020B0604020202020204" pitchFamily="34" charset="0"/>
              </a:rPr>
              <a:t>nunca</a:t>
            </a:r>
            <a:r>
              <a:rPr lang="es-ES" sz="1400" kern="0" dirty="0">
                <a:solidFill>
                  <a:schemeClr val="accent1"/>
                </a:solidFill>
                <a:latin typeface="ACHS Nueva Sans" pitchFamily="2" charset="0"/>
                <a:cs typeface="Arial" panose="020B0604020202020204" pitchFamily="34" charset="0"/>
              </a:rPr>
              <a:t> </a:t>
            </a:r>
            <a:r>
              <a:rPr lang="es-ES" sz="1400" kern="0" dirty="0">
                <a:solidFill>
                  <a:schemeClr val="tx1"/>
                </a:solidFill>
                <a:latin typeface="ACHS Nueva Sans" pitchFamily="2" charset="0"/>
                <a:cs typeface="Arial" panose="020B0604020202020204" pitchFamily="34" charset="0"/>
              </a:rPr>
              <a:t>introduzca sus manos con el equipo en movimiento.</a:t>
            </a: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004B54"/>
              </a:buClr>
              <a:buSzPct val="100000"/>
              <a:buNone/>
            </a:pPr>
            <a:endParaRPr lang="es-ES" altLang="es-CL" sz="1400" kern="0" dirty="0">
              <a:solidFill>
                <a:srgbClr val="8A8A8A">
                  <a:lumMod val="75000"/>
                </a:srgbClr>
              </a:solidFill>
              <a:latin typeface="ACHS Nueva Sans" pitchFamily="2" charset="0"/>
            </a:endParaRPr>
          </a:p>
          <a:p>
            <a:pPr marL="252000" indent="-252000">
              <a:lnSpc>
                <a:spcPct val="100000"/>
              </a:lnSpc>
              <a:spcBef>
                <a:spcPts val="0"/>
              </a:spcBef>
              <a:buClr>
                <a:srgbClr val="004B54"/>
              </a:buClr>
              <a:buSzPct val="100000"/>
              <a:buNone/>
            </a:pPr>
            <a:endParaRPr lang="es-ES" altLang="es-CL" sz="1400" kern="0" dirty="0">
              <a:solidFill>
                <a:srgbClr val="8A8A8A">
                  <a:lumMod val="75000"/>
                </a:srgbClr>
              </a:solidFill>
              <a:latin typeface="ACHS Nueva Sans" pitchFamily="2" charset="0"/>
            </a:endParaRPr>
          </a:p>
          <a:p>
            <a:pPr marL="252000" indent="-252000">
              <a:lnSpc>
                <a:spcPct val="100000"/>
              </a:lnSpc>
              <a:spcBef>
                <a:spcPts val="0"/>
              </a:spcBef>
              <a:buClr>
                <a:srgbClr val="004B54"/>
              </a:buClr>
              <a:buSzPct val="100000"/>
              <a:buNone/>
            </a:pPr>
            <a:endParaRPr lang="es-CL" altLang="es-CL" sz="1400" kern="0" dirty="0">
              <a:solidFill>
                <a:srgbClr val="8A8A8A">
                  <a:lumMod val="75000"/>
                </a:srgbClr>
              </a:solidFill>
              <a:latin typeface="ACHS Nueva Sans" pitchFamily="2" charset="0"/>
            </a:endParaRPr>
          </a:p>
          <a:p>
            <a:pPr marL="252000" indent="-252000">
              <a:lnSpc>
                <a:spcPct val="100000"/>
              </a:lnSpc>
              <a:spcBef>
                <a:spcPts val="0"/>
              </a:spcBef>
              <a:buClr>
                <a:srgbClr val="004B54"/>
              </a:buClr>
              <a:buSzPct val="100000"/>
              <a:buNone/>
            </a:pPr>
            <a:endParaRPr lang="es-CL" sz="1400" kern="0" dirty="0">
              <a:solidFill>
                <a:srgbClr val="8A8A8A">
                  <a:lumMod val="75000"/>
                </a:srgbClr>
              </a:solidFill>
              <a:latin typeface="ACHS Nueva Sans" pitchFamily="2" charset="0"/>
            </a:endParaRPr>
          </a:p>
          <a:p>
            <a:pPr marL="252000" indent="-252000">
              <a:lnSpc>
                <a:spcPct val="100000"/>
              </a:lnSpc>
              <a:spcBef>
                <a:spcPts val="0"/>
              </a:spcBef>
              <a:buClr>
                <a:srgbClr val="004B54"/>
              </a:buClr>
              <a:buSzPct val="100000"/>
              <a:buNone/>
            </a:pPr>
            <a:endParaRPr lang="es-CL" sz="1400" kern="0" dirty="0">
              <a:solidFill>
                <a:srgbClr val="8A8A8A">
                  <a:lumMod val="75000"/>
                </a:srgbClr>
              </a:solidFill>
              <a:latin typeface="ACHS Nueva Sans" pitchFamily="2" charset="0"/>
            </a:endParaRPr>
          </a:p>
        </p:txBody>
      </p:sp>
      <p:sp>
        <p:nvSpPr>
          <p:cNvPr id="5" name="Marcador de texto 4">
            <a:extLst>
              <a:ext uri="{FF2B5EF4-FFF2-40B4-BE49-F238E27FC236}">
                <a16:creationId xmlns:a16="http://schemas.microsoft.com/office/drawing/2014/main" xmlns="" id="{02CDA57A-1CA5-30A2-DA77-97F260D6B1B8}"/>
              </a:ext>
            </a:extLst>
          </p:cNvPr>
          <p:cNvSpPr>
            <a:spLocks noGrp="1"/>
          </p:cNvSpPr>
          <p:nvPr>
            <p:ph type="body" sz="quarter" idx="61"/>
          </p:nvPr>
        </p:nvSpPr>
        <p:spPr/>
        <p:txBody>
          <a:bodyPr/>
          <a:lstStyle/>
          <a:p>
            <a:r>
              <a:rPr lang="es-CL" dirty="0"/>
              <a:t>Operación segura de máquinas</a:t>
            </a:r>
          </a:p>
          <a:p>
            <a:endParaRPr lang="es-CL" dirty="0"/>
          </a:p>
        </p:txBody>
      </p:sp>
      <p:sp>
        <p:nvSpPr>
          <p:cNvPr id="6" name="Marcador de texto 5">
            <a:extLst>
              <a:ext uri="{FF2B5EF4-FFF2-40B4-BE49-F238E27FC236}">
                <a16:creationId xmlns:a16="http://schemas.microsoft.com/office/drawing/2014/main" xmlns="" id="{89FE3291-F345-758B-AE0D-E7A093CAB712}"/>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8857850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rcRect r="21944"/>
          <a:stretch/>
        </p:blipFill>
        <p:spPr>
          <a:xfrm>
            <a:off x="6167438" y="1727486"/>
            <a:ext cx="6024562" cy="5145504"/>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860764" y="3569565"/>
            <a:ext cx="477837" cy="602074"/>
          </a:xfrm>
          <a:prstGeom prst="rect">
            <a:avLst/>
          </a:prstGeom>
        </p:spPr>
      </p:pic>
      <p:pic>
        <p:nvPicPr>
          <p:cNvPr id="32" name="Imagen 31">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795617" y="3477157"/>
            <a:ext cx="477837" cy="602074"/>
          </a:xfrm>
          <a:prstGeom prst="rect">
            <a:avLst/>
          </a:prstGeom>
        </p:spPr>
      </p:pic>
      <p:sp>
        <p:nvSpPr>
          <p:cNvPr id="35" name="Rectángulo 34"/>
          <p:cNvSpPr/>
          <p:nvPr/>
        </p:nvSpPr>
        <p:spPr>
          <a:xfrm>
            <a:off x="824053" y="5047042"/>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Si la carga es pesada, voluminosa o elevada, opta por usar yeguas, carros, etc., y si no dispones de ellos, solicita ayuda a un compañero o subdivide la carga en la medida de lo posible. </a:t>
            </a:r>
          </a:p>
        </p:txBody>
      </p:sp>
      <p:sp>
        <p:nvSpPr>
          <p:cNvPr id="36" name="Rectángulo 35"/>
          <p:cNvSpPr/>
          <p:nvPr/>
        </p:nvSpPr>
        <p:spPr>
          <a:xfrm>
            <a:off x="804702" y="5710208"/>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Aproxímese a la carga, agachase doblando las rodillas, apoye bien los pies, levante y mantenga la carga tan próxima al cuerpo como sea posible, no gire la cintura al cargar y/o trasladar peso. </a:t>
            </a:r>
          </a:p>
        </p:txBody>
      </p:sp>
      <p:sp>
        <p:nvSpPr>
          <p:cNvPr id="25" name="Marcador de texto 31">
            <a:extLst>
              <a:ext uri="{FF2B5EF4-FFF2-40B4-BE49-F238E27FC236}">
                <a16:creationId xmlns:a16="http://schemas.microsoft.com/office/drawing/2014/main" xmlns="" id="{BD869C79-D573-5A42-A9A7-38BC9DC42C05}"/>
              </a:ext>
            </a:extLst>
          </p:cNvPr>
          <p:cNvSpPr txBox="1">
            <a:spLocks/>
          </p:cNvSpPr>
          <p:nvPr/>
        </p:nvSpPr>
        <p:spPr>
          <a:xfrm>
            <a:off x="497240" y="1716255"/>
            <a:ext cx="4158898" cy="4380679"/>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Antes de proceder a la descarga del producto la máquina se debe detener completamente y accionar sistema de descarga automático en máquinas que poseen este sistema. En máquinas de descarga manual cerciorarse de desconectar alimentación eléctrica y retirar producto con precaución ayudado de paleta cerca de las aspas de agitación.</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Retirar el producto terminado. </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sz="1400" kern="0" dirty="0">
              <a:solidFill>
                <a:srgbClr val="8A8A8A">
                  <a:lumMod val="75000"/>
                </a:srgbClr>
              </a:solidFill>
              <a:latin typeface="ACHS Nueva Sans" pitchFamily="2" charset="0"/>
              <a:cs typeface="Arial" panose="020B0604020202020204" pitchFamily="34" charset="0"/>
            </a:endParaRPr>
          </a:p>
          <a:p>
            <a:pPr marL="252000" indent="-252000" algn="just">
              <a:lnSpc>
                <a:spcPct val="100000"/>
              </a:lnSpc>
              <a:spcBef>
                <a:spcPts val="0"/>
              </a:spcBef>
              <a:buClr>
                <a:srgbClr val="004B54"/>
              </a:buClr>
              <a:buSzPct val="100000"/>
              <a:buNone/>
            </a:pPr>
            <a:endParaRPr lang="es-ES" altLang="es-CL" sz="1400" kern="0" dirty="0">
              <a:solidFill>
                <a:srgbClr val="8A8A8A">
                  <a:lumMod val="75000"/>
                </a:srgbClr>
              </a:solidFill>
              <a:latin typeface="ACHS Nueva Sans" pitchFamily="2" charset="0"/>
            </a:endParaRPr>
          </a:p>
          <a:p>
            <a:pPr marL="252000" indent="-252000" algn="just">
              <a:lnSpc>
                <a:spcPct val="100000"/>
              </a:lnSpc>
              <a:spcBef>
                <a:spcPts val="0"/>
              </a:spcBef>
              <a:buClr>
                <a:srgbClr val="004B54"/>
              </a:buClr>
              <a:buSzPct val="100000"/>
              <a:buNone/>
            </a:pPr>
            <a:endParaRPr lang="es-ES" altLang="es-CL" sz="1400" kern="0" dirty="0">
              <a:solidFill>
                <a:srgbClr val="8A8A8A">
                  <a:lumMod val="75000"/>
                </a:srgbClr>
              </a:solidFill>
              <a:latin typeface="ACHS Nueva Sans" pitchFamily="2" charset="0"/>
            </a:endParaRPr>
          </a:p>
          <a:p>
            <a:pPr marL="252000" indent="-252000" algn="just">
              <a:lnSpc>
                <a:spcPct val="100000"/>
              </a:lnSpc>
              <a:spcBef>
                <a:spcPts val="0"/>
              </a:spcBef>
              <a:buClr>
                <a:srgbClr val="004B54"/>
              </a:buClr>
              <a:buSzPct val="100000"/>
              <a:buNone/>
            </a:pPr>
            <a:endParaRPr lang="es-CL" altLang="es-CL" sz="1400" kern="0" dirty="0">
              <a:solidFill>
                <a:srgbClr val="8A8A8A">
                  <a:lumMod val="75000"/>
                </a:srgbClr>
              </a:solidFill>
              <a:latin typeface="ACHS Nueva Sans" pitchFamily="2" charset="0"/>
            </a:endParaRPr>
          </a:p>
          <a:p>
            <a:pPr marL="252000" indent="-252000" algn="just">
              <a:lnSpc>
                <a:spcPct val="100000"/>
              </a:lnSpc>
              <a:spcBef>
                <a:spcPts val="0"/>
              </a:spcBef>
              <a:buClr>
                <a:srgbClr val="004B54"/>
              </a:buClr>
              <a:buSzPct val="100000"/>
              <a:buNone/>
            </a:pPr>
            <a:endParaRPr lang="es-CL" sz="1400" kern="0" dirty="0">
              <a:solidFill>
                <a:srgbClr val="8A8A8A">
                  <a:lumMod val="75000"/>
                </a:srgbClr>
              </a:solidFill>
              <a:latin typeface="ACHS Nueva Sans" pitchFamily="2" charset="0"/>
            </a:endParaRPr>
          </a:p>
          <a:p>
            <a:pPr marL="252000" indent="-252000" algn="just">
              <a:lnSpc>
                <a:spcPct val="100000"/>
              </a:lnSpc>
              <a:spcBef>
                <a:spcPts val="0"/>
              </a:spcBef>
              <a:buClr>
                <a:srgbClr val="004B54"/>
              </a:buClr>
              <a:buSzPct val="100000"/>
              <a:buNone/>
            </a:pPr>
            <a:endParaRPr lang="es-CL" sz="1400" kern="0" dirty="0">
              <a:solidFill>
                <a:srgbClr val="8A8A8A">
                  <a:lumMod val="75000"/>
                </a:srgbClr>
              </a:solidFill>
              <a:latin typeface="ACHS Nueva Sans" pitchFamily="2" charset="0"/>
            </a:endParaRPr>
          </a:p>
        </p:txBody>
      </p:sp>
      <p:sp>
        <p:nvSpPr>
          <p:cNvPr id="5" name="Marcador de texto 4">
            <a:extLst>
              <a:ext uri="{FF2B5EF4-FFF2-40B4-BE49-F238E27FC236}">
                <a16:creationId xmlns:a16="http://schemas.microsoft.com/office/drawing/2014/main" xmlns="" id="{1FE2F6ED-3277-C62F-8ACB-5918030FBDD6}"/>
              </a:ext>
            </a:extLst>
          </p:cNvPr>
          <p:cNvSpPr>
            <a:spLocks noGrp="1"/>
          </p:cNvSpPr>
          <p:nvPr>
            <p:ph type="body" sz="quarter" idx="61"/>
          </p:nvPr>
        </p:nvSpPr>
        <p:spPr/>
        <p:txBody>
          <a:bodyPr/>
          <a:lstStyle/>
          <a:p>
            <a:r>
              <a:rPr lang="es-CL" dirty="0"/>
              <a:t>Operación segura de máquinas</a:t>
            </a:r>
          </a:p>
          <a:p>
            <a:endParaRPr lang="es-CL" dirty="0"/>
          </a:p>
        </p:txBody>
      </p:sp>
      <p:sp>
        <p:nvSpPr>
          <p:cNvPr id="6" name="Marcador de texto 5">
            <a:extLst>
              <a:ext uri="{FF2B5EF4-FFF2-40B4-BE49-F238E27FC236}">
                <a16:creationId xmlns:a16="http://schemas.microsoft.com/office/drawing/2014/main" xmlns="" id="{661967CD-CEA5-31E6-EA93-622B4FAEB56D}"/>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17995174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709" r="1"/>
          <a:stretch/>
        </p:blipFill>
        <p:spPr>
          <a:xfrm>
            <a:off x="6186655" y="1686432"/>
            <a:ext cx="6128224" cy="5171568"/>
          </a:xfrm>
          <a:prstGeom prst="rect">
            <a:avLst/>
          </a:prstGeom>
        </p:spPr>
      </p:pic>
      <p:sp>
        <p:nvSpPr>
          <p:cNvPr id="31" name="Rectángulo 30"/>
          <p:cNvSpPr/>
          <p:nvPr/>
        </p:nvSpPr>
        <p:spPr>
          <a:xfrm>
            <a:off x="1964541" y="4297285"/>
            <a:ext cx="3372856" cy="300852"/>
          </a:xfrm>
          <a:prstGeom prst="rect">
            <a:avLst/>
          </a:prstGeom>
        </p:spPr>
        <p:txBody>
          <a:bodyPr wrap="square">
            <a:spAutoFit/>
          </a:bodyPr>
          <a:lstStyle/>
          <a:p>
            <a:pPr algn="ctr"/>
            <a:r>
              <a:rPr lang="es-ES" sz="1355" dirty="0">
                <a:solidFill>
                  <a:schemeClr val="bg1"/>
                </a:solidFill>
                <a:latin typeface="ACHS Nueva Sans" pitchFamily="2" charset="0"/>
                <a:cs typeface="Arial" panose="020B0604020202020204" pitchFamily="34" charset="0"/>
              </a:rPr>
              <a:t> </a:t>
            </a:r>
          </a:p>
        </p:txBody>
      </p:sp>
      <p:pic>
        <p:nvPicPr>
          <p:cNvPr id="34" name="Imagen 3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860764" y="3569565"/>
            <a:ext cx="477837" cy="602074"/>
          </a:xfrm>
          <a:prstGeom prst="rect">
            <a:avLst/>
          </a:prstGeom>
        </p:spPr>
      </p:pic>
      <p:pic>
        <p:nvPicPr>
          <p:cNvPr id="32" name="Imagen 31">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795617" y="3477157"/>
            <a:ext cx="477837" cy="602074"/>
          </a:xfrm>
          <a:prstGeom prst="rect">
            <a:avLst/>
          </a:prstGeom>
        </p:spPr>
      </p:pic>
      <p:sp>
        <p:nvSpPr>
          <p:cNvPr id="35" name="Rectángulo 34"/>
          <p:cNvSpPr/>
          <p:nvPr/>
        </p:nvSpPr>
        <p:spPr>
          <a:xfrm>
            <a:off x="824053" y="5047042"/>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Si la carga es pesada, voluminosa o elevada, opta por usar yeguas, carros, etc., y si no dispones de ellos, solicita ayuda a un compañero o subdivide la carga en la medida de lo posible. </a:t>
            </a:r>
          </a:p>
        </p:txBody>
      </p:sp>
      <p:sp>
        <p:nvSpPr>
          <p:cNvPr id="36" name="Rectángulo 35"/>
          <p:cNvSpPr/>
          <p:nvPr/>
        </p:nvSpPr>
        <p:spPr>
          <a:xfrm>
            <a:off x="804702" y="5710208"/>
            <a:ext cx="4768360" cy="648254"/>
          </a:xfrm>
          <a:prstGeom prst="rect">
            <a:avLst/>
          </a:prstGeom>
        </p:spPr>
        <p:txBody>
          <a:bodyPr wrap="square">
            <a:spAutoFit/>
          </a:bodyPr>
          <a:lstStyle/>
          <a:p>
            <a:pPr algn="just"/>
            <a:r>
              <a:rPr lang="es-ES" sz="1204" dirty="0">
                <a:solidFill>
                  <a:schemeClr val="bg1"/>
                </a:solidFill>
                <a:latin typeface="ACHS Nueva Sans" pitchFamily="2" charset="0"/>
                <a:cs typeface="Arial" panose="020B0604020202020204" pitchFamily="34" charset="0"/>
              </a:rPr>
              <a:t>Aproxímese a la carga, agachase doblando las rodillas, apoye bien los pies, levante y mantenga la carga tan próxima al cuerpo como sea posible, no gire la cintura al cargar y/o trasladar peso. </a:t>
            </a:r>
          </a:p>
        </p:txBody>
      </p:sp>
      <p:sp>
        <p:nvSpPr>
          <p:cNvPr id="25" name="Marcador de texto 31">
            <a:extLst>
              <a:ext uri="{FF2B5EF4-FFF2-40B4-BE49-F238E27FC236}">
                <a16:creationId xmlns:a16="http://schemas.microsoft.com/office/drawing/2014/main" xmlns="" id="{BD869C79-D573-5A42-A9A7-38BC9DC42C05}"/>
              </a:ext>
            </a:extLst>
          </p:cNvPr>
          <p:cNvSpPr txBox="1">
            <a:spLocks/>
          </p:cNvSpPr>
          <p:nvPr/>
        </p:nvSpPr>
        <p:spPr>
          <a:xfrm>
            <a:off x="497240" y="1714706"/>
            <a:ext cx="4158898" cy="4380679"/>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Al final de los trabajos, desconecte el interruptor general de corte de energía de alimentación de la máquina y luego límpiela.</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No use ropa suelta,  joyas, pelo largo, bufanda ni corbata. Abroche los puños, idealmente se recomienda el uso de manga corta.</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r>
              <a:rPr lang="es-ES" sz="1400" kern="0" dirty="0">
                <a:solidFill>
                  <a:schemeClr val="tx1"/>
                </a:solidFill>
                <a:latin typeface="ACHS Nueva Sans" pitchFamily="2" charset="0"/>
                <a:cs typeface="Arial" panose="020B0604020202020204" pitchFamily="34" charset="0"/>
              </a:rPr>
              <a:t>Evite distracciones propias: no use teléfono celular ni escuche música.</a:t>
            </a: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altLang="es-CL" sz="1400" kern="0" dirty="0">
              <a:solidFill>
                <a:schemeClr val="tx1"/>
              </a:solidFill>
              <a:latin typeface="ACHS Nueva Sans" pitchFamily="2" charset="0"/>
            </a:endParaRPr>
          </a:p>
          <a:p>
            <a:pPr marL="252000" indent="-252000">
              <a:lnSpc>
                <a:spcPct val="100000"/>
              </a:lnSpc>
              <a:spcBef>
                <a:spcPts val="0"/>
              </a:spcBef>
              <a:buClr>
                <a:srgbClr val="13C045"/>
              </a:buClr>
              <a:buSzPct val="100000"/>
              <a:buFont typeface="Arial" panose="020B0604020202020204" pitchFamily="34" charset="0"/>
              <a:buChar char="•"/>
            </a:pPr>
            <a:endParaRPr lang="es-ES" altLang="es-CL" sz="1400" kern="0" dirty="0">
              <a:solidFill>
                <a:schemeClr val="tx1"/>
              </a:solidFill>
              <a:latin typeface="ACHS Nueva Sans" pitchFamily="2" charset="0"/>
            </a:endParaRPr>
          </a:p>
          <a:p>
            <a:pPr marL="252000" indent="-252000">
              <a:lnSpc>
                <a:spcPct val="100000"/>
              </a:lnSpc>
              <a:spcBef>
                <a:spcPts val="0"/>
              </a:spcBef>
              <a:buClr>
                <a:srgbClr val="13C045"/>
              </a:buClr>
              <a:buSzPct val="100000"/>
              <a:buFont typeface="Arial" panose="020B0604020202020204" pitchFamily="34" charset="0"/>
              <a:buChar char="•"/>
            </a:pPr>
            <a:endParaRPr lang="es-CL" altLang="es-CL" sz="1400" kern="0" dirty="0">
              <a:solidFill>
                <a:schemeClr val="tx1"/>
              </a:solidFill>
              <a:latin typeface="ACHS Nueva Sans" pitchFamily="2" charset="0"/>
            </a:endParaRPr>
          </a:p>
          <a:p>
            <a:pPr marL="252000" indent="-252000">
              <a:lnSpc>
                <a:spcPct val="100000"/>
              </a:lnSpc>
              <a:spcBef>
                <a:spcPts val="0"/>
              </a:spcBef>
              <a:buClr>
                <a:srgbClr val="13C045"/>
              </a:buClr>
              <a:buSzPct val="100000"/>
              <a:buFont typeface="Arial" panose="020B0604020202020204" pitchFamily="34" charset="0"/>
              <a:buChar char="•"/>
            </a:pPr>
            <a:endParaRPr lang="es-CL" sz="1400" kern="0" dirty="0">
              <a:solidFill>
                <a:schemeClr val="tx1"/>
              </a:solidFill>
              <a:latin typeface="ACHS Nueva Sans" pitchFamily="2" charset="0"/>
            </a:endParaRPr>
          </a:p>
          <a:p>
            <a:pPr marL="252000" indent="-252000">
              <a:lnSpc>
                <a:spcPct val="100000"/>
              </a:lnSpc>
              <a:spcBef>
                <a:spcPts val="0"/>
              </a:spcBef>
              <a:buClr>
                <a:srgbClr val="13C045"/>
              </a:buClr>
              <a:buSzPct val="100000"/>
              <a:buFont typeface="Arial" panose="020B0604020202020204" pitchFamily="34" charset="0"/>
              <a:buChar char="•"/>
            </a:pPr>
            <a:endParaRPr lang="es-CL" sz="1400" kern="0" dirty="0">
              <a:solidFill>
                <a:schemeClr val="tx1"/>
              </a:solidFill>
              <a:latin typeface="ACHS Nueva Sans" pitchFamily="2" charset="0"/>
            </a:endParaRPr>
          </a:p>
        </p:txBody>
      </p:sp>
      <p:sp>
        <p:nvSpPr>
          <p:cNvPr id="2" name="Marcador de texto 1">
            <a:extLst>
              <a:ext uri="{FF2B5EF4-FFF2-40B4-BE49-F238E27FC236}">
                <a16:creationId xmlns:a16="http://schemas.microsoft.com/office/drawing/2014/main" xmlns="" id="{AF2563B4-BEED-03F1-86C6-19CBD924160D}"/>
              </a:ext>
            </a:extLst>
          </p:cNvPr>
          <p:cNvSpPr>
            <a:spLocks noGrp="1"/>
          </p:cNvSpPr>
          <p:nvPr>
            <p:ph type="body" sz="quarter" idx="61"/>
          </p:nvPr>
        </p:nvSpPr>
        <p:spPr/>
        <p:txBody>
          <a:bodyPr/>
          <a:lstStyle/>
          <a:p>
            <a:r>
              <a:rPr lang="es-CL" dirty="0"/>
              <a:t>Operación segura de máquinas</a:t>
            </a:r>
          </a:p>
          <a:p>
            <a:endParaRPr lang="es-CL" dirty="0"/>
          </a:p>
        </p:txBody>
      </p:sp>
      <p:sp>
        <p:nvSpPr>
          <p:cNvPr id="3" name="Marcador de texto 2">
            <a:extLst>
              <a:ext uri="{FF2B5EF4-FFF2-40B4-BE49-F238E27FC236}">
                <a16:creationId xmlns:a16="http://schemas.microsoft.com/office/drawing/2014/main" xmlns="" id="{E0437BBD-99E1-C764-E3BF-9421ABADD70D}"/>
              </a:ext>
            </a:extLst>
          </p:cNvPr>
          <p:cNvSpPr>
            <a:spLocks noGrp="1"/>
          </p:cNvSpPr>
          <p:nvPr>
            <p:ph type="body" sz="quarter" idx="62"/>
          </p:nvPr>
        </p:nvSpPr>
        <p:spPr/>
        <p:txBody>
          <a:bodyPr/>
          <a:lstStyle/>
          <a:p>
            <a:r>
              <a:rPr lang="es-CL" dirty="0"/>
              <a:t>Antes del uso</a:t>
            </a:r>
          </a:p>
        </p:txBody>
      </p:sp>
    </p:spTree>
    <p:extLst>
      <p:ext uri="{BB962C8B-B14F-4D97-AF65-F5344CB8AC3E}">
        <p14:creationId xmlns:p14="http://schemas.microsoft.com/office/powerpoint/2010/main" val="632497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abierto presencial</a:t>
            </a:r>
          </a:p>
        </p:txBody>
      </p:sp>
      <p:sp>
        <p:nvSpPr>
          <p:cNvPr id="6" name="Marcador de texto 5">
            <a:extLst>
              <a:ext uri="{FF2B5EF4-FFF2-40B4-BE49-F238E27FC236}">
                <a16:creationId xmlns:a16="http://schemas.microsoft.com/office/drawing/2014/main" xmlns=""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a16="http://schemas.microsoft.com/office/drawing/2014/main" xmlns=""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a16="http://schemas.microsoft.com/office/drawing/2014/main" xmlns=""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a16="http://schemas.microsoft.com/office/drawing/2014/main" xmlns=""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a16="http://schemas.microsoft.com/office/drawing/2014/main" xmlns=""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4" name="Marcador de texto 5">
            <a:extLst>
              <a:ext uri="{FF2B5EF4-FFF2-40B4-BE49-F238E27FC236}">
                <a16:creationId xmlns:a16="http://schemas.microsoft.com/office/drawing/2014/main" xmlns="" id="{F56CA700-228B-1C4B-9C29-1ED956AC785F}"/>
              </a:ext>
            </a:extLst>
          </p:cNvPr>
          <p:cNvSpPr txBox="1">
            <a:spLocks/>
          </p:cNvSpPr>
          <p:nvPr/>
        </p:nvSpPr>
        <p:spPr>
          <a:xfrm>
            <a:off x="7358809" y="2058180"/>
            <a:ext cx="2413841" cy="38534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sp>
        <p:nvSpPr>
          <p:cNvPr id="18" name="Marcador de texto 11">
            <a:extLst>
              <a:ext uri="{FF2B5EF4-FFF2-40B4-BE49-F238E27FC236}">
                <a16:creationId xmlns:a16="http://schemas.microsoft.com/office/drawing/2014/main" xmlns="" id="{D8184B92-FB36-FF48-B3CA-C23BDFC426C2}"/>
              </a:ext>
            </a:extLst>
          </p:cNvPr>
          <p:cNvSpPr txBox="1">
            <a:spLocks/>
          </p:cNvSpPr>
          <p:nvPr/>
        </p:nvSpPr>
        <p:spPr>
          <a:xfrm>
            <a:off x="5272214" y="3959742"/>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b="0" u="sng" kern="0" dirty="0">
                <a:solidFill>
                  <a:schemeClr val="accent1">
                    <a:lumMod val="75000"/>
                  </a:schemeClr>
                </a:solidFill>
                <a:latin typeface="ACHS Nueva Serif Light" pitchFamily="2" charset="77"/>
              </a:rPr>
              <a:t>tinyurl.com/26vbepn4</a:t>
            </a: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pic>
        <p:nvPicPr>
          <p:cNvPr id="2" name="Imagen 1">
            <a:extLst>
              <a:ext uri="{FF2B5EF4-FFF2-40B4-BE49-F238E27FC236}">
                <a16:creationId xmlns:a16="http://schemas.microsoft.com/office/drawing/2014/main" xmlns="" id="{34643A48-629B-8542-A236-DED458AE96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2234" y="3627540"/>
            <a:ext cx="1579715" cy="1583432"/>
          </a:xfrm>
          <a:prstGeom prst="rect">
            <a:avLst/>
          </a:prstGeom>
        </p:spPr>
      </p:pic>
    </p:spTree>
    <p:extLst>
      <p:ext uri="{BB962C8B-B14F-4D97-AF65-F5344CB8AC3E}">
        <p14:creationId xmlns:p14="http://schemas.microsoft.com/office/powerpoint/2010/main" val="9211876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7">
            <a:extLst>
              <a:ext uri="{FF2B5EF4-FFF2-40B4-BE49-F238E27FC236}">
                <a16:creationId xmlns:a16="http://schemas.microsoft.com/office/drawing/2014/main" xmlns="" id="{2FE1CA0B-6256-8636-ECDB-7B1AA31EDA95}"/>
              </a:ext>
            </a:extLst>
          </p:cNvPr>
          <p:cNvSpPr>
            <a:spLocks noGrp="1"/>
          </p:cNvSpPr>
          <p:nvPr>
            <p:ph type="body" sz="quarter" idx="61"/>
          </p:nvPr>
        </p:nvSpPr>
        <p:spPr/>
        <p:txBody>
          <a:bodyPr/>
          <a:lstStyle/>
          <a:p>
            <a:r>
              <a:rPr lang="es-CL" dirty="0">
                <a:latin typeface="ACHS Nueva Serif Light" pitchFamily="2" charset="0"/>
              </a:rPr>
              <a:t>Objetivos del curso</a:t>
            </a:r>
          </a:p>
        </p:txBody>
      </p:sp>
      <p:sp>
        <p:nvSpPr>
          <p:cNvPr id="20" name="Marcador de texto 4">
            <a:extLst>
              <a:ext uri="{FF2B5EF4-FFF2-40B4-BE49-F238E27FC236}">
                <a16:creationId xmlns:a16="http://schemas.microsoft.com/office/drawing/2014/main" xmlns="" id="{67331754-AF4B-7300-5F8E-BD40802D3229}"/>
              </a:ext>
            </a:extLst>
          </p:cNvPr>
          <p:cNvSpPr txBox="1">
            <a:spLocks/>
          </p:cNvSpPr>
          <p:nvPr/>
        </p:nvSpPr>
        <p:spPr>
          <a:xfrm>
            <a:off x="1019035" y="2898321"/>
            <a:ext cx="363710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s-CL" sz="1400" dirty="0">
                <a:solidFill>
                  <a:schemeClr val="tx1"/>
                </a:solidFill>
                <a:latin typeface="ACHS Nueva Sans" pitchFamily="2" charset="0"/>
                <a:cs typeface="Arial" panose="020B0604020202020204" pitchFamily="34" charset="0"/>
              </a:rPr>
              <a:t>Aplicar las medidas preventivas establecidas para el uso de maquinarias y herramientas de panadería industrial, según lo propuesto en el presente curso.</a:t>
            </a:r>
          </a:p>
        </p:txBody>
      </p:sp>
      <p:sp>
        <p:nvSpPr>
          <p:cNvPr id="21" name="Marcador de texto 7">
            <a:extLst>
              <a:ext uri="{FF2B5EF4-FFF2-40B4-BE49-F238E27FC236}">
                <a16:creationId xmlns:a16="http://schemas.microsoft.com/office/drawing/2014/main" xmlns="" id="{B2FCBF35-8DFD-B9EB-F9FA-F30584E44D76}"/>
              </a:ext>
            </a:extLst>
          </p:cNvPr>
          <p:cNvSpPr txBox="1">
            <a:spLocks/>
          </p:cNvSpPr>
          <p:nvPr/>
        </p:nvSpPr>
        <p:spPr>
          <a:xfrm>
            <a:off x="1676064"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OBJETIVO DE DESEMPEÑO</a:t>
            </a:r>
          </a:p>
        </p:txBody>
      </p:sp>
      <p:sp>
        <p:nvSpPr>
          <p:cNvPr id="22" name="Marcador de texto 4">
            <a:extLst>
              <a:ext uri="{FF2B5EF4-FFF2-40B4-BE49-F238E27FC236}">
                <a16:creationId xmlns:a16="http://schemas.microsoft.com/office/drawing/2014/main" xmlns="" id="{5E729DDB-5593-D146-6B4C-FF4B47C9FEFA}"/>
              </a:ext>
            </a:extLst>
          </p:cNvPr>
          <p:cNvSpPr txBox="1">
            <a:spLocks/>
          </p:cNvSpPr>
          <p:nvPr/>
        </p:nvSpPr>
        <p:spPr>
          <a:xfrm>
            <a:off x="7284359" y="2898321"/>
            <a:ext cx="38886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s-CL" sz="1400" dirty="0">
                <a:solidFill>
                  <a:schemeClr val="tx1"/>
                </a:solidFill>
                <a:latin typeface="ACHS Nueva Sans" pitchFamily="2" charset="0"/>
              </a:rPr>
              <a:t>Ser trabajador de empresas que se encuentran afiliadas a la ACHS.</a:t>
            </a:r>
          </a:p>
          <a:p>
            <a:pPr marL="0" indent="0">
              <a:lnSpc>
                <a:spcPct val="100000"/>
              </a:lnSpc>
              <a:buNone/>
            </a:pPr>
            <a:endParaRPr lang="es-CL" sz="1400" dirty="0">
              <a:solidFill>
                <a:schemeClr val="tx1"/>
              </a:solidFill>
              <a:latin typeface="ACHS Nueva Sans" pitchFamily="2" charset="0"/>
            </a:endParaRPr>
          </a:p>
        </p:txBody>
      </p:sp>
      <p:sp>
        <p:nvSpPr>
          <p:cNvPr id="23" name="Marcador de texto 7">
            <a:extLst>
              <a:ext uri="{FF2B5EF4-FFF2-40B4-BE49-F238E27FC236}">
                <a16:creationId xmlns:a16="http://schemas.microsoft.com/office/drawing/2014/main" xmlns="" id="{2E13A712-6B8C-4A25-4C4B-569CC0ED4F06}"/>
              </a:ext>
            </a:extLst>
          </p:cNvPr>
          <p:cNvSpPr txBox="1">
            <a:spLocks/>
          </p:cNvSpPr>
          <p:nvPr/>
        </p:nvSpPr>
        <p:spPr>
          <a:xfrm>
            <a:off x="7941388"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PÚBLICO OBJETIVO</a:t>
            </a:r>
          </a:p>
        </p:txBody>
      </p:sp>
      <p:pic>
        <p:nvPicPr>
          <p:cNvPr id="5" name="Picture 38">
            <a:extLst>
              <a:ext uri="{FF2B5EF4-FFF2-40B4-BE49-F238E27FC236}">
                <a16:creationId xmlns:a16="http://schemas.microsoft.com/office/drawing/2014/main" xmlns="" id="{F164019E-B443-9EAF-D417-BFEBABEE7565}"/>
              </a:ext>
            </a:extLst>
          </p:cNvPr>
          <p:cNvPicPr>
            <a:picLocks noChangeAspect="1"/>
          </p:cNvPicPr>
          <p:nvPr/>
        </p:nvPicPr>
        <p:blipFill>
          <a:blip r:embed="rId2"/>
          <a:stretch>
            <a:fillRect/>
          </a:stretch>
        </p:blipFill>
        <p:spPr>
          <a:xfrm flipH="1">
            <a:off x="411160" y="1483858"/>
            <a:ext cx="1281937" cy="1320783"/>
          </a:xfrm>
          <a:prstGeom prst="rect">
            <a:avLst/>
          </a:prstGeom>
        </p:spPr>
      </p:pic>
      <p:sp>
        <p:nvSpPr>
          <p:cNvPr id="3" name="Freeform 5">
            <a:extLst>
              <a:ext uri="{FF2B5EF4-FFF2-40B4-BE49-F238E27FC236}">
                <a16:creationId xmlns:a16="http://schemas.microsoft.com/office/drawing/2014/main" xmlns="" id="{C6C5158F-DDB3-8A25-1202-BCE647780CA6}"/>
              </a:ext>
            </a:extLst>
          </p:cNvPr>
          <p:cNvSpPr>
            <a:spLocks noEditPoints="1"/>
          </p:cNvSpPr>
          <p:nvPr/>
        </p:nvSpPr>
        <p:spPr bwMode="auto">
          <a:xfrm>
            <a:off x="6669377" y="1483857"/>
            <a:ext cx="1192374" cy="1320783"/>
          </a:xfrm>
          <a:custGeom>
            <a:avLst/>
            <a:gdLst>
              <a:gd name="T0" fmla="*/ 30 w 750"/>
              <a:gd name="T1" fmla="*/ 702 h 819"/>
              <a:gd name="T2" fmla="*/ 228 w 750"/>
              <a:gd name="T3" fmla="*/ 454 h 819"/>
              <a:gd name="T4" fmla="*/ 364 w 750"/>
              <a:gd name="T5" fmla="*/ 582 h 819"/>
              <a:gd name="T6" fmla="*/ 514 w 750"/>
              <a:gd name="T7" fmla="*/ 453 h 819"/>
              <a:gd name="T8" fmla="*/ 719 w 750"/>
              <a:gd name="T9" fmla="*/ 679 h 819"/>
              <a:gd name="T10" fmla="*/ 30 w 750"/>
              <a:gd name="T11" fmla="*/ 789 h 819"/>
              <a:gd name="T12" fmla="*/ 472 w 750"/>
              <a:gd name="T13" fmla="*/ 452 h 819"/>
              <a:gd name="T14" fmla="*/ 375 w 750"/>
              <a:gd name="T15" fmla="*/ 549 h 819"/>
              <a:gd name="T16" fmla="*/ 472 w 750"/>
              <a:gd name="T17" fmla="*/ 452 h 819"/>
              <a:gd name="T18" fmla="*/ 232 w 750"/>
              <a:gd name="T19" fmla="*/ 279 h 819"/>
              <a:gd name="T20" fmla="*/ 442 w 750"/>
              <a:gd name="T21" fmla="*/ 219 h 819"/>
              <a:gd name="T22" fmla="*/ 518 w 750"/>
              <a:gd name="T23" fmla="*/ 191 h 819"/>
              <a:gd name="T24" fmla="*/ 375 w 750"/>
              <a:gd name="T25" fmla="*/ 422 h 819"/>
              <a:gd name="T26" fmla="*/ 232 w 750"/>
              <a:gd name="T27" fmla="*/ 135 h 819"/>
              <a:gd name="T28" fmla="*/ 337 w 750"/>
              <a:gd name="T29" fmla="*/ 30 h 819"/>
              <a:gd name="T30" fmla="*/ 518 w 750"/>
              <a:gd name="T31" fmla="*/ 91 h 819"/>
              <a:gd name="T32" fmla="*/ 442 w 750"/>
              <a:gd name="T33" fmla="*/ 188 h 819"/>
              <a:gd name="T34" fmla="*/ 232 w 750"/>
              <a:gd name="T35" fmla="*/ 135 h 819"/>
              <a:gd name="T36" fmla="*/ 735 w 750"/>
              <a:gd name="T37" fmla="*/ 819 h 819"/>
              <a:gd name="T38" fmla="*/ 750 w 750"/>
              <a:gd name="T39" fmla="*/ 679 h 819"/>
              <a:gd name="T40" fmla="*/ 513 w 750"/>
              <a:gd name="T41" fmla="*/ 422 h 819"/>
              <a:gd name="T42" fmla="*/ 480 w 750"/>
              <a:gd name="T43" fmla="*/ 420 h 819"/>
              <a:gd name="T44" fmla="*/ 548 w 750"/>
              <a:gd name="T45" fmla="*/ 279 h 819"/>
              <a:gd name="T46" fmla="*/ 548 w 750"/>
              <a:gd name="T47" fmla="*/ 122 h 819"/>
              <a:gd name="T48" fmla="*/ 548 w 750"/>
              <a:gd name="T49" fmla="*/ 120 h 819"/>
              <a:gd name="T50" fmla="*/ 548 w 750"/>
              <a:gd name="T51" fmla="*/ 101 h 819"/>
              <a:gd name="T52" fmla="*/ 337 w 750"/>
              <a:gd name="T53" fmla="*/ 0 h 819"/>
              <a:gd name="T54" fmla="*/ 201 w 750"/>
              <a:gd name="T55" fmla="*/ 279 h 819"/>
              <a:gd name="T56" fmla="*/ 270 w 750"/>
              <a:gd name="T57" fmla="*/ 420 h 819"/>
              <a:gd name="T58" fmla="*/ 236 w 750"/>
              <a:gd name="T59" fmla="*/ 422 h 819"/>
              <a:gd name="T60" fmla="*/ 0 w 750"/>
              <a:gd name="T61" fmla="*/ 679 h 819"/>
              <a:gd name="T62" fmla="*/ 15 w 750"/>
              <a:gd name="T63"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819">
                <a:moveTo>
                  <a:pt x="30" y="702"/>
                </a:moveTo>
                <a:lnTo>
                  <a:pt x="30" y="702"/>
                </a:lnTo>
                <a:cubicBezTo>
                  <a:pt x="30" y="668"/>
                  <a:pt x="31" y="657"/>
                  <a:pt x="31" y="657"/>
                </a:cubicBezTo>
                <a:cubicBezTo>
                  <a:pt x="42" y="552"/>
                  <a:pt x="125" y="467"/>
                  <a:pt x="228" y="454"/>
                </a:cubicBezTo>
                <a:lnTo>
                  <a:pt x="235" y="453"/>
                </a:lnTo>
                <a:lnTo>
                  <a:pt x="364" y="582"/>
                </a:lnTo>
                <a:cubicBezTo>
                  <a:pt x="370" y="588"/>
                  <a:pt x="380" y="588"/>
                  <a:pt x="386" y="582"/>
                </a:cubicBezTo>
                <a:lnTo>
                  <a:pt x="514" y="453"/>
                </a:lnTo>
                <a:lnTo>
                  <a:pt x="521" y="454"/>
                </a:lnTo>
                <a:cubicBezTo>
                  <a:pt x="634" y="468"/>
                  <a:pt x="719" y="565"/>
                  <a:pt x="719" y="679"/>
                </a:cubicBezTo>
                <a:lnTo>
                  <a:pt x="719" y="789"/>
                </a:lnTo>
                <a:lnTo>
                  <a:pt x="30" y="789"/>
                </a:lnTo>
                <a:lnTo>
                  <a:pt x="30" y="702"/>
                </a:lnTo>
                <a:close/>
                <a:moveTo>
                  <a:pt x="472" y="452"/>
                </a:moveTo>
                <a:lnTo>
                  <a:pt x="472" y="452"/>
                </a:lnTo>
                <a:lnTo>
                  <a:pt x="375" y="549"/>
                </a:lnTo>
                <a:lnTo>
                  <a:pt x="278" y="452"/>
                </a:lnTo>
                <a:lnTo>
                  <a:pt x="472" y="452"/>
                </a:lnTo>
                <a:close/>
                <a:moveTo>
                  <a:pt x="232" y="279"/>
                </a:moveTo>
                <a:lnTo>
                  <a:pt x="232" y="279"/>
                </a:lnTo>
                <a:lnTo>
                  <a:pt x="232" y="219"/>
                </a:lnTo>
                <a:lnTo>
                  <a:pt x="442" y="219"/>
                </a:lnTo>
                <a:cubicBezTo>
                  <a:pt x="461" y="219"/>
                  <a:pt x="480" y="214"/>
                  <a:pt x="497" y="204"/>
                </a:cubicBezTo>
                <a:lnTo>
                  <a:pt x="518" y="191"/>
                </a:lnTo>
                <a:lnTo>
                  <a:pt x="518" y="279"/>
                </a:lnTo>
                <a:cubicBezTo>
                  <a:pt x="518" y="357"/>
                  <a:pt x="454" y="422"/>
                  <a:pt x="375" y="422"/>
                </a:cubicBezTo>
                <a:cubicBezTo>
                  <a:pt x="296" y="422"/>
                  <a:pt x="232" y="357"/>
                  <a:pt x="232" y="279"/>
                </a:cubicBezTo>
                <a:close/>
                <a:moveTo>
                  <a:pt x="232" y="135"/>
                </a:moveTo>
                <a:lnTo>
                  <a:pt x="232" y="135"/>
                </a:lnTo>
                <a:cubicBezTo>
                  <a:pt x="232" y="77"/>
                  <a:pt x="279" y="30"/>
                  <a:pt x="337" y="30"/>
                </a:cubicBezTo>
                <a:lnTo>
                  <a:pt x="457" y="30"/>
                </a:lnTo>
                <a:cubicBezTo>
                  <a:pt x="490" y="30"/>
                  <a:pt x="518" y="57"/>
                  <a:pt x="518" y="91"/>
                </a:cubicBezTo>
                <a:lnTo>
                  <a:pt x="518" y="112"/>
                </a:lnTo>
                <a:cubicBezTo>
                  <a:pt x="518" y="154"/>
                  <a:pt x="484" y="188"/>
                  <a:pt x="442" y="188"/>
                </a:cubicBezTo>
                <a:lnTo>
                  <a:pt x="232" y="188"/>
                </a:lnTo>
                <a:lnTo>
                  <a:pt x="232" y="135"/>
                </a:lnTo>
                <a:close/>
                <a:moveTo>
                  <a:pt x="735" y="819"/>
                </a:moveTo>
                <a:lnTo>
                  <a:pt x="735" y="819"/>
                </a:lnTo>
                <a:cubicBezTo>
                  <a:pt x="743" y="819"/>
                  <a:pt x="750" y="813"/>
                  <a:pt x="750" y="804"/>
                </a:cubicBezTo>
                <a:lnTo>
                  <a:pt x="750" y="679"/>
                </a:lnTo>
                <a:cubicBezTo>
                  <a:pt x="750" y="547"/>
                  <a:pt x="647" y="435"/>
                  <a:pt x="516" y="423"/>
                </a:cubicBezTo>
                <a:lnTo>
                  <a:pt x="513" y="422"/>
                </a:lnTo>
                <a:cubicBezTo>
                  <a:pt x="512" y="422"/>
                  <a:pt x="511" y="422"/>
                  <a:pt x="510" y="422"/>
                </a:cubicBezTo>
                <a:lnTo>
                  <a:pt x="480" y="420"/>
                </a:lnTo>
                <a:lnTo>
                  <a:pt x="501" y="398"/>
                </a:lnTo>
                <a:cubicBezTo>
                  <a:pt x="531" y="366"/>
                  <a:pt x="548" y="323"/>
                  <a:pt x="548" y="279"/>
                </a:cubicBezTo>
                <a:lnTo>
                  <a:pt x="548" y="125"/>
                </a:lnTo>
                <a:cubicBezTo>
                  <a:pt x="548" y="124"/>
                  <a:pt x="548" y="123"/>
                  <a:pt x="548" y="122"/>
                </a:cubicBezTo>
                <a:lnTo>
                  <a:pt x="548" y="121"/>
                </a:lnTo>
                <a:lnTo>
                  <a:pt x="548" y="120"/>
                </a:lnTo>
                <a:cubicBezTo>
                  <a:pt x="548" y="117"/>
                  <a:pt x="548" y="115"/>
                  <a:pt x="548" y="112"/>
                </a:cubicBezTo>
                <a:lnTo>
                  <a:pt x="548" y="101"/>
                </a:lnTo>
                <a:cubicBezTo>
                  <a:pt x="548" y="45"/>
                  <a:pt x="503" y="0"/>
                  <a:pt x="447" y="0"/>
                </a:cubicBezTo>
                <a:lnTo>
                  <a:pt x="337" y="0"/>
                </a:lnTo>
                <a:cubicBezTo>
                  <a:pt x="262" y="0"/>
                  <a:pt x="201" y="60"/>
                  <a:pt x="201" y="135"/>
                </a:cubicBezTo>
                <a:lnTo>
                  <a:pt x="201" y="279"/>
                </a:lnTo>
                <a:cubicBezTo>
                  <a:pt x="201" y="323"/>
                  <a:pt x="218" y="366"/>
                  <a:pt x="249" y="398"/>
                </a:cubicBezTo>
                <a:lnTo>
                  <a:pt x="270" y="420"/>
                </a:lnTo>
                <a:lnTo>
                  <a:pt x="240" y="422"/>
                </a:lnTo>
                <a:cubicBezTo>
                  <a:pt x="238" y="422"/>
                  <a:pt x="237" y="422"/>
                  <a:pt x="236" y="422"/>
                </a:cubicBezTo>
                <a:lnTo>
                  <a:pt x="234" y="423"/>
                </a:lnTo>
                <a:cubicBezTo>
                  <a:pt x="102" y="435"/>
                  <a:pt x="0" y="547"/>
                  <a:pt x="0" y="679"/>
                </a:cubicBezTo>
                <a:lnTo>
                  <a:pt x="0" y="804"/>
                </a:lnTo>
                <a:cubicBezTo>
                  <a:pt x="0" y="813"/>
                  <a:pt x="6" y="819"/>
                  <a:pt x="15" y="819"/>
                </a:cubicBezTo>
                <a:lnTo>
                  <a:pt x="735" y="81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33964874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cerrado presencial</a:t>
            </a:r>
          </a:p>
        </p:txBody>
      </p:sp>
      <p:sp>
        <p:nvSpPr>
          <p:cNvPr id="6" name="Marcador de texto 5">
            <a:extLst>
              <a:ext uri="{FF2B5EF4-FFF2-40B4-BE49-F238E27FC236}">
                <a16:creationId xmlns:a16="http://schemas.microsoft.com/office/drawing/2014/main" xmlns=""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a16="http://schemas.microsoft.com/office/drawing/2014/main" xmlns=""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a16="http://schemas.microsoft.com/office/drawing/2014/main" xmlns=""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a16="http://schemas.microsoft.com/office/drawing/2014/main" xmlns=""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a16="http://schemas.microsoft.com/office/drawing/2014/main" xmlns=""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3" name="Marcador de texto 11">
            <a:extLst>
              <a:ext uri="{FF2B5EF4-FFF2-40B4-BE49-F238E27FC236}">
                <a16:creationId xmlns:a16="http://schemas.microsoft.com/office/drawing/2014/main" xmlns="" id="{EDF39B4B-2DF5-3243-B40D-E0B37000707A}"/>
              </a:ext>
            </a:extLst>
          </p:cNvPr>
          <p:cNvSpPr txBox="1">
            <a:spLocks/>
          </p:cNvSpPr>
          <p:nvPr/>
        </p:nvSpPr>
        <p:spPr>
          <a:xfrm>
            <a:off x="6274532" y="3910116"/>
            <a:ext cx="4283197" cy="470711"/>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b="0" u="sng" kern="0" dirty="0">
                <a:solidFill>
                  <a:schemeClr val="accent1">
                    <a:lumMod val="75000"/>
                  </a:schemeClr>
                </a:solidFill>
                <a:latin typeface="ACHS Nueva Serif Light" pitchFamily="2" charset="77"/>
              </a:rPr>
              <a:t>tinyurl.com/</a:t>
            </a:r>
            <a:r>
              <a:rPr lang="es-CL" sz="2400" b="0" u="sng" kern="0" dirty="0" err="1">
                <a:solidFill>
                  <a:schemeClr val="accent1">
                    <a:lumMod val="75000"/>
                  </a:schemeClr>
                </a:solidFill>
                <a:latin typeface="ACHS Nueva Serif Light" pitchFamily="2" charset="77"/>
              </a:rPr>
              <a:t>ujnzkjew</a:t>
            </a:r>
            <a:endParaRPr lang="es-CL" sz="2400" b="0" u="sng" kern="0" dirty="0">
              <a:solidFill>
                <a:schemeClr val="accent1">
                  <a:lumMod val="75000"/>
                </a:schemeClr>
              </a:solidFill>
              <a:latin typeface="ACHS Nueva Serif Light" pitchFamily="2" charset="77"/>
            </a:endParaRP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sp>
        <p:nvSpPr>
          <p:cNvPr id="14" name="Marcador de texto 5">
            <a:extLst>
              <a:ext uri="{FF2B5EF4-FFF2-40B4-BE49-F238E27FC236}">
                <a16:creationId xmlns:a16="http://schemas.microsoft.com/office/drawing/2014/main" xmlns="" id="{F56CA700-228B-1C4B-9C29-1ED956AC785F}"/>
              </a:ext>
            </a:extLst>
          </p:cNvPr>
          <p:cNvSpPr txBox="1">
            <a:spLocks/>
          </p:cNvSpPr>
          <p:nvPr/>
        </p:nvSpPr>
        <p:spPr>
          <a:xfrm>
            <a:off x="7390894" y="2074222"/>
            <a:ext cx="2587295" cy="36930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pic>
        <p:nvPicPr>
          <p:cNvPr id="2" name="Imagen 1">
            <a:extLst>
              <a:ext uri="{FF2B5EF4-FFF2-40B4-BE49-F238E27FC236}">
                <a16:creationId xmlns:a16="http://schemas.microsoft.com/office/drawing/2014/main" xmlns="" id="{2702EFA0-33F1-4245-8373-7B1B273255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2385" y="3620751"/>
            <a:ext cx="1579412" cy="1597010"/>
          </a:xfrm>
          <a:prstGeom prst="rect">
            <a:avLst/>
          </a:prstGeom>
        </p:spPr>
      </p:pic>
    </p:spTree>
    <p:extLst>
      <p:ext uri="{BB962C8B-B14F-4D97-AF65-F5344CB8AC3E}">
        <p14:creationId xmlns:p14="http://schemas.microsoft.com/office/powerpoint/2010/main" val="38790315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311243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xmlns="" id="{CE527F80-8CC6-4594-7DF7-AC3A4DB1D518}"/>
              </a:ext>
            </a:extLst>
          </p:cNvPr>
          <p:cNvSpPr>
            <a:spLocks noGrp="1"/>
          </p:cNvSpPr>
          <p:nvPr>
            <p:ph type="body" sz="quarter" idx="61"/>
          </p:nvPr>
        </p:nvSpPr>
        <p:spPr/>
        <p:txBody>
          <a:bodyPr/>
          <a:lstStyle/>
          <a:p>
            <a:r>
              <a:rPr lang="es-CL" dirty="0"/>
              <a:t>Estructura del curso</a:t>
            </a:r>
          </a:p>
        </p:txBody>
      </p:sp>
      <p:grpSp>
        <p:nvGrpSpPr>
          <p:cNvPr id="7" name="Grupo 6">
            <a:extLst>
              <a:ext uri="{FF2B5EF4-FFF2-40B4-BE49-F238E27FC236}">
                <a16:creationId xmlns:a16="http://schemas.microsoft.com/office/drawing/2014/main" xmlns="" id="{37B0E1DB-DF21-18A3-37A8-75E2CAABC171}"/>
              </a:ext>
            </a:extLst>
          </p:cNvPr>
          <p:cNvGrpSpPr/>
          <p:nvPr/>
        </p:nvGrpSpPr>
        <p:grpSpPr>
          <a:xfrm>
            <a:off x="535026" y="2457450"/>
            <a:ext cx="2561101" cy="2001839"/>
            <a:chOff x="535026" y="1208359"/>
            <a:chExt cx="2561101" cy="2001839"/>
          </a:xfrm>
        </p:grpSpPr>
        <p:sp>
          <p:nvSpPr>
            <p:cNvPr id="8" name="Marcador de texto 9">
              <a:extLst>
                <a:ext uri="{FF2B5EF4-FFF2-40B4-BE49-F238E27FC236}">
                  <a16:creationId xmlns:a16="http://schemas.microsoft.com/office/drawing/2014/main" xmlns="" id="{618172B3-434F-4E35-A911-CDD9FFD37F60}"/>
                </a:ext>
              </a:extLst>
            </p:cNvPr>
            <p:cNvSpPr txBox="1">
              <a:spLocks/>
            </p:cNvSpPr>
            <p:nvPr/>
          </p:nvSpPr>
          <p:spPr>
            <a:xfrm>
              <a:off x="535026" y="1208359"/>
              <a:ext cx="1541698" cy="879231"/>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6500" dirty="0">
                  <a:solidFill>
                    <a:srgbClr val="7EFF45"/>
                  </a:solidFill>
                  <a:latin typeface="ACHS Nueva Sans" pitchFamily="2" charset="0"/>
                </a:rPr>
                <a:t>1</a:t>
              </a:r>
            </a:p>
          </p:txBody>
        </p:sp>
        <p:sp>
          <p:nvSpPr>
            <p:cNvPr id="9" name="Marcador de texto 10">
              <a:extLst>
                <a:ext uri="{FF2B5EF4-FFF2-40B4-BE49-F238E27FC236}">
                  <a16:creationId xmlns:a16="http://schemas.microsoft.com/office/drawing/2014/main" xmlns="" id="{7EF1AA23-12C9-5B36-3C45-9BD6DD7AC790}"/>
                </a:ext>
              </a:extLst>
            </p:cNvPr>
            <p:cNvSpPr txBox="1">
              <a:spLocks/>
            </p:cNvSpPr>
            <p:nvPr/>
          </p:nvSpPr>
          <p:spPr>
            <a:xfrm>
              <a:off x="535027" y="2412674"/>
              <a:ext cx="2561100" cy="797524"/>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s-CL" b="1" dirty="0">
                  <a:solidFill>
                    <a:srgbClr val="004C14"/>
                  </a:solidFill>
                  <a:latin typeface="ACHS Nueva Sans Medium" pitchFamily="2" charset="0"/>
                </a:rPr>
                <a:t>Procesos de producción de pan</a:t>
              </a:r>
            </a:p>
            <a:p>
              <a:pPr>
                <a:lnSpc>
                  <a:spcPts val="2000"/>
                </a:lnSpc>
              </a:pPr>
              <a:r>
                <a:rPr lang="es-CL" sz="1400" dirty="0">
                  <a:solidFill>
                    <a:schemeClr val="tx1"/>
                  </a:solidFill>
                  <a:latin typeface="ACHS Nueva Sans Medium" pitchFamily="2" charset="0"/>
                </a:rPr>
                <a:t>Principales pasos del proceso de producción de pan.</a:t>
              </a:r>
            </a:p>
            <a:p>
              <a:pPr marL="0" indent="0">
                <a:lnSpc>
                  <a:spcPts val="2000"/>
                </a:lnSpc>
                <a:buNone/>
              </a:pPr>
              <a:endParaRPr lang="es-CL" b="1" dirty="0">
                <a:solidFill>
                  <a:srgbClr val="004C14"/>
                </a:solidFill>
                <a:latin typeface="ACHS Nueva Sans Medium" pitchFamily="2" charset="0"/>
              </a:endParaRPr>
            </a:p>
          </p:txBody>
        </p:sp>
      </p:grpSp>
      <p:grpSp>
        <p:nvGrpSpPr>
          <p:cNvPr id="5" name="Grupo 4">
            <a:extLst>
              <a:ext uri="{FF2B5EF4-FFF2-40B4-BE49-F238E27FC236}">
                <a16:creationId xmlns:a16="http://schemas.microsoft.com/office/drawing/2014/main" xmlns="" id="{3B399D09-F9FC-4BF3-809B-17D0490145DC}"/>
              </a:ext>
            </a:extLst>
          </p:cNvPr>
          <p:cNvGrpSpPr/>
          <p:nvPr/>
        </p:nvGrpSpPr>
        <p:grpSpPr>
          <a:xfrm>
            <a:off x="4136815" y="2457450"/>
            <a:ext cx="2889625" cy="4171571"/>
            <a:chOff x="4619625" y="1208359"/>
            <a:chExt cx="2636706" cy="4171571"/>
          </a:xfrm>
        </p:grpSpPr>
        <p:sp>
          <p:nvSpPr>
            <p:cNvPr id="10" name="Marcador de texto 15">
              <a:extLst>
                <a:ext uri="{FF2B5EF4-FFF2-40B4-BE49-F238E27FC236}">
                  <a16:creationId xmlns:a16="http://schemas.microsoft.com/office/drawing/2014/main" xmlns="" id="{F36C481C-6FEC-B5BD-8281-9B19027B242C}"/>
                </a:ext>
              </a:extLst>
            </p:cNvPr>
            <p:cNvSpPr txBox="1">
              <a:spLocks/>
            </p:cNvSpPr>
            <p:nvPr/>
          </p:nvSpPr>
          <p:spPr>
            <a:xfrm>
              <a:off x="4619625" y="1208359"/>
              <a:ext cx="1541693" cy="879231"/>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6500" dirty="0">
                  <a:solidFill>
                    <a:srgbClr val="7EFF45"/>
                  </a:solidFill>
                  <a:latin typeface="ACHS Nueva Sans" pitchFamily="2" charset="0"/>
                </a:rPr>
                <a:t>2</a:t>
              </a:r>
            </a:p>
          </p:txBody>
        </p:sp>
        <p:sp>
          <p:nvSpPr>
            <p:cNvPr id="11" name="Marcador de texto 16">
              <a:extLst>
                <a:ext uri="{FF2B5EF4-FFF2-40B4-BE49-F238E27FC236}">
                  <a16:creationId xmlns:a16="http://schemas.microsoft.com/office/drawing/2014/main" xmlns="" id="{EB69E947-343C-4792-72AA-7305276B2B64}"/>
                </a:ext>
              </a:extLst>
            </p:cNvPr>
            <p:cNvSpPr txBox="1">
              <a:spLocks/>
            </p:cNvSpPr>
            <p:nvPr/>
          </p:nvSpPr>
          <p:spPr>
            <a:xfrm>
              <a:off x="4619626" y="2412673"/>
              <a:ext cx="2636705" cy="296725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s-CL" b="1" dirty="0">
                  <a:solidFill>
                    <a:srgbClr val="004C14"/>
                  </a:solidFill>
                  <a:latin typeface="ACHS Nueva Sans Medium" pitchFamily="2" charset="0"/>
                </a:rPr>
                <a:t>Descripción de uso y peligros de las máquinas</a:t>
              </a:r>
            </a:p>
            <a:p>
              <a:pPr>
                <a:lnSpc>
                  <a:spcPct val="100000"/>
                </a:lnSpc>
                <a:spcBef>
                  <a:spcPts val="0"/>
                </a:spcBef>
              </a:pPr>
              <a:r>
                <a:rPr lang="es-CL" sz="1400" dirty="0">
                  <a:solidFill>
                    <a:schemeClr val="tx1"/>
                  </a:solidFill>
                  <a:latin typeface="ACHS Nueva Sans Medium" pitchFamily="2" charset="0"/>
                </a:rPr>
                <a:t>Amasadora</a:t>
              </a:r>
            </a:p>
            <a:p>
              <a:pPr>
                <a:lnSpc>
                  <a:spcPct val="100000"/>
                </a:lnSpc>
                <a:spcBef>
                  <a:spcPts val="0"/>
                </a:spcBef>
              </a:pPr>
              <a:r>
                <a:rPr lang="es-CL" sz="1400" dirty="0">
                  <a:solidFill>
                    <a:schemeClr val="tx1"/>
                  </a:solidFill>
                  <a:latin typeface="ACHS Nueva Sans Medium" pitchFamily="2" charset="0"/>
                </a:rPr>
                <a:t>Revolvedora</a:t>
              </a:r>
            </a:p>
            <a:p>
              <a:pPr>
                <a:lnSpc>
                  <a:spcPct val="100000"/>
                </a:lnSpc>
                <a:spcBef>
                  <a:spcPts val="0"/>
                </a:spcBef>
              </a:pPr>
              <a:r>
                <a:rPr lang="es-CL" sz="1400" dirty="0">
                  <a:solidFill>
                    <a:schemeClr val="tx1"/>
                  </a:solidFill>
                  <a:latin typeface="ACHS Nueva Sans Medium" pitchFamily="2" charset="0"/>
                </a:rPr>
                <a:t>Sobadora</a:t>
              </a:r>
            </a:p>
            <a:p>
              <a:pPr>
                <a:lnSpc>
                  <a:spcPct val="100000"/>
                </a:lnSpc>
                <a:spcBef>
                  <a:spcPts val="0"/>
                </a:spcBef>
              </a:pPr>
              <a:r>
                <a:rPr lang="es-CL" sz="1400" dirty="0" err="1">
                  <a:solidFill>
                    <a:schemeClr val="tx1"/>
                  </a:solidFill>
                  <a:latin typeface="ACHS Nueva Sans Medium" pitchFamily="2" charset="0"/>
                </a:rPr>
                <a:t>Ovilladora</a:t>
              </a:r>
              <a:endParaRPr lang="es-CL" sz="1400" dirty="0">
                <a:solidFill>
                  <a:schemeClr val="tx1"/>
                </a:solidFill>
                <a:latin typeface="ACHS Nueva Sans Medium" pitchFamily="2" charset="0"/>
              </a:endParaRPr>
            </a:p>
            <a:p>
              <a:pPr>
                <a:lnSpc>
                  <a:spcPct val="100000"/>
                </a:lnSpc>
                <a:spcBef>
                  <a:spcPts val="0"/>
                </a:spcBef>
              </a:pPr>
              <a:r>
                <a:rPr lang="es-CL" sz="1400" dirty="0">
                  <a:solidFill>
                    <a:schemeClr val="tx1"/>
                  </a:solidFill>
                  <a:latin typeface="ACHS Nueva Sans Medium" pitchFamily="2" charset="0"/>
                </a:rPr>
                <a:t>Horno a gas</a:t>
              </a:r>
            </a:p>
            <a:p>
              <a:pPr>
                <a:lnSpc>
                  <a:spcPct val="100000"/>
                </a:lnSpc>
                <a:spcBef>
                  <a:spcPts val="0"/>
                </a:spcBef>
              </a:pPr>
              <a:r>
                <a:rPr lang="es-CL" sz="1400" dirty="0">
                  <a:solidFill>
                    <a:schemeClr val="tx1"/>
                  </a:solidFill>
                  <a:latin typeface="ACHS Nueva Sans Medium" pitchFamily="2" charset="0"/>
                </a:rPr>
                <a:t>Cámara de fermentación</a:t>
              </a:r>
            </a:p>
            <a:p>
              <a:pPr marL="0" indent="0">
                <a:lnSpc>
                  <a:spcPct val="100000"/>
                </a:lnSpc>
                <a:spcBef>
                  <a:spcPts val="0"/>
                </a:spcBef>
                <a:buNone/>
              </a:pPr>
              <a:endParaRPr lang="es-CL" sz="1400" dirty="0">
                <a:solidFill>
                  <a:schemeClr val="tx1"/>
                </a:solidFill>
                <a:latin typeface="ACHS Nueva Sans Medium" pitchFamily="2" charset="0"/>
              </a:endParaRPr>
            </a:p>
          </p:txBody>
        </p:sp>
      </p:grpSp>
      <p:cxnSp>
        <p:nvCxnSpPr>
          <p:cNvPr id="12" name="Conector recto 11">
            <a:extLst>
              <a:ext uri="{FF2B5EF4-FFF2-40B4-BE49-F238E27FC236}">
                <a16:creationId xmlns:a16="http://schemas.microsoft.com/office/drawing/2014/main" xmlns="" id="{E274EA1C-CC24-8790-E7CE-A3F399E5E3AC}"/>
              </a:ext>
            </a:extLst>
          </p:cNvPr>
          <p:cNvCxnSpPr>
            <a:cxnSpLocks/>
          </p:cNvCxnSpPr>
          <p:nvPr/>
        </p:nvCxnSpPr>
        <p:spPr>
          <a:xfrm>
            <a:off x="3508561" y="2457450"/>
            <a:ext cx="0" cy="2967257"/>
          </a:xfrm>
          <a:prstGeom prst="line">
            <a:avLst/>
          </a:prstGeom>
          <a:ln w="9525">
            <a:solidFill>
              <a:srgbClr val="004C14"/>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xmlns="" id="{9AAE94E1-3248-221D-DFF8-9BC4B0779B36}"/>
              </a:ext>
            </a:extLst>
          </p:cNvPr>
          <p:cNvGrpSpPr/>
          <p:nvPr/>
        </p:nvGrpSpPr>
        <p:grpSpPr>
          <a:xfrm>
            <a:off x="7912710" y="2457450"/>
            <a:ext cx="3509268" cy="3430003"/>
            <a:chOff x="4619625" y="1208359"/>
            <a:chExt cx="3774219" cy="3430003"/>
          </a:xfrm>
        </p:grpSpPr>
        <p:sp>
          <p:nvSpPr>
            <p:cNvPr id="3" name="Marcador de texto 15">
              <a:extLst>
                <a:ext uri="{FF2B5EF4-FFF2-40B4-BE49-F238E27FC236}">
                  <a16:creationId xmlns:a16="http://schemas.microsoft.com/office/drawing/2014/main" xmlns="" id="{1BA56AE0-06E8-DF9C-45FB-F0F3DF27EC1A}"/>
                </a:ext>
              </a:extLst>
            </p:cNvPr>
            <p:cNvSpPr txBox="1">
              <a:spLocks/>
            </p:cNvSpPr>
            <p:nvPr/>
          </p:nvSpPr>
          <p:spPr>
            <a:xfrm>
              <a:off x="4619625" y="1208359"/>
              <a:ext cx="1541693" cy="879231"/>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6500" dirty="0">
                  <a:solidFill>
                    <a:srgbClr val="7EFF45"/>
                  </a:solidFill>
                  <a:latin typeface="ACHS Nueva Sans" pitchFamily="2" charset="0"/>
                </a:rPr>
                <a:t>3</a:t>
              </a:r>
            </a:p>
          </p:txBody>
        </p:sp>
        <p:sp>
          <p:nvSpPr>
            <p:cNvPr id="4" name="Marcador de texto 16">
              <a:extLst>
                <a:ext uri="{FF2B5EF4-FFF2-40B4-BE49-F238E27FC236}">
                  <a16:creationId xmlns:a16="http://schemas.microsoft.com/office/drawing/2014/main" xmlns="" id="{688D29C0-8CD5-9F29-46F3-E31F75180D8E}"/>
                </a:ext>
              </a:extLst>
            </p:cNvPr>
            <p:cNvSpPr txBox="1">
              <a:spLocks/>
            </p:cNvSpPr>
            <p:nvPr/>
          </p:nvSpPr>
          <p:spPr>
            <a:xfrm>
              <a:off x="4619626" y="2412673"/>
              <a:ext cx="3774218" cy="2225689"/>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s-CL" b="1" dirty="0">
                  <a:solidFill>
                    <a:srgbClr val="004C14"/>
                  </a:solidFill>
                  <a:latin typeface="ACHS Nueva Sans Medium" pitchFamily="2" charset="0"/>
                </a:rPr>
                <a:t>Aplicación del ODE  en la operación de las máquinas: reparación, operación, limpieza y mantención</a:t>
              </a:r>
            </a:p>
            <a:p>
              <a:pPr>
                <a:lnSpc>
                  <a:spcPct val="100000"/>
                </a:lnSpc>
                <a:spcBef>
                  <a:spcPts val="0"/>
                </a:spcBef>
              </a:pPr>
              <a:r>
                <a:rPr lang="es-CL" sz="1400" dirty="0">
                  <a:solidFill>
                    <a:schemeClr val="tx1"/>
                  </a:solidFill>
                  <a:latin typeface="ACHS Nueva Sans Medium" pitchFamily="2" charset="0"/>
                </a:rPr>
                <a:t>Amasadora</a:t>
              </a:r>
            </a:p>
            <a:p>
              <a:pPr>
                <a:lnSpc>
                  <a:spcPct val="100000"/>
                </a:lnSpc>
                <a:spcBef>
                  <a:spcPts val="0"/>
                </a:spcBef>
              </a:pPr>
              <a:r>
                <a:rPr lang="es-CL" sz="1400" dirty="0">
                  <a:solidFill>
                    <a:schemeClr val="tx1"/>
                  </a:solidFill>
                  <a:latin typeface="ACHS Nueva Sans Medium" pitchFamily="2" charset="0"/>
                </a:rPr>
                <a:t>Revolvedora</a:t>
              </a:r>
            </a:p>
            <a:p>
              <a:pPr>
                <a:lnSpc>
                  <a:spcPct val="100000"/>
                </a:lnSpc>
                <a:spcBef>
                  <a:spcPts val="0"/>
                </a:spcBef>
              </a:pPr>
              <a:r>
                <a:rPr lang="es-CL" sz="1400" dirty="0">
                  <a:solidFill>
                    <a:schemeClr val="tx1"/>
                  </a:solidFill>
                  <a:latin typeface="ACHS Nueva Sans Medium" pitchFamily="2" charset="0"/>
                </a:rPr>
                <a:t>Sobadora</a:t>
              </a:r>
            </a:p>
            <a:p>
              <a:pPr>
                <a:lnSpc>
                  <a:spcPct val="100000"/>
                </a:lnSpc>
                <a:spcBef>
                  <a:spcPts val="0"/>
                </a:spcBef>
              </a:pPr>
              <a:r>
                <a:rPr lang="es-CL" sz="1400" dirty="0" err="1">
                  <a:solidFill>
                    <a:schemeClr val="tx1"/>
                  </a:solidFill>
                  <a:latin typeface="ACHS Nueva Sans Medium" pitchFamily="2" charset="0"/>
                </a:rPr>
                <a:t>Ovilladora</a:t>
              </a:r>
              <a:endParaRPr lang="es-CL" sz="1400" dirty="0">
                <a:solidFill>
                  <a:schemeClr val="tx1"/>
                </a:solidFill>
                <a:latin typeface="ACHS Nueva Sans Medium" pitchFamily="2" charset="0"/>
              </a:endParaRPr>
            </a:p>
            <a:p>
              <a:pPr>
                <a:lnSpc>
                  <a:spcPct val="100000"/>
                </a:lnSpc>
                <a:spcBef>
                  <a:spcPts val="0"/>
                </a:spcBef>
              </a:pPr>
              <a:r>
                <a:rPr lang="es-CL" sz="1400" dirty="0">
                  <a:solidFill>
                    <a:schemeClr val="tx1"/>
                  </a:solidFill>
                  <a:latin typeface="ACHS Nueva Sans Medium" pitchFamily="2" charset="0"/>
                </a:rPr>
                <a:t>Horno a gas</a:t>
              </a:r>
            </a:p>
            <a:p>
              <a:pPr>
                <a:lnSpc>
                  <a:spcPct val="100000"/>
                </a:lnSpc>
                <a:spcBef>
                  <a:spcPts val="0"/>
                </a:spcBef>
              </a:pPr>
              <a:r>
                <a:rPr lang="es-CL" sz="1400" dirty="0">
                  <a:solidFill>
                    <a:schemeClr val="tx1"/>
                  </a:solidFill>
                  <a:latin typeface="ACHS Nueva Sans Medium" pitchFamily="2" charset="0"/>
                </a:rPr>
                <a:t>Cámara de fermentación</a:t>
              </a:r>
            </a:p>
          </p:txBody>
        </p:sp>
      </p:grpSp>
      <p:cxnSp>
        <p:nvCxnSpPr>
          <p:cNvPr id="13" name="Conector recto 12">
            <a:extLst>
              <a:ext uri="{FF2B5EF4-FFF2-40B4-BE49-F238E27FC236}">
                <a16:creationId xmlns:a16="http://schemas.microsoft.com/office/drawing/2014/main" xmlns="" id="{4215FD0E-B54A-7F08-E680-DD8253DAA736}"/>
              </a:ext>
            </a:extLst>
          </p:cNvPr>
          <p:cNvCxnSpPr>
            <a:cxnSpLocks/>
          </p:cNvCxnSpPr>
          <p:nvPr/>
        </p:nvCxnSpPr>
        <p:spPr>
          <a:xfrm>
            <a:off x="7422837" y="2457450"/>
            <a:ext cx="0" cy="2967257"/>
          </a:xfrm>
          <a:prstGeom prst="line">
            <a:avLst/>
          </a:prstGeom>
          <a:ln w="9525">
            <a:solidFill>
              <a:srgbClr val="004C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4413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538" t="5531" r="37879" b="24343"/>
          <a:stretch/>
        </p:blipFill>
        <p:spPr>
          <a:xfrm>
            <a:off x="6167438" y="1341438"/>
            <a:ext cx="6450622" cy="5516562"/>
          </a:xfrm>
          <a:prstGeom prst="rect">
            <a:avLst/>
          </a:prstGeom>
        </p:spPr>
      </p:pic>
      <p:sp>
        <p:nvSpPr>
          <p:cNvPr id="17" name="Forma libre 16">
            <a:extLst>
              <a:ext uri="{FF2B5EF4-FFF2-40B4-BE49-F238E27FC236}">
                <a16:creationId xmlns:a16="http://schemas.microsoft.com/office/drawing/2014/main" xmlns="" id="{36A015D0-16B0-834C-9508-814D977326E0}"/>
              </a:ext>
            </a:extLst>
          </p:cNvPr>
          <p:cNvSpPr/>
          <p:nvPr/>
        </p:nvSpPr>
        <p:spPr>
          <a:xfrm>
            <a:off x="2021307" y="2273006"/>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Esta etapa se realiza para obtener piezas de masa de igual peso. El peso de cada pieza dependerá del tipo de pan que se va a elaborar. Este proceso debe ser rápido.</a:t>
            </a:r>
          </a:p>
        </p:txBody>
      </p:sp>
      <p:sp>
        <p:nvSpPr>
          <p:cNvPr id="24" name="Forma libre 23">
            <a:extLst>
              <a:ext uri="{FF2B5EF4-FFF2-40B4-BE49-F238E27FC236}">
                <a16:creationId xmlns:a16="http://schemas.microsoft.com/office/drawing/2014/main" xmlns="" id="{36A015D0-16B0-834C-9508-814D977326E0}"/>
              </a:ext>
            </a:extLst>
          </p:cNvPr>
          <p:cNvSpPr/>
          <p:nvPr/>
        </p:nvSpPr>
        <p:spPr>
          <a:xfrm>
            <a:off x="479425" y="2275115"/>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División </a:t>
            </a:r>
          </a:p>
          <a:p>
            <a:pPr algn="ctr">
              <a:buClr>
                <a:srgbClr val="006600"/>
              </a:buClr>
            </a:pPr>
            <a:r>
              <a:rPr lang="es-ES" sz="1204" dirty="0">
                <a:solidFill>
                  <a:schemeClr val="bg1"/>
                </a:solidFill>
                <a:latin typeface="ACHS Nueva Sans" pitchFamily="2" charset="0"/>
                <a:cs typeface="Arial" panose="020B0604020202020204" pitchFamily="34" charset="0"/>
              </a:rPr>
              <a:t>de la masa</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26" name="Forma libre 25">
            <a:extLst>
              <a:ext uri="{FF2B5EF4-FFF2-40B4-BE49-F238E27FC236}">
                <a16:creationId xmlns:a16="http://schemas.microsoft.com/office/drawing/2014/main" xmlns="" id="{36A015D0-16B0-834C-9508-814D977326E0}"/>
              </a:ext>
            </a:extLst>
          </p:cNvPr>
          <p:cNvSpPr/>
          <p:nvPr/>
        </p:nvSpPr>
        <p:spPr>
          <a:xfrm>
            <a:off x="2021307" y="1395707"/>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De la harina con el agua (así como otros ingredientes), proceso de trabajar la masa. </a:t>
            </a:r>
          </a:p>
        </p:txBody>
      </p:sp>
      <p:sp>
        <p:nvSpPr>
          <p:cNvPr id="27" name="Forma libre 26">
            <a:extLst>
              <a:ext uri="{FF2B5EF4-FFF2-40B4-BE49-F238E27FC236}">
                <a16:creationId xmlns:a16="http://schemas.microsoft.com/office/drawing/2014/main" xmlns="" id="{36A015D0-16B0-834C-9508-814D977326E0}"/>
              </a:ext>
            </a:extLst>
          </p:cNvPr>
          <p:cNvSpPr/>
          <p:nvPr/>
        </p:nvSpPr>
        <p:spPr>
          <a:xfrm>
            <a:off x="479425" y="1397816"/>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Mezcla </a:t>
            </a:r>
          </a:p>
          <a:p>
            <a:pPr algn="ctr">
              <a:buClr>
                <a:srgbClr val="006600"/>
              </a:buClr>
            </a:pPr>
            <a:r>
              <a:rPr lang="es-ES" sz="1204" dirty="0">
                <a:solidFill>
                  <a:schemeClr val="bg1"/>
                </a:solidFill>
                <a:latin typeface="ACHS Nueva Sans" pitchFamily="2" charset="0"/>
                <a:cs typeface="Arial" panose="020B0604020202020204" pitchFamily="34" charset="0"/>
              </a:rPr>
              <a:t>y amasado </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29" name="Forma libre 28">
            <a:extLst>
              <a:ext uri="{FF2B5EF4-FFF2-40B4-BE49-F238E27FC236}">
                <a16:creationId xmlns:a16="http://schemas.microsoft.com/office/drawing/2014/main" xmlns="" id="{36A015D0-16B0-834C-9508-814D977326E0}"/>
              </a:ext>
            </a:extLst>
          </p:cNvPr>
          <p:cNvSpPr/>
          <p:nvPr/>
        </p:nvSpPr>
        <p:spPr>
          <a:xfrm>
            <a:off x="2021307" y="4879900"/>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En el que simplemente se somete durante un período la masa a una fuente de calor para que se cocine. </a:t>
            </a:r>
          </a:p>
        </p:txBody>
      </p:sp>
      <p:sp>
        <p:nvSpPr>
          <p:cNvPr id="30" name="Forma libre 29">
            <a:extLst>
              <a:ext uri="{FF2B5EF4-FFF2-40B4-BE49-F238E27FC236}">
                <a16:creationId xmlns:a16="http://schemas.microsoft.com/office/drawing/2014/main" xmlns="" id="{36A015D0-16B0-834C-9508-814D977326E0}"/>
              </a:ext>
            </a:extLst>
          </p:cNvPr>
          <p:cNvSpPr/>
          <p:nvPr/>
        </p:nvSpPr>
        <p:spPr>
          <a:xfrm>
            <a:off x="479425" y="4882009"/>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Horneado</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32" name="Forma libre 31">
            <a:extLst>
              <a:ext uri="{FF2B5EF4-FFF2-40B4-BE49-F238E27FC236}">
                <a16:creationId xmlns:a16="http://schemas.microsoft.com/office/drawing/2014/main" xmlns="" id="{36A015D0-16B0-834C-9508-814D977326E0}"/>
              </a:ext>
            </a:extLst>
          </p:cNvPr>
          <p:cNvSpPr/>
          <p:nvPr/>
        </p:nvSpPr>
        <p:spPr>
          <a:xfrm>
            <a:off x="2021307" y="5744708"/>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Tras el horneado se deja reposar el pan hasta que alcance la temperatura ambiente.</a:t>
            </a:r>
          </a:p>
        </p:txBody>
      </p:sp>
      <p:sp>
        <p:nvSpPr>
          <p:cNvPr id="33" name="Forma libre 32">
            <a:extLst>
              <a:ext uri="{FF2B5EF4-FFF2-40B4-BE49-F238E27FC236}">
                <a16:creationId xmlns:a16="http://schemas.microsoft.com/office/drawing/2014/main" xmlns="" id="{36A015D0-16B0-834C-9508-814D977326E0}"/>
              </a:ext>
            </a:extLst>
          </p:cNvPr>
          <p:cNvSpPr/>
          <p:nvPr/>
        </p:nvSpPr>
        <p:spPr>
          <a:xfrm>
            <a:off x="479425" y="5746817"/>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Enfriado</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35" name="Forma libre 34">
            <a:extLst>
              <a:ext uri="{FF2B5EF4-FFF2-40B4-BE49-F238E27FC236}">
                <a16:creationId xmlns:a16="http://schemas.microsoft.com/office/drawing/2014/main" xmlns="" id="{36A015D0-16B0-834C-9508-814D977326E0}"/>
              </a:ext>
            </a:extLst>
          </p:cNvPr>
          <p:cNvSpPr/>
          <p:nvPr/>
        </p:nvSpPr>
        <p:spPr>
          <a:xfrm>
            <a:off x="2021307" y="3139922"/>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En esta etapa se procede al labrado de acuerdo  a la forma establecida para cada tipo de pan. </a:t>
            </a:r>
          </a:p>
        </p:txBody>
      </p:sp>
      <p:sp>
        <p:nvSpPr>
          <p:cNvPr id="36" name="Forma libre 35">
            <a:extLst>
              <a:ext uri="{FF2B5EF4-FFF2-40B4-BE49-F238E27FC236}">
                <a16:creationId xmlns:a16="http://schemas.microsoft.com/office/drawing/2014/main" xmlns="" id="{36A015D0-16B0-834C-9508-814D977326E0}"/>
              </a:ext>
            </a:extLst>
          </p:cNvPr>
          <p:cNvSpPr/>
          <p:nvPr/>
        </p:nvSpPr>
        <p:spPr>
          <a:xfrm>
            <a:off x="479425" y="3142031"/>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Formado</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38" name="Forma libre 37">
            <a:extLst>
              <a:ext uri="{FF2B5EF4-FFF2-40B4-BE49-F238E27FC236}">
                <a16:creationId xmlns:a16="http://schemas.microsoft.com/office/drawing/2014/main" xmlns="" id="{36A015D0-16B0-834C-9508-814D977326E0}"/>
              </a:ext>
            </a:extLst>
          </p:cNvPr>
          <p:cNvSpPr/>
          <p:nvPr/>
        </p:nvSpPr>
        <p:spPr>
          <a:xfrm>
            <a:off x="2021307" y="4010907"/>
            <a:ext cx="370572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buClr>
                <a:srgbClr val="006600"/>
              </a:buClr>
            </a:pPr>
            <a:r>
              <a:rPr lang="es-ES" sz="1204" kern="0" dirty="0">
                <a:solidFill>
                  <a:schemeClr val="tx1"/>
                </a:solidFill>
                <a:latin typeface="ACHS Nueva Sans" pitchFamily="2" charset="0"/>
                <a:ea typeface="Arial"/>
                <a:cs typeface="Arial"/>
                <a:sym typeface="Arial"/>
              </a:rPr>
              <a:t>Para hacer 'levar' la masa (sólo si se incluyó levadura). A este proceso se le denomina a veces como leudado, </a:t>
            </a:r>
          </a:p>
        </p:txBody>
      </p:sp>
      <p:sp>
        <p:nvSpPr>
          <p:cNvPr id="39" name="Forma libre 38">
            <a:extLst>
              <a:ext uri="{FF2B5EF4-FFF2-40B4-BE49-F238E27FC236}">
                <a16:creationId xmlns:a16="http://schemas.microsoft.com/office/drawing/2014/main" xmlns="" id="{36A015D0-16B0-834C-9508-814D977326E0}"/>
              </a:ext>
            </a:extLst>
          </p:cNvPr>
          <p:cNvSpPr/>
          <p:nvPr/>
        </p:nvSpPr>
        <p:spPr>
          <a:xfrm>
            <a:off x="479425" y="4013016"/>
            <a:ext cx="1476375" cy="81269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630" tIns="38227" rIns="243810" bIns="38227" numCol="1" spcCol="1270" anchor="ctr" anchorCtr="0">
            <a:noAutofit/>
          </a:bodyPr>
          <a:lstStyle/>
          <a:p>
            <a:pPr algn="ctr">
              <a:buClr>
                <a:srgbClr val="006600"/>
              </a:buClr>
            </a:pPr>
            <a:r>
              <a:rPr lang="es-ES" sz="1204" dirty="0">
                <a:solidFill>
                  <a:schemeClr val="bg1"/>
                </a:solidFill>
                <a:latin typeface="ACHS Nueva Sans" pitchFamily="2" charset="0"/>
                <a:cs typeface="Arial" panose="020B0604020202020204" pitchFamily="34" charset="0"/>
              </a:rPr>
              <a:t>Reposo </a:t>
            </a:r>
          </a:p>
          <a:p>
            <a:pPr algn="ctr">
              <a:buClr>
                <a:srgbClr val="006600"/>
              </a:buClr>
            </a:pPr>
            <a:r>
              <a:rPr lang="es-ES" sz="1204" dirty="0">
                <a:solidFill>
                  <a:schemeClr val="bg1"/>
                </a:solidFill>
                <a:latin typeface="ACHS Nueva Sans" pitchFamily="2" charset="0"/>
                <a:cs typeface="Arial" panose="020B0604020202020204" pitchFamily="34" charset="0"/>
              </a:rPr>
              <a:t>y fermentación</a:t>
            </a:r>
            <a:endParaRPr lang="es-ES" sz="1204" kern="0" dirty="0">
              <a:solidFill>
                <a:schemeClr val="bg1"/>
              </a:solidFill>
              <a:latin typeface="ACHS Nueva Sans" pitchFamily="2" charset="0"/>
              <a:ea typeface="Arial"/>
              <a:cs typeface="Arial" panose="020B0604020202020204" pitchFamily="34" charset="0"/>
              <a:sym typeface="Arial"/>
            </a:endParaRPr>
          </a:p>
        </p:txBody>
      </p:sp>
      <p:sp>
        <p:nvSpPr>
          <p:cNvPr id="3" name="Marcador de texto 2">
            <a:extLst>
              <a:ext uri="{FF2B5EF4-FFF2-40B4-BE49-F238E27FC236}">
                <a16:creationId xmlns:a16="http://schemas.microsoft.com/office/drawing/2014/main" xmlns="" id="{917E2E61-461A-1103-79CC-7DE0BBCC7D60}"/>
              </a:ext>
            </a:extLst>
          </p:cNvPr>
          <p:cNvSpPr>
            <a:spLocks noGrp="1"/>
          </p:cNvSpPr>
          <p:nvPr>
            <p:ph type="body" sz="quarter" idx="61"/>
          </p:nvPr>
        </p:nvSpPr>
        <p:spPr/>
        <p:txBody>
          <a:bodyPr/>
          <a:lstStyle/>
          <a:p>
            <a:r>
              <a:rPr lang="es-CL" dirty="0"/>
              <a:t>Pasos en la producción de pan</a:t>
            </a:r>
          </a:p>
          <a:p>
            <a:endParaRPr lang="es-CL" dirty="0"/>
          </a:p>
        </p:txBody>
      </p:sp>
    </p:spTree>
    <p:extLst>
      <p:ext uri="{BB962C8B-B14F-4D97-AF65-F5344CB8AC3E}">
        <p14:creationId xmlns:p14="http://schemas.microsoft.com/office/powerpoint/2010/main" val="9884193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720" y="1296354"/>
            <a:ext cx="3413713" cy="4814622"/>
          </a:xfrm>
          <a:prstGeom prst="rect">
            <a:avLst/>
          </a:prstGeom>
        </p:spPr>
      </p:pic>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503559" y="1720711"/>
            <a:ext cx="4152579" cy="1391457"/>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Son equipamientos industriales diseñados para preparar masas alimentarias, químicas, cerámicas u otro tipo de preparados, substituyendo el trabajo manual a través de un sistema mecanizado que permite producir continuadamente grandes cantidades de masa. </a:t>
            </a:r>
          </a:p>
          <a:p>
            <a:pPr>
              <a:lnSpc>
                <a:spcPct val="100000"/>
              </a:lnSpc>
              <a:spcBef>
                <a:spcPts val="0"/>
              </a:spcBef>
              <a:buClr>
                <a:srgbClr val="83B827"/>
              </a:buClr>
              <a:buSzPct val="100000"/>
              <a:buFont typeface="Arial" panose="020B0604020202020204" pitchFamily="34" charset="0"/>
              <a:buChar char="•"/>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grpSp>
        <p:nvGrpSpPr>
          <p:cNvPr id="8" name="Grupo 7">
            <a:extLst>
              <a:ext uri="{FF2B5EF4-FFF2-40B4-BE49-F238E27FC236}">
                <a16:creationId xmlns:a16="http://schemas.microsoft.com/office/drawing/2014/main" xmlns="" id="{75E2E7F3-6BE6-D82A-A891-A05BD357DC62}"/>
              </a:ext>
            </a:extLst>
          </p:cNvPr>
          <p:cNvGrpSpPr/>
          <p:nvPr/>
        </p:nvGrpSpPr>
        <p:grpSpPr>
          <a:xfrm>
            <a:off x="479425" y="4241789"/>
            <a:ext cx="5397969" cy="1911200"/>
            <a:chOff x="479425" y="4241789"/>
            <a:chExt cx="5397969" cy="1911200"/>
          </a:xfrm>
        </p:grpSpPr>
        <p:sp>
          <p:nvSpPr>
            <p:cNvPr id="12" name="Rectángulo 11">
              <a:extLst>
                <a:ext uri="{FF2B5EF4-FFF2-40B4-BE49-F238E27FC236}">
                  <a16:creationId xmlns:a16="http://schemas.microsoft.com/office/drawing/2014/main" xmlns="" id="{05FB9017-8FCE-314C-BF4B-296F568DF72A}"/>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600" b="1" dirty="0">
                <a:solidFill>
                  <a:schemeClr val="bg1"/>
                </a:solidFill>
                <a:latin typeface="ACHS Nueva Sans" pitchFamily="2" charset="0"/>
              </a:endParaRPr>
            </a:p>
            <a:p>
              <a:pPr algn="ctr"/>
              <a:endParaRPr lang="es-ES" sz="1600" b="1" dirty="0">
                <a:solidFill>
                  <a:schemeClr val="bg1"/>
                </a:solidFill>
                <a:latin typeface="ACHS Nueva Sans" pitchFamily="2" charset="0"/>
                <a:cs typeface="Arial" panose="020B0604020202020204" pitchFamily="34" charset="0"/>
              </a:endParaRPr>
            </a:p>
            <a:p>
              <a:pPr algn="just"/>
              <a:r>
                <a:rPr lang="es-ES" sz="1600" b="1" dirty="0">
                  <a:solidFill>
                    <a:schemeClr val="bg1"/>
                  </a:solidFill>
                  <a:latin typeface="ACHS Nueva Sans" pitchFamily="2" charset="0"/>
                  <a:cs typeface="Arial" panose="020B0604020202020204" pitchFamily="34" charset="0"/>
                </a:rPr>
                <a:t> ¿Cuáles son los principales peligros de una Amasadora?</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Atrapamiento de extremidades en sistema espiral amasador del equipo.</a:t>
              </a:r>
            </a:p>
            <a:p>
              <a:pPr algn="just"/>
              <a:endParaRPr lang="es-ES" sz="1204" dirty="0">
                <a:solidFill>
                  <a:schemeClr val="bg1"/>
                </a:solidFill>
                <a:latin typeface="ACHS Nueva Sans" pitchFamily="2" charset="0"/>
                <a:cs typeface="Arial" panose="020B0604020202020204" pitchFamily="34" charset="0"/>
              </a:endParaRPr>
            </a:p>
            <a:p>
              <a:pPr marL="215027" indent="-215027">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 de existir alguna falla en sus componentes. </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14" name="Imagen 13">
              <a:extLst>
                <a:ext uri="{FF2B5EF4-FFF2-40B4-BE49-F238E27FC236}">
                  <a16:creationId xmlns:a16="http://schemas.microsoft.com/office/drawing/2014/main" xmlns="" id="{C27263A9-C7E5-C349-871D-086E5F0D00B5}"/>
                </a:ext>
              </a:extLst>
            </p:cNvPr>
            <p:cNvPicPr>
              <a:picLocks noChangeAspect="1"/>
            </p:cNvPicPr>
            <p:nvPr/>
          </p:nvPicPr>
          <p:blipFill>
            <a:blip r:embed="rId4"/>
            <a:stretch>
              <a:fillRect/>
            </a:stretch>
          </p:blipFill>
          <p:spPr>
            <a:xfrm>
              <a:off x="4989095" y="4896352"/>
              <a:ext cx="631991" cy="796308"/>
            </a:xfrm>
            <a:prstGeom prst="rect">
              <a:avLst/>
            </a:prstGeom>
          </p:spPr>
        </p:pic>
      </p:grpSp>
      <p:sp>
        <p:nvSpPr>
          <p:cNvPr id="5" name="Marcador de texto 4">
            <a:extLst>
              <a:ext uri="{FF2B5EF4-FFF2-40B4-BE49-F238E27FC236}">
                <a16:creationId xmlns:a16="http://schemas.microsoft.com/office/drawing/2014/main" xmlns="" id="{4233416D-A34B-7C9D-DB20-4CD0FC6FDD19}"/>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6" name="Marcador de texto 5">
            <a:extLst>
              <a:ext uri="{FF2B5EF4-FFF2-40B4-BE49-F238E27FC236}">
                <a16:creationId xmlns:a16="http://schemas.microsoft.com/office/drawing/2014/main" xmlns="" id="{16C06201-D128-8914-4B4F-162294909D21}"/>
              </a:ext>
            </a:extLst>
          </p:cNvPr>
          <p:cNvSpPr>
            <a:spLocks noGrp="1"/>
          </p:cNvSpPr>
          <p:nvPr>
            <p:ph type="body" sz="quarter" idx="62"/>
          </p:nvPr>
        </p:nvSpPr>
        <p:spPr/>
        <p:txBody>
          <a:bodyPr/>
          <a:lstStyle/>
          <a:p>
            <a:r>
              <a:rPr lang="es-CL" dirty="0"/>
              <a:t>Amasadora</a:t>
            </a:r>
          </a:p>
        </p:txBody>
      </p:sp>
    </p:spTree>
    <p:extLst>
      <p:ext uri="{BB962C8B-B14F-4D97-AF65-F5344CB8AC3E}">
        <p14:creationId xmlns:p14="http://schemas.microsoft.com/office/powerpoint/2010/main" val="31747996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492521" y="1717471"/>
            <a:ext cx="4131534" cy="1587204"/>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Son equipamientos industriales diseñados para preparar masas alimentarias, químicas, cerámicas u otro tipo de preparados, substituyendo el trabajo manual a través de un sistema mecanizado que permite producir continuadamente grandes cantidades de masa. </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pic>
        <p:nvPicPr>
          <p:cNvPr id="3" name="Imagen 2"/>
          <p:cNvPicPr>
            <a:picLocks noChangeAspect="1"/>
          </p:cNvPicPr>
          <p:nvPr/>
        </p:nvPicPr>
        <p:blipFill>
          <a:blip r:embed="rId3"/>
          <a:stretch>
            <a:fillRect/>
          </a:stretch>
        </p:blipFill>
        <p:spPr>
          <a:xfrm>
            <a:off x="7244795" y="1386091"/>
            <a:ext cx="4760435" cy="4760435"/>
          </a:xfrm>
          <a:prstGeom prst="rect">
            <a:avLst/>
          </a:prstGeom>
        </p:spPr>
      </p:pic>
      <p:sp>
        <p:nvSpPr>
          <p:cNvPr id="2" name="Marcador de texto 1">
            <a:extLst>
              <a:ext uri="{FF2B5EF4-FFF2-40B4-BE49-F238E27FC236}">
                <a16:creationId xmlns:a16="http://schemas.microsoft.com/office/drawing/2014/main" xmlns="" id="{9DC4119E-5332-9272-FB53-8C0856F05617}"/>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4" name="Marcador de texto 3">
            <a:extLst>
              <a:ext uri="{FF2B5EF4-FFF2-40B4-BE49-F238E27FC236}">
                <a16:creationId xmlns:a16="http://schemas.microsoft.com/office/drawing/2014/main" xmlns="" id="{E9BEB344-F5E5-2D0B-8CA2-6C34FC8F48A4}"/>
              </a:ext>
            </a:extLst>
          </p:cNvPr>
          <p:cNvSpPr>
            <a:spLocks noGrp="1"/>
          </p:cNvSpPr>
          <p:nvPr>
            <p:ph type="body" sz="quarter" idx="62"/>
          </p:nvPr>
        </p:nvSpPr>
        <p:spPr/>
        <p:txBody>
          <a:bodyPr/>
          <a:lstStyle/>
          <a:p>
            <a:r>
              <a:rPr lang="es-CL" dirty="0"/>
              <a:t>Revolvedora</a:t>
            </a:r>
          </a:p>
        </p:txBody>
      </p:sp>
      <p:grpSp>
        <p:nvGrpSpPr>
          <p:cNvPr id="6" name="Grupo 5">
            <a:extLst>
              <a:ext uri="{FF2B5EF4-FFF2-40B4-BE49-F238E27FC236}">
                <a16:creationId xmlns:a16="http://schemas.microsoft.com/office/drawing/2014/main" xmlns="" id="{2E357BEF-845F-2654-55C2-E2FD3A4712FD}"/>
              </a:ext>
            </a:extLst>
          </p:cNvPr>
          <p:cNvGrpSpPr/>
          <p:nvPr/>
        </p:nvGrpSpPr>
        <p:grpSpPr>
          <a:xfrm>
            <a:off x="479425" y="4241789"/>
            <a:ext cx="5397969" cy="1911200"/>
            <a:chOff x="479425" y="4241789"/>
            <a:chExt cx="5397969" cy="1911200"/>
          </a:xfrm>
        </p:grpSpPr>
        <p:sp>
          <p:nvSpPr>
            <p:cNvPr id="7" name="Rectángulo 6">
              <a:extLst>
                <a:ext uri="{FF2B5EF4-FFF2-40B4-BE49-F238E27FC236}">
                  <a16:creationId xmlns:a16="http://schemas.microsoft.com/office/drawing/2014/main" xmlns="" id="{F7050AAC-D8BB-E924-E558-AF16A948FC99}"/>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600" b="1" dirty="0">
                <a:solidFill>
                  <a:schemeClr val="bg1"/>
                </a:solidFill>
                <a:latin typeface="ACHS Nueva Sans" pitchFamily="2" charset="0"/>
              </a:endParaRPr>
            </a:p>
            <a:p>
              <a:pPr algn="ctr"/>
              <a:endParaRPr lang="es-ES" sz="1600" b="1" dirty="0">
                <a:solidFill>
                  <a:schemeClr val="bg1"/>
                </a:solidFill>
                <a:latin typeface="ACHS Nueva Sans" pitchFamily="2" charset="0"/>
                <a:cs typeface="Arial" panose="020B0604020202020204" pitchFamily="34" charset="0"/>
              </a:endParaRPr>
            </a:p>
            <a:p>
              <a:pPr algn="just"/>
              <a:r>
                <a:rPr lang="es-ES" sz="1600" b="1" dirty="0">
                  <a:solidFill>
                    <a:schemeClr val="bg1"/>
                  </a:solidFill>
                  <a:latin typeface="ACHS Nueva Sans" pitchFamily="2" charset="0"/>
                  <a:cs typeface="Arial" panose="020B0604020202020204" pitchFamily="34" charset="0"/>
                </a:rPr>
                <a:t> ¿Cuáles son los principales peligros de una Revolvedora?</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Atrapamiento de extremidades en sistema espiral amasador del equipo.</a:t>
              </a:r>
            </a:p>
            <a:p>
              <a:pPr algn="just"/>
              <a:endParaRPr lang="es-ES" sz="1204" dirty="0">
                <a:solidFill>
                  <a:schemeClr val="bg1"/>
                </a:solidFill>
                <a:latin typeface="ACHS Nueva Sans" pitchFamily="2" charset="0"/>
                <a:cs typeface="Arial" panose="020B0604020202020204" pitchFamily="34" charset="0"/>
              </a:endParaRPr>
            </a:p>
            <a:p>
              <a:pPr marL="215027" indent="-215027">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 de existir alguna falla en sus componentes. </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8" name="Imagen 7">
              <a:extLst>
                <a:ext uri="{FF2B5EF4-FFF2-40B4-BE49-F238E27FC236}">
                  <a16:creationId xmlns:a16="http://schemas.microsoft.com/office/drawing/2014/main" xmlns="" id="{198E549D-6AE6-9AB0-1233-31118C68B643}"/>
                </a:ext>
              </a:extLst>
            </p:cNvPr>
            <p:cNvPicPr>
              <a:picLocks noChangeAspect="1"/>
            </p:cNvPicPr>
            <p:nvPr/>
          </p:nvPicPr>
          <p:blipFill>
            <a:blip r:embed="rId4"/>
            <a:stretch>
              <a:fillRect/>
            </a:stretch>
          </p:blipFill>
          <p:spPr>
            <a:xfrm>
              <a:off x="4989095" y="4896352"/>
              <a:ext cx="631991" cy="796308"/>
            </a:xfrm>
            <a:prstGeom prst="rect">
              <a:avLst/>
            </a:prstGeom>
          </p:spPr>
        </p:pic>
      </p:grpSp>
    </p:spTree>
    <p:extLst>
      <p:ext uri="{BB962C8B-B14F-4D97-AF65-F5344CB8AC3E}">
        <p14:creationId xmlns:p14="http://schemas.microsoft.com/office/powerpoint/2010/main" val="28163740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495467" y="1721479"/>
            <a:ext cx="5397969" cy="2289047"/>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Es una máquina utilizada para el estirado de la masa en panaderías o fábricas de pastas. Está formada por dos cilindros (rodillos) macizos de regulación rápida y milimétrica y dos volantes de giro, que permite emparejar el espesor de la preparación. Hay eléctricas, manuales y de diferente tamaño. </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Se puede dar tantas vueltas del sobado como la masa lo requiera. Una vez finalizado, la masa sale por el transportador posterior pudiéndole acoplar con el carro de corte, dejando el bastón preparado para el equipo de armado. También se puede cambiar sus moldes para obtener diferentes formas.</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326" y="972318"/>
            <a:ext cx="5313926" cy="5313926"/>
          </a:xfrm>
          <a:prstGeom prst="rect">
            <a:avLst/>
          </a:prstGeom>
        </p:spPr>
      </p:pic>
      <p:sp>
        <p:nvSpPr>
          <p:cNvPr id="4" name="Marcador de texto 3">
            <a:extLst>
              <a:ext uri="{FF2B5EF4-FFF2-40B4-BE49-F238E27FC236}">
                <a16:creationId xmlns:a16="http://schemas.microsoft.com/office/drawing/2014/main" xmlns="" id="{5A6B4F6C-D01E-AFD4-AEFD-16C227C6DE8C}"/>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5" name="Marcador de texto 4">
            <a:extLst>
              <a:ext uri="{FF2B5EF4-FFF2-40B4-BE49-F238E27FC236}">
                <a16:creationId xmlns:a16="http://schemas.microsoft.com/office/drawing/2014/main" xmlns="" id="{746D5000-E74D-4CA5-2749-478C017301C5}"/>
              </a:ext>
            </a:extLst>
          </p:cNvPr>
          <p:cNvSpPr>
            <a:spLocks noGrp="1"/>
          </p:cNvSpPr>
          <p:nvPr>
            <p:ph type="body" sz="quarter" idx="62"/>
          </p:nvPr>
        </p:nvSpPr>
        <p:spPr/>
        <p:txBody>
          <a:bodyPr/>
          <a:lstStyle/>
          <a:p>
            <a:r>
              <a:rPr lang="es-CL" dirty="0"/>
              <a:t>Sobadora</a:t>
            </a:r>
          </a:p>
        </p:txBody>
      </p:sp>
      <p:grpSp>
        <p:nvGrpSpPr>
          <p:cNvPr id="6" name="Grupo 5">
            <a:extLst>
              <a:ext uri="{FF2B5EF4-FFF2-40B4-BE49-F238E27FC236}">
                <a16:creationId xmlns:a16="http://schemas.microsoft.com/office/drawing/2014/main" xmlns="" id="{C30CC973-D32D-371B-B6F8-FDEFBF1073E8}"/>
              </a:ext>
            </a:extLst>
          </p:cNvPr>
          <p:cNvGrpSpPr/>
          <p:nvPr/>
        </p:nvGrpSpPr>
        <p:grpSpPr>
          <a:xfrm>
            <a:off x="479425" y="4241789"/>
            <a:ext cx="5397969" cy="1911200"/>
            <a:chOff x="479425" y="4241789"/>
            <a:chExt cx="5397969" cy="1911200"/>
          </a:xfrm>
        </p:grpSpPr>
        <p:sp>
          <p:nvSpPr>
            <p:cNvPr id="7" name="Rectángulo 6">
              <a:extLst>
                <a:ext uri="{FF2B5EF4-FFF2-40B4-BE49-F238E27FC236}">
                  <a16:creationId xmlns:a16="http://schemas.microsoft.com/office/drawing/2014/main" xmlns="" id="{EE189AE2-249B-CC6B-1E5D-3BC1CFD4C2F6}"/>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600" b="1" dirty="0">
                <a:solidFill>
                  <a:schemeClr val="bg1"/>
                </a:solidFill>
                <a:latin typeface="ACHS Nueva Sans" pitchFamily="2" charset="0"/>
              </a:endParaRPr>
            </a:p>
            <a:p>
              <a:pPr algn="ctr"/>
              <a:endParaRPr lang="es-ES" sz="1600" b="1" dirty="0">
                <a:solidFill>
                  <a:schemeClr val="bg1"/>
                </a:solidFill>
                <a:latin typeface="ACHS Nueva Sans" pitchFamily="2" charset="0"/>
                <a:cs typeface="Arial" panose="020B0604020202020204" pitchFamily="34" charset="0"/>
              </a:endParaRPr>
            </a:p>
            <a:p>
              <a:pPr algn="just"/>
              <a:r>
                <a:rPr lang="es-ES" sz="1600" b="1" dirty="0">
                  <a:solidFill>
                    <a:schemeClr val="bg1"/>
                  </a:solidFill>
                  <a:latin typeface="ACHS Nueva Sans" pitchFamily="2" charset="0"/>
                  <a:cs typeface="Arial" panose="020B0604020202020204" pitchFamily="34" charset="0"/>
                </a:rPr>
                <a:t> ¿Cuáles son los principales peligros de una Sobadora?</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Atrapamiento de extremidades en sistema espiral amasador del equipo.</a:t>
              </a:r>
            </a:p>
            <a:p>
              <a:pPr algn="just"/>
              <a:endParaRPr lang="es-ES" sz="1204" dirty="0">
                <a:solidFill>
                  <a:schemeClr val="bg1"/>
                </a:solidFill>
                <a:latin typeface="ACHS Nueva Sans" pitchFamily="2" charset="0"/>
                <a:cs typeface="Arial" panose="020B0604020202020204" pitchFamily="34" charset="0"/>
              </a:endParaRPr>
            </a:p>
            <a:p>
              <a:pPr marL="215027" indent="-215027">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 de existir alguna falla en sus componentes. </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8" name="Imagen 7">
              <a:extLst>
                <a:ext uri="{FF2B5EF4-FFF2-40B4-BE49-F238E27FC236}">
                  <a16:creationId xmlns:a16="http://schemas.microsoft.com/office/drawing/2014/main" xmlns="" id="{B7007B4B-8750-A3A9-A7AE-AAED011AD5D6}"/>
                </a:ext>
              </a:extLst>
            </p:cNvPr>
            <p:cNvPicPr>
              <a:picLocks noChangeAspect="1"/>
            </p:cNvPicPr>
            <p:nvPr/>
          </p:nvPicPr>
          <p:blipFill>
            <a:blip r:embed="rId4"/>
            <a:stretch>
              <a:fillRect/>
            </a:stretch>
          </p:blipFill>
          <p:spPr>
            <a:xfrm>
              <a:off x="4989095" y="4896352"/>
              <a:ext cx="631991" cy="796308"/>
            </a:xfrm>
            <a:prstGeom prst="rect">
              <a:avLst/>
            </a:prstGeom>
          </p:spPr>
        </p:pic>
      </p:grpSp>
    </p:spTree>
    <p:extLst>
      <p:ext uri="{BB962C8B-B14F-4D97-AF65-F5344CB8AC3E}">
        <p14:creationId xmlns:p14="http://schemas.microsoft.com/office/powerpoint/2010/main" val="31918175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493739" y="1721829"/>
            <a:ext cx="4162399" cy="1278046"/>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Son equipamientos industriales diseñados para dividir y bolear masas de panadería o pastelería, sustituyendo el trabajo manual a través de un sistema mecanizado. Existen equipos manuales, semiautomáticos, automáticos y con cabezal intercambiable.</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pic>
        <p:nvPicPr>
          <p:cNvPr id="4" name="Imagen 3"/>
          <p:cNvPicPr>
            <a:picLocks noChangeAspect="1"/>
          </p:cNvPicPr>
          <p:nvPr/>
        </p:nvPicPr>
        <p:blipFill>
          <a:blip r:embed="rId3"/>
          <a:stretch>
            <a:fillRect/>
          </a:stretch>
        </p:blipFill>
        <p:spPr>
          <a:xfrm>
            <a:off x="7159054" y="1673354"/>
            <a:ext cx="4959520" cy="4363372"/>
          </a:xfrm>
          <a:prstGeom prst="rect">
            <a:avLst/>
          </a:prstGeom>
        </p:spPr>
      </p:pic>
      <p:sp>
        <p:nvSpPr>
          <p:cNvPr id="2" name="Marcador de texto 1">
            <a:extLst>
              <a:ext uri="{FF2B5EF4-FFF2-40B4-BE49-F238E27FC236}">
                <a16:creationId xmlns:a16="http://schemas.microsoft.com/office/drawing/2014/main" xmlns="" id="{0AB6B285-6AED-B5F5-CEAB-B4F9ED679BE9}"/>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3" name="Marcador de texto 2">
            <a:extLst>
              <a:ext uri="{FF2B5EF4-FFF2-40B4-BE49-F238E27FC236}">
                <a16:creationId xmlns:a16="http://schemas.microsoft.com/office/drawing/2014/main" xmlns="" id="{B0975ED9-CB31-0EAA-4A3D-CE31365D8ED1}"/>
              </a:ext>
            </a:extLst>
          </p:cNvPr>
          <p:cNvSpPr>
            <a:spLocks noGrp="1"/>
          </p:cNvSpPr>
          <p:nvPr>
            <p:ph type="body" sz="quarter" idx="62"/>
          </p:nvPr>
        </p:nvSpPr>
        <p:spPr/>
        <p:txBody>
          <a:bodyPr/>
          <a:lstStyle/>
          <a:p>
            <a:r>
              <a:rPr lang="es-CL" dirty="0" err="1"/>
              <a:t>Ovilladora</a:t>
            </a:r>
            <a:endParaRPr lang="es-CL" dirty="0"/>
          </a:p>
        </p:txBody>
      </p:sp>
      <p:grpSp>
        <p:nvGrpSpPr>
          <p:cNvPr id="8" name="Grupo 7">
            <a:extLst>
              <a:ext uri="{FF2B5EF4-FFF2-40B4-BE49-F238E27FC236}">
                <a16:creationId xmlns:a16="http://schemas.microsoft.com/office/drawing/2014/main" xmlns="" id="{16D8B747-ED65-593D-9301-1F0736E5C69A}"/>
              </a:ext>
            </a:extLst>
          </p:cNvPr>
          <p:cNvGrpSpPr/>
          <p:nvPr/>
        </p:nvGrpSpPr>
        <p:grpSpPr>
          <a:xfrm>
            <a:off x="479425" y="4241789"/>
            <a:ext cx="5397969" cy="1911200"/>
            <a:chOff x="479425" y="4241789"/>
            <a:chExt cx="5397969" cy="1911200"/>
          </a:xfrm>
        </p:grpSpPr>
        <p:sp>
          <p:nvSpPr>
            <p:cNvPr id="9" name="Rectángulo 8">
              <a:extLst>
                <a:ext uri="{FF2B5EF4-FFF2-40B4-BE49-F238E27FC236}">
                  <a16:creationId xmlns:a16="http://schemas.microsoft.com/office/drawing/2014/main" xmlns="" id="{696573AE-0D81-6B17-3AE4-B131CC45B6C2}"/>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600" b="1" dirty="0">
                <a:solidFill>
                  <a:schemeClr val="bg1"/>
                </a:solidFill>
                <a:latin typeface="ACHS Nueva Sans" pitchFamily="2" charset="0"/>
              </a:endParaRPr>
            </a:p>
            <a:p>
              <a:pPr algn="just"/>
              <a:r>
                <a:rPr lang="es-ES" sz="1600" b="1" dirty="0">
                  <a:solidFill>
                    <a:schemeClr val="bg1"/>
                  </a:solidFill>
                  <a:latin typeface="ACHS Nueva Sans" pitchFamily="2" charset="0"/>
                  <a:cs typeface="Arial" panose="020B0604020202020204" pitchFamily="34" charset="0"/>
                </a:rPr>
                <a:t>¿Cuáles son los principales peligros de una </a:t>
              </a:r>
              <a:r>
                <a:rPr lang="es-ES" sz="1600" b="1" dirty="0" err="1">
                  <a:solidFill>
                    <a:schemeClr val="bg1"/>
                  </a:solidFill>
                  <a:latin typeface="ACHS Nueva Sans" pitchFamily="2" charset="0"/>
                  <a:cs typeface="Arial" panose="020B0604020202020204" pitchFamily="34" charset="0"/>
                </a:rPr>
                <a:t>Ovilladora</a:t>
              </a:r>
              <a:r>
                <a:rPr lang="es-ES" sz="1600" b="1" dirty="0">
                  <a:solidFill>
                    <a:schemeClr val="bg1"/>
                  </a:solidFill>
                  <a:latin typeface="ACHS Nueva Sans" pitchFamily="2" charset="0"/>
                  <a:cs typeface="Arial" panose="020B0604020202020204" pitchFamily="34" charset="0"/>
                </a:rPr>
                <a:t>?</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Atrapamiento de extremidades en la zona de la estrella, donde es hecho el corte</a:t>
              </a:r>
            </a:p>
            <a:p>
              <a:pPr algn="just"/>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 de existir alguna falla en sus componentes. </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10" name="Imagen 9">
              <a:extLst>
                <a:ext uri="{FF2B5EF4-FFF2-40B4-BE49-F238E27FC236}">
                  <a16:creationId xmlns:a16="http://schemas.microsoft.com/office/drawing/2014/main" xmlns="" id="{76C5745B-1013-AB20-F308-E2C89E36A699}"/>
                </a:ext>
              </a:extLst>
            </p:cNvPr>
            <p:cNvPicPr>
              <a:picLocks noChangeAspect="1"/>
            </p:cNvPicPr>
            <p:nvPr/>
          </p:nvPicPr>
          <p:blipFill>
            <a:blip r:embed="rId4"/>
            <a:stretch>
              <a:fillRect/>
            </a:stretch>
          </p:blipFill>
          <p:spPr>
            <a:xfrm>
              <a:off x="4989095" y="4896352"/>
              <a:ext cx="631991" cy="796308"/>
            </a:xfrm>
            <a:prstGeom prst="rect">
              <a:avLst/>
            </a:prstGeom>
          </p:spPr>
        </p:pic>
      </p:grpSp>
    </p:spTree>
    <p:extLst>
      <p:ext uri="{BB962C8B-B14F-4D97-AF65-F5344CB8AC3E}">
        <p14:creationId xmlns:p14="http://schemas.microsoft.com/office/powerpoint/2010/main" val="30074410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31">
            <a:extLst>
              <a:ext uri="{FF2B5EF4-FFF2-40B4-BE49-F238E27FC236}">
                <a16:creationId xmlns:a16="http://schemas.microsoft.com/office/drawing/2014/main" xmlns="" id="{BD869C79-D573-5A42-A9A7-38BC9DC42C05}"/>
              </a:ext>
            </a:extLst>
          </p:cNvPr>
          <p:cNvSpPr txBox="1">
            <a:spLocks/>
          </p:cNvSpPr>
          <p:nvPr/>
        </p:nvSpPr>
        <p:spPr>
          <a:xfrm>
            <a:off x="492969" y="1721829"/>
            <a:ext cx="5674469" cy="1980926"/>
          </a:xfrm>
          <a:prstGeom prst="rect">
            <a:avLst/>
          </a:prstGeom>
        </p:spPr>
        <p:txBody>
          <a:bodyPr>
            <a:no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Estas unidades consisten típicamente en una cámara cerrada. Construidas en mampostería con ladrillos refractarios; paredes metálicas con aislantes (lana de vidrio). El calor puede ser introducido ya sea por vapor, electricidad o por un método  de fricción. Dependiendo del tamaño de la cavidad de cocción, el producto a procesar se lleva ya sea como bastidores bandejas individuales o carros de varios niveles. Poseen sistema de control de la temperatura, humidificación y el ciclo de tiempo se logra ya sea por control individual o conjuntamente  con una unidad de controlador lógico programable (PLC).</a:t>
            </a: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sz="1400" kern="0" dirty="0">
              <a:solidFill>
                <a:schemeClr val="tx1"/>
              </a:solidFill>
              <a:latin typeface="ACHS Nueva Sans" pitchFamily="2" charset="0"/>
              <a:cs typeface="Arial" panose="020B0604020202020204" pitchFamily="34"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541" y="1261563"/>
            <a:ext cx="3316933" cy="5131295"/>
          </a:xfrm>
          <a:prstGeom prst="rect">
            <a:avLst/>
          </a:prstGeom>
        </p:spPr>
      </p:pic>
      <p:sp>
        <p:nvSpPr>
          <p:cNvPr id="2" name="Marcador de texto 1">
            <a:extLst>
              <a:ext uri="{FF2B5EF4-FFF2-40B4-BE49-F238E27FC236}">
                <a16:creationId xmlns:a16="http://schemas.microsoft.com/office/drawing/2014/main" xmlns="" id="{E0492507-41AF-A889-0DA4-7BE0C9B2D44A}"/>
              </a:ext>
            </a:extLst>
          </p:cNvPr>
          <p:cNvSpPr>
            <a:spLocks noGrp="1"/>
          </p:cNvSpPr>
          <p:nvPr>
            <p:ph type="body" sz="quarter" idx="61"/>
          </p:nvPr>
        </p:nvSpPr>
        <p:spPr/>
        <p:txBody>
          <a:bodyPr/>
          <a:lstStyle/>
          <a:p>
            <a:r>
              <a:rPr lang="es-CL" dirty="0"/>
              <a:t>Uso y peligros de principales máquinas de panadería</a:t>
            </a:r>
          </a:p>
          <a:p>
            <a:endParaRPr lang="es-CL" dirty="0"/>
          </a:p>
        </p:txBody>
      </p:sp>
      <p:sp>
        <p:nvSpPr>
          <p:cNvPr id="3" name="Marcador de texto 2">
            <a:extLst>
              <a:ext uri="{FF2B5EF4-FFF2-40B4-BE49-F238E27FC236}">
                <a16:creationId xmlns:a16="http://schemas.microsoft.com/office/drawing/2014/main" xmlns="" id="{6C0AE804-1391-595E-9719-EC9BEB929BA1}"/>
              </a:ext>
            </a:extLst>
          </p:cNvPr>
          <p:cNvSpPr>
            <a:spLocks noGrp="1"/>
          </p:cNvSpPr>
          <p:nvPr>
            <p:ph type="body" sz="quarter" idx="62"/>
          </p:nvPr>
        </p:nvSpPr>
        <p:spPr/>
        <p:txBody>
          <a:bodyPr/>
          <a:lstStyle/>
          <a:p>
            <a:r>
              <a:rPr lang="es-CL" dirty="0"/>
              <a:t>Horno a gas</a:t>
            </a:r>
          </a:p>
        </p:txBody>
      </p:sp>
      <p:grpSp>
        <p:nvGrpSpPr>
          <p:cNvPr id="5" name="Grupo 4">
            <a:extLst>
              <a:ext uri="{FF2B5EF4-FFF2-40B4-BE49-F238E27FC236}">
                <a16:creationId xmlns:a16="http://schemas.microsoft.com/office/drawing/2014/main" xmlns="" id="{87EC8DF1-21DF-0795-4C76-9CF7013FA7FB}"/>
              </a:ext>
            </a:extLst>
          </p:cNvPr>
          <p:cNvGrpSpPr/>
          <p:nvPr/>
        </p:nvGrpSpPr>
        <p:grpSpPr>
          <a:xfrm>
            <a:off x="479425" y="4241789"/>
            <a:ext cx="5397969" cy="1911200"/>
            <a:chOff x="479425" y="4241789"/>
            <a:chExt cx="5397969" cy="1911200"/>
          </a:xfrm>
        </p:grpSpPr>
        <p:sp>
          <p:nvSpPr>
            <p:cNvPr id="6" name="Rectángulo 5">
              <a:extLst>
                <a:ext uri="{FF2B5EF4-FFF2-40B4-BE49-F238E27FC236}">
                  <a16:creationId xmlns:a16="http://schemas.microsoft.com/office/drawing/2014/main" xmlns="" id="{00FE2F63-1731-4D3D-EA76-23BFBA5CBDC7}"/>
                </a:ext>
              </a:extLst>
            </p:cNvPr>
            <p:cNvSpPr/>
            <p:nvPr/>
          </p:nvSpPr>
          <p:spPr>
            <a:xfrm>
              <a:off x="479425" y="4241789"/>
              <a:ext cx="5397969" cy="191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0" bIns="72000" rtlCol="0" anchor="ctr"/>
            <a:lstStyle/>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endParaRPr lang="es-ES" sz="1338" dirty="0">
                <a:solidFill>
                  <a:schemeClr val="bg1"/>
                </a:solidFill>
                <a:latin typeface="ACHS Nueva Sans" pitchFamily="2" charset="0"/>
              </a:endParaRPr>
            </a:p>
            <a:p>
              <a:pPr algn="ctr"/>
              <a:r>
                <a:rPr lang="es-ES" sz="1338" dirty="0">
                  <a:solidFill>
                    <a:schemeClr val="bg1"/>
                  </a:solidFill>
                  <a:latin typeface="ACHS Nueva Sans" pitchFamily="2" charset="0"/>
                </a:rPr>
                <a:t> </a:t>
              </a:r>
            </a:p>
            <a:p>
              <a:pPr algn="ctr"/>
              <a:endParaRPr lang="es-ES" sz="1338" dirty="0">
                <a:solidFill>
                  <a:schemeClr val="bg1"/>
                </a:solidFill>
                <a:latin typeface="ACHS Nueva Sans" pitchFamily="2" charset="0"/>
              </a:endParaRPr>
            </a:p>
            <a:p>
              <a:pPr algn="ctr"/>
              <a:endParaRPr lang="es-ES" sz="1600" b="1" dirty="0">
                <a:solidFill>
                  <a:schemeClr val="bg1"/>
                </a:solidFill>
                <a:latin typeface="ACHS Nueva Sans" pitchFamily="2" charset="0"/>
              </a:endParaRPr>
            </a:p>
            <a:p>
              <a:pPr algn="ctr"/>
              <a:endParaRPr lang="es-ES" sz="1600" b="1" dirty="0">
                <a:solidFill>
                  <a:schemeClr val="bg1"/>
                </a:solidFill>
                <a:latin typeface="ACHS Nueva Sans" pitchFamily="2" charset="0"/>
                <a:cs typeface="Arial" panose="020B0604020202020204" pitchFamily="34" charset="0"/>
              </a:endParaRPr>
            </a:p>
            <a:p>
              <a:pPr algn="just"/>
              <a:r>
                <a:rPr lang="es-ES" sz="1600" b="1" dirty="0">
                  <a:solidFill>
                    <a:schemeClr val="bg1"/>
                  </a:solidFill>
                  <a:latin typeface="ACHS Nueva Sans" pitchFamily="2" charset="0"/>
                  <a:cs typeface="Arial" panose="020B0604020202020204" pitchFamily="34" charset="0"/>
                </a:rPr>
                <a:t> ¿Cuáles son los principales peligros de un Horno a gas?</a:t>
              </a:r>
            </a:p>
            <a:p>
              <a:pPr marL="215027" indent="-215027" algn="just">
                <a:buFont typeface="Arial" panose="020B0604020202020204" pitchFamily="34" charset="0"/>
                <a:buChar char="•"/>
              </a:pPr>
              <a:endParaRPr lang="es-ES" sz="1204" dirty="0">
                <a:solidFill>
                  <a:schemeClr val="bg1"/>
                </a:solidFill>
                <a:latin typeface="ACHS Nueva Sans" pitchFamily="2" charset="0"/>
                <a:cs typeface="Arial" panose="020B0604020202020204" pitchFamily="34" charset="0"/>
              </a:endParaRP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las superficies, partes y gases calientes.</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Asfixia, explosión e incendio por fuga de gas.</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Contacto con energía eléctrica..</a:t>
              </a:r>
            </a:p>
            <a:p>
              <a:pPr marL="215027" indent="-215027" algn="just">
                <a:buFont typeface="Arial" panose="020B0604020202020204" pitchFamily="34" charset="0"/>
                <a:buChar char="•"/>
              </a:pPr>
              <a:r>
                <a:rPr lang="es-ES" sz="1204" dirty="0">
                  <a:solidFill>
                    <a:schemeClr val="bg1"/>
                  </a:solidFill>
                  <a:latin typeface="ACHS Nueva Sans" pitchFamily="2" charset="0"/>
                  <a:cs typeface="Arial" panose="020B0604020202020204" pitchFamily="34" charset="0"/>
                </a:rPr>
                <a:t>Sobreesfuerzos, atrapamiento y golpes por el manejo de carros y bandejas.</a:t>
              </a: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a:p>
              <a:pPr algn="ctr"/>
              <a:endParaRPr lang="es-ES" sz="1204" dirty="0">
                <a:solidFill>
                  <a:schemeClr val="bg1"/>
                </a:solidFill>
                <a:latin typeface="ACHS Nueva Sans" pitchFamily="2" charset="0"/>
                <a:cs typeface="Arial" panose="020B0604020202020204" pitchFamily="34" charset="0"/>
              </a:endParaRPr>
            </a:p>
          </p:txBody>
        </p:sp>
        <p:pic>
          <p:nvPicPr>
            <p:cNvPr id="7" name="Imagen 6">
              <a:extLst>
                <a:ext uri="{FF2B5EF4-FFF2-40B4-BE49-F238E27FC236}">
                  <a16:creationId xmlns:a16="http://schemas.microsoft.com/office/drawing/2014/main" xmlns="" id="{B400FA01-D567-1CE4-289A-96F2E42A8F33}"/>
                </a:ext>
              </a:extLst>
            </p:cNvPr>
            <p:cNvPicPr>
              <a:picLocks noChangeAspect="1"/>
            </p:cNvPicPr>
            <p:nvPr/>
          </p:nvPicPr>
          <p:blipFill>
            <a:blip r:embed="rId4"/>
            <a:stretch>
              <a:fillRect/>
            </a:stretch>
          </p:blipFill>
          <p:spPr>
            <a:xfrm>
              <a:off x="4989095" y="4896352"/>
              <a:ext cx="631991" cy="796308"/>
            </a:xfrm>
            <a:prstGeom prst="rect">
              <a:avLst/>
            </a:prstGeom>
          </p:spPr>
        </p:pic>
      </p:grpSp>
    </p:spTree>
    <p:extLst>
      <p:ext uri="{BB962C8B-B14F-4D97-AF65-F5344CB8AC3E}">
        <p14:creationId xmlns:p14="http://schemas.microsoft.com/office/powerpoint/2010/main" val="231691951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E0AC723E-DF77-4452-BDF8-7A3EF807C9A8}"/>
</file>

<file path=customXml/itemProps2.xml><?xml version="1.0" encoding="utf-8"?>
<ds:datastoreItem xmlns:ds="http://schemas.openxmlformats.org/officeDocument/2006/customXml" ds:itemID="{D2AB400B-E1ED-4A91-B617-3C795B45F45A}"/>
</file>

<file path=customXml/itemProps3.xml><?xml version="1.0" encoding="utf-8"?>
<ds:datastoreItem xmlns:ds="http://schemas.openxmlformats.org/officeDocument/2006/customXml" ds:itemID="{5818284A-1E1E-4900-8F8A-65C2109BDF79}"/>
</file>

<file path=docProps/app.xml><?xml version="1.0" encoding="utf-8"?>
<Properties xmlns="http://schemas.openxmlformats.org/officeDocument/2006/extended-properties" xmlns:vt="http://schemas.openxmlformats.org/officeDocument/2006/docPropsVTypes">
  <TotalTime>12648</TotalTime>
  <Words>5890</Words>
  <Application>Microsoft Office PowerPoint</Application>
  <PresentationFormat>Panorámica</PresentationFormat>
  <Paragraphs>562</Paragraphs>
  <Slides>21</Slides>
  <Notes>16</Notes>
  <HiddenSlides>1</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1</vt:i4>
      </vt:variant>
      <vt:variant>
        <vt:lpstr>Títulos de diapositiva</vt:lpstr>
      </vt:variant>
      <vt:variant>
        <vt:i4>21</vt:i4>
      </vt:variant>
    </vt:vector>
  </HeadingPairs>
  <TitlesOfParts>
    <vt:vector size="35" baseType="lpstr">
      <vt:lpstr>ACHS Nueva Sans</vt:lpstr>
      <vt:lpstr>ACHS Nueva Sans Medium</vt:lpstr>
      <vt:lpstr>ACHS Nueva Serif Light</vt:lpstr>
      <vt:lpstr>ACHS Nueva Serif Medium</vt:lpstr>
      <vt:lpstr>Arial</vt:lpstr>
      <vt:lpstr>Calibri</vt:lpstr>
      <vt:lpstr>Helvetica</vt:lpstr>
      <vt:lpstr>Helvetica Neue Medium</vt:lpstr>
      <vt:lpstr>Symbol</vt:lpstr>
      <vt:lpstr>Times New Roman</vt:lpstr>
      <vt:lpstr>Wingdings</vt:lpstr>
      <vt:lpstr>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498</cp:revision>
  <dcterms:created xsi:type="dcterms:W3CDTF">2023-07-11T20:17:04Z</dcterms:created>
  <dcterms:modified xsi:type="dcterms:W3CDTF">2025-03-12T13:00:34Z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ies>
</file>