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4.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22.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8" r:id="rId2"/>
  </p:sldMasterIdLst>
  <p:notesMasterIdLst>
    <p:notesMasterId r:id="rId23"/>
  </p:notesMasterIdLst>
  <p:handoutMasterIdLst>
    <p:handoutMasterId r:id="rId24"/>
  </p:handoutMasterIdLst>
  <p:sldIdLst>
    <p:sldId id="256" r:id="rId3"/>
    <p:sldId id="937" r:id="rId4"/>
    <p:sldId id="1838" r:id="rId5"/>
    <p:sldId id="1941" r:id="rId6"/>
    <p:sldId id="411" r:id="rId7"/>
    <p:sldId id="446" r:id="rId8"/>
    <p:sldId id="436" r:id="rId9"/>
    <p:sldId id="447" r:id="rId10"/>
    <p:sldId id="448" r:id="rId11"/>
    <p:sldId id="437" r:id="rId12"/>
    <p:sldId id="449" r:id="rId13"/>
    <p:sldId id="450" r:id="rId14"/>
    <p:sldId id="438" r:id="rId15"/>
    <p:sldId id="451" r:id="rId16"/>
    <p:sldId id="453" r:id="rId17"/>
    <p:sldId id="452" r:id="rId18"/>
    <p:sldId id="1971" r:id="rId19"/>
    <p:sldId id="2147472629" r:id="rId20"/>
    <p:sldId id="2147472628" r:id="rId21"/>
    <p:sldId id="2147472630" r:id="rId22"/>
  </p:sldIdLst>
  <p:sldSz cx="12192000" cy="6858000"/>
  <p:notesSz cx="6858000" cy="9144000"/>
  <p:custDataLst>
    <p:tags r:id="rId25"/>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KKA0qVq1uO47w/rT2qsA==" hashData="5PTryQ/2hmJSFXNQVrQEP4CJTSBwZZMZX6Q5cPpXtpzNpRWr4E92VuobUOycGzBLnqATlusc6PeOpU+HTBhfQA=="/>
  <p:extLst>
    <p:ext uri="{EFAFB233-063F-42B5-8137-9DF3F51BA10A}">
      <p15:sldGuideLst xmlns:p15="http://schemas.microsoft.com/office/powerpoint/2012/main">
        <p15:guide id="3" pos="302" userDrawn="1">
          <p15:clr>
            <a:srgbClr val="A4A3A4"/>
          </p15:clr>
        </p15:guide>
        <p15:guide id="4" pos="2933" userDrawn="1">
          <p15:clr>
            <a:srgbClr val="A4A3A4"/>
          </p15:clr>
        </p15:guide>
        <p15:guide id="5" orient="horz" pos="3612" userDrawn="1">
          <p15:clr>
            <a:srgbClr val="A4A3A4"/>
          </p15:clr>
        </p15:guide>
        <p15:guide id="7" orient="horz" pos="300" userDrawn="1">
          <p15:clr>
            <a:srgbClr val="A4A3A4"/>
          </p15:clr>
        </p15:guide>
        <p15:guide id="8" orient="horz" pos="1071" userDrawn="1">
          <p15:clr>
            <a:srgbClr val="A4A3A4"/>
          </p15:clr>
        </p15:guide>
        <p15:guide id="9" pos="6562" userDrawn="1">
          <p15:clr>
            <a:srgbClr val="A4A3A4"/>
          </p15:clr>
        </p15:guide>
        <p15:guide id="10" pos="3885" userDrawn="1">
          <p15:clr>
            <a:srgbClr val="A4A3A4"/>
          </p15:clr>
        </p15:guide>
        <p15:guide id="11" orient="horz" pos="84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877"/>
    <a:srgbClr val="13C045"/>
    <a:srgbClr val="EAEADE"/>
    <a:srgbClr val="B7A5CF"/>
    <a:srgbClr val="27933E"/>
    <a:srgbClr val="CCCCCC"/>
    <a:srgbClr val="E7E7E7"/>
    <a:srgbClr val="DEEAF6"/>
    <a:srgbClr val="7EFF45"/>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061" autoAdjust="0"/>
  </p:normalViewPr>
  <p:slideViewPr>
    <p:cSldViewPr snapToGrid="0">
      <p:cViewPr varScale="1">
        <p:scale>
          <a:sx n="59" d="100"/>
          <a:sy n="59" d="100"/>
        </p:scale>
        <p:origin x="92" y="364"/>
      </p:cViewPr>
      <p:guideLst>
        <p:guide pos="302"/>
        <p:guide pos="2933"/>
        <p:guide orient="horz" pos="3612"/>
        <p:guide orient="horz" pos="300"/>
        <p:guide orient="horz" pos="1071"/>
        <p:guide pos="6562"/>
        <p:guide pos="3885"/>
        <p:guide orient="horz" pos="845"/>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latin typeface="ACHS Nueva Sans" pitchFamily="2" charset="0"/>
            </a:endParaRPr>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latin typeface="ACHS Nueva Sans" pitchFamily="2" charset="0"/>
              </a:rPr>
              <a:t>11-03-2025</a:t>
            </a:fld>
            <a:endParaRPr lang="es-CL" dirty="0">
              <a:latin typeface="ACHS Nueva Sans" pitchFamily="2" charset="0"/>
            </a:endParaRPr>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latin typeface="ACHS Nueva Sans" pitchFamily="2" charset="0"/>
            </a:endParaRPr>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latin typeface="ACHS Nueva Sans" pitchFamily="2" charset="0"/>
              </a:rPr>
              <a:t>‹Nº›</a:t>
            </a:fld>
            <a:endParaRPr lang="es-CL" dirty="0">
              <a:latin typeface="ACHS Nueva Sans" pitchFamily="2" charset="0"/>
            </a:endParaRPr>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CHS Nueva Sans" pitchFamily="2" charset="0"/>
              </a:defRPr>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CHS Nueva Sans" pitchFamily="2" charset="0"/>
              </a:defRPr>
            </a:lvl1pPr>
          </a:lstStyle>
          <a:p>
            <a:fld id="{57F30DF6-1775-470B-AB63-2D0DB4F8C554}" type="datetimeFigureOut">
              <a:rPr lang="es-CL" smtClean="0"/>
              <a:pPr/>
              <a:t>11-03-2025</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CHS Nueva Sans" pitchFamily="2" charset="0"/>
              </a:defRPr>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CHS Nueva Sans" pitchFamily="2" charset="0"/>
              </a:defRPr>
            </a:lvl1pPr>
          </a:lstStyle>
          <a:p>
            <a:fld id="{EE7F3A76-3C4B-46A8-9478-22DCFEA7A812}" type="slidenum">
              <a:rPr lang="es-CL" smtClean="0"/>
              <a:pPr/>
              <a:t>‹Nº›</a:t>
            </a:fld>
            <a:endParaRPr lang="es-CL" dirty="0"/>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CHS Nueva Sans" pitchFamily="2" charset="0"/>
        <a:ea typeface="+mn-ea"/>
        <a:cs typeface="+mn-cs"/>
      </a:defRPr>
    </a:lvl1pPr>
    <a:lvl2pPr marL="457200" algn="l" defTabSz="914400" rtl="0" eaLnBrk="1" latinLnBrk="0" hangingPunct="1">
      <a:defRPr sz="1200" kern="1200">
        <a:solidFill>
          <a:schemeClr val="tx1"/>
        </a:solidFill>
        <a:latin typeface="ACHS Nueva Sans" pitchFamily="2" charset="0"/>
        <a:ea typeface="+mn-ea"/>
        <a:cs typeface="+mn-cs"/>
      </a:defRPr>
    </a:lvl2pPr>
    <a:lvl3pPr marL="914400" algn="l" defTabSz="914400" rtl="0" eaLnBrk="1" latinLnBrk="0" hangingPunct="1">
      <a:defRPr sz="1200" kern="1200">
        <a:solidFill>
          <a:schemeClr val="tx1"/>
        </a:solidFill>
        <a:latin typeface="ACHS Nueva Sans" pitchFamily="2" charset="0"/>
        <a:ea typeface="+mn-ea"/>
        <a:cs typeface="+mn-cs"/>
      </a:defRPr>
    </a:lvl3pPr>
    <a:lvl4pPr marL="1371600" algn="l" defTabSz="914400" rtl="0" eaLnBrk="1" latinLnBrk="0" hangingPunct="1">
      <a:defRPr sz="1200" kern="1200">
        <a:solidFill>
          <a:schemeClr val="tx1"/>
        </a:solidFill>
        <a:latin typeface="ACHS Nueva Sans" pitchFamily="2" charset="0"/>
        <a:ea typeface="+mn-ea"/>
        <a:cs typeface="+mn-cs"/>
      </a:defRPr>
    </a:lvl4pPr>
    <a:lvl5pPr marL="1828800" algn="l" defTabSz="914400" rtl="0" eaLnBrk="1" latinLnBrk="0" hangingPunct="1">
      <a:defRPr sz="1200" kern="1200">
        <a:solidFill>
          <a:schemeClr val="tx1"/>
        </a:solidFill>
        <a:latin typeface="ACHS Nueva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AB2C8F28-7E9B-7146-9906-5BD3B97C239F}" type="slidenum">
              <a:rPr lang="es-CL" smtClean="0"/>
              <a:t>1</a:t>
            </a:fld>
            <a:endParaRPr lang="es-CL" dirty="0"/>
          </a:p>
        </p:txBody>
      </p:sp>
    </p:spTree>
    <p:extLst>
      <p:ext uri="{BB962C8B-B14F-4D97-AF65-F5344CB8AC3E}">
        <p14:creationId xmlns:p14="http://schemas.microsoft.com/office/powerpoint/2010/main" val="76847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solidFill>
                <a:srgbClr val="000000"/>
              </a:solidFill>
            </a:endParaRPr>
          </a:p>
          <a:p>
            <a:endParaRPr lang="es-CL" sz="1400" dirty="0"/>
          </a:p>
          <a:p>
            <a:endParaRPr lang="es-CL" sz="1400" dirty="0"/>
          </a:p>
          <a:p>
            <a:endParaRPr lang="en-US" sz="14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11</a:t>
            </a:fld>
            <a:endParaRPr lang="es-CL"/>
          </a:p>
        </p:txBody>
      </p:sp>
    </p:spTree>
    <p:extLst>
      <p:ext uri="{BB962C8B-B14F-4D97-AF65-F5344CB8AC3E}">
        <p14:creationId xmlns:p14="http://schemas.microsoft.com/office/powerpoint/2010/main" val="354781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solidFill>
                <a:srgbClr val="000000"/>
              </a:solidFill>
            </a:endParaRPr>
          </a:p>
          <a:p>
            <a:endParaRPr lang="es-CL" sz="1400" dirty="0"/>
          </a:p>
          <a:p>
            <a:endParaRPr lang="es-CL" sz="1400" dirty="0"/>
          </a:p>
          <a:p>
            <a:endParaRPr lang="en-US" sz="14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12</a:t>
            </a:fld>
            <a:endParaRPr lang="es-CL"/>
          </a:p>
        </p:txBody>
      </p:sp>
    </p:spTree>
    <p:extLst>
      <p:ext uri="{BB962C8B-B14F-4D97-AF65-F5344CB8AC3E}">
        <p14:creationId xmlns:p14="http://schemas.microsoft.com/office/powerpoint/2010/main" val="2925088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13</a:t>
            </a:fld>
            <a:endParaRPr lang="es-CL"/>
          </a:p>
        </p:txBody>
      </p:sp>
    </p:spTree>
    <p:extLst>
      <p:ext uri="{BB962C8B-B14F-4D97-AF65-F5344CB8AC3E}">
        <p14:creationId xmlns:p14="http://schemas.microsoft.com/office/powerpoint/2010/main" val="122028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14</a:t>
            </a:fld>
            <a:endParaRPr lang="es-CL"/>
          </a:p>
        </p:txBody>
      </p:sp>
    </p:spTree>
    <p:extLst>
      <p:ext uri="{BB962C8B-B14F-4D97-AF65-F5344CB8AC3E}">
        <p14:creationId xmlns:p14="http://schemas.microsoft.com/office/powerpoint/2010/main" val="298246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guantes u otra ropa protectora pueden obstaculizar el movimiento, disminuir la destreza y reducir la eficiencia del acoplamiento mano-objeto. </a:t>
            </a:r>
          </a:p>
          <a:p>
            <a:endParaRPr lang="es-ES" dirty="0"/>
          </a:p>
          <a:p>
            <a:r>
              <a:rPr lang="es-ES" dirty="0"/>
              <a:t>En algunas situaciones se requiere utilizar protección personal para protegerse de los riesgos de lesiones asociadas al manejo manual de carga.</a:t>
            </a:r>
          </a:p>
          <a:p>
            <a:r>
              <a:rPr lang="es-ES" dirty="0"/>
              <a:t> </a:t>
            </a:r>
          </a:p>
          <a:p>
            <a:r>
              <a:rPr lang="es-ES" dirty="0"/>
              <a:t>El análisis de estas labores permitirá detectar necesidades específicas para prevenir lesiones, a saber:</a:t>
            </a:r>
          </a:p>
          <a:p>
            <a:r>
              <a:rPr lang="es-ES" dirty="0"/>
              <a:t>Los guantes proporcionan una protección contra cortes y otras lesiones.</a:t>
            </a:r>
          </a:p>
          <a:p>
            <a:r>
              <a:rPr lang="es-ES" dirty="0"/>
              <a:t>El calzado de seguridad apropiado previene lesiones por resbalones y caídas, además de contusiones por golpes cuando se corre el riesgo de caída de una carga.</a:t>
            </a:r>
          </a:p>
          <a:p>
            <a:r>
              <a:rPr lang="es-ES" dirty="0"/>
              <a:t>En muchas ocasiones, la ropa de trabajo apropiada permite que se pueda trasladar la carga cerca del cuerpo.</a:t>
            </a:r>
          </a:p>
          <a:p>
            <a:r>
              <a:rPr lang="es-ES" dirty="0"/>
              <a:t> </a:t>
            </a:r>
          </a:p>
          <a:p>
            <a:r>
              <a:rPr lang="es-ES" dirty="0"/>
              <a:t>Mantención general</a:t>
            </a:r>
          </a:p>
          <a:p>
            <a:r>
              <a:rPr lang="es-ES" dirty="0"/>
              <a:t>La deficiente mantención de los carros o carretilla hacen progresivamente más difícil su uso. Asimismo, los pisos que no son mantenidos adecuadamente tienen más probabilidades de deteriorarse, haciendo más difícil la dirección de estos equipos auxiliares y aumentando el riesgo de resbalones o caídas.</a:t>
            </a:r>
          </a:p>
          <a:p>
            <a:r>
              <a:rPr lang="es-ES" dirty="0"/>
              <a:t> </a:t>
            </a:r>
          </a:p>
          <a:p>
            <a:r>
              <a:rPr lang="es-ES" dirty="0"/>
              <a:t>Cambios y estacionalidad de la carga de trabajo</a:t>
            </a:r>
          </a:p>
          <a:p>
            <a:r>
              <a:rPr lang="es-ES" dirty="0"/>
              <a:t>Para enfrentar los cambios repentinos en la carga de trabajo, los empleados pueden necesitar la asistencia de un colega u otras alternativas. Por ejemplo, el riesgo de lesiones podría aumentar si no existe el equipo necesario para almacenar o mover cargas. </a:t>
            </a:r>
            <a:r>
              <a:rPr lang="es-ES"/>
              <a:t>Lo mismo podría ocurrir si se incrementan los volúmenes de material que se manejan, restringiendo el espacio de trabajo y necesitando empujar o arrastrar en más ocasiones.</a:t>
            </a:r>
          </a:p>
          <a:p>
            <a:endParaRPr lang="en-US"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15</a:t>
            </a:fld>
            <a:endParaRPr lang="es-CL"/>
          </a:p>
        </p:txBody>
      </p:sp>
    </p:spTree>
    <p:extLst>
      <p:ext uri="{BB962C8B-B14F-4D97-AF65-F5344CB8AC3E}">
        <p14:creationId xmlns:p14="http://schemas.microsoft.com/office/powerpoint/2010/main" val="147593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16</a:t>
            </a:fld>
            <a:endParaRPr lang="es-CL"/>
          </a:p>
        </p:txBody>
      </p:sp>
    </p:spTree>
    <p:extLst>
      <p:ext uri="{BB962C8B-B14F-4D97-AF65-F5344CB8AC3E}">
        <p14:creationId xmlns:p14="http://schemas.microsoft.com/office/powerpoint/2010/main" val="998713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0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307969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166069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50BD5-19AB-4EED-8D66-56BE71A9253E}" type="slidenum">
              <a:rPr kumimoji="0" lang="es-CL" sz="1200" b="0" i="0" u="none" strike="noStrike" kern="1200" cap="none" spc="0" normalizeH="0" baseline="0" noProof="0" smtClean="0">
                <a:ln>
                  <a:noFill/>
                </a:ln>
                <a:solidFill>
                  <a:prstClr val="black"/>
                </a:solidFill>
                <a:effectLst/>
                <a:uLnTx/>
                <a:uFillTx/>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dirty="0">
              <a:ln>
                <a:noFill/>
              </a:ln>
              <a:solidFill>
                <a:prstClr val="black"/>
              </a:solidFill>
              <a:effectLst/>
              <a:uLnTx/>
              <a:uFillTx/>
              <a:ea typeface="+mn-ea"/>
              <a:cs typeface="Arial"/>
              <a:sym typeface="Arial"/>
            </a:endParaRPr>
          </a:p>
        </p:txBody>
      </p:sp>
    </p:spTree>
    <p:extLst>
      <p:ext uri="{BB962C8B-B14F-4D97-AF65-F5344CB8AC3E}">
        <p14:creationId xmlns:p14="http://schemas.microsoft.com/office/powerpoint/2010/main" val="194094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4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5</a:t>
            </a:fld>
            <a:endParaRPr lang="es-CL"/>
          </a:p>
        </p:txBody>
      </p:sp>
    </p:spTree>
    <p:extLst>
      <p:ext uri="{BB962C8B-B14F-4D97-AF65-F5344CB8AC3E}">
        <p14:creationId xmlns:p14="http://schemas.microsoft.com/office/powerpoint/2010/main" val="83793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4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6</a:t>
            </a:fld>
            <a:endParaRPr lang="es-CL"/>
          </a:p>
        </p:txBody>
      </p:sp>
    </p:spTree>
    <p:extLst>
      <p:ext uri="{BB962C8B-B14F-4D97-AF65-F5344CB8AC3E}">
        <p14:creationId xmlns:p14="http://schemas.microsoft.com/office/powerpoint/2010/main" val="277568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4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7</a:t>
            </a:fld>
            <a:endParaRPr lang="es-CL"/>
          </a:p>
        </p:txBody>
      </p:sp>
    </p:spTree>
    <p:extLst>
      <p:ext uri="{BB962C8B-B14F-4D97-AF65-F5344CB8AC3E}">
        <p14:creationId xmlns:p14="http://schemas.microsoft.com/office/powerpoint/2010/main" val="400840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L" sz="1400" b="1" kern="1200" dirty="0">
                <a:solidFill>
                  <a:schemeClr val="tx1"/>
                </a:solidFill>
                <a:effectLst/>
                <a:latin typeface="Catamaran Light" panose="00000400000000000000" pitchFamily="2" charset="0"/>
                <a:ea typeface="+mn-ea"/>
                <a:cs typeface="Catamaran Light" panose="00000400000000000000" pitchFamily="2" charset="0"/>
              </a:rPr>
              <a:t>Carro de 200 litros o “</a:t>
            </a:r>
            <a:r>
              <a:rPr lang="es-CL" sz="1400" b="1" kern="1200" dirty="0" err="1">
                <a:solidFill>
                  <a:schemeClr val="tx1"/>
                </a:solidFill>
                <a:effectLst/>
                <a:latin typeface="Catamaran Light" panose="00000400000000000000" pitchFamily="2" charset="0"/>
                <a:ea typeface="+mn-ea"/>
                <a:cs typeface="Catamaran Light" panose="00000400000000000000" pitchFamily="2" charset="0"/>
              </a:rPr>
              <a:t>Boogie</a:t>
            </a:r>
            <a:r>
              <a:rPr lang="es-CL" sz="1400" b="1" kern="1200" dirty="0">
                <a:solidFill>
                  <a:schemeClr val="tx1"/>
                </a:solidFill>
                <a:effectLst/>
                <a:latin typeface="Catamaran Light" panose="00000400000000000000" pitchFamily="2" charset="0"/>
                <a:ea typeface="+mn-ea"/>
                <a:cs typeface="Catamaran Light" panose="00000400000000000000" pitchFamily="2" charset="0"/>
              </a:rPr>
              <a:t>”:</a:t>
            </a:r>
            <a:endParaRPr lang="es-CL" sz="1400" kern="1200" dirty="0">
              <a:solidFill>
                <a:schemeClr val="tx1"/>
              </a:solidFill>
              <a:effectLst/>
              <a:latin typeface="Catamaran Light" panose="00000400000000000000" pitchFamily="2" charset="0"/>
              <a:ea typeface="+mn-ea"/>
              <a:cs typeface="Catamaran Light" panose="00000400000000000000" pitchFamily="2" charset="0"/>
            </a:endParaRPr>
          </a:p>
          <a:p>
            <a:pPr algn="just"/>
            <a:r>
              <a:rPr lang="es-CL" sz="1400" kern="1200" dirty="0">
                <a:solidFill>
                  <a:schemeClr val="tx1"/>
                </a:solidFill>
                <a:effectLst/>
                <a:latin typeface="Catamaran Light" panose="00000400000000000000" pitchFamily="2" charset="0"/>
                <a:ea typeface="+mn-ea"/>
                <a:cs typeface="Catamaran Light" panose="00000400000000000000" pitchFamily="2" charset="0"/>
              </a:rPr>
              <a:t>Este tipo de carro es una de los más utilizados en los procesos de elaboración de cecinas. Este es un carro estándar que puede ser conectado a los sistemas elevadores de cargas que generalmente forman parte de máquinas </a:t>
            </a:r>
            <a:r>
              <a:rPr lang="es-CL" sz="1400" kern="1200" dirty="0" err="1">
                <a:solidFill>
                  <a:schemeClr val="tx1"/>
                </a:solidFill>
                <a:effectLst/>
                <a:latin typeface="Catamaran Light" panose="00000400000000000000" pitchFamily="2" charset="0"/>
                <a:ea typeface="+mn-ea"/>
                <a:cs typeface="Catamaran Light" panose="00000400000000000000" pitchFamily="2" charset="0"/>
              </a:rPr>
              <a:t>Cutter</a:t>
            </a:r>
            <a:r>
              <a:rPr lang="es-CL" sz="1400" kern="1200" dirty="0">
                <a:solidFill>
                  <a:schemeClr val="tx1"/>
                </a:solidFill>
                <a:effectLst/>
                <a:latin typeface="Catamaran Light" panose="00000400000000000000" pitchFamily="2" charset="0"/>
                <a:ea typeface="+mn-ea"/>
                <a:cs typeface="Catamaran Light" panose="00000400000000000000" pitchFamily="2" charset="0"/>
              </a:rPr>
              <a:t>, Embutidoras, Moledoras etc. Estos carros están dotados de un enganche o patín en ambos costados que permite engancharlos al elevador de carga.</a:t>
            </a:r>
          </a:p>
          <a:p>
            <a:pPr algn="just"/>
            <a:endParaRPr lang="es-CL" sz="1400" kern="1200" dirty="0">
              <a:solidFill>
                <a:schemeClr val="tx1"/>
              </a:solidFill>
              <a:effectLst/>
              <a:latin typeface="Catamaran Light" panose="00000400000000000000" pitchFamily="2" charset="0"/>
              <a:ea typeface="+mn-ea"/>
              <a:cs typeface="Catamaran Light" panose="00000400000000000000" pitchFamily="2" charset="0"/>
            </a:endParaRPr>
          </a:p>
          <a:p>
            <a:pPr algn="just"/>
            <a:r>
              <a:rPr lang="es-CL" sz="1400" kern="1200" dirty="0">
                <a:solidFill>
                  <a:schemeClr val="tx1"/>
                </a:solidFill>
                <a:effectLst/>
                <a:latin typeface="Catamaran Light" panose="00000400000000000000" pitchFamily="2" charset="0"/>
                <a:ea typeface="+mn-ea"/>
                <a:cs typeface="Catamaran Light" panose="00000400000000000000" pitchFamily="2" charset="0"/>
              </a:rPr>
              <a:t>Estos carros sirven para el transporte de cargas al interior de las plantas, tales como masas de embutidos, carnes procesadas, incluso hasta líquidos. Tienen una capacidad estándar de carga con un volumen de 200 litros. </a:t>
            </a:r>
          </a:p>
          <a:p>
            <a:pPr algn="just"/>
            <a:endParaRPr lang="es-CL" sz="1400" kern="1200" dirty="0">
              <a:solidFill>
                <a:schemeClr val="tx1"/>
              </a:solidFill>
              <a:effectLst/>
              <a:latin typeface="Catamaran Light" panose="00000400000000000000" pitchFamily="2" charset="0"/>
              <a:ea typeface="+mn-ea"/>
              <a:cs typeface="Catamaran Light" panose="00000400000000000000" pitchFamily="2" charset="0"/>
            </a:endParaRPr>
          </a:p>
          <a:p>
            <a:pPr algn="just"/>
            <a:r>
              <a:rPr lang="es-CL" sz="1400" kern="1200" dirty="0">
                <a:solidFill>
                  <a:schemeClr val="tx1"/>
                </a:solidFill>
                <a:effectLst/>
                <a:latin typeface="Catamaran Light" panose="00000400000000000000" pitchFamily="2" charset="0"/>
                <a:ea typeface="+mn-ea"/>
                <a:cs typeface="Catamaran Light" panose="00000400000000000000" pitchFamily="2" charset="0"/>
              </a:rPr>
              <a:t>Estos carros están construidos en acero inoxidable, para uso alimentario en toda su estructura, el borde superior en rodón de 5/8 de pulgada, soldada y pulida en todo su contorno, el fondo y el cuerpo del carro son de acero inoxidable con ángulos redondeados, para su fácil higienización en plancha de acero de 2 </a:t>
            </a:r>
            <a:r>
              <a:rPr lang="es-CL" sz="1400" kern="1200" dirty="0" err="1">
                <a:solidFill>
                  <a:schemeClr val="tx1"/>
                </a:solidFill>
                <a:effectLst/>
                <a:latin typeface="Catamaran Light" panose="00000400000000000000" pitchFamily="2" charset="0"/>
                <a:ea typeface="+mn-ea"/>
                <a:cs typeface="Catamaran Light" panose="00000400000000000000" pitchFamily="2" charset="0"/>
              </a:rPr>
              <a:t>mm.</a:t>
            </a:r>
            <a:r>
              <a:rPr lang="es-CL" sz="1400" kern="1200" dirty="0">
                <a:solidFill>
                  <a:schemeClr val="tx1"/>
                </a:solidFill>
                <a:effectLst/>
                <a:latin typeface="Catamaran Light" panose="00000400000000000000" pitchFamily="2" charset="0"/>
                <a:ea typeface="+mn-ea"/>
                <a:cs typeface="Catamaran Light" panose="00000400000000000000" pitchFamily="2" charset="0"/>
              </a:rPr>
              <a:t> Están provistos de cuatro ruedas de poliamida, de 150 mm de diámetro, dispuestas en horquillas porta ruedas. Tienen una rueda centralizada en la parte delantera y otra en la parte trasera, y un par de ruedas centrales, en elevación respecto de las ruedas trasera y delantera, lo que al igual que los carros </a:t>
            </a:r>
            <a:r>
              <a:rPr lang="es-CL" sz="1400" kern="1200" dirty="0" err="1">
                <a:solidFill>
                  <a:schemeClr val="tx1"/>
                </a:solidFill>
                <a:effectLst/>
                <a:latin typeface="Catamaran Light" panose="00000400000000000000" pitchFamily="2" charset="0"/>
                <a:ea typeface="+mn-ea"/>
                <a:cs typeface="Catamaran Light" panose="00000400000000000000" pitchFamily="2" charset="0"/>
              </a:rPr>
              <a:t>ahumadores</a:t>
            </a:r>
            <a:r>
              <a:rPr lang="es-CL" sz="1400" kern="1200" dirty="0">
                <a:solidFill>
                  <a:schemeClr val="tx1"/>
                </a:solidFill>
                <a:effectLst/>
                <a:latin typeface="Catamaran Light" panose="00000400000000000000" pitchFamily="2" charset="0"/>
                <a:ea typeface="+mn-ea"/>
                <a:cs typeface="Catamaran Light" panose="00000400000000000000" pitchFamily="2" charset="0"/>
              </a:rPr>
              <a:t> y carros prensa, permite desplazar el centro de gravedad de la carga para hacer más fácil el desplazamiento del carro cargado.</a:t>
            </a:r>
            <a:r>
              <a:rPr lang="es-CL" sz="1400" dirty="0">
                <a:effectLst/>
                <a:latin typeface="Catamaran Light" panose="00000400000000000000" pitchFamily="2" charset="0"/>
                <a:cs typeface="Catamaran Light" panose="00000400000000000000" pitchFamily="2" charset="0"/>
              </a:rPr>
              <a:t> </a:t>
            </a:r>
            <a:endParaRPr lang="es-CL" sz="1400" kern="1200" dirty="0">
              <a:solidFill>
                <a:schemeClr val="tx1"/>
              </a:solidFill>
              <a:effectLst/>
              <a:latin typeface="Catamaran Light" panose="00000400000000000000" pitchFamily="2" charset="0"/>
              <a:ea typeface="+mn-ea"/>
              <a:cs typeface="Catamaran Light" panose="00000400000000000000" pitchFamily="2" charset="0"/>
            </a:endParaRPr>
          </a:p>
          <a:p>
            <a:endParaRPr lang="en-US" sz="14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8</a:t>
            </a:fld>
            <a:endParaRPr lang="es-CL"/>
          </a:p>
        </p:txBody>
      </p:sp>
    </p:spTree>
    <p:extLst>
      <p:ext uri="{BB962C8B-B14F-4D97-AF65-F5344CB8AC3E}">
        <p14:creationId xmlns:p14="http://schemas.microsoft.com/office/powerpoint/2010/main" val="18441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4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9</a:t>
            </a:fld>
            <a:endParaRPr lang="es-CL"/>
          </a:p>
        </p:txBody>
      </p:sp>
    </p:spTree>
    <p:extLst>
      <p:ext uri="{BB962C8B-B14F-4D97-AF65-F5344CB8AC3E}">
        <p14:creationId xmlns:p14="http://schemas.microsoft.com/office/powerpoint/2010/main" val="86951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solidFill>
                <a:srgbClr val="000000"/>
              </a:solidFill>
            </a:endParaRPr>
          </a:p>
          <a:p>
            <a:endParaRPr lang="es-CL" sz="1400" dirty="0"/>
          </a:p>
          <a:p>
            <a:endParaRPr lang="es-CL" sz="1400" dirty="0"/>
          </a:p>
          <a:p>
            <a:endParaRPr lang="en-US" sz="1400"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10</a:t>
            </a:fld>
            <a:endParaRPr lang="es-CL"/>
          </a:p>
        </p:txBody>
      </p:sp>
    </p:spTree>
    <p:extLst>
      <p:ext uri="{BB962C8B-B14F-4D97-AF65-F5344CB8AC3E}">
        <p14:creationId xmlns:p14="http://schemas.microsoft.com/office/powerpoint/2010/main" val="1324837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NUL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NUL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NULL"/><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image" Target="../media/image9.emf"/><Relationship Id="rId4" Type="http://schemas.openxmlformats.org/officeDocument/2006/relationships/oleObject" Target="../embeddings/oleObject10.bin"/><Relationship Id="rId9" Type="http://schemas.openxmlformats.org/officeDocument/2006/relationships/image" Target="NULL"/></Relationships>
</file>

<file path=ppt/slideLayouts/_rels/slideLayout1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NULL"/><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tags" Target="../tags/tag16.xml"/><Relationship Id="rId7"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NULL"/><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14.bin"/></Relationships>
</file>

<file path=ppt/slideLayouts/_rels/slideLayout2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19.png"/><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NUL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NULL"/><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2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Master" Target="../slideMasters/slideMaster2.xml"/><Relationship Id="rId7" Type="http://schemas.openxmlformats.org/officeDocument/2006/relationships/image" Target="../media/image22.png"/><Relationship Id="rId2" Type="http://schemas.openxmlformats.org/officeDocument/2006/relationships/tags" Target="../tags/tag20.xml"/><Relationship Id="rId1" Type="http://schemas.openxmlformats.org/officeDocument/2006/relationships/vmlDrawing" Target="../drawings/vmlDrawing17.vml"/><Relationship Id="rId6" Type="http://schemas.openxmlformats.org/officeDocument/2006/relationships/image" Target="../media/image20.png"/><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64344850"/>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7373" y="1408303"/>
            <a:ext cx="7486227" cy="332399"/>
          </a:xfrm>
          <a:prstGeom prst="rect">
            <a:avLst/>
          </a:prstGeom>
        </p:spPr>
        <p:txBody>
          <a:bodyPr wrap="square" lIns="0" tIns="0" rIns="0" bIns="0">
            <a:spAutoFit/>
          </a:bodyPr>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type="subTitle" idx="4"/>
          </p:nvPr>
        </p:nvSpPr>
        <p:spPr>
          <a:xfrm>
            <a:off x="1828800" y="3840480"/>
            <a:ext cx="8534400" cy="221599"/>
          </a:xfrm>
          <a:prstGeom prst="rect">
            <a:avLst/>
          </a:prstGeom>
        </p:spPr>
        <p:txBody>
          <a:bodyPr wrap="square" lIns="0" tIns="0" rIns="0" bIns="0">
            <a:spAutoFit/>
          </a:bodyPr>
          <a:lstStyle>
            <a:lvl1pPr>
              <a:defRPr sz="1600" b="0" i="0">
                <a:solidFill>
                  <a:schemeClr val="bg1"/>
                </a:solidFill>
                <a:latin typeface="ACHS Nueva Sans"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3/11/2025</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ACHS Nueva Sans" pitchFamily="2" charset="0"/>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255329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Marcador de texto 7">
            <a:extLst>
              <a:ext uri="{FF2B5EF4-FFF2-40B4-BE49-F238E27FC236}">
                <a16:creationId xmlns:a16="http://schemas.microsoft.com/office/drawing/2014/main" xmlns="" id="{3C80AA98-DF0A-D558-4346-340778DB86DE}"/>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043545886"/>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lo texto y bullets">
    <p:spTree>
      <p:nvGrpSpPr>
        <p:cNvPr id="1" name=""/>
        <p:cNvGrpSpPr/>
        <p:nvPr/>
      </p:nvGrpSpPr>
      <p:grpSpPr>
        <a:xfrm>
          <a:off x="0" y="0"/>
          <a:ext cx="0" cy="0"/>
          <a:chOff x="0" y="0"/>
          <a:chExt cx="0" cy="0"/>
        </a:xfrm>
      </p:grpSpPr>
      <p:sp>
        <p:nvSpPr>
          <p:cNvPr id="6" name="Marcador de texto 4">
            <a:extLst>
              <a:ext uri="{FF2B5EF4-FFF2-40B4-BE49-F238E27FC236}">
                <a16:creationId xmlns:a16="http://schemas.microsoft.com/office/drawing/2014/main" xmlns="" id="{C2D7DCA7-96D7-D063-ACE6-DF2D1E950705}"/>
              </a:ext>
            </a:extLst>
          </p:cNvPr>
          <p:cNvSpPr>
            <a:spLocks noGrp="1"/>
          </p:cNvSpPr>
          <p:nvPr>
            <p:ph type="body" sz="quarter" idx="14" hasCustomPrompt="1"/>
          </p:nvPr>
        </p:nvSpPr>
        <p:spPr>
          <a:xfrm>
            <a:off x="449263" y="1615349"/>
            <a:ext cx="11365880" cy="4735858"/>
          </a:xfrm>
          <a:prstGeom prst="rect">
            <a:avLst/>
          </a:prstGeom>
        </p:spPr>
        <p:txBody>
          <a:bodyPr>
            <a:noAutofit/>
          </a:bodyPr>
          <a:lstStyle>
            <a:lvl1pPr marL="285750" indent="-285750">
              <a:lnSpc>
                <a:spcPct val="100000"/>
              </a:lnSpc>
              <a:spcBef>
                <a:spcPts val="600"/>
              </a:spcBef>
              <a:spcAft>
                <a:spcPts val="600"/>
              </a:spcAft>
              <a:buClr>
                <a:schemeClr val="accent1"/>
              </a:buClr>
              <a:buFont typeface="Wingdings" panose="05000000000000000000" pitchFamily="2" charset="2"/>
              <a:buChar char="§"/>
              <a:defRPr sz="1500">
                <a:solidFill>
                  <a:schemeClr val="accent3">
                    <a:lumMod val="75000"/>
                    <a:lumOff val="25000"/>
                  </a:schemeClr>
                </a:solidFill>
              </a:defRPr>
            </a:lvl1pPr>
            <a:lvl2pPr marL="590550" indent="-285750">
              <a:lnSpc>
                <a:spcPct val="100000"/>
              </a:lnSpc>
              <a:spcBef>
                <a:spcPts val="600"/>
              </a:spcBef>
              <a:spcAft>
                <a:spcPts val="600"/>
              </a:spcAft>
              <a:buClr>
                <a:schemeClr val="accent1"/>
              </a:buClr>
              <a:buSzPct val="100000"/>
              <a:buFont typeface="Arial" panose="020B0604020202020204" pitchFamily="34" charset="0"/>
              <a:buChar char="•"/>
              <a:tabLst/>
              <a:defRPr sz="1500">
                <a:solidFill>
                  <a:schemeClr val="accent3">
                    <a:lumMod val="75000"/>
                    <a:lumOff val="25000"/>
                  </a:schemeClr>
                </a:solidFill>
              </a:defRPr>
            </a:lvl2pPr>
            <a:lvl3pPr marL="8953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3pPr>
            <a:lvl4pPr marL="12001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4pPr>
            <a:lvl5pPr marL="1504950" indent="-285750">
              <a:lnSpc>
                <a:spcPct val="100000"/>
              </a:lnSpc>
              <a:spcBef>
                <a:spcPts val="600"/>
              </a:spcBef>
              <a:spcAft>
                <a:spcPts val="600"/>
              </a:spcAft>
              <a:buClr>
                <a:schemeClr val="accent1"/>
              </a:buClr>
              <a:buSzPct val="90000"/>
              <a:buFont typeface="Arial" panose="020B0604020202020204" pitchFamily="34" charset="0"/>
              <a:buChar char="-"/>
              <a:tabLst/>
              <a:defRPr sz="15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507E8A70-5203-8870-0360-D05EAF89A5F1}"/>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3" name="Marcador de número de diapositiva 1">
            <a:extLst>
              <a:ext uri="{FF2B5EF4-FFF2-40B4-BE49-F238E27FC236}">
                <a16:creationId xmlns:a16="http://schemas.microsoft.com/office/drawing/2014/main" xmlns="" id="{EFA8833D-B070-3DA5-DD96-0C0D1F3897A2}"/>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3F76951F-50BD-307D-F6C4-629F06D2640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CA120153-C419-2C54-13ED-3CC56357A2D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4" name="Conector recto 18">
            <a:extLst>
              <a:ext uri="{FF2B5EF4-FFF2-40B4-BE49-F238E27FC236}">
                <a16:creationId xmlns:a16="http://schemas.microsoft.com/office/drawing/2014/main" xmlns="" id="{9508D83F-B030-25D8-D9B7-FB3A1AC51FAF}"/>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xmlns="" id="{D886CA85-EE81-F9C9-FF44-F60836479C6F}"/>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096059995"/>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 xmlns:a16="http://schemas.microsoft.com/office/drawing/2014/main"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 xmlns:a16="http://schemas.microsoft.com/office/drawing/2014/main"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 xmlns:a16="http://schemas.microsoft.com/office/drawing/2014/main"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a16="http://schemas.microsoft.com/office/drawing/2014/main" xmlns=""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308257668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 xmlns:a16="http://schemas.microsoft.com/office/drawing/2014/main"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 xmlns:a16="http://schemas.microsoft.com/office/drawing/2014/main"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a16="http://schemas.microsoft.com/office/drawing/2014/main" xmlns=""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424355081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 xmlns:a16="http://schemas.microsoft.com/office/drawing/2014/main"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 xmlns:a16="http://schemas.microsoft.com/office/drawing/2014/main"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2998156522"/>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 xmlns:a16="http://schemas.microsoft.com/office/drawing/2014/main"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 xmlns:a16="http://schemas.microsoft.com/office/drawing/2014/main"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 xmlns:a16="http://schemas.microsoft.com/office/drawing/2014/main"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a16="http://schemas.microsoft.com/office/drawing/2014/main" xmlns=""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244841497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 xmlns:a16="http://schemas.microsoft.com/office/drawing/2014/main"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 xmlns:a16="http://schemas.microsoft.com/office/drawing/2014/main"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r>
              <a:rPr lang="es-ES" dirty="0" smtClean="0"/>
              <a:t/>
            </a:r>
            <a:br>
              <a:rPr lang="es-ES" dirty="0" smtClean="0"/>
            </a:br>
            <a:r>
              <a:rPr lang="es-ES" dirty="0" smtClean="0"/>
              <a:t>máximo </a:t>
            </a:r>
            <a:r>
              <a:rPr lang="es-ES" dirty="0"/>
              <a:t>3 líneas Arial Regular - 30 puntos</a:t>
            </a:r>
            <a:endParaRPr lang="es-CL" dirty="0"/>
          </a:p>
        </p:txBody>
      </p:sp>
      <p:pic>
        <p:nvPicPr>
          <p:cNvPr id="9" name="Picture 6">
            <a:extLst>
              <a:ext uri="{FF2B5EF4-FFF2-40B4-BE49-F238E27FC236}">
                <a16:creationId xmlns:a16="http://schemas.microsoft.com/office/drawing/2014/main" xmlns=""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65389158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r>
              <a:rPr lang="es-ES" dirty="0" smtClean="0"/>
              <a:t/>
            </a:r>
            <a:br>
              <a:rPr lang="es-ES" dirty="0" smtClean="0"/>
            </a:br>
            <a:r>
              <a:rPr lang="es-ES" dirty="0" smtClean="0"/>
              <a:t>Máximo </a:t>
            </a:r>
            <a:r>
              <a:rPr lang="es-ES" dirty="0"/>
              <a:t>3 líneas Arial - 36 puntos</a:t>
            </a:r>
            <a:endParaRPr lang="es-CL" dirty="0"/>
          </a:p>
        </p:txBody>
      </p:sp>
      <p:sp>
        <p:nvSpPr>
          <p:cNvPr id="8" name="Marcador de texto 7">
            <a:extLst>
              <a:ext uri="{FF2B5EF4-FFF2-40B4-BE49-F238E27FC236}">
                <a16:creationId xmlns:a16="http://schemas.microsoft.com/office/drawing/2014/main" xmlns=""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a16="http://schemas.microsoft.com/office/drawing/2014/main" xmlns=""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24056182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xmlns="" id="{55A1FD02-61B9-9362-9931-2500DDF39A2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881331" y="2512390"/>
            <a:ext cx="4429338" cy="1833217"/>
          </a:xfrm>
          <a:prstGeom prst="rect">
            <a:avLst/>
          </a:prstGeom>
        </p:spPr>
      </p:pic>
    </p:spTree>
    <p:custDataLst>
      <p:tags r:id="rId2"/>
    </p:custDataLst>
    <p:extLst>
      <p:ext uri="{BB962C8B-B14F-4D97-AF65-F5344CB8AC3E}">
        <p14:creationId xmlns:p14="http://schemas.microsoft.com/office/powerpoint/2010/main" val="850343514"/>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e blanca">
    <p:bg>
      <p:bgPr>
        <a:solidFill>
          <a:srgbClr val="EAEADE"/>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xmlns="" id="{1DCD0ED3-DFFD-C9E8-9AA8-1F5C3B231769}"/>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164853943"/>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5362"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xmlns=""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3488723824"/>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 xmlns:a16="http://schemas.microsoft.com/office/drawing/2014/main"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smtClean="0"/>
              <a:t>Texto</a:t>
            </a:r>
            <a:endParaRPr lang="es-CL" dirty="0"/>
          </a:p>
        </p:txBody>
      </p:sp>
      <p:sp>
        <p:nvSpPr>
          <p:cNvPr id="10" name="Marcador de texto 7">
            <a:extLst>
              <a:ext uri="{FF2B5EF4-FFF2-40B4-BE49-F238E27FC236}">
                <a16:creationId xmlns="" xmlns:a16="http://schemas.microsoft.com/office/drawing/2014/main"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a16="http://schemas.microsoft.com/office/drawing/2014/main" xmlns=""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a16="http://schemas.microsoft.com/office/drawing/2014/main" xmlns=""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365331623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a:t>
            </a:r>
            <a:r>
              <a:rPr lang="es-ES" dirty="0" smtClean="0"/>
              <a:t>Regular</a:t>
            </a:r>
            <a:br>
              <a:rPr lang="es-ES" dirty="0" smtClean="0"/>
            </a:br>
            <a:r>
              <a:rPr lang="es-ES" dirty="0" smtClean="0"/>
              <a:t>60 </a:t>
            </a:r>
            <a:r>
              <a:rPr lang="es-ES" dirty="0"/>
              <a:t>puntos</a:t>
            </a:r>
          </a:p>
        </p:txBody>
      </p:sp>
      <p:pic>
        <p:nvPicPr>
          <p:cNvPr id="9" name="Picture 8">
            <a:extLst>
              <a:ext uri="{FF2B5EF4-FFF2-40B4-BE49-F238E27FC236}">
                <a16:creationId xmlns="" xmlns:a16="http://schemas.microsoft.com/office/drawing/2014/main"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876443100"/>
      </p:ext>
    </p:extLst>
  </p:cSld>
  <p:clrMapOvr>
    <a:masterClrMapping/>
  </p:clrMapOvr>
  <p:transition spd="med"/>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 xmlns:a16="http://schemas.microsoft.com/office/drawing/2014/main"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7" name="Marcador de pie de página 2">
            <a:extLst>
              <a:ext uri="{FF2B5EF4-FFF2-40B4-BE49-F238E27FC236}">
                <a16:creationId xmlns="" xmlns:a16="http://schemas.microsoft.com/office/drawing/2014/main"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8" name="Gráfico 2">
            <a:extLst>
              <a:ext uri="{FF2B5EF4-FFF2-40B4-BE49-F238E27FC236}">
                <a16:creationId xmlns:a16="http://schemas.microsoft.com/office/drawing/2014/main" xmlns=""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105534700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 xmlns:a16="http://schemas.microsoft.com/office/drawing/2014/main"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5" name="Picture 5">
            <a:extLst>
              <a:ext uri="{FF2B5EF4-FFF2-40B4-BE49-F238E27FC236}">
                <a16:creationId xmlns="" xmlns:a16="http://schemas.microsoft.com/office/drawing/2014/main"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 xmlns:a16="http://schemas.microsoft.com/office/drawing/2014/main"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11" name="Marcador de pie de página 2">
            <a:extLst>
              <a:ext uri="{FF2B5EF4-FFF2-40B4-BE49-F238E27FC236}">
                <a16:creationId xmlns="" xmlns:a16="http://schemas.microsoft.com/office/drawing/2014/main"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12"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350067451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ase blanca">
    <p:bg>
      <p:bgPr>
        <a:solidFill>
          <a:srgbClr val="81D877"/>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bg1"/>
                </a:solidFill>
                <a:latin typeface="ACHS Nueva Serif Light"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C33135F2-5535-9037-555F-9D24C9950EB5}"/>
              </a:ext>
            </a:extLst>
          </p:cNvPr>
          <p:cNvSpPr>
            <a:spLocks noGrp="1"/>
          </p:cNvSpPr>
          <p:nvPr>
            <p:ph type="body" sz="quarter" idx="62" hasCustomPrompt="1"/>
          </p:nvPr>
        </p:nvSpPr>
        <p:spPr>
          <a:xfrm>
            <a:off x="449262" y="1168758"/>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xmlns="" id="{7D2B45D3-D6DF-F63D-427A-75A640FB3F97}"/>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6" name="Gráfico 5">
            <a:extLst>
              <a:ext uri="{FF2B5EF4-FFF2-40B4-BE49-F238E27FC236}">
                <a16:creationId xmlns:a16="http://schemas.microsoft.com/office/drawing/2014/main" xmlns="" id="{6EBAA09C-FEE3-AEBA-9B38-A86128DBFD89}"/>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379738" y="441325"/>
            <a:ext cx="1294324" cy="534431"/>
          </a:xfrm>
          <a:prstGeom prst="rect">
            <a:avLst/>
          </a:prstGeom>
        </p:spPr>
      </p:pic>
    </p:spTree>
    <p:extLst>
      <p:ext uri="{BB962C8B-B14F-4D97-AF65-F5344CB8AC3E}">
        <p14:creationId xmlns:p14="http://schemas.microsoft.com/office/powerpoint/2010/main" val="4225926097"/>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latin typeface="ACHS Nueva Sans"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Marcador de número de diapositiva 1">
            <a:extLst>
              <a:ext uri="{FF2B5EF4-FFF2-40B4-BE49-F238E27FC236}">
                <a16:creationId xmlns:a16="http://schemas.microsoft.com/office/drawing/2014/main" xmlns=""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ans" pitchFamily="2" charset="0"/>
                <a:cs typeface="Arial" panose="020B0604020202020204" pitchFamily="34" charset="0"/>
              </a:defRPr>
            </a:lvl1pPr>
          </a:lstStyle>
          <a:p>
            <a:fld id="{B37290F3-BA30-9341-A10E-737EC97582C1}" type="slidenum">
              <a:rPr lang="es-CL" smtClean="0"/>
              <a:pPr/>
              <a:t>‹Nº›</a:t>
            </a:fld>
            <a:endParaRPr lang="es-CL" dirty="0"/>
          </a:p>
        </p:txBody>
      </p:sp>
      <p:sp>
        <p:nvSpPr>
          <p:cNvPr id="2" name="Marcador de texto 7">
            <a:extLst>
              <a:ext uri="{FF2B5EF4-FFF2-40B4-BE49-F238E27FC236}">
                <a16:creationId xmlns:a16="http://schemas.microsoft.com/office/drawing/2014/main" xmlns=""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Light"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Medium"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xmlns=""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xmlns="" id="{5496D2A9-BCAB-633C-E4EB-C4C7B9A7E792}"/>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39176699"/>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ierre_casa">
    <p:bg>
      <p:bgRef idx="1001">
        <a:schemeClr val="bg2"/>
      </p:bgRef>
    </p:bg>
    <p:spTree>
      <p:nvGrpSpPr>
        <p:cNvPr id="1" name=""/>
        <p:cNvGrpSpPr/>
        <p:nvPr/>
      </p:nvGrpSpPr>
      <p:grpSpPr>
        <a:xfrm>
          <a:off x="0" y="0"/>
          <a:ext cx="0" cy="0"/>
          <a:chOff x="0" y="0"/>
          <a:chExt cx="0" cy="0"/>
        </a:xfrm>
      </p:grpSpPr>
      <p:sp>
        <p:nvSpPr>
          <p:cNvPr id="2" name="Marcador de texto 7">
            <a:extLst>
              <a:ext uri="{FF2B5EF4-FFF2-40B4-BE49-F238E27FC236}">
                <a16:creationId xmlns:a16="http://schemas.microsoft.com/office/drawing/2014/main" xmlns="" id="{6FD37190-D8CB-B721-B802-B940C8430ADD}"/>
              </a:ext>
            </a:extLst>
          </p:cNvPr>
          <p:cNvSpPr>
            <a:spLocks noGrp="1"/>
          </p:cNvSpPr>
          <p:nvPr>
            <p:ph type="body" sz="quarter" idx="17" hasCustomPrompt="1"/>
          </p:nvPr>
        </p:nvSpPr>
        <p:spPr>
          <a:xfrm>
            <a:off x="6973071" y="2727158"/>
            <a:ext cx="4144108" cy="1513152"/>
          </a:xfrm>
          <a:prstGeom prst="rect">
            <a:avLst/>
          </a:prstGeom>
        </p:spPr>
        <p:txBody>
          <a:bodyPr lIns="0" tIns="0" rIns="0" bIns="0">
            <a:noAutofit/>
          </a:bodyPr>
          <a:lstStyle>
            <a:lvl1pPr marL="0" indent="0">
              <a:spcBef>
                <a:spcPts val="0"/>
              </a:spcBef>
              <a:buNone/>
              <a:tabLst/>
              <a:defRPr sz="4800" b="0">
                <a:solidFill>
                  <a:schemeClr val="accent1"/>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Evaluación de Aprendizaje!</a:t>
            </a:r>
            <a:endParaRPr lang="es-CL" dirty="0"/>
          </a:p>
        </p:txBody>
      </p:sp>
      <p:sp>
        <p:nvSpPr>
          <p:cNvPr id="9" name="Marcador de texto 7">
            <a:extLst>
              <a:ext uri="{FF2B5EF4-FFF2-40B4-BE49-F238E27FC236}">
                <a16:creationId xmlns:a16="http://schemas.microsoft.com/office/drawing/2014/main" xmlns="" id="{7E0A6187-581B-9495-C946-63C5BF6773E3}"/>
              </a:ext>
            </a:extLst>
          </p:cNvPr>
          <p:cNvSpPr>
            <a:spLocks noGrp="1"/>
          </p:cNvSpPr>
          <p:nvPr>
            <p:ph type="body" sz="quarter" idx="19" hasCustomPrompt="1"/>
          </p:nvPr>
        </p:nvSpPr>
        <p:spPr>
          <a:xfrm>
            <a:off x="6973071" y="4695362"/>
            <a:ext cx="2138711" cy="239485"/>
          </a:xfrm>
          <a:prstGeom prst="rect">
            <a:avLst/>
          </a:prstGeom>
        </p:spPr>
        <p:txBody>
          <a:bodyPr lIns="0" tIns="0" rIns="0" bIns="0"/>
          <a:lstStyle>
            <a:lvl1pPr marL="0" indent="0">
              <a:buNone/>
              <a:defRPr sz="1200" b="0">
                <a:solidFill>
                  <a:schemeClr val="accent3"/>
                </a:solidFill>
                <a:latin typeface="ACHS Nueva Sans"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3" name="Picture 9">
            <a:extLst>
              <a:ext uri="{FF2B5EF4-FFF2-40B4-BE49-F238E27FC236}">
                <a16:creationId xmlns:a16="http://schemas.microsoft.com/office/drawing/2014/main" xmlns="" id="{8CAF82DF-1EBE-5B84-3BAD-E0710FCC0764}"/>
              </a:ext>
            </a:extLst>
          </p:cNvPr>
          <p:cNvPicPr>
            <a:picLocks noChangeAspect="1"/>
          </p:cNvPicPr>
          <p:nvPr userDrawn="1"/>
        </p:nvPicPr>
        <p:blipFill>
          <a:blip r:embed="rId2"/>
          <a:stretch>
            <a:fillRect/>
          </a:stretch>
        </p:blipFill>
        <p:spPr>
          <a:xfrm>
            <a:off x="6973071" y="5220274"/>
            <a:ext cx="1266351" cy="518996"/>
          </a:xfrm>
          <a:prstGeom prst="rect">
            <a:avLst/>
          </a:prstGeom>
        </p:spPr>
      </p:pic>
      <p:pic>
        <p:nvPicPr>
          <p:cNvPr id="4" name="Imagen 3">
            <a:extLst>
              <a:ext uri="{FF2B5EF4-FFF2-40B4-BE49-F238E27FC236}">
                <a16:creationId xmlns:a16="http://schemas.microsoft.com/office/drawing/2014/main" xmlns="" id="{3E8C1A2E-062D-0049-845C-69B17A29AD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256" t="7636" r="15271" b="5264"/>
          <a:stretch/>
        </p:blipFill>
        <p:spPr>
          <a:xfrm>
            <a:off x="1" y="1443789"/>
            <a:ext cx="6372192" cy="5414211"/>
          </a:xfrm>
          <a:prstGeom prst="rect">
            <a:avLst/>
          </a:prstGeom>
        </p:spPr>
      </p:pic>
    </p:spTree>
    <p:extLst>
      <p:ext uri="{BB962C8B-B14F-4D97-AF65-F5344CB8AC3E}">
        <p14:creationId xmlns:p14="http://schemas.microsoft.com/office/powerpoint/2010/main" val="4287678476"/>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4EE8141-9183-7C4D-80D5-D85C7DA8EED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10925" y="452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a:extLst>
              <a:ext uri="{FF2B5EF4-FFF2-40B4-BE49-F238E27FC236}">
                <a16:creationId xmlns:a16="http://schemas.microsoft.com/office/drawing/2014/main" xmlns="" id="{6365D241-FDAE-0D48-B4BF-DBFBA123716F}"/>
              </a:ext>
            </a:extLst>
          </p:cNvPr>
          <p:cNvCxnSpPr>
            <a:cxnSpLocks/>
          </p:cNvCxnSpPr>
          <p:nvPr userDrawn="1"/>
        </p:nvCxnSpPr>
        <p:spPr>
          <a:xfrm>
            <a:off x="539896" y="374650"/>
            <a:ext cx="1297221" cy="0"/>
          </a:xfrm>
          <a:prstGeom prst="line">
            <a:avLst/>
          </a:prstGeom>
          <a:noFill/>
          <a:ln w="222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Marcador de texto 2">
            <a:extLst>
              <a:ext uri="{FF2B5EF4-FFF2-40B4-BE49-F238E27FC236}">
                <a16:creationId xmlns:a16="http://schemas.microsoft.com/office/drawing/2014/main" xmlns="" id="{79371C62-644E-E74F-8E59-C30494177162}"/>
              </a:ext>
            </a:extLst>
          </p:cNvPr>
          <p:cNvSpPr>
            <a:spLocks noGrp="1"/>
          </p:cNvSpPr>
          <p:nvPr>
            <p:ph type="body" sz="quarter" idx="12"/>
          </p:nvPr>
        </p:nvSpPr>
        <p:spPr>
          <a:xfrm>
            <a:off x="443707" y="1620839"/>
            <a:ext cx="11291094" cy="4798219"/>
          </a:xfrm>
          <a:prstGeom prst="rect">
            <a:avLst/>
          </a:prstGeom>
        </p:spPr>
        <p:txBody>
          <a:bodyPr/>
          <a:lstStyle>
            <a:lvl1pPr marL="0" indent="0">
              <a:lnSpc>
                <a:spcPct val="100000"/>
              </a:lnSpc>
              <a:spcBef>
                <a:spcPts val="400"/>
              </a:spcBef>
              <a:spcAft>
                <a:spcPts val="400"/>
              </a:spcAft>
              <a:buClr>
                <a:schemeClr val="bg2"/>
              </a:buClr>
              <a:buSzPct val="95000"/>
              <a:buFontTx/>
              <a:buNone/>
              <a:defRPr sz="1696">
                <a:solidFill>
                  <a:srgbClr val="5F5F5F"/>
                </a:solidFill>
              </a:defRPr>
            </a:lvl1pPr>
            <a:lvl2pPr marL="675463" indent="-371031">
              <a:lnSpc>
                <a:spcPct val="100000"/>
              </a:lnSpc>
              <a:spcBef>
                <a:spcPts val="400"/>
              </a:spcBef>
              <a:spcAft>
                <a:spcPts val="400"/>
              </a:spcAft>
              <a:buClr>
                <a:schemeClr val="bg2"/>
              </a:buClr>
              <a:buSzPct val="95000"/>
              <a:buFont typeface="Wingdings" pitchFamily="2" charset="2"/>
              <a:buChar char="§"/>
              <a:tabLst/>
              <a:defRPr lang="es-ES" sz="1600" b="0" i="0" u="none" strike="noStrike" cap="none" spc="0" baseline="0" dirty="0" smtClean="0">
                <a:solidFill>
                  <a:srgbClr val="5F5F5F"/>
                </a:solidFill>
                <a:uFillTx/>
                <a:latin typeface="Arial"/>
                <a:ea typeface="Arial"/>
                <a:cs typeface="Arial"/>
                <a:sym typeface="Arial"/>
              </a:defRPr>
            </a:lvl2pPr>
            <a:lvl3pPr marL="1029052" indent="-332975">
              <a:lnSpc>
                <a:spcPct val="100000"/>
              </a:lnSpc>
              <a:spcBef>
                <a:spcPts val="400"/>
              </a:spcBef>
              <a:spcAft>
                <a:spcPts val="400"/>
              </a:spcAft>
              <a:buClr>
                <a:schemeClr val="bg2"/>
              </a:buClr>
              <a:buSzPct val="50000"/>
              <a:buFontTx/>
              <a:buBlip>
                <a:blip r:embed="rId3"/>
              </a:buBlip>
              <a:tabLst/>
              <a:defRPr sz="1400">
                <a:solidFill>
                  <a:srgbClr val="5F5F5F"/>
                </a:solidFill>
              </a:defRPr>
            </a:lvl3pPr>
            <a:lvl4pPr marL="1340622" indent="-332182">
              <a:lnSpc>
                <a:spcPct val="100000"/>
              </a:lnSpc>
              <a:spcBef>
                <a:spcPts val="400"/>
              </a:spcBef>
              <a:spcAft>
                <a:spcPts val="400"/>
              </a:spcAft>
              <a:buClr>
                <a:schemeClr val="bg2"/>
              </a:buClr>
              <a:buSzPct val="50000"/>
              <a:buFontTx/>
              <a:buBlip>
                <a:blip r:embed="rId3"/>
              </a:buBlip>
              <a:tabLst/>
              <a:defRPr sz="1400">
                <a:solidFill>
                  <a:srgbClr val="5F5F5F"/>
                </a:solidFill>
              </a:defRPr>
            </a:lvl4pPr>
            <a:lvl5pPr marL="1673597" indent="-363896">
              <a:lnSpc>
                <a:spcPct val="100000"/>
              </a:lnSpc>
              <a:spcBef>
                <a:spcPts val="400"/>
              </a:spcBef>
              <a:spcAft>
                <a:spcPts val="400"/>
              </a:spcAft>
              <a:buClr>
                <a:schemeClr val="bg2"/>
              </a:buClr>
              <a:buSzPct val="50000"/>
              <a:buFontTx/>
              <a:buBlip>
                <a:blip r:embed="rId3"/>
              </a:buBlip>
              <a:tabLst>
                <a:tab pos="1569741" algn="l"/>
              </a:tabLst>
              <a:defRPr sz="1400">
                <a:solidFill>
                  <a:srgbClr val="5F5F5F"/>
                </a:solidFill>
              </a:defRPr>
            </a:lvl5pPr>
          </a:lstStyle>
          <a:p>
            <a:pPr lvl="0"/>
            <a:r>
              <a:rPr lang="es-ES"/>
              <a:t>Editar los estilos de texto del patrón
Segundo nivel
Tercer nivel
Cuarto nivel
Quinto nivel</a:t>
            </a:r>
            <a:endParaRPr lang="es-CL" dirty="0"/>
          </a:p>
        </p:txBody>
      </p:sp>
      <p:sp>
        <p:nvSpPr>
          <p:cNvPr id="8" name="Marcador de texto 7">
            <a:extLst>
              <a:ext uri="{FF2B5EF4-FFF2-40B4-BE49-F238E27FC236}">
                <a16:creationId xmlns:a16="http://schemas.microsoft.com/office/drawing/2014/main" xmlns="" id="{253576B9-B83C-5443-BD15-16C8689F59AB}"/>
              </a:ext>
            </a:extLst>
          </p:cNvPr>
          <p:cNvSpPr>
            <a:spLocks noGrp="1"/>
          </p:cNvSpPr>
          <p:nvPr>
            <p:ph type="body" sz="quarter" idx="10"/>
          </p:nvPr>
        </p:nvSpPr>
        <p:spPr>
          <a:xfrm>
            <a:off x="449263" y="450851"/>
            <a:ext cx="8337472" cy="412918"/>
          </a:xfrm>
          <a:prstGeom prst="rect">
            <a:avLst/>
          </a:prstGeom>
        </p:spPr>
        <p:txBody>
          <a:bodyPr/>
          <a:lstStyle>
            <a:lvl1pPr marL="0" indent="0">
              <a:buNone/>
              <a:defRPr sz="2396" b="1">
                <a:solidFill>
                  <a:schemeClr val="bg2"/>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ES" dirty="0"/>
          </a:p>
        </p:txBody>
      </p:sp>
      <p:sp>
        <p:nvSpPr>
          <p:cNvPr id="12" name="Marcador de texto 7">
            <a:extLst>
              <a:ext uri="{FF2B5EF4-FFF2-40B4-BE49-F238E27FC236}">
                <a16:creationId xmlns:a16="http://schemas.microsoft.com/office/drawing/2014/main" xmlns="" id="{862270DA-512C-4649-A656-87AADE148865}"/>
              </a:ext>
            </a:extLst>
          </p:cNvPr>
          <p:cNvSpPr>
            <a:spLocks noGrp="1"/>
          </p:cNvSpPr>
          <p:nvPr>
            <p:ph type="body" sz="quarter" idx="11"/>
          </p:nvPr>
        </p:nvSpPr>
        <p:spPr>
          <a:xfrm>
            <a:off x="449263" y="878297"/>
            <a:ext cx="8337472" cy="356282"/>
          </a:xfrm>
          <a:prstGeom prst="rect">
            <a:avLst/>
          </a:prstGeom>
        </p:spPr>
        <p:txBody>
          <a:bodyPr/>
          <a:lstStyle>
            <a:lvl1pPr marL="0" indent="0">
              <a:buNone/>
              <a:defRPr sz="1996" b="0">
                <a:solidFill>
                  <a:schemeClr val="bg1">
                    <a:lumMod val="50000"/>
                  </a:schemeClr>
                </a:solidFill>
              </a:defRPr>
            </a:lvl1pPr>
            <a:lvl2pPr marL="304436" indent="0">
              <a:buNone/>
              <a:defRPr/>
            </a:lvl2pPr>
            <a:lvl3pPr marL="608868" indent="0">
              <a:buNone/>
              <a:defRPr/>
            </a:lvl3pPr>
            <a:lvl4pPr marL="913304" indent="0">
              <a:buNone/>
              <a:defRPr/>
            </a:lvl4pPr>
            <a:lvl5pPr marL="1217737" indent="0">
              <a:buNone/>
              <a:defRPr/>
            </a:lvl5pPr>
          </a:lstStyle>
          <a:p>
            <a:pPr lvl="0"/>
            <a:r>
              <a:rPr lang="es-ES"/>
              <a:t>Editar los estilos de texto del patrón
Segundo nivel
Tercer nivel
Cuarto nivel
Quinto nivel</a:t>
            </a:r>
            <a:endParaRPr lang="es-CL" dirty="0"/>
          </a:p>
        </p:txBody>
      </p:sp>
      <p:sp>
        <p:nvSpPr>
          <p:cNvPr id="7" name="Marcador de número de diapositiva 1">
            <a:extLst>
              <a:ext uri="{FF2B5EF4-FFF2-40B4-BE49-F238E27FC236}">
                <a16:creationId xmlns:a16="http://schemas.microsoft.com/office/drawing/2014/main" xmlns="" id="{F8E7D5E6-749F-3D40-8E49-219C5D3852ED}"/>
              </a:ext>
            </a:extLst>
          </p:cNvPr>
          <p:cNvSpPr>
            <a:spLocks noGrp="1"/>
          </p:cNvSpPr>
          <p:nvPr>
            <p:ph type="sldNum" sz="quarter" idx="13"/>
          </p:nvPr>
        </p:nvSpPr>
        <p:spPr>
          <a:xfrm>
            <a:off x="9971088" y="6464300"/>
            <a:ext cx="1844675" cy="365125"/>
          </a:xfrm>
        </p:spPr>
        <p:txBody>
          <a:bodyPr anchor="t"/>
          <a:lstStyle>
            <a:lvl1pPr>
              <a:defRPr sz="1000" smtClean="0">
                <a:solidFill>
                  <a:schemeClr val="accent3"/>
                </a:solidFill>
                <a:latin typeface="ACHS Nueva Sans" pitchFamily="2" charset="0"/>
              </a:defRPr>
            </a:lvl1pPr>
          </a:lstStyle>
          <a:p>
            <a:pPr>
              <a:defRPr/>
            </a:pPr>
            <a:fld id="{9C85AEE7-3928-5049-8AD4-415EA1040AC2}" type="slidenum">
              <a:rPr lang="es-CL" smtClean="0"/>
              <a:pPr>
                <a:defRPr/>
              </a:pPr>
              <a:t>‹Nº›</a:t>
            </a:fld>
            <a:endParaRPr lang="es-CL" dirty="0"/>
          </a:p>
        </p:txBody>
      </p:sp>
    </p:spTree>
    <p:extLst>
      <p:ext uri="{BB962C8B-B14F-4D97-AF65-F5344CB8AC3E}">
        <p14:creationId xmlns:p14="http://schemas.microsoft.com/office/powerpoint/2010/main" val="118012541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911A7-15C4-2E41-AB06-6D7F8F2C8E38}"/>
              </a:ext>
            </a:extLst>
          </p:cNvPr>
          <p:cNvSpPr>
            <a:spLocks noGrp="1"/>
          </p:cNvSpPr>
          <p:nvPr>
            <p:ph type="ctrTitle"/>
          </p:nvPr>
        </p:nvSpPr>
        <p:spPr>
          <a:xfrm>
            <a:off x="1524000" y="1122363"/>
            <a:ext cx="9144000" cy="2387600"/>
          </a:xfrm>
        </p:spPr>
        <p:txBody>
          <a:bodyPr anchor="b"/>
          <a:lstStyle>
            <a:lvl1pPr algn="ctr">
              <a:defRPr sz="6000">
                <a:latin typeface="ACHS Nueva Sans" pitchFamily="2" charset="0"/>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xmlns="" id="{97EA7731-8706-BF4D-9F9E-D0003FDE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6501F82E-32E2-B94F-8C6F-69D104852E90}"/>
              </a:ext>
            </a:extLst>
          </p:cNvPr>
          <p:cNvSpPr>
            <a:spLocks noGrp="1"/>
          </p:cNvSpPr>
          <p:nvPr>
            <p:ph type="dt" sz="half" idx="10"/>
          </p:nvPr>
        </p:nvSpPr>
        <p:spPr/>
        <p:txBody>
          <a:bodyPr/>
          <a:lstStyle>
            <a:lvl1pPr>
              <a:defRPr>
                <a:latin typeface="ACHS Nueva Sans" pitchFamily="2" charset="0"/>
              </a:defRPr>
            </a:lvl1pPr>
          </a:lstStyle>
          <a:p>
            <a:fld id="{C4AB1EC5-55C0-9844-B4F0-937E81B63632}" type="datetimeFigureOut">
              <a:rPr lang="es-CL" smtClean="0"/>
              <a:pPr/>
              <a:t>11-03-2025</a:t>
            </a:fld>
            <a:endParaRPr lang="es-CL"/>
          </a:p>
        </p:txBody>
      </p:sp>
      <p:sp>
        <p:nvSpPr>
          <p:cNvPr id="5" name="Marcador de pie de página 4">
            <a:extLst>
              <a:ext uri="{FF2B5EF4-FFF2-40B4-BE49-F238E27FC236}">
                <a16:creationId xmlns:a16="http://schemas.microsoft.com/office/drawing/2014/main" xmlns="" id="{51F97396-76F8-0544-A8CD-FB60B25C686D}"/>
              </a:ext>
            </a:extLst>
          </p:cNvPr>
          <p:cNvSpPr>
            <a:spLocks noGrp="1"/>
          </p:cNvSpPr>
          <p:nvPr>
            <p:ph type="ftr" sz="quarter" idx="11"/>
          </p:nvPr>
        </p:nvSpPr>
        <p:spPr/>
        <p:txBody>
          <a:bodyPr/>
          <a:lstStyle>
            <a:lvl1pPr>
              <a:defRPr>
                <a:latin typeface="ACHS Nueva Sans" pitchFamily="2" charset="0"/>
              </a:defRPr>
            </a:lvl1pPr>
          </a:lstStyle>
          <a:p>
            <a:endParaRPr lang="es-CL"/>
          </a:p>
        </p:txBody>
      </p:sp>
      <p:sp>
        <p:nvSpPr>
          <p:cNvPr id="6" name="Marcador de número de diapositiva 5">
            <a:extLst>
              <a:ext uri="{FF2B5EF4-FFF2-40B4-BE49-F238E27FC236}">
                <a16:creationId xmlns:a16="http://schemas.microsoft.com/office/drawing/2014/main" xmlns="" id="{6FC42828-497E-304C-A0CD-3106F151B2D9}"/>
              </a:ext>
            </a:extLst>
          </p:cNvPr>
          <p:cNvSpPr>
            <a:spLocks noGrp="1"/>
          </p:cNvSpPr>
          <p:nvPr>
            <p:ph type="sldNum" sz="quarter" idx="12"/>
          </p:nvPr>
        </p:nvSpPr>
        <p:spPr/>
        <p:txBody>
          <a:bodyPr/>
          <a:lstStyle>
            <a:lvl1pPr>
              <a:defRPr>
                <a:latin typeface="ACHS Nueva Sans" pitchFamily="2" charset="0"/>
              </a:defRPr>
            </a:lvl1pPr>
          </a:lstStyle>
          <a:p>
            <a:fld id="{4E20AD38-B6AD-5843-B9FC-A1E746E0DCA9}" type="slidenum">
              <a:rPr lang="es-CL" smtClean="0"/>
              <a:pPr/>
              <a:t>‹Nº›</a:t>
            </a:fld>
            <a:endParaRPr lang="es-CL"/>
          </a:p>
        </p:txBody>
      </p:sp>
    </p:spTree>
    <p:extLst>
      <p:ext uri="{BB962C8B-B14F-4D97-AF65-F5344CB8AC3E}">
        <p14:creationId xmlns:p14="http://schemas.microsoft.com/office/powerpoint/2010/main" val="4048594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85858"/>
                </a:solidFill>
                <a:latin typeface="ACHS Nueva Sans" pitchFamily="2" charset="0"/>
                <a:cs typeface="Arial"/>
              </a:defRPr>
            </a:lvl1pPr>
          </a:lstStyle>
          <a:p>
            <a:endParaRPr dirty="0"/>
          </a:p>
        </p:txBody>
      </p:sp>
      <p:sp>
        <p:nvSpPr>
          <p:cNvPr id="3" name="Holder 3"/>
          <p:cNvSpPr>
            <a:spLocks noGrp="1"/>
          </p:cNvSpPr>
          <p:nvPr>
            <p:ph sz="half" idx="2"/>
          </p:nvPr>
        </p:nvSpPr>
        <p:spPr>
          <a:xfrm>
            <a:off x="609600" y="1577340"/>
            <a:ext cx="5303520" cy="2215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215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3/11/2025</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ACHS Nueva Sans" pitchFamily="2" charset="0"/>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7731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7E7E7E"/>
                </a:solidFill>
                <a:latin typeface="Arial"/>
                <a:cs typeface="Arial"/>
              </a:defRPr>
            </a:lvl1pPr>
          </a:lstStyle>
          <a:p>
            <a:pPr marL="12700">
              <a:spcBef>
                <a:spcPts val="25"/>
              </a:spcBef>
            </a:pPr>
            <a:r>
              <a:rPr lang="es-CL" spc="-40">
                <a:latin typeface="ACHS Nueva Sans" pitchFamily="2" charset="0"/>
              </a:rPr>
              <a:t>SEGURIDAD</a:t>
            </a:r>
            <a:r>
              <a:rPr lang="es-CL" spc="-95">
                <a:latin typeface="ACHS Nueva Sans" pitchFamily="2" charset="0"/>
              </a:rPr>
              <a:t> </a:t>
            </a:r>
            <a:r>
              <a:rPr lang="es-CL" spc="-25">
                <a:latin typeface="ACHS Nueva Sans" pitchFamily="2" charset="0"/>
              </a:rPr>
              <a:t>PARA </a:t>
            </a:r>
            <a:r>
              <a:rPr lang="es-CL" spc="-35">
                <a:latin typeface="ACHS Nueva Sans" pitchFamily="2" charset="0"/>
              </a:rPr>
              <a:t>TRABAJOS</a:t>
            </a:r>
            <a:r>
              <a:rPr lang="es-CL" spc="-100">
                <a:latin typeface="ACHS Nueva Sans" pitchFamily="2" charset="0"/>
              </a:rPr>
              <a:t> </a:t>
            </a:r>
            <a:r>
              <a:rPr lang="es-CL" spc="-25">
                <a:latin typeface="ACHS Nueva Sans" pitchFamily="2" charset="0"/>
              </a:rPr>
              <a:t>EN</a:t>
            </a:r>
            <a:r>
              <a:rPr lang="es-CL" spc="-45">
                <a:latin typeface="ACHS Nueva Sans" pitchFamily="2" charset="0"/>
              </a:rPr>
              <a:t> </a:t>
            </a:r>
            <a:r>
              <a:rPr lang="es-CL" spc="-10">
                <a:latin typeface="ACHS Nueva Sans" pitchFamily="2" charset="0"/>
              </a:rPr>
              <a:t>ALTURA</a:t>
            </a:r>
            <a:endParaRPr lang="es-CL" spc="-10" dirty="0">
              <a:latin typeface="ACHS Nueva Sans" pitchFamily="2" charset="0"/>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ACHS Nueva Sans" pitchFamily="2" charset="0"/>
              </a:defRPr>
            </a:lvl1pPr>
          </a:lstStyle>
          <a:p>
            <a:fld id="{1D8BD707-D9CF-40AE-B4C6-C98DA3205C09}" type="datetimeFigureOut">
              <a:rPr lang="en-US" smtClean="0"/>
              <a:pPr/>
              <a:t>3/11/2025</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ACHS Nueva Sans" pitchFamily="2" charset="0"/>
                <a:cs typeface="Calibri"/>
              </a:defRPr>
            </a:lvl1pPr>
          </a:lstStyle>
          <a:p>
            <a:pPr marL="95885">
              <a:lnSpc>
                <a:spcPts val="1810"/>
              </a:lnSpc>
            </a:pPr>
            <a:fld id="{81D60167-4931-47E6-BA6A-407CBD079E47}" type="slidenum">
              <a:rPr lang="es-CL" smtClean="0"/>
              <a:pPr marL="95885">
                <a:lnSpc>
                  <a:spcPts val="1810"/>
                </a:lnSpc>
              </a:pPr>
              <a:t>‹Nº›</a:t>
            </a:fld>
            <a:endParaRPr lang="es-CL" dirty="0"/>
          </a:p>
        </p:txBody>
      </p:sp>
    </p:spTree>
    <p:extLst>
      <p:ext uri="{BB962C8B-B14F-4D97-AF65-F5344CB8AC3E}">
        <p14:creationId xmlns:p14="http://schemas.microsoft.com/office/powerpoint/2010/main" val="71116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8.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7.bin"/><Relationship Id="rId2" Type="http://schemas.openxmlformats.org/officeDocument/2006/relationships/slideLayout" Target="../slideLayouts/slideLayout14.xml"/><Relationship Id="rId16" Type="http://schemas.openxmlformats.org/officeDocument/2006/relationships/tags" Target="../tags/tag9.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8.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7.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5"/>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Diapositiva de think-cell" r:id="rId16" imgW="415" imgH="416" progId="TCLayout.ActiveDocument.1">
                  <p:embed/>
                </p:oleObj>
              </mc:Choice>
              <mc:Fallback>
                <p:oleObj name="Diapositiva de think-cell" r:id="rId16"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8" r:id="rId1"/>
    <p:sldLayoutId id="2147483711" r:id="rId2"/>
    <p:sldLayoutId id="2147483719" r:id="rId3"/>
    <p:sldLayoutId id="2147483710" r:id="rId4"/>
    <p:sldLayoutId id="2147483705" r:id="rId5"/>
    <p:sldLayoutId id="2147483708" r:id="rId6"/>
    <p:sldLayoutId id="2147483713" r:id="rId7"/>
    <p:sldLayoutId id="2147483723" r:id="rId8"/>
    <p:sldLayoutId id="2147483724" r:id="rId9"/>
    <p:sldLayoutId id="2147483725" r:id="rId10"/>
    <p:sldLayoutId id="2147483734" r:id="rId11"/>
    <p:sldLayoutId id="214748384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ans"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 xmlns:a16="http://schemas.microsoft.com/office/drawing/2014/main" id="{7E22C0DD-7EC0-CB13-19EE-F05783A24E2B}"/>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Diapositiva de think-cell" r:id="rId17" imgW="395" imgH="396" progId="TCLayout.ActiveDocument.1">
                  <p:embed/>
                </p:oleObj>
              </mc:Choice>
              <mc:Fallback>
                <p:oleObj name="Diapositiva de think-cell"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Tree>
    <p:custDataLst>
      <p:tags r:id="rId15"/>
    </p:custDataLst>
    <p:extLst>
      <p:ext uri="{BB962C8B-B14F-4D97-AF65-F5344CB8AC3E}">
        <p14:creationId xmlns:p14="http://schemas.microsoft.com/office/powerpoint/2010/main" val="275469923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981">
          <p15:clr>
            <a:srgbClr val="F26B43"/>
          </p15:clr>
        </p15:guide>
        <p15:guide id="4294967295" pos="279">
          <p15:clr>
            <a:srgbClr val="F26B43"/>
          </p15:clr>
        </p15:guide>
        <p15:guide id="4294967295" pos="7423">
          <p15:clr>
            <a:srgbClr val="F26B43"/>
          </p15:clr>
        </p15:guide>
        <p15:guide id="4294967295" orient="horz" pos="3884">
          <p15:clr>
            <a:srgbClr val="F26B43"/>
          </p15:clr>
        </p15:guide>
        <p15:guide id="4294967295" orient="horz" pos="232">
          <p15:clr>
            <a:srgbClr val="F26B43"/>
          </p15:clr>
        </p15:guide>
        <p15:guide id="4294967295" orient="horz" pos="323">
          <p15:clr>
            <a:srgbClr val="F26B43"/>
          </p15:clr>
        </p15:guide>
        <p15:guide id="4294967295"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51.jpg"/></Relationships>
</file>

<file path=ppt/slides/_rels/slide17.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1">
            <a:extLst>
              <a:ext uri="{FF2B5EF4-FFF2-40B4-BE49-F238E27FC236}">
                <a16:creationId xmlns:a16="http://schemas.microsoft.com/office/drawing/2014/main" xmlns="" id="{403519CE-C58D-7944-9B39-A52069B99C2E}"/>
              </a:ext>
            </a:extLst>
          </p:cNvPr>
          <p:cNvSpPr txBox="1">
            <a:spLocks/>
          </p:cNvSpPr>
          <p:nvPr/>
        </p:nvSpPr>
        <p:spPr>
          <a:xfrm>
            <a:off x="427924" y="2057132"/>
            <a:ext cx="3946852" cy="2534026"/>
          </a:xfrm>
          <a:prstGeom prst="rect">
            <a:avLst/>
          </a:prstGeom>
        </p:spPr>
        <p:txBody>
          <a:bodyPr vert="horz" lIns="91440" tIns="45720" rIns="91440" bIns="45720" rtlCol="0" anchor="t" anchorCtr="0"/>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4000" b="1" dirty="0">
                <a:solidFill>
                  <a:schemeClr val="accent3">
                    <a:lumMod val="75000"/>
                    <a:lumOff val="25000"/>
                  </a:schemeClr>
                </a:solidFill>
                <a:latin typeface="ACHS Nueva Serif Medium" pitchFamily="2" charset="0"/>
              </a:rPr>
              <a:t>Seguridad en el uso de carros en la industria de </a:t>
            </a:r>
            <a:r>
              <a:rPr lang="es-CL" sz="4000" b="1" dirty="0" smtClean="0">
                <a:solidFill>
                  <a:schemeClr val="accent3">
                    <a:lumMod val="75000"/>
                    <a:lumOff val="25000"/>
                  </a:schemeClr>
                </a:solidFill>
                <a:latin typeface="ACHS Nueva Serif Medium" pitchFamily="2" charset="0"/>
              </a:rPr>
              <a:t>alimentos</a:t>
            </a:r>
            <a:endParaRPr lang="es-CL" sz="2800" b="1" dirty="0">
              <a:solidFill>
                <a:schemeClr val="accent3">
                  <a:lumMod val="75000"/>
                  <a:lumOff val="25000"/>
                </a:schemeClr>
              </a:solidFill>
              <a:latin typeface="ACHS Nueva Serif Medium" pitchFamily="2" charset="0"/>
            </a:endParaRPr>
          </a:p>
          <a:p>
            <a:pPr algn="l"/>
            <a:endParaRPr lang="es-CL" dirty="0">
              <a:solidFill>
                <a:schemeClr val="bg2"/>
              </a:solidFill>
              <a:latin typeface="ACHS Nueva Sans" pitchFamily="2" charset="0"/>
            </a:endParaRPr>
          </a:p>
        </p:txBody>
      </p:sp>
      <p:pic>
        <p:nvPicPr>
          <p:cNvPr id="15" name="Imagen 14">
            <a:extLst>
              <a:ext uri="{FF2B5EF4-FFF2-40B4-BE49-F238E27FC236}">
                <a16:creationId xmlns:a16="http://schemas.microsoft.com/office/drawing/2014/main" xmlns="" id="{410E693C-AD73-124D-9624-9F995FA5504E}"/>
              </a:ext>
            </a:extLst>
          </p:cNvPr>
          <p:cNvPicPr>
            <a:picLocks noChangeAspect="1"/>
          </p:cNvPicPr>
          <p:nvPr/>
        </p:nvPicPr>
        <p:blipFill>
          <a:blip r:embed="rId3"/>
          <a:stretch>
            <a:fillRect/>
          </a:stretch>
        </p:blipFill>
        <p:spPr>
          <a:xfrm>
            <a:off x="434274" y="5733612"/>
            <a:ext cx="1239633" cy="506414"/>
          </a:xfrm>
          <a:prstGeom prst="rect">
            <a:avLst/>
          </a:prstGeom>
        </p:spPr>
      </p:pic>
      <p:sp>
        <p:nvSpPr>
          <p:cNvPr id="4" name="Rectángulo redondeado 7">
            <a:extLst>
              <a:ext uri="{FF2B5EF4-FFF2-40B4-BE49-F238E27FC236}">
                <a16:creationId xmlns:a16="http://schemas.microsoft.com/office/drawing/2014/main" xmlns="" id="{7ECCAB12-C10E-6E47-B3FD-F5C083FCF6D5}"/>
              </a:ext>
            </a:extLst>
          </p:cNvPr>
          <p:cNvSpPr/>
          <p:nvPr/>
        </p:nvSpPr>
        <p:spPr>
          <a:xfrm>
            <a:off x="427924" y="466012"/>
            <a:ext cx="2289150" cy="44866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smtClean="0">
                <a:solidFill>
                  <a:schemeClr val="bg2"/>
                </a:solidFill>
                <a:latin typeface="ACHS Nueva Sans" pitchFamily="2" charset="0"/>
              </a:rPr>
              <a:t>Charla / Presencial</a:t>
            </a:r>
            <a:endParaRPr lang="es-CL" dirty="0">
              <a:solidFill>
                <a:schemeClr val="bg2"/>
              </a:solidFill>
              <a:latin typeface="ACHS Nueva Sans" pitchFamily="2" charset="0"/>
            </a:endParaRPr>
          </a:p>
        </p:txBody>
      </p:sp>
      <p:pic>
        <p:nvPicPr>
          <p:cNvPr id="3" name="Imagen 2">
            <a:extLst>
              <a:ext uri="{FF2B5EF4-FFF2-40B4-BE49-F238E27FC236}">
                <a16:creationId xmlns:a16="http://schemas.microsoft.com/office/drawing/2014/main" xmlns="" id="{13EED1A9-B4F8-563C-A300-59BF415BA6AB}"/>
              </a:ext>
            </a:extLst>
          </p:cNvPr>
          <p:cNvPicPr>
            <a:picLocks noChangeAspect="1"/>
          </p:cNvPicPr>
          <p:nvPr/>
        </p:nvPicPr>
        <p:blipFill>
          <a:blip r:embed="rId4"/>
          <a:srcRect l="21937" r="17041"/>
          <a:stretch/>
        </p:blipFill>
        <p:spPr>
          <a:xfrm>
            <a:off x="4656138" y="0"/>
            <a:ext cx="7535862" cy="6858000"/>
          </a:xfrm>
          <a:prstGeom prst="rect">
            <a:avLst/>
          </a:prstGeom>
        </p:spPr>
      </p:pic>
    </p:spTree>
    <p:extLst>
      <p:ext uri="{BB962C8B-B14F-4D97-AF65-F5344CB8AC3E}">
        <p14:creationId xmlns:p14="http://schemas.microsoft.com/office/powerpoint/2010/main" val="132627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31">
            <a:extLst>
              <a:ext uri="{FF2B5EF4-FFF2-40B4-BE49-F238E27FC236}">
                <a16:creationId xmlns:a16="http://schemas.microsoft.com/office/drawing/2014/main" xmlns="" id="{BD869C79-D573-5A42-A9A7-38BC9DC42C05}"/>
              </a:ext>
            </a:extLst>
          </p:cNvPr>
          <p:cNvSpPr txBox="1">
            <a:spLocks/>
          </p:cNvSpPr>
          <p:nvPr/>
        </p:nvSpPr>
        <p:spPr>
          <a:xfrm>
            <a:off x="490622" y="1708935"/>
            <a:ext cx="4177500" cy="1841872"/>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Los siguientes conceptos resumen los principales factores de riesgo observados al analizar las tareas de tracción o empuje para la manipulación de carros manuales:</a:t>
            </a:r>
          </a:p>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 </a:t>
            </a:r>
          </a:p>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Entre las características que definen el nivel de riesgo podemos distinguir los siguientes elementos:</a:t>
            </a:r>
            <a:endParaRPr lang="es-CL" sz="1400"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400" kern="0" dirty="0">
              <a:solidFill>
                <a:schemeClr val="tx1"/>
              </a:solidFill>
              <a:latin typeface="ACHS Nueva Sans" pitchFamily="2" charset="0"/>
            </a:endParaRPr>
          </a:p>
        </p:txBody>
      </p:sp>
      <p:grpSp>
        <p:nvGrpSpPr>
          <p:cNvPr id="7" name="Grupo 6"/>
          <p:cNvGrpSpPr/>
          <p:nvPr/>
        </p:nvGrpSpPr>
        <p:grpSpPr>
          <a:xfrm>
            <a:off x="5621531" y="2090812"/>
            <a:ext cx="5690993" cy="3681259"/>
            <a:chOff x="3995578" y="3585642"/>
            <a:chExt cx="7562796" cy="4892048"/>
          </a:xfrm>
        </p:grpSpPr>
        <p:sp>
          <p:nvSpPr>
            <p:cNvPr id="57" name="Rounded Rectangle 1">
              <a:extLst>
                <a:ext uri="{FF2B5EF4-FFF2-40B4-BE49-F238E27FC236}">
                  <a16:creationId xmlns:a16="http://schemas.microsoft.com/office/drawing/2014/main" xmlns="" id="{254DDFD3-A9A3-0F46-A039-E58188800AFA}"/>
                </a:ext>
              </a:extLst>
            </p:cNvPr>
            <p:cNvSpPr/>
            <p:nvPr/>
          </p:nvSpPr>
          <p:spPr>
            <a:xfrm>
              <a:off x="6918164" y="5289314"/>
              <a:ext cx="1656066" cy="1707094"/>
            </a:xfrm>
            <a:prstGeom prst="roundRect">
              <a:avLst/>
            </a:prstGeom>
            <a:solidFill>
              <a:schemeClr val="accent1"/>
            </a:solidFill>
            <a:ln w="25400" cap="flat" cmpd="sng" algn="ctr">
              <a:noFill/>
              <a:prstDash val="solid"/>
            </a:ln>
            <a:effectLst/>
          </p:spPr>
          <p:txBody>
            <a:bodyPr rtlCol="0" anchor="ctr"/>
            <a:lstStyle/>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r>
                <a:rPr lang="es-ES" sz="1355" b="1" kern="0" dirty="0">
                  <a:solidFill>
                    <a:srgbClr val="FFFFFF"/>
                  </a:solidFill>
                  <a:latin typeface="ACHS Nueva Sans" pitchFamily="2" charset="0"/>
                  <a:cs typeface="Arial" panose="020B0604020202020204" pitchFamily="34" charset="0"/>
                </a:rPr>
                <a:t>Factores   </a:t>
              </a:r>
            </a:p>
            <a:p>
              <a:pPr algn="ctr" defTabSz="688086">
                <a:defRPr/>
              </a:pPr>
              <a:r>
                <a:rPr lang="es-ES" sz="1355" b="1" kern="0" dirty="0">
                  <a:solidFill>
                    <a:srgbClr val="FFFFFF"/>
                  </a:solidFill>
                  <a:latin typeface="ACHS Nueva Sans" pitchFamily="2" charset="0"/>
                  <a:cs typeface="Arial" panose="020B0604020202020204" pitchFamily="34" charset="0"/>
                </a:rPr>
                <a:t>de Riesgo</a:t>
              </a:r>
            </a:p>
          </p:txBody>
        </p:sp>
        <p:grpSp>
          <p:nvGrpSpPr>
            <p:cNvPr id="5" name="Grupo 4"/>
            <p:cNvGrpSpPr/>
            <p:nvPr/>
          </p:nvGrpSpPr>
          <p:grpSpPr>
            <a:xfrm>
              <a:off x="8101012" y="3585642"/>
              <a:ext cx="3457362" cy="4892048"/>
              <a:chOff x="10099448" y="3552274"/>
              <a:chExt cx="3457362" cy="4892048"/>
            </a:xfrm>
          </p:grpSpPr>
          <p:sp>
            <p:nvSpPr>
              <p:cNvPr id="61" name="Rounded Rectangle 1">
                <a:extLst>
                  <a:ext uri="{FF2B5EF4-FFF2-40B4-BE49-F238E27FC236}">
                    <a16:creationId xmlns:a16="http://schemas.microsoft.com/office/drawing/2014/main" xmlns="" id="{254DDFD3-A9A3-0F46-A039-E58188800AFA}"/>
                  </a:ext>
                </a:extLst>
              </p:cNvPr>
              <p:cNvSpPr/>
              <p:nvPr/>
            </p:nvSpPr>
            <p:spPr>
              <a:xfrm>
                <a:off x="10121988" y="7506595"/>
                <a:ext cx="2471719" cy="937727"/>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4" kern="0" dirty="0">
                    <a:solidFill>
                      <a:srgbClr val="FFFFFF"/>
                    </a:solidFill>
                    <a:latin typeface="ACHS Nueva Sans" pitchFamily="2" charset="0"/>
                    <a:cs typeface="Arial" panose="020B0604020202020204" pitchFamily="34" charset="0"/>
                  </a:rPr>
                  <a:t>Posición </a:t>
                </a:r>
              </a:p>
              <a:p>
                <a:pPr algn="ctr" defTabSz="688086">
                  <a:defRPr/>
                </a:pPr>
                <a:r>
                  <a:rPr lang="es-ES" sz="1204" kern="0" dirty="0">
                    <a:solidFill>
                      <a:srgbClr val="FFFFFF"/>
                    </a:solidFill>
                    <a:latin typeface="ACHS Nueva Sans" pitchFamily="2" charset="0"/>
                    <a:cs typeface="Arial" panose="020B0604020202020204" pitchFamily="34" charset="0"/>
                  </a:rPr>
                  <a:t>de las manos (empujar/</a:t>
                </a:r>
                <a:r>
                  <a:rPr lang="es-ES" sz="1204" kern="0" dirty="0" err="1">
                    <a:solidFill>
                      <a:srgbClr val="FFFFFF"/>
                    </a:solidFill>
                    <a:latin typeface="ACHS Nueva Sans" pitchFamily="2" charset="0"/>
                    <a:cs typeface="Arial" panose="020B0604020202020204" pitchFamily="34" charset="0"/>
                  </a:rPr>
                  <a:t>traccionar</a:t>
                </a:r>
                <a:r>
                  <a:rPr lang="es-ES" sz="1204" kern="0" dirty="0">
                    <a:solidFill>
                      <a:srgbClr val="FFFFFF"/>
                    </a:solidFill>
                    <a:latin typeface="ACHS Nueva Sans" pitchFamily="2" charset="0"/>
                    <a:cs typeface="Arial" panose="020B0604020202020204" pitchFamily="34" charset="0"/>
                  </a:rPr>
                  <a:t>)</a:t>
                </a:r>
              </a:p>
            </p:txBody>
          </p:sp>
          <p:sp>
            <p:nvSpPr>
              <p:cNvPr id="62" name="Rounded Rectangle 1">
                <a:extLst>
                  <a:ext uri="{FF2B5EF4-FFF2-40B4-BE49-F238E27FC236}">
                    <a16:creationId xmlns:a16="http://schemas.microsoft.com/office/drawing/2014/main" xmlns="" id="{254DDFD3-A9A3-0F46-A039-E58188800AFA}"/>
                  </a:ext>
                </a:extLst>
              </p:cNvPr>
              <p:cNvSpPr/>
              <p:nvPr/>
            </p:nvSpPr>
            <p:spPr>
              <a:xfrm>
                <a:off x="11244389" y="6221548"/>
                <a:ext cx="2289882" cy="937727"/>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4" kern="0" dirty="0">
                    <a:solidFill>
                      <a:srgbClr val="FFFFFF"/>
                    </a:solidFill>
                    <a:latin typeface="ACHS Nueva Sans" pitchFamily="2" charset="0"/>
                    <a:cs typeface="Arial" panose="020B0604020202020204" pitchFamily="34" charset="0"/>
                  </a:rPr>
                  <a:t>Manejo con una mano versus ambas</a:t>
                </a:r>
              </a:p>
            </p:txBody>
          </p:sp>
          <p:sp>
            <p:nvSpPr>
              <p:cNvPr id="63" name="Rounded Rectangle 1">
                <a:extLst>
                  <a:ext uri="{FF2B5EF4-FFF2-40B4-BE49-F238E27FC236}">
                    <a16:creationId xmlns:a16="http://schemas.microsoft.com/office/drawing/2014/main" xmlns="" id="{254DDFD3-A9A3-0F46-A039-E58188800AFA}"/>
                  </a:ext>
                </a:extLst>
              </p:cNvPr>
              <p:cNvSpPr/>
              <p:nvPr/>
            </p:nvSpPr>
            <p:spPr>
              <a:xfrm>
                <a:off x="11266928" y="4844762"/>
                <a:ext cx="2289882" cy="937727"/>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4" kern="0" dirty="0">
                    <a:solidFill>
                      <a:srgbClr val="FFFFFF"/>
                    </a:solidFill>
                    <a:latin typeface="ACHS Nueva Sans" pitchFamily="2" charset="0"/>
                    <a:cs typeface="Arial" panose="020B0604020202020204" pitchFamily="34" charset="0"/>
                  </a:rPr>
                  <a:t>Espacio </a:t>
                </a:r>
              </a:p>
              <a:p>
                <a:pPr algn="ctr" defTabSz="688086">
                  <a:defRPr/>
                </a:pPr>
                <a:r>
                  <a:rPr lang="es-ES" sz="1204" kern="0" dirty="0">
                    <a:solidFill>
                      <a:srgbClr val="FFFFFF"/>
                    </a:solidFill>
                    <a:latin typeface="ACHS Nueva Sans" pitchFamily="2" charset="0"/>
                    <a:cs typeface="Arial" panose="020B0604020202020204" pitchFamily="34" charset="0"/>
                  </a:rPr>
                  <a:t>de maniobra </a:t>
                </a:r>
              </a:p>
            </p:txBody>
          </p:sp>
          <p:sp>
            <p:nvSpPr>
              <p:cNvPr id="64" name="Rounded Rectangle 1">
                <a:extLst>
                  <a:ext uri="{FF2B5EF4-FFF2-40B4-BE49-F238E27FC236}">
                    <a16:creationId xmlns:a16="http://schemas.microsoft.com/office/drawing/2014/main" xmlns="" id="{254DDFD3-A9A3-0F46-A039-E58188800AFA}"/>
                  </a:ext>
                </a:extLst>
              </p:cNvPr>
              <p:cNvSpPr/>
              <p:nvPr/>
            </p:nvSpPr>
            <p:spPr>
              <a:xfrm>
                <a:off x="10099448" y="3552274"/>
                <a:ext cx="2289882" cy="937727"/>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4" kern="0" dirty="0">
                    <a:solidFill>
                      <a:srgbClr val="FFFFFF"/>
                    </a:solidFill>
                    <a:latin typeface="ACHS Nueva Sans" pitchFamily="2" charset="0"/>
                    <a:cs typeface="Arial" panose="020B0604020202020204" pitchFamily="34" charset="0"/>
                  </a:rPr>
                  <a:t>Movimientos </a:t>
                </a:r>
              </a:p>
              <a:p>
                <a:pPr algn="ctr" defTabSz="688086">
                  <a:defRPr/>
                </a:pPr>
                <a:r>
                  <a:rPr lang="es-ES" sz="1204" kern="0" dirty="0">
                    <a:solidFill>
                      <a:srgbClr val="FFFFFF"/>
                    </a:solidFill>
                    <a:latin typeface="ACHS Nueva Sans" pitchFamily="2" charset="0"/>
                    <a:cs typeface="Arial" panose="020B0604020202020204" pitchFamily="34" charset="0"/>
                  </a:rPr>
                  <a:t>bruscos</a:t>
                </a:r>
              </a:p>
            </p:txBody>
          </p:sp>
        </p:grpSp>
        <p:grpSp>
          <p:nvGrpSpPr>
            <p:cNvPr id="66" name="Grupo 65"/>
            <p:cNvGrpSpPr/>
            <p:nvPr/>
          </p:nvGrpSpPr>
          <p:grpSpPr>
            <a:xfrm rot="10800000">
              <a:off x="3995578" y="3585642"/>
              <a:ext cx="3457362" cy="4892048"/>
              <a:chOff x="10099448" y="3552274"/>
              <a:chExt cx="3457362" cy="4892048"/>
            </a:xfrm>
          </p:grpSpPr>
          <p:sp>
            <p:nvSpPr>
              <p:cNvPr id="67" name="Rounded Rectangle 1">
                <a:extLst>
                  <a:ext uri="{FF2B5EF4-FFF2-40B4-BE49-F238E27FC236}">
                    <a16:creationId xmlns:a16="http://schemas.microsoft.com/office/drawing/2014/main" xmlns="" id="{254DDFD3-A9A3-0F46-A039-E58188800AFA}"/>
                  </a:ext>
                </a:extLst>
              </p:cNvPr>
              <p:cNvSpPr/>
              <p:nvPr/>
            </p:nvSpPr>
            <p:spPr>
              <a:xfrm rot="10800000">
                <a:off x="10121987" y="7506595"/>
                <a:ext cx="2289882" cy="937727"/>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4" kern="0" dirty="0">
                    <a:solidFill>
                      <a:srgbClr val="FFFFFF"/>
                    </a:solidFill>
                    <a:latin typeface="ACHS Nueva Sans" pitchFamily="2" charset="0"/>
                    <a:cs typeface="Arial" panose="020B0604020202020204" pitchFamily="34" charset="0"/>
                  </a:rPr>
                  <a:t>Fuerza </a:t>
                </a:r>
              </a:p>
              <a:p>
                <a:pPr algn="ctr" defTabSz="688086">
                  <a:defRPr/>
                </a:pPr>
                <a:r>
                  <a:rPr lang="es-ES" sz="1204" kern="0" dirty="0">
                    <a:solidFill>
                      <a:srgbClr val="FFFFFF"/>
                    </a:solidFill>
                    <a:latin typeface="ACHS Nueva Sans" pitchFamily="2" charset="0"/>
                    <a:cs typeface="Arial" panose="020B0604020202020204" pitchFamily="34" charset="0"/>
                  </a:rPr>
                  <a:t>inicial y sostenida </a:t>
                </a:r>
              </a:p>
            </p:txBody>
          </p:sp>
          <p:sp>
            <p:nvSpPr>
              <p:cNvPr id="68" name="Rounded Rectangle 1">
                <a:extLst>
                  <a:ext uri="{FF2B5EF4-FFF2-40B4-BE49-F238E27FC236}">
                    <a16:creationId xmlns:a16="http://schemas.microsoft.com/office/drawing/2014/main" xmlns="" id="{254DDFD3-A9A3-0F46-A039-E58188800AFA}"/>
                  </a:ext>
                </a:extLst>
              </p:cNvPr>
              <p:cNvSpPr/>
              <p:nvPr/>
            </p:nvSpPr>
            <p:spPr>
              <a:xfrm rot="10800000">
                <a:off x="11244389" y="6221548"/>
                <a:ext cx="2289882" cy="937727"/>
              </a:xfrm>
              <a:prstGeom prst="roundRect">
                <a:avLst/>
              </a:prstGeom>
              <a:solidFill>
                <a:schemeClr val="bg2"/>
              </a:solidFill>
              <a:ln w="25400" cap="flat" cmpd="sng" algn="ctr">
                <a:noFill/>
                <a:prstDash val="solid"/>
              </a:ln>
              <a:effectLst/>
            </p:spPr>
            <p:txBody>
              <a:bodyPr vert="horz" rtlCol="0" anchor="ctr"/>
              <a:lstStyle/>
              <a:p>
                <a:pPr algn="ctr" defTabSz="688086">
                  <a:defRPr/>
                </a:pPr>
                <a:r>
                  <a:rPr lang="es-ES" sz="1204" kern="0" dirty="0">
                    <a:solidFill>
                      <a:srgbClr val="FFFFFF"/>
                    </a:solidFill>
                    <a:latin typeface="ACHS Nueva Sans" pitchFamily="2" charset="0"/>
                    <a:cs typeface="Arial" panose="020B0604020202020204" pitchFamily="34" charset="0"/>
                  </a:rPr>
                  <a:t>Frecuencia </a:t>
                </a:r>
              </a:p>
              <a:p>
                <a:pPr algn="ctr" defTabSz="688086">
                  <a:defRPr/>
                </a:pPr>
                <a:r>
                  <a:rPr lang="es-ES" sz="1204" kern="0" dirty="0">
                    <a:solidFill>
                      <a:srgbClr val="FFFFFF"/>
                    </a:solidFill>
                    <a:latin typeface="ACHS Nueva Sans" pitchFamily="2" charset="0"/>
                    <a:cs typeface="Arial" panose="020B0604020202020204" pitchFamily="34" charset="0"/>
                  </a:rPr>
                  <a:t>y duración</a:t>
                </a:r>
              </a:p>
            </p:txBody>
          </p:sp>
          <p:sp>
            <p:nvSpPr>
              <p:cNvPr id="69" name="Rounded Rectangle 1">
                <a:extLst>
                  <a:ext uri="{FF2B5EF4-FFF2-40B4-BE49-F238E27FC236}">
                    <a16:creationId xmlns:a16="http://schemas.microsoft.com/office/drawing/2014/main" xmlns="" id="{254DDFD3-A9A3-0F46-A039-E58188800AFA}"/>
                  </a:ext>
                </a:extLst>
              </p:cNvPr>
              <p:cNvSpPr/>
              <p:nvPr/>
            </p:nvSpPr>
            <p:spPr>
              <a:xfrm rot="10800000">
                <a:off x="11266928" y="4844762"/>
                <a:ext cx="2289882" cy="937727"/>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4" kern="0" dirty="0">
                    <a:solidFill>
                      <a:srgbClr val="FFFFFF"/>
                    </a:solidFill>
                    <a:latin typeface="ACHS Nueva Sans" pitchFamily="2" charset="0"/>
                    <a:cs typeface="Arial" panose="020B0604020202020204" pitchFamily="34" charset="0"/>
                  </a:rPr>
                  <a:t>Distancia </a:t>
                </a:r>
              </a:p>
              <a:p>
                <a:pPr algn="ctr" defTabSz="688086">
                  <a:defRPr/>
                </a:pPr>
                <a:r>
                  <a:rPr lang="es-ES" sz="1204" kern="0" dirty="0">
                    <a:solidFill>
                      <a:srgbClr val="FFFFFF"/>
                    </a:solidFill>
                    <a:latin typeface="ACHS Nueva Sans" pitchFamily="2" charset="0"/>
                    <a:cs typeface="Arial" panose="020B0604020202020204" pitchFamily="34" charset="0"/>
                  </a:rPr>
                  <a:t>recorrida</a:t>
                </a:r>
              </a:p>
            </p:txBody>
          </p:sp>
          <p:sp>
            <p:nvSpPr>
              <p:cNvPr id="70" name="Rounded Rectangle 1">
                <a:extLst>
                  <a:ext uri="{FF2B5EF4-FFF2-40B4-BE49-F238E27FC236}">
                    <a16:creationId xmlns:a16="http://schemas.microsoft.com/office/drawing/2014/main" xmlns="" id="{254DDFD3-A9A3-0F46-A039-E58188800AFA}"/>
                  </a:ext>
                </a:extLst>
              </p:cNvPr>
              <p:cNvSpPr/>
              <p:nvPr/>
            </p:nvSpPr>
            <p:spPr>
              <a:xfrm rot="10800000">
                <a:off x="10099448" y="3552274"/>
                <a:ext cx="2289882" cy="937727"/>
              </a:xfrm>
              <a:prstGeom prst="roundRect">
                <a:avLst/>
              </a:prstGeom>
              <a:solidFill>
                <a:schemeClr val="bg2"/>
              </a:solidFill>
              <a:ln w="25400" cap="flat" cmpd="sng" algn="ctr">
                <a:noFill/>
                <a:prstDash val="solid"/>
              </a:ln>
              <a:effectLst/>
            </p:spPr>
            <p:txBody>
              <a:bodyPr rtlCol="0" anchor="ctr"/>
              <a:lstStyle/>
              <a:p>
                <a:pPr algn="ctr" defTabSz="688086">
                  <a:defRPr/>
                </a:pPr>
                <a:endParaRPr lang="es-ES" sz="1204" kern="0" dirty="0">
                  <a:solidFill>
                    <a:srgbClr val="FFFFFF"/>
                  </a:solidFill>
                  <a:latin typeface="ACHS Nueva Sans" pitchFamily="2" charset="0"/>
                  <a:cs typeface="Arial" panose="020B0604020202020204" pitchFamily="34" charset="0"/>
                </a:endParaRPr>
              </a:p>
              <a:p>
                <a:pPr algn="ctr" defTabSz="688086">
                  <a:defRPr/>
                </a:pPr>
                <a:r>
                  <a:rPr lang="es-ES" sz="1204" kern="0" dirty="0">
                    <a:solidFill>
                      <a:srgbClr val="FFFFFF"/>
                    </a:solidFill>
                    <a:latin typeface="ACHS Nueva Sans" pitchFamily="2" charset="0"/>
                    <a:cs typeface="Arial" panose="020B0604020202020204" pitchFamily="34" charset="0"/>
                  </a:rPr>
                  <a:t>Velocidad </a:t>
                </a:r>
              </a:p>
              <a:p>
                <a:pPr algn="ctr" defTabSz="688086">
                  <a:defRPr/>
                </a:pPr>
                <a:r>
                  <a:rPr lang="es-ES" sz="1204" kern="0" dirty="0">
                    <a:solidFill>
                      <a:srgbClr val="FFFFFF"/>
                    </a:solidFill>
                    <a:latin typeface="ACHS Nueva Sans" pitchFamily="2" charset="0"/>
                    <a:cs typeface="Arial" panose="020B0604020202020204" pitchFamily="34" charset="0"/>
                  </a:rPr>
                  <a:t>del movimiento</a:t>
                </a:r>
              </a:p>
              <a:p>
                <a:pPr algn="ctr" defTabSz="688086">
                  <a:defRPr/>
                </a:pPr>
                <a:endParaRPr lang="es-ES" sz="1204" kern="0" dirty="0">
                  <a:solidFill>
                    <a:srgbClr val="FFFFFF"/>
                  </a:solidFill>
                  <a:latin typeface="ACHS Nueva Sans" pitchFamily="2" charset="0"/>
                </a:endParaRPr>
              </a:p>
            </p:txBody>
          </p:sp>
        </p:grpSp>
      </p:grpSp>
      <p:pic>
        <p:nvPicPr>
          <p:cNvPr id="71" name="Imagen 70">
            <a:extLst>
              <a:ext uri="{FF2B5EF4-FFF2-40B4-BE49-F238E27FC236}">
                <a16:creationId xmlns:a16="http://schemas.microsoft.com/office/drawing/2014/main" xmlns="" id="{12CB901B-9A40-3142-8F53-56F9CF65C319}"/>
              </a:ext>
            </a:extLst>
          </p:cNvPr>
          <p:cNvPicPr>
            <a:picLocks noChangeAspect="1"/>
          </p:cNvPicPr>
          <p:nvPr/>
        </p:nvPicPr>
        <p:blipFill>
          <a:blip r:embed="rId3">
            <a:lum bright="100000"/>
          </a:blip>
          <a:stretch>
            <a:fillRect/>
          </a:stretch>
        </p:blipFill>
        <p:spPr>
          <a:xfrm>
            <a:off x="8252496" y="3504312"/>
            <a:ext cx="388932" cy="446551"/>
          </a:xfrm>
          <a:prstGeom prst="rect">
            <a:avLst/>
          </a:prstGeom>
        </p:spPr>
      </p:pic>
      <p:cxnSp>
        <p:nvCxnSpPr>
          <p:cNvPr id="72" name="Conector recto de flecha 71"/>
          <p:cNvCxnSpPr/>
          <p:nvPr/>
        </p:nvCxnSpPr>
        <p:spPr>
          <a:xfrm flipH="1" flipV="1">
            <a:off x="7725146" y="3015074"/>
            <a:ext cx="179946" cy="255493"/>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73" name="Conector recto de flecha 72"/>
          <p:cNvCxnSpPr/>
          <p:nvPr/>
        </p:nvCxnSpPr>
        <p:spPr>
          <a:xfrm flipV="1">
            <a:off x="9092263" y="3031894"/>
            <a:ext cx="229858" cy="250008"/>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74" name="Conector recto de flecha 73"/>
          <p:cNvCxnSpPr/>
          <p:nvPr/>
        </p:nvCxnSpPr>
        <p:spPr>
          <a:xfrm flipH="1">
            <a:off x="7742777" y="4748921"/>
            <a:ext cx="284006" cy="250118"/>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75" name="Conector recto de flecha 74"/>
          <p:cNvCxnSpPr/>
          <p:nvPr/>
        </p:nvCxnSpPr>
        <p:spPr>
          <a:xfrm>
            <a:off x="9028763" y="4746236"/>
            <a:ext cx="172645" cy="271000"/>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77" name="Conector recto de flecha 76"/>
          <p:cNvCxnSpPr/>
          <p:nvPr/>
        </p:nvCxnSpPr>
        <p:spPr>
          <a:xfrm flipH="1">
            <a:off x="7479287" y="4320633"/>
            <a:ext cx="288436" cy="96556"/>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80" name="Conector recto de flecha 79"/>
          <p:cNvCxnSpPr/>
          <p:nvPr/>
        </p:nvCxnSpPr>
        <p:spPr>
          <a:xfrm flipH="1" flipV="1">
            <a:off x="7453044" y="3582067"/>
            <a:ext cx="289862" cy="97524"/>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83" name="Conector recto de flecha 82"/>
          <p:cNvCxnSpPr/>
          <p:nvPr/>
        </p:nvCxnSpPr>
        <p:spPr>
          <a:xfrm flipV="1">
            <a:off x="9241078" y="3579957"/>
            <a:ext cx="289862" cy="97381"/>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87" name="Conector recto de flecha 86"/>
          <p:cNvCxnSpPr/>
          <p:nvPr/>
        </p:nvCxnSpPr>
        <p:spPr>
          <a:xfrm>
            <a:off x="9216263" y="4260437"/>
            <a:ext cx="289862" cy="97524"/>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sp>
        <p:nvSpPr>
          <p:cNvPr id="2" name="Marcador de texto 1">
            <a:extLst>
              <a:ext uri="{FF2B5EF4-FFF2-40B4-BE49-F238E27FC236}">
                <a16:creationId xmlns:a16="http://schemas.microsoft.com/office/drawing/2014/main" xmlns="" id="{DA849397-84E6-07BE-9F94-01C73D19B6B6}"/>
              </a:ext>
            </a:extLst>
          </p:cNvPr>
          <p:cNvSpPr>
            <a:spLocks noGrp="1"/>
          </p:cNvSpPr>
          <p:nvPr>
            <p:ph type="body" sz="quarter" idx="61"/>
          </p:nvPr>
        </p:nvSpPr>
        <p:spPr/>
        <p:txBody>
          <a:bodyPr/>
          <a:lstStyle/>
          <a:p>
            <a:r>
              <a:rPr lang="es-CL" dirty="0"/>
              <a:t>Factores de riesgo</a:t>
            </a:r>
          </a:p>
          <a:p>
            <a:endParaRPr lang="es-CL" dirty="0"/>
          </a:p>
        </p:txBody>
      </p:sp>
    </p:spTree>
    <p:extLst>
      <p:ext uri="{BB962C8B-B14F-4D97-AF65-F5344CB8AC3E}">
        <p14:creationId xmlns:p14="http://schemas.microsoft.com/office/powerpoint/2010/main" val="29730120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048234" y="4892869"/>
            <a:ext cx="589437" cy="683496"/>
          </a:xfrm>
          <a:prstGeom prst="rect">
            <a:avLst/>
          </a:prstGeom>
        </p:spPr>
      </p:pic>
      <p:sp>
        <p:nvSpPr>
          <p:cNvPr id="15" name="Marcador de texto 31">
            <a:extLst>
              <a:ext uri="{FF2B5EF4-FFF2-40B4-BE49-F238E27FC236}">
                <a16:creationId xmlns:a16="http://schemas.microsoft.com/office/drawing/2014/main" xmlns="" id="{BD869C79-D573-5A42-A9A7-38BC9DC42C05}"/>
              </a:ext>
            </a:extLst>
          </p:cNvPr>
          <p:cNvSpPr txBox="1">
            <a:spLocks/>
          </p:cNvSpPr>
          <p:nvPr/>
        </p:nvSpPr>
        <p:spPr>
          <a:xfrm>
            <a:off x="496493" y="1716294"/>
            <a:ext cx="4043423" cy="2744211"/>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El entorno de trabajo y sus propiedades tienen un grado de influencia en las tareas de empleo de carros, ya sea incrementando o reduciendo los riesgos que puedan generar dolencias en las personas.</a:t>
            </a:r>
          </a:p>
          <a:p>
            <a:pPr marL="0" indent="0">
              <a:lnSpc>
                <a:spcPct val="100000"/>
              </a:lnSpc>
              <a:spcBef>
                <a:spcPts val="0"/>
              </a:spcBef>
              <a:buClr>
                <a:srgbClr val="004B54"/>
              </a:buClr>
              <a:buSzPct val="100000"/>
              <a:buNone/>
            </a:pPr>
            <a:endParaRPr lang="es-ES" altLang="es-CL" sz="1656"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altLang="es-CL" sz="1656"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656" kern="0" dirty="0">
              <a:solidFill>
                <a:schemeClr val="tx1"/>
              </a:solidFill>
              <a:latin typeface="ACHS Nueva Sans" pitchFamily="2" charset="0"/>
            </a:endParaRPr>
          </a:p>
          <a:p>
            <a:pPr marL="0" indent="0">
              <a:lnSpc>
                <a:spcPct val="100000"/>
              </a:lnSpc>
              <a:spcBef>
                <a:spcPts val="0"/>
              </a:spcBef>
              <a:buClr>
                <a:srgbClr val="004B54"/>
              </a:buClr>
              <a:buSzPct val="100000"/>
              <a:buNone/>
            </a:pPr>
            <a:endParaRPr lang="es-CL" sz="1656" kern="0" dirty="0">
              <a:solidFill>
                <a:schemeClr val="tx1"/>
              </a:solidFill>
              <a:latin typeface="ACHS Nueva Sans" pitchFamily="2" charset="0"/>
            </a:endParaRPr>
          </a:p>
        </p:txBody>
      </p:sp>
      <p:grpSp>
        <p:nvGrpSpPr>
          <p:cNvPr id="6" name="Grupo 5">
            <a:extLst>
              <a:ext uri="{FF2B5EF4-FFF2-40B4-BE49-F238E27FC236}">
                <a16:creationId xmlns:a16="http://schemas.microsoft.com/office/drawing/2014/main" xmlns="" id="{059DA304-E5F2-DFB7-4419-BE97C0756533}"/>
              </a:ext>
            </a:extLst>
          </p:cNvPr>
          <p:cNvGrpSpPr/>
          <p:nvPr/>
        </p:nvGrpSpPr>
        <p:grpSpPr>
          <a:xfrm>
            <a:off x="5449231" y="3101770"/>
            <a:ext cx="6052863" cy="2132847"/>
            <a:chOff x="2899031" y="2701923"/>
            <a:chExt cx="6052863" cy="2132847"/>
          </a:xfrm>
        </p:grpSpPr>
        <p:grpSp>
          <p:nvGrpSpPr>
            <p:cNvPr id="2" name="Grupo 1"/>
            <p:cNvGrpSpPr/>
            <p:nvPr/>
          </p:nvGrpSpPr>
          <p:grpSpPr>
            <a:xfrm>
              <a:off x="2899031" y="2701923"/>
              <a:ext cx="6052863" cy="2132847"/>
              <a:chOff x="3744804" y="4500561"/>
              <a:chExt cx="8043688" cy="2834354"/>
            </a:xfrm>
          </p:grpSpPr>
          <p:sp>
            <p:nvSpPr>
              <p:cNvPr id="57" name="Rounded Rectangle 1">
                <a:extLst>
                  <a:ext uri="{FF2B5EF4-FFF2-40B4-BE49-F238E27FC236}">
                    <a16:creationId xmlns:a16="http://schemas.microsoft.com/office/drawing/2014/main" xmlns="" id="{254DDFD3-A9A3-0F46-A039-E58188800AFA}"/>
                  </a:ext>
                </a:extLst>
              </p:cNvPr>
              <p:cNvSpPr/>
              <p:nvPr/>
            </p:nvSpPr>
            <p:spPr>
              <a:xfrm>
                <a:off x="6918165" y="5208030"/>
                <a:ext cx="1656064" cy="1672734"/>
              </a:xfrm>
              <a:prstGeom prst="roundRect">
                <a:avLst/>
              </a:prstGeom>
              <a:solidFill>
                <a:schemeClr val="accent1"/>
              </a:solidFill>
              <a:ln w="25400" cap="flat" cmpd="sng" algn="ctr">
                <a:noFill/>
                <a:prstDash val="solid"/>
              </a:ln>
              <a:effectLst/>
            </p:spPr>
            <p:txBody>
              <a:bodyPr rtlCol="0" anchor="ctr"/>
              <a:lstStyle/>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r>
                  <a:rPr lang="es-ES" sz="1204" b="1" kern="0" dirty="0">
                    <a:solidFill>
                      <a:srgbClr val="FFFFFF"/>
                    </a:solidFill>
                    <a:latin typeface="ACHS Nueva Sans" pitchFamily="2" charset="0"/>
                    <a:cs typeface="Arial" panose="020B0604020202020204" pitchFamily="34" charset="0"/>
                  </a:rPr>
                  <a:t>Entorno físico</a:t>
                </a:r>
              </a:p>
            </p:txBody>
          </p:sp>
          <p:sp>
            <p:nvSpPr>
              <p:cNvPr id="62" name="Rounded Rectangle 1">
                <a:extLst>
                  <a:ext uri="{FF2B5EF4-FFF2-40B4-BE49-F238E27FC236}">
                    <a16:creationId xmlns:a16="http://schemas.microsoft.com/office/drawing/2014/main" xmlns="" id="{254DDFD3-A9A3-0F46-A039-E58188800AFA}"/>
                  </a:ext>
                </a:extLst>
              </p:cNvPr>
              <p:cNvSpPr/>
              <p:nvPr/>
            </p:nvSpPr>
            <p:spPr>
              <a:xfrm>
                <a:off x="9245953" y="6254915"/>
                <a:ext cx="2520000" cy="1080000"/>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4" kern="0" dirty="0">
                    <a:solidFill>
                      <a:srgbClr val="FFFFFF"/>
                    </a:solidFill>
                    <a:latin typeface="ACHS Nueva Sans" pitchFamily="2" charset="0"/>
                    <a:cs typeface="Arial" panose="020B0604020202020204" pitchFamily="34" charset="0"/>
                  </a:rPr>
                  <a:t>Cantidad </a:t>
                </a:r>
              </a:p>
              <a:p>
                <a:pPr algn="ctr" defTabSz="688086">
                  <a:defRPr/>
                </a:pPr>
                <a:r>
                  <a:rPr lang="es-ES" sz="1204" kern="0" dirty="0">
                    <a:solidFill>
                      <a:srgbClr val="FFFFFF"/>
                    </a:solidFill>
                    <a:latin typeface="ACHS Nueva Sans" pitchFamily="2" charset="0"/>
                    <a:cs typeface="Arial" panose="020B0604020202020204" pitchFamily="34" charset="0"/>
                  </a:rPr>
                  <a:t>de iluminación disponible </a:t>
                </a:r>
              </a:p>
              <a:p>
                <a:pPr algn="ctr" defTabSz="688086">
                  <a:defRPr/>
                </a:pPr>
                <a:r>
                  <a:rPr lang="es-ES" sz="1204" kern="0" dirty="0">
                    <a:solidFill>
                      <a:srgbClr val="FFFFFF"/>
                    </a:solidFill>
                    <a:latin typeface="ACHS Nueva Sans" pitchFamily="2" charset="0"/>
                    <a:cs typeface="Arial" panose="020B0604020202020204" pitchFamily="34" charset="0"/>
                  </a:rPr>
                  <a:t>Exceso de calor</a:t>
                </a:r>
              </a:p>
            </p:txBody>
          </p:sp>
          <p:sp>
            <p:nvSpPr>
              <p:cNvPr id="63" name="Rounded Rectangle 1">
                <a:extLst>
                  <a:ext uri="{FF2B5EF4-FFF2-40B4-BE49-F238E27FC236}">
                    <a16:creationId xmlns:a16="http://schemas.microsoft.com/office/drawing/2014/main" xmlns="" id="{254DDFD3-A9A3-0F46-A039-E58188800AFA}"/>
                  </a:ext>
                </a:extLst>
              </p:cNvPr>
              <p:cNvSpPr/>
              <p:nvPr/>
            </p:nvSpPr>
            <p:spPr>
              <a:xfrm>
                <a:off x="9268492" y="4500561"/>
                <a:ext cx="2520000" cy="1080000"/>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4" kern="0" dirty="0">
                    <a:solidFill>
                      <a:srgbClr val="FFFFFF"/>
                    </a:solidFill>
                    <a:latin typeface="ACHS Nueva Sans" pitchFamily="2" charset="0"/>
                    <a:cs typeface="Arial" panose="020B0604020202020204" pitchFamily="34" charset="0"/>
                  </a:rPr>
                  <a:t>Calidad </a:t>
                </a:r>
              </a:p>
              <a:p>
                <a:pPr algn="ctr" defTabSz="688086">
                  <a:defRPr/>
                </a:pPr>
                <a:r>
                  <a:rPr lang="es-ES" sz="1204" kern="0" dirty="0">
                    <a:solidFill>
                      <a:srgbClr val="FFFFFF"/>
                    </a:solidFill>
                    <a:latin typeface="ACHS Nueva Sans" pitchFamily="2" charset="0"/>
                    <a:cs typeface="Arial" panose="020B0604020202020204" pitchFamily="34" charset="0"/>
                  </a:rPr>
                  <a:t>del piso</a:t>
                </a:r>
              </a:p>
            </p:txBody>
          </p:sp>
          <p:sp>
            <p:nvSpPr>
              <p:cNvPr id="68" name="Rounded Rectangle 1">
                <a:extLst>
                  <a:ext uri="{FF2B5EF4-FFF2-40B4-BE49-F238E27FC236}">
                    <a16:creationId xmlns:a16="http://schemas.microsoft.com/office/drawing/2014/main" xmlns="" id="{254DDFD3-A9A3-0F46-A039-E58188800AFA}"/>
                  </a:ext>
                </a:extLst>
              </p:cNvPr>
              <p:cNvSpPr/>
              <p:nvPr/>
            </p:nvSpPr>
            <p:spPr>
              <a:xfrm>
                <a:off x="3744804" y="4500561"/>
                <a:ext cx="2520000" cy="1080000"/>
              </a:xfrm>
              <a:prstGeom prst="roundRect">
                <a:avLst/>
              </a:prstGeom>
              <a:solidFill>
                <a:schemeClr val="bg2"/>
              </a:solidFill>
              <a:ln w="25400" cap="flat" cmpd="sng" algn="ctr">
                <a:noFill/>
                <a:prstDash val="solid"/>
              </a:ln>
              <a:effectLst/>
            </p:spPr>
            <p:txBody>
              <a:bodyPr vert="horz" rtlCol="0" anchor="ctr"/>
              <a:lstStyle/>
              <a:p>
                <a:pPr algn="ctr" defTabSz="688086">
                  <a:defRPr/>
                </a:pPr>
                <a:r>
                  <a:rPr lang="es-ES" sz="1204" kern="0" dirty="0">
                    <a:solidFill>
                      <a:srgbClr val="FFFFFF"/>
                    </a:solidFill>
                    <a:latin typeface="ACHS Nueva Sans" pitchFamily="2" charset="0"/>
                    <a:cs typeface="Arial" panose="020B0604020202020204" pitchFamily="34" charset="0"/>
                  </a:rPr>
                  <a:t>Espacio disponible </a:t>
                </a:r>
              </a:p>
              <a:p>
                <a:pPr algn="ctr" defTabSz="688086">
                  <a:defRPr/>
                </a:pPr>
                <a:r>
                  <a:rPr lang="es-ES" sz="1204" kern="0" dirty="0">
                    <a:solidFill>
                      <a:srgbClr val="FFFFFF"/>
                    </a:solidFill>
                    <a:latin typeface="ACHS Nueva Sans" pitchFamily="2" charset="0"/>
                    <a:cs typeface="Arial" panose="020B0604020202020204" pitchFamily="34" charset="0"/>
                  </a:rPr>
                  <a:t>para trabajar/maniobrar </a:t>
                </a:r>
              </a:p>
              <a:p>
                <a:pPr algn="ctr" defTabSz="688086">
                  <a:defRPr/>
                </a:pPr>
                <a:r>
                  <a:rPr lang="es-ES" sz="1204" kern="0" dirty="0">
                    <a:solidFill>
                      <a:srgbClr val="FFFFFF"/>
                    </a:solidFill>
                    <a:latin typeface="ACHS Nueva Sans" pitchFamily="2" charset="0"/>
                    <a:cs typeface="Arial" panose="020B0604020202020204" pitchFamily="34" charset="0"/>
                  </a:rPr>
                  <a:t>con el carro </a:t>
                </a:r>
              </a:p>
            </p:txBody>
          </p:sp>
          <p:sp>
            <p:nvSpPr>
              <p:cNvPr id="69" name="Rounded Rectangle 1">
                <a:extLst>
                  <a:ext uri="{FF2B5EF4-FFF2-40B4-BE49-F238E27FC236}">
                    <a16:creationId xmlns:a16="http://schemas.microsoft.com/office/drawing/2014/main" xmlns="" id="{254DDFD3-A9A3-0F46-A039-E58188800AFA}"/>
                  </a:ext>
                </a:extLst>
              </p:cNvPr>
              <p:cNvSpPr/>
              <p:nvPr/>
            </p:nvSpPr>
            <p:spPr>
              <a:xfrm>
                <a:off x="3744804" y="6247474"/>
                <a:ext cx="2520000" cy="1044000"/>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4" kern="0" dirty="0">
                    <a:solidFill>
                      <a:srgbClr val="FFFFFF"/>
                    </a:solidFill>
                    <a:latin typeface="ACHS Nueva Sans" pitchFamily="2" charset="0"/>
                    <a:cs typeface="Arial" panose="020B0604020202020204" pitchFamily="34" charset="0"/>
                  </a:rPr>
                  <a:t>Obstáculos </a:t>
                </a:r>
              </a:p>
              <a:p>
                <a:pPr algn="ctr" defTabSz="688086">
                  <a:defRPr/>
                </a:pPr>
                <a:r>
                  <a:rPr lang="es-ES" sz="1204" kern="0" dirty="0">
                    <a:solidFill>
                      <a:srgbClr val="FFFFFF"/>
                    </a:solidFill>
                    <a:latin typeface="ACHS Nueva Sans" pitchFamily="2" charset="0"/>
                    <a:cs typeface="Arial" panose="020B0604020202020204" pitchFamily="34" charset="0"/>
                  </a:rPr>
                  <a:t>en las vías</a:t>
                </a:r>
              </a:p>
            </p:txBody>
          </p:sp>
        </p:grpSp>
        <p:pic>
          <p:nvPicPr>
            <p:cNvPr id="21" name="Imagen 20">
              <a:extLst>
                <a:ext uri="{FF2B5EF4-FFF2-40B4-BE49-F238E27FC236}">
                  <a16:creationId xmlns:a16="http://schemas.microsoft.com/office/drawing/2014/main" xmlns="" id="{CDBCA1D8-5BE5-864F-B338-0841B5005047}"/>
                </a:ext>
              </a:extLst>
            </p:cNvPr>
            <p:cNvPicPr>
              <a:picLocks noChangeAspect="1"/>
            </p:cNvPicPr>
            <p:nvPr/>
          </p:nvPicPr>
          <p:blipFill>
            <a:blip r:embed="rId4"/>
            <a:stretch>
              <a:fillRect/>
            </a:stretch>
          </p:blipFill>
          <p:spPr>
            <a:xfrm>
              <a:off x="5634321" y="3430052"/>
              <a:ext cx="551504" cy="452052"/>
            </a:xfrm>
            <a:prstGeom prst="rect">
              <a:avLst/>
            </a:prstGeom>
          </p:spPr>
        </p:pic>
        <p:cxnSp>
          <p:nvCxnSpPr>
            <p:cNvPr id="22" name="Conector recto de flecha 21"/>
            <p:cNvCxnSpPr/>
            <p:nvPr/>
          </p:nvCxnSpPr>
          <p:spPr>
            <a:xfrm flipH="1" flipV="1">
              <a:off x="4849724" y="3205863"/>
              <a:ext cx="352169" cy="162540"/>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23" name="Conector recto de flecha 22"/>
            <p:cNvCxnSpPr/>
            <p:nvPr/>
          </p:nvCxnSpPr>
          <p:spPr>
            <a:xfrm flipH="1">
              <a:off x="4849724" y="4286713"/>
              <a:ext cx="352169" cy="162540"/>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27" name="Conector recto de flecha 26"/>
            <p:cNvCxnSpPr/>
            <p:nvPr/>
          </p:nvCxnSpPr>
          <p:spPr>
            <a:xfrm>
              <a:off x="6610805" y="4303493"/>
              <a:ext cx="352169" cy="162540"/>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29" name="Conector recto de flecha 28"/>
            <p:cNvCxnSpPr/>
            <p:nvPr/>
          </p:nvCxnSpPr>
          <p:spPr>
            <a:xfrm flipV="1">
              <a:off x="6610805" y="3234292"/>
              <a:ext cx="352169" cy="162540"/>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grpSp>
      <p:sp>
        <p:nvSpPr>
          <p:cNvPr id="4" name="Marcador de texto 3">
            <a:extLst>
              <a:ext uri="{FF2B5EF4-FFF2-40B4-BE49-F238E27FC236}">
                <a16:creationId xmlns:a16="http://schemas.microsoft.com/office/drawing/2014/main" xmlns="" id="{30879348-F4AC-A3C1-44EE-6643EED438D8}"/>
              </a:ext>
            </a:extLst>
          </p:cNvPr>
          <p:cNvSpPr>
            <a:spLocks noGrp="1"/>
          </p:cNvSpPr>
          <p:nvPr>
            <p:ph type="body" sz="quarter" idx="61"/>
          </p:nvPr>
        </p:nvSpPr>
        <p:spPr/>
        <p:txBody>
          <a:bodyPr/>
          <a:lstStyle/>
          <a:p>
            <a:r>
              <a:rPr lang="es-CL" dirty="0"/>
              <a:t>Entorno físico</a:t>
            </a:r>
          </a:p>
          <a:p>
            <a:endParaRPr lang="es-CL" dirty="0"/>
          </a:p>
        </p:txBody>
      </p:sp>
    </p:spTree>
    <p:extLst>
      <p:ext uri="{BB962C8B-B14F-4D97-AF65-F5344CB8AC3E}">
        <p14:creationId xmlns:p14="http://schemas.microsoft.com/office/powerpoint/2010/main" val="2176509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048234" y="4892869"/>
            <a:ext cx="589437" cy="683496"/>
          </a:xfrm>
          <a:prstGeom prst="rect">
            <a:avLst/>
          </a:prstGeom>
        </p:spPr>
      </p:pic>
      <p:sp>
        <p:nvSpPr>
          <p:cNvPr id="15" name="Marcador de texto 31">
            <a:extLst>
              <a:ext uri="{FF2B5EF4-FFF2-40B4-BE49-F238E27FC236}">
                <a16:creationId xmlns:a16="http://schemas.microsoft.com/office/drawing/2014/main" xmlns="" id="{BD869C79-D573-5A42-A9A7-38BC9DC42C05}"/>
              </a:ext>
            </a:extLst>
          </p:cNvPr>
          <p:cNvSpPr txBox="1">
            <a:spLocks/>
          </p:cNvSpPr>
          <p:nvPr/>
        </p:nvSpPr>
        <p:spPr>
          <a:xfrm>
            <a:off x="504590" y="1722279"/>
            <a:ext cx="7971073" cy="793634"/>
          </a:xfrm>
          <a:prstGeom prst="rect">
            <a:avLst/>
          </a:prstGeom>
        </p:spPr>
        <p:txBody>
          <a:bodyPr>
            <a:normAutofit/>
          </a:bodyPr>
          <a:lstStyle>
            <a:lvl1pPr marL="399600" marR="0" indent="-399600"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1pPr>
            <a:lvl2pPr marL="1465196"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2pPr>
            <a:lvl3pPr marL="1864794"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3pPr>
            <a:lvl4pPr marL="2264393"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4pPr>
            <a:lvl5pPr marL="2663992"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5pPr>
            <a:lvl6pPr marL="2963690"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6pPr>
            <a:lvl7pPr marL="32633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7pPr>
            <a:lvl8pPr marL="3563089"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8pPr>
            <a:lvl9pPr marL="3862787" marR="0" indent="-1065596" algn="l" defTabSz="1597354" eaLnBrk="1" latinLnBrk="0" hangingPunct="1">
              <a:lnSpc>
                <a:spcPct val="90000"/>
              </a:lnSpc>
              <a:spcBef>
                <a:spcPts val="2949"/>
              </a:spcBef>
              <a:spcAft>
                <a:spcPts val="0"/>
              </a:spcAft>
              <a:buClrTx/>
              <a:buSzPct val="123000"/>
              <a:buFontTx/>
              <a:buChar char=""/>
              <a:tabLst/>
              <a:defRPr sz="3145" b="0" i="0" u="none" strike="noStrike" cap="none" spc="0" baseline="0">
                <a:solidFill>
                  <a:srgbClr val="000000"/>
                </a:solidFill>
                <a:uFillTx/>
                <a:latin typeface="Arial"/>
                <a:ea typeface="Arial"/>
                <a:cs typeface="Arial"/>
                <a:sym typeface="Arial"/>
              </a:defRPr>
            </a:lvl9pPr>
          </a:lstStyle>
          <a:p>
            <a:pPr marL="0" indent="0" algn="just">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La capacidad de realizar tareas de manejo manual de carga varía entre las distintas personas. </a:t>
            </a:r>
          </a:p>
          <a:p>
            <a:pPr marL="0" indent="0" algn="just">
              <a:lnSpc>
                <a:spcPct val="100000"/>
              </a:lnSpc>
              <a:spcBef>
                <a:spcPts val="0"/>
              </a:spcBef>
              <a:buClr>
                <a:srgbClr val="004B54"/>
              </a:buClr>
              <a:buSzPct val="100000"/>
              <a:buNone/>
            </a:pPr>
            <a:r>
              <a:rPr lang="es-ES" sz="1400" kern="0" dirty="0">
                <a:solidFill>
                  <a:schemeClr val="tx1"/>
                </a:solidFill>
                <a:latin typeface="ACHS Nueva Sans" pitchFamily="2" charset="0"/>
                <a:cs typeface="Arial" panose="020B0604020202020204" pitchFamily="34" charset="0"/>
              </a:rPr>
              <a:t>En este sentido, se puede estipular que:</a:t>
            </a:r>
          </a:p>
          <a:p>
            <a:pPr marL="0" indent="0" algn="just">
              <a:spcBef>
                <a:spcPts val="0"/>
              </a:spcBef>
              <a:buClr>
                <a:srgbClr val="004B54"/>
              </a:buClr>
              <a:buSzPct val="100000"/>
              <a:buNone/>
            </a:pPr>
            <a:endParaRPr lang="es-ES" altLang="es-CL" sz="1400" kern="0" dirty="0">
              <a:solidFill>
                <a:schemeClr val="tx1"/>
              </a:solidFill>
              <a:latin typeface="ACHS Nueva Sans" pitchFamily="2" charset="0"/>
            </a:endParaRPr>
          </a:p>
          <a:p>
            <a:pPr marL="0" indent="0" algn="just">
              <a:spcBef>
                <a:spcPts val="0"/>
              </a:spcBef>
              <a:buClr>
                <a:srgbClr val="004B54"/>
              </a:buClr>
              <a:buSzPct val="100000"/>
              <a:buNone/>
            </a:pPr>
            <a:endParaRPr lang="es-CL" altLang="es-CL" sz="1400" kern="0" dirty="0">
              <a:solidFill>
                <a:schemeClr val="tx1"/>
              </a:solidFill>
              <a:latin typeface="ACHS Nueva Sans" pitchFamily="2" charset="0"/>
            </a:endParaRPr>
          </a:p>
          <a:p>
            <a:pPr marL="0" indent="0" algn="just">
              <a:spcBef>
                <a:spcPts val="0"/>
              </a:spcBef>
              <a:buClr>
                <a:srgbClr val="004B54"/>
              </a:buClr>
              <a:buSzPct val="100000"/>
              <a:buNone/>
            </a:pPr>
            <a:endParaRPr lang="es-CL" sz="1400" kern="0" dirty="0">
              <a:solidFill>
                <a:schemeClr val="tx1"/>
              </a:solidFill>
              <a:latin typeface="ACHS Nueva Sans" pitchFamily="2" charset="0"/>
            </a:endParaRPr>
          </a:p>
          <a:p>
            <a:pPr marL="0" indent="0" algn="just">
              <a:spcBef>
                <a:spcPts val="0"/>
              </a:spcBef>
              <a:buClr>
                <a:srgbClr val="004B54"/>
              </a:buClr>
              <a:buSzPct val="100000"/>
              <a:buNone/>
            </a:pPr>
            <a:endParaRPr lang="es-CL" sz="1400" kern="0" dirty="0">
              <a:solidFill>
                <a:schemeClr val="tx1"/>
              </a:solidFill>
              <a:latin typeface="ACHS Nueva Sans" pitchFamily="2" charset="0"/>
            </a:endParaRPr>
          </a:p>
        </p:txBody>
      </p:sp>
      <p:grpSp>
        <p:nvGrpSpPr>
          <p:cNvPr id="9" name="Grupo 8"/>
          <p:cNvGrpSpPr/>
          <p:nvPr/>
        </p:nvGrpSpPr>
        <p:grpSpPr>
          <a:xfrm>
            <a:off x="619835" y="2671327"/>
            <a:ext cx="4928813" cy="948148"/>
            <a:chOff x="823702" y="3083766"/>
            <a:chExt cx="6549928" cy="1260000"/>
          </a:xfrm>
        </p:grpSpPr>
        <p:sp>
          <p:nvSpPr>
            <p:cNvPr id="17" name="Forma libre 16">
              <a:extLst>
                <a:ext uri="{FF2B5EF4-FFF2-40B4-BE49-F238E27FC236}">
                  <a16:creationId xmlns:a16="http://schemas.microsoft.com/office/drawing/2014/main" xmlns="" id="{36A015D0-16B0-834C-9508-814D977326E0}"/>
                </a:ext>
              </a:extLst>
            </p:cNvPr>
            <p:cNvSpPr/>
            <p:nvPr/>
          </p:nvSpPr>
          <p:spPr>
            <a:xfrm>
              <a:off x="1378286" y="3083766"/>
              <a:ext cx="5995344"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buClr>
                  <a:srgbClr val="006600"/>
                </a:buClr>
              </a:pPr>
              <a:r>
                <a:rPr lang="es-ES" sz="1300" kern="0" dirty="0">
                  <a:solidFill>
                    <a:schemeClr val="tx1"/>
                  </a:solidFill>
                  <a:latin typeface="ACHS Nueva Sans" pitchFamily="2" charset="0"/>
                  <a:ea typeface="Arial"/>
                  <a:cs typeface="Arial"/>
                  <a:sym typeface="Arial"/>
                </a:rPr>
                <a:t>La capacidad de fuerza en las tareas de empuje/arrastre es menor en las mujeres en relación con los hombres y ésta varía con la edad. </a:t>
              </a:r>
            </a:p>
          </p:txBody>
        </p:sp>
        <p:grpSp>
          <p:nvGrpSpPr>
            <p:cNvPr id="8" name="Grupo 7"/>
            <p:cNvGrpSpPr/>
            <p:nvPr/>
          </p:nvGrpSpPr>
          <p:grpSpPr>
            <a:xfrm>
              <a:off x="823702" y="3083766"/>
              <a:ext cx="1232171" cy="1260000"/>
              <a:chOff x="823702" y="3083766"/>
              <a:chExt cx="1232171" cy="1260000"/>
            </a:xfrm>
          </p:grpSpPr>
          <p:sp>
            <p:nvSpPr>
              <p:cNvPr id="18" name="Elipse 17">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schemeClr val="tx1"/>
                  </a:solidFill>
                  <a:latin typeface="ACHS Nueva Sans" pitchFamily="2" charset="0"/>
                </a:endParaRPr>
              </a:p>
            </p:txBody>
          </p:sp>
          <p:pic>
            <p:nvPicPr>
              <p:cNvPr id="4" name="Imagen 3"/>
              <p:cNvPicPr>
                <a:picLocks noChangeAspect="1"/>
              </p:cNvPicPr>
              <p:nvPr/>
            </p:nvPicPr>
            <p:blipFill>
              <a:blip r:embed="rId4"/>
              <a:stretch>
                <a:fillRect/>
              </a:stretch>
            </p:blipFill>
            <p:spPr>
              <a:xfrm>
                <a:off x="1016660" y="3403645"/>
                <a:ext cx="752689" cy="592189"/>
              </a:xfrm>
              <a:prstGeom prst="rect">
                <a:avLst/>
              </a:prstGeom>
            </p:spPr>
          </p:pic>
        </p:grpSp>
      </p:grpSp>
      <p:grpSp>
        <p:nvGrpSpPr>
          <p:cNvPr id="37" name="Grupo 36"/>
          <p:cNvGrpSpPr/>
          <p:nvPr/>
        </p:nvGrpSpPr>
        <p:grpSpPr>
          <a:xfrm>
            <a:off x="698030" y="5406513"/>
            <a:ext cx="10285571" cy="797996"/>
            <a:chOff x="2108773" y="3342160"/>
            <a:chExt cx="3474568" cy="49651077"/>
          </a:xfrm>
        </p:grpSpPr>
        <p:sp>
          <p:nvSpPr>
            <p:cNvPr id="39" name="Rectángulo: esquinas redondeadas 38">
              <a:extLst>
                <a:ext uri="{FF2B5EF4-FFF2-40B4-BE49-F238E27FC236}">
                  <a16:creationId xmlns:a16="http://schemas.microsoft.com/office/drawing/2014/main" xmlns="" id="{05FB9017-8FCE-314C-BF4B-296F568DF72A}"/>
                </a:ext>
              </a:extLst>
            </p:cNvPr>
            <p:cNvSpPr/>
            <p:nvPr/>
          </p:nvSpPr>
          <p:spPr>
            <a:xfrm>
              <a:off x="2108773" y="3342160"/>
              <a:ext cx="3474568" cy="4965107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40" name="Rectángulo 39">
              <a:extLst>
                <a:ext uri="{FF2B5EF4-FFF2-40B4-BE49-F238E27FC236}">
                  <a16:creationId xmlns:a16="http://schemas.microsoft.com/office/drawing/2014/main" xmlns="" id="{BF74FB0E-5746-984E-9015-01013E9611C3}"/>
                </a:ext>
              </a:extLst>
            </p:cNvPr>
            <p:cNvSpPr/>
            <p:nvPr/>
          </p:nvSpPr>
          <p:spPr>
            <a:xfrm>
              <a:off x="2188524" y="11890401"/>
              <a:ext cx="3315065" cy="32554595"/>
            </a:xfrm>
            <a:prstGeom prst="rect">
              <a:avLst/>
            </a:prstGeom>
          </p:spPr>
          <p:txBody>
            <a:bodyPr wrap="square">
              <a:spAutoFit/>
            </a:bodyPr>
            <a:lstStyle/>
            <a:p>
              <a:pPr algn="just"/>
              <a:r>
                <a:rPr lang="es-ES" sz="1400" dirty="0">
                  <a:solidFill>
                    <a:schemeClr val="bg1"/>
                  </a:solidFill>
                  <a:latin typeface="ACHS Nueva Sans" pitchFamily="2" charset="0"/>
                  <a:cs typeface="Arial" panose="020B0604020202020204" pitchFamily="34" charset="0"/>
                </a:rPr>
                <a:t>El riesgo de lesiones en una tarea de manejo manual de carga es incrementado si el trabajador no tiene la información o el entrenamiento necesario para realizarla con seguridad.</a:t>
              </a:r>
            </a:p>
          </p:txBody>
        </p:sp>
      </p:grpSp>
      <p:grpSp>
        <p:nvGrpSpPr>
          <p:cNvPr id="44" name="Grupo 43"/>
          <p:cNvGrpSpPr/>
          <p:nvPr/>
        </p:nvGrpSpPr>
        <p:grpSpPr>
          <a:xfrm>
            <a:off x="6054788" y="2653746"/>
            <a:ext cx="4928813" cy="948148"/>
            <a:chOff x="823702" y="3083766"/>
            <a:chExt cx="6549930" cy="1260000"/>
          </a:xfrm>
        </p:grpSpPr>
        <p:sp>
          <p:nvSpPr>
            <p:cNvPr id="48" name="Forma libre 47">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lgn="just">
                <a:buClr>
                  <a:srgbClr val="006600"/>
                </a:buClr>
              </a:pPr>
              <a:r>
                <a:rPr lang="es-ES" sz="1300" kern="0" dirty="0">
                  <a:solidFill>
                    <a:schemeClr val="tx1"/>
                  </a:solidFill>
                  <a:latin typeface="ACHS Nueva Sans" pitchFamily="2" charset="0"/>
                  <a:ea typeface="Arial"/>
                  <a:cs typeface="Arial"/>
                  <a:sym typeface="Arial"/>
                </a:rPr>
                <a:t>Estado de salud. </a:t>
              </a:r>
            </a:p>
          </p:txBody>
        </p:sp>
        <p:sp>
          <p:nvSpPr>
            <p:cNvPr id="50" name="Elipse 49">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schemeClr val="tx1"/>
                </a:solidFill>
                <a:latin typeface="ACHS Nueva Sans" pitchFamily="2" charset="0"/>
              </a:endParaRPr>
            </a:p>
          </p:txBody>
        </p:sp>
      </p:grpSp>
      <p:grpSp>
        <p:nvGrpSpPr>
          <p:cNvPr id="52" name="Grupo 51"/>
          <p:cNvGrpSpPr/>
          <p:nvPr/>
        </p:nvGrpSpPr>
        <p:grpSpPr>
          <a:xfrm>
            <a:off x="619835" y="4062243"/>
            <a:ext cx="4928813" cy="948148"/>
            <a:chOff x="823702" y="3083766"/>
            <a:chExt cx="6549929" cy="1260000"/>
          </a:xfrm>
        </p:grpSpPr>
        <p:sp>
          <p:nvSpPr>
            <p:cNvPr id="53" name="Forma libre 52">
              <a:extLst>
                <a:ext uri="{FF2B5EF4-FFF2-40B4-BE49-F238E27FC236}">
                  <a16:creationId xmlns:a16="http://schemas.microsoft.com/office/drawing/2014/main" xmlns="" id="{36A015D0-16B0-834C-9508-814D977326E0}"/>
                </a:ext>
              </a:extLst>
            </p:cNvPr>
            <p:cNvSpPr/>
            <p:nvPr/>
          </p:nvSpPr>
          <p:spPr>
            <a:xfrm>
              <a:off x="1378286" y="3083766"/>
              <a:ext cx="5995345"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lgn="just">
                <a:buClr>
                  <a:srgbClr val="006600"/>
                </a:buClr>
              </a:pPr>
              <a:r>
                <a:rPr lang="es-ES" sz="1300" kern="0" dirty="0">
                  <a:solidFill>
                    <a:schemeClr val="tx1"/>
                  </a:solidFill>
                  <a:latin typeface="ACHS Nueva Sans" pitchFamily="2" charset="0"/>
                  <a:ea typeface="Arial"/>
                  <a:cs typeface="Arial"/>
                  <a:sym typeface="Arial"/>
                </a:rPr>
                <a:t>Trabajo de mujeres embarazadas</a:t>
              </a:r>
              <a:r>
                <a:rPr lang="es-ES" sz="1400" kern="0" dirty="0">
                  <a:solidFill>
                    <a:schemeClr val="tx1"/>
                  </a:solidFill>
                  <a:latin typeface="ACHS Nueva Sans" pitchFamily="2" charset="0"/>
                  <a:ea typeface="Arial"/>
                  <a:cs typeface="Arial"/>
                  <a:sym typeface="Arial"/>
                </a:rPr>
                <a:t>.</a:t>
              </a:r>
            </a:p>
          </p:txBody>
        </p:sp>
        <p:sp>
          <p:nvSpPr>
            <p:cNvPr id="55" name="Elipse 54">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schemeClr val="tx1"/>
                </a:solidFill>
                <a:latin typeface="ACHS Nueva Sans" pitchFamily="2" charset="0"/>
              </a:endParaRPr>
            </a:p>
          </p:txBody>
        </p:sp>
      </p:grpSp>
      <p:grpSp>
        <p:nvGrpSpPr>
          <p:cNvPr id="58" name="Grupo 57"/>
          <p:cNvGrpSpPr/>
          <p:nvPr/>
        </p:nvGrpSpPr>
        <p:grpSpPr>
          <a:xfrm>
            <a:off x="6023779" y="4048055"/>
            <a:ext cx="4928813" cy="948148"/>
            <a:chOff x="823702" y="3083766"/>
            <a:chExt cx="6549930" cy="1260000"/>
          </a:xfrm>
        </p:grpSpPr>
        <p:sp>
          <p:nvSpPr>
            <p:cNvPr id="59" name="Forma libre 58">
              <a:extLst>
                <a:ext uri="{FF2B5EF4-FFF2-40B4-BE49-F238E27FC236}">
                  <a16:creationId xmlns:a16="http://schemas.microsoft.com/office/drawing/2014/main" xmlns="" id="{36A015D0-16B0-834C-9508-814D977326E0}"/>
                </a:ext>
              </a:extLst>
            </p:cNvPr>
            <p:cNvSpPr/>
            <p:nvPr/>
          </p:nvSpPr>
          <p:spPr>
            <a:xfrm>
              <a:off x="1378286" y="3083766"/>
              <a:ext cx="5995346" cy="1259999"/>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1429" tIns="0" rIns="189630" bIns="38227" numCol="1" spcCol="1270" anchor="ctr" anchorCtr="0">
              <a:noAutofit/>
            </a:bodyPr>
            <a:lstStyle/>
            <a:p>
              <a:pPr algn="just">
                <a:buClr>
                  <a:srgbClr val="006600"/>
                </a:buClr>
              </a:pPr>
              <a:r>
                <a:rPr lang="es-ES" sz="1300" kern="0" dirty="0">
                  <a:solidFill>
                    <a:schemeClr val="tx1"/>
                  </a:solidFill>
                  <a:latin typeface="ACHS Nueva Sans" pitchFamily="2" charset="0"/>
                  <a:ea typeface="Arial"/>
                  <a:cs typeface="Arial"/>
                  <a:sym typeface="Arial"/>
                </a:rPr>
                <a:t>Capacitación y entrenamiento.</a:t>
              </a:r>
            </a:p>
          </p:txBody>
        </p:sp>
        <p:sp>
          <p:nvSpPr>
            <p:cNvPr id="61" name="Elipse 60">
              <a:extLst>
                <a:ext uri="{FF2B5EF4-FFF2-40B4-BE49-F238E27FC236}">
                  <a16:creationId xmlns:a16="http://schemas.microsoft.com/office/drawing/2014/main" xmlns="" id="{25F6AAC1-6134-D344-B31A-3D94BD4002C2}"/>
                </a:ext>
              </a:extLst>
            </p:cNvPr>
            <p:cNvSpPr/>
            <p:nvPr/>
          </p:nvSpPr>
          <p:spPr>
            <a:xfrm>
              <a:off x="823702" y="3083766"/>
              <a:ext cx="1232171" cy="126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endParaRPr lang="es-CL" sz="1355" dirty="0">
                <a:solidFill>
                  <a:schemeClr val="tx1"/>
                </a:solidFill>
                <a:latin typeface="ACHS Nueva Sans" pitchFamily="2" charset="0"/>
              </a:endParaRPr>
            </a:p>
          </p:txBody>
        </p:sp>
      </p:grpSp>
      <p:pic>
        <p:nvPicPr>
          <p:cNvPr id="65" name="Imagen 64">
            <a:extLst>
              <a:ext uri="{FF2B5EF4-FFF2-40B4-BE49-F238E27FC236}">
                <a16:creationId xmlns:a16="http://schemas.microsoft.com/office/drawing/2014/main" xmlns="" id="{C285C281-95A4-5E47-AA1D-E6A02372B344}"/>
              </a:ext>
            </a:extLst>
          </p:cNvPr>
          <p:cNvPicPr>
            <a:picLocks noChangeAspect="1"/>
          </p:cNvPicPr>
          <p:nvPr/>
        </p:nvPicPr>
        <p:blipFill>
          <a:blip r:embed="rId5"/>
          <a:stretch>
            <a:fillRect/>
          </a:stretch>
        </p:blipFill>
        <p:spPr>
          <a:xfrm>
            <a:off x="904771" y="4226361"/>
            <a:ext cx="387981" cy="564336"/>
          </a:xfrm>
          <a:prstGeom prst="rect">
            <a:avLst/>
          </a:prstGeom>
        </p:spPr>
      </p:pic>
      <p:pic>
        <p:nvPicPr>
          <p:cNvPr id="10" name="Imagen 9"/>
          <p:cNvPicPr>
            <a:picLocks noChangeAspect="1"/>
          </p:cNvPicPr>
          <p:nvPr/>
        </p:nvPicPr>
        <p:blipFill>
          <a:blip r:embed="rId6"/>
          <a:stretch>
            <a:fillRect/>
          </a:stretch>
        </p:blipFill>
        <p:spPr>
          <a:xfrm>
            <a:off x="6193815" y="2834685"/>
            <a:ext cx="511419" cy="541758"/>
          </a:xfrm>
          <a:prstGeom prst="rect">
            <a:avLst/>
          </a:prstGeom>
        </p:spPr>
      </p:pic>
      <p:pic>
        <p:nvPicPr>
          <p:cNvPr id="66" name="Imagen 65">
            <a:extLst>
              <a:ext uri="{FF2B5EF4-FFF2-40B4-BE49-F238E27FC236}">
                <a16:creationId xmlns:a16="http://schemas.microsoft.com/office/drawing/2014/main" xmlns="" id="{465DD532-7793-DD4B-82BA-15A6277E32C1}"/>
              </a:ext>
            </a:extLst>
          </p:cNvPr>
          <p:cNvPicPr>
            <a:picLocks noChangeAspect="1"/>
          </p:cNvPicPr>
          <p:nvPr/>
        </p:nvPicPr>
        <p:blipFill>
          <a:blip r:embed="rId7"/>
          <a:stretch>
            <a:fillRect/>
          </a:stretch>
        </p:blipFill>
        <p:spPr>
          <a:xfrm>
            <a:off x="6229032" y="4274351"/>
            <a:ext cx="566366" cy="463390"/>
          </a:xfrm>
          <a:prstGeom prst="rect">
            <a:avLst/>
          </a:prstGeom>
        </p:spPr>
      </p:pic>
      <p:sp>
        <p:nvSpPr>
          <p:cNvPr id="2" name="Marcador de texto 1">
            <a:extLst>
              <a:ext uri="{FF2B5EF4-FFF2-40B4-BE49-F238E27FC236}">
                <a16:creationId xmlns:a16="http://schemas.microsoft.com/office/drawing/2014/main" xmlns="" id="{84DA57F3-4184-4EFA-2639-98E3888759B1}"/>
              </a:ext>
            </a:extLst>
          </p:cNvPr>
          <p:cNvSpPr>
            <a:spLocks noGrp="1"/>
          </p:cNvSpPr>
          <p:nvPr>
            <p:ph type="body" sz="quarter" idx="61"/>
          </p:nvPr>
        </p:nvSpPr>
        <p:spPr/>
        <p:txBody>
          <a:bodyPr/>
          <a:lstStyle/>
          <a:p>
            <a:r>
              <a:rPr lang="es-CL" dirty="0"/>
              <a:t>Capacidades individuales</a:t>
            </a:r>
          </a:p>
          <a:p>
            <a:endParaRPr lang="es-CL" dirty="0"/>
          </a:p>
        </p:txBody>
      </p:sp>
    </p:spTree>
    <p:extLst>
      <p:ext uri="{BB962C8B-B14F-4D97-AF65-F5344CB8AC3E}">
        <p14:creationId xmlns:p14="http://schemas.microsoft.com/office/powerpoint/2010/main" val="5967225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1151286" y="4745151"/>
            <a:ext cx="21623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371093" y="2692241"/>
            <a:ext cx="2031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5169473" y="2694266"/>
            <a:ext cx="2004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ounded Rectangle 1">
            <a:extLst>
              <a:ext uri="{FF2B5EF4-FFF2-40B4-BE49-F238E27FC236}">
                <a16:creationId xmlns:a16="http://schemas.microsoft.com/office/drawing/2014/main" xmlns="" id="{254DDFD3-A9A3-0F46-A039-E58188800AFA}"/>
              </a:ext>
            </a:extLst>
          </p:cNvPr>
          <p:cNvSpPr/>
          <p:nvPr/>
        </p:nvSpPr>
        <p:spPr>
          <a:xfrm>
            <a:off x="5350005" y="3104527"/>
            <a:ext cx="1507884" cy="1314605"/>
          </a:xfrm>
          <a:prstGeom prst="roundRect">
            <a:avLst/>
          </a:prstGeom>
          <a:solidFill>
            <a:schemeClr val="accent1"/>
          </a:solidFill>
          <a:ln w="25400" cap="flat" cmpd="sng" algn="ctr">
            <a:noFill/>
            <a:prstDash val="solid"/>
          </a:ln>
          <a:effectLst/>
        </p:spPr>
        <p:txBody>
          <a:bodyPr rtlCol="0" anchor="ctr"/>
          <a:lstStyle/>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505" kern="0" dirty="0">
              <a:solidFill>
                <a:srgbClr val="FFFFFF"/>
              </a:solidFill>
              <a:latin typeface="ACHS Nueva Sans" pitchFamily="2" charset="0"/>
            </a:endParaRPr>
          </a:p>
          <a:p>
            <a:pPr algn="ctr" defTabSz="688086">
              <a:defRPr/>
            </a:pPr>
            <a:r>
              <a:rPr lang="es-ES" sz="1505" b="1" kern="0" dirty="0">
                <a:solidFill>
                  <a:srgbClr val="FFFFFF"/>
                </a:solidFill>
                <a:latin typeface="ACHS Nueva Sans" pitchFamily="2" charset="0"/>
                <a:cs typeface="Arial" panose="020B0604020202020204" pitchFamily="34" charset="0"/>
              </a:rPr>
              <a:t>Incidentes recurrentes</a:t>
            </a:r>
          </a:p>
        </p:txBody>
      </p:sp>
      <p:sp>
        <p:nvSpPr>
          <p:cNvPr id="74" name="Rounded Rectangle 1">
            <a:extLst>
              <a:ext uri="{FF2B5EF4-FFF2-40B4-BE49-F238E27FC236}">
                <a16:creationId xmlns:a16="http://schemas.microsoft.com/office/drawing/2014/main" xmlns="" id="{254DDFD3-A9A3-0F46-A039-E58188800AFA}"/>
              </a:ext>
            </a:extLst>
          </p:cNvPr>
          <p:cNvSpPr/>
          <p:nvPr/>
        </p:nvSpPr>
        <p:spPr>
          <a:xfrm>
            <a:off x="7721457" y="3289329"/>
            <a:ext cx="2167196" cy="1030431"/>
          </a:xfrm>
          <a:prstGeom prst="roundRect">
            <a:avLst/>
          </a:prstGeom>
          <a:solidFill>
            <a:schemeClr val="bg2"/>
          </a:solidFill>
          <a:ln w="25400" cap="flat" cmpd="sng" algn="ctr">
            <a:noFill/>
            <a:prstDash val="solid"/>
          </a:ln>
          <a:effectLst/>
        </p:spPr>
        <p:txBody>
          <a:bodyPr rtlCol="0" anchor="ctr"/>
          <a:lstStyle/>
          <a:p>
            <a:pPr algn="ctr" defTabSz="688086">
              <a:defRPr/>
            </a:pPr>
            <a:endParaRPr lang="es-ES" sz="1200" kern="0" dirty="0">
              <a:solidFill>
                <a:srgbClr val="FFFFFF"/>
              </a:solidFill>
              <a:latin typeface="ACHS Nueva Sans" pitchFamily="2" charset="0"/>
            </a:endParaRPr>
          </a:p>
          <a:p>
            <a:pPr algn="ctr" defTabSz="688086">
              <a:defRPr/>
            </a:pPr>
            <a:r>
              <a:rPr lang="es-ES" sz="1200" kern="0" dirty="0">
                <a:solidFill>
                  <a:srgbClr val="FFFFFF"/>
                </a:solidFill>
                <a:latin typeface="ACHS Nueva Sans" pitchFamily="2" charset="0"/>
                <a:cs typeface="Arial" panose="020B0604020202020204" pitchFamily="34" charset="0"/>
              </a:rPr>
              <a:t>Golpes/aplastamiento por caída de la carga mal estibada, ya sea sobre el propio trabajador o de terceras personas</a:t>
            </a:r>
          </a:p>
          <a:p>
            <a:pPr algn="ctr" defTabSz="688086">
              <a:defRPr/>
            </a:pPr>
            <a:r>
              <a:rPr lang="es-ES" sz="1200" kern="0" dirty="0">
                <a:solidFill>
                  <a:srgbClr val="FFFFFF"/>
                </a:solidFill>
                <a:latin typeface="ACHS Nueva Sans" pitchFamily="2" charset="0"/>
              </a:rPr>
              <a:t> </a:t>
            </a:r>
          </a:p>
        </p:txBody>
      </p:sp>
      <p:sp>
        <p:nvSpPr>
          <p:cNvPr id="76" name="Rounded Rectangle 1">
            <a:extLst>
              <a:ext uri="{FF2B5EF4-FFF2-40B4-BE49-F238E27FC236}">
                <a16:creationId xmlns:a16="http://schemas.microsoft.com/office/drawing/2014/main" xmlns="" id="{254DDFD3-A9A3-0F46-A039-E58188800AFA}"/>
              </a:ext>
            </a:extLst>
          </p:cNvPr>
          <p:cNvSpPr/>
          <p:nvPr/>
        </p:nvSpPr>
        <p:spPr>
          <a:xfrm>
            <a:off x="7721457" y="1743002"/>
            <a:ext cx="2167196" cy="1030431"/>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0" kern="0" dirty="0">
                <a:solidFill>
                  <a:srgbClr val="FFFFFF"/>
                </a:solidFill>
                <a:latin typeface="ACHS Nueva Sans" pitchFamily="2" charset="0"/>
                <a:cs typeface="Arial" panose="020B0604020202020204" pitchFamily="34" charset="0"/>
              </a:rPr>
              <a:t>Lesiones </a:t>
            </a:r>
          </a:p>
          <a:p>
            <a:pPr algn="ctr" defTabSz="688086">
              <a:defRPr/>
            </a:pPr>
            <a:r>
              <a:rPr lang="es-ES" sz="1200" kern="0" dirty="0" err="1">
                <a:solidFill>
                  <a:srgbClr val="FFFFFF"/>
                </a:solidFill>
                <a:latin typeface="ACHS Nueva Sans" pitchFamily="2" charset="0"/>
                <a:cs typeface="Arial" panose="020B0604020202020204" pitchFamily="34" charset="0"/>
              </a:rPr>
              <a:t>musculoesqueléticas</a:t>
            </a:r>
            <a:endParaRPr lang="es-ES" sz="1200" kern="0" dirty="0">
              <a:solidFill>
                <a:srgbClr val="FFFFFF"/>
              </a:solidFill>
              <a:latin typeface="ACHS Nueva Sans" pitchFamily="2" charset="0"/>
              <a:cs typeface="Arial" panose="020B0604020202020204" pitchFamily="34" charset="0"/>
            </a:endParaRPr>
          </a:p>
          <a:p>
            <a:pPr algn="ctr" defTabSz="688086">
              <a:defRPr/>
            </a:pPr>
            <a:r>
              <a:rPr lang="es-ES" sz="1200" kern="0" dirty="0">
                <a:solidFill>
                  <a:srgbClr val="FFFFFF"/>
                </a:solidFill>
                <a:latin typeface="ACHS Nueva Sans" pitchFamily="2" charset="0"/>
                <a:cs typeface="Arial" panose="020B0604020202020204" pitchFamily="34" charset="0"/>
              </a:rPr>
              <a:t> </a:t>
            </a:r>
          </a:p>
        </p:txBody>
      </p:sp>
      <p:sp>
        <p:nvSpPr>
          <p:cNvPr id="77" name="Rounded Rectangle 1">
            <a:extLst>
              <a:ext uri="{FF2B5EF4-FFF2-40B4-BE49-F238E27FC236}">
                <a16:creationId xmlns:a16="http://schemas.microsoft.com/office/drawing/2014/main" xmlns="" id="{254DDFD3-A9A3-0F46-A039-E58188800AFA}"/>
              </a:ext>
            </a:extLst>
          </p:cNvPr>
          <p:cNvSpPr/>
          <p:nvPr/>
        </p:nvSpPr>
        <p:spPr>
          <a:xfrm>
            <a:off x="2364974" y="1719120"/>
            <a:ext cx="2167196" cy="1030431"/>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0" kern="0" dirty="0">
                <a:solidFill>
                  <a:srgbClr val="FFFFFF"/>
                </a:solidFill>
                <a:latin typeface="ACHS Nueva Sans" pitchFamily="2" charset="0"/>
                <a:cs typeface="Arial" panose="020B0604020202020204" pitchFamily="34" charset="0"/>
              </a:rPr>
              <a:t>Golpes de manos </a:t>
            </a:r>
          </a:p>
          <a:p>
            <a:pPr algn="ctr" defTabSz="688086">
              <a:defRPr/>
            </a:pPr>
            <a:r>
              <a:rPr lang="es-ES" sz="1200" kern="0" dirty="0">
                <a:solidFill>
                  <a:srgbClr val="FFFFFF"/>
                </a:solidFill>
                <a:latin typeface="ACHS Nueva Sans" pitchFamily="2" charset="0"/>
                <a:cs typeface="Arial" panose="020B0604020202020204" pitchFamily="34" charset="0"/>
              </a:rPr>
              <a:t>contra estructuras</a:t>
            </a:r>
          </a:p>
        </p:txBody>
      </p:sp>
      <p:sp>
        <p:nvSpPr>
          <p:cNvPr id="78" name="Rounded Rectangle 1">
            <a:extLst>
              <a:ext uri="{FF2B5EF4-FFF2-40B4-BE49-F238E27FC236}">
                <a16:creationId xmlns:a16="http://schemas.microsoft.com/office/drawing/2014/main" xmlns="" id="{254DDFD3-A9A3-0F46-A039-E58188800AFA}"/>
              </a:ext>
            </a:extLst>
          </p:cNvPr>
          <p:cNvSpPr/>
          <p:nvPr/>
        </p:nvSpPr>
        <p:spPr>
          <a:xfrm>
            <a:off x="2319241" y="3337847"/>
            <a:ext cx="2167196" cy="1030431"/>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0" kern="0" dirty="0">
                <a:solidFill>
                  <a:srgbClr val="FFFFFF"/>
                </a:solidFill>
                <a:latin typeface="ACHS Nueva Sans" pitchFamily="2" charset="0"/>
                <a:cs typeface="Arial" panose="020B0604020202020204" pitchFamily="34" charset="0"/>
              </a:rPr>
              <a:t>Volcamiento del carro</a:t>
            </a:r>
          </a:p>
          <a:p>
            <a:pPr algn="ctr" defTabSz="688086">
              <a:defRPr/>
            </a:pPr>
            <a:r>
              <a:rPr lang="es-ES" sz="1200" kern="0" dirty="0">
                <a:solidFill>
                  <a:srgbClr val="FFFFFF"/>
                </a:solidFill>
                <a:latin typeface="ACHS Nueva Sans" pitchFamily="2" charset="0"/>
                <a:cs typeface="Arial" panose="020B0604020202020204" pitchFamily="34" charset="0"/>
              </a:rPr>
              <a:t> y su carga</a:t>
            </a:r>
          </a:p>
        </p:txBody>
      </p:sp>
      <p:sp>
        <p:nvSpPr>
          <p:cNvPr id="79" name="Rounded Rectangle 1">
            <a:extLst>
              <a:ext uri="{FF2B5EF4-FFF2-40B4-BE49-F238E27FC236}">
                <a16:creationId xmlns:a16="http://schemas.microsoft.com/office/drawing/2014/main" xmlns="" id="{254DDFD3-A9A3-0F46-A039-E58188800AFA}"/>
              </a:ext>
            </a:extLst>
          </p:cNvPr>
          <p:cNvSpPr/>
          <p:nvPr/>
        </p:nvSpPr>
        <p:spPr>
          <a:xfrm>
            <a:off x="2353909" y="5013882"/>
            <a:ext cx="2167196" cy="1030431"/>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0" kern="0" dirty="0">
                <a:solidFill>
                  <a:srgbClr val="FFFFFF"/>
                </a:solidFill>
                <a:latin typeface="ACHS Nueva Sans" pitchFamily="2" charset="0"/>
                <a:cs typeface="Arial" panose="020B0604020202020204" pitchFamily="34" charset="0"/>
              </a:rPr>
              <a:t>Lesiones cortantes debido a falta de mantención del carro</a:t>
            </a:r>
          </a:p>
        </p:txBody>
      </p:sp>
      <p:sp>
        <p:nvSpPr>
          <p:cNvPr id="80" name="Rounded Rectangle 1">
            <a:extLst>
              <a:ext uri="{FF2B5EF4-FFF2-40B4-BE49-F238E27FC236}">
                <a16:creationId xmlns:a16="http://schemas.microsoft.com/office/drawing/2014/main" xmlns="" id="{254DDFD3-A9A3-0F46-A039-E58188800AFA}"/>
              </a:ext>
            </a:extLst>
          </p:cNvPr>
          <p:cNvSpPr/>
          <p:nvPr/>
        </p:nvSpPr>
        <p:spPr>
          <a:xfrm>
            <a:off x="4988415" y="5504306"/>
            <a:ext cx="2167196" cy="1030431"/>
          </a:xfrm>
          <a:prstGeom prst="roundRect">
            <a:avLst/>
          </a:prstGeom>
          <a:solidFill>
            <a:schemeClr val="bg2"/>
          </a:solidFill>
          <a:ln w="25400" cap="flat" cmpd="sng" algn="ctr">
            <a:noFill/>
            <a:prstDash val="solid"/>
          </a:ln>
          <a:effectLst/>
        </p:spPr>
        <p:txBody>
          <a:bodyPr rtlCol="0" anchor="ctr"/>
          <a:lstStyle/>
          <a:p>
            <a:pPr algn="ctr" defTabSz="688086">
              <a:defRPr/>
            </a:pPr>
            <a:r>
              <a:rPr lang="es-ES" sz="1200" kern="0" dirty="0">
                <a:solidFill>
                  <a:srgbClr val="FFFFFF"/>
                </a:solidFill>
                <a:latin typeface="ACHS Nueva Sans" pitchFamily="2" charset="0"/>
                <a:cs typeface="Arial" panose="020B0604020202020204" pitchFamily="34" charset="0"/>
              </a:rPr>
              <a:t>Golpes a terceras personas por dejar carros en lugares no permitidos</a:t>
            </a:r>
          </a:p>
        </p:txBody>
      </p:sp>
      <p:sp>
        <p:nvSpPr>
          <p:cNvPr id="81" name="Rounded Rectangle 1">
            <a:extLst>
              <a:ext uri="{FF2B5EF4-FFF2-40B4-BE49-F238E27FC236}">
                <a16:creationId xmlns:a16="http://schemas.microsoft.com/office/drawing/2014/main" xmlns="" id="{254DDFD3-A9A3-0F46-A039-E58188800AFA}"/>
              </a:ext>
            </a:extLst>
          </p:cNvPr>
          <p:cNvSpPr/>
          <p:nvPr/>
        </p:nvSpPr>
        <p:spPr>
          <a:xfrm>
            <a:off x="7721457" y="4903895"/>
            <a:ext cx="2167196" cy="1030431"/>
          </a:xfrm>
          <a:prstGeom prst="roundRect">
            <a:avLst/>
          </a:prstGeom>
          <a:solidFill>
            <a:schemeClr val="bg2"/>
          </a:solidFill>
          <a:ln w="25400" cap="flat" cmpd="sng" algn="ctr">
            <a:noFill/>
            <a:prstDash val="solid"/>
          </a:ln>
          <a:effectLst/>
        </p:spPr>
        <p:txBody>
          <a:bodyPr rtlCol="0" anchor="ctr"/>
          <a:lstStyle/>
          <a:p>
            <a:pPr algn="ctr" defTabSz="688086">
              <a:defRPr/>
            </a:pPr>
            <a:r>
              <a:rPr lang="pt-BR" sz="1200" kern="0" dirty="0" err="1">
                <a:solidFill>
                  <a:srgbClr val="FFFFFF"/>
                </a:solidFill>
                <a:latin typeface="ACHS Nueva Sans" pitchFamily="2" charset="0"/>
                <a:cs typeface="Arial" panose="020B0604020202020204" pitchFamily="34" charset="0"/>
              </a:rPr>
              <a:t>Atropello</a:t>
            </a:r>
            <a:r>
              <a:rPr lang="pt-BR" sz="1200" kern="0" dirty="0">
                <a:solidFill>
                  <a:srgbClr val="FFFFFF"/>
                </a:solidFill>
                <a:latin typeface="ACHS Nueva Sans" pitchFamily="2" charset="0"/>
                <a:cs typeface="Arial" panose="020B0604020202020204" pitchFamily="34" charset="0"/>
              </a:rPr>
              <a:t> o golpes </a:t>
            </a:r>
          </a:p>
          <a:p>
            <a:pPr algn="ctr" defTabSz="688086">
              <a:defRPr/>
            </a:pPr>
            <a:r>
              <a:rPr lang="pt-BR" sz="1200" kern="0" dirty="0">
                <a:solidFill>
                  <a:srgbClr val="FFFFFF"/>
                </a:solidFill>
                <a:latin typeface="ACHS Nueva Sans" pitchFamily="2" charset="0"/>
                <a:cs typeface="Arial" panose="020B0604020202020204" pitchFamily="34" charset="0"/>
              </a:rPr>
              <a:t>a </a:t>
            </a:r>
            <a:r>
              <a:rPr lang="pt-BR" sz="1200" kern="0" dirty="0" err="1">
                <a:solidFill>
                  <a:srgbClr val="FFFFFF"/>
                </a:solidFill>
                <a:latin typeface="ACHS Nueva Sans" pitchFamily="2" charset="0"/>
                <a:cs typeface="Arial" panose="020B0604020202020204" pitchFamily="34" charset="0"/>
              </a:rPr>
              <a:t>terceros</a:t>
            </a:r>
            <a:endParaRPr lang="pt-BR" sz="1200" kern="0" dirty="0">
              <a:solidFill>
                <a:srgbClr val="FFFFFF"/>
              </a:solidFill>
              <a:latin typeface="ACHS Nueva Sans" pitchFamily="2" charset="0"/>
              <a:cs typeface="Arial" panose="020B0604020202020204" pitchFamily="34" charset="0"/>
            </a:endParaRPr>
          </a:p>
        </p:txBody>
      </p:sp>
      <p:pic>
        <p:nvPicPr>
          <p:cNvPr id="83" name="Imagen 82">
            <a:extLst>
              <a:ext uri="{FF2B5EF4-FFF2-40B4-BE49-F238E27FC236}">
                <a16:creationId xmlns:a16="http://schemas.microsoft.com/office/drawing/2014/main" xmlns="" id="{F6FFEF9D-DAC4-7C40-AB3D-0060D7F00E10}"/>
              </a:ext>
            </a:extLst>
          </p:cNvPr>
          <p:cNvPicPr>
            <a:picLocks noChangeAspect="1"/>
          </p:cNvPicPr>
          <p:nvPr/>
        </p:nvPicPr>
        <p:blipFill>
          <a:blip r:embed="rId3">
            <a:lum bright="100000"/>
          </a:blip>
          <a:stretch>
            <a:fillRect/>
          </a:stretch>
        </p:blipFill>
        <p:spPr>
          <a:xfrm>
            <a:off x="5930663" y="3250988"/>
            <a:ext cx="420496" cy="602074"/>
          </a:xfrm>
          <a:prstGeom prst="rect">
            <a:avLst/>
          </a:prstGeom>
        </p:spPr>
      </p:pic>
      <p:cxnSp>
        <p:nvCxnSpPr>
          <p:cNvPr id="8" name="Conector recto de flecha 7"/>
          <p:cNvCxnSpPr/>
          <p:nvPr/>
        </p:nvCxnSpPr>
        <p:spPr>
          <a:xfrm flipH="1" flipV="1">
            <a:off x="4963931" y="2606591"/>
            <a:ext cx="514709" cy="382983"/>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85" name="Conector recto de flecha 84"/>
          <p:cNvCxnSpPr/>
          <p:nvPr/>
        </p:nvCxnSpPr>
        <p:spPr>
          <a:xfrm flipV="1">
            <a:off x="6864962" y="2616344"/>
            <a:ext cx="514709" cy="379259"/>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86" name="Conector recto de flecha 85"/>
          <p:cNvCxnSpPr/>
          <p:nvPr/>
        </p:nvCxnSpPr>
        <p:spPr>
          <a:xfrm flipH="1">
            <a:off x="4779229" y="3853062"/>
            <a:ext cx="534036" cy="0"/>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87" name="Conector recto de flecha 86"/>
          <p:cNvCxnSpPr/>
          <p:nvPr/>
        </p:nvCxnSpPr>
        <p:spPr>
          <a:xfrm>
            <a:off x="7002393" y="3853062"/>
            <a:ext cx="514709" cy="0"/>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88" name="Conector recto de flecha 87"/>
          <p:cNvCxnSpPr/>
          <p:nvPr/>
        </p:nvCxnSpPr>
        <p:spPr>
          <a:xfrm flipH="1">
            <a:off x="4775999" y="4790388"/>
            <a:ext cx="514709" cy="342663"/>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89" name="Conector recto de flecha 88"/>
          <p:cNvCxnSpPr/>
          <p:nvPr/>
        </p:nvCxnSpPr>
        <p:spPr>
          <a:xfrm>
            <a:off x="7002393" y="4762076"/>
            <a:ext cx="514709" cy="443191"/>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cxnSp>
        <p:nvCxnSpPr>
          <p:cNvPr id="90" name="Conector recto de flecha 89"/>
          <p:cNvCxnSpPr/>
          <p:nvPr/>
        </p:nvCxnSpPr>
        <p:spPr>
          <a:xfrm>
            <a:off x="6100818" y="4804550"/>
            <a:ext cx="421" cy="590832"/>
          </a:xfrm>
          <a:prstGeom prst="straightConnector1">
            <a:avLst/>
          </a:prstGeom>
          <a:ln w="381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sp>
        <p:nvSpPr>
          <p:cNvPr id="2" name="Marcador de texto 1">
            <a:extLst>
              <a:ext uri="{FF2B5EF4-FFF2-40B4-BE49-F238E27FC236}">
                <a16:creationId xmlns:a16="http://schemas.microsoft.com/office/drawing/2014/main" xmlns="" id="{B8F8BD6E-6662-333F-AC13-465718B317A2}"/>
              </a:ext>
            </a:extLst>
          </p:cNvPr>
          <p:cNvSpPr>
            <a:spLocks noGrp="1"/>
          </p:cNvSpPr>
          <p:nvPr>
            <p:ph type="body" sz="quarter" idx="61"/>
          </p:nvPr>
        </p:nvSpPr>
        <p:spPr/>
        <p:txBody>
          <a:bodyPr/>
          <a:lstStyle/>
          <a:p>
            <a:r>
              <a:rPr lang="es-CL" dirty="0"/>
              <a:t>Incidentes recurrentes</a:t>
            </a:r>
          </a:p>
          <a:p>
            <a:endParaRPr lang="es-CL" dirty="0"/>
          </a:p>
        </p:txBody>
      </p:sp>
    </p:spTree>
    <p:extLst>
      <p:ext uri="{BB962C8B-B14F-4D97-AF65-F5344CB8AC3E}">
        <p14:creationId xmlns:p14="http://schemas.microsoft.com/office/powerpoint/2010/main" val="24178326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1151286" y="4295975"/>
            <a:ext cx="21623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371093" y="2243065"/>
            <a:ext cx="2031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upo 20"/>
          <p:cNvGrpSpPr/>
          <p:nvPr/>
        </p:nvGrpSpPr>
        <p:grpSpPr>
          <a:xfrm>
            <a:off x="450057" y="1814439"/>
            <a:ext cx="4726377" cy="4540480"/>
            <a:chOff x="927616" y="2354962"/>
            <a:chExt cx="5877252" cy="6033872"/>
          </a:xfrm>
        </p:grpSpPr>
        <p:grpSp>
          <p:nvGrpSpPr>
            <p:cNvPr id="22" name="Grupo 21"/>
            <p:cNvGrpSpPr/>
            <p:nvPr/>
          </p:nvGrpSpPr>
          <p:grpSpPr>
            <a:xfrm>
              <a:off x="942261" y="2354962"/>
              <a:ext cx="5862607" cy="720000"/>
              <a:chOff x="798245" y="3442924"/>
              <a:chExt cx="5862607" cy="720000"/>
            </a:xfrm>
          </p:grpSpPr>
          <p:sp>
            <p:nvSpPr>
              <p:cNvPr id="41" name="Forma libre 40">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25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Me encuentro físicamente apto para transportar carros. </a:t>
                </a:r>
              </a:p>
            </p:txBody>
          </p:sp>
          <p:sp>
            <p:nvSpPr>
              <p:cNvPr id="42" name="Elipse 41">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1</a:t>
                </a:r>
              </a:p>
            </p:txBody>
          </p:sp>
        </p:grpSp>
        <p:grpSp>
          <p:nvGrpSpPr>
            <p:cNvPr id="23" name="Grupo 22"/>
            <p:cNvGrpSpPr/>
            <p:nvPr/>
          </p:nvGrpSpPr>
          <p:grpSpPr>
            <a:xfrm>
              <a:off x="929558" y="3492530"/>
              <a:ext cx="5862607" cy="720000"/>
              <a:chOff x="798245" y="3442924"/>
              <a:chExt cx="5862607" cy="720000"/>
            </a:xfrm>
          </p:grpSpPr>
          <p:sp>
            <p:nvSpPr>
              <p:cNvPr id="36" name="Forma libre 35">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Conozco la forma correcta para ejecutar el arrastre y empuje de carros. </a:t>
                </a:r>
              </a:p>
            </p:txBody>
          </p:sp>
          <p:sp>
            <p:nvSpPr>
              <p:cNvPr id="37" name="Elipse 36">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2</a:t>
                </a:r>
              </a:p>
            </p:txBody>
          </p:sp>
        </p:grpSp>
        <p:grpSp>
          <p:nvGrpSpPr>
            <p:cNvPr id="24" name="Grupo 23"/>
            <p:cNvGrpSpPr/>
            <p:nvPr/>
          </p:nvGrpSpPr>
          <p:grpSpPr>
            <a:xfrm>
              <a:off x="929558" y="4572650"/>
              <a:ext cx="5862607" cy="720000"/>
              <a:chOff x="798245" y="3442924"/>
              <a:chExt cx="5862607" cy="720000"/>
            </a:xfrm>
          </p:grpSpPr>
          <p:sp>
            <p:nvSpPr>
              <p:cNvPr id="34" name="Forma libre 33">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25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Condición de los carros (ruedas, asa, sistema de frenado, dirección de las ruedas).</a:t>
                </a:r>
              </a:p>
            </p:txBody>
          </p:sp>
          <p:sp>
            <p:nvSpPr>
              <p:cNvPr id="35" name="Elipse 34">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3</a:t>
                </a:r>
              </a:p>
            </p:txBody>
          </p:sp>
        </p:grpSp>
        <p:grpSp>
          <p:nvGrpSpPr>
            <p:cNvPr id="25" name="Grupo 24"/>
            <p:cNvGrpSpPr/>
            <p:nvPr/>
          </p:nvGrpSpPr>
          <p:grpSpPr>
            <a:xfrm>
              <a:off x="929558" y="5652770"/>
              <a:ext cx="5862607" cy="720000"/>
              <a:chOff x="798245" y="3442924"/>
              <a:chExt cx="5862607" cy="720000"/>
            </a:xfrm>
          </p:grpSpPr>
          <p:sp>
            <p:nvSpPr>
              <p:cNvPr id="32" name="Forma libre 31">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25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La superficie por dónde trasladaré el carro.</a:t>
                </a:r>
              </a:p>
            </p:txBody>
          </p:sp>
          <p:sp>
            <p:nvSpPr>
              <p:cNvPr id="33" name="Elipse 32">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4</a:t>
                </a:r>
              </a:p>
            </p:txBody>
          </p:sp>
        </p:grpSp>
        <p:grpSp>
          <p:nvGrpSpPr>
            <p:cNvPr id="26" name="Grupo 25"/>
            <p:cNvGrpSpPr/>
            <p:nvPr/>
          </p:nvGrpSpPr>
          <p:grpSpPr>
            <a:xfrm>
              <a:off x="929558" y="6660802"/>
              <a:ext cx="5862607" cy="720000"/>
              <a:chOff x="798245" y="3442924"/>
              <a:chExt cx="5862607" cy="720000"/>
            </a:xfrm>
          </p:grpSpPr>
          <p:sp>
            <p:nvSpPr>
              <p:cNvPr id="30" name="Forma libre 29">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25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Visibilidad del trayecto. </a:t>
                </a:r>
              </a:p>
            </p:txBody>
          </p:sp>
          <p:sp>
            <p:nvSpPr>
              <p:cNvPr id="31" name="Elipse 30">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5</a:t>
                </a:r>
              </a:p>
            </p:txBody>
          </p:sp>
        </p:grpSp>
        <p:grpSp>
          <p:nvGrpSpPr>
            <p:cNvPr id="27" name="Grupo 26"/>
            <p:cNvGrpSpPr/>
            <p:nvPr/>
          </p:nvGrpSpPr>
          <p:grpSpPr>
            <a:xfrm>
              <a:off x="927616" y="7668834"/>
              <a:ext cx="5862607" cy="720000"/>
              <a:chOff x="798245" y="3442924"/>
              <a:chExt cx="5862607" cy="720000"/>
            </a:xfrm>
          </p:grpSpPr>
          <p:sp>
            <p:nvSpPr>
              <p:cNvPr id="28" name="Forma libre 27">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25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Posibilidad de que otras personas se crucen en el trayecto del carro</a:t>
                </a:r>
              </a:p>
            </p:txBody>
          </p:sp>
          <p:sp>
            <p:nvSpPr>
              <p:cNvPr id="29" name="Elipse 28">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6</a:t>
                </a:r>
              </a:p>
            </p:txBody>
          </p:sp>
        </p:grpSp>
      </p:grpSp>
      <p:sp>
        <p:nvSpPr>
          <p:cNvPr id="3" name="Marcador de texto 2">
            <a:extLst>
              <a:ext uri="{FF2B5EF4-FFF2-40B4-BE49-F238E27FC236}">
                <a16:creationId xmlns:a16="http://schemas.microsoft.com/office/drawing/2014/main" xmlns="" id="{1C826F7F-D9E1-13AF-3284-E7D62A56D31F}"/>
              </a:ext>
            </a:extLst>
          </p:cNvPr>
          <p:cNvSpPr>
            <a:spLocks noGrp="1"/>
          </p:cNvSpPr>
          <p:nvPr>
            <p:ph type="body" sz="quarter" idx="61"/>
          </p:nvPr>
        </p:nvSpPr>
        <p:spPr/>
        <p:txBody>
          <a:bodyPr/>
          <a:lstStyle/>
          <a:p>
            <a:r>
              <a:rPr lang="es-CL" dirty="0"/>
              <a:t>Peligros en la utilización de carros en industria de alimentos</a:t>
            </a:r>
          </a:p>
          <a:p>
            <a:endParaRPr lang="es-CL" dirty="0"/>
          </a:p>
        </p:txBody>
      </p:sp>
      <p:pic>
        <p:nvPicPr>
          <p:cNvPr id="1026" name="Picture 2" descr="Los nuevos carros de comida del CHN estrenarán principios julio">
            <a:extLst>
              <a:ext uri="{FF2B5EF4-FFF2-40B4-BE49-F238E27FC236}">
                <a16:creationId xmlns:a16="http://schemas.microsoft.com/office/drawing/2014/main" xmlns="" id="{0990ED0E-192C-6B3B-C711-92AFC6F494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84" r="26421"/>
          <a:stretch/>
        </p:blipFill>
        <p:spPr bwMode="auto">
          <a:xfrm>
            <a:off x="6167439" y="1732297"/>
            <a:ext cx="6024562" cy="514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657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1151286" y="4295975"/>
            <a:ext cx="21623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371093" y="2243065"/>
            <a:ext cx="2031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5169473" y="2245090"/>
            <a:ext cx="2004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Rounded Rectangle 1">
            <a:extLst>
              <a:ext uri="{FF2B5EF4-FFF2-40B4-BE49-F238E27FC236}">
                <a16:creationId xmlns:a16="http://schemas.microsoft.com/office/drawing/2014/main" xmlns="" id="{254DDFD3-A9A3-0F46-A039-E58188800AFA}"/>
              </a:ext>
            </a:extLst>
          </p:cNvPr>
          <p:cNvSpPr/>
          <p:nvPr/>
        </p:nvSpPr>
        <p:spPr>
          <a:xfrm>
            <a:off x="1234939" y="2506861"/>
            <a:ext cx="1858456" cy="2524264"/>
          </a:xfrm>
          <a:prstGeom prst="roundRect">
            <a:avLst/>
          </a:prstGeom>
          <a:solidFill>
            <a:schemeClr val="accent2"/>
          </a:solidFill>
          <a:ln w="25400" cap="flat" cmpd="sng" algn="ctr">
            <a:noFill/>
            <a:prstDash val="solid"/>
          </a:ln>
          <a:effectLst/>
        </p:spPr>
        <p:txBody>
          <a:bodyPr rtlCol="0" anchor="ctr"/>
          <a:lstStyle/>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r>
              <a:rPr lang="es-ES" sz="1505" kern="0" dirty="0">
                <a:solidFill>
                  <a:schemeClr val="bg2"/>
                </a:solidFill>
                <a:latin typeface="ACHS Nueva Sans" pitchFamily="2" charset="0"/>
                <a:cs typeface="Arial" panose="020B0604020202020204" pitchFamily="34" charset="0"/>
              </a:rPr>
              <a:t>Casco</a:t>
            </a:r>
          </a:p>
        </p:txBody>
      </p:sp>
      <p:sp>
        <p:nvSpPr>
          <p:cNvPr id="50" name="Rounded Rectangle 1">
            <a:extLst>
              <a:ext uri="{FF2B5EF4-FFF2-40B4-BE49-F238E27FC236}">
                <a16:creationId xmlns:a16="http://schemas.microsoft.com/office/drawing/2014/main" xmlns="" id="{254DDFD3-A9A3-0F46-A039-E58188800AFA}"/>
              </a:ext>
            </a:extLst>
          </p:cNvPr>
          <p:cNvSpPr/>
          <p:nvPr/>
        </p:nvSpPr>
        <p:spPr>
          <a:xfrm>
            <a:off x="3747448" y="2506861"/>
            <a:ext cx="1858456" cy="2524264"/>
          </a:xfrm>
          <a:prstGeom prst="roundRect">
            <a:avLst/>
          </a:prstGeom>
          <a:solidFill>
            <a:schemeClr val="accent2"/>
          </a:solidFill>
          <a:ln w="25400" cap="flat" cmpd="sng" algn="ctr">
            <a:noFill/>
            <a:prstDash val="solid"/>
          </a:ln>
          <a:effectLst/>
        </p:spPr>
        <p:txBody>
          <a:bodyPr rtlCol="0" anchor="ctr"/>
          <a:lstStyle/>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chemeClr val="bg2"/>
              </a:solidFill>
              <a:latin typeface="ACHS Nueva Sans" pitchFamily="2" charset="0"/>
            </a:endParaRPr>
          </a:p>
          <a:p>
            <a:pPr algn="ctr" defTabSz="688086">
              <a:defRPr/>
            </a:pPr>
            <a:r>
              <a:rPr lang="es-ES" sz="1505" kern="0" dirty="0">
                <a:solidFill>
                  <a:schemeClr val="bg2"/>
                </a:solidFill>
                <a:latin typeface="ACHS Nueva Sans" pitchFamily="2" charset="0"/>
                <a:cs typeface="Arial" panose="020B0604020202020204" pitchFamily="34" charset="0"/>
              </a:rPr>
              <a:t>Lentes </a:t>
            </a:r>
          </a:p>
          <a:p>
            <a:pPr algn="ctr" defTabSz="688086">
              <a:defRPr/>
            </a:pPr>
            <a:r>
              <a:rPr lang="es-ES" sz="1505" kern="0" dirty="0">
                <a:solidFill>
                  <a:schemeClr val="bg2"/>
                </a:solidFill>
                <a:latin typeface="ACHS Nueva Sans" pitchFamily="2" charset="0"/>
                <a:cs typeface="Arial" panose="020B0604020202020204" pitchFamily="34" charset="0"/>
              </a:rPr>
              <a:t>de construcción</a:t>
            </a:r>
          </a:p>
        </p:txBody>
      </p:sp>
      <p:sp>
        <p:nvSpPr>
          <p:cNvPr id="52" name="Rounded Rectangle 1">
            <a:extLst>
              <a:ext uri="{FF2B5EF4-FFF2-40B4-BE49-F238E27FC236}">
                <a16:creationId xmlns:a16="http://schemas.microsoft.com/office/drawing/2014/main" xmlns="" id="{254DDFD3-A9A3-0F46-A039-E58188800AFA}"/>
              </a:ext>
            </a:extLst>
          </p:cNvPr>
          <p:cNvSpPr/>
          <p:nvPr/>
        </p:nvSpPr>
        <p:spPr>
          <a:xfrm>
            <a:off x="6405257" y="2506861"/>
            <a:ext cx="1858456" cy="2524264"/>
          </a:xfrm>
          <a:prstGeom prst="roundRect">
            <a:avLst/>
          </a:prstGeom>
          <a:solidFill>
            <a:schemeClr val="accent2"/>
          </a:solidFill>
          <a:ln w="25400" cap="flat" cmpd="sng" algn="ctr">
            <a:noFill/>
            <a:prstDash val="solid"/>
          </a:ln>
          <a:effectLst/>
        </p:spPr>
        <p:txBody>
          <a:bodyPr rtlCol="0" anchor="ctr"/>
          <a:lstStyle/>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505" kern="0" dirty="0">
              <a:solidFill>
                <a:srgbClr val="FFFFFF"/>
              </a:solidFill>
              <a:latin typeface="ACHS Nueva Sans" pitchFamily="2" charset="0"/>
              <a:cs typeface="Arial" panose="020B0604020202020204" pitchFamily="34" charset="0"/>
            </a:endParaRPr>
          </a:p>
          <a:p>
            <a:pPr algn="ctr" defTabSz="688086">
              <a:defRPr/>
            </a:pPr>
            <a:r>
              <a:rPr lang="es-ES" sz="1505" kern="0" dirty="0">
                <a:solidFill>
                  <a:schemeClr val="bg2"/>
                </a:solidFill>
                <a:latin typeface="ACHS Nueva Sans" pitchFamily="2" charset="0"/>
                <a:cs typeface="Arial" panose="020B0604020202020204" pitchFamily="34" charset="0"/>
              </a:rPr>
              <a:t>Guantes </a:t>
            </a:r>
          </a:p>
          <a:p>
            <a:pPr algn="ctr" defTabSz="688086">
              <a:defRPr/>
            </a:pPr>
            <a:r>
              <a:rPr lang="es-ES" sz="1505" kern="0" dirty="0">
                <a:solidFill>
                  <a:schemeClr val="bg2"/>
                </a:solidFill>
                <a:latin typeface="ACHS Nueva Sans" pitchFamily="2" charset="0"/>
                <a:cs typeface="Arial" panose="020B0604020202020204" pitchFamily="34" charset="0"/>
              </a:rPr>
              <a:t>de piel para la construcción</a:t>
            </a:r>
          </a:p>
        </p:txBody>
      </p:sp>
      <p:sp>
        <p:nvSpPr>
          <p:cNvPr id="53" name="Rounded Rectangle 1">
            <a:extLst>
              <a:ext uri="{FF2B5EF4-FFF2-40B4-BE49-F238E27FC236}">
                <a16:creationId xmlns:a16="http://schemas.microsoft.com/office/drawing/2014/main" xmlns="" id="{254DDFD3-A9A3-0F46-A039-E58188800AFA}"/>
              </a:ext>
            </a:extLst>
          </p:cNvPr>
          <p:cNvSpPr/>
          <p:nvPr/>
        </p:nvSpPr>
        <p:spPr>
          <a:xfrm>
            <a:off x="9130411" y="2512883"/>
            <a:ext cx="1858456" cy="2524264"/>
          </a:xfrm>
          <a:prstGeom prst="roundRect">
            <a:avLst/>
          </a:prstGeom>
          <a:solidFill>
            <a:schemeClr val="accent2"/>
          </a:solidFill>
          <a:ln w="25400" cap="flat" cmpd="sng" algn="ctr">
            <a:noFill/>
            <a:prstDash val="solid"/>
          </a:ln>
          <a:effectLst/>
        </p:spPr>
        <p:txBody>
          <a:bodyPr rtlCol="0" anchor="ctr"/>
          <a:lstStyle/>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355" kern="0" dirty="0">
              <a:solidFill>
                <a:srgbClr val="FFFFFF"/>
              </a:solidFill>
              <a:latin typeface="ACHS Nueva Sans" pitchFamily="2" charset="0"/>
            </a:endParaRPr>
          </a:p>
          <a:p>
            <a:pPr algn="ctr" defTabSz="688086">
              <a:defRPr/>
            </a:pPr>
            <a:endParaRPr lang="es-ES" sz="1505" kern="0" dirty="0">
              <a:solidFill>
                <a:schemeClr val="bg2"/>
              </a:solidFill>
              <a:latin typeface="ACHS Nueva Sans" pitchFamily="2" charset="0"/>
              <a:cs typeface="Arial" panose="020B0604020202020204" pitchFamily="34" charset="0"/>
            </a:endParaRPr>
          </a:p>
          <a:p>
            <a:pPr algn="ctr" defTabSz="688086">
              <a:defRPr/>
            </a:pPr>
            <a:r>
              <a:rPr lang="es-ES" sz="1505" kern="0" dirty="0">
                <a:solidFill>
                  <a:schemeClr val="bg2"/>
                </a:solidFill>
                <a:latin typeface="ACHS Nueva Sans" pitchFamily="2" charset="0"/>
                <a:cs typeface="Arial" panose="020B0604020202020204" pitchFamily="34" charset="0"/>
              </a:rPr>
              <a:t>Botas </a:t>
            </a:r>
          </a:p>
          <a:p>
            <a:pPr algn="ctr" defTabSz="688086">
              <a:defRPr/>
            </a:pPr>
            <a:r>
              <a:rPr lang="es-ES" sz="1505" kern="0" dirty="0">
                <a:solidFill>
                  <a:schemeClr val="bg2"/>
                </a:solidFill>
                <a:latin typeface="ACHS Nueva Sans" pitchFamily="2" charset="0"/>
                <a:cs typeface="Arial" panose="020B0604020202020204" pitchFamily="34" charset="0"/>
              </a:rPr>
              <a:t>con casquillo </a:t>
            </a:r>
          </a:p>
          <a:p>
            <a:pPr algn="ctr" defTabSz="688086">
              <a:defRPr/>
            </a:pPr>
            <a:r>
              <a:rPr lang="es-ES" sz="1505" kern="0" dirty="0">
                <a:solidFill>
                  <a:schemeClr val="bg2"/>
                </a:solidFill>
                <a:latin typeface="ACHS Nueva Sans" pitchFamily="2" charset="0"/>
                <a:cs typeface="Arial" panose="020B0604020202020204" pitchFamily="34" charset="0"/>
              </a:rPr>
              <a:t>de acero</a:t>
            </a:r>
          </a:p>
        </p:txBody>
      </p:sp>
      <p:sp>
        <p:nvSpPr>
          <p:cNvPr id="2" name="Marcador de texto 1">
            <a:extLst>
              <a:ext uri="{FF2B5EF4-FFF2-40B4-BE49-F238E27FC236}">
                <a16:creationId xmlns:a16="http://schemas.microsoft.com/office/drawing/2014/main" xmlns="" id="{0145B07D-2C82-3A01-F1EE-3F43761A4500}"/>
              </a:ext>
            </a:extLst>
          </p:cNvPr>
          <p:cNvSpPr>
            <a:spLocks noGrp="1"/>
          </p:cNvSpPr>
          <p:nvPr>
            <p:ph type="body" sz="quarter" idx="61"/>
          </p:nvPr>
        </p:nvSpPr>
        <p:spPr/>
        <p:txBody>
          <a:bodyPr/>
          <a:lstStyle/>
          <a:p>
            <a:r>
              <a:rPr lang="es-CL" dirty="0"/>
              <a:t>Uso de elementos de protección personal y su mantención</a:t>
            </a:r>
          </a:p>
          <a:p>
            <a:endParaRPr lang="es-CL" dirty="0"/>
          </a:p>
        </p:txBody>
      </p:sp>
      <p:grpSp>
        <p:nvGrpSpPr>
          <p:cNvPr id="11" name="Group 113">
            <a:extLst>
              <a:ext uri="{FF2B5EF4-FFF2-40B4-BE49-F238E27FC236}">
                <a16:creationId xmlns:a16="http://schemas.microsoft.com/office/drawing/2014/main" xmlns="" id="{3B02257B-9898-39A3-1061-F19CADCE6FCF}"/>
              </a:ext>
            </a:extLst>
          </p:cNvPr>
          <p:cNvGrpSpPr>
            <a:grpSpLocks noChangeAspect="1"/>
          </p:cNvGrpSpPr>
          <p:nvPr/>
        </p:nvGrpSpPr>
        <p:grpSpPr bwMode="auto">
          <a:xfrm>
            <a:off x="1541189" y="3086527"/>
            <a:ext cx="1245957" cy="948598"/>
            <a:chOff x="1376" y="2809"/>
            <a:chExt cx="507" cy="386"/>
          </a:xfrm>
          <a:solidFill>
            <a:schemeClr val="bg2"/>
          </a:solidFill>
        </p:grpSpPr>
        <p:sp>
          <p:nvSpPr>
            <p:cNvPr id="12" name="Freeform 114">
              <a:extLst>
                <a:ext uri="{FF2B5EF4-FFF2-40B4-BE49-F238E27FC236}">
                  <a16:creationId xmlns:a16="http://schemas.microsoft.com/office/drawing/2014/main" xmlns="" id="{CC088D99-2F5E-E1B4-B1DE-83943665FF6D}"/>
                </a:ext>
              </a:extLst>
            </p:cNvPr>
            <p:cNvSpPr>
              <a:spLocks noEditPoints="1"/>
            </p:cNvSpPr>
            <p:nvPr/>
          </p:nvSpPr>
          <p:spPr bwMode="auto">
            <a:xfrm>
              <a:off x="1412" y="2809"/>
              <a:ext cx="448" cy="301"/>
            </a:xfrm>
            <a:custGeom>
              <a:avLst/>
              <a:gdLst>
                <a:gd name="T0" fmla="*/ 498 w 727"/>
                <a:gd name="T1" fmla="*/ 250 h 490"/>
                <a:gd name="T2" fmla="*/ 498 w 727"/>
                <a:gd name="T3" fmla="*/ 250 h 490"/>
                <a:gd name="T4" fmla="*/ 471 w 727"/>
                <a:gd name="T5" fmla="*/ 277 h 490"/>
                <a:gd name="T6" fmla="*/ 443 w 727"/>
                <a:gd name="T7" fmla="*/ 250 h 490"/>
                <a:gd name="T8" fmla="*/ 443 w 727"/>
                <a:gd name="T9" fmla="*/ 104 h 490"/>
                <a:gd name="T10" fmla="*/ 447 w 727"/>
                <a:gd name="T11" fmla="*/ 105 h 490"/>
                <a:gd name="T12" fmla="*/ 497 w 727"/>
                <a:gd name="T13" fmla="*/ 122 h 490"/>
                <a:gd name="T14" fmla="*/ 498 w 727"/>
                <a:gd name="T15" fmla="*/ 122 h 490"/>
                <a:gd name="T16" fmla="*/ 498 w 727"/>
                <a:gd name="T17" fmla="*/ 250 h 490"/>
                <a:gd name="T18" fmla="*/ 284 w 727"/>
                <a:gd name="T19" fmla="*/ 250 h 490"/>
                <a:gd name="T20" fmla="*/ 284 w 727"/>
                <a:gd name="T21" fmla="*/ 250 h 490"/>
                <a:gd name="T22" fmla="*/ 257 w 727"/>
                <a:gd name="T23" fmla="*/ 277 h 490"/>
                <a:gd name="T24" fmla="*/ 229 w 727"/>
                <a:gd name="T25" fmla="*/ 250 h 490"/>
                <a:gd name="T26" fmla="*/ 229 w 727"/>
                <a:gd name="T27" fmla="*/ 122 h 490"/>
                <a:gd name="T28" fmla="*/ 231 w 727"/>
                <a:gd name="T29" fmla="*/ 122 h 490"/>
                <a:gd name="T30" fmla="*/ 282 w 727"/>
                <a:gd name="T31" fmla="*/ 104 h 490"/>
                <a:gd name="T32" fmla="*/ 285 w 727"/>
                <a:gd name="T33" fmla="*/ 103 h 490"/>
                <a:gd name="T34" fmla="*/ 284 w 727"/>
                <a:gd name="T35" fmla="*/ 250 h 490"/>
                <a:gd name="T36" fmla="*/ 712 w 727"/>
                <a:gd name="T37" fmla="*/ 490 h 490"/>
                <a:gd name="T38" fmla="*/ 712 w 727"/>
                <a:gd name="T39" fmla="*/ 490 h 490"/>
                <a:gd name="T40" fmla="*/ 727 w 727"/>
                <a:gd name="T41" fmla="*/ 475 h 490"/>
                <a:gd name="T42" fmla="*/ 727 w 727"/>
                <a:gd name="T43" fmla="*/ 427 h 490"/>
                <a:gd name="T44" fmla="*/ 444 w 727"/>
                <a:gd name="T45" fmla="*/ 72 h 490"/>
                <a:gd name="T46" fmla="*/ 442 w 727"/>
                <a:gd name="T47" fmla="*/ 72 h 490"/>
                <a:gd name="T48" fmla="*/ 442 w 727"/>
                <a:gd name="T49" fmla="*/ 69 h 490"/>
                <a:gd name="T50" fmla="*/ 364 w 727"/>
                <a:gd name="T51" fmla="*/ 0 h 490"/>
                <a:gd name="T52" fmla="*/ 286 w 727"/>
                <a:gd name="T53" fmla="*/ 69 h 490"/>
                <a:gd name="T54" fmla="*/ 286 w 727"/>
                <a:gd name="T55" fmla="*/ 72 h 490"/>
                <a:gd name="T56" fmla="*/ 284 w 727"/>
                <a:gd name="T57" fmla="*/ 72 h 490"/>
                <a:gd name="T58" fmla="*/ 0 w 727"/>
                <a:gd name="T59" fmla="*/ 427 h 490"/>
                <a:gd name="T60" fmla="*/ 0 w 727"/>
                <a:gd name="T61" fmla="*/ 475 h 490"/>
                <a:gd name="T62" fmla="*/ 16 w 727"/>
                <a:gd name="T63" fmla="*/ 490 h 490"/>
                <a:gd name="T64" fmla="*/ 31 w 727"/>
                <a:gd name="T65" fmla="*/ 475 h 490"/>
                <a:gd name="T66" fmla="*/ 31 w 727"/>
                <a:gd name="T67" fmla="*/ 427 h 490"/>
                <a:gd name="T68" fmla="*/ 194 w 727"/>
                <a:gd name="T69" fmla="*/ 140 h 490"/>
                <a:gd name="T70" fmla="*/ 199 w 727"/>
                <a:gd name="T71" fmla="*/ 137 h 490"/>
                <a:gd name="T72" fmla="*/ 199 w 727"/>
                <a:gd name="T73" fmla="*/ 250 h 490"/>
                <a:gd name="T74" fmla="*/ 257 w 727"/>
                <a:gd name="T75" fmla="*/ 308 h 490"/>
                <a:gd name="T76" fmla="*/ 315 w 727"/>
                <a:gd name="T77" fmla="*/ 250 h 490"/>
                <a:gd name="T78" fmla="*/ 316 w 727"/>
                <a:gd name="T79" fmla="*/ 88 h 490"/>
                <a:gd name="T80" fmla="*/ 316 w 727"/>
                <a:gd name="T81" fmla="*/ 87 h 490"/>
                <a:gd name="T82" fmla="*/ 316 w 727"/>
                <a:gd name="T83" fmla="*/ 86 h 490"/>
                <a:gd name="T84" fmla="*/ 316 w 727"/>
                <a:gd name="T85" fmla="*/ 86 h 490"/>
                <a:gd name="T86" fmla="*/ 316 w 727"/>
                <a:gd name="T87" fmla="*/ 85 h 490"/>
                <a:gd name="T88" fmla="*/ 316 w 727"/>
                <a:gd name="T89" fmla="*/ 77 h 490"/>
                <a:gd name="T90" fmla="*/ 364 w 727"/>
                <a:gd name="T91" fmla="*/ 30 h 490"/>
                <a:gd name="T92" fmla="*/ 412 w 727"/>
                <a:gd name="T93" fmla="*/ 77 h 490"/>
                <a:gd name="T94" fmla="*/ 412 w 727"/>
                <a:gd name="T95" fmla="*/ 80 h 490"/>
                <a:gd name="T96" fmla="*/ 412 w 727"/>
                <a:gd name="T97" fmla="*/ 86 h 490"/>
                <a:gd name="T98" fmla="*/ 413 w 727"/>
                <a:gd name="T99" fmla="*/ 89 h 490"/>
                <a:gd name="T100" fmla="*/ 413 w 727"/>
                <a:gd name="T101" fmla="*/ 250 h 490"/>
                <a:gd name="T102" fmla="*/ 471 w 727"/>
                <a:gd name="T103" fmla="*/ 308 h 490"/>
                <a:gd name="T104" fmla="*/ 529 w 727"/>
                <a:gd name="T105" fmla="*/ 250 h 490"/>
                <a:gd name="T106" fmla="*/ 529 w 727"/>
                <a:gd name="T107" fmla="*/ 138 h 490"/>
                <a:gd name="T108" fmla="*/ 534 w 727"/>
                <a:gd name="T109" fmla="*/ 140 h 490"/>
                <a:gd name="T110" fmla="*/ 697 w 727"/>
                <a:gd name="T111" fmla="*/ 427 h 490"/>
                <a:gd name="T112" fmla="*/ 697 w 727"/>
                <a:gd name="T113" fmla="*/ 475 h 490"/>
                <a:gd name="T114" fmla="*/ 712 w 727"/>
                <a:gd name="T11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7" h="490">
                  <a:moveTo>
                    <a:pt x="498" y="250"/>
                  </a:moveTo>
                  <a:lnTo>
                    <a:pt x="498" y="250"/>
                  </a:lnTo>
                  <a:cubicBezTo>
                    <a:pt x="498" y="265"/>
                    <a:pt x="486" y="277"/>
                    <a:pt x="471" y="277"/>
                  </a:cubicBezTo>
                  <a:cubicBezTo>
                    <a:pt x="456" y="277"/>
                    <a:pt x="443" y="265"/>
                    <a:pt x="443" y="250"/>
                  </a:cubicBezTo>
                  <a:lnTo>
                    <a:pt x="443" y="104"/>
                  </a:lnTo>
                  <a:lnTo>
                    <a:pt x="447" y="105"/>
                  </a:lnTo>
                  <a:cubicBezTo>
                    <a:pt x="464" y="109"/>
                    <a:pt x="480" y="115"/>
                    <a:pt x="497" y="122"/>
                  </a:cubicBezTo>
                  <a:lnTo>
                    <a:pt x="498" y="122"/>
                  </a:lnTo>
                  <a:lnTo>
                    <a:pt x="498" y="250"/>
                  </a:lnTo>
                  <a:close/>
                  <a:moveTo>
                    <a:pt x="284" y="250"/>
                  </a:moveTo>
                  <a:lnTo>
                    <a:pt x="284" y="250"/>
                  </a:lnTo>
                  <a:cubicBezTo>
                    <a:pt x="284" y="265"/>
                    <a:pt x="272" y="277"/>
                    <a:pt x="257" y="277"/>
                  </a:cubicBezTo>
                  <a:cubicBezTo>
                    <a:pt x="242" y="277"/>
                    <a:pt x="229" y="265"/>
                    <a:pt x="229" y="250"/>
                  </a:cubicBezTo>
                  <a:lnTo>
                    <a:pt x="229" y="122"/>
                  </a:lnTo>
                  <a:lnTo>
                    <a:pt x="231" y="122"/>
                  </a:lnTo>
                  <a:cubicBezTo>
                    <a:pt x="248" y="114"/>
                    <a:pt x="265" y="109"/>
                    <a:pt x="282" y="104"/>
                  </a:cubicBezTo>
                  <a:lnTo>
                    <a:pt x="285" y="103"/>
                  </a:lnTo>
                  <a:lnTo>
                    <a:pt x="284" y="250"/>
                  </a:lnTo>
                  <a:close/>
                  <a:moveTo>
                    <a:pt x="712" y="490"/>
                  </a:moveTo>
                  <a:lnTo>
                    <a:pt x="712" y="490"/>
                  </a:lnTo>
                  <a:cubicBezTo>
                    <a:pt x="720" y="490"/>
                    <a:pt x="727" y="483"/>
                    <a:pt x="727" y="475"/>
                  </a:cubicBezTo>
                  <a:lnTo>
                    <a:pt x="727" y="427"/>
                  </a:lnTo>
                  <a:cubicBezTo>
                    <a:pt x="727" y="255"/>
                    <a:pt x="611" y="110"/>
                    <a:pt x="444" y="72"/>
                  </a:cubicBezTo>
                  <a:lnTo>
                    <a:pt x="442" y="72"/>
                  </a:lnTo>
                  <a:lnTo>
                    <a:pt x="442" y="69"/>
                  </a:lnTo>
                  <a:cubicBezTo>
                    <a:pt x="438" y="29"/>
                    <a:pt x="404" y="0"/>
                    <a:pt x="364" y="0"/>
                  </a:cubicBezTo>
                  <a:cubicBezTo>
                    <a:pt x="323" y="0"/>
                    <a:pt x="290" y="29"/>
                    <a:pt x="286" y="69"/>
                  </a:cubicBezTo>
                  <a:lnTo>
                    <a:pt x="286" y="72"/>
                  </a:lnTo>
                  <a:lnTo>
                    <a:pt x="284" y="72"/>
                  </a:lnTo>
                  <a:cubicBezTo>
                    <a:pt x="117" y="109"/>
                    <a:pt x="0" y="255"/>
                    <a:pt x="0" y="427"/>
                  </a:cubicBezTo>
                  <a:lnTo>
                    <a:pt x="0" y="475"/>
                  </a:lnTo>
                  <a:cubicBezTo>
                    <a:pt x="0" y="483"/>
                    <a:pt x="7" y="490"/>
                    <a:pt x="16" y="490"/>
                  </a:cubicBezTo>
                  <a:cubicBezTo>
                    <a:pt x="24" y="490"/>
                    <a:pt x="31" y="483"/>
                    <a:pt x="31" y="475"/>
                  </a:cubicBezTo>
                  <a:lnTo>
                    <a:pt x="31" y="427"/>
                  </a:lnTo>
                  <a:cubicBezTo>
                    <a:pt x="31" y="309"/>
                    <a:pt x="94" y="200"/>
                    <a:pt x="194" y="140"/>
                  </a:cubicBezTo>
                  <a:lnTo>
                    <a:pt x="199" y="137"/>
                  </a:lnTo>
                  <a:lnTo>
                    <a:pt x="199" y="250"/>
                  </a:lnTo>
                  <a:cubicBezTo>
                    <a:pt x="199" y="282"/>
                    <a:pt x="225" y="308"/>
                    <a:pt x="257" y="308"/>
                  </a:cubicBezTo>
                  <a:cubicBezTo>
                    <a:pt x="289" y="308"/>
                    <a:pt x="315" y="282"/>
                    <a:pt x="315" y="250"/>
                  </a:cubicBezTo>
                  <a:lnTo>
                    <a:pt x="316" y="88"/>
                  </a:lnTo>
                  <a:cubicBezTo>
                    <a:pt x="316" y="87"/>
                    <a:pt x="316" y="87"/>
                    <a:pt x="316" y="87"/>
                  </a:cubicBezTo>
                  <a:lnTo>
                    <a:pt x="316" y="86"/>
                  </a:lnTo>
                  <a:lnTo>
                    <a:pt x="316" y="86"/>
                  </a:lnTo>
                  <a:cubicBezTo>
                    <a:pt x="316" y="85"/>
                    <a:pt x="316" y="85"/>
                    <a:pt x="316" y="85"/>
                  </a:cubicBezTo>
                  <a:lnTo>
                    <a:pt x="316" y="77"/>
                  </a:lnTo>
                  <a:cubicBezTo>
                    <a:pt x="316" y="51"/>
                    <a:pt x="338" y="30"/>
                    <a:pt x="364" y="30"/>
                  </a:cubicBezTo>
                  <a:cubicBezTo>
                    <a:pt x="390" y="30"/>
                    <a:pt x="412" y="51"/>
                    <a:pt x="412" y="77"/>
                  </a:cubicBezTo>
                  <a:cubicBezTo>
                    <a:pt x="412" y="78"/>
                    <a:pt x="412" y="79"/>
                    <a:pt x="412" y="80"/>
                  </a:cubicBezTo>
                  <a:lnTo>
                    <a:pt x="412" y="86"/>
                  </a:lnTo>
                  <a:cubicBezTo>
                    <a:pt x="413" y="87"/>
                    <a:pt x="413" y="89"/>
                    <a:pt x="413" y="89"/>
                  </a:cubicBezTo>
                  <a:lnTo>
                    <a:pt x="413" y="250"/>
                  </a:lnTo>
                  <a:cubicBezTo>
                    <a:pt x="413" y="282"/>
                    <a:pt x="439" y="308"/>
                    <a:pt x="471" y="308"/>
                  </a:cubicBezTo>
                  <a:cubicBezTo>
                    <a:pt x="503" y="308"/>
                    <a:pt x="529" y="282"/>
                    <a:pt x="529" y="250"/>
                  </a:cubicBezTo>
                  <a:lnTo>
                    <a:pt x="529" y="138"/>
                  </a:lnTo>
                  <a:lnTo>
                    <a:pt x="534" y="140"/>
                  </a:lnTo>
                  <a:cubicBezTo>
                    <a:pt x="634" y="200"/>
                    <a:pt x="697" y="310"/>
                    <a:pt x="697" y="427"/>
                  </a:cubicBezTo>
                  <a:lnTo>
                    <a:pt x="697" y="475"/>
                  </a:lnTo>
                  <a:cubicBezTo>
                    <a:pt x="697" y="483"/>
                    <a:pt x="703" y="490"/>
                    <a:pt x="712" y="4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14" name="Freeform 115">
              <a:extLst>
                <a:ext uri="{FF2B5EF4-FFF2-40B4-BE49-F238E27FC236}">
                  <a16:creationId xmlns:a16="http://schemas.microsoft.com/office/drawing/2014/main" xmlns="" id="{95E77785-BC39-47DE-17F8-C68AAFA12D4E}"/>
                </a:ext>
              </a:extLst>
            </p:cNvPr>
            <p:cNvSpPr>
              <a:spLocks noEditPoints="1"/>
            </p:cNvSpPr>
            <p:nvPr/>
          </p:nvSpPr>
          <p:spPr bwMode="auto">
            <a:xfrm>
              <a:off x="1376" y="3091"/>
              <a:ext cx="507" cy="104"/>
            </a:xfrm>
            <a:custGeom>
              <a:avLst/>
              <a:gdLst>
                <a:gd name="T0" fmla="*/ 50 w 823"/>
                <a:gd name="T1" fmla="*/ 31 h 170"/>
                <a:gd name="T2" fmla="*/ 50 w 823"/>
                <a:gd name="T3" fmla="*/ 31 h 170"/>
                <a:gd name="T4" fmla="*/ 50 w 823"/>
                <a:gd name="T5" fmla="*/ 31 h 170"/>
                <a:gd name="T6" fmla="*/ 366 w 823"/>
                <a:gd name="T7" fmla="*/ 50 h 170"/>
                <a:gd name="T8" fmla="*/ 456 w 823"/>
                <a:gd name="T9" fmla="*/ 50 h 170"/>
                <a:gd name="T10" fmla="*/ 772 w 823"/>
                <a:gd name="T11" fmla="*/ 31 h 170"/>
                <a:gd name="T12" fmla="*/ 772 w 823"/>
                <a:gd name="T13" fmla="*/ 31 h 170"/>
                <a:gd name="T14" fmla="*/ 792 w 823"/>
                <a:gd name="T15" fmla="*/ 52 h 170"/>
                <a:gd name="T16" fmla="*/ 776 w 823"/>
                <a:gd name="T17" fmla="*/ 71 h 170"/>
                <a:gd name="T18" fmla="*/ 549 w 823"/>
                <a:gd name="T19" fmla="*/ 118 h 170"/>
                <a:gd name="T20" fmla="*/ 411 w 823"/>
                <a:gd name="T21" fmla="*/ 134 h 170"/>
                <a:gd name="T22" fmla="*/ 273 w 823"/>
                <a:gd name="T23" fmla="*/ 118 h 170"/>
                <a:gd name="T24" fmla="*/ 46 w 823"/>
                <a:gd name="T25" fmla="*/ 71 h 170"/>
                <a:gd name="T26" fmla="*/ 30 w 823"/>
                <a:gd name="T27" fmla="*/ 52 h 170"/>
                <a:gd name="T28" fmla="*/ 50 w 823"/>
                <a:gd name="T29" fmla="*/ 31 h 170"/>
                <a:gd name="T30" fmla="*/ 780 w 823"/>
                <a:gd name="T31" fmla="*/ 83 h 170"/>
                <a:gd name="T32" fmla="*/ 780 w 823"/>
                <a:gd name="T33" fmla="*/ 83 h 170"/>
                <a:gd name="T34" fmla="*/ 780 w 823"/>
                <a:gd name="T35" fmla="*/ 83 h 170"/>
                <a:gd name="T36" fmla="*/ 780 w 823"/>
                <a:gd name="T37" fmla="*/ 89 h 170"/>
                <a:gd name="T38" fmla="*/ 780 w 823"/>
                <a:gd name="T39" fmla="*/ 83 h 170"/>
                <a:gd name="T40" fmla="*/ 40 w 823"/>
                <a:gd name="T41" fmla="*/ 101 h 170"/>
                <a:gd name="T42" fmla="*/ 40 w 823"/>
                <a:gd name="T43" fmla="*/ 101 h 170"/>
                <a:gd name="T44" fmla="*/ 266 w 823"/>
                <a:gd name="T45" fmla="*/ 148 h 170"/>
                <a:gd name="T46" fmla="*/ 556 w 823"/>
                <a:gd name="T47" fmla="*/ 148 h 170"/>
                <a:gd name="T48" fmla="*/ 783 w 823"/>
                <a:gd name="T49" fmla="*/ 101 h 170"/>
                <a:gd name="T50" fmla="*/ 823 w 823"/>
                <a:gd name="T51" fmla="*/ 52 h 170"/>
                <a:gd name="T52" fmla="*/ 771 w 823"/>
                <a:gd name="T53" fmla="*/ 0 h 170"/>
                <a:gd name="T54" fmla="*/ 454 w 823"/>
                <a:gd name="T55" fmla="*/ 19 h 170"/>
                <a:gd name="T56" fmla="*/ 368 w 823"/>
                <a:gd name="T57" fmla="*/ 19 h 170"/>
                <a:gd name="T58" fmla="*/ 50 w 823"/>
                <a:gd name="T59" fmla="*/ 0 h 170"/>
                <a:gd name="T60" fmla="*/ 0 w 823"/>
                <a:gd name="T61" fmla="*/ 52 h 170"/>
                <a:gd name="T62" fmla="*/ 40 w 823"/>
                <a:gd name="T63" fmla="*/ 10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3" h="170">
                  <a:moveTo>
                    <a:pt x="50" y="31"/>
                  </a:moveTo>
                  <a:lnTo>
                    <a:pt x="50" y="31"/>
                  </a:lnTo>
                  <a:lnTo>
                    <a:pt x="50" y="31"/>
                  </a:lnTo>
                  <a:lnTo>
                    <a:pt x="366" y="50"/>
                  </a:lnTo>
                  <a:cubicBezTo>
                    <a:pt x="396" y="52"/>
                    <a:pt x="426" y="52"/>
                    <a:pt x="456" y="50"/>
                  </a:cubicBezTo>
                  <a:lnTo>
                    <a:pt x="772" y="31"/>
                  </a:lnTo>
                  <a:lnTo>
                    <a:pt x="772" y="31"/>
                  </a:lnTo>
                  <a:cubicBezTo>
                    <a:pt x="783" y="31"/>
                    <a:pt x="792" y="40"/>
                    <a:pt x="792" y="52"/>
                  </a:cubicBezTo>
                  <a:cubicBezTo>
                    <a:pt x="792" y="61"/>
                    <a:pt x="786" y="69"/>
                    <a:pt x="776" y="71"/>
                  </a:cubicBezTo>
                  <a:lnTo>
                    <a:pt x="549" y="118"/>
                  </a:lnTo>
                  <a:cubicBezTo>
                    <a:pt x="504" y="129"/>
                    <a:pt x="458" y="134"/>
                    <a:pt x="411" y="134"/>
                  </a:cubicBezTo>
                  <a:cubicBezTo>
                    <a:pt x="365" y="134"/>
                    <a:pt x="318" y="129"/>
                    <a:pt x="273" y="118"/>
                  </a:cubicBezTo>
                  <a:lnTo>
                    <a:pt x="46" y="71"/>
                  </a:lnTo>
                  <a:cubicBezTo>
                    <a:pt x="37" y="69"/>
                    <a:pt x="30" y="61"/>
                    <a:pt x="30" y="52"/>
                  </a:cubicBezTo>
                  <a:cubicBezTo>
                    <a:pt x="30" y="40"/>
                    <a:pt x="39" y="31"/>
                    <a:pt x="50" y="31"/>
                  </a:cubicBezTo>
                  <a:close/>
                  <a:moveTo>
                    <a:pt x="780" y="83"/>
                  </a:moveTo>
                  <a:lnTo>
                    <a:pt x="780" y="83"/>
                  </a:lnTo>
                  <a:lnTo>
                    <a:pt x="780" y="83"/>
                  </a:lnTo>
                  <a:lnTo>
                    <a:pt x="780" y="89"/>
                  </a:lnTo>
                  <a:lnTo>
                    <a:pt x="780" y="83"/>
                  </a:lnTo>
                  <a:close/>
                  <a:moveTo>
                    <a:pt x="40" y="101"/>
                  </a:moveTo>
                  <a:lnTo>
                    <a:pt x="40" y="101"/>
                  </a:lnTo>
                  <a:lnTo>
                    <a:pt x="266" y="148"/>
                  </a:lnTo>
                  <a:cubicBezTo>
                    <a:pt x="361" y="170"/>
                    <a:pt x="462" y="170"/>
                    <a:pt x="556" y="148"/>
                  </a:cubicBezTo>
                  <a:lnTo>
                    <a:pt x="783" y="101"/>
                  </a:lnTo>
                  <a:cubicBezTo>
                    <a:pt x="806" y="96"/>
                    <a:pt x="823" y="76"/>
                    <a:pt x="823" y="52"/>
                  </a:cubicBezTo>
                  <a:cubicBezTo>
                    <a:pt x="823" y="23"/>
                    <a:pt x="799" y="0"/>
                    <a:pt x="771" y="0"/>
                  </a:cubicBezTo>
                  <a:lnTo>
                    <a:pt x="454" y="19"/>
                  </a:lnTo>
                  <a:cubicBezTo>
                    <a:pt x="426" y="21"/>
                    <a:pt x="397" y="21"/>
                    <a:pt x="368" y="19"/>
                  </a:cubicBezTo>
                  <a:lnTo>
                    <a:pt x="50" y="0"/>
                  </a:lnTo>
                  <a:cubicBezTo>
                    <a:pt x="22" y="0"/>
                    <a:pt x="0" y="23"/>
                    <a:pt x="0" y="52"/>
                  </a:cubicBezTo>
                  <a:cubicBezTo>
                    <a:pt x="0" y="76"/>
                    <a:pt x="16" y="96"/>
                    <a:pt x="40" y="1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
        <p:nvSpPr>
          <p:cNvPr id="18" name="Freeform 120">
            <a:extLst>
              <a:ext uri="{FF2B5EF4-FFF2-40B4-BE49-F238E27FC236}">
                <a16:creationId xmlns:a16="http://schemas.microsoft.com/office/drawing/2014/main" xmlns="" id="{F3BFEB7D-59E0-1D6F-8D88-653B653073B7}"/>
              </a:ext>
            </a:extLst>
          </p:cNvPr>
          <p:cNvSpPr>
            <a:spLocks noEditPoints="1"/>
          </p:cNvSpPr>
          <p:nvPr/>
        </p:nvSpPr>
        <p:spPr bwMode="auto">
          <a:xfrm>
            <a:off x="3994158" y="3346451"/>
            <a:ext cx="1388010" cy="505567"/>
          </a:xfrm>
          <a:custGeom>
            <a:avLst/>
            <a:gdLst>
              <a:gd name="T0" fmla="*/ 47 w 747"/>
              <a:gd name="T1" fmla="*/ 190 h 272"/>
              <a:gd name="T2" fmla="*/ 34 w 747"/>
              <a:gd name="T3" fmla="*/ 130 h 272"/>
              <a:gd name="T4" fmla="*/ 47 w 747"/>
              <a:gd name="T5" fmla="*/ 184 h 272"/>
              <a:gd name="T6" fmla="*/ 34 w 747"/>
              <a:gd name="T7" fmla="*/ 95 h 272"/>
              <a:gd name="T8" fmla="*/ 34 w 747"/>
              <a:gd name="T9" fmla="*/ 82 h 272"/>
              <a:gd name="T10" fmla="*/ 47 w 747"/>
              <a:gd name="T11" fmla="*/ 89 h 272"/>
              <a:gd name="T12" fmla="*/ 34 w 747"/>
              <a:gd name="T13" fmla="*/ 95 h 272"/>
              <a:gd name="T14" fmla="*/ 306 w 747"/>
              <a:gd name="T15" fmla="*/ 208 h 272"/>
              <a:gd name="T16" fmla="*/ 266 w 747"/>
              <a:gd name="T17" fmla="*/ 238 h 272"/>
              <a:gd name="T18" fmla="*/ 82 w 747"/>
              <a:gd name="T19" fmla="*/ 184 h 272"/>
              <a:gd name="T20" fmla="*/ 136 w 747"/>
              <a:gd name="T21" fmla="*/ 35 h 272"/>
              <a:gd name="T22" fmla="*/ 665 w 747"/>
              <a:gd name="T23" fmla="*/ 89 h 272"/>
              <a:gd name="T24" fmla="*/ 611 w 747"/>
              <a:gd name="T25" fmla="*/ 238 h 272"/>
              <a:gd name="T26" fmla="*/ 444 w 747"/>
              <a:gd name="T27" fmla="*/ 216 h 272"/>
              <a:gd name="T28" fmla="*/ 373 w 747"/>
              <a:gd name="T29" fmla="*/ 167 h 272"/>
              <a:gd name="T30" fmla="*/ 713 w 747"/>
              <a:gd name="T31" fmla="*/ 130 h 272"/>
              <a:gd name="T32" fmla="*/ 713 w 747"/>
              <a:gd name="T33" fmla="*/ 190 h 272"/>
              <a:gd name="T34" fmla="*/ 700 w 747"/>
              <a:gd name="T35" fmla="*/ 184 h 272"/>
              <a:gd name="T36" fmla="*/ 713 w 747"/>
              <a:gd name="T37" fmla="*/ 130 h 272"/>
              <a:gd name="T38" fmla="*/ 699 w 747"/>
              <a:gd name="T39" fmla="*/ 82 h 272"/>
              <a:gd name="T40" fmla="*/ 713 w 747"/>
              <a:gd name="T41" fmla="*/ 95 h 272"/>
              <a:gd name="T42" fmla="*/ 700 w 747"/>
              <a:gd name="T43" fmla="*/ 89 h 272"/>
              <a:gd name="T44" fmla="*/ 690 w 747"/>
              <a:gd name="T45" fmla="*/ 48 h 272"/>
              <a:gd name="T46" fmla="*/ 611 w 747"/>
              <a:gd name="T47" fmla="*/ 0 h 272"/>
              <a:gd name="T48" fmla="*/ 57 w 747"/>
              <a:gd name="T49" fmla="*/ 48 h 272"/>
              <a:gd name="T50" fmla="*/ 0 w 747"/>
              <a:gd name="T51" fmla="*/ 225 h 272"/>
              <a:gd name="T52" fmla="*/ 136 w 747"/>
              <a:gd name="T53" fmla="*/ 272 h 272"/>
              <a:gd name="T54" fmla="*/ 333 w 747"/>
              <a:gd name="T55" fmla="*/ 231 h 272"/>
              <a:gd name="T56" fmla="*/ 373 w 747"/>
              <a:gd name="T57" fmla="*/ 201 h 272"/>
              <a:gd name="T58" fmla="*/ 413 w 747"/>
              <a:gd name="T59" fmla="*/ 231 h 272"/>
              <a:gd name="T60" fmla="*/ 611 w 747"/>
              <a:gd name="T61" fmla="*/ 272 h 272"/>
              <a:gd name="T62" fmla="*/ 747 w 747"/>
              <a:gd name="T63" fmla="*/ 225 h 272"/>
              <a:gd name="T64" fmla="*/ 690 w 747"/>
              <a:gd name="T65"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7" h="272">
                <a:moveTo>
                  <a:pt x="47" y="190"/>
                </a:moveTo>
                <a:lnTo>
                  <a:pt x="47" y="190"/>
                </a:lnTo>
                <a:lnTo>
                  <a:pt x="34" y="190"/>
                </a:lnTo>
                <a:lnTo>
                  <a:pt x="34" y="130"/>
                </a:lnTo>
                <a:lnTo>
                  <a:pt x="47" y="130"/>
                </a:lnTo>
                <a:lnTo>
                  <a:pt x="47" y="184"/>
                </a:lnTo>
                <a:cubicBezTo>
                  <a:pt x="47" y="186"/>
                  <a:pt x="47" y="188"/>
                  <a:pt x="47" y="190"/>
                </a:cubicBezTo>
                <a:close/>
                <a:moveTo>
                  <a:pt x="34" y="95"/>
                </a:moveTo>
                <a:lnTo>
                  <a:pt x="34" y="95"/>
                </a:lnTo>
                <a:lnTo>
                  <a:pt x="34" y="82"/>
                </a:lnTo>
                <a:lnTo>
                  <a:pt x="47" y="82"/>
                </a:lnTo>
                <a:cubicBezTo>
                  <a:pt x="47" y="85"/>
                  <a:pt x="47" y="87"/>
                  <a:pt x="47" y="89"/>
                </a:cubicBezTo>
                <a:lnTo>
                  <a:pt x="47" y="95"/>
                </a:lnTo>
                <a:lnTo>
                  <a:pt x="34" y="95"/>
                </a:lnTo>
                <a:close/>
                <a:moveTo>
                  <a:pt x="306" y="208"/>
                </a:moveTo>
                <a:lnTo>
                  <a:pt x="306" y="208"/>
                </a:lnTo>
                <a:lnTo>
                  <a:pt x="303" y="216"/>
                </a:lnTo>
                <a:cubicBezTo>
                  <a:pt x="296" y="229"/>
                  <a:pt x="282" y="238"/>
                  <a:pt x="266" y="238"/>
                </a:cubicBezTo>
                <a:lnTo>
                  <a:pt x="136" y="238"/>
                </a:lnTo>
                <a:cubicBezTo>
                  <a:pt x="106" y="238"/>
                  <a:pt x="82" y="214"/>
                  <a:pt x="82" y="184"/>
                </a:cubicBezTo>
                <a:lnTo>
                  <a:pt x="82" y="89"/>
                </a:lnTo>
                <a:cubicBezTo>
                  <a:pt x="82" y="59"/>
                  <a:pt x="106" y="35"/>
                  <a:pt x="136" y="35"/>
                </a:cubicBezTo>
                <a:lnTo>
                  <a:pt x="611" y="35"/>
                </a:lnTo>
                <a:cubicBezTo>
                  <a:pt x="641" y="35"/>
                  <a:pt x="665" y="59"/>
                  <a:pt x="665" y="89"/>
                </a:cubicBezTo>
                <a:lnTo>
                  <a:pt x="665" y="184"/>
                </a:lnTo>
                <a:cubicBezTo>
                  <a:pt x="665" y="214"/>
                  <a:pt x="641" y="238"/>
                  <a:pt x="611" y="238"/>
                </a:cubicBezTo>
                <a:lnTo>
                  <a:pt x="480" y="238"/>
                </a:lnTo>
                <a:cubicBezTo>
                  <a:pt x="465" y="238"/>
                  <a:pt x="451" y="229"/>
                  <a:pt x="444" y="216"/>
                </a:cubicBezTo>
                <a:lnTo>
                  <a:pt x="440" y="208"/>
                </a:lnTo>
                <a:cubicBezTo>
                  <a:pt x="428" y="183"/>
                  <a:pt x="402" y="167"/>
                  <a:pt x="373" y="167"/>
                </a:cubicBezTo>
                <a:cubicBezTo>
                  <a:pt x="345" y="167"/>
                  <a:pt x="319" y="183"/>
                  <a:pt x="306" y="208"/>
                </a:cubicBezTo>
                <a:close/>
                <a:moveTo>
                  <a:pt x="713" y="130"/>
                </a:moveTo>
                <a:lnTo>
                  <a:pt x="713" y="130"/>
                </a:lnTo>
                <a:lnTo>
                  <a:pt x="713" y="190"/>
                </a:lnTo>
                <a:lnTo>
                  <a:pt x="699" y="190"/>
                </a:lnTo>
                <a:cubicBezTo>
                  <a:pt x="700" y="188"/>
                  <a:pt x="700" y="186"/>
                  <a:pt x="700" y="184"/>
                </a:cubicBezTo>
                <a:lnTo>
                  <a:pt x="700" y="130"/>
                </a:lnTo>
                <a:lnTo>
                  <a:pt x="713" y="130"/>
                </a:lnTo>
                <a:close/>
                <a:moveTo>
                  <a:pt x="699" y="82"/>
                </a:moveTo>
                <a:lnTo>
                  <a:pt x="699" y="82"/>
                </a:lnTo>
                <a:lnTo>
                  <a:pt x="713" y="82"/>
                </a:lnTo>
                <a:lnTo>
                  <a:pt x="713" y="95"/>
                </a:lnTo>
                <a:lnTo>
                  <a:pt x="700" y="95"/>
                </a:lnTo>
                <a:lnTo>
                  <a:pt x="700" y="89"/>
                </a:lnTo>
                <a:cubicBezTo>
                  <a:pt x="700" y="87"/>
                  <a:pt x="700" y="85"/>
                  <a:pt x="699" y="82"/>
                </a:cubicBezTo>
                <a:close/>
                <a:moveTo>
                  <a:pt x="690" y="48"/>
                </a:moveTo>
                <a:lnTo>
                  <a:pt x="690" y="48"/>
                </a:lnTo>
                <a:cubicBezTo>
                  <a:pt x="674" y="19"/>
                  <a:pt x="644" y="0"/>
                  <a:pt x="611" y="0"/>
                </a:cubicBezTo>
                <a:lnTo>
                  <a:pt x="136" y="0"/>
                </a:lnTo>
                <a:cubicBezTo>
                  <a:pt x="103" y="0"/>
                  <a:pt x="72" y="19"/>
                  <a:pt x="57" y="48"/>
                </a:cubicBezTo>
                <a:lnTo>
                  <a:pt x="0" y="48"/>
                </a:lnTo>
                <a:lnTo>
                  <a:pt x="0" y="225"/>
                </a:lnTo>
                <a:lnTo>
                  <a:pt x="57" y="225"/>
                </a:lnTo>
                <a:cubicBezTo>
                  <a:pt x="72" y="254"/>
                  <a:pt x="103" y="272"/>
                  <a:pt x="136" y="272"/>
                </a:cubicBezTo>
                <a:lnTo>
                  <a:pt x="266" y="272"/>
                </a:lnTo>
                <a:cubicBezTo>
                  <a:pt x="295" y="272"/>
                  <a:pt x="321" y="257"/>
                  <a:pt x="333" y="231"/>
                </a:cubicBezTo>
                <a:lnTo>
                  <a:pt x="337" y="224"/>
                </a:lnTo>
                <a:cubicBezTo>
                  <a:pt x="344" y="210"/>
                  <a:pt x="358" y="201"/>
                  <a:pt x="373" y="201"/>
                </a:cubicBezTo>
                <a:cubicBezTo>
                  <a:pt x="389" y="201"/>
                  <a:pt x="403" y="210"/>
                  <a:pt x="410" y="224"/>
                </a:cubicBezTo>
                <a:lnTo>
                  <a:pt x="413" y="231"/>
                </a:lnTo>
                <a:cubicBezTo>
                  <a:pt x="426" y="257"/>
                  <a:pt x="452" y="272"/>
                  <a:pt x="480" y="272"/>
                </a:cubicBezTo>
                <a:lnTo>
                  <a:pt x="611" y="272"/>
                </a:lnTo>
                <a:cubicBezTo>
                  <a:pt x="644" y="272"/>
                  <a:pt x="674" y="254"/>
                  <a:pt x="690" y="225"/>
                </a:cubicBezTo>
                <a:lnTo>
                  <a:pt x="747" y="225"/>
                </a:lnTo>
                <a:lnTo>
                  <a:pt x="747" y="48"/>
                </a:lnTo>
                <a:lnTo>
                  <a:pt x="690" y="4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p>
        </p:txBody>
      </p:sp>
      <p:grpSp>
        <p:nvGrpSpPr>
          <p:cNvPr id="19" name="Group 4">
            <a:extLst>
              <a:ext uri="{FF2B5EF4-FFF2-40B4-BE49-F238E27FC236}">
                <a16:creationId xmlns:a16="http://schemas.microsoft.com/office/drawing/2014/main" xmlns="" id="{C2F74916-C561-3074-31FF-6C2180F5EC97}"/>
              </a:ext>
            </a:extLst>
          </p:cNvPr>
          <p:cNvGrpSpPr>
            <a:grpSpLocks noChangeAspect="1"/>
          </p:cNvGrpSpPr>
          <p:nvPr/>
        </p:nvGrpSpPr>
        <p:grpSpPr bwMode="auto">
          <a:xfrm>
            <a:off x="6806622" y="2925861"/>
            <a:ext cx="1097414" cy="1109264"/>
            <a:chOff x="414" y="1024"/>
            <a:chExt cx="463" cy="468"/>
          </a:xfrm>
          <a:solidFill>
            <a:schemeClr val="bg1"/>
          </a:solidFill>
        </p:grpSpPr>
        <p:sp>
          <p:nvSpPr>
            <p:cNvPr id="20" name="Freeform 5">
              <a:extLst>
                <a:ext uri="{FF2B5EF4-FFF2-40B4-BE49-F238E27FC236}">
                  <a16:creationId xmlns:a16="http://schemas.microsoft.com/office/drawing/2014/main" xmlns="" id="{F61B923A-C153-8C18-A9B0-565BE29BE09A}"/>
                </a:ext>
              </a:extLst>
            </p:cNvPr>
            <p:cNvSpPr>
              <a:spLocks noEditPoints="1"/>
            </p:cNvSpPr>
            <p:nvPr/>
          </p:nvSpPr>
          <p:spPr bwMode="auto">
            <a:xfrm>
              <a:off x="414" y="1024"/>
              <a:ext cx="463" cy="468"/>
            </a:xfrm>
            <a:custGeom>
              <a:avLst/>
              <a:gdLst>
                <a:gd name="T0" fmla="*/ 570 w 753"/>
                <a:gd name="T1" fmla="*/ 555 h 768"/>
                <a:gd name="T2" fmla="*/ 567 w 753"/>
                <a:gd name="T3" fmla="*/ 564 h 768"/>
                <a:gd name="T4" fmla="*/ 520 w 753"/>
                <a:gd name="T5" fmla="*/ 627 h 768"/>
                <a:gd name="T6" fmla="*/ 444 w 753"/>
                <a:gd name="T7" fmla="*/ 491 h 768"/>
                <a:gd name="T8" fmla="*/ 516 w 753"/>
                <a:gd name="T9" fmla="*/ 106 h 768"/>
                <a:gd name="T10" fmla="*/ 567 w 753"/>
                <a:gd name="T11" fmla="*/ 103 h 768"/>
                <a:gd name="T12" fmla="*/ 611 w 753"/>
                <a:gd name="T13" fmla="*/ 410 h 768"/>
                <a:gd name="T14" fmla="*/ 711 w 753"/>
                <a:gd name="T15" fmla="*/ 418 h 768"/>
                <a:gd name="T16" fmla="*/ 593 w 753"/>
                <a:gd name="T17" fmla="*/ 665 h 768"/>
                <a:gd name="T18" fmla="*/ 315 w 753"/>
                <a:gd name="T19" fmla="*/ 742 h 768"/>
                <a:gd name="T20" fmla="*/ 542 w 753"/>
                <a:gd name="T21" fmla="*/ 716 h 768"/>
                <a:gd name="T22" fmla="*/ 567 w 753"/>
                <a:gd name="T23" fmla="*/ 704 h 768"/>
                <a:gd name="T24" fmla="*/ 498 w 753"/>
                <a:gd name="T25" fmla="*/ 676 h 768"/>
                <a:gd name="T26" fmla="*/ 593 w 753"/>
                <a:gd name="T27" fmla="*/ 665 h 768"/>
                <a:gd name="T28" fmla="*/ 211 w 753"/>
                <a:gd name="T29" fmla="*/ 659 h 768"/>
                <a:gd name="T30" fmla="*/ 463 w 753"/>
                <a:gd name="T31" fmla="*/ 568 h 768"/>
                <a:gd name="T32" fmla="*/ 496 w 753"/>
                <a:gd name="T33" fmla="*/ 645 h 768"/>
                <a:gd name="T34" fmla="*/ 143 w 753"/>
                <a:gd name="T35" fmla="*/ 523 h 768"/>
                <a:gd name="T36" fmla="*/ 110 w 753"/>
                <a:gd name="T37" fmla="*/ 456 h 768"/>
                <a:gd name="T38" fmla="*/ 285 w 753"/>
                <a:gd name="T39" fmla="*/ 606 h 768"/>
                <a:gd name="T40" fmla="*/ 33 w 753"/>
                <a:gd name="T41" fmla="*/ 244 h 768"/>
                <a:gd name="T42" fmla="*/ 65 w 753"/>
                <a:gd name="T43" fmla="*/ 211 h 768"/>
                <a:gd name="T44" fmla="*/ 129 w 753"/>
                <a:gd name="T45" fmla="*/ 359 h 768"/>
                <a:gd name="T46" fmla="*/ 134 w 753"/>
                <a:gd name="T47" fmla="*/ 363 h 768"/>
                <a:gd name="T48" fmla="*/ 139 w 753"/>
                <a:gd name="T49" fmla="*/ 364 h 768"/>
                <a:gd name="T50" fmla="*/ 103 w 753"/>
                <a:gd name="T51" fmla="*/ 216 h 768"/>
                <a:gd name="T52" fmla="*/ 120 w 753"/>
                <a:gd name="T53" fmla="*/ 116 h 768"/>
                <a:gd name="T54" fmla="*/ 188 w 753"/>
                <a:gd name="T55" fmla="*/ 299 h 768"/>
                <a:gd name="T56" fmla="*/ 195 w 753"/>
                <a:gd name="T57" fmla="*/ 302 h 768"/>
                <a:gd name="T58" fmla="*/ 201 w 753"/>
                <a:gd name="T59" fmla="*/ 301 h 768"/>
                <a:gd name="T60" fmla="*/ 127 w 753"/>
                <a:gd name="T61" fmla="*/ 62 h 768"/>
                <a:gd name="T62" fmla="*/ 174 w 753"/>
                <a:gd name="T63" fmla="*/ 45 h 768"/>
                <a:gd name="T64" fmla="*/ 280 w 753"/>
                <a:gd name="T65" fmla="*/ 264 h 768"/>
                <a:gd name="T66" fmla="*/ 216 w 753"/>
                <a:gd name="T67" fmla="*/ 84 h 768"/>
                <a:gd name="T68" fmla="*/ 262 w 753"/>
                <a:gd name="T69" fmla="*/ 65 h 768"/>
                <a:gd name="T70" fmla="*/ 406 w 753"/>
                <a:gd name="T71" fmla="*/ 334 h 768"/>
                <a:gd name="T72" fmla="*/ 494 w 753"/>
                <a:gd name="T73" fmla="*/ 266 h 768"/>
                <a:gd name="T74" fmla="*/ 418 w 753"/>
                <a:gd name="T75" fmla="*/ 486 h 768"/>
                <a:gd name="T76" fmla="*/ 438 w 753"/>
                <a:gd name="T77" fmla="*/ 550 h 768"/>
                <a:gd name="T78" fmla="*/ 179 w 753"/>
                <a:gd name="T79" fmla="*/ 431 h 768"/>
                <a:gd name="T80" fmla="*/ 363 w 753"/>
                <a:gd name="T81" fmla="*/ 103 h 768"/>
                <a:gd name="T82" fmla="*/ 406 w 753"/>
                <a:gd name="T83" fmla="*/ 85 h 768"/>
                <a:gd name="T84" fmla="*/ 410 w 753"/>
                <a:gd name="T85" fmla="*/ 265 h 768"/>
                <a:gd name="T86" fmla="*/ 363 w 753"/>
                <a:gd name="T87" fmla="*/ 103 h 768"/>
                <a:gd name="T88" fmla="*/ 465 w 753"/>
                <a:gd name="T89" fmla="*/ 28 h 768"/>
                <a:gd name="T90" fmla="*/ 439 w 753"/>
                <a:gd name="T91" fmla="*/ 236 h 768"/>
                <a:gd name="T92" fmla="*/ 729 w 753"/>
                <a:gd name="T93" fmla="*/ 436 h 768"/>
                <a:gd name="T94" fmla="*/ 593 w 753"/>
                <a:gd name="T95" fmla="*/ 392 h 768"/>
                <a:gd name="T96" fmla="*/ 538 w 753"/>
                <a:gd name="T97" fmla="*/ 53 h 768"/>
                <a:gd name="T98" fmla="*/ 465 w 753"/>
                <a:gd name="T99" fmla="*/ 4 h 768"/>
                <a:gd name="T100" fmla="*/ 388 w 753"/>
                <a:gd name="T101" fmla="*/ 52 h 768"/>
                <a:gd name="T102" fmla="*/ 286 w 753"/>
                <a:gd name="T103" fmla="*/ 56 h 768"/>
                <a:gd name="T104" fmla="*/ 200 w 753"/>
                <a:gd name="T105" fmla="*/ 41 h 768"/>
                <a:gd name="T106" fmla="*/ 117 w 753"/>
                <a:gd name="T107" fmla="*/ 16 h 768"/>
                <a:gd name="T108" fmla="*/ 79 w 753"/>
                <a:gd name="T109" fmla="*/ 78 h 768"/>
                <a:gd name="T110" fmla="*/ 35 w 753"/>
                <a:gd name="T111" fmla="*/ 188 h 768"/>
                <a:gd name="T112" fmla="*/ 123 w 753"/>
                <a:gd name="T113" fmla="*/ 539 h 768"/>
                <a:gd name="T114" fmla="*/ 217 w 753"/>
                <a:gd name="T115" fmla="*/ 751 h 768"/>
                <a:gd name="T116" fmla="*/ 288 w 753"/>
                <a:gd name="T117" fmla="*/ 752 h 768"/>
                <a:gd name="T118" fmla="*/ 618 w 753"/>
                <a:gd name="T119" fmla="*/ 729 h 768"/>
                <a:gd name="T120" fmla="*/ 592 w 753"/>
                <a:gd name="T121" fmla="*/ 57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3" h="768">
                  <a:moveTo>
                    <a:pt x="570" y="555"/>
                  </a:moveTo>
                  <a:lnTo>
                    <a:pt x="570" y="555"/>
                  </a:lnTo>
                  <a:lnTo>
                    <a:pt x="570" y="555"/>
                  </a:lnTo>
                  <a:cubicBezTo>
                    <a:pt x="569" y="557"/>
                    <a:pt x="568" y="558"/>
                    <a:pt x="567" y="560"/>
                  </a:cubicBezTo>
                  <a:cubicBezTo>
                    <a:pt x="567" y="561"/>
                    <a:pt x="567" y="563"/>
                    <a:pt x="567" y="564"/>
                  </a:cubicBezTo>
                  <a:lnTo>
                    <a:pt x="567" y="564"/>
                  </a:lnTo>
                  <a:lnTo>
                    <a:pt x="567" y="627"/>
                  </a:lnTo>
                  <a:lnTo>
                    <a:pt x="520" y="627"/>
                  </a:lnTo>
                  <a:cubicBezTo>
                    <a:pt x="520" y="627"/>
                    <a:pt x="520" y="627"/>
                    <a:pt x="520" y="627"/>
                  </a:cubicBezTo>
                  <a:lnTo>
                    <a:pt x="499" y="568"/>
                  </a:lnTo>
                  <a:cubicBezTo>
                    <a:pt x="494" y="553"/>
                    <a:pt x="479" y="543"/>
                    <a:pt x="463" y="543"/>
                  </a:cubicBezTo>
                  <a:lnTo>
                    <a:pt x="444" y="491"/>
                  </a:lnTo>
                  <a:lnTo>
                    <a:pt x="524" y="319"/>
                  </a:lnTo>
                  <a:cubicBezTo>
                    <a:pt x="535" y="297"/>
                    <a:pt x="531" y="271"/>
                    <a:pt x="516" y="252"/>
                  </a:cubicBezTo>
                  <a:lnTo>
                    <a:pt x="516" y="106"/>
                  </a:lnTo>
                  <a:cubicBezTo>
                    <a:pt x="516" y="92"/>
                    <a:pt x="526" y="80"/>
                    <a:pt x="540" y="78"/>
                  </a:cubicBezTo>
                  <a:cubicBezTo>
                    <a:pt x="547" y="77"/>
                    <a:pt x="554" y="80"/>
                    <a:pt x="559" y="85"/>
                  </a:cubicBezTo>
                  <a:cubicBezTo>
                    <a:pt x="564" y="89"/>
                    <a:pt x="567" y="96"/>
                    <a:pt x="567" y="103"/>
                  </a:cubicBezTo>
                  <a:lnTo>
                    <a:pt x="567" y="392"/>
                  </a:lnTo>
                  <a:cubicBezTo>
                    <a:pt x="567" y="402"/>
                    <a:pt x="573" y="412"/>
                    <a:pt x="583" y="416"/>
                  </a:cubicBezTo>
                  <a:cubicBezTo>
                    <a:pt x="592" y="420"/>
                    <a:pt x="603" y="418"/>
                    <a:pt x="611" y="410"/>
                  </a:cubicBezTo>
                  <a:lnTo>
                    <a:pt x="657" y="364"/>
                  </a:lnTo>
                  <a:cubicBezTo>
                    <a:pt x="672" y="350"/>
                    <a:pt x="695" y="350"/>
                    <a:pt x="710" y="365"/>
                  </a:cubicBezTo>
                  <a:cubicBezTo>
                    <a:pt x="725" y="379"/>
                    <a:pt x="725" y="403"/>
                    <a:pt x="711" y="418"/>
                  </a:cubicBezTo>
                  <a:lnTo>
                    <a:pt x="570" y="555"/>
                  </a:lnTo>
                  <a:close/>
                  <a:moveTo>
                    <a:pt x="593" y="665"/>
                  </a:moveTo>
                  <a:lnTo>
                    <a:pt x="593" y="665"/>
                  </a:lnTo>
                  <a:lnTo>
                    <a:pt x="593" y="729"/>
                  </a:lnTo>
                  <a:cubicBezTo>
                    <a:pt x="593" y="736"/>
                    <a:pt x="587" y="742"/>
                    <a:pt x="580" y="742"/>
                  </a:cubicBezTo>
                  <a:lnTo>
                    <a:pt x="315" y="742"/>
                  </a:lnTo>
                  <a:lnTo>
                    <a:pt x="421" y="704"/>
                  </a:lnTo>
                  <a:lnTo>
                    <a:pt x="542" y="704"/>
                  </a:lnTo>
                  <a:lnTo>
                    <a:pt x="542" y="716"/>
                  </a:lnTo>
                  <a:cubicBezTo>
                    <a:pt x="542" y="723"/>
                    <a:pt x="547" y="729"/>
                    <a:pt x="554" y="729"/>
                  </a:cubicBezTo>
                  <a:cubicBezTo>
                    <a:pt x="561" y="729"/>
                    <a:pt x="567" y="723"/>
                    <a:pt x="567" y="716"/>
                  </a:cubicBezTo>
                  <a:lnTo>
                    <a:pt x="567" y="704"/>
                  </a:lnTo>
                  <a:cubicBezTo>
                    <a:pt x="567" y="690"/>
                    <a:pt x="556" y="678"/>
                    <a:pt x="542" y="678"/>
                  </a:cubicBezTo>
                  <a:lnTo>
                    <a:pt x="491" y="678"/>
                  </a:lnTo>
                  <a:lnTo>
                    <a:pt x="498" y="676"/>
                  </a:lnTo>
                  <a:cubicBezTo>
                    <a:pt x="508" y="672"/>
                    <a:pt x="517" y="663"/>
                    <a:pt x="520" y="653"/>
                  </a:cubicBezTo>
                  <a:lnTo>
                    <a:pt x="580" y="653"/>
                  </a:lnTo>
                  <a:cubicBezTo>
                    <a:pt x="587" y="653"/>
                    <a:pt x="593" y="658"/>
                    <a:pt x="593" y="665"/>
                  </a:cubicBezTo>
                  <a:close/>
                  <a:moveTo>
                    <a:pt x="241" y="742"/>
                  </a:moveTo>
                  <a:lnTo>
                    <a:pt x="241" y="742"/>
                  </a:lnTo>
                  <a:lnTo>
                    <a:pt x="211" y="659"/>
                  </a:lnTo>
                  <a:lnTo>
                    <a:pt x="222" y="655"/>
                  </a:lnTo>
                  <a:lnTo>
                    <a:pt x="459" y="569"/>
                  </a:lnTo>
                  <a:cubicBezTo>
                    <a:pt x="460" y="569"/>
                    <a:pt x="462" y="568"/>
                    <a:pt x="463" y="568"/>
                  </a:cubicBezTo>
                  <a:cubicBezTo>
                    <a:pt x="469" y="568"/>
                    <a:pt x="473" y="572"/>
                    <a:pt x="475" y="577"/>
                  </a:cubicBezTo>
                  <a:lnTo>
                    <a:pt x="496" y="635"/>
                  </a:lnTo>
                  <a:cubicBezTo>
                    <a:pt x="498" y="639"/>
                    <a:pt x="497" y="642"/>
                    <a:pt x="496" y="645"/>
                  </a:cubicBezTo>
                  <a:cubicBezTo>
                    <a:pt x="495" y="648"/>
                    <a:pt x="492" y="651"/>
                    <a:pt x="489" y="652"/>
                  </a:cubicBezTo>
                  <a:lnTo>
                    <a:pt x="241" y="742"/>
                  </a:lnTo>
                  <a:close/>
                  <a:moveTo>
                    <a:pt x="143" y="523"/>
                  </a:moveTo>
                  <a:lnTo>
                    <a:pt x="143" y="523"/>
                  </a:lnTo>
                  <a:cubicBezTo>
                    <a:pt x="132" y="508"/>
                    <a:pt x="123" y="492"/>
                    <a:pt x="117" y="474"/>
                  </a:cubicBezTo>
                  <a:lnTo>
                    <a:pt x="110" y="456"/>
                  </a:lnTo>
                  <a:cubicBezTo>
                    <a:pt x="131" y="451"/>
                    <a:pt x="152" y="451"/>
                    <a:pt x="173" y="456"/>
                  </a:cubicBezTo>
                  <a:cubicBezTo>
                    <a:pt x="238" y="473"/>
                    <a:pt x="259" y="531"/>
                    <a:pt x="280" y="592"/>
                  </a:cubicBezTo>
                  <a:cubicBezTo>
                    <a:pt x="282" y="597"/>
                    <a:pt x="283" y="601"/>
                    <a:pt x="285" y="606"/>
                  </a:cubicBezTo>
                  <a:lnTo>
                    <a:pt x="223" y="628"/>
                  </a:lnTo>
                  <a:lnTo>
                    <a:pt x="143" y="523"/>
                  </a:lnTo>
                  <a:close/>
                  <a:moveTo>
                    <a:pt x="33" y="244"/>
                  </a:moveTo>
                  <a:lnTo>
                    <a:pt x="33" y="244"/>
                  </a:lnTo>
                  <a:cubicBezTo>
                    <a:pt x="28" y="232"/>
                    <a:pt x="33" y="217"/>
                    <a:pt x="45" y="211"/>
                  </a:cubicBezTo>
                  <a:cubicBezTo>
                    <a:pt x="52" y="208"/>
                    <a:pt x="59" y="208"/>
                    <a:pt x="65" y="211"/>
                  </a:cubicBezTo>
                  <a:cubicBezTo>
                    <a:pt x="72" y="213"/>
                    <a:pt x="77" y="219"/>
                    <a:pt x="79" y="225"/>
                  </a:cubicBezTo>
                  <a:lnTo>
                    <a:pt x="127" y="355"/>
                  </a:lnTo>
                  <a:cubicBezTo>
                    <a:pt x="127" y="357"/>
                    <a:pt x="128" y="358"/>
                    <a:pt x="129" y="359"/>
                  </a:cubicBezTo>
                  <a:cubicBezTo>
                    <a:pt x="129" y="359"/>
                    <a:pt x="130" y="360"/>
                    <a:pt x="130" y="360"/>
                  </a:cubicBezTo>
                  <a:cubicBezTo>
                    <a:pt x="131" y="361"/>
                    <a:pt x="132" y="361"/>
                    <a:pt x="133" y="362"/>
                  </a:cubicBezTo>
                  <a:cubicBezTo>
                    <a:pt x="133" y="362"/>
                    <a:pt x="133" y="362"/>
                    <a:pt x="134" y="363"/>
                  </a:cubicBezTo>
                  <a:cubicBezTo>
                    <a:pt x="135" y="363"/>
                    <a:pt x="136" y="363"/>
                    <a:pt x="137" y="363"/>
                  </a:cubicBezTo>
                  <a:cubicBezTo>
                    <a:pt x="137" y="363"/>
                    <a:pt x="138" y="363"/>
                    <a:pt x="138" y="364"/>
                  </a:cubicBezTo>
                  <a:lnTo>
                    <a:pt x="139" y="364"/>
                  </a:lnTo>
                  <a:cubicBezTo>
                    <a:pt x="143" y="364"/>
                    <a:pt x="147" y="361"/>
                    <a:pt x="149" y="358"/>
                  </a:cubicBezTo>
                  <a:cubicBezTo>
                    <a:pt x="151" y="355"/>
                    <a:pt x="152" y="350"/>
                    <a:pt x="150" y="346"/>
                  </a:cubicBezTo>
                  <a:lnTo>
                    <a:pt x="103" y="216"/>
                  </a:lnTo>
                  <a:lnTo>
                    <a:pt x="73" y="134"/>
                  </a:lnTo>
                  <a:cubicBezTo>
                    <a:pt x="68" y="121"/>
                    <a:pt x="75" y="106"/>
                    <a:pt x="88" y="102"/>
                  </a:cubicBezTo>
                  <a:cubicBezTo>
                    <a:pt x="101" y="97"/>
                    <a:pt x="115" y="104"/>
                    <a:pt x="120" y="116"/>
                  </a:cubicBezTo>
                  <a:lnTo>
                    <a:pt x="185" y="294"/>
                  </a:lnTo>
                  <a:cubicBezTo>
                    <a:pt x="185" y="295"/>
                    <a:pt x="186" y="297"/>
                    <a:pt x="187" y="298"/>
                  </a:cubicBezTo>
                  <a:cubicBezTo>
                    <a:pt x="187" y="298"/>
                    <a:pt x="188" y="298"/>
                    <a:pt x="188" y="299"/>
                  </a:cubicBezTo>
                  <a:cubicBezTo>
                    <a:pt x="189" y="299"/>
                    <a:pt x="190" y="300"/>
                    <a:pt x="191" y="301"/>
                  </a:cubicBezTo>
                  <a:cubicBezTo>
                    <a:pt x="191" y="301"/>
                    <a:pt x="191" y="301"/>
                    <a:pt x="192" y="301"/>
                  </a:cubicBezTo>
                  <a:cubicBezTo>
                    <a:pt x="193" y="302"/>
                    <a:pt x="194" y="302"/>
                    <a:pt x="195" y="302"/>
                  </a:cubicBezTo>
                  <a:cubicBezTo>
                    <a:pt x="195" y="302"/>
                    <a:pt x="196" y="302"/>
                    <a:pt x="196" y="302"/>
                  </a:cubicBezTo>
                  <a:lnTo>
                    <a:pt x="197" y="302"/>
                  </a:lnTo>
                  <a:cubicBezTo>
                    <a:pt x="198" y="302"/>
                    <a:pt x="199" y="302"/>
                    <a:pt x="201" y="301"/>
                  </a:cubicBezTo>
                  <a:cubicBezTo>
                    <a:pt x="204" y="300"/>
                    <a:pt x="207" y="298"/>
                    <a:pt x="208" y="295"/>
                  </a:cubicBezTo>
                  <a:cubicBezTo>
                    <a:pt x="210" y="292"/>
                    <a:pt x="210" y="288"/>
                    <a:pt x="209" y="285"/>
                  </a:cubicBezTo>
                  <a:lnTo>
                    <a:pt x="127" y="62"/>
                  </a:lnTo>
                  <a:cubicBezTo>
                    <a:pt x="123" y="49"/>
                    <a:pt x="129" y="35"/>
                    <a:pt x="142" y="30"/>
                  </a:cubicBezTo>
                  <a:cubicBezTo>
                    <a:pt x="148" y="28"/>
                    <a:pt x="155" y="28"/>
                    <a:pt x="161" y="31"/>
                  </a:cubicBezTo>
                  <a:cubicBezTo>
                    <a:pt x="167" y="33"/>
                    <a:pt x="172" y="39"/>
                    <a:pt x="174" y="45"/>
                  </a:cubicBezTo>
                  <a:lnTo>
                    <a:pt x="256" y="268"/>
                  </a:lnTo>
                  <a:cubicBezTo>
                    <a:pt x="258" y="274"/>
                    <a:pt x="263" y="277"/>
                    <a:pt x="269" y="276"/>
                  </a:cubicBezTo>
                  <a:cubicBezTo>
                    <a:pt x="275" y="275"/>
                    <a:pt x="280" y="270"/>
                    <a:pt x="280" y="264"/>
                  </a:cubicBezTo>
                  <a:cubicBezTo>
                    <a:pt x="280" y="263"/>
                    <a:pt x="280" y="261"/>
                    <a:pt x="279" y="259"/>
                  </a:cubicBezTo>
                  <a:lnTo>
                    <a:pt x="265" y="221"/>
                  </a:lnTo>
                  <a:lnTo>
                    <a:pt x="216" y="84"/>
                  </a:lnTo>
                  <a:cubicBezTo>
                    <a:pt x="211" y="71"/>
                    <a:pt x="216" y="57"/>
                    <a:pt x="228" y="51"/>
                  </a:cubicBezTo>
                  <a:cubicBezTo>
                    <a:pt x="235" y="48"/>
                    <a:pt x="242" y="48"/>
                    <a:pt x="248" y="50"/>
                  </a:cubicBezTo>
                  <a:cubicBezTo>
                    <a:pt x="255" y="53"/>
                    <a:pt x="260" y="58"/>
                    <a:pt x="262" y="65"/>
                  </a:cubicBezTo>
                  <a:lnTo>
                    <a:pt x="359" y="332"/>
                  </a:lnTo>
                  <a:cubicBezTo>
                    <a:pt x="363" y="342"/>
                    <a:pt x="372" y="348"/>
                    <a:pt x="382" y="349"/>
                  </a:cubicBezTo>
                  <a:cubicBezTo>
                    <a:pt x="392" y="349"/>
                    <a:pt x="402" y="344"/>
                    <a:pt x="406" y="334"/>
                  </a:cubicBezTo>
                  <a:lnTo>
                    <a:pt x="433" y="276"/>
                  </a:lnTo>
                  <a:cubicBezTo>
                    <a:pt x="438" y="265"/>
                    <a:pt x="449" y="257"/>
                    <a:pt x="461" y="255"/>
                  </a:cubicBezTo>
                  <a:cubicBezTo>
                    <a:pt x="473" y="253"/>
                    <a:pt x="486" y="257"/>
                    <a:pt x="494" y="266"/>
                  </a:cubicBezTo>
                  <a:cubicBezTo>
                    <a:pt x="505" y="277"/>
                    <a:pt x="508" y="294"/>
                    <a:pt x="501" y="308"/>
                  </a:cubicBezTo>
                  <a:lnTo>
                    <a:pt x="419" y="485"/>
                  </a:lnTo>
                  <a:cubicBezTo>
                    <a:pt x="419" y="485"/>
                    <a:pt x="419" y="486"/>
                    <a:pt x="418" y="486"/>
                  </a:cubicBezTo>
                  <a:cubicBezTo>
                    <a:pt x="418" y="487"/>
                    <a:pt x="418" y="489"/>
                    <a:pt x="418" y="490"/>
                  </a:cubicBezTo>
                  <a:cubicBezTo>
                    <a:pt x="418" y="491"/>
                    <a:pt x="418" y="493"/>
                    <a:pt x="418" y="495"/>
                  </a:cubicBezTo>
                  <a:lnTo>
                    <a:pt x="438" y="550"/>
                  </a:lnTo>
                  <a:lnTo>
                    <a:pt x="309" y="597"/>
                  </a:lnTo>
                  <a:cubicBezTo>
                    <a:pt x="307" y="592"/>
                    <a:pt x="306" y="588"/>
                    <a:pt x="304" y="584"/>
                  </a:cubicBezTo>
                  <a:cubicBezTo>
                    <a:pt x="282" y="522"/>
                    <a:pt x="258" y="451"/>
                    <a:pt x="179" y="431"/>
                  </a:cubicBezTo>
                  <a:cubicBezTo>
                    <a:pt x="154" y="425"/>
                    <a:pt x="127" y="425"/>
                    <a:pt x="101" y="432"/>
                  </a:cubicBezTo>
                  <a:lnTo>
                    <a:pt x="33" y="244"/>
                  </a:lnTo>
                  <a:close/>
                  <a:moveTo>
                    <a:pt x="363" y="103"/>
                  </a:moveTo>
                  <a:lnTo>
                    <a:pt x="363" y="103"/>
                  </a:lnTo>
                  <a:cubicBezTo>
                    <a:pt x="363" y="93"/>
                    <a:pt x="369" y="84"/>
                    <a:pt x="378" y="80"/>
                  </a:cubicBezTo>
                  <a:cubicBezTo>
                    <a:pt x="388" y="76"/>
                    <a:pt x="399" y="78"/>
                    <a:pt x="406" y="85"/>
                  </a:cubicBezTo>
                  <a:cubicBezTo>
                    <a:pt x="411" y="90"/>
                    <a:pt x="414" y="97"/>
                    <a:pt x="414" y="103"/>
                  </a:cubicBezTo>
                  <a:lnTo>
                    <a:pt x="414" y="259"/>
                  </a:lnTo>
                  <a:cubicBezTo>
                    <a:pt x="412" y="261"/>
                    <a:pt x="411" y="263"/>
                    <a:pt x="410" y="265"/>
                  </a:cubicBezTo>
                  <a:lnTo>
                    <a:pt x="383" y="323"/>
                  </a:lnTo>
                  <a:lnTo>
                    <a:pt x="363" y="267"/>
                  </a:lnTo>
                  <a:lnTo>
                    <a:pt x="363" y="103"/>
                  </a:lnTo>
                  <a:close/>
                  <a:moveTo>
                    <a:pt x="439" y="54"/>
                  </a:moveTo>
                  <a:lnTo>
                    <a:pt x="439" y="54"/>
                  </a:lnTo>
                  <a:cubicBezTo>
                    <a:pt x="439" y="40"/>
                    <a:pt x="451" y="28"/>
                    <a:pt x="465" y="28"/>
                  </a:cubicBezTo>
                  <a:cubicBezTo>
                    <a:pt x="479" y="28"/>
                    <a:pt x="491" y="40"/>
                    <a:pt x="491" y="54"/>
                  </a:cubicBezTo>
                  <a:lnTo>
                    <a:pt x="491" y="234"/>
                  </a:lnTo>
                  <a:cubicBezTo>
                    <a:pt x="474" y="227"/>
                    <a:pt x="455" y="228"/>
                    <a:pt x="439" y="236"/>
                  </a:cubicBezTo>
                  <a:lnTo>
                    <a:pt x="439" y="54"/>
                  </a:lnTo>
                  <a:close/>
                  <a:moveTo>
                    <a:pt x="729" y="436"/>
                  </a:moveTo>
                  <a:lnTo>
                    <a:pt x="729" y="436"/>
                  </a:lnTo>
                  <a:cubicBezTo>
                    <a:pt x="753" y="411"/>
                    <a:pt x="753" y="371"/>
                    <a:pt x="728" y="347"/>
                  </a:cubicBezTo>
                  <a:cubicBezTo>
                    <a:pt x="704" y="322"/>
                    <a:pt x="664" y="322"/>
                    <a:pt x="639" y="346"/>
                  </a:cubicBezTo>
                  <a:lnTo>
                    <a:pt x="593" y="392"/>
                  </a:lnTo>
                  <a:lnTo>
                    <a:pt x="593" y="103"/>
                  </a:lnTo>
                  <a:cubicBezTo>
                    <a:pt x="593" y="89"/>
                    <a:pt x="587" y="76"/>
                    <a:pt x="576" y="66"/>
                  </a:cubicBezTo>
                  <a:cubicBezTo>
                    <a:pt x="566" y="56"/>
                    <a:pt x="552" y="51"/>
                    <a:pt x="538" y="53"/>
                  </a:cubicBezTo>
                  <a:cubicBezTo>
                    <a:pt x="530" y="53"/>
                    <a:pt x="523" y="56"/>
                    <a:pt x="516" y="60"/>
                  </a:cubicBezTo>
                  <a:lnTo>
                    <a:pt x="516" y="54"/>
                  </a:lnTo>
                  <a:cubicBezTo>
                    <a:pt x="516" y="26"/>
                    <a:pt x="493" y="4"/>
                    <a:pt x="465" y="4"/>
                  </a:cubicBezTo>
                  <a:cubicBezTo>
                    <a:pt x="437" y="4"/>
                    <a:pt x="414" y="26"/>
                    <a:pt x="414" y="54"/>
                  </a:cubicBezTo>
                  <a:lnTo>
                    <a:pt x="414" y="59"/>
                  </a:lnTo>
                  <a:cubicBezTo>
                    <a:pt x="406" y="55"/>
                    <a:pt x="397" y="52"/>
                    <a:pt x="388" y="52"/>
                  </a:cubicBezTo>
                  <a:cubicBezTo>
                    <a:pt x="360" y="52"/>
                    <a:pt x="337" y="75"/>
                    <a:pt x="337" y="103"/>
                  </a:cubicBezTo>
                  <a:lnTo>
                    <a:pt x="337" y="197"/>
                  </a:lnTo>
                  <a:lnTo>
                    <a:pt x="286" y="56"/>
                  </a:lnTo>
                  <a:cubicBezTo>
                    <a:pt x="281" y="43"/>
                    <a:pt x="271" y="32"/>
                    <a:pt x="258" y="27"/>
                  </a:cubicBezTo>
                  <a:cubicBezTo>
                    <a:pt x="245" y="21"/>
                    <a:pt x="231" y="22"/>
                    <a:pt x="218" y="27"/>
                  </a:cubicBezTo>
                  <a:cubicBezTo>
                    <a:pt x="211" y="30"/>
                    <a:pt x="205" y="35"/>
                    <a:pt x="200" y="41"/>
                  </a:cubicBezTo>
                  <a:lnTo>
                    <a:pt x="198" y="36"/>
                  </a:lnTo>
                  <a:cubicBezTo>
                    <a:pt x="194" y="24"/>
                    <a:pt x="184" y="13"/>
                    <a:pt x="172" y="9"/>
                  </a:cubicBezTo>
                  <a:cubicBezTo>
                    <a:pt x="154" y="0"/>
                    <a:pt x="132" y="3"/>
                    <a:pt x="117" y="16"/>
                  </a:cubicBezTo>
                  <a:cubicBezTo>
                    <a:pt x="102" y="30"/>
                    <a:pt x="96" y="51"/>
                    <a:pt x="103" y="71"/>
                  </a:cubicBezTo>
                  <a:lnTo>
                    <a:pt x="105" y="75"/>
                  </a:lnTo>
                  <a:cubicBezTo>
                    <a:pt x="96" y="74"/>
                    <a:pt x="88" y="75"/>
                    <a:pt x="79" y="78"/>
                  </a:cubicBezTo>
                  <a:cubicBezTo>
                    <a:pt x="53" y="87"/>
                    <a:pt x="40" y="116"/>
                    <a:pt x="49" y="142"/>
                  </a:cubicBezTo>
                  <a:lnTo>
                    <a:pt x="64" y="184"/>
                  </a:lnTo>
                  <a:cubicBezTo>
                    <a:pt x="54" y="182"/>
                    <a:pt x="44" y="183"/>
                    <a:pt x="35" y="188"/>
                  </a:cubicBezTo>
                  <a:cubicBezTo>
                    <a:pt x="11" y="199"/>
                    <a:pt x="0" y="228"/>
                    <a:pt x="9" y="253"/>
                  </a:cubicBezTo>
                  <a:lnTo>
                    <a:pt x="93" y="483"/>
                  </a:lnTo>
                  <a:cubicBezTo>
                    <a:pt x="100" y="503"/>
                    <a:pt x="110" y="522"/>
                    <a:pt x="123" y="539"/>
                  </a:cubicBezTo>
                  <a:lnTo>
                    <a:pt x="198" y="638"/>
                  </a:lnTo>
                  <a:cubicBezTo>
                    <a:pt x="187" y="644"/>
                    <a:pt x="183" y="657"/>
                    <a:pt x="187" y="668"/>
                  </a:cubicBezTo>
                  <a:lnTo>
                    <a:pt x="217" y="751"/>
                  </a:lnTo>
                  <a:cubicBezTo>
                    <a:pt x="219" y="757"/>
                    <a:pt x="224" y="762"/>
                    <a:pt x="230" y="765"/>
                  </a:cubicBezTo>
                  <a:cubicBezTo>
                    <a:pt x="236" y="768"/>
                    <a:pt x="243" y="768"/>
                    <a:pt x="250" y="766"/>
                  </a:cubicBezTo>
                  <a:lnTo>
                    <a:pt x="288" y="752"/>
                  </a:lnTo>
                  <a:cubicBezTo>
                    <a:pt x="292" y="761"/>
                    <a:pt x="301" y="768"/>
                    <a:pt x="312" y="768"/>
                  </a:cubicBezTo>
                  <a:lnTo>
                    <a:pt x="580" y="768"/>
                  </a:lnTo>
                  <a:cubicBezTo>
                    <a:pt x="601" y="768"/>
                    <a:pt x="618" y="750"/>
                    <a:pt x="618" y="729"/>
                  </a:cubicBezTo>
                  <a:lnTo>
                    <a:pt x="618" y="665"/>
                  </a:lnTo>
                  <a:cubicBezTo>
                    <a:pt x="618" y="649"/>
                    <a:pt x="608" y="634"/>
                    <a:pt x="592" y="629"/>
                  </a:cubicBezTo>
                  <a:lnTo>
                    <a:pt x="592" y="570"/>
                  </a:lnTo>
                  <a:lnTo>
                    <a:pt x="729" y="43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1" name="Freeform 7">
              <a:extLst>
                <a:ext uri="{FF2B5EF4-FFF2-40B4-BE49-F238E27FC236}">
                  <a16:creationId xmlns:a16="http://schemas.microsoft.com/office/drawing/2014/main" xmlns="" id="{2E9D0517-3E9E-9591-81E4-9F6CC1A3424E}"/>
                </a:ext>
              </a:extLst>
            </p:cNvPr>
            <p:cNvSpPr>
              <a:spLocks/>
            </p:cNvSpPr>
            <p:nvPr/>
          </p:nvSpPr>
          <p:spPr bwMode="auto">
            <a:xfrm>
              <a:off x="669" y="1431"/>
              <a:ext cx="103" cy="40"/>
            </a:xfrm>
            <a:custGeom>
              <a:avLst/>
              <a:gdLst>
                <a:gd name="T0" fmla="*/ 0 w 167"/>
                <a:gd name="T1" fmla="*/ 37 h 66"/>
                <a:gd name="T2" fmla="*/ 0 w 167"/>
                <a:gd name="T3" fmla="*/ 37 h 66"/>
                <a:gd name="T4" fmla="*/ 80 w 167"/>
                <a:gd name="T5" fmla="*/ 9 h 66"/>
                <a:gd name="T6" fmla="*/ 127 w 167"/>
                <a:gd name="T7" fmla="*/ 0 h 66"/>
                <a:gd name="T8" fmla="*/ 157 w 167"/>
                <a:gd name="T9" fmla="*/ 10 h 66"/>
                <a:gd name="T10" fmla="*/ 167 w 167"/>
                <a:gd name="T11" fmla="*/ 48 h 66"/>
                <a:gd name="T12" fmla="*/ 146 w 167"/>
                <a:gd name="T13" fmla="*/ 64 h 66"/>
                <a:gd name="T14" fmla="*/ 116 w 167"/>
                <a:gd name="T15" fmla="*/ 64 h 66"/>
                <a:gd name="T16" fmla="*/ 109 w 167"/>
                <a:gd name="T17" fmla="*/ 42 h 66"/>
                <a:gd name="T18" fmla="*/ 0 w 167"/>
                <a:gd name="T1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66">
                  <a:moveTo>
                    <a:pt x="0" y="37"/>
                  </a:moveTo>
                  <a:lnTo>
                    <a:pt x="0" y="37"/>
                  </a:lnTo>
                  <a:lnTo>
                    <a:pt x="80" y="9"/>
                  </a:lnTo>
                  <a:lnTo>
                    <a:pt x="127" y="0"/>
                  </a:lnTo>
                  <a:cubicBezTo>
                    <a:pt x="127" y="0"/>
                    <a:pt x="155" y="9"/>
                    <a:pt x="157" y="10"/>
                  </a:cubicBezTo>
                  <a:cubicBezTo>
                    <a:pt x="158" y="10"/>
                    <a:pt x="167" y="48"/>
                    <a:pt x="167" y="48"/>
                  </a:cubicBezTo>
                  <a:lnTo>
                    <a:pt x="146" y="64"/>
                  </a:lnTo>
                  <a:cubicBezTo>
                    <a:pt x="146" y="64"/>
                    <a:pt x="117" y="66"/>
                    <a:pt x="116" y="64"/>
                  </a:cubicBezTo>
                  <a:cubicBezTo>
                    <a:pt x="116" y="62"/>
                    <a:pt x="110" y="42"/>
                    <a:pt x="109" y="42"/>
                  </a:cubicBezTo>
                  <a:cubicBezTo>
                    <a:pt x="108" y="42"/>
                    <a:pt x="0" y="37"/>
                    <a:pt x="0" y="3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2" name="Freeform 8">
              <a:extLst>
                <a:ext uri="{FF2B5EF4-FFF2-40B4-BE49-F238E27FC236}">
                  <a16:creationId xmlns:a16="http://schemas.microsoft.com/office/drawing/2014/main" xmlns="" id="{DD062C49-C97B-96CC-2578-D198F2F50176}"/>
                </a:ext>
              </a:extLst>
            </p:cNvPr>
            <p:cNvSpPr>
              <a:spLocks/>
            </p:cNvSpPr>
            <p:nvPr/>
          </p:nvSpPr>
          <p:spPr bwMode="auto">
            <a:xfrm>
              <a:off x="565" y="1390"/>
              <a:ext cx="138" cy="58"/>
            </a:xfrm>
            <a:custGeom>
              <a:avLst/>
              <a:gdLst>
                <a:gd name="T0" fmla="*/ 220 w 225"/>
                <a:gd name="T1" fmla="*/ 20 h 95"/>
                <a:gd name="T2" fmla="*/ 220 w 225"/>
                <a:gd name="T3" fmla="*/ 20 h 95"/>
                <a:gd name="T4" fmla="*/ 187 w 225"/>
                <a:gd name="T5" fmla="*/ 4 h 95"/>
                <a:gd name="T6" fmla="*/ 164 w 225"/>
                <a:gd name="T7" fmla="*/ 13 h 95"/>
                <a:gd name="T8" fmla="*/ 164 w 225"/>
                <a:gd name="T9" fmla="*/ 13 h 95"/>
                <a:gd name="T10" fmla="*/ 10 w 225"/>
                <a:gd name="T11" fmla="*/ 69 h 95"/>
                <a:gd name="T12" fmla="*/ 1 w 225"/>
                <a:gd name="T13" fmla="*/ 79 h 95"/>
                <a:gd name="T14" fmla="*/ 6 w 225"/>
                <a:gd name="T15" fmla="*/ 91 h 95"/>
                <a:gd name="T16" fmla="*/ 18 w 225"/>
                <a:gd name="T17" fmla="*/ 93 h 95"/>
                <a:gd name="T18" fmla="*/ 173 w 225"/>
                <a:gd name="T19" fmla="*/ 36 h 95"/>
                <a:gd name="T20" fmla="*/ 174 w 225"/>
                <a:gd name="T21" fmla="*/ 36 h 95"/>
                <a:gd name="T22" fmla="*/ 196 w 225"/>
                <a:gd name="T23" fmla="*/ 28 h 95"/>
                <a:gd name="T24" fmla="*/ 200 w 225"/>
                <a:gd name="T25" fmla="*/ 40 h 95"/>
                <a:gd name="T26" fmla="*/ 210 w 225"/>
                <a:gd name="T27" fmla="*/ 48 h 95"/>
                <a:gd name="T28" fmla="*/ 222 w 225"/>
                <a:gd name="T29" fmla="*/ 44 h 95"/>
                <a:gd name="T30" fmla="*/ 224 w 225"/>
                <a:gd name="T31" fmla="*/ 31 h 95"/>
                <a:gd name="T32" fmla="*/ 220 w 225"/>
                <a:gd name="T33"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95">
                  <a:moveTo>
                    <a:pt x="220" y="20"/>
                  </a:moveTo>
                  <a:lnTo>
                    <a:pt x="220" y="20"/>
                  </a:lnTo>
                  <a:cubicBezTo>
                    <a:pt x="215" y="6"/>
                    <a:pt x="200" y="0"/>
                    <a:pt x="187" y="4"/>
                  </a:cubicBezTo>
                  <a:lnTo>
                    <a:pt x="164" y="13"/>
                  </a:lnTo>
                  <a:cubicBezTo>
                    <a:pt x="164" y="13"/>
                    <a:pt x="164" y="13"/>
                    <a:pt x="164" y="13"/>
                  </a:cubicBezTo>
                  <a:lnTo>
                    <a:pt x="10" y="69"/>
                  </a:lnTo>
                  <a:cubicBezTo>
                    <a:pt x="5" y="70"/>
                    <a:pt x="2" y="74"/>
                    <a:pt x="1" y="79"/>
                  </a:cubicBezTo>
                  <a:cubicBezTo>
                    <a:pt x="0" y="83"/>
                    <a:pt x="2" y="88"/>
                    <a:pt x="6" y="91"/>
                  </a:cubicBezTo>
                  <a:cubicBezTo>
                    <a:pt x="9" y="94"/>
                    <a:pt x="14" y="95"/>
                    <a:pt x="18" y="93"/>
                  </a:cubicBezTo>
                  <a:lnTo>
                    <a:pt x="173" y="36"/>
                  </a:lnTo>
                  <a:cubicBezTo>
                    <a:pt x="174" y="36"/>
                    <a:pt x="174" y="36"/>
                    <a:pt x="174" y="36"/>
                  </a:cubicBezTo>
                  <a:lnTo>
                    <a:pt x="196" y="28"/>
                  </a:lnTo>
                  <a:lnTo>
                    <a:pt x="200" y="40"/>
                  </a:lnTo>
                  <a:cubicBezTo>
                    <a:pt x="201" y="44"/>
                    <a:pt x="205" y="48"/>
                    <a:pt x="210" y="48"/>
                  </a:cubicBezTo>
                  <a:cubicBezTo>
                    <a:pt x="214" y="49"/>
                    <a:pt x="219" y="47"/>
                    <a:pt x="222" y="44"/>
                  </a:cubicBezTo>
                  <a:cubicBezTo>
                    <a:pt x="225" y="40"/>
                    <a:pt x="225" y="36"/>
                    <a:pt x="224" y="31"/>
                  </a:cubicBezTo>
                  <a:lnTo>
                    <a:pt x="220" y="2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23" name="Grupo 22">
            <a:extLst>
              <a:ext uri="{FF2B5EF4-FFF2-40B4-BE49-F238E27FC236}">
                <a16:creationId xmlns:a16="http://schemas.microsoft.com/office/drawing/2014/main" xmlns="" id="{3D5EB52C-739E-C1EE-D52F-E5674660BC82}"/>
              </a:ext>
            </a:extLst>
          </p:cNvPr>
          <p:cNvGrpSpPr/>
          <p:nvPr/>
        </p:nvGrpSpPr>
        <p:grpSpPr>
          <a:xfrm>
            <a:off x="9444646" y="3112262"/>
            <a:ext cx="1229985" cy="991443"/>
            <a:chOff x="5068891" y="1619252"/>
            <a:chExt cx="785813" cy="633413"/>
          </a:xfrm>
          <a:solidFill>
            <a:schemeClr val="bg2"/>
          </a:solidFill>
        </p:grpSpPr>
        <p:grpSp>
          <p:nvGrpSpPr>
            <p:cNvPr id="24" name="Group 21">
              <a:extLst>
                <a:ext uri="{FF2B5EF4-FFF2-40B4-BE49-F238E27FC236}">
                  <a16:creationId xmlns:a16="http://schemas.microsoft.com/office/drawing/2014/main" xmlns="" id="{088750E9-FAB0-21AF-02B2-3563BA18FD22}"/>
                </a:ext>
              </a:extLst>
            </p:cNvPr>
            <p:cNvGrpSpPr>
              <a:grpSpLocks noChangeAspect="1"/>
            </p:cNvGrpSpPr>
            <p:nvPr/>
          </p:nvGrpSpPr>
          <p:grpSpPr bwMode="auto">
            <a:xfrm>
              <a:off x="5068891" y="1619252"/>
              <a:ext cx="785813" cy="633413"/>
              <a:chOff x="3193" y="1020"/>
              <a:chExt cx="495" cy="399"/>
            </a:xfrm>
            <a:grpFill/>
          </p:grpSpPr>
          <p:sp>
            <p:nvSpPr>
              <p:cNvPr id="27" name="Freeform 24">
                <a:extLst>
                  <a:ext uri="{FF2B5EF4-FFF2-40B4-BE49-F238E27FC236}">
                    <a16:creationId xmlns:a16="http://schemas.microsoft.com/office/drawing/2014/main" xmlns="" id="{6A5E4DF1-64F0-E83F-CE8B-7299B6D40269}"/>
                  </a:ext>
                </a:extLst>
              </p:cNvPr>
              <p:cNvSpPr>
                <a:spLocks noEditPoints="1"/>
              </p:cNvSpPr>
              <p:nvPr/>
            </p:nvSpPr>
            <p:spPr bwMode="auto">
              <a:xfrm>
                <a:off x="3193" y="1020"/>
                <a:ext cx="495" cy="399"/>
              </a:xfrm>
              <a:custGeom>
                <a:avLst/>
                <a:gdLst>
                  <a:gd name="T0" fmla="*/ 442 w 808"/>
                  <a:gd name="T1" fmla="*/ 620 h 654"/>
                  <a:gd name="T2" fmla="*/ 442 w 808"/>
                  <a:gd name="T3" fmla="*/ 620 h 654"/>
                  <a:gd name="T4" fmla="*/ 330 w 808"/>
                  <a:gd name="T5" fmla="*/ 562 h 654"/>
                  <a:gd name="T6" fmla="*/ 330 w 808"/>
                  <a:gd name="T7" fmla="*/ 560 h 654"/>
                  <a:gd name="T8" fmla="*/ 698 w 808"/>
                  <a:gd name="T9" fmla="*/ 560 h 654"/>
                  <a:gd name="T10" fmla="*/ 698 w 808"/>
                  <a:gd name="T11" fmla="*/ 560 h 654"/>
                  <a:gd name="T12" fmla="*/ 773 w 808"/>
                  <a:gd name="T13" fmla="*/ 560 h 654"/>
                  <a:gd name="T14" fmla="*/ 775 w 808"/>
                  <a:gd name="T15" fmla="*/ 620 h 654"/>
                  <a:gd name="T16" fmla="*/ 442 w 808"/>
                  <a:gd name="T17" fmla="*/ 620 h 654"/>
                  <a:gd name="T18" fmla="*/ 298 w 808"/>
                  <a:gd name="T19" fmla="*/ 527 h 654"/>
                  <a:gd name="T20" fmla="*/ 298 w 808"/>
                  <a:gd name="T21" fmla="*/ 527 h 654"/>
                  <a:gd name="T22" fmla="*/ 61 w 808"/>
                  <a:gd name="T23" fmla="*/ 527 h 654"/>
                  <a:gd name="T24" fmla="*/ 49 w 808"/>
                  <a:gd name="T25" fmla="*/ 224 h 654"/>
                  <a:gd name="T26" fmla="*/ 49 w 808"/>
                  <a:gd name="T27" fmla="*/ 224 h 654"/>
                  <a:gd name="T28" fmla="*/ 49 w 808"/>
                  <a:gd name="T29" fmla="*/ 224 h 654"/>
                  <a:gd name="T30" fmla="*/ 48 w 808"/>
                  <a:gd name="T31" fmla="*/ 209 h 654"/>
                  <a:gd name="T32" fmla="*/ 48 w 808"/>
                  <a:gd name="T33" fmla="*/ 209 h 654"/>
                  <a:gd name="T34" fmla="*/ 41 w 808"/>
                  <a:gd name="T35" fmla="*/ 124 h 654"/>
                  <a:gd name="T36" fmla="*/ 34 w 808"/>
                  <a:gd name="T37" fmla="*/ 38 h 654"/>
                  <a:gd name="T38" fmla="*/ 364 w 808"/>
                  <a:gd name="T39" fmla="*/ 38 h 654"/>
                  <a:gd name="T40" fmla="*/ 414 w 808"/>
                  <a:gd name="T41" fmla="*/ 285 h 654"/>
                  <a:gd name="T42" fmla="*/ 430 w 808"/>
                  <a:gd name="T43" fmla="*/ 317 h 654"/>
                  <a:gd name="T44" fmla="*/ 432 w 808"/>
                  <a:gd name="T45" fmla="*/ 320 h 654"/>
                  <a:gd name="T46" fmla="*/ 636 w 808"/>
                  <a:gd name="T47" fmla="*/ 417 h 654"/>
                  <a:gd name="T48" fmla="*/ 729 w 808"/>
                  <a:gd name="T49" fmla="*/ 453 h 654"/>
                  <a:gd name="T50" fmla="*/ 770 w 808"/>
                  <a:gd name="T51" fmla="*/ 527 h 654"/>
                  <a:gd name="T52" fmla="*/ 717 w 808"/>
                  <a:gd name="T53" fmla="*/ 527 h 654"/>
                  <a:gd name="T54" fmla="*/ 716 w 808"/>
                  <a:gd name="T55" fmla="*/ 526 h 654"/>
                  <a:gd name="T56" fmla="*/ 332 w 808"/>
                  <a:gd name="T57" fmla="*/ 527 h 654"/>
                  <a:gd name="T58" fmla="*/ 298 w 808"/>
                  <a:gd name="T59" fmla="*/ 527 h 654"/>
                  <a:gd name="T60" fmla="*/ 296 w 808"/>
                  <a:gd name="T61" fmla="*/ 569 h 654"/>
                  <a:gd name="T62" fmla="*/ 296 w 808"/>
                  <a:gd name="T63" fmla="*/ 569 h 654"/>
                  <a:gd name="T64" fmla="*/ 277 w 808"/>
                  <a:gd name="T65" fmla="*/ 620 h 654"/>
                  <a:gd name="T66" fmla="*/ 55 w 808"/>
                  <a:gd name="T67" fmla="*/ 620 h 654"/>
                  <a:gd name="T68" fmla="*/ 60 w 808"/>
                  <a:gd name="T69" fmla="*/ 560 h 654"/>
                  <a:gd name="T70" fmla="*/ 296 w 808"/>
                  <a:gd name="T71" fmla="*/ 560 h 654"/>
                  <a:gd name="T72" fmla="*/ 296 w 808"/>
                  <a:gd name="T73" fmla="*/ 569 h 654"/>
                  <a:gd name="T74" fmla="*/ 806 w 808"/>
                  <a:gd name="T75" fmla="*/ 542 h 654"/>
                  <a:gd name="T76" fmla="*/ 806 w 808"/>
                  <a:gd name="T77" fmla="*/ 542 h 654"/>
                  <a:gd name="T78" fmla="*/ 805 w 808"/>
                  <a:gd name="T79" fmla="*/ 541 h 654"/>
                  <a:gd name="T80" fmla="*/ 805 w 808"/>
                  <a:gd name="T81" fmla="*/ 540 h 654"/>
                  <a:gd name="T82" fmla="*/ 752 w 808"/>
                  <a:gd name="T83" fmla="*/ 429 h 654"/>
                  <a:gd name="T84" fmla="*/ 636 w 808"/>
                  <a:gd name="T85" fmla="*/ 383 h 654"/>
                  <a:gd name="T86" fmla="*/ 461 w 808"/>
                  <a:gd name="T87" fmla="*/ 304 h 654"/>
                  <a:gd name="T88" fmla="*/ 450 w 808"/>
                  <a:gd name="T89" fmla="*/ 282 h 654"/>
                  <a:gd name="T90" fmla="*/ 397 w 808"/>
                  <a:gd name="T91" fmla="*/ 0 h 654"/>
                  <a:gd name="T92" fmla="*/ 0 w 808"/>
                  <a:gd name="T93" fmla="*/ 2 h 654"/>
                  <a:gd name="T94" fmla="*/ 8 w 808"/>
                  <a:gd name="T95" fmla="*/ 127 h 654"/>
                  <a:gd name="T96" fmla="*/ 16 w 808"/>
                  <a:gd name="T97" fmla="*/ 224 h 654"/>
                  <a:gd name="T98" fmla="*/ 27 w 808"/>
                  <a:gd name="T99" fmla="*/ 543 h 654"/>
                  <a:gd name="T100" fmla="*/ 20 w 808"/>
                  <a:gd name="T101" fmla="*/ 634 h 654"/>
                  <a:gd name="T102" fmla="*/ 24 w 808"/>
                  <a:gd name="T103" fmla="*/ 648 h 654"/>
                  <a:gd name="T104" fmla="*/ 36 w 808"/>
                  <a:gd name="T105" fmla="*/ 654 h 654"/>
                  <a:gd name="T106" fmla="*/ 288 w 808"/>
                  <a:gd name="T107" fmla="*/ 654 h 654"/>
                  <a:gd name="T108" fmla="*/ 304 w 808"/>
                  <a:gd name="T109" fmla="*/ 643 h 654"/>
                  <a:gd name="T110" fmla="*/ 322 w 808"/>
                  <a:gd name="T111" fmla="*/ 595 h 654"/>
                  <a:gd name="T112" fmla="*/ 431 w 808"/>
                  <a:gd name="T113" fmla="*/ 652 h 654"/>
                  <a:gd name="T114" fmla="*/ 438 w 808"/>
                  <a:gd name="T115" fmla="*/ 654 h 654"/>
                  <a:gd name="T116" fmla="*/ 792 w 808"/>
                  <a:gd name="T117" fmla="*/ 654 h 654"/>
                  <a:gd name="T118" fmla="*/ 808 w 808"/>
                  <a:gd name="T119" fmla="*/ 637 h 654"/>
                  <a:gd name="T120" fmla="*/ 806 w 808"/>
                  <a:gd name="T121" fmla="*/ 542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54">
                    <a:moveTo>
                      <a:pt x="442" y="620"/>
                    </a:moveTo>
                    <a:lnTo>
                      <a:pt x="442" y="620"/>
                    </a:lnTo>
                    <a:lnTo>
                      <a:pt x="330" y="562"/>
                    </a:lnTo>
                    <a:cubicBezTo>
                      <a:pt x="330" y="561"/>
                      <a:pt x="330" y="561"/>
                      <a:pt x="330" y="560"/>
                    </a:cubicBezTo>
                    <a:lnTo>
                      <a:pt x="698" y="560"/>
                    </a:lnTo>
                    <a:cubicBezTo>
                      <a:pt x="698" y="560"/>
                      <a:pt x="698" y="560"/>
                      <a:pt x="698" y="560"/>
                    </a:cubicBezTo>
                    <a:lnTo>
                      <a:pt x="773" y="560"/>
                    </a:lnTo>
                    <a:cubicBezTo>
                      <a:pt x="774" y="578"/>
                      <a:pt x="774" y="602"/>
                      <a:pt x="775" y="620"/>
                    </a:cubicBezTo>
                    <a:lnTo>
                      <a:pt x="442" y="620"/>
                    </a:lnTo>
                    <a:close/>
                    <a:moveTo>
                      <a:pt x="298" y="527"/>
                    </a:moveTo>
                    <a:lnTo>
                      <a:pt x="298" y="527"/>
                    </a:lnTo>
                    <a:lnTo>
                      <a:pt x="61" y="527"/>
                    </a:lnTo>
                    <a:cubicBezTo>
                      <a:pt x="64" y="433"/>
                      <a:pt x="57" y="327"/>
                      <a:pt x="49" y="224"/>
                    </a:cubicBezTo>
                    <a:lnTo>
                      <a:pt x="49" y="224"/>
                    </a:lnTo>
                    <a:lnTo>
                      <a:pt x="49" y="224"/>
                    </a:lnTo>
                    <a:cubicBezTo>
                      <a:pt x="49" y="219"/>
                      <a:pt x="49" y="214"/>
                      <a:pt x="48" y="209"/>
                    </a:cubicBezTo>
                    <a:cubicBezTo>
                      <a:pt x="48" y="209"/>
                      <a:pt x="48" y="209"/>
                      <a:pt x="48" y="209"/>
                    </a:cubicBezTo>
                    <a:lnTo>
                      <a:pt x="41" y="124"/>
                    </a:lnTo>
                    <a:cubicBezTo>
                      <a:pt x="39" y="96"/>
                      <a:pt x="37" y="67"/>
                      <a:pt x="34" y="38"/>
                    </a:cubicBezTo>
                    <a:lnTo>
                      <a:pt x="364" y="38"/>
                    </a:lnTo>
                    <a:cubicBezTo>
                      <a:pt x="366" y="134"/>
                      <a:pt x="383" y="217"/>
                      <a:pt x="414" y="285"/>
                    </a:cubicBezTo>
                    <a:lnTo>
                      <a:pt x="430" y="317"/>
                    </a:lnTo>
                    <a:cubicBezTo>
                      <a:pt x="431" y="318"/>
                      <a:pt x="431" y="319"/>
                      <a:pt x="432" y="320"/>
                    </a:cubicBezTo>
                    <a:cubicBezTo>
                      <a:pt x="468" y="384"/>
                      <a:pt x="537" y="416"/>
                      <a:pt x="636" y="417"/>
                    </a:cubicBezTo>
                    <a:cubicBezTo>
                      <a:pt x="671" y="417"/>
                      <a:pt x="704" y="430"/>
                      <a:pt x="729" y="453"/>
                    </a:cubicBezTo>
                    <a:cubicBezTo>
                      <a:pt x="750" y="473"/>
                      <a:pt x="764" y="499"/>
                      <a:pt x="770" y="527"/>
                    </a:cubicBezTo>
                    <a:lnTo>
                      <a:pt x="717" y="527"/>
                    </a:lnTo>
                    <a:cubicBezTo>
                      <a:pt x="717" y="527"/>
                      <a:pt x="717" y="526"/>
                      <a:pt x="716" y="526"/>
                    </a:cubicBezTo>
                    <a:lnTo>
                      <a:pt x="332" y="527"/>
                    </a:lnTo>
                    <a:lnTo>
                      <a:pt x="298" y="527"/>
                    </a:lnTo>
                    <a:close/>
                    <a:moveTo>
                      <a:pt x="296" y="569"/>
                    </a:moveTo>
                    <a:lnTo>
                      <a:pt x="296" y="569"/>
                    </a:lnTo>
                    <a:lnTo>
                      <a:pt x="277" y="620"/>
                    </a:lnTo>
                    <a:lnTo>
                      <a:pt x="55" y="620"/>
                    </a:lnTo>
                    <a:cubicBezTo>
                      <a:pt x="57" y="601"/>
                      <a:pt x="59" y="581"/>
                      <a:pt x="60" y="560"/>
                    </a:cubicBezTo>
                    <a:lnTo>
                      <a:pt x="296" y="560"/>
                    </a:lnTo>
                    <a:cubicBezTo>
                      <a:pt x="296" y="563"/>
                      <a:pt x="296" y="566"/>
                      <a:pt x="296" y="569"/>
                    </a:cubicBezTo>
                    <a:close/>
                    <a:moveTo>
                      <a:pt x="806" y="542"/>
                    </a:moveTo>
                    <a:lnTo>
                      <a:pt x="806" y="542"/>
                    </a:lnTo>
                    <a:cubicBezTo>
                      <a:pt x="806" y="542"/>
                      <a:pt x="805" y="541"/>
                      <a:pt x="805" y="541"/>
                    </a:cubicBezTo>
                    <a:cubicBezTo>
                      <a:pt x="805" y="541"/>
                      <a:pt x="805" y="541"/>
                      <a:pt x="805" y="540"/>
                    </a:cubicBezTo>
                    <a:cubicBezTo>
                      <a:pt x="802" y="498"/>
                      <a:pt x="783" y="458"/>
                      <a:pt x="752" y="429"/>
                    </a:cubicBezTo>
                    <a:cubicBezTo>
                      <a:pt x="720" y="400"/>
                      <a:pt x="679" y="383"/>
                      <a:pt x="636" y="383"/>
                    </a:cubicBezTo>
                    <a:cubicBezTo>
                      <a:pt x="550" y="383"/>
                      <a:pt x="491" y="356"/>
                      <a:pt x="461" y="304"/>
                    </a:cubicBezTo>
                    <a:cubicBezTo>
                      <a:pt x="457" y="297"/>
                      <a:pt x="454" y="290"/>
                      <a:pt x="450" y="282"/>
                    </a:cubicBezTo>
                    <a:cubicBezTo>
                      <a:pt x="416" y="213"/>
                      <a:pt x="398" y="103"/>
                      <a:pt x="397" y="0"/>
                    </a:cubicBezTo>
                    <a:lnTo>
                      <a:pt x="0" y="2"/>
                    </a:lnTo>
                    <a:cubicBezTo>
                      <a:pt x="2" y="36"/>
                      <a:pt x="5" y="93"/>
                      <a:pt x="8" y="127"/>
                    </a:cubicBezTo>
                    <a:lnTo>
                      <a:pt x="16" y="224"/>
                    </a:lnTo>
                    <a:cubicBezTo>
                      <a:pt x="24" y="333"/>
                      <a:pt x="31" y="446"/>
                      <a:pt x="27" y="543"/>
                    </a:cubicBezTo>
                    <a:cubicBezTo>
                      <a:pt x="26" y="577"/>
                      <a:pt x="24" y="607"/>
                      <a:pt x="20" y="634"/>
                    </a:cubicBezTo>
                    <a:cubicBezTo>
                      <a:pt x="19" y="639"/>
                      <a:pt x="21" y="644"/>
                      <a:pt x="24" y="648"/>
                    </a:cubicBezTo>
                    <a:cubicBezTo>
                      <a:pt x="27" y="651"/>
                      <a:pt x="32" y="654"/>
                      <a:pt x="36" y="654"/>
                    </a:cubicBezTo>
                    <a:lnTo>
                      <a:pt x="288" y="654"/>
                    </a:lnTo>
                    <a:cubicBezTo>
                      <a:pt x="295" y="654"/>
                      <a:pt x="301" y="649"/>
                      <a:pt x="304" y="643"/>
                    </a:cubicBezTo>
                    <a:lnTo>
                      <a:pt x="322" y="595"/>
                    </a:lnTo>
                    <a:lnTo>
                      <a:pt x="431" y="652"/>
                    </a:lnTo>
                    <a:cubicBezTo>
                      <a:pt x="433" y="653"/>
                      <a:pt x="436" y="654"/>
                      <a:pt x="438" y="654"/>
                    </a:cubicBezTo>
                    <a:lnTo>
                      <a:pt x="792" y="654"/>
                    </a:lnTo>
                    <a:cubicBezTo>
                      <a:pt x="801" y="654"/>
                      <a:pt x="808" y="646"/>
                      <a:pt x="808" y="637"/>
                    </a:cubicBezTo>
                    <a:cubicBezTo>
                      <a:pt x="808" y="613"/>
                      <a:pt x="807" y="566"/>
                      <a:pt x="806" y="5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8" name="Freeform 25">
                <a:extLst>
                  <a:ext uri="{FF2B5EF4-FFF2-40B4-BE49-F238E27FC236}">
                    <a16:creationId xmlns:a16="http://schemas.microsoft.com/office/drawing/2014/main" xmlns="" id="{430B9AD4-0744-0A60-F63D-C1F8EE74936F}"/>
                  </a:ext>
                </a:extLst>
              </p:cNvPr>
              <p:cNvSpPr>
                <a:spLocks/>
              </p:cNvSpPr>
              <p:nvPr/>
            </p:nvSpPr>
            <p:spPr bwMode="auto">
              <a:xfrm>
                <a:off x="3383" y="1092"/>
                <a:ext cx="23" cy="24"/>
              </a:xfrm>
              <a:custGeom>
                <a:avLst/>
                <a:gdLst>
                  <a:gd name="T0" fmla="*/ 38 w 38"/>
                  <a:gd name="T1" fmla="*/ 19 h 38"/>
                  <a:gd name="T2" fmla="*/ 38 w 38"/>
                  <a:gd name="T3" fmla="*/ 19 h 38"/>
                  <a:gd name="T4" fmla="*/ 19 w 38"/>
                  <a:gd name="T5" fmla="*/ 38 h 38"/>
                  <a:gd name="T6" fmla="*/ 0 w 38"/>
                  <a:gd name="T7" fmla="*/ 19 h 38"/>
                  <a:gd name="T8" fmla="*/ 19 w 38"/>
                  <a:gd name="T9" fmla="*/ 0 h 38"/>
                  <a:gd name="T10" fmla="*/ 38 w 38"/>
                  <a:gd name="T11" fmla="*/ 19 h 38"/>
                </a:gdLst>
                <a:ahLst/>
                <a:cxnLst>
                  <a:cxn ang="0">
                    <a:pos x="T0" y="T1"/>
                  </a:cxn>
                  <a:cxn ang="0">
                    <a:pos x="T2" y="T3"/>
                  </a:cxn>
                  <a:cxn ang="0">
                    <a:pos x="T4" y="T5"/>
                  </a:cxn>
                  <a:cxn ang="0">
                    <a:pos x="T6" y="T7"/>
                  </a:cxn>
                  <a:cxn ang="0">
                    <a:pos x="T8" y="T9"/>
                  </a:cxn>
                  <a:cxn ang="0">
                    <a:pos x="T10" y="T11"/>
                  </a:cxn>
                </a:cxnLst>
                <a:rect l="0" t="0" r="r" b="b"/>
                <a:pathLst>
                  <a:path w="38" h="38">
                    <a:moveTo>
                      <a:pt x="38" y="19"/>
                    </a:moveTo>
                    <a:lnTo>
                      <a:pt x="38" y="19"/>
                    </a:lnTo>
                    <a:cubicBezTo>
                      <a:pt x="38" y="29"/>
                      <a:pt x="29" y="38"/>
                      <a:pt x="19" y="38"/>
                    </a:cubicBezTo>
                    <a:cubicBezTo>
                      <a:pt x="8" y="38"/>
                      <a:pt x="0" y="29"/>
                      <a:pt x="0" y="19"/>
                    </a:cubicBezTo>
                    <a:cubicBezTo>
                      <a:pt x="0" y="8"/>
                      <a:pt x="8" y="0"/>
                      <a:pt x="19" y="0"/>
                    </a:cubicBezTo>
                    <a:cubicBezTo>
                      <a:pt x="29" y="0"/>
                      <a:pt x="38" y="8"/>
                      <a:pt x="38" y="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29" name="Freeform 26">
                <a:extLst>
                  <a:ext uri="{FF2B5EF4-FFF2-40B4-BE49-F238E27FC236}">
                    <a16:creationId xmlns:a16="http://schemas.microsoft.com/office/drawing/2014/main" xmlns="" id="{392FFB1E-7C08-004A-CBAA-D23C65810BE9}"/>
                  </a:ext>
                </a:extLst>
              </p:cNvPr>
              <p:cNvSpPr>
                <a:spLocks/>
              </p:cNvSpPr>
              <p:nvPr/>
            </p:nvSpPr>
            <p:spPr bwMode="auto">
              <a:xfrm>
                <a:off x="3401" y="1168"/>
                <a:ext cx="23" cy="23"/>
              </a:xfrm>
              <a:custGeom>
                <a:avLst/>
                <a:gdLst>
                  <a:gd name="T0" fmla="*/ 37 w 37"/>
                  <a:gd name="T1" fmla="*/ 19 h 38"/>
                  <a:gd name="T2" fmla="*/ 37 w 37"/>
                  <a:gd name="T3" fmla="*/ 19 h 38"/>
                  <a:gd name="T4" fmla="*/ 19 w 37"/>
                  <a:gd name="T5" fmla="*/ 38 h 38"/>
                  <a:gd name="T6" fmla="*/ 0 w 37"/>
                  <a:gd name="T7" fmla="*/ 19 h 38"/>
                  <a:gd name="T8" fmla="*/ 19 w 37"/>
                  <a:gd name="T9" fmla="*/ 0 h 38"/>
                  <a:gd name="T10" fmla="*/ 37 w 37"/>
                  <a:gd name="T11" fmla="*/ 19 h 38"/>
                </a:gdLst>
                <a:ahLst/>
                <a:cxnLst>
                  <a:cxn ang="0">
                    <a:pos x="T0" y="T1"/>
                  </a:cxn>
                  <a:cxn ang="0">
                    <a:pos x="T2" y="T3"/>
                  </a:cxn>
                  <a:cxn ang="0">
                    <a:pos x="T4" y="T5"/>
                  </a:cxn>
                  <a:cxn ang="0">
                    <a:pos x="T6" y="T7"/>
                  </a:cxn>
                  <a:cxn ang="0">
                    <a:pos x="T8" y="T9"/>
                  </a:cxn>
                  <a:cxn ang="0">
                    <a:pos x="T10" y="T11"/>
                  </a:cxn>
                </a:cxnLst>
                <a:rect l="0" t="0" r="r" b="b"/>
                <a:pathLst>
                  <a:path w="37" h="38">
                    <a:moveTo>
                      <a:pt x="37" y="19"/>
                    </a:moveTo>
                    <a:lnTo>
                      <a:pt x="37" y="19"/>
                    </a:lnTo>
                    <a:cubicBezTo>
                      <a:pt x="37" y="30"/>
                      <a:pt x="29" y="38"/>
                      <a:pt x="19" y="38"/>
                    </a:cubicBezTo>
                    <a:cubicBezTo>
                      <a:pt x="8" y="38"/>
                      <a:pt x="0" y="30"/>
                      <a:pt x="0" y="19"/>
                    </a:cubicBezTo>
                    <a:cubicBezTo>
                      <a:pt x="0" y="9"/>
                      <a:pt x="8" y="0"/>
                      <a:pt x="19" y="0"/>
                    </a:cubicBezTo>
                    <a:cubicBezTo>
                      <a:pt x="29" y="0"/>
                      <a:pt x="37" y="9"/>
                      <a:pt x="37" y="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30" name="Freeform 27">
                <a:extLst>
                  <a:ext uri="{FF2B5EF4-FFF2-40B4-BE49-F238E27FC236}">
                    <a16:creationId xmlns:a16="http://schemas.microsoft.com/office/drawing/2014/main" xmlns="" id="{0BDC9F7A-90FA-FB59-9EC9-3C3A07435318}"/>
                  </a:ext>
                </a:extLst>
              </p:cNvPr>
              <p:cNvSpPr>
                <a:spLocks/>
              </p:cNvSpPr>
              <p:nvPr/>
            </p:nvSpPr>
            <p:spPr bwMode="auto">
              <a:xfrm>
                <a:off x="3438" y="1231"/>
                <a:ext cx="23" cy="23"/>
              </a:xfrm>
              <a:custGeom>
                <a:avLst/>
                <a:gdLst>
                  <a:gd name="T0" fmla="*/ 38 w 38"/>
                  <a:gd name="T1" fmla="*/ 19 h 38"/>
                  <a:gd name="T2" fmla="*/ 38 w 38"/>
                  <a:gd name="T3" fmla="*/ 19 h 38"/>
                  <a:gd name="T4" fmla="*/ 19 w 38"/>
                  <a:gd name="T5" fmla="*/ 38 h 38"/>
                  <a:gd name="T6" fmla="*/ 0 w 38"/>
                  <a:gd name="T7" fmla="*/ 19 h 38"/>
                  <a:gd name="T8" fmla="*/ 19 w 38"/>
                  <a:gd name="T9" fmla="*/ 0 h 38"/>
                  <a:gd name="T10" fmla="*/ 38 w 38"/>
                  <a:gd name="T11" fmla="*/ 19 h 38"/>
                </a:gdLst>
                <a:ahLst/>
                <a:cxnLst>
                  <a:cxn ang="0">
                    <a:pos x="T0" y="T1"/>
                  </a:cxn>
                  <a:cxn ang="0">
                    <a:pos x="T2" y="T3"/>
                  </a:cxn>
                  <a:cxn ang="0">
                    <a:pos x="T4" y="T5"/>
                  </a:cxn>
                  <a:cxn ang="0">
                    <a:pos x="T6" y="T7"/>
                  </a:cxn>
                  <a:cxn ang="0">
                    <a:pos x="T8" y="T9"/>
                  </a:cxn>
                  <a:cxn ang="0">
                    <a:pos x="T10" y="T11"/>
                  </a:cxn>
                </a:cxnLst>
                <a:rect l="0" t="0" r="r" b="b"/>
                <a:pathLst>
                  <a:path w="38" h="38">
                    <a:moveTo>
                      <a:pt x="38" y="19"/>
                    </a:moveTo>
                    <a:lnTo>
                      <a:pt x="38" y="19"/>
                    </a:lnTo>
                    <a:cubicBezTo>
                      <a:pt x="38" y="30"/>
                      <a:pt x="30" y="38"/>
                      <a:pt x="19" y="38"/>
                    </a:cubicBezTo>
                    <a:cubicBezTo>
                      <a:pt x="9" y="38"/>
                      <a:pt x="0" y="30"/>
                      <a:pt x="0" y="19"/>
                    </a:cubicBezTo>
                    <a:cubicBezTo>
                      <a:pt x="0" y="9"/>
                      <a:pt x="9" y="0"/>
                      <a:pt x="19" y="0"/>
                    </a:cubicBezTo>
                    <a:cubicBezTo>
                      <a:pt x="30" y="0"/>
                      <a:pt x="38" y="9"/>
                      <a:pt x="38" y="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
          <p:nvSpPr>
            <p:cNvPr id="25" name="Freeform 5">
              <a:extLst>
                <a:ext uri="{FF2B5EF4-FFF2-40B4-BE49-F238E27FC236}">
                  <a16:creationId xmlns:a16="http://schemas.microsoft.com/office/drawing/2014/main" xmlns="" id="{F996098E-3E31-9322-F419-BB4B6579B4EA}"/>
                </a:ext>
              </a:extLst>
            </p:cNvPr>
            <p:cNvSpPr>
              <a:spLocks/>
            </p:cNvSpPr>
            <p:nvPr/>
          </p:nvSpPr>
          <p:spPr bwMode="auto">
            <a:xfrm>
              <a:off x="5111750" y="1998467"/>
              <a:ext cx="146050" cy="149226"/>
            </a:xfrm>
            <a:custGeom>
              <a:avLst/>
              <a:gdLst>
                <a:gd name="T0" fmla="*/ 0 w 151"/>
                <a:gd name="T1" fmla="*/ 3 h 160"/>
                <a:gd name="T2" fmla="*/ 0 w 151"/>
                <a:gd name="T3" fmla="*/ 3 h 160"/>
                <a:gd name="T4" fmla="*/ 106 w 151"/>
                <a:gd name="T5" fmla="*/ 53 h 160"/>
                <a:gd name="T6" fmla="*/ 138 w 151"/>
                <a:gd name="T7" fmla="*/ 160 h 160"/>
              </a:gdLst>
              <a:ahLst/>
              <a:cxnLst>
                <a:cxn ang="0">
                  <a:pos x="T0" y="T1"/>
                </a:cxn>
                <a:cxn ang="0">
                  <a:pos x="T2" y="T3"/>
                </a:cxn>
                <a:cxn ang="0">
                  <a:pos x="T4" y="T5"/>
                </a:cxn>
                <a:cxn ang="0">
                  <a:pos x="T6" y="T7"/>
                </a:cxn>
              </a:cxnLst>
              <a:rect l="0" t="0" r="r" b="b"/>
              <a:pathLst>
                <a:path w="151" h="160">
                  <a:moveTo>
                    <a:pt x="0" y="3"/>
                  </a:moveTo>
                  <a:lnTo>
                    <a:pt x="0" y="3"/>
                  </a:lnTo>
                  <a:cubicBezTo>
                    <a:pt x="0" y="3"/>
                    <a:pt x="62" y="0"/>
                    <a:pt x="106" y="53"/>
                  </a:cubicBezTo>
                  <a:cubicBezTo>
                    <a:pt x="151" y="108"/>
                    <a:pt x="138" y="160"/>
                    <a:pt x="138" y="160"/>
                  </a:cubicBezTo>
                </a:path>
              </a:pathLst>
            </a:custGeom>
            <a:noFill/>
            <a:ln w="254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s-CL" dirty="0"/>
            </a:p>
          </p:txBody>
        </p:sp>
        <p:sp>
          <p:nvSpPr>
            <p:cNvPr id="26" name="Freeform 6">
              <a:extLst>
                <a:ext uri="{FF2B5EF4-FFF2-40B4-BE49-F238E27FC236}">
                  <a16:creationId xmlns:a16="http://schemas.microsoft.com/office/drawing/2014/main" xmlns="" id="{4261F5A7-4043-D8D8-51F8-E14939FB45AE}"/>
                </a:ext>
              </a:extLst>
            </p:cNvPr>
            <p:cNvSpPr>
              <a:spLocks/>
            </p:cNvSpPr>
            <p:nvPr/>
          </p:nvSpPr>
          <p:spPr bwMode="auto">
            <a:xfrm>
              <a:off x="5518150" y="2006405"/>
              <a:ext cx="141288" cy="141288"/>
            </a:xfrm>
            <a:custGeom>
              <a:avLst/>
              <a:gdLst>
                <a:gd name="T0" fmla="*/ 145 w 145"/>
                <a:gd name="T1" fmla="*/ 4 h 147"/>
                <a:gd name="T2" fmla="*/ 145 w 145"/>
                <a:gd name="T3" fmla="*/ 4 h 147"/>
                <a:gd name="T4" fmla="*/ 55 w 145"/>
                <a:gd name="T5" fmla="*/ 45 h 147"/>
                <a:gd name="T6" fmla="*/ 24 w 145"/>
                <a:gd name="T7" fmla="*/ 147 h 147"/>
              </a:gdLst>
              <a:ahLst/>
              <a:cxnLst>
                <a:cxn ang="0">
                  <a:pos x="T0" y="T1"/>
                </a:cxn>
                <a:cxn ang="0">
                  <a:pos x="T2" y="T3"/>
                </a:cxn>
                <a:cxn ang="0">
                  <a:pos x="T4" y="T5"/>
                </a:cxn>
                <a:cxn ang="0">
                  <a:pos x="T6" y="T7"/>
                </a:cxn>
              </a:cxnLst>
              <a:rect l="0" t="0" r="r" b="b"/>
              <a:pathLst>
                <a:path w="145" h="147">
                  <a:moveTo>
                    <a:pt x="145" y="4"/>
                  </a:moveTo>
                  <a:lnTo>
                    <a:pt x="145" y="4"/>
                  </a:lnTo>
                  <a:cubicBezTo>
                    <a:pt x="145" y="4"/>
                    <a:pt x="102" y="0"/>
                    <a:pt x="55" y="45"/>
                  </a:cubicBezTo>
                  <a:cubicBezTo>
                    <a:pt x="0" y="98"/>
                    <a:pt x="24" y="147"/>
                    <a:pt x="24" y="147"/>
                  </a:cubicBezTo>
                </a:path>
              </a:pathLst>
            </a:custGeom>
            <a:noFill/>
            <a:ln w="254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grpSp>
    </p:spTree>
    <p:extLst>
      <p:ext uri="{BB962C8B-B14F-4D97-AF65-F5344CB8AC3E}">
        <p14:creationId xmlns:p14="http://schemas.microsoft.com/office/powerpoint/2010/main" val="45367084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8661" r="30487"/>
          <a:stretch/>
        </p:blipFill>
        <p:spPr>
          <a:xfrm>
            <a:off x="6150185" y="1700212"/>
            <a:ext cx="6041815" cy="5157787"/>
          </a:xfrm>
          <a:prstGeom prst="rect">
            <a:avLst/>
          </a:prstGeom>
        </p:spPr>
      </p:pic>
      <p:cxnSp>
        <p:nvCxnSpPr>
          <p:cNvPr id="4" name="Conector recto 3"/>
          <p:cNvCxnSpPr/>
          <p:nvPr/>
        </p:nvCxnSpPr>
        <p:spPr>
          <a:xfrm>
            <a:off x="1151286" y="4295975"/>
            <a:ext cx="21623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371093" y="2243065"/>
            <a:ext cx="2031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upo 21"/>
          <p:cNvGrpSpPr/>
          <p:nvPr/>
        </p:nvGrpSpPr>
        <p:grpSpPr>
          <a:xfrm>
            <a:off x="461081" y="1814439"/>
            <a:ext cx="5158867" cy="623069"/>
            <a:chOff x="798245" y="3442924"/>
            <a:chExt cx="6855651" cy="828000"/>
          </a:xfrm>
        </p:grpSpPr>
        <p:sp>
          <p:nvSpPr>
            <p:cNvPr id="41" name="Forma libre 40">
              <a:extLst>
                <a:ext uri="{FF2B5EF4-FFF2-40B4-BE49-F238E27FC236}">
                  <a16:creationId xmlns:a16="http://schemas.microsoft.com/office/drawing/2014/main" xmlns="" id="{36A015D0-16B0-834C-9508-814D977326E0}"/>
                </a:ext>
              </a:extLst>
            </p:cNvPr>
            <p:cNvSpPr/>
            <p:nvPr/>
          </p:nvSpPr>
          <p:spPr>
            <a:xfrm>
              <a:off x="1264954" y="3442924"/>
              <a:ext cx="6388942" cy="828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25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Realice (o solicite) mantención preventiva del carro. </a:t>
              </a:r>
            </a:p>
          </p:txBody>
        </p:sp>
        <p:sp>
          <p:nvSpPr>
            <p:cNvPr id="42" name="Elipse 41">
              <a:extLst>
                <a:ext uri="{FF2B5EF4-FFF2-40B4-BE49-F238E27FC236}">
                  <a16:creationId xmlns:a16="http://schemas.microsoft.com/office/drawing/2014/main" xmlns="" id="{25F6AAC1-6134-D344-B31A-3D94BD4002C2}"/>
                </a:ext>
              </a:extLst>
            </p:cNvPr>
            <p:cNvSpPr/>
            <p:nvPr/>
          </p:nvSpPr>
          <p:spPr>
            <a:xfrm>
              <a:off x="798245" y="3442924"/>
              <a:ext cx="828000" cy="828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1</a:t>
              </a:r>
            </a:p>
          </p:txBody>
        </p:sp>
      </p:grpSp>
      <p:grpSp>
        <p:nvGrpSpPr>
          <p:cNvPr id="23" name="Grupo 22"/>
          <p:cNvGrpSpPr/>
          <p:nvPr/>
        </p:nvGrpSpPr>
        <p:grpSpPr>
          <a:xfrm>
            <a:off x="451522" y="2670457"/>
            <a:ext cx="5158867" cy="623069"/>
            <a:chOff x="798245" y="3442924"/>
            <a:chExt cx="6855651" cy="828000"/>
          </a:xfrm>
        </p:grpSpPr>
        <p:sp>
          <p:nvSpPr>
            <p:cNvPr id="36" name="Forma libre 35">
              <a:extLst>
                <a:ext uri="{FF2B5EF4-FFF2-40B4-BE49-F238E27FC236}">
                  <a16:creationId xmlns:a16="http://schemas.microsoft.com/office/drawing/2014/main" xmlns="" id="{36A015D0-16B0-834C-9508-814D977326E0}"/>
                </a:ext>
              </a:extLst>
            </p:cNvPr>
            <p:cNvSpPr/>
            <p:nvPr/>
          </p:nvSpPr>
          <p:spPr>
            <a:xfrm>
              <a:off x="1264954" y="3442924"/>
              <a:ext cx="6388942" cy="828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33439" tIns="38227" rIns="243810" bIns="38227" numCol="1" spcCol="1270" anchor="ctr" anchorCtr="0">
              <a:noAutofit/>
            </a:bodyPr>
            <a:lstStyle/>
            <a:p>
              <a:pPr>
                <a:buClr>
                  <a:srgbClr val="006600"/>
                </a:buClr>
              </a:pPr>
              <a:endParaRPr lang="es-ES" sz="1355" kern="0" dirty="0">
                <a:solidFill>
                  <a:schemeClr val="tx1"/>
                </a:solidFill>
                <a:latin typeface="ACHS Nueva Sans" pitchFamily="2" charset="0"/>
                <a:ea typeface="Arial"/>
                <a:cs typeface="Arial"/>
                <a:sym typeface="Arial"/>
              </a:endParaRPr>
            </a:p>
            <a:p>
              <a:pPr>
                <a:buClr>
                  <a:srgbClr val="006600"/>
                </a:buClr>
              </a:pPr>
              <a:r>
                <a:rPr lang="es-ES" sz="1355" kern="0" dirty="0">
                  <a:solidFill>
                    <a:schemeClr val="tx1"/>
                  </a:solidFill>
                  <a:latin typeface="ACHS Nueva Sans" pitchFamily="2" charset="0"/>
                  <a:ea typeface="Arial"/>
                  <a:cs typeface="Arial"/>
                  <a:sym typeface="Arial"/>
                </a:rPr>
                <a:t>Utilice los Elementos de Protección Personal que la tarea específica requiere. </a:t>
              </a:r>
            </a:p>
            <a:p>
              <a:pPr>
                <a:buClr>
                  <a:srgbClr val="006600"/>
                </a:buClr>
              </a:pPr>
              <a:endParaRPr lang="es-ES" sz="1355" kern="0" dirty="0">
                <a:solidFill>
                  <a:schemeClr val="tx1"/>
                </a:solidFill>
                <a:latin typeface="ACHS Nueva Sans" pitchFamily="2" charset="0"/>
                <a:ea typeface="Arial"/>
                <a:cs typeface="Arial"/>
                <a:sym typeface="Arial"/>
              </a:endParaRPr>
            </a:p>
          </p:txBody>
        </p:sp>
        <p:sp>
          <p:nvSpPr>
            <p:cNvPr id="37" name="Elipse 36">
              <a:extLst>
                <a:ext uri="{FF2B5EF4-FFF2-40B4-BE49-F238E27FC236}">
                  <a16:creationId xmlns:a16="http://schemas.microsoft.com/office/drawing/2014/main" xmlns="" id="{25F6AAC1-6134-D344-B31A-3D94BD4002C2}"/>
                </a:ext>
              </a:extLst>
            </p:cNvPr>
            <p:cNvSpPr/>
            <p:nvPr/>
          </p:nvSpPr>
          <p:spPr>
            <a:xfrm>
              <a:off x="798245" y="3442924"/>
              <a:ext cx="828000" cy="828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2</a:t>
              </a:r>
            </a:p>
          </p:txBody>
        </p:sp>
      </p:grpSp>
      <p:grpSp>
        <p:nvGrpSpPr>
          <p:cNvPr id="24" name="Grupo 23"/>
          <p:cNvGrpSpPr/>
          <p:nvPr/>
        </p:nvGrpSpPr>
        <p:grpSpPr>
          <a:xfrm>
            <a:off x="451522" y="3483246"/>
            <a:ext cx="5158867" cy="623069"/>
            <a:chOff x="798245" y="3442924"/>
            <a:chExt cx="6855651" cy="828000"/>
          </a:xfrm>
        </p:grpSpPr>
        <p:sp>
          <p:nvSpPr>
            <p:cNvPr id="34" name="Forma libre 33">
              <a:extLst>
                <a:ext uri="{FF2B5EF4-FFF2-40B4-BE49-F238E27FC236}">
                  <a16:creationId xmlns:a16="http://schemas.microsoft.com/office/drawing/2014/main" xmlns="" id="{36A015D0-16B0-834C-9508-814D977326E0}"/>
                </a:ext>
              </a:extLst>
            </p:cNvPr>
            <p:cNvSpPr/>
            <p:nvPr/>
          </p:nvSpPr>
          <p:spPr>
            <a:xfrm>
              <a:off x="1264954" y="3442924"/>
              <a:ext cx="6388942" cy="828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25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Conduzca el carro atentamente, con carga adecuada y bien estibada, sólo en zonas apropiadas. </a:t>
              </a:r>
            </a:p>
          </p:txBody>
        </p:sp>
        <p:sp>
          <p:nvSpPr>
            <p:cNvPr id="35" name="Elipse 34">
              <a:extLst>
                <a:ext uri="{FF2B5EF4-FFF2-40B4-BE49-F238E27FC236}">
                  <a16:creationId xmlns:a16="http://schemas.microsoft.com/office/drawing/2014/main" xmlns="" id="{25F6AAC1-6134-D344-B31A-3D94BD4002C2}"/>
                </a:ext>
              </a:extLst>
            </p:cNvPr>
            <p:cNvSpPr/>
            <p:nvPr/>
          </p:nvSpPr>
          <p:spPr>
            <a:xfrm>
              <a:off x="798245" y="3442924"/>
              <a:ext cx="828000" cy="828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3</a:t>
              </a:r>
            </a:p>
          </p:txBody>
        </p:sp>
      </p:grpSp>
      <p:grpSp>
        <p:nvGrpSpPr>
          <p:cNvPr id="25" name="Grupo 24"/>
          <p:cNvGrpSpPr/>
          <p:nvPr/>
        </p:nvGrpSpPr>
        <p:grpSpPr>
          <a:xfrm>
            <a:off x="451522" y="4296035"/>
            <a:ext cx="5158867" cy="623069"/>
            <a:chOff x="798245" y="3442924"/>
            <a:chExt cx="6855651" cy="828000"/>
          </a:xfrm>
        </p:grpSpPr>
        <p:sp>
          <p:nvSpPr>
            <p:cNvPr id="32" name="Forma libre 31">
              <a:extLst>
                <a:ext uri="{FF2B5EF4-FFF2-40B4-BE49-F238E27FC236}">
                  <a16:creationId xmlns:a16="http://schemas.microsoft.com/office/drawing/2014/main" xmlns="" id="{36A015D0-16B0-834C-9508-814D977326E0}"/>
                </a:ext>
              </a:extLst>
            </p:cNvPr>
            <p:cNvSpPr/>
            <p:nvPr/>
          </p:nvSpPr>
          <p:spPr>
            <a:xfrm>
              <a:off x="1264954" y="3442924"/>
              <a:ext cx="6388942" cy="828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25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Realice tareas acordes con su situación de salud y en la postura correcta. </a:t>
              </a:r>
            </a:p>
          </p:txBody>
        </p:sp>
        <p:sp>
          <p:nvSpPr>
            <p:cNvPr id="33" name="Elipse 32">
              <a:extLst>
                <a:ext uri="{FF2B5EF4-FFF2-40B4-BE49-F238E27FC236}">
                  <a16:creationId xmlns:a16="http://schemas.microsoft.com/office/drawing/2014/main" xmlns="" id="{25F6AAC1-6134-D344-B31A-3D94BD4002C2}"/>
                </a:ext>
              </a:extLst>
            </p:cNvPr>
            <p:cNvSpPr/>
            <p:nvPr/>
          </p:nvSpPr>
          <p:spPr>
            <a:xfrm>
              <a:off x="798245" y="3442924"/>
              <a:ext cx="828000" cy="828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4</a:t>
              </a:r>
            </a:p>
          </p:txBody>
        </p:sp>
      </p:grpSp>
      <p:grpSp>
        <p:nvGrpSpPr>
          <p:cNvPr id="26" name="Grupo 25"/>
          <p:cNvGrpSpPr/>
          <p:nvPr/>
        </p:nvGrpSpPr>
        <p:grpSpPr>
          <a:xfrm>
            <a:off x="451522" y="5083536"/>
            <a:ext cx="5158867" cy="623069"/>
            <a:chOff x="798245" y="3442924"/>
            <a:chExt cx="6855651" cy="828000"/>
          </a:xfrm>
        </p:grpSpPr>
        <p:sp>
          <p:nvSpPr>
            <p:cNvPr id="30" name="Forma libre 29">
              <a:extLst>
                <a:ext uri="{FF2B5EF4-FFF2-40B4-BE49-F238E27FC236}">
                  <a16:creationId xmlns:a16="http://schemas.microsoft.com/office/drawing/2014/main" xmlns="" id="{36A015D0-16B0-834C-9508-814D977326E0}"/>
                </a:ext>
              </a:extLst>
            </p:cNvPr>
            <p:cNvSpPr/>
            <p:nvPr/>
          </p:nvSpPr>
          <p:spPr>
            <a:xfrm>
              <a:off x="1264954" y="3442924"/>
              <a:ext cx="6388942" cy="828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9259" tIns="38227" rIns="243810" bIns="38227" numCol="1" spcCol="1270" anchor="ctr" anchorCtr="0">
              <a:noAutofit/>
            </a:bodyPr>
            <a:lstStyle/>
            <a:p>
              <a:pPr>
                <a:buClr>
                  <a:srgbClr val="006600"/>
                </a:buClr>
              </a:pPr>
              <a:r>
                <a:rPr lang="es-ES" sz="1355" kern="0" dirty="0">
                  <a:solidFill>
                    <a:schemeClr val="tx1"/>
                  </a:solidFill>
                  <a:latin typeface="ACHS Nueva Sans" pitchFamily="2" charset="0"/>
                  <a:ea typeface="Arial"/>
                  <a:cs typeface="Arial"/>
                  <a:sym typeface="Arial"/>
                </a:rPr>
                <a:t>Realice la maniobra de empujar, por sobre la de arrastrar. </a:t>
              </a:r>
            </a:p>
          </p:txBody>
        </p:sp>
        <p:sp>
          <p:nvSpPr>
            <p:cNvPr id="31" name="Elipse 30">
              <a:extLst>
                <a:ext uri="{FF2B5EF4-FFF2-40B4-BE49-F238E27FC236}">
                  <a16:creationId xmlns:a16="http://schemas.microsoft.com/office/drawing/2014/main" xmlns="" id="{25F6AAC1-6134-D344-B31A-3D94BD4002C2}"/>
                </a:ext>
              </a:extLst>
            </p:cNvPr>
            <p:cNvSpPr/>
            <p:nvPr/>
          </p:nvSpPr>
          <p:spPr>
            <a:xfrm>
              <a:off x="798245" y="3442924"/>
              <a:ext cx="828000" cy="828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5</a:t>
              </a:r>
            </a:p>
          </p:txBody>
        </p:sp>
      </p:grpSp>
      <p:sp>
        <p:nvSpPr>
          <p:cNvPr id="2" name="Marcador de texto 1">
            <a:extLst>
              <a:ext uri="{FF2B5EF4-FFF2-40B4-BE49-F238E27FC236}">
                <a16:creationId xmlns:a16="http://schemas.microsoft.com/office/drawing/2014/main" xmlns="" id="{6C7C7D1F-6C4C-4BC8-1877-D99D5C1B6324}"/>
              </a:ext>
            </a:extLst>
          </p:cNvPr>
          <p:cNvSpPr>
            <a:spLocks noGrp="1"/>
          </p:cNvSpPr>
          <p:nvPr>
            <p:ph type="body" sz="quarter" idx="61"/>
          </p:nvPr>
        </p:nvSpPr>
        <p:spPr/>
        <p:txBody>
          <a:bodyPr/>
          <a:lstStyle/>
          <a:p>
            <a:r>
              <a:rPr lang="es-CL" dirty="0"/>
              <a:t>Medidas preventivas al usar carros en la industria alimenticia</a:t>
            </a:r>
          </a:p>
          <a:p>
            <a:endParaRPr lang="es-CL" dirty="0"/>
          </a:p>
        </p:txBody>
      </p:sp>
    </p:spTree>
    <p:custDataLst>
      <p:tags r:id="rId1"/>
    </p:custDataLst>
    <p:extLst>
      <p:ext uri="{BB962C8B-B14F-4D97-AF65-F5344CB8AC3E}">
        <p14:creationId xmlns:p14="http://schemas.microsoft.com/office/powerpoint/2010/main" val="335479171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Diapositiva de think-cell" r:id="rId6" imgW="622" imgH="623" progId="TCLayout.ActiveDocument.1">
                  <p:embed/>
                </p:oleObj>
              </mc:Choice>
              <mc:Fallback>
                <p:oleObj name="Diapositiva de think-cell" r:id="rId6" imgW="622" imgH="623" progId="TCLayout.ActiveDocument.1">
                  <p:embed/>
                  <p:pic>
                    <p:nvPicPr>
                      <p:cNvPr id="3" name="Objeto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ángulo 7">
            <a:extLst>
              <a:ext uri="{FF2B5EF4-FFF2-40B4-BE49-F238E27FC236}">
                <a16:creationId xmlns:a16="http://schemas.microsoft.com/office/drawing/2014/main" xmlns="" id="{6E80E002-2377-C84B-9820-B64DDF06408B}"/>
              </a:ext>
            </a:extLst>
          </p:cNvPr>
          <p:cNvSpPr/>
          <p:nvPr/>
        </p:nvSpPr>
        <p:spPr>
          <a:xfrm>
            <a:off x="502017" y="1718880"/>
            <a:ext cx="4294571" cy="3970318"/>
          </a:xfrm>
          <a:prstGeom prst="rect">
            <a:avLst/>
          </a:prstGeom>
        </p:spPr>
        <p:txBody>
          <a:bodyPr wrap="square">
            <a:spAutoFit/>
          </a:bodyPr>
          <a:lstStyle/>
          <a:p>
            <a:pPr>
              <a:spcBef>
                <a:spcPct val="50000"/>
              </a:spcBef>
              <a:buClr>
                <a:srgbClr val="13C045"/>
              </a:buClr>
            </a:pPr>
            <a:r>
              <a:rPr lang="es-CL" altLang="es-ES_tradnl" sz="1400" dirty="0">
                <a:latin typeface="ACHS Nueva Sans" pitchFamily="2" charset="0"/>
              </a:rPr>
              <a:t>Un Comité Paritario de Higiene y Seguridad, es un organismo técnico de participación conjunta y armónica entre la empresa y los trabajadores, creado administrativamente para que:</a:t>
            </a:r>
          </a:p>
          <a:p>
            <a:pPr marL="285750" indent="-285750">
              <a:spcBef>
                <a:spcPct val="50000"/>
              </a:spcBef>
              <a:buClr>
                <a:srgbClr val="13C045"/>
              </a:buClr>
              <a:buFont typeface="Arial" panose="020B0604020202020204" pitchFamily="34" charset="0"/>
              <a:buChar char="•"/>
            </a:pPr>
            <a:r>
              <a:rPr lang="es-CL" altLang="es-ES_tradnl" sz="1400" dirty="0">
                <a:latin typeface="ACHS Nueva Sans" pitchFamily="2" charset="0"/>
              </a:rPr>
              <a:t>Se detecten y evalúen los riesgos de accidentes y enfermedades profesionales inherentes a los procesos, equipos e instalaciones particulares de cada empresa.</a:t>
            </a:r>
          </a:p>
          <a:p>
            <a:pPr marL="285750" indent="-285750">
              <a:spcBef>
                <a:spcPct val="50000"/>
              </a:spcBef>
              <a:buClr>
                <a:srgbClr val="13C045"/>
              </a:buClr>
              <a:buFont typeface="Arial" panose="020B0604020202020204" pitchFamily="34" charset="0"/>
              <a:buChar char="•"/>
            </a:pPr>
            <a:r>
              <a:rPr lang="es-CL" altLang="es-ES_tradnl" sz="1400" dirty="0">
                <a:latin typeface="ACHS Nueva Sans" pitchFamily="2" charset="0"/>
              </a:rPr>
              <a:t>Se adopten acuerdos razonables respecto a las medidas técnicas y administrativas factibles de aplicar para su eliminación y/o control del riesgo.</a:t>
            </a:r>
          </a:p>
          <a:p>
            <a:pPr>
              <a:spcBef>
                <a:spcPct val="50000"/>
              </a:spcBef>
              <a:buClr>
                <a:srgbClr val="13C045"/>
              </a:buClr>
            </a:pPr>
            <a:r>
              <a:rPr lang="es-CL" altLang="es-ES_tradnl" sz="1400" dirty="0">
                <a:latin typeface="ACHS Nueva Sans" pitchFamily="2" charset="0"/>
              </a:rPr>
              <a:t>Teniendo claramente determinada su misión, funciones y obligaciones estipuladas según la normativa legal vigente.</a:t>
            </a:r>
          </a:p>
          <a:p>
            <a:pPr marL="285750" indent="-285750">
              <a:spcBef>
                <a:spcPct val="50000"/>
              </a:spcBef>
              <a:buClr>
                <a:srgbClr val="13C045"/>
              </a:buClr>
              <a:buFont typeface="Arial" panose="020B0604020202020204" pitchFamily="34" charset="0"/>
              <a:buChar char="•"/>
            </a:pPr>
            <a:endParaRPr lang="es-CL" altLang="es-ES_tradnl" sz="1400" dirty="0">
              <a:latin typeface="ACHS Nueva Sans" pitchFamily="2" charset="0"/>
            </a:endParaRPr>
          </a:p>
        </p:txBody>
      </p:sp>
      <p:sp>
        <p:nvSpPr>
          <p:cNvPr id="6" name="Marcador de texto 5">
            <a:extLst>
              <a:ext uri="{FF2B5EF4-FFF2-40B4-BE49-F238E27FC236}">
                <a16:creationId xmlns:a16="http://schemas.microsoft.com/office/drawing/2014/main" xmlns="" id="{0EC6914D-79E4-3D4B-DFB2-6C2A4BF8625E}"/>
              </a:ext>
            </a:extLst>
          </p:cNvPr>
          <p:cNvSpPr>
            <a:spLocks noGrp="1"/>
          </p:cNvSpPr>
          <p:nvPr>
            <p:ph type="body" sz="quarter" idx="61"/>
          </p:nvPr>
        </p:nvSpPr>
        <p:spPr/>
        <p:txBody>
          <a:bodyPr/>
          <a:lstStyle/>
          <a:p>
            <a:r>
              <a:rPr lang="es-CL" dirty="0"/>
              <a:t>Conclusiones</a:t>
            </a:r>
          </a:p>
        </p:txBody>
      </p:sp>
      <p:pic>
        <p:nvPicPr>
          <p:cNvPr id="5" name="Imagen 4">
            <a:extLst>
              <a:ext uri="{FF2B5EF4-FFF2-40B4-BE49-F238E27FC236}">
                <a16:creationId xmlns:a16="http://schemas.microsoft.com/office/drawing/2014/main" xmlns="" id="{34C54862-BCB3-750E-84DB-857A2A058A4B}"/>
              </a:ext>
            </a:extLst>
          </p:cNvPr>
          <p:cNvPicPr>
            <a:picLocks noChangeAspect="1"/>
          </p:cNvPicPr>
          <p:nvPr/>
        </p:nvPicPr>
        <p:blipFill>
          <a:blip r:embed="rId8">
            <a:extLst>
              <a:ext uri="{28A0092B-C50C-407E-A947-70E740481C1C}">
                <a14:useLocalDpi xmlns:a14="http://schemas.microsoft.com/office/drawing/2010/main" val="0"/>
              </a:ext>
            </a:extLst>
          </a:blip>
          <a:srcRect l="3969" r="13746"/>
          <a:stretch/>
        </p:blipFill>
        <p:spPr>
          <a:xfrm>
            <a:off x="5208589" y="1718880"/>
            <a:ext cx="6983412" cy="5139120"/>
          </a:xfrm>
          <a:prstGeom prst="rect">
            <a:avLst/>
          </a:prstGeom>
        </p:spPr>
      </p:pic>
    </p:spTree>
    <p:custDataLst>
      <p:tags r:id="rId2"/>
    </p:custDataLst>
    <p:extLst>
      <p:ext uri="{BB962C8B-B14F-4D97-AF65-F5344CB8AC3E}">
        <p14:creationId xmlns:p14="http://schemas.microsoft.com/office/powerpoint/2010/main" val="146426567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D418DED1-73C1-3B46-88E1-7C0829E74AFA}"/>
              </a:ext>
            </a:extLst>
          </p:cNvPr>
          <p:cNvSpPr>
            <a:spLocks noGrp="1"/>
          </p:cNvSpPr>
          <p:nvPr>
            <p:ph type="body" sz="quarter" idx="61"/>
          </p:nvPr>
        </p:nvSpPr>
        <p:spPr/>
        <p:txBody>
          <a:bodyPr/>
          <a:lstStyle/>
          <a:p>
            <a:r>
              <a:rPr lang="es-CL" dirty="0">
                <a:latin typeface="ACHS Nueva Serif Light" pitchFamily="2" charset="77"/>
              </a:rPr>
              <a:t>Encuesta de satisfacción / Curso abierto presencial</a:t>
            </a:r>
          </a:p>
        </p:txBody>
      </p:sp>
      <p:sp>
        <p:nvSpPr>
          <p:cNvPr id="6" name="Marcador de texto 5">
            <a:extLst>
              <a:ext uri="{FF2B5EF4-FFF2-40B4-BE49-F238E27FC236}">
                <a16:creationId xmlns:a16="http://schemas.microsoft.com/office/drawing/2014/main" xmlns="" id="{44696F97-CF23-9641-AFCB-85E869185989}"/>
              </a:ext>
            </a:extLst>
          </p:cNvPr>
          <p:cNvSpPr>
            <a:spLocks noGrp="1"/>
          </p:cNvSpPr>
          <p:nvPr>
            <p:ph type="body" sz="quarter" idx="62"/>
          </p:nvPr>
        </p:nvSpPr>
        <p:spPr>
          <a:xfrm>
            <a:off x="1569336" y="2087244"/>
            <a:ext cx="2797877" cy="356282"/>
          </a:xfrm>
        </p:spPr>
        <p:txBody>
          <a:bodyPr>
            <a:normAutofit/>
          </a:bodyPr>
          <a:lstStyle/>
          <a:p>
            <a:r>
              <a:rPr lang="es-CL" sz="1800" b="1" dirty="0">
                <a:latin typeface="ACHS Nueva Serif Light" pitchFamily="2" charset="77"/>
              </a:rPr>
              <a:t>Escanea este código</a:t>
            </a:r>
          </a:p>
        </p:txBody>
      </p:sp>
      <p:grpSp>
        <p:nvGrpSpPr>
          <p:cNvPr id="7" name="Group 4">
            <a:extLst>
              <a:ext uri="{FF2B5EF4-FFF2-40B4-BE49-F238E27FC236}">
                <a16:creationId xmlns:a16="http://schemas.microsoft.com/office/drawing/2014/main" xmlns="" id="{D516BE25-AF3F-374E-AC1B-127C2792CFA0}"/>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a16="http://schemas.microsoft.com/office/drawing/2014/main" xmlns="" id="{E4E5C06A-27BB-C94E-9C83-F0F6747FCD0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9" name="Freeform 6">
              <a:extLst>
                <a:ext uri="{FF2B5EF4-FFF2-40B4-BE49-F238E27FC236}">
                  <a16:creationId xmlns:a16="http://schemas.microsoft.com/office/drawing/2014/main" xmlns="" id="{BD1286B1-78D5-7E45-BB1B-D0F668CD5323}"/>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Freeform 7">
              <a:extLst>
                <a:ext uri="{FF2B5EF4-FFF2-40B4-BE49-F238E27FC236}">
                  <a16:creationId xmlns:a16="http://schemas.microsoft.com/office/drawing/2014/main" xmlns="" id="{AE7608AD-856D-4F4A-8AD4-CCFD0BC2E162}"/>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11" name="Freeform 22">
            <a:extLst>
              <a:ext uri="{FF2B5EF4-FFF2-40B4-BE49-F238E27FC236}">
                <a16:creationId xmlns:a16="http://schemas.microsoft.com/office/drawing/2014/main" xmlns="" id="{B187A029-4201-9F46-96FF-CD42FDCC9C10}"/>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4" name="Marcador de texto 5">
            <a:extLst>
              <a:ext uri="{FF2B5EF4-FFF2-40B4-BE49-F238E27FC236}">
                <a16:creationId xmlns:a16="http://schemas.microsoft.com/office/drawing/2014/main" xmlns="" id="{F56CA700-228B-1C4B-9C29-1ED956AC785F}"/>
              </a:ext>
            </a:extLst>
          </p:cNvPr>
          <p:cNvSpPr txBox="1">
            <a:spLocks/>
          </p:cNvSpPr>
          <p:nvPr/>
        </p:nvSpPr>
        <p:spPr>
          <a:xfrm>
            <a:off x="7358809" y="2058180"/>
            <a:ext cx="2413841" cy="38534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b="1" dirty="0">
                <a:latin typeface="ACHS Nueva Serif Light" pitchFamily="2" charset="77"/>
              </a:rPr>
              <a:t>Ingresa a este link</a:t>
            </a:r>
          </a:p>
        </p:txBody>
      </p:sp>
      <p:sp>
        <p:nvSpPr>
          <p:cNvPr id="18" name="Marcador de texto 11">
            <a:extLst>
              <a:ext uri="{FF2B5EF4-FFF2-40B4-BE49-F238E27FC236}">
                <a16:creationId xmlns:a16="http://schemas.microsoft.com/office/drawing/2014/main" xmlns="" id="{D8184B92-FB36-FF48-B3CA-C23BDFC426C2}"/>
              </a:ext>
            </a:extLst>
          </p:cNvPr>
          <p:cNvSpPr txBox="1">
            <a:spLocks/>
          </p:cNvSpPr>
          <p:nvPr/>
        </p:nvSpPr>
        <p:spPr>
          <a:xfrm>
            <a:off x="5272214" y="3959742"/>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400" b="0" u="sng" kern="0" dirty="0">
                <a:solidFill>
                  <a:schemeClr val="accent1">
                    <a:lumMod val="75000"/>
                  </a:schemeClr>
                </a:solidFill>
                <a:latin typeface="ACHS Nueva Serif Light" pitchFamily="2" charset="77"/>
              </a:rPr>
              <a:t>tinyurl.com/26vbepn4</a:t>
            </a:r>
          </a:p>
          <a:p>
            <a:pPr defTabSz="1599158">
              <a:spcBef>
                <a:spcPts val="525"/>
              </a:spcBef>
              <a:spcAft>
                <a:spcPts val="525"/>
              </a:spcAft>
              <a:buClr>
                <a:srgbClr val="83B727"/>
              </a:buClr>
              <a:defRPr/>
            </a:pPr>
            <a:endParaRPr lang="es-CL" sz="2400" b="0" u="sng" kern="0" dirty="0">
              <a:solidFill>
                <a:schemeClr val="accent1">
                  <a:lumMod val="75000"/>
                </a:schemeClr>
              </a:solidFill>
              <a:latin typeface="ACHS Nueva Serif Light" pitchFamily="2" charset="77"/>
            </a:endParaRPr>
          </a:p>
        </p:txBody>
      </p:sp>
      <p:pic>
        <p:nvPicPr>
          <p:cNvPr id="3" name="Imagen 2">
            <a:extLst>
              <a:ext uri="{FF2B5EF4-FFF2-40B4-BE49-F238E27FC236}">
                <a16:creationId xmlns:a16="http://schemas.microsoft.com/office/drawing/2014/main" xmlns="" id="{F3F8EEB6-1EC0-996B-450D-C3DA24B45C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29597" y="3614874"/>
            <a:ext cx="1604988" cy="1608764"/>
          </a:xfrm>
          <a:prstGeom prst="rect">
            <a:avLst/>
          </a:prstGeom>
        </p:spPr>
      </p:pic>
    </p:spTree>
    <p:extLst>
      <p:ext uri="{BB962C8B-B14F-4D97-AF65-F5344CB8AC3E}">
        <p14:creationId xmlns:p14="http://schemas.microsoft.com/office/powerpoint/2010/main" val="92118761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D418DED1-73C1-3B46-88E1-7C0829E74AFA}"/>
              </a:ext>
            </a:extLst>
          </p:cNvPr>
          <p:cNvSpPr>
            <a:spLocks noGrp="1"/>
          </p:cNvSpPr>
          <p:nvPr>
            <p:ph type="body" sz="quarter" idx="61"/>
          </p:nvPr>
        </p:nvSpPr>
        <p:spPr/>
        <p:txBody>
          <a:bodyPr/>
          <a:lstStyle/>
          <a:p>
            <a:r>
              <a:rPr lang="es-CL" dirty="0">
                <a:latin typeface="ACHS Nueva Serif Light" pitchFamily="2" charset="77"/>
              </a:rPr>
              <a:t>Encuesta de satisfacción / Curso cerrado presencial</a:t>
            </a:r>
          </a:p>
        </p:txBody>
      </p:sp>
      <p:sp>
        <p:nvSpPr>
          <p:cNvPr id="6" name="Marcador de texto 5">
            <a:extLst>
              <a:ext uri="{FF2B5EF4-FFF2-40B4-BE49-F238E27FC236}">
                <a16:creationId xmlns:a16="http://schemas.microsoft.com/office/drawing/2014/main" xmlns="" id="{44696F97-CF23-9641-AFCB-85E869185989}"/>
              </a:ext>
            </a:extLst>
          </p:cNvPr>
          <p:cNvSpPr>
            <a:spLocks noGrp="1"/>
          </p:cNvSpPr>
          <p:nvPr>
            <p:ph type="body" sz="quarter" idx="62"/>
          </p:nvPr>
        </p:nvSpPr>
        <p:spPr>
          <a:xfrm>
            <a:off x="1569336" y="2087244"/>
            <a:ext cx="2797877" cy="356282"/>
          </a:xfrm>
        </p:spPr>
        <p:txBody>
          <a:bodyPr>
            <a:normAutofit/>
          </a:bodyPr>
          <a:lstStyle/>
          <a:p>
            <a:r>
              <a:rPr lang="es-CL" sz="1800" b="1" dirty="0">
                <a:latin typeface="ACHS Nueva Serif Light" pitchFamily="2" charset="77"/>
              </a:rPr>
              <a:t>Escanea este código</a:t>
            </a:r>
          </a:p>
        </p:txBody>
      </p:sp>
      <p:grpSp>
        <p:nvGrpSpPr>
          <p:cNvPr id="7" name="Group 4">
            <a:extLst>
              <a:ext uri="{FF2B5EF4-FFF2-40B4-BE49-F238E27FC236}">
                <a16:creationId xmlns:a16="http://schemas.microsoft.com/office/drawing/2014/main" xmlns="" id="{D516BE25-AF3F-374E-AC1B-127C2792CFA0}"/>
              </a:ext>
            </a:extLst>
          </p:cNvPr>
          <p:cNvGrpSpPr>
            <a:grpSpLocks noChangeAspect="1"/>
          </p:cNvGrpSpPr>
          <p:nvPr/>
        </p:nvGrpSpPr>
        <p:grpSpPr bwMode="auto">
          <a:xfrm>
            <a:off x="1577125" y="2716578"/>
            <a:ext cx="2109932" cy="3405357"/>
            <a:chOff x="495" y="1005"/>
            <a:chExt cx="258" cy="473"/>
          </a:xfrm>
          <a:solidFill>
            <a:schemeClr val="accent1"/>
          </a:solidFill>
        </p:grpSpPr>
        <p:sp>
          <p:nvSpPr>
            <p:cNvPr id="8" name="Freeform 5">
              <a:extLst>
                <a:ext uri="{FF2B5EF4-FFF2-40B4-BE49-F238E27FC236}">
                  <a16:creationId xmlns:a16="http://schemas.microsoft.com/office/drawing/2014/main" xmlns="" id="{E4E5C06A-27BB-C94E-9C83-F0F6747FCD0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9" name="Freeform 6">
              <a:extLst>
                <a:ext uri="{FF2B5EF4-FFF2-40B4-BE49-F238E27FC236}">
                  <a16:creationId xmlns:a16="http://schemas.microsoft.com/office/drawing/2014/main" xmlns="" id="{BD1286B1-78D5-7E45-BB1B-D0F668CD5323}"/>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0" name="Freeform 7">
              <a:extLst>
                <a:ext uri="{FF2B5EF4-FFF2-40B4-BE49-F238E27FC236}">
                  <a16:creationId xmlns:a16="http://schemas.microsoft.com/office/drawing/2014/main" xmlns="" id="{AE7608AD-856D-4F4A-8AD4-CCFD0BC2E162}"/>
                </a:ext>
              </a:extLst>
            </p:cNvPr>
            <p:cNvSpPr>
              <a:spLocks noEditPoints="1"/>
            </p:cNvSpPr>
            <p:nvPr/>
          </p:nvSpPr>
          <p:spPr bwMode="auto">
            <a:xfrm>
              <a:off x="495" y="1005"/>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grpSp>
      <p:sp>
        <p:nvSpPr>
          <p:cNvPr id="11" name="Freeform 22">
            <a:extLst>
              <a:ext uri="{FF2B5EF4-FFF2-40B4-BE49-F238E27FC236}">
                <a16:creationId xmlns:a16="http://schemas.microsoft.com/office/drawing/2014/main" xmlns="" id="{B187A029-4201-9F46-96FF-CD42FDCC9C10}"/>
              </a:ext>
            </a:extLst>
          </p:cNvPr>
          <p:cNvSpPr>
            <a:spLocks noEditPoints="1"/>
          </p:cNvSpPr>
          <p:nvPr/>
        </p:nvSpPr>
        <p:spPr bwMode="auto">
          <a:xfrm>
            <a:off x="6096000" y="2716578"/>
            <a:ext cx="4640263" cy="3328498"/>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
        <p:nvSpPr>
          <p:cNvPr id="13" name="Marcador de texto 11">
            <a:extLst>
              <a:ext uri="{FF2B5EF4-FFF2-40B4-BE49-F238E27FC236}">
                <a16:creationId xmlns:a16="http://schemas.microsoft.com/office/drawing/2014/main" xmlns="" id="{EDF39B4B-2DF5-3243-B40D-E0B37000707A}"/>
              </a:ext>
            </a:extLst>
          </p:cNvPr>
          <p:cNvSpPr txBox="1">
            <a:spLocks/>
          </p:cNvSpPr>
          <p:nvPr/>
        </p:nvSpPr>
        <p:spPr>
          <a:xfrm>
            <a:off x="6274532" y="3910116"/>
            <a:ext cx="4283197" cy="470711"/>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2">
                  <a:extLst>
                    <a:ext uri="{96DAC541-7B7A-43D3-8B79-37D633B846F1}">
                      <asvg:svgBlip xmlns:asvg="http://schemas.microsoft.com/office/drawing/2016/SVG/main" xmlns="" r:embed="rId3"/>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400" b="0" u="sng" kern="0" dirty="0">
                <a:solidFill>
                  <a:schemeClr val="accent1">
                    <a:lumMod val="75000"/>
                  </a:schemeClr>
                </a:solidFill>
                <a:latin typeface="ACHS Nueva Serif Light" pitchFamily="2" charset="77"/>
              </a:rPr>
              <a:t>tinyurl.com/</a:t>
            </a:r>
            <a:r>
              <a:rPr lang="es-CL" sz="2400" b="0" u="sng" kern="0" dirty="0" err="1">
                <a:solidFill>
                  <a:schemeClr val="accent1">
                    <a:lumMod val="75000"/>
                  </a:schemeClr>
                </a:solidFill>
                <a:latin typeface="ACHS Nueva Serif Light" pitchFamily="2" charset="77"/>
              </a:rPr>
              <a:t>ujnzkjew</a:t>
            </a:r>
            <a:endParaRPr lang="es-CL" sz="2400" b="0" u="sng" kern="0" dirty="0">
              <a:solidFill>
                <a:schemeClr val="accent1">
                  <a:lumMod val="75000"/>
                </a:schemeClr>
              </a:solidFill>
              <a:latin typeface="ACHS Nueva Serif Light" pitchFamily="2" charset="77"/>
            </a:endParaRPr>
          </a:p>
          <a:p>
            <a:pPr defTabSz="1599158">
              <a:spcBef>
                <a:spcPts val="525"/>
              </a:spcBef>
              <a:spcAft>
                <a:spcPts val="525"/>
              </a:spcAft>
              <a:buClr>
                <a:srgbClr val="83B727"/>
              </a:buClr>
              <a:defRPr/>
            </a:pPr>
            <a:endParaRPr lang="es-CL" sz="2400" b="0" u="sng" kern="0" dirty="0">
              <a:solidFill>
                <a:schemeClr val="accent1">
                  <a:lumMod val="75000"/>
                </a:schemeClr>
              </a:solidFill>
              <a:latin typeface="ACHS Nueva Serif Light" pitchFamily="2" charset="77"/>
            </a:endParaRPr>
          </a:p>
        </p:txBody>
      </p:sp>
      <p:sp>
        <p:nvSpPr>
          <p:cNvPr id="14" name="Marcador de texto 5">
            <a:extLst>
              <a:ext uri="{FF2B5EF4-FFF2-40B4-BE49-F238E27FC236}">
                <a16:creationId xmlns:a16="http://schemas.microsoft.com/office/drawing/2014/main" xmlns="" id="{F56CA700-228B-1C4B-9C29-1ED956AC785F}"/>
              </a:ext>
            </a:extLst>
          </p:cNvPr>
          <p:cNvSpPr txBox="1">
            <a:spLocks/>
          </p:cNvSpPr>
          <p:nvPr/>
        </p:nvSpPr>
        <p:spPr>
          <a:xfrm>
            <a:off x="7390894" y="2074222"/>
            <a:ext cx="2587295" cy="36930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1800" b="1" dirty="0">
                <a:latin typeface="ACHS Nueva Serif Light" pitchFamily="2" charset="77"/>
              </a:rPr>
              <a:t>Ingresa a este link</a:t>
            </a:r>
          </a:p>
        </p:txBody>
      </p:sp>
      <p:pic>
        <p:nvPicPr>
          <p:cNvPr id="3" name="Imagen 2">
            <a:extLst>
              <a:ext uri="{FF2B5EF4-FFF2-40B4-BE49-F238E27FC236}">
                <a16:creationId xmlns:a16="http://schemas.microsoft.com/office/drawing/2014/main" xmlns="" id="{5FF59C24-0E54-A748-5ABD-4E57D65616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13362" y="3591404"/>
            <a:ext cx="1637459" cy="1655704"/>
          </a:xfrm>
          <a:prstGeom prst="rect">
            <a:avLst/>
          </a:prstGeom>
        </p:spPr>
      </p:pic>
    </p:spTree>
    <p:extLst>
      <p:ext uri="{BB962C8B-B14F-4D97-AF65-F5344CB8AC3E}">
        <p14:creationId xmlns:p14="http://schemas.microsoft.com/office/powerpoint/2010/main" val="387903156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texto 17">
            <a:extLst>
              <a:ext uri="{FF2B5EF4-FFF2-40B4-BE49-F238E27FC236}">
                <a16:creationId xmlns:a16="http://schemas.microsoft.com/office/drawing/2014/main" xmlns="" id="{2FE1CA0B-6256-8636-ECDB-7B1AA31EDA95}"/>
              </a:ext>
            </a:extLst>
          </p:cNvPr>
          <p:cNvSpPr>
            <a:spLocks noGrp="1"/>
          </p:cNvSpPr>
          <p:nvPr>
            <p:ph type="body" sz="quarter" idx="61"/>
          </p:nvPr>
        </p:nvSpPr>
        <p:spPr/>
        <p:txBody>
          <a:bodyPr/>
          <a:lstStyle/>
          <a:p>
            <a:r>
              <a:rPr lang="es-CL" dirty="0">
                <a:latin typeface="ACHS Nueva Serif Light" pitchFamily="2" charset="0"/>
              </a:rPr>
              <a:t>Objetivos del curso</a:t>
            </a:r>
          </a:p>
        </p:txBody>
      </p:sp>
      <p:sp>
        <p:nvSpPr>
          <p:cNvPr id="20" name="Marcador de texto 4">
            <a:extLst>
              <a:ext uri="{FF2B5EF4-FFF2-40B4-BE49-F238E27FC236}">
                <a16:creationId xmlns:a16="http://schemas.microsoft.com/office/drawing/2014/main" xmlns="" id="{67331754-AF4B-7300-5F8E-BD40802D3229}"/>
              </a:ext>
            </a:extLst>
          </p:cNvPr>
          <p:cNvSpPr txBox="1">
            <a:spLocks/>
          </p:cNvSpPr>
          <p:nvPr/>
        </p:nvSpPr>
        <p:spPr>
          <a:xfrm>
            <a:off x="1019035" y="2898321"/>
            <a:ext cx="3637104"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s-CL" sz="1400" dirty="0">
                <a:solidFill>
                  <a:schemeClr val="tx1"/>
                </a:solidFill>
                <a:latin typeface="ACHS Nueva Sans" pitchFamily="2" charset="0"/>
                <a:cs typeface="Arial" panose="020B0604020202020204" pitchFamily="34" charset="0"/>
              </a:rPr>
              <a:t>Conocer las medidas preventivas para el uso de carros de acuerdo al área productiva y tipo de carro, siguiendo los estándares especificados por ACHS en este curso.</a:t>
            </a:r>
          </a:p>
        </p:txBody>
      </p:sp>
      <p:sp>
        <p:nvSpPr>
          <p:cNvPr id="21" name="Marcador de texto 7">
            <a:extLst>
              <a:ext uri="{FF2B5EF4-FFF2-40B4-BE49-F238E27FC236}">
                <a16:creationId xmlns:a16="http://schemas.microsoft.com/office/drawing/2014/main" xmlns="" id="{B2FCBF35-8DFD-B9EB-F9FA-F30584E44D76}"/>
              </a:ext>
            </a:extLst>
          </p:cNvPr>
          <p:cNvSpPr txBox="1">
            <a:spLocks/>
          </p:cNvSpPr>
          <p:nvPr/>
        </p:nvSpPr>
        <p:spPr>
          <a:xfrm>
            <a:off x="1676064"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ans" pitchFamily="2" charset="0"/>
              </a:rPr>
              <a:t>OBJETIVO</a:t>
            </a:r>
          </a:p>
        </p:txBody>
      </p:sp>
      <p:sp>
        <p:nvSpPr>
          <p:cNvPr id="22" name="Marcador de texto 4">
            <a:extLst>
              <a:ext uri="{FF2B5EF4-FFF2-40B4-BE49-F238E27FC236}">
                <a16:creationId xmlns:a16="http://schemas.microsoft.com/office/drawing/2014/main" xmlns="" id="{5E729DDB-5593-D146-6B4C-FF4B47C9FEFA}"/>
              </a:ext>
            </a:extLst>
          </p:cNvPr>
          <p:cNvSpPr txBox="1">
            <a:spLocks/>
          </p:cNvSpPr>
          <p:nvPr/>
        </p:nvSpPr>
        <p:spPr>
          <a:xfrm>
            <a:off x="7284359" y="2898321"/>
            <a:ext cx="4073452"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mj-lt"/>
              <a:buAutoNum type="arabicPeriod"/>
            </a:pPr>
            <a:r>
              <a:rPr lang="es-CL" sz="1400" dirty="0">
                <a:solidFill>
                  <a:schemeClr val="tx1"/>
                </a:solidFill>
                <a:latin typeface="ACHS Nueva Sans" pitchFamily="2" charset="0"/>
              </a:rPr>
              <a:t>Ser trabajadores de empresas que se encuentren afiliadas a la ACHS y que operen carros en la industria alimenticia..</a:t>
            </a:r>
          </a:p>
          <a:p>
            <a:pPr marL="0" indent="0">
              <a:lnSpc>
                <a:spcPct val="100000"/>
              </a:lnSpc>
              <a:buNone/>
            </a:pPr>
            <a:endParaRPr lang="es-CL" sz="1400" dirty="0">
              <a:solidFill>
                <a:schemeClr val="tx1"/>
              </a:solidFill>
              <a:latin typeface="ACHS Nueva Sans" pitchFamily="2" charset="0"/>
            </a:endParaRPr>
          </a:p>
        </p:txBody>
      </p:sp>
      <p:sp>
        <p:nvSpPr>
          <p:cNvPr id="23" name="Marcador de texto 7">
            <a:extLst>
              <a:ext uri="{FF2B5EF4-FFF2-40B4-BE49-F238E27FC236}">
                <a16:creationId xmlns:a16="http://schemas.microsoft.com/office/drawing/2014/main" xmlns="" id="{2E13A712-6B8C-4A25-4C4B-569CC0ED4F06}"/>
              </a:ext>
            </a:extLst>
          </p:cNvPr>
          <p:cNvSpPr txBox="1">
            <a:spLocks/>
          </p:cNvSpPr>
          <p:nvPr/>
        </p:nvSpPr>
        <p:spPr>
          <a:xfrm>
            <a:off x="7941388"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ans" pitchFamily="2" charset="0"/>
              </a:rPr>
              <a:t>PÚBLICO OBJETIVO</a:t>
            </a:r>
          </a:p>
        </p:txBody>
      </p:sp>
      <p:pic>
        <p:nvPicPr>
          <p:cNvPr id="5" name="Picture 38">
            <a:extLst>
              <a:ext uri="{FF2B5EF4-FFF2-40B4-BE49-F238E27FC236}">
                <a16:creationId xmlns:a16="http://schemas.microsoft.com/office/drawing/2014/main" xmlns="" id="{F164019E-B443-9EAF-D417-BFEBABEE7565}"/>
              </a:ext>
            </a:extLst>
          </p:cNvPr>
          <p:cNvPicPr>
            <a:picLocks noChangeAspect="1"/>
          </p:cNvPicPr>
          <p:nvPr/>
        </p:nvPicPr>
        <p:blipFill>
          <a:blip r:embed="rId2"/>
          <a:stretch>
            <a:fillRect/>
          </a:stretch>
        </p:blipFill>
        <p:spPr>
          <a:xfrm flipH="1">
            <a:off x="411160" y="1483858"/>
            <a:ext cx="1281937" cy="1320783"/>
          </a:xfrm>
          <a:prstGeom prst="rect">
            <a:avLst/>
          </a:prstGeom>
        </p:spPr>
      </p:pic>
      <p:sp>
        <p:nvSpPr>
          <p:cNvPr id="3" name="Freeform 5">
            <a:extLst>
              <a:ext uri="{FF2B5EF4-FFF2-40B4-BE49-F238E27FC236}">
                <a16:creationId xmlns:a16="http://schemas.microsoft.com/office/drawing/2014/main" xmlns="" id="{49734730-51E5-F1A9-0A06-56851AECF5B6}"/>
              </a:ext>
            </a:extLst>
          </p:cNvPr>
          <p:cNvSpPr>
            <a:spLocks noEditPoints="1"/>
          </p:cNvSpPr>
          <p:nvPr/>
        </p:nvSpPr>
        <p:spPr bwMode="auto">
          <a:xfrm>
            <a:off x="6643391" y="1554047"/>
            <a:ext cx="1129009" cy="1250594"/>
          </a:xfrm>
          <a:custGeom>
            <a:avLst/>
            <a:gdLst>
              <a:gd name="T0" fmla="*/ 30 w 750"/>
              <a:gd name="T1" fmla="*/ 702 h 819"/>
              <a:gd name="T2" fmla="*/ 228 w 750"/>
              <a:gd name="T3" fmla="*/ 454 h 819"/>
              <a:gd name="T4" fmla="*/ 364 w 750"/>
              <a:gd name="T5" fmla="*/ 582 h 819"/>
              <a:gd name="T6" fmla="*/ 514 w 750"/>
              <a:gd name="T7" fmla="*/ 453 h 819"/>
              <a:gd name="T8" fmla="*/ 719 w 750"/>
              <a:gd name="T9" fmla="*/ 679 h 819"/>
              <a:gd name="T10" fmla="*/ 30 w 750"/>
              <a:gd name="T11" fmla="*/ 789 h 819"/>
              <a:gd name="T12" fmla="*/ 472 w 750"/>
              <a:gd name="T13" fmla="*/ 452 h 819"/>
              <a:gd name="T14" fmla="*/ 375 w 750"/>
              <a:gd name="T15" fmla="*/ 549 h 819"/>
              <a:gd name="T16" fmla="*/ 472 w 750"/>
              <a:gd name="T17" fmla="*/ 452 h 819"/>
              <a:gd name="T18" fmla="*/ 232 w 750"/>
              <a:gd name="T19" fmla="*/ 279 h 819"/>
              <a:gd name="T20" fmla="*/ 442 w 750"/>
              <a:gd name="T21" fmla="*/ 219 h 819"/>
              <a:gd name="T22" fmla="*/ 518 w 750"/>
              <a:gd name="T23" fmla="*/ 191 h 819"/>
              <a:gd name="T24" fmla="*/ 375 w 750"/>
              <a:gd name="T25" fmla="*/ 422 h 819"/>
              <a:gd name="T26" fmla="*/ 232 w 750"/>
              <a:gd name="T27" fmla="*/ 135 h 819"/>
              <a:gd name="T28" fmla="*/ 337 w 750"/>
              <a:gd name="T29" fmla="*/ 30 h 819"/>
              <a:gd name="T30" fmla="*/ 518 w 750"/>
              <a:gd name="T31" fmla="*/ 91 h 819"/>
              <a:gd name="T32" fmla="*/ 442 w 750"/>
              <a:gd name="T33" fmla="*/ 188 h 819"/>
              <a:gd name="T34" fmla="*/ 232 w 750"/>
              <a:gd name="T35" fmla="*/ 135 h 819"/>
              <a:gd name="T36" fmla="*/ 735 w 750"/>
              <a:gd name="T37" fmla="*/ 819 h 819"/>
              <a:gd name="T38" fmla="*/ 750 w 750"/>
              <a:gd name="T39" fmla="*/ 679 h 819"/>
              <a:gd name="T40" fmla="*/ 513 w 750"/>
              <a:gd name="T41" fmla="*/ 422 h 819"/>
              <a:gd name="T42" fmla="*/ 480 w 750"/>
              <a:gd name="T43" fmla="*/ 420 h 819"/>
              <a:gd name="T44" fmla="*/ 548 w 750"/>
              <a:gd name="T45" fmla="*/ 279 h 819"/>
              <a:gd name="T46" fmla="*/ 548 w 750"/>
              <a:gd name="T47" fmla="*/ 122 h 819"/>
              <a:gd name="T48" fmla="*/ 548 w 750"/>
              <a:gd name="T49" fmla="*/ 120 h 819"/>
              <a:gd name="T50" fmla="*/ 548 w 750"/>
              <a:gd name="T51" fmla="*/ 101 h 819"/>
              <a:gd name="T52" fmla="*/ 337 w 750"/>
              <a:gd name="T53" fmla="*/ 0 h 819"/>
              <a:gd name="T54" fmla="*/ 201 w 750"/>
              <a:gd name="T55" fmla="*/ 279 h 819"/>
              <a:gd name="T56" fmla="*/ 270 w 750"/>
              <a:gd name="T57" fmla="*/ 420 h 819"/>
              <a:gd name="T58" fmla="*/ 236 w 750"/>
              <a:gd name="T59" fmla="*/ 422 h 819"/>
              <a:gd name="T60" fmla="*/ 0 w 750"/>
              <a:gd name="T61" fmla="*/ 679 h 819"/>
              <a:gd name="T62" fmla="*/ 15 w 750"/>
              <a:gd name="T63"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0" h="819">
                <a:moveTo>
                  <a:pt x="30" y="702"/>
                </a:moveTo>
                <a:lnTo>
                  <a:pt x="30" y="702"/>
                </a:lnTo>
                <a:cubicBezTo>
                  <a:pt x="30" y="668"/>
                  <a:pt x="31" y="657"/>
                  <a:pt x="31" y="657"/>
                </a:cubicBezTo>
                <a:cubicBezTo>
                  <a:pt x="42" y="552"/>
                  <a:pt x="125" y="467"/>
                  <a:pt x="228" y="454"/>
                </a:cubicBezTo>
                <a:lnTo>
                  <a:pt x="235" y="453"/>
                </a:lnTo>
                <a:lnTo>
                  <a:pt x="364" y="582"/>
                </a:lnTo>
                <a:cubicBezTo>
                  <a:pt x="370" y="588"/>
                  <a:pt x="380" y="588"/>
                  <a:pt x="386" y="582"/>
                </a:cubicBezTo>
                <a:lnTo>
                  <a:pt x="514" y="453"/>
                </a:lnTo>
                <a:lnTo>
                  <a:pt x="521" y="454"/>
                </a:lnTo>
                <a:cubicBezTo>
                  <a:pt x="634" y="468"/>
                  <a:pt x="719" y="565"/>
                  <a:pt x="719" y="679"/>
                </a:cubicBezTo>
                <a:lnTo>
                  <a:pt x="719" y="789"/>
                </a:lnTo>
                <a:lnTo>
                  <a:pt x="30" y="789"/>
                </a:lnTo>
                <a:lnTo>
                  <a:pt x="30" y="702"/>
                </a:lnTo>
                <a:close/>
                <a:moveTo>
                  <a:pt x="472" y="452"/>
                </a:moveTo>
                <a:lnTo>
                  <a:pt x="472" y="452"/>
                </a:lnTo>
                <a:lnTo>
                  <a:pt x="375" y="549"/>
                </a:lnTo>
                <a:lnTo>
                  <a:pt x="278" y="452"/>
                </a:lnTo>
                <a:lnTo>
                  <a:pt x="472" y="452"/>
                </a:lnTo>
                <a:close/>
                <a:moveTo>
                  <a:pt x="232" y="279"/>
                </a:moveTo>
                <a:lnTo>
                  <a:pt x="232" y="279"/>
                </a:lnTo>
                <a:lnTo>
                  <a:pt x="232" y="219"/>
                </a:lnTo>
                <a:lnTo>
                  <a:pt x="442" y="219"/>
                </a:lnTo>
                <a:cubicBezTo>
                  <a:pt x="461" y="219"/>
                  <a:pt x="480" y="214"/>
                  <a:pt x="497" y="204"/>
                </a:cubicBezTo>
                <a:lnTo>
                  <a:pt x="518" y="191"/>
                </a:lnTo>
                <a:lnTo>
                  <a:pt x="518" y="279"/>
                </a:lnTo>
                <a:cubicBezTo>
                  <a:pt x="518" y="357"/>
                  <a:pt x="454" y="422"/>
                  <a:pt x="375" y="422"/>
                </a:cubicBezTo>
                <a:cubicBezTo>
                  <a:pt x="296" y="422"/>
                  <a:pt x="232" y="357"/>
                  <a:pt x="232" y="279"/>
                </a:cubicBezTo>
                <a:close/>
                <a:moveTo>
                  <a:pt x="232" y="135"/>
                </a:moveTo>
                <a:lnTo>
                  <a:pt x="232" y="135"/>
                </a:lnTo>
                <a:cubicBezTo>
                  <a:pt x="232" y="77"/>
                  <a:pt x="279" y="30"/>
                  <a:pt x="337" y="30"/>
                </a:cubicBezTo>
                <a:lnTo>
                  <a:pt x="457" y="30"/>
                </a:lnTo>
                <a:cubicBezTo>
                  <a:pt x="490" y="30"/>
                  <a:pt x="518" y="57"/>
                  <a:pt x="518" y="91"/>
                </a:cubicBezTo>
                <a:lnTo>
                  <a:pt x="518" y="112"/>
                </a:lnTo>
                <a:cubicBezTo>
                  <a:pt x="518" y="154"/>
                  <a:pt x="484" y="188"/>
                  <a:pt x="442" y="188"/>
                </a:cubicBezTo>
                <a:lnTo>
                  <a:pt x="232" y="188"/>
                </a:lnTo>
                <a:lnTo>
                  <a:pt x="232" y="135"/>
                </a:lnTo>
                <a:close/>
                <a:moveTo>
                  <a:pt x="735" y="819"/>
                </a:moveTo>
                <a:lnTo>
                  <a:pt x="735" y="819"/>
                </a:lnTo>
                <a:cubicBezTo>
                  <a:pt x="743" y="819"/>
                  <a:pt x="750" y="813"/>
                  <a:pt x="750" y="804"/>
                </a:cubicBezTo>
                <a:lnTo>
                  <a:pt x="750" y="679"/>
                </a:lnTo>
                <a:cubicBezTo>
                  <a:pt x="750" y="547"/>
                  <a:pt x="647" y="435"/>
                  <a:pt x="516" y="423"/>
                </a:cubicBezTo>
                <a:lnTo>
                  <a:pt x="513" y="422"/>
                </a:lnTo>
                <a:cubicBezTo>
                  <a:pt x="512" y="422"/>
                  <a:pt x="511" y="422"/>
                  <a:pt x="510" y="422"/>
                </a:cubicBezTo>
                <a:lnTo>
                  <a:pt x="480" y="420"/>
                </a:lnTo>
                <a:lnTo>
                  <a:pt x="501" y="398"/>
                </a:lnTo>
                <a:cubicBezTo>
                  <a:pt x="531" y="366"/>
                  <a:pt x="548" y="323"/>
                  <a:pt x="548" y="279"/>
                </a:cubicBezTo>
                <a:lnTo>
                  <a:pt x="548" y="125"/>
                </a:lnTo>
                <a:cubicBezTo>
                  <a:pt x="548" y="124"/>
                  <a:pt x="548" y="123"/>
                  <a:pt x="548" y="122"/>
                </a:cubicBezTo>
                <a:lnTo>
                  <a:pt x="548" y="121"/>
                </a:lnTo>
                <a:lnTo>
                  <a:pt x="548" y="120"/>
                </a:lnTo>
                <a:cubicBezTo>
                  <a:pt x="548" y="117"/>
                  <a:pt x="548" y="115"/>
                  <a:pt x="548" y="112"/>
                </a:cubicBezTo>
                <a:lnTo>
                  <a:pt x="548" y="101"/>
                </a:lnTo>
                <a:cubicBezTo>
                  <a:pt x="548" y="45"/>
                  <a:pt x="503" y="0"/>
                  <a:pt x="447" y="0"/>
                </a:cubicBezTo>
                <a:lnTo>
                  <a:pt x="337" y="0"/>
                </a:lnTo>
                <a:cubicBezTo>
                  <a:pt x="262" y="0"/>
                  <a:pt x="201" y="60"/>
                  <a:pt x="201" y="135"/>
                </a:cubicBezTo>
                <a:lnTo>
                  <a:pt x="201" y="279"/>
                </a:lnTo>
                <a:cubicBezTo>
                  <a:pt x="201" y="323"/>
                  <a:pt x="218" y="366"/>
                  <a:pt x="249" y="398"/>
                </a:cubicBezTo>
                <a:lnTo>
                  <a:pt x="270" y="420"/>
                </a:lnTo>
                <a:lnTo>
                  <a:pt x="240" y="422"/>
                </a:lnTo>
                <a:cubicBezTo>
                  <a:pt x="238" y="422"/>
                  <a:pt x="237" y="422"/>
                  <a:pt x="236" y="422"/>
                </a:cubicBezTo>
                <a:lnTo>
                  <a:pt x="234" y="423"/>
                </a:lnTo>
                <a:cubicBezTo>
                  <a:pt x="102" y="435"/>
                  <a:pt x="0" y="547"/>
                  <a:pt x="0" y="679"/>
                </a:cubicBezTo>
                <a:lnTo>
                  <a:pt x="0" y="804"/>
                </a:lnTo>
                <a:cubicBezTo>
                  <a:pt x="0" y="813"/>
                  <a:pt x="6" y="819"/>
                  <a:pt x="15" y="819"/>
                </a:cubicBezTo>
                <a:lnTo>
                  <a:pt x="735" y="81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ans" pitchFamily="2" charset="0"/>
            </a:endParaRPr>
          </a:p>
        </p:txBody>
      </p:sp>
    </p:spTree>
    <p:extLst>
      <p:ext uri="{BB962C8B-B14F-4D97-AF65-F5344CB8AC3E}">
        <p14:creationId xmlns:p14="http://schemas.microsoft.com/office/powerpoint/2010/main" val="33964874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1926211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xmlns="" id="{4B89B4AD-C35A-984E-8A6C-1DB88A8CB219}"/>
              </a:ext>
            </a:extLst>
          </p:cNvPr>
          <p:cNvSpPr/>
          <p:nvPr/>
        </p:nvSpPr>
        <p:spPr>
          <a:xfrm>
            <a:off x="495468" y="1716005"/>
            <a:ext cx="4140200" cy="3108543"/>
          </a:xfrm>
          <a:prstGeom prst="rect">
            <a:avLst/>
          </a:prstGeom>
        </p:spPr>
        <p:txBody>
          <a:bodyPr wrap="square">
            <a:spAutoFit/>
          </a:bodyPr>
          <a:lstStyle/>
          <a:p>
            <a:pPr lvl="0">
              <a:defRPr/>
            </a:pPr>
            <a:r>
              <a:rPr kumimoji="0" lang="es-CL" sz="1400" b="0" i="0" u="none" strike="noStrike" kern="1200" cap="none" spc="0" normalizeH="0" baseline="0" noProof="0" dirty="0">
                <a:ln>
                  <a:noFill/>
                </a:ln>
                <a:solidFill>
                  <a:srgbClr val="8A8A8A">
                    <a:lumMod val="75000"/>
                  </a:srgbClr>
                </a:solidFill>
                <a:effectLst/>
                <a:uLnTx/>
                <a:uFillTx/>
                <a:latin typeface="ACHS Nueva Sans" pitchFamily="2" charset="0"/>
                <a:ea typeface="+mn-ea"/>
                <a:cs typeface="Arial" panose="020B0604020202020204" pitchFamily="34" charset="0"/>
              </a:rPr>
              <a:t>Los carros que se utilizan en la industria de alimentos deben cumplir con disposiciones sanitarias respecto de los materiales que se utilizan en su construcción. </a:t>
            </a:r>
          </a:p>
          <a:p>
            <a:pPr lvl="0">
              <a:defRPr/>
            </a:pPr>
            <a:endParaRPr kumimoji="0" lang="es-CL" sz="1400" b="0" i="0" u="none" strike="noStrike" kern="1200" cap="none" spc="0" normalizeH="0" baseline="0" noProof="0" dirty="0">
              <a:ln>
                <a:noFill/>
              </a:ln>
              <a:solidFill>
                <a:srgbClr val="8A8A8A">
                  <a:lumMod val="75000"/>
                </a:srgbClr>
              </a:solidFill>
              <a:effectLst/>
              <a:uLnTx/>
              <a:uFillTx/>
              <a:latin typeface="ACHS Nueva Sans" pitchFamily="2" charset="0"/>
              <a:ea typeface="+mn-ea"/>
              <a:cs typeface="Arial" panose="020B0604020202020204" pitchFamily="34" charset="0"/>
            </a:endParaRPr>
          </a:p>
          <a:p>
            <a:pPr lvl="0">
              <a:defRPr/>
            </a:pPr>
            <a:r>
              <a:rPr kumimoji="0" lang="es-CL" sz="1400" b="0" i="0" u="none" strike="noStrike" kern="1200" cap="none" spc="0" normalizeH="0" baseline="0" noProof="0" dirty="0">
                <a:ln>
                  <a:noFill/>
                </a:ln>
                <a:solidFill>
                  <a:srgbClr val="8A8A8A">
                    <a:lumMod val="75000"/>
                  </a:srgbClr>
                </a:solidFill>
                <a:effectLst/>
                <a:uLnTx/>
                <a:uFillTx/>
                <a:latin typeface="ACHS Nueva Sans" pitchFamily="2" charset="0"/>
                <a:ea typeface="+mn-ea"/>
                <a:cs typeface="Arial" panose="020B0604020202020204" pitchFamily="34" charset="0"/>
              </a:rPr>
              <a:t>Con la introducción de los sistemas de aseguramiento de calidad e inocuidad alimentaria (HACCP), este tipo de vehículos, que entran en contacto con los alimentos deben ser construidos en acero inoxidable. Material que no se corroe, no permite la adherencia de materias orgánicas y es de fácil limpieza e higienización.</a:t>
            </a:r>
          </a:p>
          <a:p>
            <a:pPr lvl="0">
              <a:defRPr/>
            </a:pPr>
            <a:endParaRPr kumimoji="0" lang="es-ES" sz="1400" b="0" i="0" u="none" strike="noStrike" kern="1200" cap="none" spc="0" normalizeH="0" baseline="0" noProof="0" dirty="0">
              <a:ln>
                <a:noFill/>
              </a:ln>
              <a:solidFill>
                <a:srgbClr val="8A8A8A">
                  <a:lumMod val="75000"/>
                </a:srgbClr>
              </a:solidFill>
              <a:effectLst/>
              <a:uLnTx/>
              <a:uFillTx/>
              <a:latin typeface="ACHS Nueva Sans" pitchFamily="2" charset="0"/>
              <a:ea typeface="+mn-ea"/>
              <a:cs typeface="Arial" panose="020B0604020202020204" pitchFamily="34" charset="0"/>
            </a:endParaRPr>
          </a:p>
        </p:txBody>
      </p:sp>
      <p:sp>
        <p:nvSpPr>
          <p:cNvPr id="5" name="Marcador de texto 4">
            <a:extLst>
              <a:ext uri="{FF2B5EF4-FFF2-40B4-BE49-F238E27FC236}">
                <a16:creationId xmlns:a16="http://schemas.microsoft.com/office/drawing/2014/main" xmlns="" id="{8C8FA715-1B14-1ACB-8C6C-A63ACB2AFCC8}"/>
              </a:ext>
            </a:extLst>
          </p:cNvPr>
          <p:cNvSpPr>
            <a:spLocks noGrp="1"/>
          </p:cNvSpPr>
          <p:nvPr>
            <p:ph type="body" sz="quarter" idx="61"/>
          </p:nvPr>
        </p:nvSpPr>
        <p:spPr/>
        <p:txBody>
          <a:bodyPr/>
          <a:lstStyle/>
          <a:p>
            <a:r>
              <a:rPr lang="es-CL" dirty="0"/>
              <a:t>Estructura de carros</a:t>
            </a:r>
          </a:p>
        </p:txBody>
      </p:sp>
      <p:pic>
        <p:nvPicPr>
          <p:cNvPr id="3" name="Imagen 2">
            <a:extLst>
              <a:ext uri="{FF2B5EF4-FFF2-40B4-BE49-F238E27FC236}">
                <a16:creationId xmlns:a16="http://schemas.microsoft.com/office/drawing/2014/main" xmlns="" id="{A3091D33-3541-4AE1-9038-ECADCACD92C4}"/>
              </a:ext>
            </a:extLst>
          </p:cNvPr>
          <p:cNvPicPr>
            <a:picLocks noChangeAspect="1"/>
          </p:cNvPicPr>
          <p:nvPr/>
        </p:nvPicPr>
        <p:blipFill>
          <a:blip r:embed="rId4"/>
          <a:srcRect t="6224" b="4293"/>
          <a:stretch/>
        </p:blipFill>
        <p:spPr>
          <a:xfrm>
            <a:off x="6195512" y="1700213"/>
            <a:ext cx="5996488" cy="5157788"/>
          </a:xfrm>
          <a:prstGeom prst="rect">
            <a:avLst/>
          </a:prstGeom>
        </p:spPr>
      </p:pic>
    </p:spTree>
    <p:custDataLst>
      <p:tags r:id="rId1"/>
    </p:custDataLst>
    <p:extLst>
      <p:ext uri="{BB962C8B-B14F-4D97-AF65-F5344CB8AC3E}">
        <p14:creationId xmlns:p14="http://schemas.microsoft.com/office/powerpoint/2010/main" val="140839914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xmlns="" id="{4B89B4AD-C35A-984E-8A6C-1DB88A8CB219}"/>
              </a:ext>
            </a:extLst>
          </p:cNvPr>
          <p:cNvSpPr/>
          <p:nvPr/>
        </p:nvSpPr>
        <p:spPr>
          <a:xfrm>
            <a:off x="495468" y="1716256"/>
            <a:ext cx="10757704" cy="523220"/>
          </a:xfrm>
          <a:prstGeom prst="rect">
            <a:avLst/>
          </a:prstGeom>
        </p:spPr>
        <p:txBody>
          <a:bodyPr wrap="square">
            <a:spAutoFit/>
          </a:bodyPr>
          <a:lstStyle/>
          <a:p>
            <a:pPr lvl="0">
              <a:defRPr/>
            </a:pPr>
            <a:r>
              <a:rPr lang="es-CL" sz="1400" dirty="0">
                <a:latin typeface="ACHS Nueva Sans" pitchFamily="2" charset="0"/>
                <a:cs typeface="Arial" panose="020B0604020202020204" pitchFamily="34" charset="0"/>
              </a:rPr>
              <a:t>Las ruedas utilizadas en carros para la industria de alimentos pueden ser de diversos materiales. Las mas comunes son; ruedas de goma, ruedas de nylon, ruedas de poliuretano, ruedas para alta temperatura. </a:t>
            </a:r>
            <a:endParaRPr lang="es-ES" sz="1400" b="1" dirty="0">
              <a:latin typeface="ACHS Nueva Sans" pitchFamily="2" charset="0"/>
              <a:cs typeface="Arial" panose="020B0604020202020204" pitchFamily="34" charset="0"/>
            </a:endParaRPr>
          </a:p>
        </p:txBody>
      </p:sp>
      <p:sp>
        <p:nvSpPr>
          <p:cNvPr id="4" name="Marcador de texto 3">
            <a:extLst>
              <a:ext uri="{FF2B5EF4-FFF2-40B4-BE49-F238E27FC236}">
                <a16:creationId xmlns:a16="http://schemas.microsoft.com/office/drawing/2014/main" xmlns="" id="{8D4539B3-4CA4-131A-44F0-C452D629E203}"/>
              </a:ext>
            </a:extLst>
          </p:cNvPr>
          <p:cNvSpPr>
            <a:spLocks noGrp="1"/>
          </p:cNvSpPr>
          <p:nvPr>
            <p:ph type="body" sz="quarter" idx="61"/>
          </p:nvPr>
        </p:nvSpPr>
        <p:spPr/>
        <p:txBody>
          <a:bodyPr/>
          <a:lstStyle/>
          <a:p>
            <a:r>
              <a:rPr lang="es-CL" dirty="0"/>
              <a:t>Estructura de carros</a:t>
            </a:r>
          </a:p>
        </p:txBody>
      </p:sp>
      <p:sp>
        <p:nvSpPr>
          <p:cNvPr id="3" name="Marcador de texto 2">
            <a:extLst>
              <a:ext uri="{FF2B5EF4-FFF2-40B4-BE49-F238E27FC236}">
                <a16:creationId xmlns:a16="http://schemas.microsoft.com/office/drawing/2014/main" xmlns="" id="{26557FF7-4EDD-760E-63D0-055B0AA15751}"/>
              </a:ext>
            </a:extLst>
          </p:cNvPr>
          <p:cNvSpPr>
            <a:spLocks noGrp="1"/>
          </p:cNvSpPr>
          <p:nvPr>
            <p:ph type="body" sz="quarter" idx="62"/>
          </p:nvPr>
        </p:nvSpPr>
        <p:spPr/>
        <p:txBody>
          <a:bodyPr/>
          <a:lstStyle/>
          <a:p>
            <a:r>
              <a:rPr lang="es-CL" dirty="0"/>
              <a:t>Ruedas de carros</a:t>
            </a:r>
          </a:p>
        </p:txBody>
      </p:sp>
      <p:grpSp>
        <p:nvGrpSpPr>
          <p:cNvPr id="5" name="Grupo 4">
            <a:extLst>
              <a:ext uri="{FF2B5EF4-FFF2-40B4-BE49-F238E27FC236}">
                <a16:creationId xmlns:a16="http://schemas.microsoft.com/office/drawing/2014/main" xmlns="" id="{9FADC4B1-7F19-5F84-53FC-3B150E807FDC}"/>
              </a:ext>
            </a:extLst>
          </p:cNvPr>
          <p:cNvGrpSpPr/>
          <p:nvPr/>
        </p:nvGrpSpPr>
        <p:grpSpPr>
          <a:xfrm>
            <a:off x="746649" y="2286889"/>
            <a:ext cx="5157172" cy="4344797"/>
            <a:chOff x="927616" y="3728059"/>
            <a:chExt cx="5157172" cy="4344797"/>
          </a:xfrm>
          <a:noFill/>
        </p:grpSpPr>
        <p:sp>
          <p:nvSpPr>
            <p:cNvPr id="10" name="Rectángulo 9">
              <a:extLst>
                <a:ext uri="{FF2B5EF4-FFF2-40B4-BE49-F238E27FC236}">
                  <a16:creationId xmlns:a16="http://schemas.microsoft.com/office/drawing/2014/main" xmlns="" id="{05FB9017-8FCE-314C-BF4B-296F568DF72A}"/>
                </a:ext>
              </a:extLst>
            </p:cNvPr>
            <p:cNvSpPr/>
            <p:nvPr/>
          </p:nvSpPr>
          <p:spPr>
            <a:xfrm>
              <a:off x="927616" y="3728059"/>
              <a:ext cx="5157172" cy="4344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defPPr>
                <a:defRPr lang="es-CL"/>
              </a:defPPr>
              <a:lvl1pPr marL="0" algn="l" defTabSz="1440180" rtl="0" eaLnBrk="1" latinLnBrk="0" hangingPunct="1">
                <a:defRPr sz="2800" kern="1200">
                  <a:solidFill>
                    <a:schemeClr val="lt1"/>
                  </a:solidFill>
                  <a:latin typeface="+mn-lt"/>
                  <a:ea typeface="+mn-ea"/>
                  <a:cs typeface="+mn-cs"/>
                </a:defRPr>
              </a:lvl1pPr>
              <a:lvl2pPr marL="720090" algn="l" defTabSz="1440180" rtl="0" eaLnBrk="1" latinLnBrk="0" hangingPunct="1">
                <a:defRPr sz="2800" kern="1200">
                  <a:solidFill>
                    <a:schemeClr val="lt1"/>
                  </a:solidFill>
                  <a:latin typeface="+mn-lt"/>
                  <a:ea typeface="+mn-ea"/>
                  <a:cs typeface="+mn-cs"/>
                </a:defRPr>
              </a:lvl2pPr>
              <a:lvl3pPr marL="1440180" algn="l" defTabSz="1440180" rtl="0" eaLnBrk="1" latinLnBrk="0" hangingPunct="1">
                <a:defRPr sz="2800" kern="1200">
                  <a:solidFill>
                    <a:schemeClr val="lt1"/>
                  </a:solidFill>
                  <a:latin typeface="+mn-lt"/>
                  <a:ea typeface="+mn-ea"/>
                  <a:cs typeface="+mn-cs"/>
                </a:defRPr>
              </a:lvl3pPr>
              <a:lvl4pPr marL="2160270" algn="l" defTabSz="1440180" rtl="0" eaLnBrk="1" latinLnBrk="0" hangingPunct="1">
                <a:defRPr sz="2800" kern="1200">
                  <a:solidFill>
                    <a:schemeClr val="lt1"/>
                  </a:solidFill>
                  <a:latin typeface="+mn-lt"/>
                  <a:ea typeface="+mn-ea"/>
                  <a:cs typeface="+mn-cs"/>
                </a:defRPr>
              </a:lvl4pPr>
              <a:lvl5pPr marL="2880360" algn="l" defTabSz="1440180" rtl="0" eaLnBrk="1" latinLnBrk="0" hangingPunct="1">
                <a:defRPr sz="2800" kern="1200">
                  <a:solidFill>
                    <a:schemeClr val="lt1"/>
                  </a:solidFill>
                  <a:latin typeface="+mn-lt"/>
                  <a:ea typeface="+mn-ea"/>
                  <a:cs typeface="+mn-cs"/>
                </a:defRPr>
              </a:lvl5pPr>
              <a:lvl6pPr marL="3600450" algn="l" defTabSz="1440180" rtl="0" eaLnBrk="1" latinLnBrk="0" hangingPunct="1">
                <a:defRPr sz="2800" kern="1200">
                  <a:solidFill>
                    <a:schemeClr val="lt1"/>
                  </a:solidFill>
                  <a:latin typeface="+mn-lt"/>
                  <a:ea typeface="+mn-ea"/>
                  <a:cs typeface="+mn-cs"/>
                </a:defRPr>
              </a:lvl6pPr>
              <a:lvl7pPr marL="4320540" algn="l" defTabSz="1440180" rtl="0" eaLnBrk="1" latinLnBrk="0" hangingPunct="1">
                <a:defRPr sz="2800" kern="1200">
                  <a:solidFill>
                    <a:schemeClr val="lt1"/>
                  </a:solidFill>
                  <a:latin typeface="+mn-lt"/>
                  <a:ea typeface="+mn-ea"/>
                  <a:cs typeface="+mn-cs"/>
                </a:defRPr>
              </a:lvl7pPr>
              <a:lvl8pPr marL="5040630" algn="l" defTabSz="1440180" rtl="0" eaLnBrk="1" latinLnBrk="0" hangingPunct="1">
                <a:defRPr sz="2800" kern="1200">
                  <a:solidFill>
                    <a:schemeClr val="lt1"/>
                  </a:solidFill>
                  <a:latin typeface="+mn-lt"/>
                  <a:ea typeface="+mn-ea"/>
                  <a:cs typeface="+mn-cs"/>
                </a:defRPr>
              </a:lvl8pPr>
              <a:lvl9pPr marL="5760720" algn="l" defTabSz="1440180" rtl="0" eaLnBrk="1" latinLnBrk="0" hangingPunct="1">
                <a:defRPr sz="2800" kern="1200">
                  <a:solidFill>
                    <a:schemeClr val="lt1"/>
                  </a:solidFill>
                  <a:latin typeface="+mn-lt"/>
                  <a:ea typeface="+mn-ea"/>
                  <a:cs typeface="+mn-cs"/>
                </a:defRPr>
              </a:lvl9pPr>
            </a:lstStyle>
            <a:p>
              <a:endParaRPr lang="es-CL" sz="1778" dirty="0">
                <a:solidFill>
                  <a:schemeClr val="accent3">
                    <a:lumMod val="50000"/>
                  </a:schemeClr>
                </a:solidFill>
                <a:latin typeface="ACHS Nueva Sans" pitchFamily="2" charset="0"/>
              </a:endParaRPr>
            </a:p>
          </p:txBody>
        </p:sp>
        <p:pic>
          <p:nvPicPr>
            <p:cNvPr id="11" name="1 Imagen">
              <a:extLst>
                <a:ext uri="{FF2B5EF4-FFF2-40B4-BE49-F238E27FC236}">
                  <a16:creationId xmlns:a16="http://schemas.microsoft.com/office/drawing/2014/main" xmlns="" id="{23842F5A-C29B-B09B-1A25-CEA688BB5A38}"/>
                </a:ext>
              </a:extLst>
            </p:cNvPr>
            <p:cNvPicPr/>
            <p:nvPr/>
          </p:nvPicPr>
          <p:blipFill>
            <a:blip r:embed="rId4" cstate="print"/>
            <a:stretch>
              <a:fillRect/>
            </a:stretch>
          </p:blipFill>
          <p:spPr>
            <a:xfrm>
              <a:off x="1116236" y="3935196"/>
              <a:ext cx="4752000" cy="1872000"/>
            </a:xfrm>
            <a:prstGeom prst="rect">
              <a:avLst/>
            </a:prstGeom>
            <a:grpFill/>
          </p:spPr>
        </p:pic>
        <p:pic>
          <p:nvPicPr>
            <p:cNvPr id="12" name="2 Imagen">
              <a:extLst>
                <a:ext uri="{FF2B5EF4-FFF2-40B4-BE49-F238E27FC236}">
                  <a16:creationId xmlns:a16="http://schemas.microsoft.com/office/drawing/2014/main" xmlns="" id="{57625D0B-09B4-10E5-020A-6A48922C1991}"/>
                </a:ext>
              </a:extLst>
            </p:cNvPr>
            <p:cNvPicPr/>
            <p:nvPr/>
          </p:nvPicPr>
          <p:blipFill>
            <a:blip r:embed="rId5" cstate="print"/>
            <a:stretch>
              <a:fillRect/>
            </a:stretch>
          </p:blipFill>
          <p:spPr>
            <a:xfrm>
              <a:off x="1117297" y="5998257"/>
              <a:ext cx="4752000" cy="1800000"/>
            </a:xfrm>
            <a:prstGeom prst="rect">
              <a:avLst/>
            </a:prstGeom>
            <a:grpFill/>
          </p:spPr>
        </p:pic>
      </p:grpSp>
      <p:grpSp>
        <p:nvGrpSpPr>
          <p:cNvPr id="6" name="Grupo 5">
            <a:extLst>
              <a:ext uri="{FF2B5EF4-FFF2-40B4-BE49-F238E27FC236}">
                <a16:creationId xmlns:a16="http://schemas.microsoft.com/office/drawing/2014/main" xmlns="" id="{142120FB-2C50-2038-96B3-CED8EA1A7AA4}"/>
              </a:ext>
            </a:extLst>
          </p:cNvPr>
          <p:cNvGrpSpPr/>
          <p:nvPr/>
        </p:nvGrpSpPr>
        <p:grpSpPr>
          <a:xfrm>
            <a:off x="6118420" y="2286889"/>
            <a:ext cx="5134752" cy="4344797"/>
            <a:chOff x="9469164" y="3728059"/>
            <a:chExt cx="5134752" cy="4344797"/>
          </a:xfrm>
          <a:noFill/>
        </p:grpSpPr>
        <p:sp>
          <p:nvSpPr>
            <p:cNvPr id="7" name="Rectángulo 6">
              <a:extLst>
                <a:ext uri="{FF2B5EF4-FFF2-40B4-BE49-F238E27FC236}">
                  <a16:creationId xmlns:a16="http://schemas.microsoft.com/office/drawing/2014/main" xmlns="" id="{05FB9017-8FCE-314C-BF4B-296F568DF72A}"/>
                </a:ext>
              </a:extLst>
            </p:cNvPr>
            <p:cNvSpPr/>
            <p:nvPr/>
          </p:nvSpPr>
          <p:spPr>
            <a:xfrm>
              <a:off x="9469164" y="3728059"/>
              <a:ext cx="5134752" cy="4344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defPPr>
                <a:defRPr lang="es-CL"/>
              </a:defPPr>
              <a:lvl1pPr marL="0" algn="l" defTabSz="1440180" rtl="0" eaLnBrk="1" latinLnBrk="0" hangingPunct="1">
                <a:defRPr sz="2800" kern="1200">
                  <a:solidFill>
                    <a:schemeClr val="lt1"/>
                  </a:solidFill>
                  <a:latin typeface="+mn-lt"/>
                  <a:ea typeface="+mn-ea"/>
                  <a:cs typeface="+mn-cs"/>
                </a:defRPr>
              </a:lvl1pPr>
              <a:lvl2pPr marL="720090" algn="l" defTabSz="1440180" rtl="0" eaLnBrk="1" latinLnBrk="0" hangingPunct="1">
                <a:defRPr sz="2800" kern="1200">
                  <a:solidFill>
                    <a:schemeClr val="lt1"/>
                  </a:solidFill>
                  <a:latin typeface="+mn-lt"/>
                  <a:ea typeface="+mn-ea"/>
                  <a:cs typeface="+mn-cs"/>
                </a:defRPr>
              </a:lvl2pPr>
              <a:lvl3pPr marL="1440180" algn="l" defTabSz="1440180" rtl="0" eaLnBrk="1" latinLnBrk="0" hangingPunct="1">
                <a:defRPr sz="2800" kern="1200">
                  <a:solidFill>
                    <a:schemeClr val="lt1"/>
                  </a:solidFill>
                  <a:latin typeface="+mn-lt"/>
                  <a:ea typeface="+mn-ea"/>
                  <a:cs typeface="+mn-cs"/>
                </a:defRPr>
              </a:lvl3pPr>
              <a:lvl4pPr marL="2160270" algn="l" defTabSz="1440180" rtl="0" eaLnBrk="1" latinLnBrk="0" hangingPunct="1">
                <a:defRPr sz="2800" kern="1200">
                  <a:solidFill>
                    <a:schemeClr val="lt1"/>
                  </a:solidFill>
                  <a:latin typeface="+mn-lt"/>
                  <a:ea typeface="+mn-ea"/>
                  <a:cs typeface="+mn-cs"/>
                </a:defRPr>
              </a:lvl4pPr>
              <a:lvl5pPr marL="2880360" algn="l" defTabSz="1440180" rtl="0" eaLnBrk="1" latinLnBrk="0" hangingPunct="1">
                <a:defRPr sz="2800" kern="1200">
                  <a:solidFill>
                    <a:schemeClr val="lt1"/>
                  </a:solidFill>
                  <a:latin typeface="+mn-lt"/>
                  <a:ea typeface="+mn-ea"/>
                  <a:cs typeface="+mn-cs"/>
                </a:defRPr>
              </a:lvl5pPr>
              <a:lvl6pPr marL="3600450" algn="l" defTabSz="1440180" rtl="0" eaLnBrk="1" latinLnBrk="0" hangingPunct="1">
                <a:defRPr sz="2800" kern="1200">
                  <a:solidFill>
                    <a:schemeClr val="lt1"/>
                  </a:solidFill>
                  <a:latin typeface="+mn-lt"/>
                  <a:ea typeface="+mn-ea"/>
                  <a:cs typeface="+mn-cs"/>
                </a:defRPr>
              </a:lvl6pPr>
              <a:lvl7pPr marL="4320540" algn="l" defTabSz="1440180" rtl="0" eaLnBrk="1" latinLnBrk="0" hangingPunct="1">
                <a:defRPr sz="2800" kern="1200">
                  <a:solidFill>
                    <a:schemeClr val="lt1"/>
                  </a:solidFill>
                  <a:latin typeface="+mn-lt"/>
                  <a:ea typeface="+mn-ea"/>
                  <a:cs typeface="+mn-cs"/>
                </a:defRPr>
              </a:lvl7pPr>
              <a:lvl8pPr marL="5040630" algn="l" defTabSz="1440180" rtl="0" eaLnBrk="1" latinLnBrk="0" hangingPunct="1">
                <a:defRPr sz="2800" kern="1200">
                  <a:solidFill>
                    <a:schemeClr val="lt1"/>
                  </a:solidFill>
                  <a:latin typeface="+mn-lt"/>
                  <a:ea typeface="+mn-ea"/>
                  <a:cs typeface="+mn-cs"/>
                </a:defRPr>
              </a:lvl8pPr>
              <a:lvl9pPr marL="5760720" algn="l" defTabSz="1440180" rtl="0" eaLnBrk="1" latinLnBrk="0" hangingPunct="1">
                <a:defRPr sz="2800" kern="1200">
                  <a:solidFill>
                    <a:schemeClr val="lt1"/>
                  </a:solidFill>
                  <a:latin typeface="+mn-lt"/>
                  <a:ea typeface="+mn-ea"/>
                  <a:cs typeface="+mn-cs"/>
                </a:defRPr>
              </a:lvl9pPr>
            </a:lstStyle>
            <a:p>
              <a:endParaRPr lang="es-CL" sz="1778" dirty="0">
                <a:solidFill>
                  <a:schemeClr val="accent3">
                    <a:lumMod val="50000"/>
                  </a:schemeClr>
                </a:solidFill>
                <a:latin typeface="ACHS Nueva Sans" pitchFamily="2" charset="0"/>
              </a:endParaRPr>
            </a:p>
          </p:txBody>
        </p:sp>
        <p:pic>
          <p:nvPicPr>
            <p:cNvPr id="8" name="4 Imagen">
              <a:extLst>
                <a:ext uri="{FF2B5EF4-FFF2-40B4-BE49-F238E27FC236}">
                  <a16:creationId xmlns:a16="http://schemas.microsoft.com/office/drawing/2014/main" xmlns="" id="{D0A878C4-01AE-5C08-3417-931D2AB42250}"/>
                </a:ext>
              </a:extLst>
            </p:cNvPr>
            <p:cNvPicPr/>
            <p:nvPr/>
          </p:nvPicPr>
          <p:blipFill>
            <a:blip r:embed="rId6" cstate="print"/>
            <a:stretch>
              <a:fillRect/>
            </a:stretch>
          </p:blipFill>
          <p:spPr>
            <a:xfrm>
              <a:off x="9660540" y="3948965"/>
              <a:ext cx="4752000" cy="1872000"/>
            </a:xfrm>
            <a:prstGeom prst="rect">
              <a:avLst/>
            </a:prstGeom>
            <a:grpFill/>
          </p:spPr>
        </p:pic>
        <p:pic>
          <p:nvPicPr>
            <p:cNvPr id="9" name="3 Imagen">
              <a:extLst>
                <a:ext uri="{FF2B5EF4-FFF2-40B4-BE49-F238E27FC236}">
                  <a16:creationId xmlns:a16="http://schemas.microsoft.com/office/drawing/2014/main" xmlns="" id="{C93178C7-BA47-7836-CB38-3750F1E367E0}"/>
                </a:ext>
              </a:extLst>
            </p:cNvPr>
            <p:cNvPicPr/>
            <p:nvPr/>
          </p:nvPicPr>
          <p:blipFill>
            <a:blip r:embed="rId7" cstate="print"/>
            <a:stretch>
              <a:fillRect/>
            </a:stretch>
          </p:blipFill>
          <p:spPr>
            <a:xfrm>
              <a:off x="9660540" y="6041871"/>
              <a:ext cx="4752000" cy="1800000"/>
            </a:xfrm>
            <a:prstGeom prst="rect">
              <a:avLst/>
            </a:prstGeom>
            <a:grpFill/>
          </p:spPr>
        </p:pic>
      </p:grpSp>
    </p:spTree>
    <p:custDataLst>
      <p:tags r:id="rId1"/>
    </p:custDataLst>
    <p:extLst>
      <p:ext uri="{BB962C8B-B14F-4D97-AF65-F5344CB8AC3E}">
        <p14:creationId xmlns:p14="http://schemas.microsoft.com/office/powerpoint/2010/main" val="427724881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709051" y="1871589"/>
            <a:ext cx="4411603" cy="541799"/>
            <a:chOff x="798245" y="3442924"/>
            <a:chExt cx="5862607" cy="720000"/>
          </a:xfrm>
        </p:grpSpPr>
        <p:sp>
          <p:nvSpPr>
            <p:cNvPr id="42" name="Forma libre 41">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Protección del piso</a:t>
              </a:r>
            </a:p>
          </p:txBody>
        </p:sp>
        <p:sp>
          <p:nvSpPr>
            <p:cNvPr id="43" name="Elipse 42">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schemeClr val="bg1"/>
                  </a:solidFill>
                  <a:latin typeface="ACHS Nueva Sans" pitchFamily="2" charset="0"/>
                </a:rPr>
                <a:t>1</a:t>
              </a:r>
            </a:p>
          </p:txBody>
        </p:sp>
      </p:grpSp>
      <p:grpSp>
        <p:nvGrpSpPr>
          <p:cNvPr id="53" name="Grupo 52"/>
          <p:cNvGrpSpPr/>
          <p:nvPr/>
        </p:nvGrpSpPr>
        <p:grpSpPr>
          <a:xfrm>
            <a:off x="699492" y="2727607"/>
            <a:ext cx="4411603" cy="541799"/>
            <a:chOff x="798245" y="3442924"/>
            <a:chExt cx="5862607" cy="720000"/>
          </a:xfrm>
        </p:grpSpPr>
        <p:sp>
          <p:nvSpPr>
            <p:cNvPr id="54" name="Forma libre 53">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Rodaje</a:t>
              </a:r>
            </a:p>
          </p:txBody>
        </p:sp>
        <p:sp>
          <p:nvSpPr>
            <p:cNvPr id="55" name="Elipse 54">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schemeClr val="bg1"/>
                  </a:solidFill>
                  <a:latin typeface="ACHS Nueva Sans" pitchFamily="2" charset="0"/>
                </a:rPr>
                <a:t>2</a:t>
              </a:r>
            </a:p>
          </p:txBody>
        </p:sp>
      </p:grpSp>
      <p:grpSp>
        <p:nvGrpSpPr>
          <p:cNvPr id="56" name="Grupo 55"/>
          <p:cNvGrpSpPr/>
          <p:nvPr/>
        </p:nvGrpSpPr>
        <p:grpSpPr>
          <a:xfrm>
            <a:off x="699492" y="3540396"/>
            <a:ext cx="4411603" cy="541799"/>
            <a:chOff x="798245" y="3442924"/>
            <a:chExt cx="5862607" cy="720000"/>
          </a:xfrm>
        </p:grpSpPr>
        <p:sp>
          <p:nvSpPr>
            <p:cNvPr id="57" name="Forma libre 56">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Capacidad</a:t>
              </a:r>
            </a:p>
          </p:txBody>
        </p:sp>
        <p:sp>
          <p:nvSpPr>
            <p:cNvPr id="58" name="Elipse 57">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schemeClr val="bg1"/>
                  </a:solidFill>
                  <a:latin typeface="ACHS Nueva Sans" pitchFamily="2" charset="0"/>
                </a:rPr>
                <a:t>3</a:t>
              </a:r>
            </a:p>
          </p:txBody>
        </p:sp>
      </p:grpSp>
      <p:grpSp>
        <p:nvGrpSpPr>
          <p:cNvPr id="59" name="Grupo 58"/>
          <p:cNvGrpSpPr/>
          <p:nvPr/>
        </p:nvGrpSpPr>
        <p:grpSpPr>
          <a:xfrm>
            <a:off x="699492" y="4353185"/>
            <a:ext cx="4411603" cy="541799"/>
            <a:chOff x="798245" y="3442924"/>
            <a:chExt cx="5862607" cy="720000"/>
          </a:xfrm>
        </p:grpSpPr>
        <p:sp>
          <p:nvSpPr>
            <p:cNvPr id="60" name="Forma libre 59">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Obstáculos en el suelo y en el entorno operativo</a:t>
              </a:r>
            </a:p>
          </p:txBody>
        </p:sp>
        <p:sp>
          <p:nvSpPr>
            <p:cNvPr id="61" name="Elipse 60">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schemeClr val="bg1"/>
                  </a:solidFill>
                  <a:latin typeface="ACHS Nueva Sans" pitchFamily="2" charset="0"/>
                </a:rPr>
                <a:t>4</a:t>
              </a:r>
            </a:p>
          </p:txBody>
        </p:sp>
      </p:grpSp>
      <p:sp>
        <p:nvSpPr>
          <p:cNvPr id="62" name="Flecha derecha 61"/>
          <p:cNvSpPr/>
          <p:nvPr/>
        </p:nvSpPr>
        <p:spPr>
          <a:xfrm>
            <a:off x="5266854" y="3614354"/>
            <a:ext cx="480266" cy="46233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latin typeface="ACHS Nueva Sans" pitchFamily="2" charset="0"/>
            </a:endParaRPr>
          </a:p>
        </p:txBody>
      </p:sp>
      <p:grpSp>
        <p:nvGrpSpPr>
          <p:cNvPr id="28" name="Grupo 27"/>
          <p:cNvGrpSpPr/>
          <p:nvPr/>
        </p:nvGrpSpPr>
        <p:grpSpPr>
          <a:xfrm>
            <a:off x="699492" y="5111727"/>
            <a:ext cx="4411603" cy="541799"/>
            <a:chOff x="798245" y="3442924"/>
            <a:chExt cx="5862607" cy="720000"/>
          </a:xfrm>
        </p:grpSpPr>
        <p:sp>
          <p:nvSpPr>
            <p:cNvPr id="29" name="Forma libre 28">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Análisis costo-eficiencia</a:t>
              </a:r>
            </a:p>
          </p:txBody>
        </p:sp>
        <p:sp>
          <p:nvSpPr>
            <p:cNvPr id="30" name="Elipse 29">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schemeClr val="bg1"/>
                  </a:solidFill>
                  <a:latin typeface="ACHS Nueva Sans" pitchFamily="2" charset="0"/>
                </a:rPr>
                <a:t>5</a:t>
              </a:r>
            </a:p>
          </p:txBody>
        </p:sp>
      </p:grpSp>
      <p:grpSp>
        <p:nvGrpSpPr>
          <p:cNvPr id="4" name="Grupo 3"/>
          <p:cNvGrpSpPr/>
          <p:nvPr/>
        </p:nvGrpSpPr>
        <p:grpSpPr>
          <a:xfrm>
            <a:off x="5907038" y="2647447"/>
            <a:ext cx="5689521" cy="2247537"/>
            <a:chOff x="3492500" y="5180360"/>
            <a:chExt cx="7560840" cy="2986766"/>
          </a:xfrm>
          <a:solidFill>
            <a:srgbClr val="0C662F"/>
          </a:solidFill>
        </p:grpSpPr>
        <p:sp>
          <p:nvSpPr>
            <p:cNvPr id="31" name="Rectángulo 30">
              <a:extLst>
                <a:ext uri="{FF2B5EF4-FFF2-40B4-BE49-F238E27FC236}">
                  <a16:creationId xmlns:a16="http://schemas.microsoft.com/office/drawing/2014/main" xmlns="" id="{05FB9017-8FCE-314C-BF4B-296F568DF72A}"/>
                </a:ext>
              </a:extLst>
            </p:cNvPr>
            <p:cNvSpPr/>
            <p:nvPr/>
          </p:nvSpPr>
          <p:spPr>
            <a:xfrm>
              <a:off x="3492500" y="5180360"/>
              <a:ext cx="7560840" cy="29867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pic>
          <p:nvPicPr>
            <p:cNvPr id="32" name="Picture 2" descr="http://www.inasecon.cl/wp-content/uploads/2011/02/retail1.png"/>
            <p:cNvPicPr>
              <a:picLocks noChangeAspect="1" noChangeArrowheads="1"/>
            </p:cNvPicPr>
            <p:nvPr/>
          </p:nvPicPr>
          <p:blipFill rotWithShape="1">
            <a:blip r:embed="rId3">
              <a:extLst>
                <a:ext uri="{28A0092B-C50C-407E-A947-70E740481C1C}">
                  <a14:useLocalDpi xmlns:a14="http://schemas.microsoft.com/office/drawing/2010/main" val="0"/>
                </a:ext>
              </a:extLst>
            </a:blip>
            <a:srcRect r="8566"/>
            <a:stretch/>
          </p:blipFill>
          <p:spPr bwMode="auto">
            <a:xfrm>
              <a:off x="3780533" y="5431664"/>
              <a:ext cx="6967301" cy="2486026"/>
            </a:xfrm>
            <a:prstGeom prst="rect">
              <a:avLst/>
            </a:prstGeom>
            <a:grp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 name="Marcador de texto 1">
            <a:extLst>
              <a:ext uri="{FF2B5EF4-FFF2-40B4-BE49-F238E27FC236}">
                <a16:creationId xmlns:a16="http://schemas.microsoft.com/office/drawing/2014/main" xmlns="" id="{903F5675-703A-7ACA-EA48-BDCA3A6C6897}"/>
              </a:ext>
            </a:extLst>
          </p:cNvPr>
          <p:cNvSpPr>
            <a:spLocks noGrp="1"/>
          </p:cNvSpPr>
          <p:nvPr>
            <p:ph type="body" sz="quarter" idx="61"/>
          </p:nvPr>
        </p:nvSpPr>
        <p:spPr>
          <a:xfrm>
            <a:off x="449262" y="496571"/>
            <a:ext cx="9865812" cy="523874"/>
          </a:xfrm>
        </p:spPr>
        <p:txBody>
          <a:bodyPr/>
          <a:lstStyle/>
          <a:p>
            <a:r>
              <a:rPr lang="es-CL" dirty="0"/>
              <a:t>Estructura de carros</a:t>
            </a:r>
          </a:p>
        </p:txBody>
      </p:sp>
      <p:sp>
        <p:nvSpPr>
          <p:cNvPr id="3" name="Marcador de texto 2">
            <a:extLst>
              <a:ext uri="{FF2B5EF4-FFF2-40B4-BE49-F238E27FC236}">
                <a16:creationId xmlns:a16="http://schemas.microsoft.com/office/drawing/2014/main" xmlns="" id="{04ED3530-56F6-E423-FCBC-F683BE7475CB}"/>
              </a:ext>
            </a:extLst>
          </p:cNvPr>
          <p:cNvSpPr>
            <a:spLocks noGrp="1"/>
          </p:cNvSpPr>
          <p:nvPr>
            <p:ph type="body" sz="quarter" idx="62"/>
          </p:nvPr>
        </p:nvSpPr>
        <p:spPr>
          <a:xfrm>
            <a:off x="449262" y="1168758"/>
            <a:ext cx="9865812" cy="356282"/>
          </a:xfrm>
        </p:spPr>
        <p:txBody>
          <a:bodyPr/>
          <a:lstStyle/>
          <a:p>
            <a:r>
              <a:rPr lang="es-CL" dirty="0"/>
              <a:t>Criterios de selección de ruedas</a:t>
            </a:r>
          </a:p>
        </p:txBody>
      </p:sp>
    </p:spTree>
    <p:extLst>
      <p:ext uri="{BB962C8B-B14F-4D97-AF65-F5344CB8AC3E}">
        <p14:creationId xmlns:p14="http://schemas.microsoft.com/office/powerpoint/2010/main" val="35311985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698030" y="1811802"/>
            <a:ext cx="2478066" cy="4334392"/>
            <a:chOff x="927616" y="2849815"/>
            <a:chExt cx="3293118" cy="5760000"/>
          </a:xfrm>
          <a:solidFill>
            <a:srgbClr val="0C662F"/>
          </a:solidFill>
        </p:grpSpPr>
        <p:grpSp>
          <p:nvGrpSpPr>
            <p:cNvPr id="42" name="Grupo 41"/>
            <p:cNvGrpSpPr/>
            <p:nvPr/>
          </p:nvGrpSpPr>
          <p:grpSpPr>
            <a:xfrm>
              <a:off x="927616" y="2849815"/>
              <a:ext cx="3293118" cy="5760000"/>
              <a:chOff x="2108773" y="3342160"/>
              <a:chExt cx="3474568" cy="54787391"/>
            </a:xfrm>
            <a:grpFill/>
          </p:grpSpPr>
          <p:sp>
            <p:nvSpPr>
              <p:cNvPr id="43" name="Rectángulo 42">
                <a:extLst>
                  <a:ext uri="{FF2B5EF4-FFF2-40B4-BE49-F238E27FC236}">
                    <a16:creationId xmlns:a16="http://schemas.microsoft.com/office/drawing/2014/main" xmlns="" id="{05FB9017-8FCE-314C-BF4B-296F568DF72A}"/>
                  </a:ext>
                </a:extLst>
              </p:cNvPr>
              <p:cNvSpPr/>
              <p:nvPr/>
            </p:nvSpPr>
            <p:spPr>
              <a:xfrm>
                <a:off x="2108773" y="3342160"/>
                <a:ext cx="3474568" cy="54787391"/>
              </a:xfrm>
              <a:prstGeom prst="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44" name="Rectángulo 43">
                <a:extLst>
                  <a:ext uri="{FF2B5EF4-FFF2-40B4-BE49-F238E27FC236}">
                    <a16:creationId xmlns:a16="http://schemas.microsoft.com/office/drawing/2014/main" xmlns="" id="{BF74FB0E-5746-984E-9015-01013E9611C3}"/>
                  </a:ext>
                </a:extLst>
              </p:cNvPr>
              <p:cNvSpPr/>
              <p:nvPr/>
            </p:nvSpPr>
            <p:spPr>
              <a:xfrm>
                <a:off x="2188523" y="5271073"/>
                <a:ext cx="3315065" cy="12186501"/>
              </a:xfrm>
              <a:prstGeom prst="rect">
                <a:avLst/>
              </a:prstGeom>
              <a:noFill/>
            </p:spPr>
            <p:txBody>
              <a:bodyPr wrap="square">
                <a:spAutoFit/>
              </a:bodyPr>
              <a:lstStyle/>
              <a:p>
                <a:pPr algn="ctr"/>
                <a:r>
                  <a:rPr lang="es-ES" sz="1600" b="1" dirty="0">
                    <a:solidFill>
                      <a:schemeClr val="bg2"/>
                    </a:solidFill>
                    <a:latin typeface="ACHS Nueva Sans" pitchFamily="2" charset="0"/>
                    <a:cs typeface="Arial" panose="020B0604020202020204" pitchFamily="34" charset="0"/>
                  </a:rPr>
                  <a:t>Carro bandejero</a:t>
                </a:r>
                <a:endParaRPr lang="es-ES" sz="1600" dirty="0">
                  <a:solidFill>
                    <a:schemeClr val="bg2"/>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pic>
          <p:nvPicPr>
            <p:cNvPr id="3" name="Imagen 2"/>
            <p:cNvPicPr>
              <a:picLocks noChangeAspect="1"/>
            </p:cNvPicPr>
            <p:nvPr/>
          </p:nvPicPr>
          <p:blipFill>
            <a:blip r:embed="rId3"/>
            <a:srcRect l="3414" t="3290" r="2465" b="4138"/>
            <a:stretch/>
          </p:blipFill>
          <p:spPr>
            <a:xfrm>
              <a:off x="1099422" y="3707821"/>
              <a:ext cx="3006688" cy="3126612"/>
            </a:xfrm>
            <a:prstGeom prst="rect">
              <a:avLst/>
            </a:prstGeom>
            <a:grpFill/>
            <a:ln>
              <a:noFill/>
            </a:ln>
            <a:effectLst/>
          </p:spPr>
        </p:pic>
        <p:sp>
          <p:nvSpPr>
            <p:cNvPr id="49" name="Rectángulo 48">
              <a:extLst>
                <a:ext uri="{FF2B5EF4-FFF2-40B4-BE49-F238E27FC236}">
                  <a16:creationId xmlns:a16="http://schemas.microsoft.com/office/drawing/2014/main" xmlns="" id="{BF74FB0E-5746-984E-9015-01013E9611C3}"/>
                </a:ext>
              </a:extLst>
            </p:cNvPr>
            <p:cNvSpPr/>
            <p:nvPr/>
          </p:nvSpPr>
          <p:spPr>
            <a:xfrm>
              <a:off x="964165" y="7206854"/>
              <a:ext cx="3141946" cy="963210"/>
            </a:xfrm>
            <a:prstGeom prst="rect">
              <a:avLst/>
            </a:prstGeom>
            <a:noFill/>
          </p:spPr>
          <p:txBody>
            <a:bodyPr wrap="square">
              <a:spAutoFit/>
            </a:bodyPr>
            <a:lstStyle/>
            <a:p>
              <a:pPr algn="ctr"/>
              <a:r>
                <a:rPr lang="es-ES" sz="1400" dirty="0">
                  <a:latin typeface="ACHS Nueva Sans" pitchFamily="2" charset="0"/>
                  <a:cs typeface="Arial" panose="020B0604020202020204" pitchFamily="34" charset="0"/>
                </a:rPr>
                <a:t>Para horno de cocción</a:t>
              </a: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grpSp>
        <p:nvGrpSpPr>
          <p:cNvPr id="53" name="Grupo 52"/>
          <p:cNvGrpSpPr/>
          <p:nvPr/>
        </p:nvGrpSpPr>
        <p:grpSpPr>
          <a:xfrm>
            <a:off x="8480143" y="1811802"/>
            <a:ext cx="2478066" cy="4334392"/>
            <a:chOff x="2108773" y="3342160"/>
            <a:chExt cx="3474568" cy="49651076"/>
          </a:xfrm>
          <a:solidFill>
            <a:srgbClr val="0C662F"/>
          </a:solidFill>
        </p:grpSpPr>
        <p:sp>
          <p:nvSpPr>
            <p:cNvPr id="54" name="Rectángulo 53">
              <a:extLst>
                <a:ext uri="{FF2B5EF4-FFF2-40B4-BE49-F238E27FC236}">
                  <a16:creationId xmlns:a16="http://schemas.microsoft.com/office/drawing/2014/main" xmlns="" id="{05FB9017-8FCE-314C-BF4B-296F568DF72A}"/>
                </a:ext>
              </a:extLst>
            </p:cNvPr>
            <p:cNvSpPr/>
            <p:nvPr/>
          </p:nvSpPr>
          <p:spPr>
            <a:xfrm>
              <a:off x="2108773" y="3342160"/>
              <a:ext cx="3474568" cy="49651076"/>
            </a:xfrm>
            <a:prstGeom prst="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55" name="Rectángulo 54">
              <a:extLst>
                <a:ext uri="{FF2B5EF4-FFF2-40B4-BE49-F238E27FC236}">
                  <a16:creationId xmlns:a16="http://schemas.microsoft.com/office/drawing/2014/main" xmlns="" id="{BF74FB0E-5746-984E-9015-01013E9611C3}"/>
                </a:ext>
              </a:extLst>
            </p:cNvPr>
            <p:cNvSpPr/>
            <p:nvPr/>
          </p:nvSpPr>
          <p:spPr>
            <a:xfrm>
              <a:off x="2188523" y="5271080"/>
              <a:ext cx="3315065" cy="8655402"/>
            </a:xfrm>
            <a:prstGeom prst="rect">
              <a:avLst/>
            </a:prstGeom>
            <a:noFill/>
          </p:spPr>
          <p:txBody>
            <a:bodyPr wrap="square">
              <a:spAutoFit/>
            </a:bodyPr>
            <a:lstStyle/>
            <a:p>
              <a:pPr algn="ctr"/>
              <a:r>
                <a:rPr lang="es-ES" sz="1600" b="1" dirty="0">
                  <a:solidFill>
                    <a:schemeClr val="bg2"/>
                  </a:solidFill>
                  <a:latin typeface="ACHS Nueva Sans" pitchFamily="2" charset="0"/>
                  <a:cs typeface="Arial" panose="020B0604020202020204" pitchFamily="34" charset="0"/>
                </a:rPr>
                <a:t>Carro multiuso </a:t>
              </a:r>
              <a:endParaRPr lang="es-ES" sz="1600" dirty="0">
                <a:solidFill>
                  <a:schemeClr val="bg2"/>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pic>
        <p:nvPicPr>
          <p:cNvPr id="56" name="7 Imagen" descr="carro multiuso.bmp"/>
          <p:cNvPicPr/>
          <p:nvPr/>
        </p:nvPicPr>
        <p:blipFill>
          <a:blip r:embed="rId4" cstate="print"/>
          <a:stretch>
            <a:fillRect/>
          </a:stretch>
        </p:blipFill>
        <p:spPr>
          <a:xfrm>
            <a:off x="8635576" y="2493300"/>
            <a:ext cx="2167196" cy="2302646"/>
          </a:xfrm>
          <a:prstGeom prst="rect">
            <a:avLst/>
          </a:prstGeom>
          <a:solidFill>
            <a:srgbClr val="FFFFFF">
              <a:shade val="85000"/>
            </a:srgbClr>
          </a:solidFill>
          <a:ln w="190500" cap="rnd">
            <a:solidFill>
              <a:srgbClr val="FFFFFF"/>
            </a:solidFill>
          </a:ln>
          <a:effectLst/>
          <a:scene3d>
            <a:camera prst="orthographicFront"/>
            <a:lightRig rig="twoPt" dir="t">
              <a:rot lat="0" lon="0" rev="7800000"/>
            </a:lightRig>
          </a:scene3d>
          <a:sp3d contourW="6350">
            <a:bevelT w="50800" h="16510"/>
            <a:contourClr>
              <a:srgbClr val="C0C0C0"/>
            </a:contourClr>
          </a:sp3d>
        </p:spPr>
      </p:pic>
      <p:grpSp>
        <p:nvGrpSpPr>
          <p:cNvPr id="5" name="Grupo 4">
            <a:extLst>
              <a:ext uri="{FF2B5EF4-FFF2-40B4-BE49-F238E27FC236}">
                <a16:creationId xmlns:a16="http://schemas.microsoft.com/office/drawing/2014/main" xmlns="" id="{613A26E5-0188-D6E3-B7B4-27627BD6A72A}"/>
              </a:ext>
            </a:extLst>
          </p:cNvPr>
          <p:cNvGrpSpPr/>
          <p:nvPr/>
        </p:nvGrpSpPr>
        <p:grpSpPr>
          <a:xfrm>
            <a:off x="4487395" y="1803422"/>
            <a:ext cx="2478066" cy="4334392"/>
            <a:chOff x="4487395" y="1803422"/>
            <a:chExt cx="2478066" cy="4334392"/>
          </a:xfrm>
        </p:grpSpPr>
        <p:grpSp>
          <p:nvGrpSpPr>
            <p:cNvPr id="50" name="Grupo 49"/>
            <p:cNvGrpSpPr/>
            <p:nvPr/>
          </p:nvGrpSpPr>
          <p:grpSpPr>
            <a:xfrm>
              <a:off x="4487395" y="1803422"/>
              <a:ext cx="2478066" cy="4334392"/>
              <a:chOff x="2108773" y="3342160"/>
              <a:chExt cx="3474568" cy="54787391"/>
            </a:xfrm>
            <a:solidFill>
              <a:srgbClr val="0C662F"/>
            </a:solidFill>
          </p:grpSpPr>
          <p:sp>
            <p:nvSpPr>
              <p:cNvPr id="51" name="Rectángulo 50">
                <a:extLst>
                  <a:ext uri="{FF2B5EF4-FFF2-40B4-BE49-F238E27FC236}">
                    <a16:creationId xmlns:a16="http://schemas.microsoft.com/office/drawing/2014/main" xmlns="" id="{05FB9017-8FCE-314C-BF4B-296F568DF72A}"/>
                  </a:ext>
                </a:extLst>
              </p:cNvPr>
              <p:cNvSpPr/>
              <p:nvPr/>
            </p:nvSpPr>
            <p:spPr>
              <a:xfrm>
                <a:off x="2108773" y="3342160"/>
                <a:ext cx="3474568" cy="54787391"/>
              </a:xfrm>
              <a:prstGeom prst="rect">
                <a:avLst/>
              </a:prstGeom>
              <a:solidFill>
                <a:srgbClr val="81D877"/>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52" name="Rectángulo 51">
                <a:extLst>
                  <a:ext uri="{FF2B5EF4-FFF2-40B4-BE49-F238E27FC236}">
                    <a16:creationId xmlns:a16="http://schemas.microsoft.com/office/drawing/2014/main" xmlns="" id="{BF74FB0E-5746-984E-9015-01013E9611C3}"/>
                  </a:ext>
                </a:extLst>
              </p:cNvPr>
              <p:cNvSpPr/>
              <p:nvPr/>
            </p:nvSpPr>
            <p:spPr>
              <a:xfrm>
                <a:off x="2188523" y="5271073"/>
                <a:ext cx="3315065" cy="9550788"/>
              </a:xfrm>
              <a:prstGeom prst="rect">
                <a:avLst/>
              </a:prstGeom>
              <a:noFill/>
            </p:spPr>
            <p:txBody>
              <a:bodyPr wrap="square">
                <a:spAutoFit/>
              </a:bodyPr>
              <a:lstStyle/>
              <a:p>
                <a:pPr algn="ctr"/>
                <a:r>
                  <a:rPr lang="es-ES" sz="1600" b="1" dirty="0">
                    <a:solidFill>
                      <a:schemeClr val="bg2"/>
                    </a:solidFill>
                    <a:latin typeface="ACHS Nueva Sans" pitchFamily="2" charset="0"/>
                    <a:cs typeface="Arial" panose="020B0604020202020204" pitchFamily="34" charset="0"/>
                  </a:rPr>
                  <a:t>Horno y carro </a:t>
                </a:r>
                <a:endParaRPr lang="es-ES" sz="1600" dirty="0">
                  <a:solidFill>
                    <a:schemeClr val="bg2"/>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pic>
          <p:nvPicPr>
            <p:cNvPr id="57" name="8 Imagen" descr="Horno con carro.bmp"/>
            <p:cNvPicPr/>
            <p:nvPr/>
          </p:nvPicPr>
          <p:blipFill>
            <a:blip r:embed="rId5" cstate="print"/>
            <a:stretch>
              <a:fillRect/>
            </a:stretch>
          </p:blipFill>
          <p:spPr>
            <a:xfrm>
              <a:off x="4633898" y="2507575"/>
              <a:ext cx="2167196" cy="2302646"/>
            </a:xfrm>
            <a:prstGeom prst="rect">
              <a:avLst/>
            </a:prstGeom>
            <a:solidFill>
              <a:srgbClr val="FFFFFF">
                <a:shade val="85000"/>
              </a:srgbClr>
            </a:solidFill>
            <a:ln w="190500" cap="rnd">
              <a:solidFill>
                <a:srgbClr val="FFFFFF"/>
              </a:solidFill>
            </a:ln>
            <a:effectLst/>
            <a:scene3d>
              <a:camera prst="orthographicFront"/>
              <a:lightRig rig="twoPt" dir="t">
                <a:rot lat="0" lon="0" rev="7800000"/>
              </a:lightRig>
            </a:scene3d>
            <a:sp3d contourW="6350">
              <a:bevelT w="50800" h="16510"/>
              <a:contourClr>
                <a:srgbClr val="C0C0C0"/>
              </a:contourClr>
            </a:sp3d>
          </p:spPr>
        </p:pic>
        <p:sp>
          <p:nvSpPr>
            <p:cNvPr id="58" name="Rectángulo 57">
              <a:extLst>
                <a:ext uri="{FF2B5EF4-FFF2-40B4-BE49-F238E27FC236}">
                  <a16:creationId xmlns:a16="http://schemas.microsoft.com/office/drawing/2014/main" xmlns="" id="{BF74FB0E-5746-984E-9015-01013E9611C3}"/>
                </a:ext>
              </a:extLst>
            </p:cNvPr>
            <p:cNvSpPr/>
            <p:nvPr/>
          </p:nvSpPr>
          <p:spPr>
            <a:xfrm>
              <a:off x="4544272" y="5112098"/>
              <a:ext cx="2364309" cy="516295"/>
            </a:xfrm>
            <a:prstGeom prst="rect">
              <a:avLst/>
            </a:prstGeom>
          </p:spPr>
          <p:txBody>
            <a:bodyPr wrap="square">
              <a:spAutoFit/>
            </a:bodyPr>
            <a:lstStyle/>
            <a:p>
              <a:pPr algn="ctr"/>
              <a:r>
                <a:rPr lang="es-ES" sz="1400" dirty="0">
                  <a:latin typeface="ACHS Nueva Sans" pitchFamily="2" charset="0"/>
                  <a:cs typeface="Arial" panose="020B0604020202020204" pitchFamily="34" charset="0"/>
                </a:rPr>
                <a:t>Con productos en proceso</a:t>
              </a:r>
            </a:p>
            <a:p>
              <a:pPr algn="just"/>
              <a:endParaRPr lang="es-ES" sz="1355" dirty="0">
                <a:solidFill>
                  <a:schemeClr val="bg1"/>
                </a:solidFill>
                <a:latin typeface="ACHS Nueva Sans" pitchFamily="2" charset="0"/>
                <a:cs typeface="Arial" panose="020B0604020202020204" pitchFamily="34" charset="0"/>
              </a:endParaRPr>
            </a:p>
          </p:txBody>
        </p:sp>
      </p:grpSp>
      <p:sp>
        <p:nvSpPr>
          <p:cNvPr id="59" name="Rectángulo 58">
            <a:extLst>
              <a:ext uri="{FF2B5EF4-FFF2-40B4-BE49-F238E27FC236}">
                <a16:creationId xmlns:a16="http://schemas.microsoft.com/office/drawing/2014/main" xmlns="" id="{BF74FB0E-5746-984E-9015-01013E9611C3}"/>
              </a:ext>
            </a:extLst>
          </p:cNvPr>
          <p:cNvSpPr/>
          <p:nvPr/>
        </p:nvSpPr>
        <p:spPr>
          <a:xfrm>
            <a:off x="8561042" y="5112098"/>
            <a:ext cx="2364309" cy="954107"/>
          </a:xfrm>
          <a:prstGeom prst="rect">
            <a:avLst/>
          </a:prstGeom>
        </p:spPr>
        <p:txBody>
          <a:bodyPr wrap="square">
            <a:spAutoFit/>
          </a:bodyPr>
          <a:lstStyle/>
          <a:p>
            <a:pPr algn="ctr"/>
            <a:r>
              <a:rPr lang="es-ES" sz="1400" dirty="0">
                <a:latin typeface="ACHS Nueva Sans" pitchFamily="2" charset="0"/>
                <a:cs typeface="Arial" panose="020B0604020202020204" pitchFamily="34" charset="0"/>
              </a:rPr>
              <a:t>Para pastelería y galletas: se utiliza para el depósito de bandejas con productos terminados</a:t>
            </a:r>
          </a:p>
        </p:txBody>
      </p:sp>
      <p:sp>
        <p:nvSpPr>
          <p:cNvPr id="2" name="Marcador de texto 1">
            <a:extLst>
              <a:ext uri="{FF2B5EF4-FFF2-40B4-BE49-F238E27FC236}">
                <a16:creationId xmlns:a16="http://schemas.microsoft.com/office/drawing/2014/main" xmlns="" id="{786B62DF-2D72-4D9A-4556-D7950C902931}"/>
              </a:ext>
            </a:extLst>
          </p:cNvPr>
          <p:cNvSpPr>
            <a:spLocks noGrp="1"/>
          </p:cNvSpPr>
          <p:nvPr>
            <p:ph type="body" sz="quarter" idx="61"/>
          </p:nvPr>
        </p:nvSpPr>
        <p:spPr>
          <a:xfrm>
            <a:off x="449262" y="496571"/>
            <a:ext cx="9865812" cy="523874"/>
          </a:xfrm>
        </p:spPr>
        <p:txBody>
          <a:bodyPr/>
          <a:lstStyle/>
          <a:p>
            <a:r>
              <a:rPr lang="es-CL" dirty="0"/>
              <a:t>Tipos de carros utilizados en la industria gastronómica</a:t>
            </a:r>
          </a:p>
          <a:p>
            <a:endParaRPr lang="es-CL" dirty="0"/>
          </a:p>
        </p:txBody>
      </p:sp>
      <p:sp>
        <p:nvSpPr>
          <p:cNvPr id="4" name="Marcador de texto 3">
            <a:extLst>
              <a:ext uri="{FF2B5EF4-FFF2-40B4-BE49-F238E27FC236}">
                <a16:creationId xmlns:a16="http://schemas.microsoft.com/office/drawing/2014/main" xmlns="" id="{4ED0BB8C-6EE8-B006-4092-8C051F44EDF7}"/>
              </a:ext>
            </a:extLst>
          </p:cNvPr>
          <p:cNvSpPr>
            <a:spLocks noGrp="1"/>
          </p:cNvSpPr>
          <p:nvPr>
            <p:ph type="body" sz="quarter" idx="62"/>
          </p:nvPr>
        </p:nvSpPr>
        <p:spPr>
          <a:xfrm>
            <a:off x="449262" y="1168758"/>
            <a:ext cx="9865812" cy="356282"/>
          </a:xfrm>
        </p:spPr>
        <p:txBody>
          <a:bodyPr/>
          <a:lstStyle/>
          <a:p>
            <a:r>
              <a:rPr lang="es-CL" dirty="0"/>
              <a:t>Industria panadera</a:t>
            </a:r>
          </a:p>
          <a:p>
            <a:endParaRPr lang="es-CL" dirty="0"/>
          </a:p>
        </p:txBody>
      </p:sp>
    </p:spTree>
    <p:extLst>
      <p:ext uri="{BB962C8B-B14F-4D97-AF65-F5344CB8AC3E}">
        <p14:creationId xmlns:p14="http://schemas.microsoft.com/office/powerpoint/2010/main" val="24704688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721017" y="1803422"/>
            <a:ext cx="2478066" cy="4334392"/>
            <a:chOff x="927616" y="2849815"/>
            <a:chExt cx="3293118" cy="5760000"/>
          </a:xfrm>
        </p:grpSpPr>
        <p:grpSp>
          <p:nvGrpSpPr>
            <p:cNvPr id="42" name="Grupo 41"/>
            <p:cNvGrpSpPr/>
            <p:nvPr/>
          </p:nvGrpSpPr>
          <p:grpSpPr>
            <a:xfrm>
              <a:off x="927616" y="2849815"/>
              <a:ext cx="3293118" cy="5760000"/>
              <a:chOff x="2108773" y="3342160"/>
              <a:chExt cx="3474568" cy="54787391"/>
            </a:xfrm>
          </p:grpSpPr>
          <p:sp>
            <p:nvSpPr>
              <p:cNvPr id="43" name="Rectángulo 42">
                <a:extLst>
                  <a:ext uri="{FF2B5EF4-FFF2-40B4-BE49-F238E27FC236}">
                    <a16:creationId xmlns:a16="http://schemas.microsoft.com/office/drawing/2014/main" xmlns="" id="{05FB9017-8FCE-314C-BF4B-296F568DF72A}"/>
                  </a:ext>
                </a:extLst>
              </p:cNvPr>
              <p:cNvSpPr/>
              <p:nvPr/>
            </p:nvSpPr>
            <p:spPr>
              <a:xfrm>
                <a:off x="2108773" y="3342160"/>
                <a:ext cx="3474568" cy="547873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44" name="Rectángulo 43">
                <a:extLst>
                  <a:ext uri="{FF2B5EF4-FFF2-40B4-BE49-F238E27FC236}">
                    <a16:creationId xmlns:a16="http://schemas.microsoft.com/office/drawing/2014/main" xmlns="" id="{BF74FB0E-5746-984E-9015-01013E9611C3}"/>
                  </a:ext>
                </a:extLst>
              </p:cNvPr>
              <p:cNvSpPr/>
              <p:nvPr/>
            </p:nvSpPr>
            <p:spPr>
              <a:xfrm>
                <a:off x="2188523" y="5271073"/>
                <a:ext cx="3315065" cy="12575540"/>
              </a:xfrm>
              <a:prstGeom prst="rect">
                <a:avLst/>
              </a:prstGeom>
            </p:spPr>
            <p:txBody>
              <a:bodyPr wrap="square">
                <a:spAutoFit/>
              </a:bodyPr>
              <a:lstStyle/>
              <a:p>
                <a:pPr algn="ctr"/>
                <a:r>
                  <a:rPr lang="es-ES" sz="1600" b="1" dirty="0">
                    <a:solidFill>
                      <a:schemeClr val="bg2"/>
                    </a:solidFill>
                    <a:latin typeface="ACHS Nueva Sans" pitchFamily="2" charset="0"/>
                    <a:cs typeface="Arial" panose="020B0604020202020204" pitchFamily="34" charset="0"/>
                  </a:rPr>
                  <a:t>Carro bandejero</a:t>
                </a:r>
                <a:endParaRPr lang="es-ES" sz="1600" dirty="0">
                  <a:solidFill>
                    <a:schemeClr val="bg2"/>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sp>
          <p:nvSpPr>
            <p:cNvPr id="49" name="Rectángulo 48">
              <a:extLst>
                <a:ext uri="{FF2B5EF4-FFF2-40B4-BE49-F238E27FC236}">
                  <a16:creationId xmlns:a16="http://schemas.microsoft.com/office/drawing/2014/main" xmlns="" id="{BF74FB0E-5746-984E-9015-01013E9611C3}"/>
                </a:ext>
              </a:extLst>
            </p:cNvPr>
            <p:cNvSpPr/>
            <p:nvPr/>
          </p:nvSpPr>
          <p:spPr>
            <a:xfrm>
              <a:off x="975919" y="7200959"/>
              <a:ext cx="3141946" cy="695310"/>
            </a:xfrm>
            <a:prstGeom prst="rect">
              <a:avLst/>
            </a:prstGeom>
          </p:spPr>
          <p:txBody>
            <a:bodyPr wrap="square">
              <a:spAutoFit/>
            </a:bodyPr>
            <a:lstStyle/>
            <a:p>
              <a:pPr algn="ctr"/>
              <a:r>
                <a:rPr lang="es-ES" sz="1400" dirty="0">
                  <a:latin typeface="ACHS Nueva Sans" pitchFamily="2" charset="0"/>
                  <a:cs typeface="Arial" panose="020B0604020202020204" pitchFamily="34" charset="0"/>
                </a:rPr>
                <a:t>Para portar bandejas</a:t>
              </a:r>
            </a:p>
            <a:p>
              <a:pPr algn="just"/>
              <a:endParaRPr lang="es-ES" sz="1400" dirty="0">
                <a:latin typeface="ACHS Nueva Sans" pitchFamily="2" charset="0"/>
                <a:cs typeface="Arial" panose="020B0604020202020204" pitchFamily="34" charset="0"/>
              </a:endParaRPr>
            </a:p>
          </p:txBody>
        </p:sp>
      </p:grpSp>
      <p:grpSp>
        <p:nvGrpSpPr>
          <p:cNvPr id="50" name="Grupo 49"/>
          <p:cNvGrpSpPr/>
          <p:nvPr/>
        </p:nvGrpSpPr>
        <p:grpSpPr>
          <a:xfrm>
            <a:off x="4487393" y="1803422"/>
            <a:ext cx="2478066" cy="4334392"/>
            <a:chOff x="2108773" y="3342160"/>
            <a:chExt cx="3474568" cy="54787391"/>
          </a:xfrm>
        </p:grpSpPr>
        <p:sp>
          <p:nvSpPr>
            <p:cNvPr id="51" name="Rectángulo 50">
              <a:extLst>
                <a:ext uri="{FF2B5EF4-FFF2-40B4-BE49-F238E27FC236}">
                  <a16:creationId xmlns:a16="http://schemas.microsoft.com/office/drawing/2014/main" xmlns="" id="{05FB9017-8FCE-314C-BF4B-296F568DF72A}"/>
                </a:ext>
              </a:extLst>
            </p:cNvPr>
            <p:cNvSpPr/>
            <p:nvPr/>
          </p:nvSpPr>
          <p:spPr>
            <a:xfrm>
              <a:off x="2108773" y="3342160"/>
              <a:ext cx="3474568" cy="547873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52" name="Rectángulo 51">
              <a:extLst>
                <a:ext uri="{FF2B5EF4-FFF2-40B4-BE49-F238E27FC236}">
                  <a16:creationId xmlns:a16="http://schemas.microsoft.com/office/drawing/2014/main" xmlns="" id="{BF74FB0E-5746-984E-9015-01013E9611C3}"/>
                </a:ext>
              </a:extLst>
            </p:cNvPr>
            <p:cNvSpPr/>
            <p:nvPr/>
          </p:nvSpPr>
          <p:spPr>
            <a:xfrm>
              <a:off x="2188523" y="5271073"/>
              <a:ext cx="3315065" cy="9550788"/>
            </a:xfrm>
            <a:prstGeom prst="rect">
              <a:avLst/>
            </a:prstGeom>
          </p:spPr>
          <p:txBody>
            <a:bodyPr wrap="square">
              <a:spAutoFit/>
            </a:bodyPr>
            <a:lstStyle/>
            <a:p>
              <a:pPr algn="ctr"/>
              <a:r>
                <a:rPr lang="es-ES" sz="1600" b="1" dirty="0">
                  <a:solidFill>
                    <a:schemeClr val="bg2"/>
                  </a:solidFill>
                  <a:latin typeface="ACHS Nueva Sans" pitchFamily="2" charset="0"/>
                  <a:cs typeface="Arial" panose="020B0604020202020204" pitchFamily="34" charset="0"/>
                </a:rPr>
                <a:t>Carros cerrados</a:t>
              </a:r>
              <a:endParaRPr lang="es-ES" sz="1600" dirty="0">
                <a:solidFill>
                  <a:schemeClr val="bg2"/>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grpSp>
        <p:nvGrpSpPr>
          <p:cNvPr id="53" name="Grupo 52"/>
          <p:cNvGrpSpPr/>
          <p:nvPr/>
        </p:nvGrpSpPr>
        <p:grpSpPr>
          <a:xfrm>
            <a:off x="8480141" y="1803422"/>
            <a:ext cx="2478066" cy="4334392"/>
            <a:chOff x="2108773" y="3342160"/>
            <a:chExt cx="3474568" cy="54787391"/>
          </a:xfrm>
        </p:grpSpPr>
        <p:sp>
          <p:nvSpPr>
            <p:cNvPr id="54" name="Rectángulo 53">
              <a:extLst>
                <a:ext uri="{FF2B5EF4-FFF2-40B4-BE49-F238E27FC236}">
                  <a16:creationId xmlns:a16="http://schemas.microsoft.com/office/drawing/2014/main" xmlns="" id="{05FB9017-8FCE-314C-BF4B-296F568DF72A}"/>
                </a:ext>
              </a:extLst>
            </p:cNvPr>
            <p:cNvSpPr/>
            <p:nvPr/>
          </p:nvSpPr>
          <p:spPr>
            <a:xfrm>
              <a:off x="2108773" y="3342160"/>
              <a:ext cx="3474568" cy="547873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55" name="Rectángulo 54">
              <a:extLst>
                <a:ext uri="{FF2B5EF4-FFF2-40B4-BE49-F238E27FC236}">
                  <a16:creationId xmlns:a16="http://schemas.microsoft.com/office/drawing/2014/main" xmlns="" id="{BF74FB0E-5746-984E-9015-01013E9611C3}"/>
                </a:ext>
              </a:extLst>
            </p:cNvPr>
            <p:cNvSpPr/>
            <p:nvPr/>
          </p:nvSpPr>
          <p:spPr>
            <a:xfrm>
              <a:off x="2188523" y="5271073"/>
              <a:ext cx="3315065" cy="9550788"/>
            </a:xfrm>
            <a:prstGeom prst="rect">
              <a:avLst/>
            </a:prstGeom>
          </p:spPr>
          <p:txBody>
            <a:bodyPr wrap="square">
              <a:spAutoFit/>
            </a:bodyPr>
            <a:lstStyle/>
            <a:p>
              <a:pPr algn="ctr"/>
              <a:r>
                <a:rPr lang="es-ES" sz="1600" b="1" dirty="0">
                  <a:solidFill>
                    <a:schemeClr val="bg2"/>
                  </a:solidFill>
                  <a:latin typeface="ACHS Nueva Sans" pitchFamily="2" charset="0"/>
                  <a:cs typeface="Arial" panose="020B0604020202020204" pitchFamily="34" charset="0"/>
                </a:rPr>
                <a:t>Carro de traslado</a:t>
              </a:r>
              <a:endParaRPr lang="es-ES" sz="1600" dirty="0">
                <a:solidFill>
                  <a:schemeClr val="bg2"/>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sp>
        <p:nvSpPr>
          <p:cNvPr id="58" name="Rectángulo 57">
            <a:extLst>
              <a:ext uri="{FF2B5EF4-FFF2-40B4-BE49-F238E27FC236}">
                <a16:creationId xmlns:a16="http://schemas.microsoft.com/office/drawing/2014/main" xmlns="" id="{BF74FB0E-5746-984E-9015-01013E9611C3}"/>
              </a:ext>
            </a:extLst>
          </p:cNvPr>
          <p:cNvSpPr/>
          <p:nvPr/>
        </p:nvSpPr>
        <p:spPr>
          <a:xfrm>
            <a:off x="4531217" y="5077652"/>
            <a:ext cx="2364309" cy="307777"/>
          </a:xfrm>
          <a:prstGeom prst="rect">
            <a:avLst/>
          </a:prstGeom>
        </p:spPr>
        <p:txBody>
          <a:bodyPr wrap="square">
            <a:spAutoFit/>
          </a:bodyPr>
          <a:lstStyle/>
          <a:p>
            <a:pPr algn="ctr"/>
            <a:r>
              <a:rPr lang="es-ES" sz="1400" dirty="0">
                <a:latin typeface="ACHS Nueva Sans" pitchFamily="2" charset="0"/>
                <a:cs typeface="Arial" panose="020B0604020202020204" pitchFamily="34" charset="0"/>
              </a:rPr>
              <a:t>Para el transporte térmico</a:t>
            </a:r>
          </a:p>
        </p:txBody>
      </p:sp>
      <p:sp>
        <p:nvSpPr>
          <p:cNvPr id="59" name="Rectángulo 58">
            <a:extLst>
              <a:ext uri="{FF2B5EF4-FFF2-40B4-BE49-F238E27FC236}">
                <a16:creationId xmlns:a16="http://schemas.microsoft.com/office/drawing/2014/main" xmlns="" id="{BF74FB0E-5746-984E-9015-01013E9611C3}"/>
              </a:ext>
            </a:extLst>
          </p:cNvPr>
          <p:cNvSpPr/>
          <p:nvPr/>
        </p:nvSpPr>
        <p:spPr>
          <a:xfrm>
            <a:off x="8552709" y="5077652"/>
            <a:ext cx="2364309" cy="523220"/>
          </a:xfrm>
          <a:prstGeom prst="rect">
            <a:avLst/>
          </a:prstGeom>
        </p:spPr>
        <p:txBody>
          <a:bodyPr wrap="square">
            <a:spAutoFit/>
          </a:bodyPr>
          <a:lstStyle/>
          <a:p>
            <a:pPr algn="ctr"/>
            <a:r>
              <a:rPr lang="es-ES" sz="1400" dirty="0">
                <a:latin typeface="ACHS Nueva Sans" pitchFamily="2" charset="0"/>
                <a:cs typeface="Arial" panose="020B0604020202020204" pitchFamily="34" charset="0"/>
              </a:rPr>
              <a:t>Para trasladar alimentos directamente a la mesa</a:t>
            </a:r>
          </a:p>
        </p:txBody>
      </p:sp>
      <p:pic>
        <p:nvPicPr>
          <p:cNvPr id="63" name="9 Imagen" descr="carros de gastronomía.bmp"/>
          <p:cNvPicPr preferRelativeResize="0"/>
          <p:nvPr/>
        </p:nvPicPr>
        <p:blipFill rotWithShape="1">
          <a:blip r:embed="rId3" cstate="print"/>
          <a:srcRect l="66238" t="5515" b="6605"/>
          <a:stretch/>
        </p:blipFill>
        <p:spPr>
          <a:xfrm>
            <a:off x="8651264" y="2430886"/>
            <a:ext cx="2167196" cy="23026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3765" y="2345281"/>
            <a:ext cx="2035160" cy="2543951"/>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86" y="2364355"/>
            <a:ext cx="2150265" cy="2524876"/>
          </a:xfrm>
          <a:prstGeom prst="rect">
            <a:avLst/>
          </a:prstGeom>
        </p:spPr>
      </p:pic>
      <p:sp>
        <p:nvSpPr>
          <p:cNvPr id="4" name="Marcador de texto 1">
            <a:extLst>
              <a:ext uri="{FF2B5EF4-FFF2-40B4-BE49-F238E27FC236}">
                <a16:creationId xmlns:a16="http://schemas.microsoft.com/office/drawing/2014/main" xmlns="" id="{FE3402F4-DB69-A498-B718-B7E34B5D599B}"/>
              </a:ext>
            </a:extLst>
          </p:cNvPr>
          <p:cNvSpPr>
            <a:spLocks noGrp="1"/>
          </p:cNvSpPr>
          <p:nvPr>
            <p:ph type="body" sz="quarter" idx="61"/>
          </p:nvPr>
        </p:nvSpPr>
        <p:spPr>
          <a:xfrm>
            <a:off x="449262" y="496571"/>
            <a:ext cx="9865812" cy="523874"/>
          </a:xfrm>
        </p:spPr>
        <p:txBody>
          <a:bodyPr/>
          <a:lstStyle/>
          <a:p>
            <a:r>
              <a:rPr lang="es-CL" dirty="0"/>
              <a:t>Tipos de carros utilizados en la industria gastronómica</a:t>
            </a:r>
          </a:p>
          <a:p>
            <a:endParaRPr lang="es-CL" dirty="0"/>
          </a:p>
        </p:txBody>
      </p:sp>
      <p:sp>
        <p:nvSpPr>
          <p:cNvPr id="5" name="Marcador de texto 3">
            <a:extLst>
              <a:ext uri="{FF2B5EF4-FFF2-40B4-BE49-F238E27FC236}">
                <a16:creationId xmlns:a16="http://schemas.microsoft.com/office/drawing/2014/main" xmlns="" id="{3E96AB10-CA13-01CD-A686-0209D8791E7E}"/>
              </a:ext>
            </a:extLst>
          </p:cNvPr>
          <p:cNvSpPr>
            <a:spLocks noGrp="1"/>
          </p:cNvSpPr>
          <p:nvPr>
            <p:ph type="body" sz="quarter" idx="62"/>
          </p:nvPr>
        </p:nvSpPr>
        <p:spPr>
          <a:xfrm>
            <a:off x="449262" y="1168758"/>
            <a:ext cx="9865812" cy="356282"/>
          </a:xfrm>
        </p:spPr>
        <p:txBody>
          <a:bodyPr/>
          <a:lstStyle/>
          <a:p>
            <a:r>
              <a:rPr lang="es-CL" dirty="0"/>
              <a:t>Industria gastronómica</a:t>
            </a:r>
          </a:p>
          <a:p>
            <a:endParaRPr lang="es-CL" dirty="0"/>
          </a:p>
        </p:txBody>
      </p:sp>
    </p:spTree>
    <p:extLst>
      <p:ext uri="{BB962C8B-B14F-4D97-AF65-F5344CB8AC3E}">
        <p14:creationId xmlns:p14="http://schemas.microsoft.com/office/powerpoint/2010/main" val="10372826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692578" y="1811803"/>
            <a:ext cx="2478066" cy="4767756"/>
            <a:chOff x="985855" y="2340322"/>
            <a:chExt cx="3293118" cy="6335901"/>
          </a:xfrm>
        </p:grpSpPr>
        <p:grpSp>
          <p:nvGrpSpPr>
            <p:cNvPr id="42" name="Grupo 41"/>
            <p:cNvGrpSpPr/>
            <p:nvPr/>
          </p:nvGrpSpPr>
          <p:grpSpPr>
            <a:xfrm>
              <a:off x="985855" y="2340322"/>
              <a:ext cx="3293118" cy="5755203"/>
              <a:chOff x="2170222" y="-1503985"/>
              <a:chExt cx="3474569" cy="54741767"/>
            </a:xfrm>
          </p:grpSpPr>
          <p:sp>
            <p:nvSpPr>
              <p:cNvPr id="43" name="Rectángulo 42">
                <a:extLst>
                  <a:ext uri="{FF2B5EF4-FFF2-40B4-BE49-F238E27FC236}">
                    <a16:creationId xmlns:a16="http://schemas.microsoft.com/office/drawing/2014/main" xmlns="" id="{05FB9017-8FCE-314C-BF4B-296F568DF72A}"/>
                  </a:ext>
                </a:extLst>
              </p:cNvPr>
              <p:cNvSpPr/>
              <p:nvPr/>
            </p:nvSpPr>
            <p:spPr>
              <a:xfrm>
                <a:off x="2170222" y="-1503985"/>
                <a:ext cx="3474569" cy="547417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44" name="Rectángulo 43">
                <a:extLst>
                  <a:ext uri="{FF2B5EF4-FFF2-40B4-BE49-F238E27FC236}">
                    <a16:creationId xmlns:a16="http://schemas.microsoft.com/office/drawing/2014/main" xmlns="" id="{BF74FB0E-5746-984E-9015-01013E9611C3}"/>
                  </a:ext>
                </a:extLst>
              </p:cNvPr>
              <p:cNvSpPr/>
              <p:nvPr/>
            </p:nvSpPr>
            <p:spPr>
              <a:xfrm>
                <a:off x="2280612" y="-1032798"/>
                <a:ext cx="3315066" cy="16981357"/>
              </a:xfrm>
              <a:prstGeom prst="rect">
                <a:avLst/>
              </a:prstGeom>
            </p:spPr>
            <p:txBody>
              <a:bodyPr wrap="square">
                <a:spAutoFit/>
              </a:bodyPr>
              <a:lstStyle/>
              <a:p>
                <a:pPr algn="ctr"/>
                <a:r>
                  <a:rPr lang="pt-BR" sz="1355" b="1" dirty="0">
                    <a:solidFill>
                      <a:schemeClr val="bg1"/>
                    </a:solidFill>
                    <a:latin typeface="ACHS Nueva Sans" pitchFamily="2" charset="0"/>
                    <a:cs typeface="Arial" panose="020B0604020202020204" pitchFamily="34" charset="0"/>
                  </a:rPr>
                  <a:t>Carro </a:t>
                </a:r>
                <a:r>
                  <a:rPr lang="pt-BR" sz="1355" b="1" dirty="0" err="1">
                    <a:solidFill>
                      <a:schemeClr val="bg1"/>
                    </a:solidFill>
                    <a:latin typeface="ACHS Nueva Sans" pitchFamily="2" charset="0"/>
                    <a:cs typeface="Arial" panose="020B0604020202020204" pitchFamily="34" charset="0"/>
                  </a:rPr>
                  <a:t>ahumador</a:t>
                </a:r>
                <a:r>
                  <a:rPr lang="pt-BR" sz="1355" b="1" dirty="0">
                    <a:solidFill>
                      <a:schemeClr val="bg1"/>
                    </a:solidFill>
                    <a:latin typeface="ACHS Nueva Sans" pitchFamily="2" charset="0"/>
                    <a:cs typeface="Arial" panose="020B0604020202020204" pitchFamily="34" charset="0"/>
                  </a:rPr>
                  <a:t> </a:t>
                </a:r>
              </a:p>
              <a:p>
                <a:pPr algn="ctr"/>
                <a:r>
                  <a:rPr lang="pt-BR" sz="1355" b="1" dirty="0">
                    <a:solidFill>
                      <a:schemeClr val="bg1"/>
                    </a:solidFill>
                    <a:latin typeface="ACHS Nueva Sans" pitchFamily="2" charset="0"/>
                    <a:cs typeface="Arial" panose="020B0604020202020204" pitchFamily="34" charset="0"/>
                  </a:rPr>
                  <a:t>para colgar embutidos</a:t>
                </a:r>
              </a:p>
              <a:p>
                <a:pPr algn="ctr"/>
                <a:r>
                  <a:rPr lang="pt-BR" sz="1355" b="1" dirty="0">
                    <a:solidFill>
                      <a:schemeClr val="bg1"/>
                    </a:solidFill>
                    <a:latin typeface="ACHS Nueva Sans" pitchFamily="2" charset="0"/>
                    <a:cs typeface="Arial" panose="020B0604020202020204" pitchFamily="34" charset="0"/>
                  </a:rPr>
                  <a:t> </a:t>
                </a:r>
              </a:p>
              <a:p>
                <a:pPr algn="ctr"/>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sp>
          <p:nvSpPr>
            <p:cNvPr id="49" name="Rectángulo 48">
              <a:extLst>
                <a:ext uri="{FF2B5EF4-FFF2-40B4-BE49-F238E27FC236}">
                  <a16:creationId xmlns:a16="http://schemas.microsoft.com/office/drawing/2014/main" xmlns="" id="{BF74FB0E-5746-984E-9015-01013E9611C3}"/>
                </a:ext>
              </a:extLst>
            </p:cNvPr>
            <p:cNvSpPr/>
            <p:nvPr/>
          </p:nvSpPr>
          <p:spPr>
            <a:xfrm>
              <a:off x="1041790" y="6306373"/>
              <a:ext cx="3141946" cy="2369850"/>
            </a:xfrm>
            <a:prstGeom prst="rect">
              <a:avLst/>
            </a:prstGeom>
          </p:spPr>
          <p:txBody>
            <a:bodyPr wrap="square">
              <a:spAutoFit/>
            </a:bodyPr>
            <a:lstStyle/>
            <a:p>
              <a:pPr algn="ctr"/>
              <a:r>
                <a:rPr lang="pt-BR" sz="1204" dirty="0">
                  <a:solidFill>
                    <a:schemeClr val="bg1"/>
                  </a:solidFill>
                  <a:latin typeface="ACHS Nueva Sans" pitchFamily="2" charset="0"/>
                  <a:cs typeface="Arial" panose="020B0604020202020204" pitchFamily="34" charset="0"/>
                </a:rPr>
                <a:t> </a:t>
              </a:r>
            </a:p>
            <a:p>
              <a:pPr algn="ctr"/>
              <a:r>
                <a:rPr lang="es-ES" sz="1204" dirty="0">
                  <a:solidFill>
                    <a:schemeClr val="bg1"/>
                  </a:solidFill>
                  <a:latin typeface="ACHS Nueva Sans" pitchFamily="2" charset="0"/>
                  <a:cs typeface="Arial" panose="020B0604020202020204" pitchFamily="34" charset="0"/>
                </a:rPr>
                <a:t>Con estructura de acero inoxidable y provisto de seis ruedas cuyo par central es más elevado que los pares de ruedas que se ubican en los extremos del carro</a:t>
              </a:r>
            </a:p>
            <a:p>
              <a:pPr algn="ctr"/>
              <a:endParaRPr lang="pt-BR" sz="1204"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sp>
        <p:nvSpPr>
          <p:cNvPr id="59" name="Rectángulo 58">
            <a:extLst>
              <a:ext uri="{FF2B5EF4-FFF2-40B4-BE49-F238E27FC236}">
                <a16:creationId xmlns:a16="http://schemas.microsoft.com/office/drawing/2014/main" xmlns="" id="{BF74FB0E-5746-984E-9015-01013E9611C3}"/>
              </a:ext>
            </a:extLst>
          </p:cNvPr>
          <p:cNvSpPr/>
          <p:nvPr/>
        </p:nvSpPr>
        <p:spPr>
          <a:xfrm>
            <a:off x="8573999" y="5356810"/>
            <a:ext cx="2364309" cy="462947"/>
          </a:xfrm>
          <a:prstGeom prst="rect">
            <a:avLst/>
          </a:prstGeom>
        </p:spPr>
        <p:txBody>
          <a:bodyPr wrap="square">
            <a:spAutoFit/>
          </a:bodyPr>
          <a:lstStyle/>
          <a:p>
            <a:pPr algn="ctr"/>
            <a:r>
              <a:rPr lang="es-ES" sz="1204" dirty="0">
                <a:solidFill>
                  <a:schemeClr val="bg1"/>
                </a:solidFill>
                <a:latin typeface="ACHS Nueva Sans" pitchFamily="2" charset="0"/>
                <a:cs typeface="Arial" panose="020B0604020202020204" pitchFamily="34" charset="0"/>
              </a:rPr>
              <a:t>para trasladar alimentos directamente a la mesa</a:t>
            </a:r>
          </a:p>
        </p:txBody>
      </p:sp>
      <p:grpSp>
        <p:nvGrpSpPr>
          <p:cNvPr id="23" name="Grupo 22"/>
          <p:cNvGrpSpPr/>
          <p:nvPr/>
        </p:nvGrpSpPr>
        <p:grpSpPr>
          <a:xfrm>
            <a:off x="4453641" y="1811803"/>
            <a:ext cx="2478066" cy="4390251"/>
            <a:chOff x="985855" y="2340322"/>
            <a:chExt cx="3293118" cy="5834232"/>
          </a:xfrm>
          <a:solidFill>
            <a:srgbClr val="0C662F"/>
          </a:solidFill>
        </p:grpSpPr>
        <p:grpSp>
          <p:nvGrpSpPr>
            <p:cNvPr id="24" name="Grupo 23"/>
            <p:cNvGrpSpPr/>
            <p:nvPr/>
          </p:nvGrpSpPr>
          <p:grpSpPr>
            <a:xfrm>
              <a:off x="985855" y="2340322"/>
              <a:ext cx="3293118" cy="5755203"/>
              <a:chOff x="2170222" y="-1503985"/>
              <a:chExt cx="3474569" cy="54741767"/>
            </a:xfrm>
            <a:grpFill/>
          </p:grpSpPr>
          <p:sp>
            <p:nvSpPr>
              <p:cNvPr id="26" name="Rectángulo 25">
                <a:extLst>
                  <a:ext uri="{FF2B5EF4-FFF2-40B4-BE49-F238E27FC236}">
                    <a16:creationId xmlns:a16="http://schemas.microsoft.com/office/drawing/2014/main" xmlns="" id="{05FB9017-8FCE-314C-BF4B-296F568DF72A}"/>
                  </a:ext>
                </a:extLst>
              </p:cNvPr>
              <p:cNvSpPr/>
              <p:nvPr/>
            </p:nvSpPr>
            <p:spPr>
              <a:xfrm>
                <a:off x="2170222" y="-1503985"/>
                <a:ext cx="3474569" cy="547417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27" name="Rectángulo 26">
                <a:extLst>
                  <a:ext uri="{FF2B5EF4-FFF2-40B4-BE49-F238E27FC236}">
                    <a16:creationId xmlns:a16="http://schemas.microsoft.com/office/drawing/2014/main" xmlns="" id="{BF74FB0E-5746-984E-9015-01013E9611C3}"/>
                  </a:ext>
                </a:extLst>
              </p:cNvPr>
              <p:cNvSpPr/>
              <p:nvPr/>
            </p:nvSpPr>
            <p:spPr>
              <a:xfrm>
                <a:off x="2320548" y="-1073891"/>
                <a:ext cx="3315066" cy="14345644"/>
              </a:xfrm>
              <a:prstGeom prst="rect">
                <a:avLst/>
              </a:prstGeom>
              <a:noFill/>
            </p:spPr>
            <p:txBody>
              <a:bodyPr wrap="square">
                <a:spAutoFit/>
              </a:bodyPr>
              <a:lstStyle/>
              <a:p>
                <a:pPr algn="ctr"/>
                <a:r>
                  <a:rPr lang="pt-BR" sz="1355" b="1" dirty="0">
                    <a:solidFill>
                      <a:schemeClr val="bg1"/>
                    </a:solidFill>
                    <a:latin typeface="ACHS Nueva Sans" pitchFamily="2" charset="0"/>
                    <a:cs typeface="Arial" panose="020B0604020202020204" pitchFamily="34" charset="0"/>
                  </a:rPr>
                  <a:t>Carro torre prensa </a:t>
                </a:r>
              </a:p>
              <a:p>
                <a:pPr algn="ctr"/>
                <a:r>
                  <a:rPr lang="pt-BR" sz="1355" b="1" dirty="0">
                    <a:solidFill>
                      <a:schemeClr val="bg1"/>
                    </a:solidFill>
                    <a:latin typeface="ACHS Nueva Sans" pitchFamily="2" charset="0"/>
                    <a:cs typeface="Arial" panose="020B0604020202020204" pitchFamily="34" charset="0"/>
                  </a:rPr>
                  <a:t>para moldes</a:t>
                </a:r>
              </a:p>
              <a:p>
                <a:pPr algn="ctr"/>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sp>
          <p:nvSpPr>
            <p:cNvPr id="25" name="Rectángulo 24">
              <a:extLst>
                <a:ext uri="{FF2B5EF4-FFF2-40B4-BE49-F238E27FC236}">
                  <a16:creationId xmlns:a16="http://schemas.microsoft.com/office/drawing/2014/main" xmlns="" id="{BF74FB0E-5746-984E-9015-01013E9611C3}"/>
                </a:ext>
              </a:extLst>
            </p:cNvPr>
            <p:cNvSpPr/>
            <p:nvPr/>
          </p:nvSpPr>
          <p:spPr>
            <a:xfrm>
              <a:off x="1041789" y="6543472"/>
              <a:ext cx="3141946" cy="1631082"/>
            </a:xfrm>
            <a:prstGeom prst="rect">
              <a:avLst/>
            </a:prstGeom>
            <a:noFill/>
          </p:spPr>
          <p:txBody>
            <a:bodyPr wrap="square">
              <a:spAutoFit/>
            </a:bodyPr>
            <a:lstStyle/>
            <a:p>
              <a:pPr algn="ctr"/>
              <a:r>
                <a:rPr lang="es-ES" sz="1204" dirty="0">
                  <a:solidFill>
                    <a:schemeClr val="bg1"/>
                  </a:solidFill>
                  <a:latin typeface="ACHS Nueva Sans" pitchFamily="2" charset="0"/>
                  <a:cs typeface="Arial" panose="020B0604020202020204" pitchFamily="34" charset="0"/>
                </a:rPr>
                <a:t>En su parte superior se observa el mecanismo que permite prensar los moldes con una presión estándar</a:t>
              </a:r>
            </a:p>
            <a:p>
              <a:pPr algn="ctr"/>
              <a:endParaRPr lang="pt-BR" sz="1204"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pic>
        <p:nvPicPr>
          <p:cNvPr id="28" name="11 Imagen" descr="carro prensa.bmp"/>
          <p:cNvPicPr preferRelativeResize="0"/>
          <p:nvPr/>
        </p:nvPicPr>
        <p:blipFill>
          <a:blip r:embed="rId3" cstate="print"/>
          <a:stretch>
            <a:fillRect/>
          </a:stretch>
        </p:blipFill>
        <p:spPr>
          <a:xfrm>
            <a:off x="4609076" y="2493605"/>
            <a:ext cx="2167196" cy="23026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9" name="Grupo 28"/>
          <p:cNvGrpSpPr/>
          <p:nvPr/>
        </p:nvGrpSpPr>
        <p:grpSpPr>
          <a:xfrm>
            <a:off x="8460241" y="1803423"/>
            <a:ext cx="2478066" cy="4330782"/>
            <a:chOff x="985855" y="2340322"/>
            <a:chExt cx="3293118" cy="5755203"/>
          </a:xfrm>
        </p:grpSpPr>
        <p:grpSp>
          <p:nvGrpSpPr>
            <p:cNvPr id="30" name="Grupo 29"/>
            <p:cNvGrpSpPr/>
            <p:nvPr/>
          </p:nvGrpSpPr>
          <p:grpSpPr>
            <a:xfrm>
              <a:off x="985855" y="2340322"/>
              <a:ext cx="3293118" cy="5755203"/>
              <a:chOff x="2170222" y="-1503985"/>
              <a:chExt cx="3474569" cy="54741767"/>
            </a:xfrm>
          </p:grpSpPr>
          <p:sp>
            <p:nvSpPr>
              <p:cNvPr id="32" name="Rectángulo 31">
                <a:extLst>
                  <a:ext uri="{FF2B5EF4-FFF2-40B4-BE49-F238E27FC236}">
                    <a16:creationId xmlns:a16="http://schemas.microsoft.com/office/drawing/2014/main" xmlns="" id="{05FB9017-8FCE-314C-BF4B-296F568DF72A}"/>
                  </a:ext>
                </a:extLst>
              </p:cNvPr>
              <p:cNvSpPr/>
              <p:nvPr/>
            </p:nvSpPr>
            <p:spPr>
              <a:xfrm>
                <a:off x="2170222" y="-1503985"/>
                <a:ext cx="3474569" cy="547417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511" rIns="53511" rtlCol="0" anchor="ctr"/>
              <a:lstStyle/>
              <a:p>
                <a:endParaRPr lang="es-CL" sz="1338" dirty="0">
                  <a:solidFill>
                    <a:schemeClr val="accent3">
                      <a:lumMod val="50000"/>
                    </a:schemeClr>
                  </a:solidFill>
                  <a:latin typeface="ACHS Nueva Sans" pitchFamily="2" charset="0"/>
                </a:endParaRPr>
              </a:p>
            </p:txBody>
          </p:sp>
          <p:sp>
            <p:nvSpPr>
              <p:cNvPr id="33" name="Rectángulo 32">
                <a:extLst>
                  <a:ext uri="{FF2B5EF4-FFF2-40B4-BE49-F238E27FC236}">
                    <a16:creationId xmlns:a16="http://schemas.microsoft.com/office/drawing/2014/main" xmlns="" id="{BF74FB0E-5746-984E-9015-01013E9611C3}"/>
                  </a:ext>
                </a:extLst>
              </p:cNvPr>
              <p:cNvSpPr/>
              <p:nvPr/>
            </p:nvSpPr>
            <p:spPr>
              <a:xfrm>
                <a:off x="2320548" y="-1073891"/>
                <a:ext cx="3315066" cy="11709930"/>
              </a:xfrm>
              <a:prstGeom prst="rect">
                <a:avLst/>
              </a:prstGeom>
            </p:spPr>
            <p:txBody>
              <a:bodyPr wrap="square">
                <a:spAutoFit/>
              </a:bodyPr>
              <a:lstStyle/>
              <a:p>
                <a:pPr algn="ctr"/>
                <a:r>
                  <a:rPr lang="pt-BR" sz="1355" b="1" dirty="0">
                    <a:solidFill>
                      <a:schemeClr val="bg1"/>
                    </a:solidFill>
                    <a:latin typeface="ACHS Nueva Sans" pitchFamily="2" charset="0"/>
                    <a:cs typeface="Arial" panose="020B0604020202020204" pitchFamily="34" charset="0"/>
                  </a:rPr>
                  <a:t>Carro de 200 litros </a:t>
                </a:r>
              </a:p>
              <a:p>
                <a:pPr algn="ctr"/>
                <a:r>
                  <a:rPr lang="pt-BR" sz="1355" b="1" dirty="0">
                    <a:solidFill>
                      <a:schemeClr val="bg1"/>
                    </a:solidFill>
                    <a:latin typeface="ACHS Nueva Sans" pitchFamily="2" charset="0"/>
                    <a:cs typeface="Arial" panose="020B0604020202020204" pitchFamily="34" charset="0"/>
                  </a:rPr>
                  <a:t>o “</a:t>
                </a:r>
                <a:r>
                  <a:rPr lang="pt-BR" sz="1355" b="1" dirty="0" err="1">
                    <a:solidFill>
                      <a:schemeClr val="bg1"/>
                    </a:solidFill>
                    <a:latin typeface="ACHS Nueva Sans" pitchFamily="2" charset="0"/>
                    <a:cs typeface="Arial" panose="020B0604020202020204" pitchFamily="34" charset="0"/>
                  </a:rPr>
                  <a:t>Boogie</a:t>
                </a:r>
                <a:r>
                  <a:rPr lang="pt-BR" sz="1355" b="1" dirty="0">
                    <a:solidFill>
                      <a:schemeClr val="bg1"/>
                    </a:solidFill>
                    <a:latin typeface="ACHS Nueva Sans" pitchFamily="2" charset="0"/>
                    <a:cs typeface="Arial" panose="020B0604020202020204" pitchFamily="34" charset="0"/>
                  </a:rPr>
                  <a:t>”</a:t>
                </a:r>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sp>
          <p:nvSpPr>
            <p:cNvPr id="31" name="Rectángulo 30">
              <a:extLst>
                <a:ext uri="{FF2B5EF4-FFF2-40B4-BE49-F238E27FC236}">
                  <a16:creationId xmlns:a16="http://schemas.microsoft.com/office/drawing/2014/main" xmlns="" id="{BF74FB0E-5746-984E-9015-01013E9611C3}"/>
                </a:ext>
              </a:extLst>
            </p:cNvPr>
            <p:cNvSpPr/>
            <p:nvPr/>
          </p:nvSpPr>
          <p:spPr>
            <a:xfrm>
              <a:off x="1041789" y="6543472"/>
              <a:ext cx="3141946" cy="1384827"/>
            </a:xfrm>
            <a:prstGeom prst="rect">
              <a:avLst/>
            </a:prstGeom>
          </p:spPr>
          <p:txBody>
            <a:bodyPr wrap="square">
              <a:spAutoFit/>
            </a:bodyPr>
            <a:lstStyle/>
            <a:p>
              <a:pPr algn="ctr"/>
              <a:r>
                <a:rPr lang="es-ES" sz="1204" dirty="0">
                  <a:solidFill>
                    <a:schemeClr val="bg1"/>
                  </a:solidFill>
                  <a:latin typeface="ACHS Nueva Sans" pitchFamily="2" charset="0"/>
                  <a:cs typeface="Arial" panose="020B0604020202020204" pitchFamily="34" charset="0"/>
                </a:rPr>
                <a:t>Máquina embutidora y moledora provista de elevadores de carros </a:t>
              </a:r>
              <a:r>
                <a:rPr lang="es-ES" sz="1204" dirty="0" err="1">
                  <a:solidFill>
                    <a:schemeClr val="bg1"/>
                  </a:solidFill>
                  <a:latin typeface="ACHS Nueva Sans" pitchFamily="2" charset="0"/>
                  <a:cs typeface="Arial" panose="020B0604020202020204" pitchFamily="34" charset="0"/>
                </a:rPr>
                <a:t>Boogie</a:t>
              </a:r>
              <a:endParaRPr lang="es-ES" sz="1204" dirty="0">
                <a:solidFill>
                  <a:schemeClr val="bg1"/>
                </a:solidFill>
                <a:latin typeface="ACHS Nueva Sans" pitchFamily="2" charset="0"/>
                <a:cs typeface="Arial" panose="020B0604020202020204" pitchFamily="34" charset="0"/>
              </a:endParaRPr>
            </a:p>
            <a:p>
              <a:pPr algn="ctr"/>
              <a:endParaRPr lang="pt-BR" sz="1204" dirty="0">
                <a:solidFill>
                  <a:schemeClr val="bg1"/>
                </a:solidFill>
                <a:latin typeface="ACHS Nueva Sans" pitchFamily="2" charset="0"/>
                <a:cs typeface="Arial" panose="020B0604020202020204" pitchFamily="34" charset="0"/>
              </a:endParaRPr>
            </a:p>
            <a:p>
              <a:pPr algn="just"/>
              <a:endParaRPr lang="es-ES" sz="1355" dirty="0">
                <a:solidFill>
                  <a:schemeClr val="bg1"/>
                </a:solidFill>
                <a:latin typeface="ACHS Nueva Sans" pitchFamily="2" charset="0"/>
                <a:cs typeface="Arial" panose="020B0604020202020204" pitchFamily="34" charset="0"/>
              </a:endParaRPr>
            </a:p>
          </p:txBody>
        </p:sp>
      </p:grpSp>
      <p:pic>
        <p:nvPicPr>
          <p:cNvPr id="34" name="13 Imagen" descr="elevadores de carros.bmp"/>
          <p:cNvPicPr/>
          <p:nvPr/>
        </p:nvPicPr>
        <p:blipFill rotWithShape="1">
          <a:blip r:embed="rId4" cstate="print"/>
          <a:srcRect r="58170"/>
          <a:stretch/>
        </p:blipFill>
        <p:spPr>
          <a:xfrm>
            <a:off x="8618275" y="2509144"/>
            <a:ext cx="2161998" cy="230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Imagen 1"/>
          <p:cNvPicPr>
            <a:picLocks noChangeAspect="1"/>
          </p:cNvPicPr>
          <p:nvPr/>
        </p:nvPicPr>
        <p:blipFill>
          <a:blip r:embed="rId5"/>
          <a:stretch>
            <a:fillRect/>
          </a:stretch>
        </p:blipFill>
        <p:spPr>
          <a:xfrm>
            <a:off x="727359" y="2353898"/>
            <a:ext cx="2408505" cy="2541546"/>
          </a:xfrm>
          <a:prstGeom prst="rect">
            <a:avLst/>
          </a:prstGeom>
        </p:spPr>
      </p:pic>
      <p:sp>
        <p:nvSpPr>
          <p:cNvPr id="5" name="Marcador de texto 1">
            <a:extLst>
              <a:ext uri="{FF2B5EF4-FFF2-40B4-BE49-F238E27FC236}">
                <a16:creationId xmlns:a16="http://schemas.microsoft.com/office/drawing/2014/main" xmlns="" id="{C9F80446-E8E3-F4B5-AFC8-306D64BE9B83}"/>
              </a:ext>
            </a:extLst>
          </p:cNvPr>
          <p:cNvSpPr>
            <a:spLocks noGrp="1"/>
          </p:cNvSpPr>
          <p:nvPr>
            <p:ph type="body" sz="quarter" idx="61"/>
          </p:nvPr>
        </p:nvSpPr>
        <p:spPr>
          <a:xfrm>
            <a:off x="449262" y="496571"/>
            <a:ext cx="9865812" cy="523874"/>
          </a:xfrm>
        </p:spPr>
        <p:txBody>
          <a:bodyPr/>
          <a:lstStyle/>
          <a:p>
            <a:r>
              <a:rPr lang="es-CL" dirty="0"/>
              <a:t>Tipos de carros utilizados en la industria gastronómica</a:t>
            </a:r>
          </a:p>
          <a:p>
            <a:endParaRPr lang="es-CL" dirty="0"/>
          </a:p>
        </p:txBody>
      </p:sp>
      <p:sp>
        <p:nvSpPr>
          <p:cNvPr id="7" name="Marcador de texto 3">
            <a:extLst>
              <a:ext uri="{FF2B5EF4-FFF2-40B4-BE49-F238E27FC236}">
                <a16:creationId xmlns:a16="http://schemas.microsoft.com/office/drawing/2014/main" xmlns="" id="{C34158ED-1234-8B6A-1EB6-AFB46659831B}"/>
              </a:ext>
            </a:extLst>
          </p:cNvPr>
          <p:cNvSpPr>
            <a:spLocks noGrp="1"/>
          </p:cNvSpPr>
          <p:nvPr>
            <p:ph type="body" sz="quarter" idx="62"/>
          </p:nvPr>
        </p:nvSpPr>
        <p:spPr>
          <a:xfrm>
            <a:off x="449262" y="1168758"/>
            <a:ext cx="9865812" cy="356282"/>
          </a:xfrm>
        </p:spPr>
        <p:txBody>
          <a:bodyPr/>
          <a:lstStyle/>
          <a:p>
            <a:r>
              <a:rPr lang="es-CL" dirty="0"/>
              <a:t>Elaboración de cecinas y procesamiento de carnes</a:t>
            </a:r>
          </a:p>
        </p:txBody>
      </p:sp>
    </p:spTree>
    <p:extLst>
      <p:ext uri="{BB962C8B-B14F-4D97-AF65-F5344CB8AC3E}">
        <p14:creationId xmlns:p14="http://schemas.microsoft.com/office/powerpoint/2010/main" val="23888741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268" y="1748339"/>
            <a:ext cx="6095999" cy="5115454"/>
          </a:xfrm>
          <a:prstGeom prst="rect">
            <a:avLst/>
          </a:prstGeom>
        </p:spPr>
      </p:pic>
      <p:grpSp>
        <p:nvGrpSpPr>
          <p:cNvPr id="21" name="Grupo 20"/>
          <p:cNvGrpSpPr/>
          <p:nvPr/>
        </p:nvGrpSpPr>
        <p:grpSpPr>
          <a:xfrm>
            <a:off x="450062" y="1814439"/>
            <a:ext cx="4422623" cy="4540480"/>
            <a:chOff x="927616" y="2354962"/>
            <a:chExt cx="5877252" cy="6033872"/>
          </a:xfrm>
        </p:grpSpPr>
        <p:grpSp>
          <p:nvGrpSpPr>
            <p:cNvPr id="6" name="Grupo 5"/>
            <p:cNvGrpSpPr/>
            <p:nvPr/>
          </p:nvGrpSpPr>
          <p:grpSpPr>
            <a:xfrm>
              <a:off x="942261" y="2354962"/>
              <a:ext cx="5862607" cy="720000"/>
              <a:chOff x="798245" y="3442924"/>
              <a:chExt cx="5862607" cy="720000"/>
            </a:xfrm>
          </p:grpSpPr>
          <p:sp>
            <p:nvSpPr>
              <p:cNvPr id="42" name="Forma libre 41">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Ruedas según el tipo de carga.</a:t>
                </a:r>
              </a:p>
            </p:txBody>
          </p:sp>
          <p:sp>
            <p:nvSpPr>
              <p:cNvPr id="43" name="Elipse 42">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1</a:t>
                </a:r>
              </a:p>
            </p:txBody>
          </p:sp>
        </p:grpSp>
        <p:grpSp>
          <p:nvGrpSpPr>
            <p:cNvPr id="53" name="Grupo 52"/>
            <p:cNvGrpSpPr/>
            <p:nvPr/>
          </p:nvGrpSpPr>
          <p:grpSpPr>
            <a:xfrm>
              <a:off x="929558" y="3492530"/>
              <a:ext cx="5862607" cy="720000"/>
              <a:chOff x="798245" y="3442924"/>
              <a:chExt cx="5862607" cy="720000"/>
            </a:xfrm>
          </p:grpSpPr>
          <p:sp>
            <p:nvSpPr>
              <p:cNvPr id="54" name="Forma libre 53">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Acoplamiento mano-asa.</a:t>
                </a:r>
              </a:p>
            </p:txBody>
          </p:sp>
          <p:sp>
            <p:nvSpPr>
              <p:cNvPr id="55" name="Elipse 54">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2</a:t>
                </a:r>
              </a:p>
            </p:txBody>
          </p:sp>
        </p:grpSp>
        <p:grpSp>
          <p:nvGrpSpPr>
            <p:cNvPr id="56" name="Grupo 55"/>
            <p:cNvGrpSpPr/>
            <p:nvPr/>
          </p:nvGrpSpPr>
          <p:grpSpPr>
            <a:xfrm>
              <a:off x="929558" y="4572650"/>
              <a:ext cx="5862607" cy="720000"/>
              <a:chOff x="798245" y="3442924"/>
              <a:chExt cx="5862607" cy="720000"/>
            </a:xfrm>
          </p:grpSpPr>
          <p:sp>
            <p:nvSpPr>
              <p:cNvPr id="57" name="Forma libre 56">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Estabilidad de la carga.</a:t>
                </a:r>
              </a:p>
            </p:txBody>
          </p:sp>
          <p:sp>
            <p:nvSpPr>
              <p:cNvPr id="58" name="Elipse 57">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3</a:t>
                </a:r>
              </a:p>
            </p:txBody>
          </p:sp>
        </p:grpSp>
        <p:grpSp>
          <p:nvGrpSpPr>
            <p:cNvPr id="59" name="Grupo 58"/>
            <p:cNvGrpSpPr/>
            <p:nvPr/>
          </p:nvGrpSpPr>
          <p:grpSpPr>
            <a:xfrm>
              <a:off x="929558" y="5652770"/>
              <a:ext cx="5862607" cy="720000"/>
              <a:chOff x="798245" y="3442924"/>
              <a:chExt cx="5862607" cy="720000"/>
            </a:xfrm>
          </p:grpSpPr>
          <p:sp>
            <p:nvSpPr>
              <p:cNvPr id="60" name="Forma libre 59">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Restricciones de visibilidad.</a:t>
                </a:r>
              </a:p>
            </p:txBody>
          </p:sp>
          <p:sp>
            <p:nvSpPr>
              <p:cNvPr id="61" name="Elipse 60">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4</a:t>
                </a:r>
              </a:p>
            </p:txBody>
          </p:sp>
        </p:grpSp>
        <p:grpSp>
          <p:nvGrpSpPr>
            <p:cNvPr id="28" name="Grupo 27"/>
            <p:cNvGrpSpPr/>
            <p:nvPr/>
          </p:nvGrpSpPr>
          <p:grpSpPr>
            <a:xfrm>
              <a:off x="929558" y="6660802"/>
              <a:ext cx="5862607" cy="720000"/>
              <a:chOff x="798245" y="3442924"/>
              <a:chExt cx="5862607" cy="720000"/>
            </a:xfrm>
          </p:grpSpPr>
          <p:sp>
            <p:nvSpPr>
              <p:cNvPr id="29" name="Forma libre 28">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Capacidad de dirección de las ruedas.</a:t>
                </a:r>
              </a:p>
            </p:txBody>
          </p:sp>
          <p:sp>
            <p:nvSpPr>
              <p:cNvPr id="30" name="Elipse 29">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5</a:t>
                </a:r>
              </a:p>
            </p:txBody>
          </p:sp>
        </p:grpSp>
        <p:grpSp>
          <p:nvGrpSpPr>
            <p:cNvPr id="26" name="Grupo 25"/>
            <p:cNvGrpSpPr/>
            <p:nvPr/>
          </p:nvGrpSpPr>
          <p:grpSpPr>
            <a:xfrm>
              <a:off x="927616" y="7668834"/>
              <a:ext cx="5862607" cy="720000"/>
              <a:chOff x="798245" y="3442924"/>
              <a:chExt cx="5862607" cy="720000"/>
            </a:xfrm>
          </p:grpSpPr>
          <p:sp>
            <p:nvSpPr>
              <p:cNvPr id="27" name="Forma libre 26">
                <a:extLst>
                  <a:ext uri="{FF2B5EF4-FFF2-40B4-BE49-F238E27FC236}">
                    <a16:creationId xmlns:a16="http://schemas.microsoft.com/office/drawing/2014/main" xmlns="" id="{36A015D0-16B0-834C-9508-814D977326E0}"/>
                  </a:ext>
                </a:extLst>
              </p:cNvPr>
              <p:cNvSpPr/>
              <p:nvPr/>
            </p:nvSpPr>
            <p:spPr>
              <a:xfrm>
                <a:off x="1264954" y="3442924"/>
                <a:ext cx="539589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60529" tIns="38227" rIns="243810" bIns="38227" numCol="1" spcCol="1270" anchor="ctr" anchorCtr="0">
                <a:noAutofit/>
              </a:bodyPr>
              <a:lstStyle/>
              <a:p>
                <a:pPr algn="just">
                  <a:buClr>
                    <a:srgbClr val="006600"/>
                  </a:buClr>
                </a:pPr>
                <a:r>
                  <a:rPr lang="es-ES" sz="1355" kern="0" dirty="0">
                    <a:solidFill>
                      <a:schemeClr val="tx1"/>
                    </a:solidFill>
                    <a:latin typeface="ACHS Nueva Sans" pitchFamily="2" charset="0"/>
                    <a:ea typeface="Arial"/>
                    <a:cs typeface="Arial"/>
                    <a:sym typeface="Arial"/>
                  </a:rPr>
                  <a:t>Sistema de frenado.</a:t>
                </a:r>
              </a:p>
            </p:txBody>
          </p:sp>
          <p:sp>
            <p:nvSpPr>
              <p:cNvPr id="33" name="Elipse 32">
                <a:extLst>
                  <a:ext uri="{FF2B5EF4-FFF2-40B4-BE49-F238E27FC236}">
                    <a16:creationId xmlns:a16="http://schemas.microsoft.com/office/drawing/2014/main" xmlns="" id="{25F6AAC1-6134-D344-B31A-3D94BD4002C2}"/>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8086">
                  <a:defRPr/>
                </a:pPr>
                <a:r>
                  <a:rPr lang="es-CL" sz="1355" dirty="0">
                    <a:solidFill>
                      <a:prstClr val="white"/>
                    </a:solidFill>
                    <a:latin typeface="ACHS Nueva Sans" pitchFamily="2" charset="0"/>
                  </a:rPr>
                  <a:t>6</a:t>
                </a:r>
              </a:p>
            </p:txBody>
          </p:sp>
        </p:grpSp>
      </p:grpSp>
      <p:sp>
        <p:nvSpPr>
          <p:cNvPr id="7" name="AutoShape 2" descr="D:\MIUP\Imagenes\carros 03.webp"/>
          <p:cNvSpPr>
            <a:spLocks noChangeAspect="1" noChangeArrowheads="1"/>
          </p:cNvSpPr>
          <p:nvPr/>
        </p:nvSpPr>
        <p:spPr bwMode="auto">
          <a:xfrm>
            <a:off x="117070" y="-66374"/>
            <a:ext cx="229362" cy="2293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808" tIns="34404" rIns="68808" bIns="34404" numCol="1" anchor="t" anchorCtr="0" compatLnSpc="1">
            <a:prstTxWarp prst="textNoShape">
              <a:avLst/>
            </a:prstTxWarp>
          </a:bodyPr>
          <a:lstStyle/>
          <a:p>
            <a:endParaRPr lang="en-US" sz="1355" dirty="0">
              <a:latin typeface="ACHS Nueva Sans" pitchFamily="2" charset="0"/>
            </a:endParaRPr>
          </a:p>
        </p:txBody>
      </p:sp>
      <p:sp>
        <p:nvSpPr>
          <p:cNvPr id="16" name="CuadroTexto 15"/>
          <p:cNvSpPr txBox="1"/>
          <p:nvPr/>
        </p:nvSpPr>
        <p:spPr>
          <a:xfrm>
            <a:off x="6473976" y="6231967"/>
            <a:ext cx="1408834" cy="553998"/>
          </a:xfrm>
          <a:prstGeom prst="rect">
            <a:avLst/>
          </a:prstGeom>
          <a:solidFill>
            <a:schemeClr val="accent1"/>
          </a:solidFill>
        </p:spPr>
        <p:txBody>
          <a:bodyPr wrap="square" rtlCol="0">
            <a:spAutoFit/>
          </a:bodyPr>
          <a:lstStyle/>
          <a:p>
            <a:pPr algn="ctr"/>
            <a:r>
              <a:rPr lang="es-ES" sz="1000" dirty="0">
                <a:solidFill>
                  <a:schemeClr val="bg1"/>
                </a:solidFill>
                <a:latin typeface="ACHS Nueva Sans" pitchFamily="2" charset="0"/>
                <a:cs typeface="Arial" panose="020B0604020202020204" pitchFamily="34" charset="0"/>
              </a:rPr>
              <a:t>Ruedas grandes de goma dura o poliuretano</a:t>
            </a:r>
            <a:endParaRPr lang="en-US" sz="1000" dirty="0">
              <a:solidFill>
                <a:schemeClr val="bg1"/>
              </a:solidFill>
              <a:latin typeface="ACHS Nueva Sans" pitchFamily="2" charset="0"/>
              <a:cs typeface="Arial" panose="020B0604020202020204" pitchFamily="34" charset="0"/>
            </a:endParaRPr>
          </a:p>
        </p:txBody>
      </p:sp>
      <p:grpSp>
        <p:nvGrpSpPr>
          <p:cNvPr id="20" name="Grupo 19"/>
          <p:cNvGrpSpPr/>
          <p:nvPr/>
        </p:nvGrpSpPr>
        <p:grpSpPr>
          <a:xfrm>
            <a:off x="7593423" y="5355952"/>
            <a:ext cx="587727" cy="803647"/>
            <a:chOff x="9973220" y="6549758"/>
            <a:chExt cx="781034" cy="1067972"/>
          </a:xfrm>
        </p:grpSpPr>
        <p:sp>
          <p:nvSpPr>
            <p:cNvPr id="17" name="Elipse 16"/>
            <p:cNvSpPr/>
            <p:nvPr/>
          </p:nvSpPr>
          <p:spPr>
            <a:xfrm>
              <a:off x="9973220" y="6549758"/>
              <a:ext cx="781034" cy="8051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latin typeface="ACHS Nueva Sans" pitchFamily="2" charset="0"/>
              </a:endParaRPr>
            </a:p>
          </p:txBody>
        </p:sp>
        <p:cxnSp>
          <p:nvCxnSpPr>
            <p:cNvPr id="19" name="Conector recto de flecha 18"/>
            <p:cNvCxnSpPr/>
            <p:nvPr/>
          </p:nvCxnSpPr>
          <p:spPr>
            <a:xfrm flipH="1">
              <a:off x="9973220" y="7303794"/>
              <a:ext cx="216024" cy="313936"/>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upo 43"/>
          <p:cNvGrpSpPr/>
          <p:nvPr/>
        </p:nvGrpSpPr>
        <p:grpSpPr>
          <a:xfrm rot="14507923">
            <a:off x="8326931" y="5569579"/>
            <a:ext cx="587727" cy="803647"/>
            <a:chOff x="9973220" y="6549758"/>
            <a:chExt cx="781034" cy="1067972"/>
          </a:xfrm>
        </p:grpSpPr>
        <p:sp>
          <p:nvSpPr>
            <p:cNvPr id="48" name="Elipse 47"/>
            <p:cNvSpPr/>
            <p:nvPr/>
          </p:nvSpPr>
          <p:spPr>
            <a:xfrm>
              <a:off x="9973220" y="6549758"/>
              <a:ext cx="781034" cy="8051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latin typeface="ACHS Nueva Sans" pitchFamily="2" charset="0"/>
              </a:endParaRPr>
            </a:p>
          </p:txBody>
        </p:sp>
        <p:cxnSp>
          <p:nvCxnSpPr>
            <p:cNvPr id="49" name="Conector recto de flecha 48"/>
            <p:cNvCxnSpPr/>
            <p:nvPr/>
          </p:nvCxnSpPr>
          <p:spPr>
            <a:xfrm flipH="1">
              <a:off x="9973220" y="7303794"/>
              <a:ext cx="216024" cy="313936"/>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CuadroTexto 49"/>
          <p:cNvSpPr txBox="1"/>
          <p:nvPr/>
        </p:nvSpPr>
        <p:spPr>
          <a:xfrm>
            <a:off x="10740313" y="6263365"/>
            <a:ext cx="1408834" cy="577081"/>
          </a:xfrm>
          <a:prstGeom prst="rect">
            <a:avLst/>
          </a:prstGeom>
          <a:solidFill>
            <a:schemeClr val="accent1"/>
          </a:solidFill>
        </p:spPr>
        <p:txBody>
          <a:bodyPr wrap="square" rtlCol="0">
            <a:spAutoFit/>
          </a:bodyPr>
          <a:lstStyle/>
          <a:p>
            <a:pPr algn="ctr"/>
            <a:r>
              <a:rPr lang="es-ES" sz="1050" dirty="0">
                <a:solidFill>
                  <a:schemeClr val="bg1"/>
                </a:solidFill>
                <a:latin typeface="ACHS Nueva Sans" pitchFamily="2" charset="0"/>
                <a:cs typeface="Arial" panose="020B0604020202020204" pitchFamily="34" charset="0"/>
              </a:rPr>
              <a:t>Piso limpio,  seco y ligeramente rugoso</a:t>
            </a:r>
            <a:endParaRPr lang="en-US" sz="1050" dirty="0">
              <a:solidFill>
                <a:schemeClr val="bg1"/>
              </a:solidFill>
              <a:latin typeface="ACHS Nueva Sans" pitchFamily="2" charset="0"/>
              <a:cs typeface="Arial" panose="020B0604020202020204" pitchFamily="34" charset="0"/>
            </a:endParaRPr>
          </a:p>
        </p:txBody>
      </p:sp>
      <p:sp>
        <p:nvSpPr>
          <p:cNvPr id="51" name="CuadroTexto 50"/>
          <p:cNvSpPr txBox="1"/>
          <p:nvPr/>
        </p:nvSpPr>
        <p:spPr>
          <a:xfrm>
            <a:off x="9179526" y="5856366"/>
            <a:ext cx="1408834" cy="415498"/>
          </a:xfrm>
          <a:prstGeom prst="rect">
            <a:avLst/>
          </a:prstGeom>
          <a:solidFill>
            <a:schemeClr val="accent1"/>
          </a:solidFill>
        </p:spPr>
        <p:txBody>
          <a:bodyPr wrap="square" rtlCol="0">
            <a:spAutoFit/>
          </a:bodyPr>
          <a:lstStyle/>
          <a:p>
            <a:pPr algn="ctr"/>
            <a:r>
              <a:rPr lang="es-ES" sz="1050" dirty="0">
                <a:solidFill>
                  <a:schemeClr val="bg1"/>
                </a:solidFill>
                <a:latin typeface="ACHS Nueva Sans" pitchFamily="2" charset="0"/>
                <a:cs typeface="Arial" panose="020B0604020202020204" pitchFamily="34" charset="0"/>
              </a:rPr>
              <a:t>Zapatos blandos y </a:t>
            </a:r>
          </a:p>
          <a:p>
            <a:pPr algn="ctr"/>
            <a:r>
              <a:rPr lang="es-ES" sz="1050" dirty="0">
                <a:solidFill>
                  <a:schemeClr val="bg1"/>
                </a:solidFill>
                <a:latin typeface="ACHS Nueva Sans" pitchFamily="2" charset="0"/>
                <a:cs typeface="Arial" panose="020B0604020202020204" pitchFamily="34" charset="0"/>
              </a:rPr>
              <a:t>buen agarre</a:t>
            </a:r>
            <a:endParaRPr lang="en-US" sz="1050" dirty="0">
              <a:solidFill>
                <a:schemeClr val="bg1"/>
              </a:solidFill>
              <a:latin typeface="ACHS Nueva Sans" pitchFamily="2" charset="0"/>
              <a:cs typeface="Arial" panose="020B0604020202020204" pitchFamily="34" charset="0"/>
            </a:endParaRPr>
          </a:p>
        </p:txBody>
      </p:sp>
      <p:grpSp>
        <p:nvGrpSpPr>
          <p:cNvPr id="52" name="Grupo 51"/>
          <p:cNvGrpSpPr/>
          <p:nvPr/>
        </p:nvGrpSpPr>
        <p:grpSpPr>
          <a:xfrm>
            <a:off x="9454786" y="3019752"/>
            <a:ext cx="587727" cy="803647"/>
            <a:chOff x="9973220" y="6549758"/>
            <a:chExt cx="781034" cy="1067972"/>
          </a:xfrm>
        </p:grpSpPr>
        <p:sp>
          <p:nvSpPr>
            <p:cNvPr id="63" name="Elipse 62"/>
            <p:cNvSpPr/>
            <p:nvPr/>
          </p:nvSpPr>
          <p:spPr>
            <a:xfrm>
              <a:off x="9973220" y="6549758"/>
              <a:ext cx="781034" cy="8051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latin typeface="ACHS Nueva Sans" pitchFamily="2" charset="0"/>
              </a:endParaRPr>
            </a:p>
          </p:txBody>
        </p:sp>
        <p:cxnSp>
          <p:nvCxnSpPr>
            <p:cNvPr id="64" name="Conector recto de flecha 63"/>
            <p:cNvCxnSpPr/>
            <p:nvPr/>
          </p:nvCxnSpPr>
          <p:spPr>
            <a:xfrm flipH="1">
              <a:off x="9973220" y="7303794"/>
              <a:ext cx="216024" cy="313936"/>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65" name="CuadroTexto 64"/>
          <p:cNvSpPr txBox="1"/>
          <p:nvPr/>
        </p:nvSpPr>
        <p:spPr>
          <a:xfrm>
            <a:off x="8633679" y="3906852"/>
            <a:ext cx="1408834" cy="738664"/>
          </a:xfrm>
          <a:prstGeom prst="rect">
            <a:avLst/>
          </a:prstGeom>
          <a:solidFill>
            <a:schemeClr val="accent1"/>
          </a:solidFill>
        </p:spPr>
        <p:txBody>
          <a:bodyPr wrap="square" rtlCol="0">
            <a:spAutoFit/>
          </a:bodyPr>
          <a:lstStyle/>
          <a:p>
            <a:pPr algn="ctr"/>
            <a:r>
              <a:rPr lang="es-ES" sz="1050" dirty="0">
                <a:solidFill>
                  <a:schemeClr val="bg1"/>
                </a:solidFill>
                <a:latin typeface="ACHS Nueva Sans" pitchFamily="2" charset="0"/>
                <a:cs typeface="Arial" panose="020B0604020202020204" pitchFamily="34" charset="0"/>
              </a:rPr>
              <a:t>Fuerza de tracción a la altura entre la cintura </a:t>
            </a:r>
          </a:p>
          <a:p>
            <a:pPr algn="ctr"/>
            <a:r>
              <a:rPr lang="es-ES" sz="1050" dirty="0">
                <a:solidFill>
                  <a:schemeClr val="bg1"/>
                </a:solidFill>
                <a:latin typeface="ACHS Nueva Sans" pitchFamily="2" charset="0"/>
                <a:cs typeface="Arial" panose="020B0604020202020204" pitchFamily="34" charset="0"/>
              </a:rPr>
              <a:t>y hombros</a:t>
            </a:r>
          </a:p>
        </p:txBody>
      </p:sp>
      <p:sp>
        <p:nvSpPr>
          <p:cNvPr id="2" name="Marcador de texto 1">
            <a:extLst>
              <a:ext uri="{FF2B5EF4-FFF2-40B4-BE49-F238E27FC236}">
                <a16:creationId xmlns:a16="http://schemas.microsoft.com/office/drawing/2014/main" xmlns="" id="{6BF4CA68-46E0-3856-9463-D33184B9DB3D}"/>
              </a:ext>
            </a:extLst>
          </p:cNvPr>
          <p:cNvSpPr>
            <a:spLocks noGrp="1"/>
          </p:cNvSpPr>
          <p:nvPr>
            <p:ph type="body" sz="quarter" idx="61"/>
          </p:nvPr>
        </p:nvSpPr>
        <p:spPr/>
        <p:txBody>
          <a:bodyPr/>
          <a:lstStyle/>
          <a:p>
            <a:r>
              <a:rPr lang="es-CL" dirty="0"/>
              <a:t>Características de la carga y propiedades en el uso de carro</a:t>
            </a:r>
          </a:p>
          <a:p>
            <a:endParaRPr lang="es-CL" dirty="0"/>
          </a:p>
        </p:txBody>
      </p:sp>
    </p:spTree>
    <p:extLst>
      <p:ext uri="{BB962C8B-B14F-4D97-AF65-F5344CB8AC3E}">
        <p14:creationId xmlns:p14="http://schemas.microsoft.com/office/powerpoint/2010/main" val="6558949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B0EFEE95-11DB-4E66-918A-C6A1D1FA81BE}"/>
</file>

<file path=customXml/itemProps2.xml><?xml version="1.0" encoding="utf-8"?>
<ds:datastoreItem xmlns:ds="http://schemas.openxmlformats.org/officeDocument/2006/customXml" ds:itemID="{28B4C134-0E9B-4895-99C0-DD95DDAE90F6}"/>
</file>

<file path=customXml/itemProps3.xml><?xml version="1.0" encoding="utf-8"?>
<ds:datastoreItem xmlns:ds="http://schemas.openxmlformats.org/officeDocument/2006/customXml" ds:itemID="{2BC95B1B-8D5A-498F-87D4-7F11ECEBD975}"/>
</file>

<file path=docProps/app.xml><?xml version="1.0" encoding="utf-8"?>
<Properties xmlns="http://schemas.openxmlformats.org/officeDocument/2006/extended-properties" xmlns:vt="http://schemas.openxmlformats.org/officeDocument/2006/docPropsVTypes">
  <TotalTime>12450</TotalTime>
  <Words>1374</Words>
  <Application>Microsoft Office PowerPoint</Application>
  <PresentationFormat>Panorámica</PresentationFormat>
  <Paragraphs>269</Paragraphs>
  <Slides>20</Slides>
  <Notes>16</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20</vt:i4>
      </vt:variant>
    </vt:vector>
  </HeadingPairs>
  <TitlesOfParts>
    <vt:vector size="31" baseType="lpstr">
      <vt:lpstr>ACHS Nueva Sans</vt:lpstr>
      <vt:lpstr>ACHS Nueva Serif Light</vt:lpstr>
      <vt:lpstr>ACHS Nueva Serif Medium</vt:lpstr>
      <vt:lpstr>Arial</vt:lpstr>
      <vt:lpstr>Calibri</vt:lpstr>
      <vt:lpstr>Catamaran Light</vt:lpstr>
      <vt:lpstr>Helvetica Neue Medium</vt:lpstr>
      <vt:lpstr>Wingdings</vt:lpstr>
      <vt:lpstr>Tema de Office</vt:lpstr>
      <vt:lpstr>Portadas y cierres_Achs Seguro Laboral</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495</cp:revision>
  <dcterms:created xsi:type="dcterms:W3CDTF">2023-07-11T20:17:04Z</dcterms:created>
  <dcterms:modified xsi:type="dcterms:W3CDTF">2025-03-11T14:23:15Z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0x0101007C36543F3D857D488921B9E8F0F0A212</vt:lpwstr>
  </property>
</Properties>
</file>