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0.xml" ContentType="application/vnd.openxmlformats-officedocument.presentationml.slideLayout+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notesSlides/notesSlide14.xml" ContentType="application/vnd.openxmlformats-officedocument.presentationml.notesSlide+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3.xml" ContentType="application/vnd.openxmlformats-officedocument.presentationml.tags+xml"/>
  <Override PartName="/ppt/tags/tag2.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Lst>
  <p:notesMasterIdLst>
    <p:notesMasterId r:id="rId24"/>
  </p:notesMasterIdLst>
  <p:handoutMasterIdLst>
    <p:handoutMasterId r:id="rId25"/>
  </p:handoutMasterIdLst>
  <p:sldIdLst>
    <p:sldId id="452" r:id="rId3"/>
    <p:sldId id="2147472666" r:id="rId4"/>
    <p:sldId id="2147472662" r:id="rId5"/>
    <p:sldId id="2147472667" r:id="rId6"/>
    <p:sldId id="2147472668" r:id="rId7"/>
    <p:sldId id="2147472602" r:id="rId8"/>
    <p:sldId id="2147472669" r:id="rId9"/>
    <p:sldId id="2147472670" r:id="rId10"/>
    <p:sldId id="2147472671" r:id="rId11"/>
    <p:sldId id="2147472672" r:id="rId12"/>
    <p:sldId id="2147472673" r:id="rId13"/>
    <p:sldId id="2147472674" r:id="rId14"/>
    <p:sldId id="2147472675" r:id="rId15"/>
    <p:sldId id="2147472676" r:id="rId16"/>
    <p:sldId id="2147472680" r:id="rId17"/>
    <p:sldId id="2147472677" r:id="rId18"/>
    <p:sldId id="2147472678" r:id="rId19"/>
    <p:sldId id="2147472679" r:id="rId20"/>
    <p:sldId id="2147472681" r:id="rId21"/>
    <p:sldId id="2147472682" r:id="rId22"/>
    <p:sldId id="2147472658" r:id="rId23"/>
  </p:sldIdLst>
  <p:sldSz cx="12192000" cy="6858000"/>
  <p:notesSz cx="6858000" cy="9144000"/>
  <p:custDataLst>
    <p:tags r:id="rId26"/>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33E"/>
    <a:srgbClr val="81D877"/>
    <a:srgbClr val="CCE8CF"/>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08" autoAdjust="0"/>
    <p:restoredTop sz="86383" autoAdjust="0"/>
  </p:normalViewPr>
  <p:slideViewPr>
    <p:cSldViewPr snapToGrid="0">
      <p:cViewPr varScale="1">
        <p:scale>
          <a:sx n="67" d="100"/>
          <a:sy n="67" d="100"/>
        </p:scale>
        <p:origin x="780" y="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15-02-2025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15-02-2025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414901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418814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a:p>
        </p:txBody>
      </p:sp>
    </p:spTree>
    <p:extLst>
      <p:ext uri="{BB962C8B-B14F-4D97-AF65-F5344CB8AC3E}">
        <p14:creationId xmlns:p14="http://schemas.microsoft.com/office/powerpoint/2010/main" val="62394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302946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49828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18</a:t>
            </a:fld>
            <a:endParaRPr lang="es-CL"/>
          </a:p>
        </p:txBody>
      </p:sp>
    </p:spTree>
    <p:extLst>
      <p:ext uri="{BB962C8B-B14F-4D97-AF65-F5344CB8AC3E}">
        <p14:creationId xmlns:p14="http://schemas.microsoft.com/office/powerpoint/2010/main" val="71793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pie de página 3"/>
          <p:cNvSpPr>
            <a:spLocks noGrp="1"/>
          </p:cNvSpPr>
          <p:nvPr>
            <p:ph type="ftr" sz="quarter" idx="10"/>
          </p:nvPr>
        </p:nvSpPr>
        <p:spPr/>
        <p:txBody>
          <a:bodyPr/>
          <a:lstStyle/>
          <a:p>
            <a:endParaRPr lang="es-CL"/>
          </a:p>
        </p:txBody>
      </p:sp>
      <p:sp>
        <p:nvSpPr>
          <p:cNvPr id="5" name="Marcador de número de diapositiva 4"/>
          <p:cNvSpPr>
            <a:spLocks noGrp="1"/>
          </p:cNvSpPr>
          <p:nvPr>
            <p:ph type="sldNum" sz="quarter" idx="11"/>
          </p:nvPr>
        </p:nvSpPr>
        <p:spPr/>
        <p:txBody>
          <a:bodyPr/>
          <a:lstStyle/>
          <a:p>
            <a:fld id="{EE7F3A76-3C4B-46A8-9478-22DCFEA7A812}" type="slidenum">
              <a:rPr lang="es-CL" smtClean="0"/>
              <a:t>2</a:t>
            </a:fld>
            <a:endParaRPr lang="es-CL"/>
          </a:p>
        </p:txBody>
      </p:sp>
    </p:spTree>
    <p:extLst>
      <p:ext uri="{BB962C8B-B14F-4D97-AF65-F5344CB8AC3E}">
        <p14:creationId xmlns:p14="http://schemas.microsoft.com/office/powerpoint/2010/main" val="9827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a:p>
        </p:txBody>
      </p:sp>
    </p:spTree>
    <p:extLst>
      <p:ext uri="{BB962C8B-B14F-4D97-AF65-F5344CB8AC3E}">
        <p14:creationId xmlns:p14="http://schemas.microsoft.com/office/powerpoint/2010/main" val="369208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247149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a:p>
        </p:txBody>
      </p:sp>
    </p:spTree>
    <p:extLst>
      <p:ext uri="{BB962C8B-B14F-4D97-AF65-F5344CB8AC3E}">
        <p14:creationId xmlns:p14="http://schemas.microsoft.com/office/powerpoint/2010/main" val="39372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83261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a:p>
        </p:txBody>
      </p:sp>
    </p:spTree>
    <p:extLst>
      <p:ext uri="{BB962C8B-B14F-4D97-AF65-F5344CB8AC3E}">
        <p14:creationId xmlns:p14="http://schemas.microsoft.com/office/powerpoint/2010/main" val="42231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419283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2485549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8.png"/><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image" Target="../media/image7.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34"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72833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57"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05"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999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3748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8581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9336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3264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40325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9409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xmlns="" id="{0117B4FB-B755-3EBA-4157-827FB8108C54}"/>
              </a:ext>
            </a:extLst>
          </p:cNvPr>
          <p:cNvSpPr txBox="1"/>
          <p:nvPr userDrawn="1"/>
        </p:nvSpPr>
        <p:spPr>
          <a:xfrm>
            <a:off x="4506686" y="3903421"/>
            <a:ext cx="3178629" cy="383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a:spcBef>
                <a:spcPts val="600"/>
              </a:spcBef>
              <a:defRPr sz="3000" b="1">
                <a:solidFill>
                  <a:srgbClr val="79B025"/>
                </a:solidFill>
                <a:latin typeface="Arial"/>
                <a:ea typeface="Arial"/>
                <a:cs typeface="Arial"/>
                <a:sym typeface="Arial"/>
              </a:defRPr>
            </a:pPr>
            <a:r>
              <a:rPr lang="en-US" sz="2400" b="0" i="0" dirty="0" err="1">
                <a:solidFill>
                  <a:schemeClr val="bg1"/>
                </a:solidFill>
                <a:latin typeface="Arial" panose="020B0604020202020204" pitchFamily="34" charset="0"/>
                <a:cs typeface="Arial" panose="020B0604020202020204" pitchFamily="34" charset="0"/>
              </a:rPr>
              <a:t>Vive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el</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cuidado</a:t>
            </a:r>
            <a:endParaRPr sz="2400" b="0" i="0" dirty="0">
              <a:solidFill>
                <a:schemeClr val="bg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0875361A-E1FF-6157-D725-8A6791B912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40409302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86365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3266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90551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6992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0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43"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87"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xmlns=""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65"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79"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xmlns=""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5"/>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3" name="Diapositiva de think-cell" r:id="rId16" imgW="415" imgH="416" progId="TCLayout.ActiveDocument.1">
                  <p:embed/>
                </p:oleObj>
              </mc:Choice>
              <mc:Fallback>
                <p:oleObj name="Diapositiva de think-cell" r:id="rId16"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701" r:id="rId3"/>
    <p:sldLayoutId id="2147483697" r:id="rId4"/>
    <p:sldLayoutId id="2147483698" r:id="rId5"/>
    <p:sldLayoutId id="2147483700" r:id="rId6"/>
    <p:sldLayoutId id="2147483665" r:id="rId7"/>
    <p:sldLayoutId id="2147483702" r:id="rId8"/>
    <p:sldLayoutId id="2147483699" r:id="rId9"/>
    <p:sldLayoutId id="2147483689" r:id="rId10"/>
    <p:sldLayoutId id="2147483696" r:id="rId11"/>
    <p:sldLayoutId id="214748369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15-02-2025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8062237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13.sv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59.sv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5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A185FB52-2450-294A-BB45-B3D4EE1CE1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73" t="7406" r="873" b="9674"/>
          <a:stretch/>
        </p:blipFill>
        <p:spPr>
          <a:xfrm>
            <a:off x="-1" y="0"/>
            <a:ext cx="12192001" cy="6858000"/>
          </a:xfrm>
          <a:prstGeom prst="rect">
            <a:avLst/>
          </a:prstGeom>
        </p:spPr>
      </p:pic>
      <p:sp>
        <p:nvSpPr>
          <p:cNvPr id="11" name="Rectángulo 10">
            <a:extLst>
              <a:ext uri="{FF2B5EF4-FFF2-40B4-BE49-F238E27FC236}">
                <a16:creationId xmlns:a16="http://schemas.microsoft.com/office/drawing/2014/main" xmlns="" id="{BB217613-FFFC-BB46-86A8-6AD9C03D2C01}"/>
              </a:ext>
            </a:extLst>
          </p:cNvPr>
          <p:cNvSpPr/>
          <p:nvPr/>
        </p:nvSpPr>
        <p:spPr>
          <a:xfrm>
            <a:off x="0" y="0"/>
            <a:ext cx="12192000" cy="1159329"/>
          </a:xfrm>
          <a:prstGeom prst="rect">
            <a:avLst/>
          </a:prstGeom>
          <a:gradFill>
            <a:gsLst>
              <a:gs pos="100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2" name="Rectángulo 11">
            <a:extLst>
              <a:ext uri="{FF2B5EF4-FFF2-40B4-BE49-F238E27FC236}">
                <a16:creationId xmlns:a16="http://schemas.microsoft.com/office/drawing/2014/main" xmlns="" id="{01C77C5C-7937-A440-82A9-E89958088BD9}"/>
              </a:ext>
            </a:extLst>
          </p:cNvPr>
          <p:cNvSpPr/>
          <p:nvPr/>
        </p:nvSpPr>
        <p:spPr>
          <a:xfrm rot="10800000">
            <a:off x="0" y="4637989"/>
            <a:ext cx="12192000" cy="2233076"/>
          </a:xfrm>
          <a:prstGeom prst="rect">
            <a:avLst/>
          </a:prstGeom>
          <a:gradFill>
            <a:gsLst>
              <a:gs pos="100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 name="Marcador de texto 1">
            <a:extLst>
              <a:ext uri="{FF2B5EF4-FFF2-40B4-BE49-F238E27FC236}">
                <a16:creationId xmlns:a16="http://schemas.microsoft.com/office/drawing/2014/main" xmlns="" id="{345E0EEB-782B-48CE-950A-41203BE243C8}"/>
              </a:ext>
            </a:extLst>
          </p:cNvPr>
          <p:cNvSpPr>
            <a:spLocks noGrp="1"/>
          </p:cNvSpPr>
          <p:nvPr>
            <p:ph type="body" sz="quarter" idx="11"/>
          </p:nvPr>
        </p:nvSpPr>
        <p:spPr>
          <a:xfrm>
            <a:off x="449263" y="5177791"/>
            <a:ext cx="4896460" cy="1152672"/>
          </a:xfrm>
        </p:spPr>
        <p:txBody>
          <a:bodyPr>
            <a:normAutofit/>
          </a:bodyPr>
          <a:lstStyle/>
          <a:p>
            <a:r>
              <a:rPr lang="es-CL" dirty="0">
                <a:solidFill>
                  <a:schemeClr val="bg1"/>
                </a:solidFill>
                <a:latin typeface="ACHS Nueva Serif" pitchFamily="2" charset="77"/>
              </a:rPr>
              <a:t>Protocolo Vigilancia </a:t>
            </a:r>
          </a:p>
          <a:p>
            <a:r>
              <a:rPr lang="es-CL" dirty="0">
                <a:solidFill>
                  <a:schemeClr val="bg1"/>
                </a:solidFill>
                <a:latin typeface="ACHS Nueva Serif" pitchFamily="2" charset="77"/>
              </a:rPr>
              <a:t>Ambiental de </a:t>
            </a:r>
            <a:r>
              <a:rPr lang="es-CL" dirty="0" err="1">
                <a:solidFill>
                  <a:schemeClr val="bg1"/>
                </a:solidFill>
                <a:latin typeface="ACHS Nueva Serif" pitchFamily="2" charset="77"/>
              </a:rPr>
              <a:t>Citostáticos</a:t>
            </a:r>
            <a:endParaRPr lang="es-CL" dirty="0">
              <a:solidFill>
                <a:schemeClr val="bg1"/>
              </a:solidFill>
              <a:latin typeface="ACHS Nueva Serif" pitchFamily="2" charset="77"/>
            </a:endParaRPr>
          </a:p>
        </p:txBody>
      </p:sp>
      <p:pic>
        <p:nvPicPr>
          <p:cNvPr id="7" name="Gráfico 6">
            <a:extLst>
              <a:ext uri="{FF2B5EF4-FFF2-40B4-BE49-F238E27FC236}">
                <a16:creationId xmlns:a16="http://schemas.microsoft.com/office/drawing/2014/main" xmlns="" id="{9B6F3F69-2E30-4F59-BB59-33F0542587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1" y="0"/>
            <a:ext cx="2811779" cy="2811779"/>
          </a:xfrm>
          <a:prstGeom prst="rect">
            <a:avLst/>
          </a:prstGeom>
        </p:spPr>
      </p:pic>
      <p:sp>
        <p:nvSpPr>
          <p:cNvPr id="3" name="Rectángulo redondeado 2">
            <a:extLst>
              <a:ext uri="{FF2B5EF4-FFF2-40B4-BE49-F238E27FC236}">
                <a16:creationId xmlns:a16="http://schemas.microsoft.com/office/drawing/2014/main" xmlns="" id="{7E0C2104-DC15-7C4B-BD0B-23CF23EA3110}"/>
              </a:ext>
            </a:extLst>
          </p:cNvPr>
          <p:cNvSpPr/>
          <p:nvPr/>
        </p:nvSpPr>
        <p:spPr>
          <a:xfrm>
            <a:off x="449263" y="4731335"/>
            <a:ext cx="2293937" cy="353111"/>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solidFill>
                  <a:schemeClr val="bg2"/>
                </a:solidFill>
                <a:latin typeface="ACHS Nueva Sans Medium" pitchFamily="2" charset="77"/>
              </a:rPr>
              <a:t>Charla / Presencial</a:t>
            </a:r>
            <a:endParaRPr lang="es-CL" dirty="0">
              <a:solidFill>
                <a:schemeClr val="bg2"/>
              </a:solidFill>
              <a:latin typeface="ACHS Nueva Sans Medium" pitchFamily="2" charset="77"/>
            </a:endParaRPr>
          </a:p>
        </p:txBody>
      </p:sp>
      <p:pic>
        <p:nvPicPr>
          <p:cNvPr id="9" name="Picture 9">
            <a:extLst>
              <a:ext uri="{FF2B5EF4-FFF2-40B4-BE49-F238E27FC236}">
                <a16:creationId xmlns:a16="http://schemas.microsoft.com/office/drawing/2014/main" xmlns="" id="{2CAC2E27-90FF-0C43-9990-0DA8B34694E1}"/>
              </a:ext>
            </a:extLst>
          </p:cNvPr>
          <p:cNvPicPr>
            <a:picLocks noChangeAspect="1"/>
          </p:cNvPicPr>
          <p:nvPr/>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464369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 generales</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909400" cy="445727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Los riesgos laborales derivados de la manipulación de los agentes citostáticos deben ser evaluados, y si no es posible su eliminación se deben adoptar todas las medidas necesarias para su minimización.</a:t>
            </a:r>
          </a:p>
          <a:p>
            <a:pPr>
              <a:lnSpc>
                <a:spcPct val="100000"/>
              </a:lnSpc>
            </a:pPr>
            <a:r>
              <a:rPr lang="es-ES" sz="1400" dirty="0">
                <a:solidFill>
                  <a:schemeClr val="tx1"/>
                </a:solidFill>
                <a:effectLst/>
                <a:latin typeface="ACHS Nueva Sans Medium" pitchFamily="2" charset="77"/>
              </a:rPr>
              <a:t>Aun cuando el interés en prevenir la exposición de trabajadores expuestos ha ido en aumento, diversos estudios muestran que la inexistencia de protocolos de trabajo estandarizados, insuficientes elementos de barrera y de protección necesarios, y falta de políticas institucionales que respalden su uso, causan muchas veces que los trabajadores no sigan los procedimientos que resguardan su seguridad.</a:t>
            </a:r>
          </a:p>
        </p:txBody>
      </p:sp>
      <p:pic>
        <p:nvPicPr>
          <p:cNvPr id="9" name="Imagen 8">
            <a:extLst>
              <a:ext uri="{FF2B5EF4-FFF2-40B4-BE49-F238E27FC236}">
                <a16:creationId xmlns:a16="http://schemas.microsoft.com/office/drawing/2014/main" xmlns="" id="{1F40655B-964D-C545-9A0C-FCC6BD5470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3" t="1288" b="1288"/>
          <a:stretch/>
        </p:blipFill>
        <p:spPr>
          <a:xfrm>
            <a:off x="4473575" y="1538289"/>
            <a:ext cx="7718425" cy="5319712"/>
          </a:xfrm>
          <a:prstGeom prst="rect">
            <a:avLst/>
          </a:prstGeom>
        </p:spPr>
      </p:pic>
    </p:spTree>
    <p:extLst>
      <p:ext uri="{BB962C8B-B14F-4D97-AF65-F5344CB8AC3E}">
        <p14:creationId xmlns:p14="http://schemas.microsoft.com/office/powerpoint/2010/main" val="26684454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Medidas preventivas generales</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3190753" cy="354287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La evidencia demuestra que combinando una serie de métodos de control, se logra reducir significativamente la exposición, pudiendo administrar preparaciones de estas drogas sin generar contaminación del lugar de trabajo. </a:t>
            </a:r>
          </a:p>
          <a:p>
            <a:pPr>
              <a:lnSpc>
                <a:spcPct val="100000"/>
              </a:lnSpc>
            </a:pPr>
            <a:r>
              <a:rPr lang="es-ES" sz="1400" dirty="0">
                <a:solidFill>
                  <a:schemeClr val="tx1"/>
                </a:solidFill>
                <a:effectLst/>
                <a:latin typeface="ACHS Nueva Sans Medium" pitchFamily="2" charset="77"/>
              </a:rPr>
              <a:t>Es importante destacar que mientras no se puedan establecer niveles de exposición seguros para citostáticos, ni contar con marcadores biológicos predictores de daño, se deben reforzar las medidas preventivas en los lugares de trabajo.</a:t>
            </a:r>
          </a:p>
        </p:txBody>
      </p:sp>
      <p:pic>
        <p:nvPicPr>
          <p:cNvPr id="6" name="Imagen 5">
            <a:extLst>
              <a:ext uri="{FF2B5EF4-FFF2-40B4-BE49-F238E27FC236}">
                <a16:creationId xmlns:a16="http://schemas.microsoft.com/office/drawing/2014/main" xmlns="" id="{E1D750A3-9037-344C-A269-E152059F39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53" t="1288" b="1288"/>
          <a:stretch/>
        </p:blipFill>
        <p:spPr>
          <a:xfrm>
            <a:off x="4473575" y="1538289"/>
            <a:ext cx="7718425" cy="5319712"/>
          </a:xfrm>
          <a:prstGeom prst="rect">
            <a:avLst/>
          </a:prstGeom>
        </p:spPr>
      </p:pic>
    </p:spTree>
    <p:extLst>
      <p:ext uri="{BB962C8B-B14F-4D97-AF65-F5344CB8AC3E}">
        <p14:creationId xmlns:p14="http://schemas.microsoft.com/office/powerpoint/2010/main" val="5335878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Control de la exposición</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3542445"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Desde el punto de vista del control de la exposición, se requiere que todo trabajador, junto con poseer las competencias técnicas necesarias para la realización de la actividad; conozca y sea informado por su empleador respecto de los riesgos asociados al contacto con este tipo de sustancias (derecho a saber).</a:t>
            </a:r>
          </a:p>
          <a:p>
            <a:pPr>
              <a:lnSpc>
                <a:spcPct val="100000"/>
              </a:lnSpc>
              <a:spcBef>
                <a:spcPts val="1650"/>
              </a:spcBef>
            </a:pPr>
            <a:r>
              <a:rPr lang="es-ES" sz="1400" dirty="0">
                <a:solidFill>
                  <a:schemeClr val="tx1"/>
                </a:solidFill>
                <a:effectLst/>
                <a:latin typeface="ACHS Nueva Sans Medium" pitchFamily="2" charset="77"/>
              </a:rPr>
              <a:t>En particular sus potenciales efectos en el corto, mediano y largo plazo, vías de ingreso al organismo, así como detalles respecto del uso y tipo de tecnología, elementos de barrera y de protección personal necesarias para controlar el riesgo de exposición. </a:t>
            </a:r>
          </a:p>
          <a:p>
            <a:pPr>
              <a:lnSpc>
                <a:spcPct val="100000"/>
              </a:lnSpc>
              <a:spcBef>
                <a:spcPts val="1650"/>
              </a:spcBef>
            </a:pPr>
            <a:r>
              <a:rPr lang="es-ES" sz="1400" dirty="0">
                <a:solidFill>
                  <a:schemeClr val="tx1"/>
                </a:solidFill>
                <a:effectLst/>
                <a:latin typeface="ACHS Nueva Sans Medium" pitchFamily="2" charset="77"/>
              </a:rPr>
              <a:t>Será responsabilidad del empleador implementar, administrar y gestionar los medios de contención suficientes y necesarios, que garanticen el cumplimiento de los requisitos que establece la autoridad.</a:t>
            </a:r>
          </a:p>
        </p:txBody>
      </p:sp>
      <p:pic>
        <p:nvPicPr>
          <p:cNvPr id="12" name="Imagen 11">
            <a:extLst>
              <a:ext uri="{FF2B5EF4-FFF2-40B4-BE49-F238E27FC236}">
                <a16:creationId xmlns:a16="http://schemas.microsoft.com/office/drawing/2014/main" xmlns="" id="{80F61AE6-C7B2-C148-AF59-268AC9183D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8" t="7792" r="968" b="38144"/>
          <a:stretch/>
        </p:blipFill>
        <p:spPr>
          <a:xfrm>
            <a:off x="4473575" y="1538288"/>
            <a:ext cx="7718426" cy="5319712"/>
          </a:xfrm>
          <a:prstGeom prst="rect">
            <a:avLst/>
          </a:prstGeom>
        </p:spPr>
      </p:pic>
    </p:spTree>
    <p:extLst>
      <p:ext uri="{BB962C8B-B14F-4D97-AF65-F5344CB8AC3E}">
        <p14:creationId xmlns:p14="http://schemas.microsoft.com/office/powerpoint/2010/main" val="29920938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Control de la exposición</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4" y="1539082"/>
            <a:ext cx="3700706"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En particular los puntos relativos a la existencia, uso y estado de funcionamiento de los medios de control (equipos, elementos de barrera y protección personal) y de segregación (física, aerodinámica y administrativa) aplicables a las diferentes instalaciones destinadas a preparación, administración y gestión de residuos generados. </a:t>
            </a:r>
          </a:p>
          <a:p>
            <a:pPr>
              <a:lnSpc>
                <a:spcPct val="100000"/>
              </a:lnSpc>
              <a:spcBef>
                <a:spcPts val="1650"/>
              </a:spcBef>
            </a:pPr>
            <a:r>
              <a:rPr lang="es-ES" sz="1400" dirty="0">
                <a:solidFill>
                  <a:schemeClr val="tx1"/>
                </a:solidFill>
                <a:effectLst/>
                <a:latin typeface="ACHS Nueva Sans Medium" pitchFamily="2" charset="77"/>
              </a:rPr>
              <a:t>Sometiendo e incorporando cada uno de los sistemas, elementos y/o dispositivos que garantizan el cumplimiento de los estándares de calidad ambiental y de proceso, señalados en la normativa, a un programa de mantención preventiva que incluya la aplicación periódica de los protocolos de verificación correspondientes, incluyendo el desarrollo de los instrumentos e indicadores de gestión necesarios que garanticen la trazabilidad y cumplimiento de cada uno de los estándares exigidos en la normativa vigente. </a:t>
            </a:r>
          </a:p>
        </p:txBody>
      </p:sp>
      <p:pic>
        <p:nvPicPr>
          <p:cNvPr id="7" name="Imagen 6">
            <a:extLst>
              <a:ext uri="{FF2B5EF4-FFF2-40B4-BE49-F238E27FC236}">
                <a16:creationId xmlns:a16="http://schemas.microsoft.com/office/drawing/2014/main" xmlns="" id="{C3F1A900-B2CE-184F-B948-063FDFB42D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8" t="7792" r="968" b="38144"/>
          <a:stretch/>
        </p:blipFill>
        <p:spPr>
          <a:xfrm>
            <a:off x="4473575" y="1538288"/>
            <a:ext cx="7718426" cy="5319712"/>
          </a:xfrm>
          <a:prstGeom prst="rect">
            <a:avLst/>
          </a:prstGeom>
        </p:spPr>
      </p:pic>
    </p:spTree>
    <p:extLst>
      <p:ext uri="{BB962C8B-B14F-4D97-AF65-F5344CB8AC3E}">
        <p14:creationId xmlns:p14="http://schemas.microsoft.com/office/powerpoint/2010/main" val="41841837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Vigilancia Ambiental</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1" y="1539081"/>
            <a:ext cx="3190754" cy="336702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En el caso de exposición laboral a sustancias citotóxicas (citostáticos), los métodos analíticos cuantitativos, de control ambiental y control biológico tienen limitaciones, por lo que con independencia de su empleo, la evaluación debe incluir la revisión de los métodos y condiciones de trabajo, mediante aplicación de Evaluaciones  Cualitativas estandarizadas y con la desagregación necesaria para abordar cada uno de los elementos verificadores que inciden en un control efectivo de la exposición.</a:t>
            </a:r>
          </a:p>
        </p:txBody>
      </p:sp>
      <p:pic>
        <p:nvPicPr>
          <p:cNvPr id="9" name="Imagen 8">
            <a:extLst>
              <a:ext uri="{FF2B5EF4-FFF2-40B4-BE49-F238E27FC236}">
                <a16:creationId xmlns:a16="http://schemas.microsoft.com/office/drawing/2014/main" xmlns="" id="{2655E250-CEF9-D94D-828D-D686E1167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419" y="1539081"/>
            <a:ext cx="2355704" cy="2136104"/>
          </a:xfrm>
          <a:prstGeom prst="rect">
            <a:avLst/>
          </a:prstGeom>
        </p:spPr>
      </p:pic>
      <p:sp>
        <p:nvSpPr>
          <p:cNvPr id="10" name="Rectángulo redondeado 9">
            <a:extLst>
              <a:ext uri="{FF2B5EF4-FFF2-40B4-BE49-F238E27FC236}">
                <a16:creationId xmlns:a16="http://schemas.microsoft.com/office/drawing/2014/main" xmlns="" id="{F57212EB-C648-874B-BC55-015FB9B3CF0C}"/>
              </a:ext>
            </a:extLst>
          </p:cNvPr>
          <p:cNvSpPr/>
          <p:nvPr/>
        </p:nvSpPr>
        <p:spPr>
          <a:xfrm>
            <a:off x="5223907" y="3956538"/>
            <a:ext cx="5310555" cy="2136104"/>
          </a:xfrm>
          <a:prstGeom prst="roundRect">
            <a:avLst>
              <a:gd name="adj" fmla="val 188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tx1"/>
              </a:buClr>
              <a:buFont typeface="Wingdings" pitchFamily="2" charset="2"/>
              <a:buChar char="§"/>
            </a:pPr>
            <a:r>
              <a:rPr lang="es-CL" sz="1400" dirty="0">
                <a:solidFill>
                  <a:schemeClr val="tx1"/>
                </a:solidFill>
                <a:latin typeface="ACHS Nueva Sans Medium" pitchFamily="2" charset="77"/>
              </a:rPr>
              <a:t>Lo anterior, considerando la normativa existente en Chile, en particular la </a:t>
            </a:r>
            <a:r>
              <a:rPr lang="es-CL" sz="1400" b="1" dirty="0">
                <a:solidFill>
                  <a:schemeClr val="tx1"/>
                </a:solidFill>
                <a:latin typeface="ACHS Nueva Sans Medium" pitchFamily="2" charset="77"/>
              </a:rPr>
              <a:t>Norma General Técnica Nº25 para la Manipulación de Medicamentos Antineoplásicos en las Farmacias de Hospitales</a:t>
            </a:r>
            <a:r>
              <a:rPr lang="es-CL" sz="1400" dirty="0">
                <a:solidFill>
                  <a:schemeClr val="tx1"/>
                </a:solidFill>
                <a:latin typeface="ACHS Nueva Sans Medium" pitchFamily="2" charset="77"/>
              </a:rPr>
              <a:t>, aprobada por resolución Exenta Nº562,de 1998, del Ministerio de Salud, u otra que la remplace en el futuro, debiendo evaluar periódicamente su cumplimiento.</a:t>
            </a:r>
          </a:p>
        </p:txBody>
      </p:sp>
    </p:spTree>
    <p:extLst>
      <p:ext uri="{BB962C8B-B14F-4D97-AF65-F5344CB8AC3E}">
        <p14:creationId xmlns:p14="http://schemas.microsoft.com/office/powerpoint/2010/main" val="30709410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Vigilancia Ambiental</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1" y="1539081"/>
            <a:ext cx="2663216" cy="336702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En este sentido, el Ministerio de Salud, a través de la División de Políticas Públicas Saludables y Promoción, ha elaborado el denominado </a:t>
            </a:r>
            <a:r>
              <a:rPr lang="es-ES" sz="1400" b="1" dirty="0">
                <a:solidFill>
                  <a:schemeClr val="tx1"/>
                </a:solidFill>
                <a:effectLst/>
                <a:latin typeface="ACHS Nueva Sans Medium" pitchFamily="2" charset="77"/>
              </a:rPr>
              <a:t>Protocolo de Vigilancia Epidemiológica de Trabajadores Expuestos a Citostáticos.</a:t>
            </a:r>
          </a:p>
          <a:p>
            <a:pPr>
              <a:lnSpc>
                <a:spcPct val="100000"/>
              </a:lnSpc>
            </a:pPr>
            <a:r>
              <a:rPr lang="es-ES" sz="1400" dirty="0">
                <a:solidFill>
                  <a:schemeClr val="tx1"/>
                </a:solidFill>
                <a:effectLst/>
                <a:latin typeface="ACHS Nueva Sans Medium" pitchFamily="2" charset="77"/>
              </a:rPr>
              <a:t>Documento referencial en que destaca la existencia, aplicación e interpretación de un formato de Evaluación Cualitativa, denominada lista de verificación y/o chequeo.</a:t>
            </a:r>
          </a:p>
        </p:txBody>
      </p:sp>
      <p:pic>
        <p:nvPicPr>
          <p:cNvPr id="9" name="Imagen 8">
            <a:extLst>
              <a:ext uri="{FF2B5EF4-FFF2-40B4-BE49-F238E27FC236}">
                <a16:creationId xmlns:a16="http://schemas.microsoft.com/office/drawing/2014/main" xmlns="" id="{2655E250-CEF9-D94D-828D-D686E1167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38019"/>
            <a:ext cx="4444304" cy="4030004"/>
          </a:xfrm>
          <a:prstGeom prst="rect">
            <a:avLst/>
          </a:prstGeom>
        </p:spPr>
      </p:pic>
    </p:spTree>
    <p:extLst>
      <p:ext uri="{BB962C8B-B14F-4D97-AF65-F5344CB8AC3E}">
        <p14:creationId xmlns:p14="http://schemas.microsoft.com/office/powerpoint/2010/main" val="9679050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Vigilancia Ambiental</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Protocolo de Vigilancia Epidemiológica de Trabajadores Expuestos a Citostáticos</a:t>
            </a:r>
          </a:p>
        </p:txBody>
      </p:sp>
      <p:sp>
        <p:nvSpPr>
          <p:cNvPr id="7" name="Rectángulo redondeado 6">
            <a:extLst>
              <a:ext uri="{FF2B5EF4-FFF2-40B4-BE49-F238E27FC236}">
                <a16:creationId xmlns:a16="http://schemas.microsoft.com/office/drawing/2014/main" xmlns="" id="{CF450C96-E245-194B-942B-4B0B2269C00F}"/>
              </a:ext>
            </a:extLst>
          </p:cNvPr>
          <p:cNvSpPr/>
          <p:nvPr/>
        </p:nvSpPr>
        <p:spPr>
          <a:xfrm>
            <a:off x="1876925" y="2992844"/>
            <a:ext cx="3827435" cy="3179355"/>
          </a:xfrm>
          <a:prstGeom prst="roundRect">
            <a:avLst>
              <a:gd name="adj" fmla="val 122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 lvl="1">
              <a:buClr>
                <a:schemeClr val="accent1"/>
              </a:buClr>
            </a:pPr>
            <a:endParaRPr lang="es-CL" sz="1200" dirty="0">
              <a:solidFill>
                <a:schemeClr val="tx1"/>
              </a:solidFill>
              <a:latin typeface="ACHS Nueva Sans Medium" pitchFamily="2" charset="77"/>
            </a:endParaRPr>
          </a:p>
        </p:txBody>
      </p:sp>
      <p:sp>
        <p:nvSpPr>
          <p:cNvPr id="9" name="Rectángulo redondeado 8">
            <a:extLst>
              <a:ext uri="{FF2B5EF4-FFF2-40B4-BE49-F238E27FC236}">
                <a16:creationId xmlns:a16="http://schemas.microsoft.com/office/drawing/2014/main" xmlns="" id="{1BABDC34-BA37-2447-AA72-A9F4ED8CD5EE}"/>
              </a:ext>
            </a:extLst>
          </p:cNvPr>
          <p:cNvSpPr/>
          <p:nvPr/>
        </p:nvSpPr>
        <p:spPr>
          <a:xfrm>
            <a:off x="1876926" y="2271644"/>
            <a:ext cx="3827434" cy="590928"/>
          </a:xfrm>
          <a:prstGeom prst="roundRect">
            <a:avLst>
              <a:gd name="adj" fmla="val 24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latin typeface="ACHS Nueva Sans SemiBold" pitchFamily="2" charset="77"/>
              </a:rPr>
              <a:t>Número 1</a:t>
            </a:r>
          </a:p>
        </p:txBody>
      </p:sp>
      <p:sp>
        <p:nvSpPr>
          <p:cNvPr id="10" name="Rectángulo redondeado 9">
            <a:extLst>
              <a:ext uri="{FF2B5EF4-FFF2-40B4-BE49-F238E27FC236}">
                <a16:creationId xmlns:a16="http://schemas.microsoft.com/office/drawing/2014/main" xmlns="" id="{5E4BF516-D911-3949-8D30-AE6D1D8698AE}"/>
              </a:ext>
            </a:extLst>
          </p:cNvPr>
          <p:cNvSpPr/>
          <p:nvPr/>
        </p:nvSpPr>
        <p:spPr>
          <a:xfrm>
            <a:off x="6487639" y="2992844"/>
            <a:ext cx="3827435" cy="3179355"/>
          </a:xfrm>
          <a:prstGeom prst="roundRect">
            <a:avLst>
              <a:gd name="adj" fmla="val 122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387" lvl="1">
              <a:buClr>
                <a:schemeClr val="accent1"/>
              </a:buClr>
            </a:pPr>
            <a:endParaRPr lang="es-CL" sz="1200" dirty="0">
              <a:solidFill>
                <a:schemeClr val="tx1"/>
              </a:solidFill>
              <a:latin typeface="ACHS Nueva Sans Medium" pitchFamily="2" charset="77"/>
            </a:endParaRPr>
          </a:p>
        </p:txBody>
      </p:sp>
      <p:sp>
        <p:nvSpPr>
          <p:cNvPr id="12" name="Rectángulo redondeado 11">
            <a:extLst>
              <a:ext uri="{FF2B5EF4-FFF2-40B4-BE49-F238E27FC236}">
                <a16:creationId xmlns:a16="http://schemas.microsoft.com/office/drawing/2014/main" xmlns="" id="{DCC0DEC4-BFB7-AB47-8C1E-9377746E4E80}"/>
              </a:ext>
            </a:extLst>
          </p:cNvPr>
          <p:cNvSpPr/>
          <p:nvPr/>
        </p:nvSpPr>
        <p:spPr>
          <a:xfrm>
            <a:off x="6487640" y="2271644"/>
            <a:ext cx="3827434" cy="590928"/>
          </a:xfrm>
          <a:prstGeom prst="roundRect">
            <a:avLst>
              <a:gd name="adj" fmla="val 24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latin typeface="ACHS Nueva Sans SemiBold" pitchFamily="2" charset="77"/>
              </a:rPr>
              <a:t>Número 2</a:t>
            </a:r>
          </a:p>
        </p:txBody>
      </p:sp>
      <p:sp>
        <p:nvSpPr>
          <p:cNvPr id="11" name="Marcador de texto 5">
            <a:extLst>
              <a:ext uri="{FF2B5EF4-FFF2-40B4-BE49-F238E27FC236}">
                <a16:creationId xmlns:a16="http://schemas.microsoft.com/office/drawing/2014/main" xmlns="" id="{625DC5C7-F686-AF49-9C9C-978A145B853B}"/>
              </a:ext>
            </a:extLst>
          </p:cNvPr>
          <p:cNvSpPr txBox="1">
            <a:spLocks/>
          </p:cNvSpPr>
          <p:nvPr/>
        </p:nvSpPr>
        <p:spPr>
          <a:xfrm>
            <a:off x="2243196" y="3429000"/>
            <a:ext cx="3094892" cy="226912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171450" indent="-171450">
              <a:lnSpc>
                <a:spcPct val="100000"/>
              </a:lnSpc>
              <a:buClr>
                <a:schemeClr val="accent1"/>
              </a:buClr>
              <a:buFont typeface="Wingdings" pitchFamily="2" charset="2"/>
              <a:buChar char="§"/>
            </a:pPr>
            <a:r>
              <a:rPr lang="es-CL" sz="1200" dirty="0">
                <a:solidFill>
                  <a:schemeClr val="tx1"/>
                </a:solidFill>
                <a:latin typeface="ACHS Nueva Sans Medium" pitchFamily="2" charset="77"/>
              </a:rPr>
              <a:t>La aplicación de la Evaluación Cualitativa señalada, se realizará con una periodicidad mínima anual, basada en el cumplimiento de la normativa vigente, categorizando en semáforo el incumplimiento de los requisitos establecidos en dicha normativa.</a:t>
            </a:r>
          </a:p>
          <a:p>
            <a:pPr>
              <a:lnSpc>
                <a:spcPct val="100000"/>
              </a:lnSpc>
              <a:buClr>
                <a:schemeClr val="accent1"/>
              </a:buClr>
            </a:pPr>
            <a:endParaRPr lang="es-ES" sz="1200" dirty="0">
              <a:solidFill>
                <a:schemeClr val="tx1"/>
              </a:solidFill>
              <a:effectLst/>
              <a:latin typeface="ACHS Nueva Sans Medium" pitchFamily="2" charset="77"/>
            </a:endParaRPr>
          </a:p>
        </p:txBody>
      </p:sp>
      <p:sp>
        <p:nvSpPr>
          <p:cNvPr id="13" name="Marcador de texto 5">
            <a:extLst>
              <a:ext uri="{FF2B5EF4-FFF2-40B4-BE49-F238E27FC236}">
                <a16:creationId xmlns:a16="http://schemas.microsoft.com/office/drawing/2014/main" xmlns="" id="{4C055FAD-0CCA-E24B-817C-B8120C8CAF89}"/>
              </a:ext>
            </a:extLst>
          </p:cNvPr>
          <p:cNvSpPr txBox="1">
            <a:spLocks/>
          </p:cNvSpPr>
          <p:nvPr/>
        </p:nvSpPr>
        <p:spPr>
          <a:xfrm>
            <a:off x="6853912" y="3429000"/>
            <a:ext cx="3094892" cy="226912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171450" indent="-171450">
              <a:lnSpc>
                <a:spcPct val="100000"/>
              </a:lnSpc>
              <a:buClr>
                <a:schemeClr val="accent1"/>
              </a:buClr>
              <a:buFont typeface="Wingdings" pitchFamily="2" charset="2"/>
              <a:buChar char="§"/>
            </a:pPr>
            <a:r>
              <a:rPr lang="es-CL" sz="1200" dirty="0">
                <a:solidFill>
                  <a:schemeClr val="tx1"/>
                </a:solidFill>
                <a:latin typeface="ACHS Nueva Sans Medium" pitchFamily="2" charset="77"/>
              </a:rPr>
              <a:t>El formato de aplicación de este instrumento, corresponde a una autoevaluación realizada por la empresa y/o institución (empleador), la deberá enviar los resultados en un plazo no mayor de una semana de aplicada, al Organismo Administrador de la Ley 16.744 Sobre Accidentes del Trabajo y Enfermedades Profesionales (OAL) correspondiente, quien deberá verificar en terreno los resultados obtenidos en un plazo de 20 días hábiles contando desde la recepción de dicha evaluación.</a:t>
            </a:r>
          </a:p>
        </p:txBody>
      </p:sp>
    </p:spTree>
    <p:extLst>
      <p:ext uri="{BB962C8B-B14F-4D97-AF65-F5344CB8AC3E}">
        <p14:creationId xmlns:p14="http://schemas.microsoft.com/office/powerpoint/2010/main" val="24923109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Vigilancia Ambiental</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Protocolo de Vigilancia Epidemiológica de Trabajadores Expuestos a Citostáticos</a:t>
            </a:r>
          </a:p>
        </p:txBody>
      </p:sp>
      <p:grpSp>
        <p:nvGrpSpPr>
          <p:cNvPr id="87" name="Grupo 86">
            <a:extLst>
              <a:ext uri="{FF2B5EF4-FFF2-40B4-BE49-F238E27FC236}">
                <a16:creationId xmlns:a16="http://schemas.microsoft.com/office/drawing/2014/main" xmlns="" id="{9135BFE9-295C-E742-A2E6-723A51A0ACBD}"/>
              </a:ext>
            </a:extLst>
          </p:cNvPr>
          <p:cNvGrpSpPr/>
          <p:nvPr/>
        </p:nvGrpSpPr>
        <p:grpSpPr>
          <a:xfrm>
            <a:off x="449262" y="1841342"/>
            <a:ext cx="10837309" cy="3812633"/>
            <a:chOff x="449262" y="1930987"/>
            <a:chExt cx="10837309" cy="3812633"/>
          </a:xfrm>
        </p:grpSpPr>
        <p:sp>
          <p:nvSpPr>
            <p:cNvPr id="7" name="Rectángulo redondeado 6">
              <a:extLst>
                <a:ext uri="{FF2B5EF4-FFF2-40B4-BE49-F238E27FC236}">
                  <a16:creationId xmlns:a16="http://schemas.microsoft.com/office/drawing/2014/main" xmlns="" id="{F2167515-6D42-A243-B691-B8AF33A74504}"/>
                </a:ext>
              </a:extLst>
            </p:cNvPr>
            <p:cNvSpPr/>
            <p:nvPr/>
          </p:nvSpPr>
          <p:spPr>
            <a:xfrm>
              <a:off x="449262" y="2652188"/>
              <a:ext cx="3827435" cy="3091432"/>
            </a:xfrm>
            <a:prstGeom prst="roundRect">
              <a:avLst>
                <a:gd name="adj" fmla="val 1227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290513">
                <a:buClr>
                  <a:schemeClr val="accent1"/>
                </a:buClr>
                <a:buFont typeface="Wingdings" pitchFamily="2" charset="2"/>
                <a:buChar char="§"/>
              </a:pPr>
              <a:r>
                <a:rPr lang="es-CL" sz="1200" dirty="0">
                  <a:solidFill>
                    <a:schemeClr val="tx1"/>
                  </a:solidFill>
                  <a:latin typeface="ACHS Nueva Sans Medium" pitchFamily="2" charset="77"/>
                </a:rPr>
                <a:t>La aplicación de la Evaluación Cualitativa señalada, se realizará con una periodicidad mínima anual, basada en el cumplimiento de la normativa vigente, categorizando en semáforo el incumplimiento de los requisitos establecidos en dicha normativa.</a:t>
              </a:r>
            </a:p>
          </p:txBody>
        </p:sp>
        <p:sp>
          <p:nvSpPr>
            <p:cNvPr id="9" name="Rectángulo redondeado 8">
              <a:extLst>
                <a:ext uri="{FF2B5EF4-FFF2-40B4-BE49-F238E27FC236}">
                  <a16:creationId xmlns:a16="http://schemas.microsoft.com/office/drawing/2014/main" xmlns="" id="{4587E003-1B5B-A94F-831A-60CF6759BE96}"/>
                </a:ext>
              </a:extLst>
            </p:cNvPr>
            <p:cNvSpPr/>
            <p:nvPr/>
          </p:nvSpPr>
          <p:spPr>
            <a:xfrm>
              <a:off x="449263" y="1930987"/>
              <a:ext cx="3827434" cy="590928"/>
            </a:xfrm>
            <a:prstGeom prst="roundRect">
              <a:avLst>
                <a:gd name="adj" fmla="val 2448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chemeClr val="bg1"/>
                  </a:solidFill>
                  <a:latin typeface="ACHS Nueva Sans SemiBold" pitchFamily="2" charset="77"/>
                </a:rPr>
                <a:t>Número 3</a:t>
              </a:r>
            </a:p>
          </p:txBody>
        </p:sp>
        <p:grpSp>
          <p:nvGrpSpPr>
            <p:cNvPr id="5" name="Grupo 4">
              <a:extLst>
                <a:ext uri="{FF2B5EF4-FFF2-40B4-BE49-F238E27FC236}">
                  <a16:creationId xmlns:a16="http://schemas.microsoft.com/office/drawing/2014/main" xmlns="" id="{E5ABE5B3-BC9B-C543-AD9D-21297903F7C4}"/>
                </a:ext>
              </a:extLst>
            </p:cNvPr>
            <p:cNvGrpSpPr/>
            <p:nvPr/>
          </p:nvGrpSpPr>
          <p:grpSpPr>
            <a:xfrm>
              <a:off x="4685171" y="2803969"/>
              <a:ext cx="687178" cy="685307"/>
              <a:chOff x="4707278" y="3151899"/>
              <a:chExt cx="687178" cy="685307"/>
            </a:xfrm>
          </p:grpSpPr>
          <p:sp>
            <p:nvSpPr>
              <p:cNvPr id="65" name="Elipse 64">
                <a:extLst>
                  <a:ext uri="{FF2B5EF4-FFF2-40B4-BE49-F238E27FC236}">
                    <a16:creationId xmlns:a16="http://schemas.microsoft.com/office/drawing/2014/main" xmlns="" id="{A32B3051-AA0C-0E4C-9D14-9570A57BD046}"/>
                  </a:ext>
                </a:extLst>
              </p:cNvPr>
              <p:cNvSpPr/>
              <p:nvPr/>
            </p:nvSpPr>
            <p:spPr>
              <a:xfrm>
                <a:off x="4707278" y="3151899"/>
                <a:ext cx="687178" cy="685307"/>
              </a:xfrm>
              <a:prstGeom prst="ellipse">
                <a:avLst/>
              </a:prstGeom>
              <a:solidFill>
                <a:srgbClr val="FF0000"/>
              </a:solidFill>
              <a:ln w="25400" cap="flat" cmpd="sng" algn="ctr">
                <a:noFill/>
                <a:prstDash val="solid"/>
              </a:ln>
              <a:effectLst/>
            </p:spPr>
            <p:txBody>
              <a:bodyPr rtlCol="0" anchor="ctr"/>
              <a:lstStyle/>
              <a:p>
                <a:pPr marL="0" marR="0" lvl="0" indent="0" algn="ctr" defTabSz="144018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2" name="Rectángulo 71">
                <a:extLst>
                  <a:ext uri="{FF2B5EF4-FFF2-40B4-BE49-F238E27FC236}">
                    <a16:creationId xmlns:a16="http://schemas.microsoft.com/office/drawing/2014/main" xmlns="" id="{9971B842-F569-DD4F-B09F-F0DAD71CB313}"/>
                  </a:ext>
                </a:extLst>
              </p:cNvPr>
              <p:cNvSpPr/>
              <p:nvPr/>
            </p:nvSpPr>
            <p:spPr>
              <a:xfrm>
                <a:off x="4767776" y="3263721"/>
                <a:ext cx="566181" cy="461665"/>
              </a:xfrm>
              <a:prstGeom prst="rect">
                <a:avLst/>
              </a:prstGeom>
            </p:spPr>
            <p:txBody>
              <a:bodyPr wrap="none">
                <a:spAutoFit/>
              </a:bodyPr>
              <a:lstStyle/>
              <a:p>
                <a:pPr marL="0" marR="0" lvl="0" indent="0" defTabSz="1440180" eaLnBrk="1" fontAlgn="auto" latinLnBrk="0" hangingPunct="1">
                  <a:lnSpc>
                    <a:spcPct val="100000"/>
                  </a:lnSpc>
                  <a:spcBef>
                    <a:spcPts val="0"/>
                  </a:spcBef>
                  <a:spcAft>
                    <a:spcPts val="0"/>
                  </a:spcAft>
                  <a:buClrTx/>
                  <a:buSzTx/>
                  <a:buFontTx/>
                  <a:buNone/>
                  <a:tabLst/>
                  <a:defRPr/>
                </a:pPr>
                <a:r>
                  <a:rPr kumimoji="0" lang="es-ES" sz="2400" b="1" u="none" strike="noStrike" kern="0" cap="none" spc="0" normalizeH="0" baseline="0" noProof="0" dirty="0">
                    <a:ln>
                      <a:noFill/>
                    </a:ln>
                    <a:solidFill>
                      <a:srgbClr val="FFFFFF"/>
                    </a:solidFill>
                    <a:effectLst/>
                    <a:uLnTx/>
                    <a:uFillTx/>
                    <a:latin typeface="ACHS Nueva Sans" pitchFamily="2" charset="77"/>
                    <a:ea typeface="Helvetica Neue Medium"/>
                    <a:cs typeface="Arial" panose="020B0604020202020204" pitchFamily="34" charset="0"/>
                    <a:sym typeface="Helvetica Neue Medium"/>
                  </a:rPr>
                  <a:t>(R)</a:t>
                </a:r>
                <a:endParaRPr kumimoji="0" lang="en-US" sz="2400" b="1" u="none" strike="noStrike" kern="0" cap="none" spc="0" normalizeH="0" baseline="0" noProof="0" dirty="0">
                  <a:ln>
                    <a:noFill/>
                  </a:ln>
                  <a:solidFill>
                    <a:prstClr val="black"/>
                  </a:solidFill>
                  <a:effectLst/>
                  <a:uLnTx/>
                  <a:uFillTx/>
                  <a:latin typeface="ACHS Nueva Sans" pitchFamily="2" charset="77"/>
                </a:endParaRPr>
              </a:p>
            </p:txBody>
          </p:sp>
        </p:grpSp>
        <p:grpSp>
          <p:nvGrpSpPr>
            <p:cNvPr id="6" name="Grupo 5">
              <a:extLst>
                <a:ext uri="{FF2B5EF4-FFF2-40B4-BE49-F238E27FC236}">
                  <a16:creationId xmlns:a16="http://schemas.microsoft.com/office/drawing/2014/main" xmlns="" id="{FE11815E-5775-BE47-9FC6-301F58CEF2E4}"/>
                </a:ext>
              </a:extLst>
            </p:cNvPr>
            <p:cNvGrpSpPr/>
            <p:nvPr/>
          </p:nvGrpSpPr>
          <p:grpSpPr>
            <a:xfrm>
              <a:off x="4694990" y="3716581"/>
              <a:ext cx="687178" cy="685307"/>
              <a:chOff x="4694990" y="4057238"/>
              <a:chExt cx="687178" cy="685307"/>
            </a:xfrm>
          </p:grpSpPr>
          <p:sp>
            <p:nvSpPr>
              <p:cNvPr id="64" name="Elipse 63">
                <a:extLst>
                  <a:ext uri="{FF2B5EF4-FFF2-40B4-BE49-F238E27FC236}">
                    <a16:creationId xmlns:a16="http://schemas.microsoft.com/office/drawing/2014/main" xmlns="" id="{490ECC96-EA91-574A-8288-112C69A02B0E}"/>
                  </a:ext>
                </a:extLst>
              </p:cNvPr>
              <p:cNvSpPr/>
              <p:nvPr/>
            </p:nvSpPr>
            <p:spPr>
              <a:xfrm>
                <a:off x="4694990" y="4057238"/>
                <a:ext cx="687178" cy="685307"/>
              </a:xfrm>
              <a:prstGeom prst="ellipse">
                <a:avLst/>
              </a:prstGeom>
              <a:solidFill>
                <a:srgbClr val="F79646">
                  <a:lumMod val="75000"/>
                </a:srgbClr>
              </a:solidFill>
              <a:ln w="25400" cap="flat" cmpd="sng" algn="ctr">
                <a:noFill/>
                <a:prstDash val="solid"/>
              </a:ln>
              <a:effectLst/>
            </p:spPr>
            <p:txBody>
              <a:bodyPr rtlCol="0" anchor="ctr"/>
              <a:lstStyle/>
              <a:p>
                <a:pPr marL="0" marR="0" lvl="0" indent="0" algn="ctr" defTabSz="144018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ángulo 72">
                <a:extLst>
                  <a:ext uri="{FF2B5EF4-FFF2-40B4-BE49-F238E27FC236}">
                    <a16:creationId xmlns:a16="http://schemas.microsoft.com/office/drawing/2014/main" xmlns="" id="{4A8BE19C-CD1A-8F4C-9B6E-2AD8C3BF6497}"/>
                  </a:ext>
                </a:extLst>
              </p:cNvPr>
              <p:cNvSpPr/>
              <p:nvPr/>
            </p:nvSpPr>
            <p:spPr>
              <a:xfrm>
                <a:off x="4745334" y="4143108"/>
                <a:ext cx="588623" cy="461665"/>
              </a:xfrm>
              <a:prstGeom prst="rect">
                <a:avLst/>
              </a:prstGeom>
            </p:spPr>
            <p:txBody>
              <a:bodyPr wrap="none">
                <a:spAutoFit/>
              </a:bodyPr>
              <a:lstStyle/>
              <a:p>
                <a:pPr marL="0" marR="0" lvl="0" indent="0" defTabSz="1440180" eaLnBrk="1" fontAlgn="auto" latinLnBrk="0" hangingPunct="1">
                  <a:lnSpc>
                    <a:spcPct val="100000"/>
                  </a:lnSpc>
                  <a:spcBef>
                    <a:spcPts val="0"/>
                  </a:spcBef>
                  <a:spcAft>
                    <a:spcPts val="0"/>
                  </a:spcAft>
                  <a:buClrTx/>
                  <a:buSzTx/>
                  <a:buFontTx/>
                  <a:buNone/>
                  <a:tabLst/>
                  <a:defRPr/>
                </a:pPr>
                <a:r>
                  <a:rPr kumimoji="0" lang="es-ES" sz="2400" b="1" u="none" strike="noStrike" kern="0" cap="none" spc="0" normalizeH="0" baseline="0" noProof="0" dirty="0">
                    <a:ln>
                      <a:noFill/>
                    </a:ln>
                    <a:solidFill>
                      <a:srgbClr val="FFFFFF"/>
                    </a:solidFill>
                    <a:effectLst/>
                    <a:uLnTx/>
                    <a:uFillTx/>
                    <a:latin typeface="ACHS Nueva Sans" pitchFamily="2" charset="77"/>
                    <a:ea typeface="Helvetica Neue Medium"/>
                    <a:cs typeface="Arial" panose="020B0604020202020204" pitchFamily="34" charset="0"/>
                    <a:sym typeface="Helvetica Neue Medium"/>
                  </a:rPr>
                  <a:t>(N)</a:t>
                </a:r>
                <a:endParaRPr kumimoji="0" lang="en-US" sz="2400" b="1" u="none" strike="noStrike" kern="0" cap="none" spc="0" normalizeH="0" baseline="0" noProof="0" dirty="0">
                  <a:ln>
                    <a:noFill/>
                  </a:ln>
                  <a:solidFill>
                    <a:prstClr val="black"/>
                  </a:solidFill>
                  <a:effectLst/>
                  <a:uLnTx/>
                  <a:uFillTx/>
                  <a:latin typeface="ACHS Nueva Sans" pitchFamily="2" charset="77"/>
                </a:endParaRPr>
              </a:p>
            </p:txBody>
          </p:sp>
        </p:grpSp>
        <p:grpSp>
          <p:nvGrpSpPr>
            <p:cNvPr id="80" name="Grupo 79">
              <a:extLst>
                <a:ext uri="{FF2B5EF4-FFF2-40B4-BE49-F238E27FC236}">
                  <a16:creationId xmlns:a16="http://schemas.microsoft.com/office/drawing/2014/main" xmlns="" id="{1CB2F0A9-6FA8-0A4A-B706-245272A9AF12}"/>
                </a:ext>
              </a:extLst>
            </p:cNvPr>
            <p:cNvGrpSpPr/>
            <p:nvPr/>
          </p:nvGrpSpPr>
          <p:grpSpPr>
            <a:xfrm>
              <a:off x="4694990" y="4702710"/>
              <a:ext cx="687178" cy="685307"/>
              <a:chOff x="4707278" y="5043367"/>
              <a:chExt cx="687178" cy="685307"/>
            </a:xfrm>
          </p:grpSpPr>
          <p:sp>
            <p:nvSpPr>
              <p:cNvPr id="63" name="Elipse 62">
                <a:extLst>
                  <a:ext uri="{FF2B5EF4-FFF2-40B4-BE49-F238E27FC236}">
                    <a16:creationId xmlns:a16="http://schemas.microsoft.com/office/drawing/2014/main" xmlns="" id="{F69AD67E-53E2-AA4A-9509-8F731550DD04}"/>
                  </a:ext>
                </a:extLst>
              </p:cNvPr>
              <p:cNvSpPr/>
              <p:nvPr/>
            </p:nvSpPr>
            <p:spPr>
              <a:xfrm>
                <a:off x="4707278" y="5043367"/>
                <a:ext cx="687178" cy="685307"/>
              </a:xfrm>
              <a:prstGeom prst="ellipse">
                <a:avLst/>
              </a:prstGeom>
              <a:solidFill>
                <a:srgbClr val="FFC000"/>
              </a:solidFill>
              <a:ln w="25400" cap="flat" cmpd="sng" algn="ctr">
                <a:noFill/>
                <a:prstDash val="solid"/>
              </a:ln>
              <a:effectLst/>
            </p:spPr>
            <p:txBody>
              <a:bodyPr rtlCol="0" anchor="ctr"/>
              <a:lstStyle/>
              <a:p>
                <a:pPr marL="0" marR="0" lvl="0" indent="0" algn="ctr" defTabSz="144018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a:ea typeface="+mn-ea"/>
                  <a:cs typeface="+mn-cs"/>
                </a:endParaRPr>
              </a:p>
            </p:txBody>
          </p:sp>
          <p:sp>
            <p:nvSpPr>
              <p:cNvPr id="74" name="Rectángulo 73">
                <a:extLst>
                  <a:ext uri="{FF2B5EF4-FFF2-40B4-BE49-F238E27FC236}">
                    <a16:creationId xmlns:a16="http://schemas.microsoft.com/office/drawing/2014/main" xmlns="" id="{C8D4D6FA-ACC6-A94B-9795-3041AD0C40D1}"/>
                  </a:ext>
                </a:extLst>
              </p:cNvPr>
              <p:cNvSpPr/>
              <p:nvPr/>
            </p:nvSpPr>
            <p:spPr>
              <a:xfrm>
                <a:off x="4767776" y="5155187"/>
                <a:ext cx="577402" cy="461665"/>
              </a:xfrm>
              <a:prstGeom prst="rect">
                <a:avLst/>
              </a:prstGeom>
            </p:spPr>
            <p:txBody>
              <a:bodyPr wrap="none">
                <a:spAutoFit/>
              </a:bodyPr>
              <a:lstStyle/>
              <a:p>
                <a:pPr marL="0" marR="0" lvl="0" indent="0" defTabSz="1440180" eaLnBrk="1" fontAlgn="auto" latinLnBrk="0" hangingPunct="1">
                  <a:lnSpc>
                    <a:spcPct val="100000"/>
                  </a:lnSpc>
                  <a:spcBef>
                    <a:spcPts val="0"/>
                  </a:spcBef>
                  <a:spcAft>
                    <a:spcPts val="0"/>
                  </a:spcAft>
                  <a:buClrTx/>
                  <a:buSzTx/>
                  <a:buFontTx/>
                  <a:buNone/>
                  <a:tabLst/>
                  <a:defRPr/>
                </a:pPr>
                <a:r>
                  <a:rPr kumimoji="0" lang="es-ES" sz="2400" b="1" u="none" strike="noStrike" kern="0" cap="none" spc="0" normalizeH="0" baseline="0" noProof="0" dirty="0">
                    <a:ln>
                      <a:noFill/>
                    </a:ln>
                    <a:solidFill>
                      <a:srgbClr val="FFFFFF"/>
                    </a:solidFill>
                    <a:effectLst/>
                    <a:uLnTx/>
                    <a:uFillTx/>
                    <a:latin typeface="ACHS Nueva Sans" pitchFamily="2" charset="77"/>
                    <a:ea typeface="Helvetica Neue Medium"/>
                    <a:cs typeface="Arial" panose="020B0604020202020204" pitchFamily="34" charset="0"/>
                    <a:sym typeface="Helvetica Neue Medium"/>
                  </a:rPr>
                  <a:t>(A)</a:t>
                </a:r>
                <a:endParaRPr kumimoji="0" lang="en-US" sz="2400" b="1" u="none" strike="noStrike" kern="0" cap="none" spc="0" normalizeH="0" baseline="0" noProof="0" dirty="0">
                  <a:ln>
                    <a:noFill/>
                  </a:ln>
                  <a:solidFill>
                    <a:prstClr val="black"/>
                  </a:solidFill>
                  <a:effectLst/>
                  <a:uLnTx/>
                  <a:uFillTx/>
                  <a:latin typeface="ACHS Nueva Sans" pitchFamily="2" charset="77"/>
                </a:endParaRPr>
              </a:p>
            </p:txBody>
          </p:sp>
        </p:grpSp>
        <p:sp>
          <p:nvSpPr>
            <p:cNvPr id="77" name="Rectángulo redondeado 76">
              <a:extLst>
                <a:ext uri="{FF2B5EF4-FFF2-40B4-BE49-F238E27FC236}">
                  <a16:creationId xmlns:a16="http://schemas.microsoft.com/office/drawing/2014/main" xmlns="" id="{2B537B4D-C7AC-4E44-ABDC-5A47162998C0}"/>
                </a:ext>
              </a:extLst>
            </p:cNvPr>
            <p:cNvSpPr/>
            <p:nvPr/>
          </p:nvSpPr>
          <p:spPr>
            <a:xfrm>
              <a:off x="6832745" y="2339769"/>
              <a:ext cx="4453826" cy="100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dirty="0">
                  <a:solidFill>
                    <a:schemeClr val="bg1"/>
                  </a:solidFill>
                  <a:latin typeface="ACHS Nueva Sans Medium" pitchFamily="2" charset="77"/>
                </a:rPr>
                <a:t>Una vez verificados los resultados en terreno por el OAL, la empresa tendrá el plazo de un mes para dar cumplimiento a lo establecido en la normativa. </a:t>
              </a:r>
            </a:p>
          </p:txBody>
        </p:sp>
        <p:sp>
          <p:nvSpPr>
            <p:cNvPr id="78" name="Rectángulo redondeado 77">
              <a:extLst>
                <a:ext uri="{FF2B5EF4-FFF2-40B4-BE49-F238E27FC236}">
                  <a16:creationId xmlns:a16="http://schemas.microsoft.com/office/drawing/2014/main" xmlns="" id="{0301F836-5916-3041-8409-B4FEFDE8B2F2}"/>
                </a:ext>
              </a:extLst>
            </p:cNvPr>
            <p:cNvSpPr/>
            <p:nvPr/>
          </p:nvSpPr>
          <p:spPr>
            <a:xfrm>
              <a:off x="6819653" y="3539101"/>
              <a:ext cx="4453826" cy="100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dirty="0">
                  <a:solidFill>
                    <a:schemeClr val="bg1"/>
                  </a:solidFill>
                  <a:latin typeface="ACHS Nueva Sans Medium" pitchFamily="2" charset="77"/>
                </a:rPr>
                <a:t>Una vez verificados los resultados en terreno por el OAL, la empresa tendrá  un plazo de tres meses para dar cumplimiento a lo establecido en la normativa.</a:t>
              </a:r>
            </a:p>
          </p:txBody>
        </p:sp>
        <p:sp>
          <p:nvSpPr>
            <p:cNvPr id="79" name="Rectángulo redondeado 78">
              <a:extLst>
                <a:ext uri="{FF2B5EF4-FFF2-40B4-BE49-F238E27FC236}">
                  <a16:creationId xmlns:a16="http://schemas.microsoft.com/office/drawing/2014/main" xmlns="" id="{FF7A43FB-6ED9-F64F-BA53-B1DCE7F2A69F}"/>
                </a:ext>
              </a:extLst>
            </p:cNvPr>
            <p:cNvSpPr/>
            <p:nvPr/>
          </p:nvSpPr>
          <p:spPr>
            <a:xfrm>
              <a:off x="6832745" y="4736813"/>
              <a:ext cx="4453826" cy="100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200" dirty="0">
                  <a:solidFill>
                    <a:schemeClr val="bg1"/>
                  </a:solidFill>
                  <a:latin typeface="ACHS Nueva Sans Medium" pitchFamily="2" charset="77"/>
                </a:rPr>
                <a:t>Una vez verificados los resultados en terreno por el OAL, la empresa tendrá un plazo de seis meses para dar cumplimiento a lo establecido en la normativa. </a:t>
              </a:r>
            </a:p>
          </p:txBody>
        </p:sp>
        <p:sp>
          <p:nvSpPr>
            <p:cNvPr id="84" name="Flecha derecha 83">
              <a:extLst>
                <a:ext uri="{FF2B5EF4-FFF2-40B4-BE49-F238E27FC236}">
                  <a16:creationId xmlns:a16="http://schemas.microsoft.com/office/drawing/2014/main" xmlns="" id="{B2DAF2A1-3429-0241-AFCF-24804434E0E0}"/>
                </a:ext>
              </a:extLst>
            </p:cNvPr>
            <p:cNvSpPr/>
            <p:nvPr/>
          </p:nvSpPr>
          <p:spPr>
            <a:xfrm>
              <a:off x="5665326" y="2951223"/>
              <a:ext cx="624707" cy="3899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5" name="Flecha derecha 84">
              <a:extLst>
                <a:ext uri="{FF2B5EF4-FFF2-40B4-BE49-F238E27FC236}">
                  <a16:creationId xmlns:a16="http://schemas.microsoft.com/office/drawing/2014/main" xmlns="" id="{6915C07F-C1FE-9B43-8001-A8D405AB6E51}"/>
                </a:ext>
              </a:extLst>
            </p:cNvPr>
            <p:cNvSpPr/>
            <p:nvPr/>
          </p:nvSpPr>
          <p:spPr>
            <a:xfrm>
              <a:off x="5658758" y="3864274"/>
              <a:ext cx="624707" cy="3899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86" name="Flecha derecha 85">
              <a:extLst>
                <a:ext uri="{FF2B5EF4-FFF2-40B4-BE49-F238E27FC236}">
                  <a16:creationId xmlns:a16="http://schemas.microsoft.com/office/drawing/2014/main" xmlns="" id="{843CC4D5-9627-AE44-B492-A9473570C6A6}"/>
                </a:ext>
              </a:extLst>
            </p:cNvPr>
            <p:cNvSpPr/>
            <p:nvPr/>
          </p:nvSpPr>
          <p:spPr>
            <a:xfrm>
              <a:off x="5636925" y="4850402"/>
              <a:ext cx="624707" cy="38992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sp>
        <p:nvSpPr>
          <p:cNvPr id="88" name="Marcador de texto 5">
            <a:extLst>
              <a:ext uri="{FF2B5EF4-FFF2-40B4-BE49-F238E27FC236}">
                <a16:creationId xmlns:a16="http://schemas.microsoft.com/office/drawing/2014/main" xmlns="" id="{07DE59AC-793C-C54D-A517-876A14767CFC}"/>
              </a:ext>
            </a:extLst>
          </p:cNvPr>
          <p:cNvSpPr txBox="1">
            <a:spLocks/>
          </p:cNvSpPr>
          <p:nvPr/>
        </p:nvSpPr>
        <p:spPr>
          <a:xfrm>
            <a:off x="449262" y="6043043"/>
            <a:ext cx="9142973" cy="52310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b="1" dirty="0">
                <a:effectLst/>
                <a:latin typeface="ACHS Nueva Sans Medium" pitchFamily="2" charset="77"/>
              </a:rPr>
              <a:t>*</a:t>
            </a:r>
            <a:r>
              <a:rPr lang="es-ES" sz="1400" dirty="0">
                <a:solidFill>
                  <a:schemeClr val="tx1"/>
                </a:solidFill>
                <a:effectLst/>
                <a:latin typeface="ACHS Nueva Sans Medium" pitchFamily="2" charset="77"/>
              </a:rPr>
              <a:t>En todos los casos, si en la segunda visita de verificación se mantiene el incumplimiento, el Organismo Administrador deberá informar a la Autoridad Sanitaria en un plazo máximo de una semana.</a:t>
            </a:r>
          </a:p>
        </p:txBody>
      </p:sp>
    </p:spTree>
    <p:extLst>
      <p:ext uri="{BB962C8B-B14F-4D97-AF65-F5344CB8AC3E}">
        <p14:creationId xmlns:p14="http://schemas.microsoft.com/office/powerpoint/2010/main" val="37089252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Conclusiones</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2795961" cy="288948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Recuerda siempre, revisar y aplicar las recomendaciones entregadas durante esta charla de capacitación, queremos que te cuides y no sufras de complicaciones de acuerdo a las exigencias de tu trabajo.</a:t>
            </a:r>
          </a:p>
          <a:p>
            <a:pPr>
              <a:lnSpc>
                <a:spcPct val="100000"/>
              </a:lnSpc>
            </a:pPr>
            <a:r>
              <a:rPr lang="es-ES" sz="1400" dirty="0">
                <a:solidFill>
                  <a:schemeClr val="tx1"/>
                </a:solidFill>
                <a:effectLst/>
                <a:latin typeface="ACHS Nueva Sans Medium" pitchFamily="2" charset="77"/>
              </a:rPr>
              <a:t>Verifica que el protocolo se aplique y cumpla en tu empresa, lo anterior es para tu salud y todos tus compañeros de trabajo.</a:t>
            </a:r>
          </a:p>
        </p:txBody>
      </p:sp>
      <p:pic>
        <p:nvPicPr>
          <p:cNvPr id="9" name="Imagen 8">
            <a:extLst>
              <a:ext uri="{FF2B5EF4-FFF2-40B4-BE49-F238E27FC236}">
                <a16:creationId xmlns:a16="http://schemas.microsoft.com/office/drawing/2014/main" xmlns="" id="{930202CF-B7EA-2F40-81CC-BD18E2CDD359}"/>
              </a:ext>
            </a:extLst>
          </p:cNvPr>
          <p:cNvPicPr>
            <a:picLocks noChangeAspect="1"/>
          </p:cNvPicPr>
          <p:nvPr/>
        </p:nvPicPr>
        <p:blipFill rotWithShape="1">
          <a:blip r:embed="rId3">
            <a:extLst>
              <a:ext uri="{28A0092B-C50C-407E-A947-70E740481C1C}">
                <a14:useLocalDpi xmlns:a14="http://schemas.microsoft.com/office/drawing/2010/main" val="0"/>
              </a:ext>
            </a:extLst>
          </a:blip>
          <a:srcRect l="9833" t="4373" r="1812" b="4373"/>
          <a:stretch/>
        </p:blipFill>
        <p:spPr>
          <a:xfrm>
            <a:off x="4473574" y="1538288"/>
            <a:ext cx="7718426" cy="5319712"/>
          </a:xfrm>
          <a:prstGeom prst="rect">
            <a:avLst/>
          </a:prstGeom>
        </p:spPr>
      </p:pic>
    </p:spTree>
    <p:extLst>
      <p:ext uri="{BB962C8B-B14F-4D97-AF65-F5344CB8AC3E}">
        <p14:creationId xmlns:p14="http://schemas.microsoft.com/office/powerpoint/2010/main" val="11058543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35BA01-3820-0D49-B44E-B4F99E7447C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8FF4BCEE-EF67-F649-AF32-944821D8ED18}"/>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09574CC7-AE90-D142-A007-56E366130952}"/>
              </a:ext>
            </a:extLst>
          </p:cNvPr>
          <p:cNvSpPr/>
          <p:nvPr/>
        </p:nvSpPr>
        <p:spPr>
          <a:xfrm>
            <a:off x="0" y="118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 xmlns:a16="http://schemas.microsoft.com/office/drawing/2014/main" id="{22AF48BE-1D16-174E-9D61-AAAA6E1FDA71}"/>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34DA0A71-997A-6648-A38D-B5CEF703E8A2}"/>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88DFC691-DBE8-004F-A13D-664670C5C7E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1274D962-464B-6A4E-BB2A-5D7CFEA38C0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916A0246-60AB-E848-807A-41356E60F15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E4AD6C16-93E3-E145-953C-336B7AACA87C}"/>
              </a:ext>
            </a:extLst>
          </p:cNvPr>
          <p:cNvSpPr/>
          <p:nvPr/>
        </p:nvSpPr>
        <p:spPr>
          <a:xfrm>
            <a:off x="452954" y="440791"/>
            <a:ext cx="6280887"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abierto presencial</a:t>
            </a:r>
          </a:p>
        </p:txBody>
      </p:sp>
      <p:pic>
        <p:nvPicPr>
          <p:cNvPr id="11" name="Imagen 10">
            <a:extLst>
              <a:ext uri="{FF2B5EF4-FFF2-40B4-BE49-F238E27FC236}">
                <a16:creationId xmlns="" xmlns:a16="http://schemas.microsoft.com/office/drawing/2014/main" id="{B6014957-C826-9C45-BC05-9121603F1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6074E660-AA37-9E45-8D6E-CAAC7EB0A77B}"/>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F0CB735D-06B5-B341-AC4F-A43926FC2125}"/>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94D5BD24-B25B-0348-81AE-8B0005A9356E}"/>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92C80F6-197E-164E-929B-FF5B71010328}"/>
              </a:ext>
            </a:extLst>
          </p:cNvPr>
          <p:cNvSpPr txBox="1">
            <a:spLocks/>
          </p:cNvSpPr>
          <p:nvPr/>
        </p:nvSpPr>
        <p:spPr>
          <a:xfrm>
            <a:off x="5958451" y="2923972"/>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pitchFamily="2" charset="77"/>
              </a:rPr>
              <a:t>tinyurl.com/26vbepn4</a:t>
            </a:r>
          </a:p>
        </p:txBody>
      </p:sp>
      <p:pic>
        <p:nvPicPr>
          <p:cNvPr id="18" name="Imagen 17">
            <a:extLst>
              <a:ext uri="{FF2B5EF4-FFF2-40B4-BE49-F238E27FC236}">
                <a16:creationId xmlns="" xmlns:a16="http://schemas.microsoft.com/office/drawing/2014/main" id="{34643A48-629B-8542-A236-DED458AE96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57118" y="2627956"/>
            <a:ext cx="1625051" cy="1628874"/>
          </a:xfrm>
          <a:prstGeom prst="rect">
            <a:avLst/>
          </a:prstGeom>
        </p:spPr>
      </p:pic>
    </p:spTree>
    <p:custDataLst>
      <p:tags r:id="rId1"/>
    </p:custDataLst>
    <p:extLst>
      <p:ext uri="{BB962C8B-B14F-4D97-AF65-F5344CB8AC3E}">
        <p14:creationId xmlns:p14="http://schemas.microsoft.com/office/powerpoint/2010/main" val="253432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206;p2">
            <a:extLst>
              <a:ext uri="{FF2B5EF4-FFF2-40B4-BE49-F238E27FC236}">
                <a16:creationId xmlns:a16="http://schemas.microsoft.com/office/drawing/2014/main" xmlns="" id="{6ECE3EA7-3BD4-8742-B3F0-BE939A3F6081}"/>
              </a:ext>
            </a:extLst>
          </p:cNvPr>
          <p:cNvSpPr txBox="1">
            <a:spLocks/>
          </p:cNvSpPr>
          <p:nvPr/>
        </p:nvSpPr>
        <p:spPr>
          <a:xfrm>
            <a:off x="449262" y="496571"/>
            <a:ext cx="9865812" cy="52387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000"/>
              <a:buFont typeface="Noto Sans Symbols"/>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s-CL" kern="0" dirty="0">
                <a:latin typeface="ACHS Nueva Serif" pitchFamily="2" charset="77"/>
              </a:rPr>
              <a:t>Antes de comenzar</a:t>
            </a:r>
          </a:p>
        </p:txBody>
      </p:sp>
      <p:sp>
        <p:nvSpPr>
          <p:cNvPr id="20" name="Marcador de texto 4">
            <a:extLst>
              <a:ext uri="{FF2B5EF4-FFF2-40B4-BE49-F238E27FC236}">
                <a16:creationId xmlns:a16="http://schemas.microsoft.com/office/drawing/2014/main" xmlns="" id="{558EBCD6-FA84-E248-8344-1EFF3B0A1609}"/>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01</a:t>
            </a:r>
            <a:endParaRPr lang="es-CL" sz="4800" dirty="0">
              <a:solidFill>
                <a:srgbClr val="004C14"/>
              </a:solidFill>
              <a:latin typeface="ACHS Nueva Sans SemiBold" pitchFamily="2" charset="77"/>
              <a:sym typeface="Arial"/>
            </a:endParaRPr>
          </a:p>
        </p:txBody>
      </p:sp>
      <p:sp>
        <p:nvSpPr>
          <p:cNvPr id="21" name="Marcador de texto 4">
            <a:extLst>
              <a:ext uri="{FF2B5EF4-FFF2-40B4-BE49-F238E27FC236}">
                <a16:creationId xmlns:a16="http://schemas.microsoft.com/office/drawing/2014/main" xmlns="" id="{5ADB2FE0-8EBB-1F49-AF1F-A63560AC8C4E}"/>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02</a:t>
            </a:r>
            <a:endParaRPr lang="es-CL" sz="4800" dirty="0">
              <a:solidFill>
                <a:srgbClr val="004C14"/>
              </a:solidFill>
              <a:latin typeface="ACHS Nueva Sans SemiBold" pitchFamily="2" charset="77"/>
              <a:sym typeface="Arial"/>
            </a:endParaRPr>
          </a:p>
        </p:txBody>
      </p:sp>
      <p:sp>
        <p:nvSpPr>
          <p:cNvPr id="22" name="Marcador de texto 4">
            <a:extLst>
              <a:ext uri="{FF2B5EF4-FFF2-40B4-BE49-F238E27FC236}">
                <a16:creationId xmlns:a16="http://schemas.microsoft.com/office/drawing/2014/main" xmlns="" id="{B3F627BB-8D73-DC40-9F8D-FC1F0FE19C63}"/>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03</a:t>
            </a:r>
            <a:endParaRPr lang="es-CL" sz="4800" dirty="0">
              <a:solidFill>
                <a:srgbClr val="004C14"/>
              </a:solidFill>
              <a:latin typeface="ACHS Nueva Sans SemiBold" pitchFamily="2" charset="77"/>
              <a:sym typeface="Arial"/>
            </a:endParaRPr>
          </a:p>
        </p:txBody>
      </p:sp>
      <p:sp>
        <p:nvSpPr>
          <p:cNvPr id="27" name="Marcador de texto 4">
            <a:extLst>
              <a:ext uri="{FF2B5EF4-FFF2-40B4-BE49-F238E27FC236}">
                <a16:creationId xmlns:a16="http://schemas.microsoft.com/office/drawing/2014/main" xmlns="" id="{BF9B82EF-CA90-2045-AFF2-DB28652CC765}"/>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04</a:t>
            </a:r>
            <a:endParaRPr lang="es-CL" sz="4800" dirty="0">
              <a:solidFill>
                <a:srgbClr val="004C14"/>
              </a:solidFill>
              <a:latin typeface="ACHS Nueva Sans SemiBold" pitchFamily="2" charset="77"/>
              <a:sym typeface="Arial"/>
            </a:endParaRPr>
          </a:p>
        </p:txBody>
      </p:sp>
      <p:sp>
        <p:nvSpPr>
          <p:cNvPr id="28" name="Marcador de texto 5">
            <a:extLst>
              <a:ext uri="{FF2B5EF4-FFF2-40B4-BE49-F238E27FC236}">
                <a16:creationId xmlns:a16="http://schemas.microsoft.com/office/drawing/2014/main" xmlns="" id="{9918C77E-0C46-2046-81A3-A3F472549F3D}"/>
              </a:ext>
            </a:extLst>
          </p:cNvPr>
          <p:cNvSpPr txBox="1">
            <a:spLocks/>
          </p:cNvSpPr>
          <p:nvPr/>
        </p:nvSpPr>
        <p:spPr>
          <a:xfrm>
            <a:off x="584328"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Bienvenida</a:t>
            </a:r>
          </a:p>
        </p:txBody>
      </p:sp>
      <p:sp>
        <p:nvSpPr>
          <p:cNvPr id="29" name="Marcador de texto 5">
            <a:extLst>
              <a:ext uri="{FF2B5EF4-FFF2-40B4-BE49-F238E27FC236}">
                <a16:creationId xmlns:a16="http://schemas.microsoft.com/office/drawing/2014/main" xmlns="" id="{CC74FD4B-20FA-3E41-A6E5-914D982C2494}"/>
              </a:ext>
            </a:extLst>
          </p:cNvPr>
          <p:cNvSpPr txBox="1">
            <a:spLocks/>
          </p:cNvSpPr>
          <p:nvPr/>
        </p:nvSpPr>
        <p:spPr>
          <a:xfrm>
            <a:off x="3425018"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Presentación del facilitador</a:t>
            </a:r>
          </a:p>
          <a:p>
            <a:pPr algn="ctr">
              <a:buClr>
                <a:srgbClr val="15BF45"/>
              </a:buClr>
            </a:pPr>
            <a:endParaRPr lang="es-CL" sz="1400" b="1" dirty="0">
              <a:solidFill>
                <a:srgbClr val="004C14"/>
              </a:solidFill>
              <a:latin typeface="ACHS Nueva Sans Medium" pitchFamily="2" charset="77"/>
              <a:sym typeface="Arial"/>
            </a:endParaRPr>
          </a:p>
        </p:txBody>
      </p:sp>
      <p:sp>
        <p:nvSpPr>
          <p:cNvPr id="30" name="Marcador de texto 5">
            <a:extLst>
              <a:ext uri="{FF2B5EF4-FFF2-40B4-BE49-F238E27FC236}">
                <a16:creationId xmlns:a16="http://schemas.microsoft.com/office/drawing/2014/main" xmlns="" id="{64E2FB06-CF57-2149-96B4-D3EE6870DA5C}"/>
              </a:ext>
            </a:extLst>
          </p:cNvPr>
          <p:cNvSpPr txBox="1">
            <a:spLocks/>
          </p:cNvSpPr>
          <p:nvPr/>
        </p:nvSpPr>
        <p:spPr>
          <a:xfrm>
            <a:off x="6509761"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Expectativas de los participantes</a:t>
            </a:r>
          </a:p>
          <a:p>
            <a:pPr algn="ctr">
              <a:buClr>
                <a:srgbClr val="15BF45"/>
              </a:buClr>
            </a:pPr>
            <a:endParaRPr lang="es-CL" sz="1400" b="1" dirty="0">
              <a:solidFill>
                <a:srgbClr val="004C14"/>
              </a:solidFill>
              <a:latin typeface="ACHS Nueva Sans Medium" pitchFamily="2" charset="77"/>
              <a:sym typeface="Arial"/>
            </a:endParaRPr>
          </a:p>
        </p:txBody>
      </p:sp>
      <p:sp>
        <p:nvSpPr>
          <p:cNvPr id="31" name="Marcador de texto 5">
            <a:extLst>
              <a:ext uri="{FF2B5EF4-FFF2-40B4-BE49-F238E27FC236}">
                <a16:creationId xmlns:a16="http://schemas.microsoft.com/office/drawing/2014/main" xmlns="" id="{5E91E48E-ACD6-5741-9FDF-9E113F98F53D}"/>
              </a:ext>
            </a:extLst>
          </p:cNvPr>
          <p:cNvSpPr txBox="1">
            <a:spLocks/>
          </p:cNvSpPr>
          <p:nvPr/>
        </p:nvSpPr>
        <p:spPr>
          <a:xfrm>
            <a:off x="9673763" y="462941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Presentación  del curso</a:t>
            </a:r>
          </a:p>
          <a:p>
            <a:pPr algn="ctr">
              <a:buClr>
                <a:srgbClr val="15BF45"/>
              </a:buClr>
            </a:pPr>
            <a:endParaRPr lang="es-CL" sz="1400" b="1" dirty="0">
              <a:solidFill>
                <a:srgbClr val="004C14"/>
              </a:solidFill>
              <a:latin typeface="ACHS Nueva Sans Medium" pitchFamily="2" charset="77"/>
              <a:sym typeface="Arial"/>
            </a:endParaRPr>
          </a:p>
        </p:txBody>
      </p:sp>
      <p:pic>
        <p:nvPicPr>
          <p:cNvPr id="32" name="Imagen 31">
            <a:extLst>
              <a:ext uri="{FF2B5EF4-FFF2-40B4-BE49-F238E27FC236}">
                <a16:creationId xmlns:a16="http://schemas.microsoft.com/office/drawing/2014/main" xmlns="" id="{C418ADC3-5111-5244-A5F9-084C0F39494C}"/>
              </a:ext>
            </a:extLst>
          </p:cNvPr>
          <p:cNvPicPr>
            <a:picLocks noChangeAspect="1"/>
          </p:cNvPicPr>
          <p:nvPr/>
        </p:nvPicPr>
        <p:blipFill>
          <a:blip r:embed="rId3"/>
          <a:stretch>
            <a:fillRect/>
          </a:stretch>
        </p:blipFill>
        <p:spPr>
          <a:xfrm>
            <a:off x="584328" y="3124588"/>
            <a:ext cx="1481153" cy="1071472"/>
          </a:xfrm>
          <a:prstGeom prst="rect">
            <a:avLst/>
          </a:prstGeom>
        </p:spPr>
      </p:pic>
      <p:pic>
        <p:nvPicPr>
          <p:cNvPr id="33" name="Imagen 32">
            <a:extLst>
              <a:ext uri="{FF2B5EF4-FFF2-40B4-BE49-F238E27FC236}">
                <a16:creationId xmlns:a16="http://schemas.microsoft.com/office/drawing/2014/main" xmlns="" id="{5B8D2CBB-1D35-D747-A9F7-646EDBF55E63}"/>
              </a:ext>
            </a:extLst>
          </p:cNvPr>
          <p:cNvPicPr>
            <a:picLocks noChangeAspect="1"/>
          </p:cNvPicPr>
          <p:nvPr/>
        </p:nvPicPr>
        <p:blipFill>
          <a:blip r:embed="rId4"/>
          <a:stretch>
            <a:fillRect/>
          </a:stretch>
        </p:blipFill>
        <p:spPr>
          <a:xfrm>
            <a:off x="3714980" y="2934164"/>
            <a:ext cx="922622" cy="1336212"/>
          </a:xfrm>
          <a:prstGeom prst="rect">
            <a:avLst/>
          </a:prstGeom>
        </p:spPr>
      </p:pic>
      <p:pic>
        <p:nvPicPr>
          <p:cNvPr id="34" name="Imagen 33">
            <a:extLst>
              <a:ext uri="{FF2B5EF4-FFF2-40B4-BE49-F238E27FC236}">
                <a16:creationId xmlns:a16="http://schemas.microsoft.com/office/drawing/2014/main" xmlns="" id="{61ECAFF0-B790-B349-A6AE-F335C8A49556}"/>
              </a:ext>
            </a:extLst>
          </p:cNvPr>
          <p:cNvPicPr>
            <a:picLocks noChangeAspect="1"/>
          </p:cNvPicPr>
          <p:nvPr/>
        </p:nvPicPr>
        <p:blipFill>
          <a:blip r:embed="rId5"/>
          <a:stretch>
            <a:fillRect/>
          </a:stretch>
        </p:blipFill>
        <p:spPr>
          <a:xfrm>
            <a:off x="6731655" y="3124588"/>
            <a:ext cx="1102987" cy="1039959"/>
          </a:xfrm>
          <a:prstGeom prst="rect">
            <a:avLst/>
          </a:prstGeom>
        </p:spPr>
      </p:pic>
      <p:pic>
        <p:nvPicPr>
          <p:cNvPr id="35" name="Imagen 34">
            <a:extLst>
              <a:ext uri="{FF2B5EF4-FFF2-40B4-BE49-F238E27FC236}">
                <a16:creationId xmlns:a16="http://schemas.microsoft.com/office/drawing/2014/main" xmlns="" id="{3B87CD55-25EC-AB46-BED2-40E2DCF2B06F}"/>
              </a:ext>
            </a:extLst>
          </p:cNvPr>
          <p:cNvPicPr>
            <a:picLocks noChangeAspect="1"/>
          </p:cNvPicPr>
          <p:nvPr/>
        </p:nvPicPr>
        <p:blipFill>
          <a:blip r:embed="rId6"/>
          <a:stretch>
            <a:fillRect/>
          </a:stretch>
        </p:blipFill>
        <p:spPr>
          <a:xfrm>
            <a:off x="9828614" y="3149988"/>
            <a:ext cx="1157089" cy="1124948"/>
          </a:xfrm>
          <a:prstGeom prst="rect">
            <a:avLst/>
          </a:prstGeom>
        </p:spPr>
      </p:pic>
    </p:spTree>
    <p:extLst>
      <p:ext uri="{BB962C8B-B14F-4D97-AF65-F5344CB8AC3E}">
        <p14:creationId xmlns:p14="http://schemas.microsoft.com/office/powerpoint/2010/main" val="11017070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0317DA-7C74-1548-9D23-0BFB8866CFE8}"/>
              </a:ext>
            </a:extLst>
          </p:cNvPr>
          <p:cNvSpPr>
            <a:spLocks noGrp="1"/>
          </p:cNvSpPr>
          <p:nvPr>
            <p:ph type="title"/>
          </p:nvPr>
        </p:nvSpPr>
        <p:spPr/>
        <p:txBody>
          <a:bodyPr/>
          <a:lstStyle/>
          <a:p>
            <a:endParaRPr lang="es-CL"/>
          </a:p>
        </p:txBody>
      </p:sp>
      <p:sp>
        <p:nvSpPr>
          <p:cNvPr id="3" name="Marcador de contenido 2">
            <a:extLst>
              <a:ext uri="{FF2B5EF4-FFF2-40B4-BE49-F238E27FC236}">
                <a16:creationId xmlns="" xmlns:a16="http://schemas.microsoft.com/office/drawing/2014/main" id="{7CC3F05D-7E38-9645-BAA9-459EE8109A56}"/>
              </a:ext>
            </a:extLst>
          </p:cNvPr>
          <p:cNvSpPr>
            <a:spLocks noGrp="1"/>
          </p:cNvSpPr>
          <p:nvPr>
            <p:ph idx="1"/>
          </p:nvPr>
        </p:nvSpPr>
        <p:spPr/>
        <p:txBody>
          <a:bodyPr/>
          <a:lstStyle/>
          <a:p>
            <a:endParaRPr lang="es-CL"/>
          </a:p>
        </p:txBody>
      </p:sp>
      <p:sp>
        <p:nvSpPr>
          <p:cNvPr id="4" name="Rectángulo 3">
            <a:extLst>
              <a:ext uri="{FF2B5EF4-FFF2-40B4-BE49-F238E27FC236}">
                <a16:creationId xmlns="" xmlns:a16="http://schemas.microsoft.com/office/drawing/2014/main" id="{52BD712E-6A3D-4342-B8CA-C4A51CDB477B}"/>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rgbClr val="13C045"/>
              </a:solidFill>
            </a:endParaRPr>
          </a:p>
        </p:txBody>
      </p:sp>
      <p:grpSp>
        <p:nvGrpSpPr>
          <p:cNvPr id="5" name="Group 4">
            <a:extLst>
              <a:ext uri="{FF2B5EF4-FFF2-40B4-BE49-F238E27FC236}">
                <a16:creationId xmlns="" xmlns:a16="http://schemas.microsoft.com/office/drawing/2014/main" id="{B63C7CAB-FA4F-1745-9571-70574C4DB2EB}"/>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 xmlns:a16="http://schemas.microsoft.com/office/drawing/2014/main" id="{9CBA5BF2-5B2A-484C-8814-AFFB5F9CD650}"/>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 xmlns:a16="http://schemas.microsoft.com/office/drawing/2014/main" id="{4E3359A4-44E0-1547-8EA4-A8EF46656606}"/>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 xmlns:a16="http://schemas.microsoft.com/office/drawing/2014/main" id="{50DEDFD7-C412-3C40-AB72-78E8FFC623A5}"/>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 xmlns:a16="http://schemas.microsoft.com/office/drawing/2014/main" id="{255B9AF1-52CC-2343-85D3-3845CBB0F8C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0" name="Rectángulo 9">
            <a:extLst>
              <a:ext uri="{FF2B5EF4-FFF2-40B4-BE49-F238E27FC236}">
                <a16:creationId xmlns="" xmlns:a16="http://schemas.microsoft.com/office/drawing/2014/main" id="{52DB2E02-B54A-514F-BDA4-EFDA7F802CB0}"/>
              </a:ext>
            </a:extLst>
          </p:cNvPr>
          <p:cNvSpPr/>
          <p:nvPr/>
        </p:nvSpPr>
        <p:spPr>
          <a:xfrm>
            <a:off x="473261" y="411644"/>
            <a:ext cx="6330579" cy="400110"/>
          </a:xfrm>
          <a:prstGeom prst="rect">
            <a:avLst/>
          </a:prstGeom>
        </p:spPr>
        <p:txBody>
          <a:bodyPr wrap="none">
            <a:spAutoFit/>
          </a:bodyPr>
          <a:lstStyle/>
          <a:p>
            <a:r>
              <a:rPr lang="es-CL" sz="2000" dirty="0">
                <a:solidFill>
                  <a:srgbClr val="15C047"/>
                </a:solidFill>
                <a:latin typeface="ACHS Nueva Serif" pitchFamily="2" charset="77"/>
                <a:cs typeface="Arial" panose="020B0604020202020204" pitchFamily="34" charset="0"/>
              </a:rPr>
              <a:t>Encuesta de satisfacción – Curso  cerrado presencial</a:t>
            </a:r>
          </a:p>
        </p:txBody>
      </p:sp>
      <p:pic>
        <p:nvPicPr>
          <p:cNvPr id="11" name="Imagen 10">
            <a:extLst>
              <a:ext uri="{FF2B5EF4-FFF2-40B4-BE49-F238E27FC236}">
                <a16:creationId xmlns="" xmlns:a16="http://schemas.microsoft.com/office/drawing/2014/main" id="{F7E0F5A1-98C2-AD4B-8707-ABC2A7D517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cxnSp>
        <p:nvCxnSpPr>
          <p:cNvPr id="12" name="Conector recto 11">
            <a:extLst>
              <a:ext uri="{FF2B5EF4-FFF2-40B4-BE49-F238E27FC236}">
                <a16:creationId xmlns="" xmlns:a16="http://schemas.microsoft.com/office/drawing/2014/main" id="{A9D57230-4199-4046-BF66-AFC00D33CA09}"/>
              </a:ext>
            </a:extLst>
          </p:cNvPr>
          <p:cNvCxnSpPr>
            <a:cxnSpLocks/>
          </p:cNvCxnSpPr>
          <p:nvPr/>
        </p:nvCxnSpPr>
        <p:spPr>
          <a:xfrm>
            <a:off x="535129" y="386604"/>
            <a:ext cx="1297221" cy="0"/>
          </a:xfrm>
          <a:prstGeom prst="line">
            <a:avLst/>
          </a:prstGeom>
          <a:noFill/>
          <a:ln w="22225" cap="flat">
            <a:solidFill>
              <a:srgbClr val="13C045"/>
            </a:solidFill>
            <a:prstDash val="solid"/>
            <a:miter lim="400000"/>
          </a:ln>
          <a:effectLst/>
          <a:sp3d/>
        </p:spPr>
        <p:style>
          <a:lnRef idx="0">
            <a:scrgbClr r="0" g="0" b="0"/>
          </a:lnRef>
          <a:fillRef idx="0">
            <a:scrgbClr r="0" g="0" b="0"/>
          </a:fillRef>
          <a:effectRef idx="0">
            <a:scrgbClr r="0" g="0" b="0"/>
          </a:effectRef>
          <a:fontRef idx="none"/>
        </p:style>
      </p:cxnSp>
      <p:sp>
        <p:nvSpPr>
          <p:cNvPr id="13" name="Rectángulo 12">
            <a:extLst>
              <a:ext uri="{FF2B5EF4-FFF2-40B4-BE49-F238E27FC236}">
                <a16:creationId xmlns="" xmlns:a16="http://schemas.microsoft.com/office/drawing/2014/main" id="{86BC6BC7-E20A-9247-A50E-0570BBC7EEAE}"/>
              </a:ext>
            </a:extLst>
          </p:cNvPr>
          <p:cNvSpPr/>
          <p:nvPr/>
        </p:nvSpPr>
        <p:spPr>
          <a:xfrm>
            <a:off x="1357049"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Escanea este código</a:t>
            </a:r>
          </a:p>
        </p:txBody>
      </p:sp>
      <p:sp>
        <p:nvSpPr>
          <p:cNvPr id="14" name="Rectángulo 13">
            <a:extLst>
              <a:ext uri="{FF2B5EF4-FFF2-40B4-BE49-F238E27FC236}">
                <a16:creationId xmlns="" xmlns:a16="http://schemas.microsoft.com/office/drawing/2014/main" id="{E086CC3D-33B0-3144-9EF3-77898E9C108B}"/>
              </a:ext>
            </a:extLst>
          </p:cNvPr>
          <p:cNvSpPr/>
          <p:nvPr/>
        </p:nvSpPr>
        <p:spPr>
          <a:xfrm>
            <a:off x="7366082" y="5488534"/>
            <a:ext cx="2220180" cy="338554"/>
          </a:xfrm>
          <a:prstGeom prst="rect">
            <a:avLst/>
          </a:prstGeom>
        </p:spPr>
        <p:txBody>
          <a:bodyPr wrap="square">
            <a:spAutoFit/>
          </a:bodyPr>
          <a:lstStyle/>
          <a:p>
            <a:pPr algn="ctr"/>
            <a:r>
              <a:rPr lang="es-CL" sz="1600" b="1" dirty="0">
                <a:solidFill>
                  <a:srgbClr val="15C047"/>
                </a:solidFill>
                <a:latin typeface="ACHS Nueva Sans" pitchFamily="2" charset="77"/>
                <a:cs typeface="Arial" panose="020B0604020202020204" pitchFamily="34" charset="0"/>
              </a:rPr>
              <a:t>O ingresa a este link</a:t>
            </a:r>
          </a:p>
        </p:txBody>
      </p:sp>
      <p:sp>
        <p:nvSpPr>
          <p:cNvPr id="17" name="Marcador de texto 11">
            <a:extLst>
              <a:ext uri="{FF2B5EF4-FFF2-40B4-BE49-F238E27FC236}">
                <a16:creationId xmlns="" xmlns:a16="http://schemas.microsoft.com/office/drawing/2014/main" id="{72A2680E-4576-5A4B-A104-46E1C4C9804A}"/>
              </a:ext>
            </a:extLst>
          </p:cNvPr>
          <p:cNvSpPr txBox="1">
            <a:spLocks/>
          </p:cNvSpPr>
          <p:nvPr/>
        </p:nvSpPr>
        <p:spPr>
          <a:xfrm>
            <a:off x="5851683" y="2967163"/>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 xmlns:asvg="http://schemas.microsoft.com/office/drawing/2016/SVG/main"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b="0" u="sng" kern="0" dirty="0">
                <a:solidFill>
                  <a:srgbClr val="00C42A"/>
                </a:solidFill>
                <a:latin typeface="ACHS Nueva Sans Medium" pitchFamily="2" charset="77"/>
              </a:rPr>
              <a:t>tinyurl.</a:t>
            </a:r>
            <a:r>
              <a:rPr lang="es-CL" sz="2400" b="0" u="sng" kern="0" dirty="0">
                <a:solidFill>
                  <a:srgbClr val="00C42A"/>
                </a:solidFill>
                <a:latin typeface="ACHS Nueva Sans" pitchFamily="2" charset="77"/>
              </a:rPr>
              <a:t>com</a:t>
            </a:r>
            <a:r>
              <a:rPr lang="es-CL" sz="2400" b="0" u="sng" kern="0" dirty="0">
                <a:solidFill>
                  <a:srgbClr val="00C42A"/>
                </a:solidFill>
                <a:latin typeface="ACHS Nueva Sans Medium" pitchFamily="2" charset="77"/>
              </a:rPr>
              <a:t>/</a:t>
            </a:r>
            <a:r>
              <a:rPr lang="es-CL" sz="2400" b="0" u="sng" kern="0" dirty="0" err="1">
                <a:solidFill>
                  <a:srgbClr val="00C42A"/>
                </a:solidFill>
                <a:latin typeface="ACHS Nueva Sans Medium" pitchFamily="2" charset="77"/>
              </a:rPr>
              <a:t>ujnzkjew</a:t>
            </a:r>
            <a:endParaRPr lang="es-CL" sz="2400" b="0" u="sng" kern="0" dirty="0">
              <a:solidFill>
                <a:srgbClr val="00C42A"/>
              </a:solidFill>
              <a:latin typeface="ACHS Nueva Sans Medium" pitchFamily="2" charset="77"/>
            </a:endParaRPr>
          </a:p>
        </p:txBody>
      </p:sp>
      <p:pic>
        <p:nvPicPr>
          <p:cNvPr id="18" name="Imagen 17">
            <a:extLst>
              <a:ext uri="{FF2B5EF4-FFF2-40B4-BE49-F238E27FC236}">
                <a16:creationId xmlns="" xmlns:a16="http://schemas.microsoft.com/office/drawing/2014/main" id="{2702EFA0-33F1-4245-8373-7B1B27325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33680" y="2590800"/>
            <a:ext cx="1657927" cy="1676400"/>
          </a:xfrm>
          <a:prstGeom prst="rect">
            <a:avLst/>
          </a:prstGeom>
        </p:spPr>
      </p:pic>
    </p:spTree>
    <p:custDataLst>
      <p:tags r:id="rId1"/>
    </p:custDataLst>
    <p:extLst>
      <p:ext uri="{BB962C8B-B14F-4D97-AF65-F5344CB8AC3E}">
        <p14:creationId xmlns:p14="http://schemas.microsoft.com/office/powerpoint/2010/main" val="297635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164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1B1F8AFC-3D04-B24B-9587-CEC923C06885}"/>
              </a:ext>
            </a:extLst>
          </p:cNvPr>
          <p:cNvSpPr>
            <a:spLocks noGrp="1"/>
          </p:cNvSpPr>
          <p:nvPr>
            <p:ph type="body" sz="quarter" idx="61"/>
          </p:nvPr>
        </p:nvSpPr>
        <p:spPr/>
        <p:txBody>
          <a:bodyPr/>
          <a:lstStyle/>
          <a:p>
            <a:r>
              <a:rPr lang="es-CL" dirty="0">
                <a:latin typeface="ACHS Nueva Serif" pitchFamily="2" charset="77"/>
              </a:rPr>
              <a:t>Recomendaciones</a:t>
            </a:r>
          </a:p>
        </p:txBody>
      </p:sp>
      <p:pic>
        <p:nvPicPr>
          <p:cNvPr id="6" name="Imagen 5">
            <a:extLst>
              <a:ext uri="{FF2B5EF4-FFF2-40B4-BE49-F238E27FC236}">
                <a16:creationId xmlns:a16="http://schemas.microsoft.com/office/drawing/2014/main" xmlns="" id="{D981989A-2CDC-AB4F-AA2B-984AA9D0B978}"/>
              </a:ext>
            </a:extLst>
          </p:cNvPr>
          <p:cNvPicPr>
            <a:picLocks noChangeAspect="1"/>
          </p:cNvPicPr>
          <p:nvPr/>
        </p:nvPicPr>
        <p:blipFill>
          <a:blip r:embed="rId2"/>
          <a:stretch>
            <a:fillRect/>
          </a:stretch>
        </p:blipFill>
        <p:spPr>
          <a:xfrm>
            <a:off x="1097760" y="2646045"/>
            <a:ext cx="10243662" cy="1565910"/>
          </a:xfrm>
          <a:prstGeom prst="rect">
            <a:avLst/>
          </a:prstGeom>
        </p:spPr>
      </p:pic>
    </p:spTree>
    <p:extLst>
      <p:ext uri="{BB962C8B-B14F-4D97-AF65-F5344CB8AC3E}">
        <p14:creationId xmlns:p14="http://schemas.microsoft.com/office/powerpoint/2010/main" val="2559123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Marcador de texto 4">
            <a:extLst>
              <a:ext uri="{FF2B5EF4-FFF2-40B4-BE49-F238E27FC236}">
                <a16:creationId xmlns:a16="http://schemas.microsoft.com/office/drawing/2014/main" xmlns="" id="{1E41BE22-AF5E-6640-A81B-32354821F36F}"/>
              </a:ext>
            </a:extLst>
          </p:cNvPr>
          <p:cNvSpPr txBox="1">
            <a:spLocks/>
          </p:cNvSpPr>
          <p:nvPr/>
        </p:nvSpPr>
        <p:spPr>
          <a:xfrm>
            <a:off x="449263" y="2841171"/>
            <a:ext cx="3657224" cy="1176647"/>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BF45"/>
              </a:buClr>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Implementar protocolo de vigilancia ambiental en trabajadores expuestos al manejo de citostáticos.</a:t>
            </a:r>
          </a:p>
        </p:txBody>
      </p:sp>
      <p:pic>
        <p:nvPicPr>
          <p:cNvPr id="8" name="Imagen 7">
            <a:extLst>
              <a:ext uri="{FF2B5EF4-FFF2-40B4-BE49-F238E27FC236}">
                <a16:creationId xmlns:a16="http://schemas.microsoft.com/office/drawing/2014/main" xmlns="" id="{DFFDBA74-46CF-0E47-8452-7498059B4EE3}"/>
              </a:ext>
            </a:extLst>
          </p:cNvPr>
          <p:cNvPicPr>
            <a:picLocks noChangeAspect="1"/>
          </p:cNvPicPr>
          <p:nvPr/>
        </p:nvPicPr>
        <p:blipFill>
          <a:blip r:embed="rId2"/>
          <a:stretch>
            <a:fillRect/>
          </a:stretch>
        </p:blipFill>
        <p:spPr>
          <a:xfrm>
            <a:off x="6988304" y="1898027"/>
            <a:ext cx="5376962" cy="5535109"/>
          </a:xfrm>
          <a:prstGeom prst="rect">
            <a:avLst/>
          </a:prstGeom>
        </p:spPr>
      </p:pic>
      <p:sp>
        <p:nvSpPr>
          <p:cNvPr id="9" name="Marcador de texto 7">
            <a:extLst>
              <a:ext uri="{FF2B5EF4-FFF2-40B4-BE49-F238E27FC236}">
                <a16:creationId xmlns:a16="http://schemas.microsoft.com/office/drawing/2014/main" xmlns="" id="{EB15AEC7-7E71-4F49-A67D-AB9AFEF2E23A}"/>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ES" sz="2000" b="0" i="0" u="none" strike="noStrike" kern="1200" cap="none" spc="0" normalizeH="0" baseline="0" noProof="0" dirty="0">
                <a:ln>
                  <a:noFill/>
                </a:ln>
                <a:solidFill>
                  <a:srgbClr val="15BF45"/>
                </a:solidFill>
                <a:effectLst/>
                <a:uLnTx/>
                <a:uFillTx/>
                <a:latin typeface="ACHS Nueva Serif" pitchFamily="2" charset="77"/>
              </a:rPr>
              <a:t>Objetivo de la charla</a:t>
            </a:r>
          </a:p>
        </p:txBody>
      </p:sp>
      <p:sp>
        <p:nvSpPr>
          <p:cNvPr id="10" name="Marcador de texto 7">
            <a:extLst>
              <a:ext uri="{FF2B5EF4-FFF2-40B4-BE49-F238E27FC236}">
                <a16:creationId xmlns:a16="http://schemas.microsoft.com/office/drawing/2014/main" xmlns="" id="{5270591D-5716-9C41-93B4-03C8EC7A7954}"/>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OBJETIVO</a:t>
            </a:r>
          </a:p>
        </p:txBody>
      </p:sp>
    </p:spTree>
    <p:extLst>
      <p:ext uri="{BB962C8B-B14F-4D97-AF65-F5344CB8AC3E}">
        <p14:creationId xmlns:p14="http://schemas.microsoft.com/office/powerpoint/2010/main" val="18073687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Marcador de texto 7">
            <a:extLst>
              <a:ext uri="{FF2B5EF4-FFF2-40B4-BE49-F238E27FC236}">
                <a16:creationId xmlns:a16="http://schemas.microsoft.com/office/drawing/2014/main" xmlns="" id="{81673280-1076-6C44-8457-5B65A3E9C73F}"/>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ES" dirty="0">
                <a:solidFill>
                  <a:srgbClr val="15BF45"/>
                </a:solidFill>
                <a:latin typeface="ACHS Nueva Serif" pitchFamily="2" charset="77"/>
              </a:rPr>
              <a:t>Público objetivo</a:t>
            </a:r>
            <a:endParaRPr kumimoji="0" lang="es-ES" sz="2000" b="0" i="0" u="none" strike="noStrike" kern="1200" cap="none" spc="0" normalizeH="0" baseline="0" noProof="0" dirty="0">
              <a:ln>
                <a:noFill/>
              </a:ln>
              <a:solidFill>
                <a:srgbClr val="15BF45"/>
              </a:solidFill>
              <a:effectLst/>
              <a:uLnTx/>
              <a:uFillTx/>
              <a:latin typeface="ACHS Nueva Serif" pitchFamily="2" charset="77"/>
            </a:endParaRPr>
          </a:p>
        </p:txBody>
      </p:sp>
      <p:sp>
        <p:nvSpPr>
          <p:cNvPr id="5" name="Marcador de texto 4">
            <a:extLst>
              <a:ext uri="{FF2B5EF4-FFF2-40B4-BE49-F238E27FC236}">
                <a16:creationId xmlns:a16="http://schemas.microsoft.com/office/drawing/2014/main" xmlns="" id="{A727C7C0-C67F-8846-92AE-623177EFB140}"/>
              </a:ext>
            </a:extLst>
          </p:cNvPr>
          <p:cNvSpPr txBox="1">
            <a:spLocks/>
          </p:cNvSpPr>
          <p:nvPr/>
        </p:nvSpPr>
        <p:spPr>
          <a:xfrm>
            <a:off x="449264" y="2841172"/>
            <a:ext cx="3970336" cy="1051956"/>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BF45"/>
              </a:buClr>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Ser trabajador de empresas afiliadas a la ACHS y que se encuentren expuestos a citostáticos.</a:t>
            </a:r>
          </a:p>
        </p:txBody>
      </p:sp>
      <p:sp>
        <p:nvSpPr>
          <p:cNvPr id="6" name="Marcador de texto 7">
            <a:extLst>
              <a:ext uri="{FF2B5EF4-FFF2-40B4-BE49-F238E27FC236}">
                <a16:creationId xmlns:a16="http://schemas.microsoft.com/office/drawing/2014/main" xmlns="" id="{32D3CAAE-1F50-2641-ABCB-99A412E0BAA9}"/>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PÚBLICO</a:t>
            </a:r>
          </a:p>
        </p:txBody>
      </p:sp>
      <p:pic>
        <p:nvPicPr>
          <p:cNvPr id="7" name="Imagen 6">
            <a:extLst>
              <a:ext uri="{FF2B5EF4-FFF2-40B4-BE49-F238E27FC236}">
                <a16:creationId xmlns:a16="http://schemas.microsoft.com/office/drawing/2014/main" xmlns="" id="{5B030236-E331-8D4C-B0F6-631EB2C6532E}"/>
              </a:ext>
            </a:extLst>
          </p:cNvPr>
          <p:cNvPicPr>
            <a:picLocks noChangeAspect="1"/>
          </p:cNvPicPr>
          <p:nvPr/>
        </p:nvPicPr>
        <p:blipFill>
          <a:blip r:embed="rId2"/>
          <a:stretch>
            <a:fillRect/>
          </a:stretch>
        </p:blipFill>
        <p:spPr>
          <a:xfrm>
            <a:off x="6298187" y="1735493"/>
            <a:ext cx="5254050" cy="4427941"/>
          </a:xfrm>
          <a:prstGeom prst="rect">
            <a:avLst/>
          </a:prstGeom>
        </p:spPr>
      </p:pic>
    </p:spTree>
    <p:extLst>
      <p:ext uri="{BB962C8B-B14F-4D97-AF65-F5344CB8AC3E}">
        <p14:creationId xmlns:p14="http://schemas.microsoft.com/office/powerpoint/2010/main" val="25514223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Introducción</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Antecedentes respecto de los agentes de riesgo:</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3705643" cy="482234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400" dirty="0">
                <a:solidFill>
                  <a:schemeClr val="tx1"/>
                </a:solidFill>
                <a:effectLst/>
                <a:latin typeface="ACHS Nueva Sans Medium" pitchFamily="2" charset="77"/>
              </a:rPr>
              <a:t>La administración de soluciones terapéuticas para el tratamiento de pacientes con diagnóstico de cáncer, entraña la participación de trabajadores responsables de la preparación, administración y gestión de los residuos generados y por tanto del contacto de éstos con sustancias con una comprobada actividad </a:t>
            </a:r>
            <a:r>
              <a:rPr lang="es-ES" sz="1400" dirty="0" err="1">
                <a:solidFill>
                  <a:schemeClr val="tx1"/>
                </a:solidFill>
                <a:effectLst/>
                <a:latin typeface="ACHS Nueva Sans Medium" pitchFamily="2" charset="77"/>
              </a:rPr>
              <a:t>mutagénica</a:t>
            </a:r>
            <a:r>
              <a:rPr lang="es-ES" sz="1400" dirty="0">
                <a:solidFill>
                  <a:schemeClr val="tx1"/>
                </a:solidFill>
                <a:effectLst/>
                <a:latin typeface="ACHS Nueva Sans Medium" pitchFamily="2" charset="77"/>
              </a:rPr>
              <a:t>; entre las que es posible identificar:</a:t>
            </a:r>
            <a:endParaRPr lang="es-ES" sz="1400" dirty="0">
              <a:solidFill>
                <a:schemeClr val="tx1"/>
              </a:solidFill>
              <a:latin typeface="ACHS Nueva Sans Medium" pitchFamily="2" charset="77"/>
            </a:endParaRPr>
          </a:p>
          <a:p>
            <a:pPr marL="285750" indent="-285750">
              <a:lnSpc>
                <a:spcPct val="100000"/>
              </a:lnSpc>
              <a:spcBef>
                <a:spcPts val="1650"/>
              </a:spcBef>
              <a:buClr>
                <a:schemeClr val="accent1"/>
              </a:buClr>
              <a:buFont typeface="Wingdings" pitchFamily="2" charset="2"/>
              <a:buChar char="§"/>
            </a:pPr>
            <a:r>
              <a:rPr lang="es-ES" sz="1400" dirty="0">
                <a:solidFill>
                  <a:schemeClr val="tx1"/>
                </a:solidFill>
                <a:effectLst/>
                <a:latin typeface="ACHS Nueva Sans Medium" pitchFamily="2" charset="77"/>
              </a:rPr>
              <a:t>Agentes </a:t>
            </a:r>
            <a:r>
              <a:rPr lang="es-ES" sz="1400" dirty="0" err="1">
                <a:solidFill>
                  <a:schemeClr val="tx1"/>
                </a:solidFill>
                <a:effectLst/>
                <a:latin typeface="ACHS Nueva Sans Medium" pitchFamily="2" charset="77"/>
              </a:rPr>
              <a:t>alquilantes</a:t>
            </a:r>
            <a:r>
              <a:rPr lang="es-ES" sz="1400" dirty="0">
                <a:solidFill>
                  <a:schemeClr val="tx1"/>
                </a:solidFill>
                <a:effectLst/>
                <a:latin typeface="ACHS Nueva Sans Medium" pitchFamily="2" charset="77"/>
              </a:rPr>
              <a:t>.</a:t>
            </a:r>
          </a:p>
          <a:p>
            <a:pPr marL="285750" indent="-285750">
              <a:lnSpc>
                <a:spcPct val="100000"/>
              </a:lnSpc>
              <a:spcBef>
                <a:spcPts val="1650"/>
              </a:spcBef>
              <a:buClr>
                <a:schemeClr val="accent1"/>
              </a:buClr>
              <a:buFont typeface="Wingdings" pitchFamily="2" charset="2"/>
              <a:buChar char="§"/>
            </a:pPr>
            <a:r>
              <a:rPr lang="es-ES" sz="1400" dirty="0" err="1">
                <a:solidFill>
                  <a:schemeClr val="tx1"/>
                </a:solidFill>
                <a:effectLst/>
                <a:latin typeface="ACHS Nueva Sans Medium" pitchFamily="2" charset="77"/>
              </a:rPr>
              <a:t>Antimetabolitos</a:t>
            </a:r>
            <a:r>
              <a:rPr lang="es-ES" sz="1400" dirty="0">
                <a:solidFill>
                  <a:schemeClr val="tx1"/>
                </a:solidFill>
                <a:effectLst/>
                <a:latin typeface="ACHS Nueva Sans Medium" pitchFamily="2" charset="77"/>
              </a:rPr>
              <a:t>.</a:t>
            </a:r>
          </a:p>
          <a:p>
            <a:pPr marL="285750" indent="-285750">
              <a:lnSpc>
                <a:spcPct val="100000"/>
              </a:lnSpc>
              <a:spcBef>
                <a:spcPts val="1650"/>
              </a:spcBef>
              <a:buClr>
                <a:schemeClr val="accent1"/>
              </a:buClr>
              <a:buFont typeface="Wingdings" pitchFamily="2" charset="2"/>
              <a:buChar char="§"/>
            </a:pPr>
            <a:r>
              <a:rPr lang="es-ES" sz="1400" dirty="0">
                <a:solidFill>
                  <a:schemeClr val="tx1"/>
                </a:solidFill>
                <a:effectLst/>
                <a:latin typeface="ACHS Nueva Sans Medium" pitchFamily="2" charset="77"/>
              </a:rPr>
              <a:t>Antibióticos antitumorales.</a:t>
            </a:r>
          </a:p>
          <a:p>
            <a:pPr marL="285750" indent="-285750">
              <a:lnSpc>
                <a:spcPct val="100000"/>
              </a:lnSpc>
              <a:spcBef>
                <a:spcPts val="1650"/>
              </a:spcBef>
              <a:buClr>
                <a:schemeClr val="accent1"/>
              </a:buClr>
              <a:buFont typeface="Wingdings" pitchFamily="2" charset="2"/>
              <a:buChar char="§"/>
            </a:pPr>
            <a:r>
              <a:rPr lang="es-ES" sz="1400" dirty="0">
                <a:solidFill>
                  <a:schemeClr val="tx1"/>
                </a:solidFill>
                <a:effectLst/>
                <a:latin typeface="ACHS Nueva Sans Medium" pitchFamily="2" charset="77"/>
              </a:rPr>
              <a:t>Alcaloides vegetales.</a:t>
            </a:r>
          </a:p>
          <a:p>
            <a:pPr marL="285750" indent="-285750">
              <a:lnSpc>
                <a:spcPct val="100000"/>
              </a:lnSpc>
              <a:spcBef>
                <a:spcPts val="1650"/>
              </a:spcBef>
              <a:buClr>
                <a:schemeClr val="accent1"/>
              </a:buClr>
              <a:buFont typeface="Wingdings" pitchFamily="2" charset="2"/>
              <a:buChar char="§"/>
            </a:pPr>
            <a:r>
              <a:rPr lang="es-ES" sz="1400" dirty="0">
                <a:solidFill>
                  <a:schemeClr val="tx1"/>
                </a:solidFill>
                <a:effectLst/>
                <a:latin typeface="ACHS Nueva Sans Medium" pitchFamily="2" charset="77"/>
              </a:rPr>
              <a:t>Enzimas antitumorales.</a:t>
            </a:r>
          </a:p>
          <a:p>
            <a:pPr marL="285750" indent="-285750">
              <a:lnSpc>
                <a:spcPct val="100000"/>
              </a:lnSpc>
              <a:spcBef>
                <a:spcPts val="1650"/>
              </a:spcBef>
              <a:buClr>
                <a:schemeClr val="accent1"/>
              </a:buClr>
              <a:buFont typeface="Wingdings" pitchFamily="2" charset="2"/>
              <a:buChar char="§"/>
            </a:pPr>
            <a:r>
              <a:rPr lang="es-ES" sz="1400" dirty="0">
                <a:solidFill>
                  <a:schemeClr val="tx1"/>
                </a:solidFill>
                <a:effectLst/>
                <a:latin typeface="ACHS Nueva Sans Medium" pitchFamily="2" charset="77"/>
              </a:rPr>
              <a:t>Drogas misceláneas.</a:t>
            </a:r>
          </a:p>
          <a:p>
            <a:pPr>
              <a:lnSpc>
                <a:spcPct val="100000"/>
              </a:lnSpc>
              <a:spcBef>
                <a:spcPts val="1650"/>
              </a:spcBef>
            </a:pPr>
            <a:endParaRPr lang="es-ES" sz="1400" dirty="0">
              <a:solidFill>
                <a:schemeClr val="tx1"/>
              </a:solidFill>
              <a:effectLst/>
              <a:latin typeface="ACHS Nueva Sans Medium" pitchFamily="2" charset="77"/>
            </a:endParaRPr>
          </a:p>
          <a:p>
            <a:pPr>
              <a:lnSpc>
                <a:spcPct val="100000"/>
              </a:lnSpc>
              <a:spcBef>
                <a:spcPts val="1650"/>
              </a:spcBef>
            </a:pPr>
            <a:endParaRPr lang="es-ES" sz="1400" dirty="0">
              <a:solidFill>
                <a:schemeClr val="tx1"/>
              </a:solidFill>
              <a:effectLst/>
              <a:latin typeface="ACHS Nueva Sans Medium" pitchFamily="2" charset="77"/>
            </a:endParaRPr>
          </a:p>
        </p:txBody>
      </p:sp>
      <p:pic>
        <p:nvPicPr>
          <p:cNvPr id="18" name="Imagen 17">
            <a:extLst>
              <a:ext uri="{FF2B5EF4-FFF2-40B4-BE49-F238E27FC236}">
                <a16:creationId xmlns:a16="http://schemas.microsoft.com/office/drawing/2014/main" xmlns="" id="{953ED2E8-74DD-764C-B0FC-3048E67615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83" t="10173" r="9634" b="18097"/>
          <a:stretch/>
        </p:blipFill>
        <p:spPr>
          <a:xfrm>
            <a:off x="4473574" y="1538288"/>
            <a:ext cx="7718426" cy="5341838"/>
          </a:xfrm>
          <a:prstGeom prst="rect">
            <a:avLst/>
          </a:prstGeom>
        </p:spPr>
      </p:pic>
    </p:spTree>
    <p:extLst>
      <p:ext uri="{BB962C8B-B14F-4D97-AF65-F5344CB8AC3E}">
        <p14:creationId xmlns:p14="http://schemas.microsoft.com/office/powerpoint/2010/main" val="8923199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Introducción</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Antecedentes respecto de los agentes de riesgo:</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3700706" cy="494964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400" dirty="0">
                <a:solidFill>
                  <a:schemeClr val="tx1"/>
                </a:solidFill>
                <a:effectLst/>
                <a:latin typeface="ACHS Nueva Sans Medium" pitchFamily="2" charset="77"/>
              </a:rPr>
              <a:t>La característica común de este tipo de agentes es su capacidad potencial para impedir la proliferación y crecimiento celular  (razón de su uso), interfiriendo por inhibición y/o competición con una determinada ruta metabólica celular. </a:t>
            </a:r>
          </a:p>
          <a:p>
            <a:pPr>
              <a:lnSpc>
                <a:spcPct val="100000"/>
              </a:lnSpc>
            </a:pPr>
            <a:r>
              <a:rPr lang="es-ES" sz="1400" dirty="0">
                <a:solidFill>
                  <a:schemeClr val="tx1"/>
                </a:solidFill>
                <a:effectLst/>
                <a:latin typeface="ACHS Nueva Sans Medium" pitchFamily="2" charset="77"/>
              </a:rPr>
              <a:t>Si bien su espectro de acción es amplio, su efecto en tejidos tumorales se encuentra íntimamente ligado a la velocidad de crecimiento de este tipo de células, lo cual las hace sensibles a agentes con características </a:t>
            </a:r>
            <a:r>
              <a:rPr lang="es-ES" sz="1400" dirty="0" err="1">
                <a:solidFill>
                  <a:schemeClr val="tx1"/>
                </a:solidFill>
                <a:effectLst/>
                <a:latin typeface="ACHS Nueva Sans Medium" pitchFamily="2" charset="77"/>
              </a:rPr>
              <a:t>mutagénicas</a:t>
            </a:r>
            <a:r>
              <a:rPr lang="es-ES" sz="1400" dirty="0">
                <a:solidFill>
                  <a:schemeClr val="tx1"/>
                </a:solidFill>
                <a:effectLst/>
                <a:latin typeface="ACHS Nueva Sans Medium" pitchFamily="2" charset="77"/>
              </a:rPr>
              <a:t> y/o antimitóticas.</a:t>
            </a:r>
          </a:p>
          <a:p>
            <a:pPr>
              <a:lnSpc>
                <a:spcPct val="100000"/>
              </a:lnSpc>
            </a:pPr>
            <a:r>
              <a:rPr lang="es-ES" sz="1400" dirty="0">
                <a:solidFill>
                  <a:schemeClr val="tx1"/>
                </a:solidFill>
                <a:effectLst/>
                <a:latin typeface="ACHS Nueva Sans Medium" pitchFamily="2" charset="77"/>
              </a:rPr>
              <a:t>Sin embargo, el efecto de tales sustancias es ejercido en igual magnitud en aquellas células no cancerosas que, por sus propiedades intrínsecas, poseen una alta velocidad de crecimiento y/o renovación como son las células de la médula ósea, folículos capilares, células germinales y tejido fetal.</a:t>
            </a:r>
          </a:p>
        </p:txBody>
      </p:sp>
      <p:pic>
        <p:nvPicPr>
          <p:cNvPr id="12" name="Imagen 11">
            <a:extLst>
              <a:ext uri="{FF2B5EF4-FFF2-40B4-BE49-F238E27FC236}">
                <a16:creationId xmlns:a16="http://schemas.microsoft.com/office/drawing/2014/main" xmlns="" id="{341B3B04-FD5E-B64C-BF54-6C90712BD8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5" t="6304" r="2507" b="5074"/>
          <a:stretch/>
        </p:blipFill>
        <p:spPr>
          <a:xfrm>
            <a:off x="4473575" y="1538288"/>
            <a:ext cx="7718425" cy="5319712"/>
          </a:xfrm>
          <a:prstGeom prst="rect">
            <a:avLst/>
          </a:prstGeom>
        </p:spPr>
      </p:pic>
    </p:spTree>
    <p:extLst>
      <p:ext uri="{BB962C8B-B14F-4D97-AF65-F5344CB8AC3E}">
        <p14:creationId xmlns:p14="http://schemas.microsoft.com/office/powerpoint/2010/main" val="8377056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Fuente de exposición laboral</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Tareas que involucran la exposición a citostaticos:</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1"/>
            <a:ext cx="2607446" cy="443968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Industria Farmacéutica</a:t>
            </a:r>
            <a:r>
              <a:rPr lang="es-ES" sz="1400" dirty="0">
                <a:solidFill>
                  <a:schemeClr val="tx1"/>
                </a:solidFill>
                <a:latin typeface="ACHS Nueva Sans Medium" pitchFamily="2" charset="77"/>
              </a:rPr>
              <a:t>.</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Instalaciones destinadas a preparación de citostáticos.</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Instalaciones destinadas a administración de citostáticos</a:t>
            </a:r>
            <a:r>
              <a:rPr lang="es-ES" sz="1400" dirty="0">
                <a:solidFill>
                  <a:schemeClr val="tx1"/>
                </a:solidFill>
                <a:latin typeface="ACHS Nueva Sans Medium" pitchFamily="2" charset="77"/>
              </a:rPr>
              <a:t>.</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Unidades de distribución de citostáticos.</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Bodegas y áreas de almacenaje de citostáticos</a:t>
            </a:r>
            <a:r>
              <a:rPr lang="es-ES" sz="1400" dirty="0">
                <a:solidFill>
                  <a:schemeClr val="tx1"/>
                </a:solidFill>
                <a:latin typeface="ACHS Nueva Sans Medium" pitchFamily="2" charset="77"/>
              </a:rPr>
              <a:t>.</a:t>
            </a:r>
          </a:p>
          <a:p>
            <a:pPr marL="285750" indent="-285750">
              <a:lnSpc>
                <a:spcPct val="100000"/>
              </a:lnSpc>
              <a:buClr>
                <a:schemeClr val="accent1"/>
              </a:buClr>
              <a:buFont typeface="Wingdings" pitchFamily="2" charset="2"/>
              <a:buChar char="§"/>
            </a:pPr>
            <a:r>
              <a:rPr lang="es-ES" sz="1400" dirty="0">
                <a:solidFill>
                  <a:schemeClr val="tx1"/>
                </a:solidFill>
                <a:latin typeface="ACHS Nueva Sans Medium" pitchFamily="2" charset="77"/>
              </a:rPr>
              <a:t>Centros de acopio de residuos citostáticos.</a:t>
            </a:r>
          </a:p>
          <a:p>
            <a:pPr>
              <a:lnSpc>
                <a:spcPct val="100000"/>
              </a:lnSpc>
            </a:pPr>
            <a:endParaRPr lang="es-ES" sz="1400" dirty="0">
              <a:solidFill>
                <a:schemeClr val="tx1"/>
              </a:solidFill>
              <a:effectLst/>
              <a:latin typeface="ACHS Nueva Sans Medium" pitchFamily="2" charset="77"/>
            </a:endParaRPr>
          </a:p>
        </p:txBody>
      </p:sp>
      <p:pic>
        <p:nvPicPr>
          <p:cNvPr id="10" name="Imagen 9">
            <a:extLst>
              <a:ext uri="{FF2B5EF4-FFF2-40B4-BE49-F238E27FC236}">
                <a16:creationId xmlns:a16="http://schemas.microsoft.com/office/drawing/2014/main" xmlns="" id="{024037DC-4CEA-1A48-B07A-C8A5E49BA0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31" t="1370" r="4531" b="3831"/>
          <a:stretch/>
        </p:blipFill>
        <p:spPr>
          <a:xfrm>
            <a:off x="4473575" y="1516162"/>
            <a:ext cx="7718425" cy="5363964"/>
          </a:xfrm>
          <a:prstGeom prst="rect">
            <a:avLst/>
          </a:prstGeom>
        </p:spPr>
      </p:pic>
    </p:spTree>
    <p:extLst>
      <p:ext uri="{BB962C8B-B14F-4D97-AF65-F5344CB8AC3E}">
        <p14:creationId xmlns:p14="http://schemas.microsoft.com/office/powerpoint/2010/main" val="281279738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Fuente de exposición laboral</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Definición de trabajo expuesto:</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909399" cy="334944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Trabajadores del área de preparación de citostáticos responsables de la preparación de citostáticos y quienes los asisten en dicha tarea.</a:t>
            </a:r>
          </a:p>
          <a:p>
            <a:pPr marL="285750" indent="-285750">
              <a:lnSpc>
                <a:spcPct val="100000"/>
              </a:lnSpc>
              <a:buClr>
                <a:schemeClr val="accent1"/>
              </a:buClr>
              <a:buFont typeface="Wingdings" pitchFamily="2" charset="2"/>
              <a:buChar char="§"/>
            </a:pPr>
            <a:r>
              <a:rPr lang="es-ES" sz="1400" dirty="0">
                <a:solidFill>
                  <a:schemeClr val="tx1"/>
                </a:solidFill>
                <a:effectLst/>
                <a:latin typeface="ACHS Nueva Sans Medium" pitchFamily="2" charset="77"/>
              </a:rPr>
              <a:t>Trabajadores en el área de atención clínica, destinada a administración de citostáticos, responsables de la administración del preparado a pacientes en terapia oncológica, y quienes los asisten en dicha tarea.</a:t>
            </a:r>
          </a:p>
        </p:txBody>
      </p:sp>
      <p:pic>
        <p:nvPicPr>
          <p:cNvPr id="10" name="Imagen 9">
            <a:extLst>
              <a:ext uri="{FF2B5EF4-FFF2-40B4-BE49-F238E27FC236}">
                <a16:creationId xmlns:a16="http://schemas.microsoft.com/office/drawing/2014/main" xmlns="" id="{49D1E920-3B2A-1A42-8954-334F8CDCEC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0" t="2938" r="13083" b="8588"/>
          <a:stretch/>
        </p:blipFill>
        <p:spPr>
          <a:xfrm>
            <a:off x="4473575" y="1516162"/>
            <a:ext cx="7718426" cy="5363965"/>
          </a:xfrm>
          <a:prstGeom prst="rect">
            <a:avLst/>
          </a:prstGeom>
        </p:spPr>
      </p:pic>
    </p:spTree>
    <p:extLst>
      <p:ext uri="{BB962C8B-B14F-4D97-AF65-F5344CB8AC3E}">
        <p14:creationId xmlns:p14="http://schemas.microsoft.com/office/powerpoint/2010/main" val="40850775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49452663-56F8-4203-A280-BEC72911BF6E}"/>
</file>

<file path=customXml/itemProps2.xml><?xml version="1.0" encoding="utf-8"?>
<ds:datastoreItem xmlns:ds="http://schemas.openxmlformats.org/officeDocument/2006/customXml" ds:itemID="{1807C531-78FC-462D-92B7-99D75AFE08C9}"/>
</file>

<file path=customXml/itemProps3.xml><?xml version="1.0" encoding="utf-8"?>
<ds:datastoreItem xmlns:ds="http://schemas.openxmlformats.org/officeDocument/2006/customXml" ds:itemID="{1604E6A8-76DA-4FC8-84A9-6D938BA38BEA}"/>
</file>

<file path=docProps/app.xml><?xml version="1.0" encoding="utf-8"?>
<Properties xmlns="http://schemas.openxmlformats.org/officeDocument/2006/extended-properties" xmlns:vt="http://schemas.openxmlformats.org/officeDocument/2006/docPropsVTypes">
  <TotalTime>2241</TotalTime>
  <Words>1457</Words>
  <Application>Microsoft Office PowerPoint</Application>
  <PresentationFormat>Panorámica</PresentationFormat>
  <Paragraphs>107</Paragraphs>
  <Slides>21</Slides>
  <Notes>15</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1</vt:i4>
      </vt:variant>
      <vt:variant>
        <vt:lpstr>Títulos de diapositiva</vt:lpstr>
      </vt:variant>
      <vt:variant>
        <vt:i4>21</vt:i4>
      </vt:variant>
    </vt:vector>
  </HeadingPairs>
  <TitlesOfParts>
    <vt:vector size="35" baseType="lpstr">
      <vt:lpstr>ACHS Nueva Sans</vt:lpstr>
      <vt:lpstr>ACHS Nueva Sans Medium</vt:lpstr>
      <vt:lpstr>ACHS Nueva Sans SemiBold</vt:lpstr>
      <vt:lpstr>ACHS Nueva Serif</vt:lpstr>
      <vt:lpstr>ACHS Nueva Serif SemiBold</vt:lpstr>
      <vt:lpstr>Arial</vt:lpstr>
      <vt:lpstr>Calibri</vt:lpstr>
      <vt:lpstr>Calibri Light</vt:lpstr>
      <vt:lpstr>Helvetica Neue Medium</vt:lpstr>
      <vt:lpstr>Noto Sans Symbols</vt:lpstr>
      <vt:lpstr>Wingdings</vt:lpstr>
      <vt:lpstr>Tema de Office</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395</cp:revision>
  <dcterms:created xsi:type="dcterms:W3CDTF">2023-07-11T20:17:04Z</dcterms:created>
  <dcterms:modified xsi:type="dcterms:W3CDTF">2025-02-15T03:08:32Z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ies>
</file>