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2.xml" ContentType="application/vnd.openxmlformats-officedocument.presentationml.tags+xml"/>
  <Override PartName="/ppt/tags/tag16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6.xml" ContentType="application/vnd.openxmlformats-officedocument.presentationml.tags+xml"/>
  <Override PartName="/ppt/tags/tag19.xml" ContentType="application/vnd.openxmlformats-officedocument.presentationml.tags+xml"/>
  <Override PartName="/ppt/tags/tag24.xml" ContentType="application/vnd.openxmlformats-officedocument.presentationml.tags+xml"/>
  <Override PartName="/ppt/tags/tag1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ppt/tags/tag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1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20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notesMasterIdLst>
    <p:notesMasterId r:id="rId24"/>
  </p:notesMasterIdLst>
  <p:handoutMasterIdLst>
    <p:handoutMasterId r:id="rId25"/>
  </p:handoutMasterIdLst>
  <p:sldIdLst>
    <p:sldId id="452" r:id="rId3"/>
    <p:sldId id="2147472666" r:id="rId4"/>
    <p:sldId id="2147472662" r:id="rId5"/>
    <p:sldId id="2147472667" r:id="rId6"/>
    <p:sldId id="2147472668" r:id="rId7"/>
    <p:sldId id="2147472602" r:id="rId8"/>
    <p:sldId id="2147472669" r:id="rId9"/>
    <p:sldId id="2147472670" r:id="rId10"/>
    <p:sldId id="2147472671" r:id="rId11"/>
    <p:sldId id="2147472672" r:id="rId12"/>
    <p:sldId id="2147472673" r:id="rId13"/>
    <p:sldId id="2147472674" r:id="rId14"/>
    <p:sldId id="2147472675" r:id="rId15"/>
    <p:sldId id="2147472676" r:id="rId16"/>
    <p:sldId id="2147472677" r:id="rId17"/>
    <p:sldId id="2147472681" r:id="rId18"/>
    <p:sldId id="2147472682" r:id="rId19"/>
    <p:sldId id="2147472678" r:id="rId20"/>
    <p:sldId id="2147472659" r:id="rId21"/>
    <p:sldId id="2147472683" r:id="rId22"/>
    <p:sldId id="2147472684" r:id="rId23"/>
  </p:sldIdLst>
  <p:sldSz cx="12192000" cy="6858000"/>
  <p:notesSz cx="6858000" cy="9144000"/>
  <p:custDataLst>
    <p:tags r:id="rId26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yplmzlIHkpLMdCc27CK7A==" hashData="cAcJWTksaGDUe12qCmEzMOWx5J646HsvPgi22QGE8mYHO4kxEWaX8/fbtXTqIotwTLyvpKAsag7xit/7SDQB1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33E"/>
    <a:srgbClr val="81D877"/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3993" autoAdjust="0"/>
  </p:normalViewPr>
  <p:slideViewPr>
    <p:cSldViewPr snapToGrid="0">
      <p:cViewPr varScale="1">
        <p:scale>
          <a:sx n="73" d="100"/>
          <a:sy n="73" d="100"/>
        </p:scale>
        <p:origin x="144" y="44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14-02-2025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14-02-2025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269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804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566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6306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926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660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059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208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098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2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283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850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097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1440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049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sv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:a16="http://schemas.microsoft.com/office/drawing/2014/main" xmlns="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:a16="http://schemas.microsoft.com/office/drawing/2014/main" xmlns="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:a16="http://schemas.microsoft.com/office/drawing/2014/main" xmlns="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xmlns="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xmlns="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:a16="http://schemas.microsoft.com/office/drawing/2014/main" xmlns="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:a16="http://schemas.microsoft.com/office/drawing/2014/main" xmlns="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:a16="http://schemas.microsoft.com/office/drawing/2014/main" xmlns="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:a16="http://schemas.microsoft.com/office/drawing/2014/main" xmlns="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xmlns="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:a16="http://schemas.microsoft.com/office/drawing/2014/main" xmlns="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:a16="http://schemas.microsoft.com/office/drawing/2014/main" xmlns="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:a16="http://schemas.microsoft.com/office/drawing/2014/main" xmlns="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:a16="http://schemas.microsoft.com/office/drawing/2014/main" xmlns="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:a16="http://schemas.microsoft.com/office/drawing/2014/main" xmlns="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:a16="http://schemas.microsoft.com/office/drawing/2014/main" xmlns="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xmlns="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xmlns="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:a16="http://schemas.microsoft.com/office/drawing/2014/main" xmlns="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:a16="http://schemas.microsoft.com/office/drawing/2014/main" xmlns="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2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4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2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7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84885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1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6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9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5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81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xmlns="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7C668FD5-0D1E-D05F-826F-CB8A7BBD5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27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xmlns="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xmlns="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xmlns="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:a16="http://schemas.microsoft.com/office/drawing/2014/main" xmlns="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0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Diapositiva de think-cell" r:id="rId15" imgW="415" imgH="416" progId="TCLayout.ActiveDocument.1">
                  <p:embed/>
                </p:oleObj>
              </mc:Choice>
              <mc:Fallback>
                <p:oleObj name="Diapositiva de think-cell" r:id="rId15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665" r:id="rId6"/>
    <p:sldLayoutId id="2147483702" r:id="rId7"/>
    <p:sldLayoutId id="2147483699" r:id="rId8"/>
    <p:sldLayoutId id="2147483689" r:id="rId9"/>
    <p:sldLayoutId id="2147483696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xmlns="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3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4946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981">
          <p15:clr>
            <a:srgbClr val="F26B43"/>
          </p15:clr>
        </p15:guide>
        <p15:guide id="4294967295" pos="279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orient="horz" pos="3884">
          <p15:clr>
            <a:srgbClr val="F26B43"/>
          </p15:clr>
        </p15:guide>
        <p15:guide id="4294967295" orient="horz" pos="232">
          <p15:clr>
            <a:srgbClr val="F26B43"/>
          </p15:clr>
        </p15:guide>
        <p15:guide id="4294967295" orient="horz" pos="323">
          <p15:clr>
            <a:srgbClr val="F26B43"/>
          </p15:clr>
        </p15:guide>
        <p15:guide id="429496729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3.sv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07FDEC8-2941-5545-A275-48E0AE5D9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9303" r="1936" b="160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C9DBA1C-FCB0-2449-A9B2-DEBDA4B5CE73}"/>
              </a:ext>
            </a:extLst>
          </p:cNvPr>
          <p:cNvSpPr/>
          <p:nvPr/>
        </p:nvSpPr>
        <p:spPr>
          <a:xfrm>
            <a:off x="0" y="0"/>
            <a:ext cx="12192000" cy="1285875"/>
          </a:xfrm>
          <a:prstGeom prst="rect">
            <a:avLst/>
          </a:prstGeom>
          <a:gradFill>
            <a:gsLst>
              <a:gs pos="86000">
                <a:schemeClr val="accent3">
                  <a:alpha val="0"/>
                </a:schemeClr>
              </a:gs>
              <a:gs pos="0">
                <a:schemeClr val="accent3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7B25D80-176C-FF4E-B013-DC9DE36C3F2E}"/>
              </a:ext>
            </a:extLst>
          </p:cNvPr>
          <p:cNvSpPr/>
          <p:nvPr/>
        </p:nvSpPr>
        <p:spPr>
          <a:xfrm rot="10800000">
            <a:off x="-1" y="4637989"/>
            <a:ext cx="12192000" cy="2220011"/>
          </a:xfrm>
          <a:prstGeom prst="rect">
            <a:avLst/>
          </a:prstGeom>
          <a:gradFill>
            <a:gsLst>
              <a:gs pos="86000">
                <a:schemeClr val="accent3">
                  <a:alpha val="0"/>
                </a:schemeClr>
              </a:gs>
              <a:gs pos="0">
                <a:schemeClr val="accent3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5177790"/>
            <a:ext cx="3110366" cy="1010739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bg1"/>
                </a:solidFill>
                <a:latin typeface="ACHS Nueva Serif" pitchFamily="2" charset="77"/>
              </a:rPr>
              <a:t>Riesgos del Ácido sulfhídrico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7E0C2104-DC15-7C4B-BD0B-23CF23EA3110}"/>
              </a:ext>
            </a:extLst>
          </p:cNvPr>
          <p:cNvSpPr/>
          <p:nvPr/>
        </p:nvSpPr>
        <p:spPr>
          <a:xfrm>
            <a:off x="449262" y="4637989"/>
            <a:ext cx="2193354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/ Presencial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B8DB9D9D-D8AB-5E41-9D11-0431643C3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Procesos que generan </a:t>
            </a:r>
            <a:r>
              <a:rPr lang="es-CL" dirty="0" smtClean="0">
                <a:latin typeface="ACHS Nueva Serif" pitchFamily="2" charset="77"/>
              </a:rPr>
              <a:t>ácido </a:t>
            </a:r>
            <a:r>
              <a:rPr lang="es-CL" dirty="0">
                <a:latin typeface="ACHS Nueva Serif" pitchFamily="2" charset="77"/>
              </a:rPr>
              <a:t>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2"/>
            <a:ext cx="3750779" cy="47067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Se encuentra en cámaras subterráneas, alcantarillado y lugares de almacenamiento o procesamiento de pescados, lo cual incluye bodegas de barcos pesqueros e instalaciones terrestres. </a:t>
            </a:r>
          </a:p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Además, se puede encontrar en:</a:t>
            </a: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Petróleo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crudo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natural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Gases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volcánicos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Aguas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estancadas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Aguas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pantanosas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Desagües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Estanques de harina o aceite de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pescado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Barcos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pesqueros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Descomposición de materia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ACHS Nueva Sans Medium" pitchFamily="2" charset="77"/>
              </a:rPr>
              <a:t>orgánica</a:t>
            </a: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4C13390-70DD-7848-A857-45D7DF76C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3" t="3041" r="4966" b="2073"/>
          <a:stretch/>
        </p:blipFill>
        <p:spPr>
          <a:xfrm>
            <a:off x="4473574" y="1538289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575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Peligros del </a:t>
            </a:r>
            <a:r>
              <a:rPr lang="es-CL" dirty="0" smtClean="0">
                <a:latin typeface="ACHS Nueva Serif" pitchFamily="2" charset="77"/>
              </a:rPr>
              <a:t>ácido </a:t>
            </a:r>
            <a:r>
              <a:rPr lang="es-CL" dirty="0">
                <a:latin typeface="ACHS Nueva Serif" pitchFamily="2" charset="77"/>
              </a:rPr>
              <a:t>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760428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Al desarrollar trabajos al interior de espacios con presencia de ácido sulfhídrico.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Depender del sentido del olfato para detectar la presencia del gas o para la advertencia de concentraciones peligrosas.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Ausencia de detectores de gas apropiados, en mal estado de funcionamiento o uso inadecuado de estos (descalibrados, equipos con baterías que poseen energía insuficiente, incapacidad para su utilización).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Realizar trabajos sin las autorizaciones correspondientes y/o supervisión.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Aplicación inapropiada, no aplicar o desconocer los planes de emergencia o contingencia en caso de derrames, fugas u otras situaciones que ameriten una actuación inmediata.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D95895-5308-0747-8240-4B3C9B3CA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4" t="3711" r="5474" b="3711"/>
          <a:stretch/>
        </p:blipFill>
        <p:spPr>
          <a:xfrm>
            <a:off x="4473574" y="1538288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484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para la salud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Al inhalarlo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3"/>
            <a:ext cx="6365605" cy="3562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Dependiendo de la concentración y tiempo de exposición, puede causar: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0E94EC1D-9F4C-7841-A93D-F3BCA1AEE95F}"/>
              </a:ext>
            </a:extLst>
          </p:cNvPr>
          <p:cNvSpPr/>
          <p:nvPr/>
        </p:nvSpPr>
        <p:spPr>
          <a:xfrm>
            <a:off x="449262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Dolor de cabeza, náuseas, vértigo, mareos, debilidad, desorientación, hipotensión e irritación respiratoria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3B1330E-4DEB-A141-9FEC-DCAD774B0BD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238309" y="2603409"/>
            <a:ext cx="750073" cy="812579"/>
          </a:xfrm>
          <a:prstGeom prst="rect">
            <a:avLst/>
          </a:prstGeom>
          <a:noFill/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5EA9C56C-6BD3-7D42-BFC8-C0DCACE81DFB}"/>
              </a:ext>
            </a:extLst>
          </p:cNvPr>
          <p:cNvSpPr/>
          <p:nvPr/>
        </p:nvSpPr>
        <p:spPr>
          <a:xfrm>
            <a:off x="3411559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Lesión pulmonar</a:t>
            </a: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4FF501D-F4B9-DC4C-8D08-9EC119A57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84" y="2572838"/>
            <a:ext cx="950362" cy="873720"/>
          </a:xfrm>
          <a:prstGeom prst="rect">
            <a:avLst/>
          </a:prstGeom>
        </p:spPr>
      </p:pic>
      <p:sp>
        <p:nvSpPr>
          <p:cNvPr id="18" name="Rounded Rectangle 1">
            <a:extLst>
              <a:ext uri="{FF2B5EF4-FFF2-40B4-BE49-F238E27FC236}">
                <a16:creationId xmlns:a16="http://schemas.microsoft.com/office/drawing/2014/main" xmlns="" id="{39F1C080-3046-8E41-B748-20D59D40A7F6}"/>
              </a:ext>
            </a:extLst>
          </p:cNvPr>
          <p:cNvSpPr/>
          <p:nvPr/>
        </p:nvSpPr>
        <p:spPr>
          <a:xfrm>
            <a:off x="6408238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Inconsciencia, fallo respiratorio, asfixia y cardiovascular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43F617C-316E-0743-828D-0D9A325C0AE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>
            <a:off x="7191039" y="2620967"/>
            <a:ext cx="950210" cy="825591"/>
          </a:xfrm>
          <a:prstGeom prst="rect">
            <a:avLst/>
          </a:prstGeom>
        </p:spPr>
      </p:pic>
      <p:sp>
        <p:nvSpPr>
          <p:cNvPr id="21" name="Rounded Rectangle 1">
            <a:extLst>
              <a:ext uri="{FF2B5EF4-FFF2-40B4-BE49-F238E27FC236}">
                <a16:creationId xmlns:a16="http://schemas.microsoft.com/office/drawing/2014/main" xmlns="" id="{44C55569-638D-9F43-93AC-7BAAD5B4176B}"/>
              </a:ext>
            </a:extLst>
          </p:cNvPr>
          <p:cNvSpPr/>
          <p:nvPr/>
        </p:nvSpPr>
        <p:spPr>
          <a:xfrm>
            <a:off x="9371387" y="2330322"/>
            <a:ext cx="2515813" cy="353564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</a:rPr>
              <a:t>Irrita las membranas mucosas de la nariz y garganta, produce faringitis, bronquitis, neumonía y edema pulmonar, es irritante de las vías respiratorias en general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3F11783-D245-314A-89FE-2442474FC2E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144565" y="2572838"/>
            <a:ext cx="809126" cy="821768"/>
          </a:xfrm>
          <a:prstGeom prst="rect">
            <a:avLst/>
          </a:prstGeom>
          <a:noFill/>
        </p:spPr>
      </p:pic>
      <p:sp>
        <p:nvSpPr>
          <p:cNvPr id="23" name="Marcador de texto 3">
            <a:extLst>
              <a:ext uri="{FF2B5EF4-FFF2-40B4-BE49-F238E27FC236}">
                <a16:creationId xmlns:a16="http://schemas.microsoft.com/office/drawing/2014/main" xmlns="" id="{354E9252-35C8-4045-9596-59CF02650002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449262" y="6361429"/>
            <a:ext cx="10964127" cy="240348"/>
          </a:xfrm>
        </p:spPr>
        <p:txBody>
          <a:bodyPr>
            <a:normAutofit/>
          </a:bodyPr>
          <a:lstStyle/>
          <a:p>
            <a:r>
              <a:rPr lang="es-CL" sz="1200" dirty="0">
                <a:solidFill>
                  <a:schemeClr val="accent1"/>
                </a:solidFill>
                <a:latin typeface="ACHS Nueva Sans Medium" pitchFamily="2" charset="77"/>
              </a:rPr>
              <a:t>*</a:t>
            </a:r>
            <a:r>
              <a:rPr lang="es-CL" sz="1200" dirty="0">
                <a:latin typeface="ACHS Nueva Sans Medium" pitchFamily="2" charset="77"/>
              </a:rPr>
              <a:t>Es característico el ataque rápido de inconsciencia, </a:t>
            </a:r>
            <a:r>
              <a:rPr lang="es-CL" sz="1200" b="1" dirty="0">
                <a:solidFill>
                  <a:schemeClr val="accent1"/>
                </a:solidFill>
                <a:latin typeface="ACHS Nueva Sans Medium" pitchFamily="2" charset="77"/>
              </a:rPr>
              <a:t>“caer al suelo” </a:t>
            </a:r>
            <a:r>
              <a:rPr lang="es-CL" sz="1200" dirty="0">
                <a:latin typeface="ACHS Nueva Sans Medium" pitchFamily="2" charset="77"/>
              </a:rPr>
              <a:t>de individuos gravemente expuestos.</a:t>
            </a:r>
          </a:p>
          <a:p>
            <a:endParaRPr lang="es-CL" sz="1200" dirty="0">
              <a:latin typeface="ACHS Nueva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7098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para la salud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07C346CC-BBF3-754E-ACA5-133D42909ECD}"/>
              </a:ext>
            </a:extLst>
          </p:cNvPr>
          <p:cNvSpPr/>
          <p:nvPr/>
        </p:nvSpPr>
        <p:spPr>
          <a:xfrm>
            <a:off x="2453565" y="1460770"/>
            <a:ext cx="2023027" cy="759364"/>
          </a:xfrm>
          <a:prstGeom prst="roundRect">
            <a:avLst>
              <a:gd name="adj" fmla="val 244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erif Medium" pitchFamily="2" charset="77"/>
              </a:rPr>
              <a:t>Al contacto con los ojos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76494EBC-6D71-C44D-B78C-56B4677F1A64}"/>
              </a:ext>
            </a:extLst>
          </p:cNvPr>
          <p:cNvSpPr/>
          <p:nvPr/>
        </p:nvSpPr>
        <p:spPr>
          <a:xfrm>
            <a:off x="7715409" y="1479893"/>
            <a:ext cx="3069016" cy="759364"/>
          </a:xfrm>
          <a:prstGeom prst="roundRect">
            <a:avLst>
              <a:gd name="adj" fmla="val 244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erif Medium" pitchFamily="2" charset="77"/>
              </a:rPr>
              <a:t>Al contacto la piel mojada o húmeda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xmlns="" id="{9F53DB9E-4706-3541-8E9B-DEC0EC33E132}"/>
              </a:ext>
            </a:extLst>
          </p:cNvPr>
          <p:cNvSpPr/>
          <p:nvPr/>
        </p:nvSpPr>
        <p:spPr>
          <a:xfrm>
            <a:off x="885323" y="2846436"/>
            <a:ext cx="2384232" cy="3278319"/>
          </a:xfrm>
          <a:prstGeom prst="roundRect">
            <a:avLst/>
          </a:prstGeom>
          <a:solidFill>
            <a:srgbClr val="81D8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chemeClr val="bg2"/>
                </a:solidFill>
                <a:latin typeface="ACHS Nueva Sans Medium" pitchFamily="2" charset="77"/>
              </a:rPr>
              <a:t>En concentraciones bajas molestias por quemadura, parpadeo espasmódico o cierre involuntario de los párpados, enrojecimiento y lagrimeo</a:t>
            </a: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  <p:sp>
        <p:nvSpPr>
          <p:cNvPr id="18" name="Rounded Rectangle 1">
            <a:extLst>
              <a:ext uri="{FF2B5EF4-FFF2-40B4-BE49-F238E27FC236}">
                <a16:creationId xmlns:a16="http://schemas.microsoft.com/office/drawing/2014/main" xmlns="" id="{843A2CEA-E5B6-A347-AD51-8932163F0208}"/>
              </a:ext>
            </a:extLst>
          </p:cNvPr>
          <p:cNvSpPr/>
          <p:nvPr/>
        </p:nvSpPr>
        <p:spPr>
          <a:xfrm>
            <a:off x="3987636" y="2846436"/>
            <a:ext cx="2413667" cy="3278319"/>
          </a:xfrm>
          <a:prstGeom prst="roundRect">
            <a:avLst/>
          </a:prstGeom>
          <a:solidFill>
            <a:srgbClr val="81D8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chemeClr val="bg2"/>
                </a:solidFill>
                <a:latin typeface="ACHS Nueva Sans Medium" pitchFamily="2" charset="77"/>
              </a:rPr>
              <a:t>Conjuntivitis e irritación ocular</a:t>
            </a: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chemeClr val="bg2"/>
                </a:solidFill>
                <a:latin typeface="ACHS Nueva Sans Medium" pitchFamily="2" charset="77"/>
              </a:rPr>
              <a:t>Opacidades en la córnea a altas concentraciones o exposición repetida</a:t>
            </a: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  <a:p>
            <a:pPr lvl="0" defTabSz="914400">
              <a:defRPr/>
            </a:pPr>
            <a:endParaRPr lang="es-ES" sz="1400" kern="0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C85C7833-5CA7-EF43-AC06-4D1F21F9C42A}"/>
              </a:ext>
            </a:extLst>
          </p:cNvPr>
          <p:cNvSpPr/>
          <p:nvPr/>
        </p:nvSpPr>
        <p:spPr>
          <a:xfrm>
            <a:off x="8043084" y="2846436"/>
            <a:ext cx="2413667" cy="3278319"/>
          </a:xfrm>
          <a:prstGeom prst="roundRect">
            <a:avLst/>
          </a:prstGeom>
          <a:solidFill>
            <a:srgbClr val="2793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es-ES" sz="1400" kern="0" dirty="0">
                <a:solidFill>
                  <a:srgbClr val="FFFFFF"/>
                </a:solidFill>
                <a:latin typeface="ACHS Nueva Sans Medium" pitchFamily="2" charset="77"/>
                <a:cs typeface="Calibri" panose="020F0502020204030204" pitchFamily="34" charset="0"/>
              </a:rPr>
              <a:t>Irritación de la piel, enrojecimiento, picazón</a:t>
            </a: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lvl="0" defTabSz="914400">
              <a:defRPr/>
            </a:pPr>
            <a:endParaRPr lang="es-ES" sz="1400" kern="0" dirty="0">
              <a:solidFill>
                <a:srgbClr val="FFFFFF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B117972-7B63-BA42-A731-466AFAEA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195" y="3103319"/>
            <a:ext cx="1072590" cy="65136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FA09A690-6ECC-2B43-9087-BCE463127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993" y="3251605"/>
            <a:ext cx="1036952" cy="50307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E5ED9AFF-7C17-5B49-A3D0-15610C38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963" y="3189512"/>
            <a:ext cx="1036952" cy="5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54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Efectos para la salud</a:t>
            </a:r>
            <a:endParaRPr lang="x-none" dirty="0">
              <a:latin typeface="ACHS Nueva Serif" pitchFamily="2" charset="77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370BA179-1149-CA43-A04B-3408451D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85976"/>
              </p:ext>
            </p:extLst>
          </p:nvPr>
        </p:nvGraphicFramePr>
        <p:xfrm>
          <a:off x="1144923" y="1190645"/>
          <a:ext cx="9584516" cy="529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165">
                  <a:extLst>
                    <a:ext uri="{9D8B030D-6E8A-4147-A177-3AD203B41FA5}">
                      <a16:colId xmlns:a16="http://schemas.microsoft.com/office/drawing/2014/main" xmlns="" val="3596543363"/>
                    </a:ext>
                  </a:extLst>
                </a:gridCol>
                <a:gridCol w="6796351">
                  <a:extLst>
                    <a:ext uri="{9D8B030D-6E8A-4147-A177-3AD203B41FA5}">
                      <a16:colId xmlns:a16="http://schemas.microsoft.com/office/drawing/2014/main" xmlns="" val="73009006"/>
                    </a:ext>
                  </a:extLst>
                </a:gridCol>
              </a:tblGrid>
              <a:tr h="542864">
                <a:tc>
                  <a:txBody>
                    <a:bodyPr/>
                    <a:lstStyle/>
                    <a:p>
                      <a:r>
                        <a:rPr lang="es-ES" sz="1500" dirty="0">
                          <a:latin typeface="ACHS Nueva Sans Medium" pitchFamily="2" charset="77"/>
                        </a:rPr>
                        <a:t>Concentración </a:t>
                      </a:r>
                    </a:p>
                    <a:p>
                      <a:r>
                        <a:rPr lang="es-ES" sz="1500" dirty="0">
                          <a:latin typeface="ACHS Nueva Sans Medium" pitchFamily="2" charset="77"/>
                        </a:rPr>
                        <a:t>de sulfuro de hidrógeno </a:t>
                      </a:r>
                    </a:p>
                  </a:txBody>
                  <a:tcPr marL="79784" marR="79784" marT="39892" marB="39892"/>
                </a:tc>
                <a:tc>
                  <a:txBody>
                    <a:bodyPr/>
                    <a:lstStyle/>
                    <a:p>
                      <a:pPr marL="0" marR="0" lvl="0" indent="0" algn="ctr" defTabSz="38294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spc="0" dirty="0">
                          <a:latin typeface="ACHS Nueva Sans Medium" pitchFamily="2" charset="77"/>
                        </a:rPr>
                        <a:t>Efecto</a:t>
                      </a:r>
                    </a:p>
                  </a:txBody>
                  <a:tcPr marL="79784" marR="79784" marT="39892" marB="39892" anchor="ctr"/>
                </a:tc>
                <a:extLst>
                  <a:ext uri="{0D108BD9-81ED-4DB2-BD59-A6C34878D82A}">
                    <a16:rowId xmlns:a16="http://schemas.microsoft.com/office/drawing/2014/main" xmlns="" val="2636204183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0,03- 0,28 mg/m³ </a:t>
                      </a: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(0,02 -0,2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Detección de olor (desarrolla</a:t>
                      </a:r>
                      <a:r>
                        <a:rPr lang="es-CL" sz="1300" spc="0" baseline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 alguna tolerancia)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:a16="http://schemas.microsoft.com/office/drawing/2014/main" xmlns="" val="42260410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70 – 209 mg/m³ </a:t>
                      </a: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(50 – 150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Irritación</a:t>
                      </a:r>
                      <a:r>
                        <a:rPr lang="es-CL" sz="1300" spc="0" baseline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 de los ojos y respiratoria, parálisis olfatoria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:a16="http://schemas.microsoft.com/office/drawing/2014/main" xmlns="" val="4086634665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279 - 697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(200 – 500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Bronquitis, dolor de cabeza, mareo, tambaleos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:a16="http://schemas.microsoft.com/office/drawing/2014/main" xmlns="" val="3194675917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697 – 1395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(500 – 1000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Edema pulmonar, depresión respiratoria, inconsciencia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:a16="http://schemas.microsoft.com/office/drawing/2014/main" xmlns="" val="1115513225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1395 – 2092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(1000 – 1500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algn="l"/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Colapso</a:t>
                      </a:r>
                      <a:r>
                        <a:rPr lang="es-CL" sz="1300" spc="0" baseline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 rápido, parálisis respiratoria, mortal en algunos minutos</a:t>
                      </a:r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:a16="http://schemas.microsoft.com/office/drawing/2014/main" xmlns="" val="3976353301"/>
                  </a:ext>
                </a:extLst>
              </a:tr>
              <a:tr h="77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2510 – 6973 mg/m³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(1800 – 5000 ppm)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157055" marB="39892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38294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300" spc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  <a:p>
                      <a:pPr marL="0" marR="0" lvl="0" indent="0" algn="l" defTabSz="38294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spc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CHS Nueva Sans Medium" pitchFamily="2" charset="77"/>
                        </a:rPr>
                        <a:t>Mortal inmediatamente</a:t>
                      </a:r>
                    </a:p>
                    <a:p>
                      <a:pPr algn="l"/>
                      <a:endParaRPr lang="en-US" sz="13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CHS Nueva Sans Medium" pitchFamily="2" charset="77"/>
                      </a:endParaRPr>
                    </a:p>
                  </a:txBody>
                  <a:tcPr marL="79784" marR="79784" marT="39892" marB="39892"/>
                </a:tc>
                <a:extLst>
                  <a:ext uri="{0D108BD9-81ED-4DB2-BD59-A6C34878D82A}">
                    <a16:rowId xmlns:a16="http://schemas.microsoft.com/office/drawing/2014/main" xmlns="" val="348532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0586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preventivas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Para ambientes con presencia de </a:t>
            </a:r>
            <a:r>
              <a:rPr lang="es-CL" b="1" dirty="0" smtClean="0">
                <a:latin typeface="ACHS Nueva Serif SemiBold" pitchFamily="2" charset="77"/>
              </a:rPr>
              <a:t>ácido </a:t>
            </a:r>
            <a:r>
              <a:rPr lang="es-CL" b="1" dirty="0">
                <a:latin typeface="ACHS Nueva Serif SemiBold" pitchFamily="2" charset="77"/>
              </a:rPr>
              <a:t>sulfhídrico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448180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Cerciórese que el área de trabajo está suficientemente ventilada, a través del funcionamiento de ventilación localizada (equipos de extracción y renovación de aire) si existiese, y/o ventilación general (aperturas al exterior como ventanas, puertas o bocas de escape). 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Utilice los elementos de protección personal.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intente ofrecer ayuda a otros sin un equipo de protección personal adecuado para el compuesto y concentración en el ambiente.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Instrúyase y participe en los procesos de formación del área de prevención de riesgos.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36D5FC8-E2FC-E04B-BEA5-7D06BC05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 t="6448" r="1942" b="27308"/>
          <a:stretch/>
        </p:blipFill>
        <p:spPr>
          <a:xfrm>
            <a:off x="4473575" y="1538286"/>
            <a:ext cx="7718425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09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preventivas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Para ambientes con presencia de </a:t>
            </a:r>
            <a:r>
              <a:rPr lang="es-CL" b="1" dirty="0" smtClean="0">
                <a:latin typeface="ACHS Nueva Serif SemiBold" pitchFamily="2" charset="77"/>
              </a:rPr>
              <a:t>ácido </a:t>
            </a:r>
            <a:r>
              <a:rPr lang="es-CL" b="1" dirty="0">
                <a:latin typeface="ACHS Nueva Serif SemiBold" pitchFamily="2" charset="77"/>
              </a:rPr>
              <a:t>sulfhídrico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1"/>
            <a:ext cx="3463170" cy="46668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Cumpla con los procedimientos de trabajo seguro dispuestos para las tareas que se realizan con presencia de ácido sulfhídrico.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Manténgase informado o solicite información a su jefatura o área de prevención de las áreas, de los procesos o actividades en las que podría estar presente gas de ácido sulfhídrico.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Analice los niveles de H2S antes de comenzar el trabajo en ambientes con presencia confirmada o probable de H2S mediante el uso de un detector de gas portátil, si no está calificado para utilizar el equipo solicite capacitación o solicite que personal capacitado realice la evaluación.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36D5FC8-E2FC-E04B-BEA5-7D06BC05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 t="6448" r="1942" b="27308"/>
          <a:stretch/>
        </p:blipFill>
        <p:spPr>
          <a:xfrm>
            <a:off x="4473575" y="1538286"/>
            <a:ext cx="7718425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92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preventivas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Para ambientes con presencia de </a:t>
            </a:r>
            <a:r>
              <a:rPr lang="es-CL" b="1" dirty="0" smtClean="0">
                <a:latin typeface="ACHS Nueva Serif SemiBold" pitchFamily="2" charset="77"/>
              </a:rPr>
              <a:t>ácido </a:t>
            </a:r>
            <a:r>
              <a:rPr lang="es-CL" b="1" dirty="0">
                <a:latin typeface="ACHS Nueva Serif SemiBold" pitchFamily="2" charset="77"/>
              </a:rPr>
              <a:t>sulfhídrico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268298" cy="43970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Considere los espacios confinados como posibles fuentes de peligro con presencia de ácido sulfhídrico  antes de comenzar el trabajo.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Asegúrese de que el equipo detector de gas es el apropiado para lo que necesita medir (H2S) y que cuente con fecha de calibración y verificación además de baterías con energía suficiente.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Mantenga un medio de comunicación con personal que se encuentre fuera del área de trabajo. Se recomienda el uso de equipos que no generen energía calórica a través de chispas.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36D5FC8-E2FC-E04B-BEA5-7D06BC059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" t="6448" r="1942" b="27308"/>
          <a:stretch/>
        </p:blipFill>
        <p:spPr>
          <a:xfrm>
            <a:off x="4473575" y="1538286"/>
            <a:ext cx="7718425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2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Conclusión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463170" cy="48223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H2S es una sustancia muy peligrosa, se encuentra presente en diferentes sectores económicos, pero no es imposible convivir con él, sobre todo cuando se aprenden los riesgos que implica y se toman las medidas adecuadas para protegerse.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Y recuerde tener presente lo siguiente: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Efectuar una evaluación previa de la posible presencia de ácido sulfhídrico antes de comenzar a trabajar.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No confiar en el olfato para detectar la presencia de ácido sulfhídrico.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Cumplir las normas y procedimientos de trabajo seguro.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Jamás rescatar accidentados sin equipo de respiración autónoma.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67491FB-B9CE-B04E-B995-1A8759214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531" r="11522" b="2531"/>
          <a:stretch/>
        </p:blipFill>
        <p:spPr>
          <a:xfrm>
            <a:off x="4473575" y="1538288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5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A46CAA6-5FB8-214A-8E84-B57BA008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45" y="2297952"/>
            <a:ext cx="4378548" cy="34717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CEE34AB-0EC0-AA41-9C2F-008A25B4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09" y="2297952"/>
            <a:ext cx="2054431" cy="3359851"/>
          </a:xfrm>
          <a:prstGeom prst="rect">
            <a:avLst/>
          </a:prstGeom>
        </p:spPr>
      </p:pic>
      <p:sp>
        <p:nvSpPr>
          <p:cNvPr id="13" name="Marcador de texto 11">
            <a:extLst>
              <a:ext uri="{FF2B5EF4-FFF2-40B4-BE49-F238E27FC236}">
                <a16:creationId xmlns:a16="http://schemas.microsoft.com/office/drawing/2014/main" xmlns="" id="{C458D1CD-7719-EB46-BA5F-05BE314FC39E}"/>
              </a:ext>
            </a:extLst>
          </p:cNvPr>
          <p:cNvSpPr txBox="1">
            <a:spLocks/>
          </p:cNvSpPr>
          <p:nvPr/>
        </p:nvSpPr>
        <p:spPr>
          <a:xfrm>
            <a:off x="5618345" y="3645769"/>
            <a:ext cx="4178798" cy="48119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599158">
              <a:spcBef>
                <a:spcPts val="525"/>
              </a:spcBef>
              <a:spcAft>
                <a:spcPts val="525"/>
              </a:spcAft>
              <a:buClr>
                <a:srgbClr val="83B727"/>
              </a:buClr>
              <a:defRPr/>
            </a:pPr>
            <a:r>
              <a:rPr lang="es-CL" sz="2000" u="sng" kern="0" dirty="0">
                <a:solidFill>
                  <a:srgbClr val="15BF45">
                    <a:lumMod val="75000"/>
                  </a:srgbClr>
                </a:solidFill>
                <a:latin typeface="ACHS Nueva Sans Medium" pitchFamily="2" charset="77"/>
              </a:rPr>
              <a:t>tinyurl.com/26vbepn4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xmlns="" id="{DC78BCBF-2DF1-D145-B84B-8922825DD845}"/>
              </a:ext>
            </a:extLst>
          </p:cNvPr>
          <p:cNvSpPr/>
          <p:nvPr/>
        </p:nvSpPr>
        <p:spPr>
          <a:xfrm>
            <a:off x="1726911" y="1566065"/>
            <a:ext cx="2629151" cy="377072"/>
          </a:xfrm>
          <a:prstGeom prst="roundRect">
            <a:avLst>
              <a:gd name="adj" fmla="val 26667"/>
            </a:avLst>
          </a:prstGeom>
          <a:solidFill>
            <a:srgbClr val="7CF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dirty="0">
                <a:solidFill>
                  <a:srgbClr val="004C14"/>
                </a:solidFill>
                <a:latin typeface="ACHS Nueva Serif Medium" pitchFamily="2" charset="77"/>
                <a:cs typeface="Arial"/>
                <a:sym typeface="Arial"/>
              </a:rPr>
              <a:t>Escanea este código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xmlns="" id="{D3AB3E69-4AEB-BD4E-A50B-33DEEBD61D4C}"/>
              </a:ext>
            </a:extLst>
          </p:cNvPr>
          <p:cNvSpPr/>
          <p:nvPr/>
        </p:nvSpPr>
        <p:spPr>
          <a:xfrm>
            <a:off x="6512898" y="1562952"/>
            <a:ext cx="2646084" cy="412625"/>
          </a:xfrm>
          <a:prstGeom prst="roundRect">
            <a:avLst>
              <a:gd name="adj" fmla="val 26667"/>
            </a:avLst>
          </a:prstGeom>
          <a:solidFill>
            <a:srgbClr val="7CF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dirty="0">
                <a:solidFill>
                  <a:srgbClr val="004C14"/>
                </a:solidFill>
                <a:latin typeface="ACHS Nueva Serif Medium" pitchFamily="2" charset="77"/>
                <a:cs typeface="Arial"/>
                <a:sym typeface="Arial"/>
              </a:rPr>
              <a:t>O ingresa a este link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503C6768-3C73-1E49-9BA2-71C37021503C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Encuesta de satisfacción – Curso  abierto presencial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D6EBA9E-8B78-9346-9FB0-CA0E9B4355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106" y="3158329"/>
            <a:ext cx="1492475" cy="14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32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06;p2">
            <a:extLst>
              <a:ext uri="{FF2B5EF4-FFF2-40B4-BE49-F238E27FC236}">
                <a16:creationId xmlns:a16="http://schemas.microsoft.com/office/drawing/2014/main" xmlns="" id="{E158149F-0164-9849-BB14-39AF5C321C37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s-CL" kern="0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EFF9391B-EA7C-DC42-ACF3-8ACB8FF358D9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01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ACF30849-C108-4541-B100-DB571AC2ECFB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02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F337A6AD-B949-C049-8D07-85D0EC69735C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03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xmlns="" id="{4D80AB12-B532-F545-99BC-5C32AE601E7A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lang="es-ES" sz="4800" dirty="0">
                <a:solidFill>
                  <a:srgbClr val="004C14"/>
                </a:solidFill>
                <a:latin typeface="ACHS Nueva Sans SemiBold" pitchFamily="2" charset="77"/>
                <a:sym typeface="Arial"/>
              </a:rPr>
              <a:t>04</a:t>
            </a:r>
            <a:endParaRPr lang="es-CL" sz="4800" dirty="0">
              <a:solidFill>
                <a:srgbClr val="004C14"/>
              </a:solidFill>
              <a:latin typeface="ACHS Nueva Sans SemiBold" pitchFamily="2" charset="77"/>
              <a:sym typeface="Arial"/>
            </a:endParaRPr>
          </a:p>
        </p:txBody>
      </p:sp>
      <p:sp>
        <p:nvSpPr>
          <p:cNvPr id="28" name="Marcador de texto 5">
            <a:extLst>
              <a:ext uri="{FF2B5EF4-FFF2-40B4-BE49-F238E27FC236}">
                <a16:creationId xmlns:a16="http://schemas.microsoft.com/office/drawing/2014/main" xmlns="" id="{6B8F5CE0-9EEE-764D-8F27-F185C232F27F}"/>
              </a:ext>
            </a:extLst>
          </p:cNvPr>
          <p:cNvSpPr txBox="1">
            <a:spLocks/>
          </p:cNvSpPr>
          <p:nvPr/>
        </p:nvSpPr>
        <p:spPr>
          <a:xfrm>
            <a:off x="584328" y="4633669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Bienvenida</a:t>
            </a:r>
          </a:p>
        </p:txBody>
      </p:sp>
      <p:sp>
        <p:nvSpPr>
          <p:cNvPr id="29" name="Marcador de texto 5">
            <a:extLst>
              <a:ext uri="{FF2B5EF4-FFF2-40B4-BE49-F238E27FC236}">
                <a16:creationId xmlns:a16="http://schemas.microsoft.com/office/drawing/2014/main" xmlns="" id="{A6524759-9A54-C24F-9491-F1C1BD8F2536}"/>
              </a:ext>
            </a:extLst>
          </p:cNvPr>
          <p:cNvSpPr txBox="1">
            <a:spLocks/>
          </p:cNvSpPr>
          <p:nvPr/>
        </p:nvSpPr>
        <p:spPr>
          <a:xfrm>
            <a:off x="3425018" y="4629414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Presentación del facilitador</a:t>
            </a:r>
          </a:p>
          <a:p>
            <a:pPr algn="ctr">
              <a:buClr>
                <a:srgbClr val="15BF45"/>
              </a:buClr>
            </a:pPr>
            <a:endParaRPr lang="es-CL" sz="1400" b="1" dirty="0">
              <a:solidFill>
                <a:srgbClr val="004C14"/>
              </a:solidFill>
              <a:latin typeface="ACHS Nueva Sans Medium" pitchFamily="2" charset="77"/>
              <a:sym typeface="Arial"/>
            </a:endParaRPr>
          </a:p>
        </p:txBody>
      </p:sp>
      <p:sp>
        <p:nvSpPr>
          <p:cNvPr id="30" name="Marcador de texto 5">
            <a:extLst>
              <a:ext uri="{FF2B5EF4-FFF2-40B4-BE49-F238E27FC236}">
                <a16:creationId xmlns:a16="http://schemas.microsoft.com/office/drawing/2014/main" xmlns="" id="{AB63916D-31ED-6C44-A701-B9807FE0DC5D}"/>
              </a:ext>
            </a:extLst>
          </p:cNvPr>
          <p:cNvSpPr txBox="1">
            <a:spLocks/>
          </p:cNvSpPr>
          <p:nvPr/>
        </p:nvSpPr>
        <p:spPr>
          <a:xfrm>
            <a:off x="6509761" y="4629414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Expectativas de los participantes</a:t>
            </a:r>
          </a:p>
          <a:p>
            <a:pPr algn="ctr">
              <a:buClr>
                <a:srgbClr val="15BF45"/>
              </a:buClr>
            </a:pPr>
            <a:endParaRPr lang="es-CL" sz="1400" b="1" dirty="0">
              <a:solidFill>
                <a:srgbClr val="004C14"/>
              </a:solidFill>
              <a:latin typeface="ACHS Nueva Sans Medium" pitchFamily="2" charset="77"/>
              <a:sym typeface="Arial"/>
            </a:endParaRPr>
          </a:p>
        </p:txBody>
      </p:sp>
      <p:sp>
        <p:nvSpPr>
          <p:cNvPr id="31" name="Marcador de texto 5">
            <a:extLst>
              <a:ext uri="{FF2B5EF4-FFF2-40B4-BE49-F238E27FC236}">
                <a16:creationId xmlns:a16="http://schemas.microsoft.com/office/drawing/2014/main" xmlns="" id="{2801CF5B-EF4E-A34F-96CE-2608C095C179}"/>
              </a:ext>
            </a:extLst>
          </p:cNvPr>
          <p:cNvSpPr txBox="1">
            <a:spLocks/>
          </p:cNvSpPr>
          <p:nvPr/>
        </p:nvSpPr>
        <p:spPr>
          <a:xfrm>
            <a:off x="9673763" y="4629413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5BF45"/>
              </a:buClr>
            </a:pPr>
            <a:r>
              <a:rPr lang="es-CL" sz="1400" b="1" dirty="0">
                <a:solidFill>
                  <a:srgbClr val="004C14"/>
                </a:solidFill>
                <a:latin typeface="ACHS Nueva Sans Medium" pitchFamily="2" charset="77"/>
                <a:sym typeface="Arial"/>
              </a:rPr>
              <a:t>Presentación  del curso</a:t>
            </a:r>
          </a:p>
          <a:p>
            <a:pPr algn="ctr">
              <a:buClr>
                <a:srgbClr val="15BF45"/>
              </a:buClr>
            </a:pPr>
            <a:endParaRPr lang="es-CL" sz="1400" b="1" dirty="0">
              <a:solidFill>
                <a:srgbClr val="004C14"/>
              </a:solidFill>
              <a:latin typeface="ACHS Nueva Sans Medium" pitchFamily="2" charset="77"/>
              <a:sym typeface="Arial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CC858D70-BACF-5043-B88D-41174573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8" y="3124588"/>
            <a:ext cx="1481153" cy="107147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81C61456-191C-B149-89A4-A1847FCB5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80" y="2934164"/>
            <a:ext cx="922622" cy="133621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8AEBD56F-9624-AE4C-83EE-690A2926F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55" y="3124588"/>
            <a:ext cx="1102987" cy="10399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DE256548-764D-6440-B85F-C135DA455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614" y="3149988"/>
            <a:ext cx="1157089" cy="11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A46CAA6-5FB8-214A-8E84-B57BA008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345" y="2297952"/>
            <a:ext cx="4378548" cy="34717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CEE34AB-0EC0-AA41-9C2F-008A25B44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09" y="2297952"/>
            <a:ext cx="2054431" cy="3359851"/>
          </a:xfrm>
          <a:prstGeom prst="rect">
            <a:avLst/>
          </a:prstGeom>
        </p:spPr>
      </p:pic>
      <p:sp>
        <p:nvSpPr>
          <p:cNvPr id="13" name="Marcador de texto 11">
            <a:extLst>
              <a:ext uri="{FF2B5EF4-FFF2-40B4-BE49-F238E27FC236}">
                <a16:creationId xmlns:a16="http://schemas.microsoft.com/office/drawing/2014/main" xmlns="" id="{C458D1CD-7719-EB46-BA5F-05BE314FC39E}"/>
              </a:ext>
            </a:extLst>
          </p:cNvPr>
          <p:cNvSpPr txBox="1">
            <a:spLocks/>
          </p:cNvSpPr>
          <p:nvPr/>
        </p:nvSpPr>
        <p:spPr>
          <a:xfrm>
            <a:off x="5618345" y="3645769"/>
            <a:ext cx="4178798" cy="48119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599158">
              <a:spcBef>
                <a:spcPts val="525"/>
              </a:spcBef>
              <a:spcAft>
                <a:spcPts val="525"/>
              </a:spcAft>
              <a:buClr>
                <a:srgbClr val="83B727"/>
              </a:buClr>
              <a:defRPr/>
            </a:pPr>
            <a:r>
              <a:rPr lang="es-CL" sz="2000" u="sng" kern="0" dirty="0">
                <a:solidFill>
                  <a:srgbClr val="15BF45">
                    <a:lumMod val="75000"/>
                  </a:srgbClr>
                </a:solidFill>
                <a:latin typeface="ACHS Nueva Sans Medium" pitchFamily="2" charset="77"/>
              </a:rPr>
              <a:t>tinyurl.com/</a:t>
            </a:r>
            <a:r>
              <a:rPr lang="es-CL" sz="2000" u="sng" kern="0" dirty="0" err="1">
                <a:solidFill>
                  <a:srgbClr val="15BF45">
                    <a:lumMod val="75000"/>
                  </a:srgbClr>
                </a:solidFill>
                <a:latin typeface="ACHS Nueva Sans Medium" pitchFamily="2" charset="77"/>
              </a:rPr>
              <a:t>ujnzkjew</a:t>
            </a:r>
            <a:endParaRPr lang="es-CL" sz="2000" u="sng" kern="0" dirty="0">
              <a:solidFill>
                <a:srgbClr val="15BF45">
                  <a:lumMod val="75000"/>
                </a:srgbClr>
              </a:solidFill>
              <a:latin typeface="ACHS Nueva Sans Medium" pitchFamily="2" charset="77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xmlns="" id="{DC78BCBF-2DF1-D145-B84B-8922825DD845}"/>
              </a:ext>
            </a:extLst>
          </p:cNvPr>
          <p:cNvSpPr/>
          <p:nvPr/>
        </p:nvSpPr>
        <p:spPr>
          <a:xfrm>
            <a:off x="1726911" y="1566065"/>
            <a:ext cx="2629151" cy="377072"/>
          </a:xfrm>
          <a:prstGeom prst="roundRect">
            <a:avLst>
              <a:gd name="adj" fmla="val 26667"/>
            </a:avLst>
          </a:prstGeom>
          <a:solidFill>
            <a:srgbClr val="7CF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dirty="0">
                <a:solidFill>
                  <a:srgbClr val="004C14"/>
                </a:solidFill>
                <a:latin typeface="ACHS Nueva Serif Medium" pitchFamily="2" charset="77"/>
                <a:cs typeface="Arial"/>
                <a:sym typeface="Arial"/>
              </a:rPr>
              <a:t>Escanea este código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xmlns="" id="{D3AB3E69-4AEB-BD4E-A50B-33DEEBD61D4C}"/>
              </a:ext>
            </a:extLst>
          </p:cNvPr>
          <p:cNvSpPr/>
          <p:nvPr/>
        </p:nvSpPr>
        <p:spPr>
          <a:xfrm>
            <a:off x="6512898" y="1562952"/>
            <a:ext cx="2646084" cy="412625"/>
          </a:xfrm>
          <a:prstGeom prst="roundRect">
            <a:avLst>
              <a:gd name="adj" fmla="val 26667"/>
            </a:avLst>
          </a:prstGeom>
          <a:solidFill>
            <a:srgbClr val="7CFF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dirty="0">
                <a:solidFill>
                  <a:srgbClr val="004C14"/>
                </a:solidFill>
                <a:latin typeface="ACHS Nueva Serif Medium" pitchFamily="2" charset="77"/>
                <a:cs typeface="Arial"/>
                <a:sym typeface="Arial"/>
              </a:rPr>
              <a:t>O ingresa a este link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503C6768-3C73-1E49-9BA2-71C37021503C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Encuesta de satisfacción – Curso  cerrado presencial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1F3CA80-4DE9-C142-971B-8E929565B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106" y="3158329"/>
            <a:ext cx="1492475" cy="15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130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7725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B1F8AFC-3D04-B24B-9587-CEC923C0688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Recomendaciones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981989A-2CDC-AB4F-AA2B-984AA9D0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60" y="2646045"/>
            <a:ext cx="10243662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23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537F0B6F-481F-B748-8B68-3D2BED844772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CHS Nueva Serif" pitchFamily="2" charset="77"/>
              </a:rPr>
              <a:t>Objetivo de la charla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A1E55B8B-3D93-1F40-A6D9-C309BC68297C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792208" cy="2475821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CHS Nueva Sans Medium" pitchFamily="2" charset="77"/>
              </a:rPr>
              <a:t>Conocer las características del ácido sulfhídrico, los peligros asociados y las medidas preventivas recomendadas.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xmlns="" id="{EF35F622-CADA-924A-AB4B-6A1F8790F53E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erif" pitchFamily="2" charset="77"/>
              </a:rPr>
              <a:t>OBJETIVO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6B8E2F6-B804-5C4E-9489-E5C981BA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304" y="1898027"/>
            <a:ext cx="5376962" cy="55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4">
            <a:extLst>
              <a:ext uri="{FF2B5EF4-FFF2-40B4-BE49-F238E27FC236}">
                <a16:creationId xmlns:a16="http://schemas.microsoft.com/office/drawing/2014/main" xmlns="" id="{A64E42CB-2ABB-3B42-809B-7C4F3C6DB0E4}"/>
              </a:ext>
            </a:extLst>
          </p:cNvPr>
          <p:cNvSpPr txBox="1">
            <a:spLocks/>
          </p:cNvSpPr>
          <p:nvPr/>
        </p:nvSpPr>
        <p:spPr>
          <a:xfrm>
            <a:off x="449263" y="2841171"/>
            <a:ext cx="4337890" cy="941935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5BF45"/>
              </a:buClr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CHS Nueva Sans Medium" pitchFamily="2" charset="77"/>
              </a:rPr>
              <a:t>Ser trabajador de empresas que se encuentra adheridas a la ACHS</a:t>
            </a:r>
            <a:r>
              <a:rPr lang="es-ES" dirty="0">
                <a:solidFill>
                  <a:srgbClr val="000000">
                    <a:lumMod val="75000"/>
                    <a:lumOff val="25000"/>
                  </a:srgbClr>
                </a:solidFill>
                <a:latin typeface="ACHS Nueva Sans Medium" pitchFamily="2" charset="77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CHS Nueva Sans Medium" pitchFamily="2" charset="77"/>
            </a:endParaRP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53BB3D55-0100-924B-BE7C-04E787E6947F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dirty="0">
                <a:solidFill>
                  <a:srgbClr val="15BF45"/>
                </a:solidFill>
                <a:latin typeface="ACHS Nueva Serif" pitchFamily="2" charset="77"/>
              </a:rPr>
              <a:t>Público objetivo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15BF45"/>
              </a:solidFill>
              <a:effectLst/>
              <a:uLnTx/>
              <a:uFillTx/>
              <a:latin typeface="ACHS Nueva Serif" pitchFamily="2" charset="77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083C561C-A106-DF4D-B236-68F612D930BE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erif" pitchFamily="2" charset="77"/>
              </a:rPr>
              <a:t>PÚBLICO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37711CB-0746-314A-86A3-8BA748C7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87" y="1735493"/>
            <a:ext cx="5254050" cy="442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59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latin typeface="ACHS Nueva Serif" pitchFamily="2" charset="77"/>
              </a:rPr>
              <a:t>Introducción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1" y="1539082"/>
            <a:ext cx="3565389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ácido sulfhídrico es un agente en estado gaseoso generado particularmente por la putrefacción de materias orgánicas de origen animal y/o vegetal que contienen azufre. 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En el área Pesquera, su presencia es consecuencia de la descomposición del pescado en recintos confinados como bodegas de pesqueros de alta mar, o en pozos de almacenamiento de las plantas elaboradoras de harina de pescado. 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Los efectos en los trabajadores que se han visto expuestos a su inhalación han sido graves y lamentables, comprometiendo incluso vidas humanas. Por lo tanto, en los procedimientos de trabajo es necesario la aplicación de medidas preventivas estrictas a fin de evitar situaciones como las descritas.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B199C41-C774-114F-B98C-808F9C528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6451" r="1784" b="6451"/>
          <a:stretch/>
        </p:blipFill>
        <p:spPr>
          <a:xfrm>
            <a:off x="4473575" y="1538289"/>
            <a:ext cx="7718425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99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latin typeface="ACHS Nueva Serif" pitchFamily="2" charset="77"/>
              </a:rPr>
              <a:t>Introducción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¿Qué es el ácido sulfhídrico?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2" y="1539082"/>
            <a:ext cx="3154549" cy="35349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El ácido sulfhídrico, cuya formula química es </a:t>
            </a:r>
            <a:r>
              <a:rPr lang="es-ES" sz="1400" b="1" dirty="0">
                <a:effectLst/>
                <a:latin typeface="ACHS Nueva Sans Medium" pitchFamily="2" charset="77"/>
              </a:rPr>
              <a:t>H2S</a:t>
            </a: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también es conocido como </a:t>
            </a:r>
            <a:r>
              <a:rPr lang="es-ES" sz="1400" b="1" dirty="0">
                <a:effectLst/>
                <a:latin typeface="ACHS Nueva Sans Medium" pitchFamily="2" charset="77"/>
              </a:rPr>
              <a:t>Hidrógeno Sulfurado, Sulfuro de Hidrogeno o Hidruro de Azufre</a:t>
            </a: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, es un gas inflamable, incoloro, de olor característico a “huevo podrido”, perceptible en contenidos muy bajos. </a:t>
            </a:r>
          </a:p>
          <a:p>
            <a:pPr>
              <a:lnSpc>
                <a:spcPct val="100000"/>
              </a:lnSpc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uno de los compuestos destacados como causantes de molestias por malos olores en la descomposición de materia orgánica. En determinadas condiciones se puede transformar en un compuesto toxico y peligroso para la salud humana.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3FA51D1-7B0F-8644-A4BE-7EFC6CA94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6" t="3349" r="4876" b="3349"/>
          <a:stretch/>
        </p:blipFill>
        <p:spPr>
          <a:xfrm>
            <a:off x="4473575" y="1538287"/>
            <a:ext cx="7718426" cy="53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847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Á</a:t>
            </a:r>
            <a:r>
              <a:rPr lang="es-CL" dirty="0" smtClean="0">
                <a:latin typeface="ACHS Nueva Serif" pitchFamily="2" charset="77"/>
              </a:rPr>
              <a:t>cido </a:t>
            </a:r>
            <a:r>
              <a:rPr lang="es-CL" dirty="0">
                <a:latin typeface="ACHS Nueva Serif" pitchFamily="2" charset="77"/>
              </a:rPr>
              <a:t>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Propiedades físicas y químicas: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692432" cy="48223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300"/>
              </a:spcBef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Dentro de las propiedades del acido sulfhídrico se encuentran:</a:t>
            </a:r>
            <a:endParaRPr lang="es-ES" sz="1400" dirty="0">
              <a:solidFill>
                <a:schemeClr val="tx1"/>
              </a:solidFill>
              <a:latin typeface="ACHS Nueva Sans Medium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 incoloro.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Extremadamente toxico.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 olor repulsivo, muchas veces descrito como el olor de huevos podridos.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Arde con una flama azul y produce Anhídrido Sulfuroso (SO2).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corrosivo a todos los metales de la serie electroquímica.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Punto de ebullición: -60°C 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Punto de fusión: -85,5°C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Temperatura de autoignición: 260°C</a:t>
            </a:r>
          </a:p>
          <a:p>
            <a:pPr marL="285750" indent="-285750">
              <a:lnSpc>
                <a:spcPct val="100000"/>
              </a:lnSpc>
              <a:spcBef>
                <a:spcPts val="1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Es soluble en agua, 1 gramo de H2S en 242 ml de aire.</a:t>
            </a: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D6B1F23-9402-B344-887D-181D7E284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8240" r="5239" b="2963"/>
          <a:stretch/>
        </p:blipFill>
        <p:spPr>
          <a:xfrm>
            <a:off x="4473575" y="1516162"/>
            <a:ext cx="7718425" cy="53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93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Acido Sulfhídrico</a:t>
            </a:r>
            <a:endParaRPr lang="x-none" dirty="0">
              <a:latin typeface="ACHS Nueva Serif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b="1" dirty="0">
                <a:latin typeface="ACHS Nueva Serif SemiBold" pitchFamily="2" charset="77"/>
              </a:rPr>
              <a:t>Características peligrosas</a:t>
            </a:r>
            <a:endParaRPr lang="x-none" b="1" dirty="0">
              <a:latin typeface="ACHS Nueva Serif SemiBold" pitchFamily="2" charset="77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xmlns="" id="{E03D7AF3-8114-004F-B1BB-A24FE61BA8D9}"/>
              </a:ext>
            </a:extLst>
          </p:cNvPr>
          <p:cNvSpPr txBox="1">
            <a:spLocks/>
          </p:cNvSpPr>
          <p:nvPr/>
        </p:nvSpPr>
        <p:spPr>
          <a:xfrm>
            <a:off x="449263" y="1539082"/>
            <a:ext cx="3471808" cy="41590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Extremadamente inflamable.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Muy tóxico por inhalación. 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Muy tóxico para los organismos acuáticos.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r>
              <a:rPr lang="es-ES" sz="1400" b="1" dirty="0">
                <a:effectLst/>
                <a:latin typeface="ACHS Nueva Sans Medium" pitchFamily="2" charset="77"/>
              </a:rPr>
              <a:t>El ácido sulfhídrico se encuentra naturalmente en: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Petróleo «crudo»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 natural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Gases volcánicos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Aguas pantanosas </a:t>
            </a:r>
          </a:p>
          <a:p>
            <a:pPr marL="285750" indent="-285750">
              <a:lnSpc>
                <a:spcPct val="100000"/>
              </a:lnSpc>
              <a:spcBef>
                <a:spcPts val="165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Manantiales de aguas termales.</a:t>
            </a: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lang="es-ES" sz="1400" dirty="0">
              <a:solidFill>
                <a:schemeClr val="tx1"/>
              </a:solidFill>
              <a:effectLst/>
              <a:latin typeface="ACHS Nueva Sans Medium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7579175-298A-8641-A57C-9FEE3289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" t="3138" r="3864" b="2749"/>
          <a:stretch/>
        </p:blipFill>
        <p:spPr>
          <a:xfrm>
            <a:off x="4473575" y="1516162"/>
            <a:ext cx="7718425" cy="53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65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04B2FC13-F23D-40B5-92E0-3184147C5EB9}"/>
</file>

<file path=customXml/itemProps2.xml><?xml version="1.0" encoding="utf-8"?>
<ds:datastoreItem xmlns:ds="http://schemas.openxmlformats.org/officeDocument/2006/customXml" ds:itemID="{1776EFFF-ACB2-46C3-AD51-91EF1083DC90}"/>
</file>

<file path=customXml/itemProps3.xml><?xml version="1.0" encoding="utf-8"?>
<ds:datastoreItem xmlns:ds="http://schemas.openxmlformats.org/officeDocument/2006/customXml" ds:itemID="{34804A44-6759-4FE4-A9AC-419707340D85}"/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1284</Words>
  <Application>Microsoft Office PowerPoint</Application>
  <PresentationFormat>Panorámica</PresentationFormat>
  <Paragraphs>176</Paragraphs>
  <Slides>21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ACHS Nueva Sans Medium</vt:lpstr>
      <vt:lpstr>ACHS Nueva Sans SemiBold</vt:lpstr>
      <vt:lpstr>ACHS Nueva Serif</vt:lpstr>
      <vt:lpstr>ACHS Nueva Serif Medium</vt:lpstr>
      <vt:lpstr>ACHS Nueva Serif SemiBold</vt:lpstr>
      <vt:lpstr>Arial</vt:lpstr>
      <vt:lpstr>Calibri</vt:lpstr>
      <vt:lpstr>Helvetica Neue Medium</vt:lpstr>
      <vt:lpstr>Noto Sans Symbols</vt:lpstr>
      <vt:lpstr>Wingdings</vt:lpstr>
      <vt:lpstr>Tema de Office</vt:lpstr>
      <vt:lpstr>Portadas y cierres_Achs Seguro Laboral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386</cp:revision>
  <dcterms:created xsi:type="dcterms:W3CDTF">2023-07-11T20:17:04Z</dcterms:created>
  <dcterms:modified xsi:type="dcterms:W3CDTF">2025-02-15T00:55:17Z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0x0101007C36543F3D857D488921B9E8F0F0A212</vt:lpwstr>
  </property>
</Properties>
</file>