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5"/>
  </p:notesMasterIdLst>
  <p:sldIdLst>
    <p:sldId id="444" r:id="rId7"/>
    <p:sldId id="455" r:id="rId8"/>
    <p:sldId id="458" r:id="rId9"/>
    <p:sldId id="475" r:id="rId10"/>
    <p:sldId id="476" r:id="rId11"/>
    <p:sldId id="461" r:id="rId12"/>
    <p:sldId id="462" r:id="rId13"/>
    <p:sldId id="463" r:id="rId14"/>
    <p:sldId id="464" r:id="rId15"/>
    <p:sldId id="477" r:id="rId16"/>
    <p:sldId id="466" r:id="rId17"/>
    <p:sldId id="478" r:id="rId18"/>
    <p:sldId id="469" r:id="rId19"/>
    <p:sldId id="481" r:id="rId20"/>
    <p:sldId id="468" r:id="rId21"/>
    <p:sldId id="482" r:id="rId22"/>
    <p:sldId id="483" r:id="rId23"/>
    <p:sldId id="484" r:id="rId24"/>
  </p:sldIdLst>
  <p:sldSz cx="12193588" cy="6858000"/>
  <p:notesSz cx="6858000" cy="9144000"/>
  <p:custDataLst>
    <p:tags r:id="rId26"/>
  </p:custDataLst>
  <p:defaultTextStyle>
    <a:defPPr>
      <a:defRPr lang="es-CL"/>
    </a:defPPr>
    <a:lvl1pPr marL="0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44316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88632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32948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77264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721580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65896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810212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54528" algn="l" defTabSz="10886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AMm6+kdSzz8JS57wRTCow==" hashData="7PKALkQXftMnhC7jG3ZkhCJbQHpUw/zpy1+DosT3ti+ClsfbCbSBUoSdyzJc9DEYbxwEr0TDhJK5/+WJ25LqIQ=="/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orient="horz" pos="3294" userDrawn="1">
          <p15:clr>
            <a:srgbClr val="A4A3A4"/>
          </p15:clr>
        </p15:guide>
        <p15:guide id="5" pos="1935" userDrawn="1">
          <p15:clr>
            <a:srgbClr val="A4A3A4"/>
          </p15:clr>
        </p15:guide>
        <p15:guide id="6" pos="711" userDrawn="1">
          <p15:clr>
            <a:srgbClr val="A4A3A4"/>
          </p15:clr>
        </p15:guide>
        <p15:guide id="7" pos="6970" userDrawn="1">
          <p15:clr>
            <a:srgbClr val="A4A3A4"/>
          </p15:clr>
        </p15:guide>
        <p15:guide id="8" pos="52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 Orellana" initials="CO" lastIdx="2" clrIdx="0">
    <p:extLst>
      <p:ext uri="{19B8F6BF-5375-455C-9EA6-DF929625EA0E}">
        <p15:presenceInfo xmlns:p15="http://schemas.microsoft.com/office/powerpoint/2012/main" userId="a0811e376b9b22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62F"/>
    <a:srgbClr val="7CFF44"/>
    <a:srgbClr val="15C047"/>
    <a:srgbClr val="EAEADE"/>
    <a:srgbClr val="FFFC00"/>
    <a:srgbClr val="004B54"/>
    <a:srgbClr val="179188"/>
    <a:srgbClr val="84B727"/>
    <a:srgbClr val="004B53"/>
    <a:srgbClr val="8D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3939" autoAdjust="0"/>
  </p:normalViewPr>
  <p:slideViewPr>
    <p:cSldViewPr>
      <p:cViewPr varScale="1">
        <p:scale>
          <a:sx n="73" d="100"/>
          <a:sy n="73" d="100"/>
        </p:scale>
        <p:origin x="388" y="44"/>
      </p:cViewPr>
      <p:guideLst>
        <p:guide orient="horz" pos="3475"/>
        <p:guide orient="horz" pos="3974"/>
        <p:guide orient="horz" pos="3385"/>
        <p:guide orient="horz" pos="3294"/>
        <p:guide pos="1935"/>
        <p:guide pos="711"/>
        <p:guide pos="6970"/>
        <p:guide pos="524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DEC-D5F1-48D1-BE8A-46E3339F7C0E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9BE5-650B-45F0-8090-C917A30483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1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1pPr>
    <a:lvl2pPr marL="544316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2pPr>
    <a:lvl3pPr marL="1088632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3pPr>
    <a:lvl4pPr marL="1632948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4pPr>
    <a:lvl5pPr marL="2177264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5pPr>
    <a:lvl6pPr marL="2721580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6pPr>
    <a:lvl7pPr marL="3265896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7pPr>
    <a:lvl8pPr marL="3810212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8pPr>
    <a:lvl9pPr marL="4354528" algn="l" defTabSz="1088632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51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614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261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662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299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Experto</a:t>
            </a:r>
            <a:r>
              <a:rPr lang="es-MX" sz="1200" baseline="0" dirty="0"/>
              <a:t> debe explicar la imagen, una persona se traslada dentro de la oficina.</a:t>
            </a:r>
            <a:endParaRPr lang="es-CL" sz="1200" dirty="0"/>
          </a:p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41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25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50BD5-19AB-4EED-8D66-56BE71A9253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66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909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154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68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12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72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0325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52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sv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19" y="2130425"/>
            <a:ext cx="1036455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65374" y="360364"/>
            <a:ext cx="4860500" cy="7680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641" y="360364"/>
            <a:ext cx="14382507" cy="7680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3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9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6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9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8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26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37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72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6576" y="4302040"/>
            <a:ext cx="53715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5427" y="2762488"/>
            <a:ext cx="5362655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5427" y="2291215"/>
            <a:ext cx="874337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4117" y="2543117"/>
            <a:ext cx="3713048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6576" y="4302040"/>
            <a:ext cx="53715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5427" y="2762488"/>
            <a:ext cx="5362655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4117" y="2543117"/>
            <a:ext cx="3713048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35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322" y="5177791"/>
            <a:ext cx="4261515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820" y="367978"/>
            <a:ext cx="1224729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0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9318" y="6307025"/>
            <a:ext cx="103979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80" y="1881408"/>
            <a:ext cx="9657385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4103" y="1"/>
            <a:ext cx="2959485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379" y="386738"/>
            <a:ext cx="192307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6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0225" y="4046752"/>
            <a:ext cx="3980344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0224" y="2413733"/>
            <a:ext cx="3980345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216" y="-130002"/>
            <a:ext cx="8863649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60820" y="367978"/>
            <a:ext cx="1224729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79" y="811343"/>
            <a:ext cx="3975111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79" y="2747718"/>
            <a:ext cx="3496690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706" y="0"/>
            <a:ext cx="738788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71" y="5946684"/>
            <a:ext cx="1223949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4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1837" y="2512391"/>
            <a:ext cx="4429915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75763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09" y="4406901"/>
            <a:ext cx="10364550" cy="1362075"/>
          </a:xfrm>
        </p:spPr>
        <p:txBody>
          <a:bodyPr anchor="t"/>
          <a:lstStyle>
            <a:lvl1pPr algn="l">
              <a:defRPr sz="4741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09" y="2906714"/>
            <a:ext cx="10364550" cy="1500187"/>
          </a:xfrm>
        </p:spPr>
        <p:txBody>
          <a:bodyPr anchor="b"/>
          <a:lstStyle>
            <a:lvl1pPr marL="0" indent="0">
              <a:buNone/>
              <a:defRPr sz="2408">
                <a:solidFill>
                  <a:schemeClr val="tx1">
                    <a:tint val="75000"/>
                  </a:schemeClr>
                </a:solidFill>
              </a:defRPr>
            </a:lvl1pPr>
            <a:lvl2pPr marL="541940" indent="0">
              <a:buNone/>
              <a:defRPr sz="2107">
                <a:solidFill>
                  <a:schemeClr val="tx1">
                    <a:tint val="75000"/>
                  </a:schemeClr>
                </a:solidFill>
              </a:defRPr>
            </a:lvl2pPr>
            <a:lvl3pPr marL="1083879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3pPr>
            <a:lvl4pPr marL="162581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4pPr>
            <a:lvl5pPr marL="216775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5pPr>
            <a:lvl6pPr marL="270969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6pPr>
            <a:lvl7pPr marL="325163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7pPr>
            <a:lvl8pPr marL="379357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8pPr>
            <a:lvl9pPr marL="433551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326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9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9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844" y="2512392"/>
            <a:ext cx="4429901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2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636" y="1325118"/>
            <a:ext cx="5341623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636" y="4903910"/>
            <a:ext cx="2138990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80006" y="696192"/>
            <a:ext cx="5955008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636" y="5428822"/>
            <a:ext cx="122536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409" y="4868685"/>
            <a:ext cx="5864620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409" y="1989316"/>
            <a:ext cx="7793039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2478" y="5477070"/>
            <a:ext cx="138111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932" y="367978"/>
            <a:ext cx="122571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14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71" y="512764"/>
            <a:ext cx="11342577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793" y="6474653"/>
            <a:ext cx="505509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B90B3AC-360D-4C0F-BB2D-EFC963FB8AB1}" type="slidenum">
              <a:rPr lang="es-CL" smtClean="0">
                <a:solidFill>
                  <a:srgbClr val="000000"/>
                </a:solidFill>
              </a:rPr>
              <a:pPr defTabSz="914400"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7" y="6474654"/>
            <a:ext cx="10954536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71" y="5658760"/>
            <a:ext cx="122536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817A15A5-B715-CEBF-D3E2-601769F1BD85}"/>
              </a:ext>
            </a:extLst>
          </p:cNvPr>
          <p:cNvSpPr/>
          <p:nvPr userDrawn="1"/>
        </p:nvSpPr>
        <p:spPr>
          <a:xfrm>
            <a:off x="425507" y="3099832"/>
            <a:ext cx="11342576" cy="65833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5058" y="4883057"/>
            <a:ext cx="138111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382" y="1033743"/>
            <a:ext cx="9954824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793" y="6474653"/>
            <a:ext cx="505509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B90B3AC-360D-4C0F-BB2D-EFC963FB8AB1}" type="slidenum">
              <a:rPr lang="es-CL" smtClean="0">
                <a:solidFill>
                  <a:srgbClr val="000000"/>
                </a:solidFill>
              </a:rPr>
              <a:pPr defTabSz="914400"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7" y="6474654"/>
            <a:ext cx="10954536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188" y="5297738"/>
            <a:ext cx="1246637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641" y="2100264"/>
            <a:ext cx="9621504" cy="5940425"/>
          </a:xfrm>
        </p:spPr>
        <p:txBody>
          <a:bodyPr/>
          <a:lstStyle>
            <a:lvl1pPr>
              <a:defRPr sz="3311"/>
            </a:lvl1pPr>
            <a:lvl2pPr>
              <a:defRPr sz="2860"/>
            </a:lvl2pPr>
            <a:lvl3pPr>
              <a:defRPr sz="2408"/>
            </a:lvl3pPr>
            <a:lvl4pPr>
              <a:defRPr sz="2107"/>
            </a:lvl4pPr>
            <a:lvl5pPr>
              <a:defRPr sz="2107"/>
            </a:lvl5pPr>
            <a:lvl6pPr>
              <a:defRPr sz="2107"/>
            </a:lvl6pPr>
            <a:lvl7pPr>
              <a:defRPr sz="2107"/>
            </a:lvl7pPr>
            <a:lvl8pPr>
              <a:defRPr sz="2107"/>
            </a:lvl8pPr>
            <a:lvl9pPr>
              <a:defRPr sz="21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04372" y="2100264"/>
            <a:ext cx="9621502" cy="5940425"/>
          </a:xfrm>
        </p:spPr>
        <p:txBody>
          <a:bodyPr/>
          <a:lstStyle>
            <a:lvl1pPr>
              <a:defRPr sz="3311"/>
            </a:lvl1pPr>
            <a:lvl2pPr>
              <a:defRPr sz="2860"/>
            </a:lvl2pPr>
            <a:lvl3pPr>
              <a:defRPr sz="2408"/>
            </a:lvl3pPr>
            <a:lvl4pPr>
              <a:defRPr sz="2107"/>
            </a:lvl4pPr>
            <a:lvl5pPr>
              <a:defRPr sz="2107"/>
            </a:lvl5pPr>
            <a:lvl6pPr>
              <a:defRPr sz="2107"/>
            </a:lvl6pPr>
            <a:lvl7pPr>
              <a:defRPr sz="2107"/>
            </a:lvl7pPr>
            <a:lvl8pPr>
              <a:defRPr sz="2107"/>
            </a:lvl8pPr>
            <a:lvl9pPr>
              <a:defRPr sz="21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00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79" y="274638"/>
            <a:ext cx="1097423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619" cy="639762"/>
          </a:xfrm>
        </p:spPr>
        <p:txBody>
          <a:bodyPr anchor="b"/>
          <a:lstStyle>
            <a:lvl1pPr marL="0" indent="0">
              <a:buNone/>
              <a:defRPr sz="2860" b="1"/>
            </a:lvl1pPr>
            <a:lvl2pPr marL="541940" indent="0">
              <a:buNone/>
              <a:defRPr sz="2408" b="1"/>
            </a:lvl2pPr>
            <a:lvl3pPr marL="1083879" indent="0">
              <a:buNone/>
              <a:defRPr sz="2107" b="1"/>
            </a:lvl3pPr>
            <a:lvl4pPr marL="1625819" indent="0">
              <a:buNone/>
              <a:defRPr sz="1882" b="1"/>
            </a:lvl4pPr>
            <a:lvl5pPr marL="2167759" indent="0">
              <a:buNone/>
              <a:defRPr sz="1882" b="1"/>
            </a:lvl5pPr>
            <a:lvl6pPr marL="2709699" indent="0">
              <a:buNone/>
              <a:defRPr sz="1882" b="1"/>
            </a:lvl6pPr>
            <a:lvl7pPr marL="3251638" indent="0">
              <a:buNone/>
              <a:defRPr sz="1882" b="1"/>
            </a:lvl7pPr>
            <a:lvl8pPr marL="3793578" indent="0">
              <a:buNone/>
              <a:defRPr sz="1882" b="1"/>
            </a:lvl8pPr>
            <a:lvl9pPr marL="4335518" indent="0">
              <a:buNone/>
              <a:defRPr sz="18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619" cy="3951288"/>
          </a:xfrm>
        </p:spPr>
        <p:txBody>
          <a:bodyPr/>
          <a:lstStyle>
            <a:lvl1pPr>
              <a:defRPr sz="2860"/>
            </a:lvl1pPr>
            <a:lvl2pPr>
              <a:defRPr sz="2408"/>
            </a:lvl2pPr>
            <a:lvl3pPr>
              <a:defRPr sz="2107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74" y="1535113"/>
            <a:ext cx="5389735" cy="639762"/>
          </a:xfrm>
        </p:spPr>
        <p:txBody>
          <a:bodyPr anchor="b"/>
          <a:lstStyle>
            <a:lvl1pPr marL="0" indent="0">
              <a:buNone/>
              <a:defRPr sz="2860" b="1"/>
            </a:lvl1pPr>
            <a:lvl2pPr marL="541940" indent="0">
              <a:buNone/>
              <a:defRPr sz="2408" b="1"/>
            </a:lvl2pPr>
            <a:lvl3pPr marL="1083879" indent="0">
              <a:buNone/>
              <a:defRPr sz="2107" b="1"/>
            </a:lvl3pPr>
            <a:lvl4pPr marL="1625819" indent="0">
              <a:buNone/>
              <a:defRPr sz="1882" b="1"/>
            </a:lvl4pPr>
            <a:lvl5pPr marL="2167759" indent="0">
              <a:buNone/>
              <a:defRPr sz="1882" b="1"/>
            </a:lvl5pPr>
            <a:lvl6pPr marL="2709699" indent="0">
              <a:buNone/>
              <a:defRPr sz="1882" b="1"/>
            </a:lvl6pPr>
            <a:lvl7pPr marL="3251638" indent="0">
              <a:buNone/>
              <a:defRPr sz="1882" b="1"/>
            </a:lvl7pPr>
            <a:lvl8pPr marL="3793578" indent="0">
              <a:buNone/>
              <a:defRPr sz="1882" b="1"/>
            </a:lvl8pPr>
            <a:lvl9pPr marL="4335518" indent="0">
              <a:buNone/>
              <a:defRPr sz="18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74" y="2174875"/>
            <a:ext cx="5389735" cy="3951288"/>
          </a:xfrm>
        </p:spPr>
        <p:txBody>
          <a:bodyPr/>
          <a:lstStyle>
            <a:lvl1pPr>
              <a:defRPr sz="2860"/>
            </a:lvl1pPr>
            <a:lvl2pPr>
              <a:defRPr sz="2408"/>
            </a:lvl2pPr>
            <a:lvl3pPr>
              <a:defRPr sz="2107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72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07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1607" cy="1162050"/>
          </a:xfrm>
        </p:spPr>
        <p:txBody>
          <a:bodyPr anchor="b"/>
          <a:lstStyle>
            <a:lvl1pPr algn="l">
              <a:defRPr sz="2408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55" y="273051"/>
            <a:ext cx="6816554" cy="5853113"/>
          </a:xfrm>
        </p:spPr>
        <p:txBody>
          <a:bodyPr/>
          <a:lstStyle>
            <a:lvl1pPr>
              <a:defRPr sz="3763"/>
            </a:lvl1pPr>
            <a:lvl2pPr>
              <a:defRPr sz="3311"/>
            </a:lvl2pPr>
            <a:lvl3pPr>
              <a:defRPr sz="2860"/>
            </a:lvl3pPr>
            <a:lvl4pPr>
              <a:defRPr sz="2408"/>
            </a:lvl4pPr>
            <a:lvl5pPr>
              <a:defRPr sz="2408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1607" cy="4691063"/>
          </a:xfrm>
        </p:spPr>
        <p:txBody>
          <a:bodyPr/>
          <a:lstStyle>
            <a:lvl1pPr marL="0" indent="0">
              <a:buNone/>
              <a:defRPr sz="1656"/>
            </a:lvl1pPr>
            <a:lvl2pPr marL="541940" indent="0">
              <a:buNone/>
              <a:defRPr sz="1430"/>
            </a:lvl2pPr>
            <a:lvl3pPr marL="1083879" indent="0">
              <a:buNone/>
              <a:defRPr sz="1204"/>
            </a:lvl3pPr>
            <a:lvl4pPr marL="1625819" indent="0">
              <a:buNone/>
              <a:defRPr sz="1054"/>
            </a:lvl4pPr>
            <a:lvl5pPr marL="2167759" indent="0">
              <a:buNone/>
              <a:defRPr sz="1054"/>
            </a:lvl5pPr>
            <a:lvl6pPr marL="2709699" indent="0">
              <a:buNone/>
              <a:defRPr sz="1054"/>
            </a:lvl6pPr>
            <a:lvl7pPr marL="3251638" indent="0">
              <a:buNone/>
              <a:defRPr sz="1054"/>
            </a:lvl7pPr>
            <a:lvl8pPr marL="3793578" indent="0">
              <a:buNone/>
              <a:defRPr sz="1054"/>
            </a:lvl8pPr>
            <a:lvl9pPr marL="4335518" indent="0">
              <a:buNone/>
              <a:defRPr sz="10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0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29" y="4800600"/>
            <a:ext cx="7316153" cy="566738"/>
          </a:xfrm>
        </p:spPr>
        <p:txBody>
          <a:bodyPr anchor="b"/>
          <a:lstStyle>
            <a:lvl1pPr algn="l">
              <a:defRPr sz="2408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29" y="612775"/>
            <a:ext cx="7316153" cy="4114800"/>
          </a:xfrm>
        </p:spPr>
        <p:txBody>
          <a:bodyPr/>
          <a:lstStyle>
            <a:lvl1pPr marL="0" indent="0">
              <a:buNone/>
              <a:defRPr sz="3763"/>
            </a:lvl1pPr>
            <a:lvl2pPr marL="541940" indent="0">
              <a:buNone/>
              <a:defRPr sz="3311"/>
            </a:lvl2pPr>
            <a:lvl3pPr marL="1083879" indent="0">
              <a:buNone/>
              <a:defRPr sz="2860"/>
            </a:lvl3pPr>
            <a:lvl4pPr marL="1625819" indent="0">
              <a:buNone/>
              <a:defRPr sz="2408"/>
            </a:lvl4pPr>
            <a:lvl5pPr marL="2167759" indent="0">
              <a:buNone/>
              <a:defRPr sz="2408"/>
            </a:lvl5pPr>
            <a:lvl6pPr marL="2709699" indent="0">
              <a:buNone/>
              <a:defRPr sz="2408"/>
            </a:lvl6pPr>
            <a:lvl7pPr marL="3251638" indent="0">
              <a:buNone/>
              <a:defRPr sz="2408"/>
            </a:lvl7pPr>
            <a:lvl8pPr marL="3793578" indent="0">
              <a:buNone/>
              <a:defRPr sz="2408"/>
            </a:lvl8pPr>
            <a:lvl9pPr marL="4335518" indent="0">
              <a:buNone/>
              <a:defRPr sz="2408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29" y="5367338"/>
            <a:ext cx="7316153" cy="804862"/>
          </a:xfrm>
        </p:spPr>
        <p:txBody>
          <a:bodyPr/>
          <a:lstStyle>
            <a:lvl1pPr marL="0" indent="0">
              <a:buNone/>
              <a:defRPr sz="1656"/>
            </a:lvl1pPr>
            <a:lvl2pPr marL="541940" indent="0">
              <a:buNone/>
              <a:defRPr sz="1430"/>
            </a:lvl2pPr>
            <a:lvl3pPr marL="1083879" indent="0">
              <a:buNone/>
              <a:defRPr sz="1204"/>
            </a:lvl3pPr>
            <a:lvl4pPr marL="1625819" indent="0">
              <a:buNone/>
              <a:defRPr sz="1054"/>
            </a:lvl4pPr>
            <a:lvl5pPr marL="2167759" indent="0">
              <a:buNone/>
              <a:defRPr sz="1054"/>
            </a:lvl5pPr>
            <a:lvl6pPr marL="2709699" indent="0">
              <a:buNone/>
              <a:defRPr sz="1054"/>
            </a:lvl6pPr>
            <a:lvl7pPr marL="3251638" indent="0">
              <a:buNone/>
              <a:defRPr sz="1054"/>
            </a:lvl7pPr>
            <a:lvl8pPr marL="3793578" indent="0">
              <a:buNone/>
              <a:defRPr sz="1054"/>
            </a:lvl8pPr>
            <a:lvl9pPr marL="4335518" indent="0">
              <a:buNone/>
              <a:defRPr sz="10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4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29365744"/>
              </p:ext>
            </p:extLst>
          </p:nvPr>
        </p:nvGraphicFramePr>
        <p:xfrm>
          <a:off x="1195" y="1210"/>
          <a:ext cx="1195" cy="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Diapositiva de think-cell" r:id="rId15" imgW="415" imgH="416" progId="TCLayout.ActiveDocument.1">
                  <p:embed/>
                </p:oleObj>
              </mc:Choice>
              <mc:Fallback>
                <p:oleObj name="Diapositiva de think-cell" r:id="rId15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5" y="1210"/>
                        <a:ext cx="1195" cy="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79" y="274638"/>
            <a:ext cx="10974230" cy="1143000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79" y="1600200"/>
            <a:ext cx="10974230" cy="4525963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80" y="6356351"/>
            <a:ext cx="2845171" cy="365125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4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7606-8703-4774-82E4-4A2AAF776758}" type="datetimeFigureOut">
              <a:rPr lang="es-CL" smtClean="0"/>
              <a:t>16-02-2025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43" y="6356351"/>
            <a:ext cx="3861303" cy="365125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4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738" y="6356351"/>
            <a:ext cx="2845171" cy="365125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4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1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879" rtl="0" eaLnBrk="1" latinLnBrk="0" hangingPunct="1">
        <a:spcBef>
          <a:spcPct val="0"/>
        </a:spcBef>
        <a:buNone/>
        <a:defRPr sz="51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55" indent="-406455" algn="l" defTabSz="1083879" rtl="0" eaLnBrk="1" latinLnBrk="0" hangingPunct="1">
        <a:spcBef>
          <a:spcPct val="20000"/>
        </a:spcBef>
        <a:buFont typeface="Arial" pitchFamily="34" charset="0"/>
        <a:buChar char="•"/>
        <a:defRPr sz="3763" kern="1200">
          <a:solidFill>
            <a:schemeClr val="tx1"/>
          </a:solidFill>
          <a:latin typeface="+mn-lt"/>
          <a:ea typeface="+mn-ea"/>
          <a:cs typeface="+mn-cs"/>
        </a:defRPr>
      </a:lvl1pPr>
      <a:lvl2pPr marL="880652" indent="-338712" algn="l" defTabSz="1083879" rtl="0" eaLnBrk="1" latinLnBrk="0" hangingPunct="1">
        <a:spcBef>
          <a:spcPct val="20000"/>
        </a:spcBef>
        <a:buFont typeface="Arial" pitchFamily="34" charset="0"/>
        <a:buChar char="–"/>
        <a:defRPr sz="3311" kern="1200">
          <a:solidFill>
            <a:schemeClr val="tx1"/>
          </a:solidFill>
          <a:latin typeface="+mn-lt"/>
          <a:ea typeface="+mn-ea"/>
          <a:cs typeface="+mn-cs"/>
        </a:defRPr>
      </a:lvl2pPr>
      <a:lvl3pPr marL="1354849" indent="-270970" algn="l" defTabSz="1083879" rtl="0" eaLnBrk="1" latinLnBrk="0" hangingPunct="1">
        <a:spcBef>
          <a:spcPct val="20000"/>
        </a:spcBef>
        <a:buFont typeface="Arial" pitchFamily="34" charset="0"/>
        <a:buChar char="•"/>
        <a:defRPr sz="2860" kern="1200">
          <a:solidFill>
            <a:schemeClr val="tx1"/>
          </a:solidFill>
          <a:latin typeface="+mn-lt"/>
          <a:ea typeface="+mn-ea"/>
          <a:cs typeface="+mn-cs"/>
        </a:defRPr>
      </a:lvl3pPr>
      <a:lvl4pPr marL="1896789" indent="-270970" algn="l" defTabSz="1083879" rtl="0" eaLnBrk="1" latinLnBrk="0" hangingPunct="1">
        <a:spcBef>
          <a:spcPct val="20000"/>
        </a:spcBef>
        <a:buFont typeface="Arial" pitchFamily="34" charset="0"/>
        <a:buChar char="–"/>
        <a:defRPr sz="2408" kern="1200">
          <a:solidFill>
            <a:schemeClr val="tx1"/>
          </a:solidFill>
          <a:latin typeface="+mn-lt"/>
          <a:ea typeface="+mn-ea"/>
          <a:cs typeface="+mn-cs"/>
        </a:defRPr>
      </a:lvl4pPr>
      <a:lvl5pPr marL="2438729" indent="-270970" algn="l" defTabSz="1083879" rtl="0" eaLnBrk="1" latinLnBrk="0" hangingPunct="1">
        <a:spcBef>
          <a:spcPct val="20000"/>
        </a:spcBef>
        <a:buFont typeface="Arial" pitchFamily="34" charset="0"/>
        <a:buChar char="»"/>
        <a:defRPr sz="2408" kern="1200">
          <a:solidFill>
            <a:schemeClr val="tx1"/>
          </a:solidFill>
          <a:latin typeface="+mn-lt"/>
          <a:ea typeface="+mn-ea"/>
          <a:cs typeface="+mn-cs"/>
        </a:defRPr>
      </a:lvl5pPr>
      <a:lvl6pPr marL="2980669" indent="-270970" algn="l" defTabSz="1083879" rtl="0" eaLnBrk="1" latinLnBrk="0" hangingPunct="1">
        <a:spcBef>
          <a:spcPct val="20000"/>
        </a:spcBef>
        <a:buFont typeface="Arial" pitchFamily="34" charset="0"/>
        <a:buChar char="•"/>
        <a:defRPr sz="2408" kern="1200">
          <a:solidFill>
            <a:schemeClr val="tx1"/>
          </a:solidFill>
          <a:latin typeface="+mn-lt"/>
          <a:ea typeface="+mn-ea"/>
          <a:cs typeface="+mn-cs"/>
        </a:defRPr>
      </a:lvl6pPr>
      <a:lvl7pPr marL="3522608" indent="-270970" algn="l" defTabSz="1083879" rtl="0" eaLnBrk="1" latinLnBrk="0" hangingPunct="1">
        <a:spcBef>
          <a:spcPct val="20000"/>
        </a:spcBef>
        <a:buFont typeface="Arial" pitchFamily="34" charset="0"/>
        <a:buChar char="•"/>
        <a:defRPr sz="2408" kern="1200">
          <a:solidFill>
            <a:schemeClr val="tx1"/>
          </a:solidFill>
          <a:latin typeface="+mn-lt"/>
          <a:ea typeface="+mn-ea"/>
          <a:cs typeface="+mn-cs"/>
        </a:defRPr>
      </a:lvl7pPr>
      <a:lvl8pPr marL="4064548" indent="-270970" algn="l" defTabSz="1083879" rtl="0" eaLnBrk="1" latinLnBrk="0" hangingPunct="1">
        <a:spcBef>
          <a:spcPct val="20000"/>
        </a:spcBef>
        <a:buFont typeface="Arial" pitchFamily="34" charset="0"/>
        <a:buChar char="•"/>
        <a:defRPr sz="2408" kern="1200">
          <a:solidFill>
            <a:schemeClr val="tx1"/>
          </a:solidFill>
          <a:latin typeface="+mn-lt"/>
          <a:ea typeface="+mn-ea"/>
          <a:cs typeface="+mn-cs"/>
        </a:defRPr>
      </a:lvl8pPr>
      <a:lvl9pPr marL="4606488" indent="-270970" algn="l" defTabSz="1083879" rtl="0" eaLnBrk="1" latinLnBrk="0" hangingPunct="1">
        <a:spcBef>
          <a:spcPct val="20000"/>
        </a:spcBef>
        <a:buFont typeface="Arial" pitchFamily="34" charset="0"/>
        <a:buChar char="•"/>
        <a:defRPr sz="2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1pPr>
      <a:lvl2pPr marL="541940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2pPr>
      <a:lvl3pPr marL="1083879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19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4pPr>
      <a:lvl5pPr marL="2167759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5pPr>
      <a:lvl6pPr marL="2709699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6pPr>
      <a:lvl7pPr marL="3251638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7pPr>
      <a:lvl8pPr marL="3793578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8pPr>
      <a:lvl9pPr marL="4335518" algn="l" defTabSz="1083879" rtl="0" eaLnBrk="1" latinLnBrk="0" hangingPunct="1">
        <a:defRPr sz="21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16-02-2025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xmlns="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125029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981">
          <p15:clr>
            <a:srgbClr val="F26B43"/>
          </p15:clr>
        </p15:guide>
        <p15:guide id="4294967295" pos="279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orient="horz" pos="3884">
          <p15:clr>
            <a:srgbClr val="F26B43"/>
          </p15:clr>
        </p15:guide>
        <p15:guide id="4294967295" orient="horz" pos="232">
          <p15:clr>
            <a:srgbClr val="F26B43"/>
          </p15:clr>
        </p15:guide>
        <p15:guide id="4294967295" orient="horz" pos="323">
          <p15:clr>
            <a:srgbClr val="F26B43"/>
          </p15:clr>
        </p15:guide>
        <p15:guide id="429496729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5.emf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5.emf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6" Type="http://schemas.openxmlformats.org/officeDocument/2006/relationships/image" Target="../media/image39.png"/><Relationship Id="rId5" Type="http://schemas.openxmlformats.org/officeDocument/2006/relationships/image" Target="../media/image5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6" Type="http://schemas.openxmlformats.org/officeDocument/2006/relationships/image" Target="../media/image40.png"/><Relationship Id="rId5" Type="http://schemas.openxmlformats.org/officeDocument/2006/relationships/image" Target="../media/image5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1.tif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5.emf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5.emf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5.emf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9">
            <a:extLst>
              <a:ext uri="{FF2B5EF4-FFF2-40B4-BE49-F238E27FC236}">
                <a16:creationId xmlns="" xmlns:a16="http://schemas.microsoft.com/office/drawing/2014/main" id="{F9829F65-84EC-DC46-A6FF-EA666410EDB5}"/>
              </a:ext>
            </a:extLst>
          </p:cNvPr>
          <p:cNvSpPr/>
          <p:nvPr/>
        </p:nvSpPr>
        <p:spPr>
          <a:xfrm>
            <a:off x="0" y="-1"/>
            <a:ext cx="12192000" cy="6872571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Imagen 12">
            <a:extLst>
              <a:ext uri="{FF2B5EF4-FFF2-40B4-BE49-F238E27FC236}">
                <a16:creationId xmlns="" xmlns:a16="http://schemas.microsoft.com/office/drawing/2014/main" id="{5A986F8F-048C-EF42-A5B8-BECB00BBF8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64" t="-56" r="9552" b="177"/>
          <a:stretch/>
        </p:blipFill>
        <p:spPr>
          <a:xfrm>
            <a:off x="-255276" y="36"/>
            <a:ext cx="7749801" cy="68725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CEA186-45A8-904F-9B85-C9B583300285}"/>
              </a:ext>
            </a:extLst>
          </p:cNvPr>
          <p:cNvSpPr txBox="1"/>
          <p:nvPr/>
        </p:nvSpPr>
        <p:spPr>
          <a:xfrm>
            <a:off x="10711543" y="-765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537AE8-9AE5-5C41-A23D-E4DBFD529529}"/>
              </a:ext>
            </a:extLst>
          </p:cNvPr>
          <p:cNvSpPr txBox="1"/>
          <p:nvPr/>
        </p:nvSpPr>
        <p:spPr>
          <a:xfrm>
            <a:off x="-200025" y="-514350"/>
            <a:ext cx="18473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Imagen 14">
            <a:extLst>
              <a:ext uri="{FF2B5EF4-FFF2-40B4-BE49-F238E27FC236}">
                <a16:creationId xmlns="" xmlns:a16="http://schemas.microsoft.com/office/drawing/2014/main" id="{B8973F03-7B7B-9C4F-95C6-D8EB6E27F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366" y="401443"/>
            <a:ext cx="833536" cy="1303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2DE5A9-EFE9-724C-A6E7-42EA1887687F}"/>
              </a:ext>
            </a:extLst>
          </p:cNvPr>
          <p:cNvSpPr txBox="1"/>
          <p:nvPr/>
        </p:nvSpPr>
        <p:spPr>
          <a:xfrm>
            <a:off x="10711543" y="-765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Marcador de texto 1">
            <a:extLst>
              <a:ext uri="{FF2B5EF4-FFF2-40B4-BE49-F238E27FC236}">
                <a16:creationId xmlns="" xmlns:a16="http://schemas.microsoft.com/office/drawing/2014/main" id="{0AE65511-900C-6341-B552-9D832C1ABF1E}"/>
              </a:ext>
            </a:extLst>
          </p:cNvPr>
          <p:cNvSpPr txBox="1">
            <a:spLocks/>
          </p:cNvSpPr>
          <p:nvPr/>
        </p:nvSpPr>
        <p:spPr>
          <a:xfrm>
            <a:off x="7608085" y="3547840"/>
            <a:ext cx="4177341" cy="3625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7765">
              <a:lnSpc>
                <a:spcPts val="3536"/>
              </a:lnSpc>
              <a:spcBef>
                <a:spcPct val="0"/>
              </a:spcBef>
              <a:defRPr/>
            </a:pPr>
            <a:r>
              <a:rPr lang="es-CL" sz="3200" spc="-113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rPr>
              <a:t>Prácticas Seguras</a:t>
            </a:r>
          </a:p>
          <a:p>
            <a:pPr algn="l" defTabSz="687765">
              <a:lnSpc>
                <a:spcPts val="3536"/>
              </a:lnSpc>
              <a:spcBef>
                <a:spcPct val="0"/>
              </a:spcBef>
              <a:defRPr/>
            </a:pPr>
            <a:r>
              <a:rPr lang="es-ES" sz="3200" spc="-113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  <a:sym typeface="Arial"/>
              </a:rPr>
              <a:t>en labores de aseo</a:t>
            </a:r>
            <a:endParaRPr lang="es-CL" sz="3200" spc="-113" dirty="0">
              <a:solidFill>
                <a:srgbClr val="0C662F"/>
              </a:solidFill>
              <a:latin typeface="ACHS Nueva Serif" pitchFamily="2" charset="77"/>
              <a:cs typeface="Arial" panose="020B0604020202020204" pitchFamily="34" charset="0"/>
            </a:endParaRPr>
          </a:p>
          <a:p>
            <a:pPr algn="l" defTabSz="687765">
              <a:lnSpc>
                <a:spcPts val="3536"/>
              </a:lnSpc>
              <a:spcBef>
                <a:spcPct val="0"/>
              </a:spcBef>
              <a:defRPr/>
            </a:pPr>
            <a:endParaRPr lang="es-CL" sz="3200" spc="-113" dirty="0">
              <a:solidFill>
                <a:srgbClr val="0C662F"/>
              </a:solidFill>
              <a:latin typeface="ACHS Nueva Serif" pitchFamily="2" charset="77"/>
              <a:cs typeface="Arial" panose="020B0604020202020204" pitchFamily="34" charset="0"/>
            </a:endParaRPr>
          </a:p>
          <a:p>
            <a:pPr algn="l"/>
            <a:endParaRPr lang="es-CL" sz="3200" dirty="0">
              <a:solidFill>
                <a:srgbClr val="0C662F"/>
              </a:solidFill>
              <a:latin typeface="ACHS Nueva Serif" pitchFamily="2" charset="77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850C44E-5A04-CF47-8071-1C9E1314D920}"/>
              </a:ext>
            </a:extLst>
          </p:cNvPr>
          <p:cNvGrpSpPr/>
          <p:nvPr/>
        </p:nvGrpSpPr>
        <p:grpSpPr>
          <a:xfrm>
            <a:off x="7653411" y="3859912"/>
            <a:ext cx="2227029" cy="369060"/>
            <a:chOff x="8203207" y="3859912"/>
            <a:chExt cx="2227029" cy="369060"/>
          </a:xfrm>
        </p:grpSpPr>
        <p:sp>
          <p:nvSpPr>
            <p:cNvPr id="22" name="Rectángulo redondeado 12">
              <a:extLst>
                <a:ext uri="{FF2B5EF4-FFF2-40B4-BE49-F238E27FC236}">
                  <a16:creationId xmlns="" xmlns:a16="http://schemas.microsoft.com/office/drawing/2014/main" id="{4FBC387C-9AEE-7F4E-AECE-9A3174A47D2D}"/>
                </a:ext>
              </a:extLst>
            </p:cNvPr>
            <p:cNvSpPr/>
            <p:nvPr/>
          </p:nvSpPr>
          <p:spPr>
            <a:xfrm>
              <a:off x="8203208" y="3859912"/>
              <a:ext cx="2227028" cy="369060"/>
            </a:xfrm>
            <a:prstGeom prst="roundRect">
              <a:avLst/>
            </a:prstGeom>
            <a:solidFill>
              <a:srgbClr val="74E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2800" dirty="0"/>
            </a:p>
          </p:txBody>
        </p:sp>
        <p:sp>
          <p:nvSpPr>
            <p:cNvPr id="23" name="Rectángulo 13">
              <a:extLst>
                <a:ext uri="{FF2B5EF4-FFF2-40B4-BE49-F238E27FC236}">
                  <a16:creationId xmlns="" xmlns:a16="http://schemas.microsoft.com/office/drawing/2014/main" id="{CBF3C1AC-CB45-A44D-A997-41C89761917E}"/>
                </a:ext>
              </a:extLst>
            </p:cNvPr>
            <p:cNvSpPr/>
            <p:nvPr/>
          </p:nvSpPr>
          <p:spPr>
            <a:xfrm>
              <a:off x="8203207" y="3859912"/>
              <a:ext cx="2214068" cy="3690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66">
                <a:defRPr/>
              </a:pPr>
              <a:r>
                <a:rPr lang="es-ES" sz="1798" dirty="0">
                  <a:solidFill>
                    <a:srgbClr val="004C14"/>
                  </a:solidFill>
                  <a:latin typeface="ACHS Nueva Serif" pitchFamily="2" charset="77"/>
                  <a:cs typeface="Arial" panose="020B0604020202020204" pitchFamily="34" charset="0"/>
                </a:rPr>
                <a:t>Charla / </a:t>
              </a:r>
              <a:r>
                <a:rPr lang="es-ES" sz="1798" dirty="0" smtClean="0">
                  <a:solidFill>
                    <a:srgbClr val="004C14"/>
                  </a:solidFill>
                  <a:latin typeface="ACHS Nueva Serif" pitchFamily="2" charset="77"/>
                  <a:cs typeface="Arial" panose="020B0604020202020204" pitchFamily="34" charset="0"/>
                </a:rPr>
                <a:t>Presencial</a:t>
              </a:r>
              <a:endParaRPr lang="es-ES" sz="1798" dirty="0">
                <a:solidFill>
                  <a:srgbClr val="004C14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886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AA333284-2598-B64C-A4F3-7EBF48B7F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673" y="985065"/>
            <a:ext cx="4288490" cy="5547753"/>
          </a:xfrm>
          <a:prstGeom prst="rect">
            <a:avLst/>
          </a:prstGeom>
        </p:spPr>
      </p:pic>
      <p:sp>
        <p:nvSpPr>
          <p:cNvPr id="145" name="Forma libre 17">
            <a:extLst>
              <a:ext uri="{FF2B5EF4-FFF2-40B4-BE49-F238E27FC236}">
                <a16:creationId xmlns="" xmlns:a16="http://schemas.microsoft.com/office/drawing/2014/main" id="{4E0A7AFE-1F02-D449-B925-2C164A0A6097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pic>
        <p:nvPicPr>
          <p:cNvPr id="76" name="Imagen 4">
            <a:extLst>
              <a:ext uri="{FF2B5EF4-FFF2-40B4-BE49-F238E27FC236}">
                <a16:creationId xmlns="" xmlns:a16="http://schemas.microsoft.com/office/drawing/2014/main" id="{51B764D9-EDE6-6744-9F86-8BB5D1C08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45E452A4-BAF0-4449-AE7C-8FD8D0E0F0C5}"/>
              </a:ext>
            </a:extLst>
          </p:cNvPr>
          <p:cNvGrpSpPr/>
          <p:nvPr/>
        </p:nvGrpSpPr>
        <p:grpSpPr>
          <a:xfrm>
            <a:off x="435600" y="363600"/>
            <a:ext cx="6161876" cy="718107"/>
            <a:chOff x="435600" y="363600"/>
            <a:chExt cx="6161876" cy="718107"/>
          </a:xfrm>
        </p:grpSpPr>
        <p:sp>
          <p:nvSpPr>
            <p:cNvPr id="85" name="Título 30">
              <a:extLst>
                <a:ext uri="{FF2B5EF4-FFF2-40B4-BE49-F238E27FC236}">
                  <a16:creationId xmlns="" xmlns:a16="http://schemas.microsoft.com/office/drawing/2014/main" id="{E5B85701-4A3C-5D44-AF1A-042DE4D2EEE7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6058831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Lesiones por sobreesfuerzo al levantar objetos pesados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6" name="Conector recto 6">
              <a:extLst>
                <a:ext uri="{FF2B5EF4-FFF2-40B4-BE49-F238E27FC236}">
                  <a16:creationId xmlns="" xmlns:a16="http://schemas.microsoft.com/office/drawing/2014/main" id="{433AA997-EF5B-D442-9D0B-684F42243256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CuadroTexto 28">
            <a:extLst>
              <a:ext uri="{FF2B5EF4-FFF2-40B4-BE49-F238E27FC236}">
                <a16:creationId xmlns="" xmlns:a16="http://schemas.microsoft.com/office/drawing/2014/main" id="{53A2AC63-C0AF-A640-BA3A-35852C9F4A5C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CuadroTexto 28">
            <a:extLst>
              <a:ext uri="{FF2B5EF4-FFF2-40B4-BE49-F238E27FC236}">
                <a16:creationId xmlns="" xmlns:a16="http://schemas.microsoft.com/office/drawing/2014/main" id="{B15733D0-EF16-D740-A3AA-4669B11FE11D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58D1D9AB-9526-E841-8736-BD3A57388D56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124" name="Elipse 18">
              <a:extLst>
                <a:ext uri="{FF2B5EF4-FFF2-40B4-BE49-F238E27FC236}">
                  <a16:creationId xmlns="" xmlns:a16="http://schemas.microsoft.com/office/drawing/2014/main" id="{EE4B23CE-01CE-C84D-A74A-4958CF42928E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5" name="CuadroTexto 19">
              <a:extLst>
                <a:ext uri="{FF2B5EF4-FFF2-40B4-BE49-F238E27FC236}">
                  <a16:creationId xmlns="" xmlns:a16="http://schemas.microsoft.com/office/drawing/2014/main" id="{F26373D0-9063-7D49-A1E0-9D7F56C23081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6" name="CuadroTexto 20">
            <a:extLst>
              <a:ext uri="{FF2B5EF4-FFF2-40B4-BE49-F238E27FC236}">
                <a16:creationId xmlns="" xmlns:a16="http://schemas.microsoft.com/office/drawing/2014/main" id="{7817B433-D140-F44F-902E-D1B49E342836}"/>
              </a:ext>
            </a:extLst>
          </p:cNvPr>
          <p:cNvSpPr txBox="1"/>
          <p:nvPr/>
        </p:nvSpPr>
        <p:spPr>
          <a:xfrm>
            <a:off x="988065" y="2474450"/>
            <a:ext cx="512463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Privilegiar el uso de medios mecánicos (carro). </a:t>
            </a:r>
          </a:p>
        </p:txBody>
      </p:sp>
      <p:sp>
        <p:nvSpPr>
          <p:cNvPr id="127" name="Forma libre 22">
            <a:extLst>
              <a:ext uri="{FF2B5EF4-FFF2-40B4-BE49-F238E27FC236}">
                <a16:creationId xmlns="" xmlns:a16="http://schemas.microsoft.com/office/drawing/2014/main" id="{2F949259-9684-FB4B-B68F-340C409DD016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28" name="CuadroTexto 23">
            <a:extLst>
              <a:ext uri="{FF2B5EF4-FFF2-40B4-BE49-F238E27FC236}">
                <a16:creationId xmlns="" xmlns:a16="http://schemas.microsoft.com/office/drawing/2014/main" id="{29C42E3A-4FCD-3F4B-9F08-18A9E75A21F3}"/>
              </a:ext>
            </a:extLst>
          </p:cNvPr>
          <p:cNvSpPr txBox="1"/>
          <p:nvPr/>
        </p:nvSpPr>
        <p:spPr>
          <a:xfrm>
            <a:off x="1001087" y="3041107"/>
            <a:ext cx="56253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Pedir ayuda si la necesitas.</a:t>
            </a:r>
          </a:p>
        </p:txBody>
      </p:sp>
      <p:sp>
        <p:nvSpPr>
          <p:cNvPr id="129" name="Forma libre 24">
            <a:extLst>
              <a:ext uri="{FF2B5EF4-FFF2-40B4-BE49-F238E27FC236}">
                <a16:creationId xmlns="" xmlns:a16="http://schemas.microsoft.com/office/drawing/2014/main" id="{87C836FD-9F91-8248-92CC-B0C90435AA01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30" name="CuadroTexto 26">
            <a:extLst>
              <a:ext uri="{FF2B5EF4-FFF2-40B4-BE49-F238E27FC236}">
                <a16:creationId xmlns="" xmlns:a16="http://schemas.microsoft.com/office/drawing/2014/main" id="{92C2586B-0EFE-9545-8141-7AC7A1FFBCF0}"/>
              </a:ext>
            </a:extLst>
          </p:cNvPr>
          <p:cNvSpPr txBox="1"/>
          <p:nvPr/>
        </p:nvSpPr>
        <p:spPr>
          <a:xfrm>
            <a:off x="968189" y="3632261"/>
            <a:ext cx="534326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Dividir la carga en la medida de lo posible.</a:t>
            </a:r>
          </a:p>
        </p:txBody>
      </p:sp>
      <p:sp>
        <p:nvSpPr>
          <p:cNvPr id="131" name="Forma libre 27">
            <a:extLst>
              <a:ext uri="{FF2B5EF4-FFF2-40B4-BE49-F238E27FC236}">
                <a16:creationId xmlns="" xmlns:a16="http://schemas.microsoft.com/office/drawing/2014/main" id="{65F0C915-7C04-B349-AD2E-E02603E8FBC6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E5E990D4-2147-A04E-9762-5127EE60369D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133" name="Elipse 18">
              <a:extLst>
                <a:ext uri="{FF2B5EF4-FFF2-40B4-BE49-F238E27FC236}">
                  <a16:creationId xmlns="" xmlns:a16="http://schemas.microsoft.com/office/drawing/2014/main" id="{35791883-BDC9-3041-A6B0-255E5AF8FA69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4" name="CuadroTexto 19">
              <a:extLst>
                <a:ext uri="{FF2B5EF4-FFF2-40B4-BE49-F238E27FC236}">
                  <a16:creationId xmlns="" xmlns:a16="http://schemas.microsoft.com/office/drawing/2014/main" id="{FF81E65D-054A-D043-86F0-A04F0F61DD39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5" name="Elipse 18">
            <a:extLst>
              <a:ext uri="{FF2B5EF4-FFF2-40B4-BE49-F238E27FC236}">
                <a16:creationId xmlns="" xmlns:a16="http://schemas.microsoft.com/office/drawing/2014/main" id="{52B5716C-21CB-C747-9FB9-B0239B29D25A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CuadroTexto 19">
            <a:extLst>
              <a:ext uri="{FF2B5EF4-FFF2-40B4-BE49-F238E27FC236}">
                <a16:creationId xmlns="" xmlns:a16="http://schemas.microsoft.com/office/drawing/2014/main" id="{028289FD-E150-D741-A7AD-826C44A0F0C4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7" name="Elipse 18">
            <a:extLst>
              <a:ext uri="{FF2B5EF4-FFF2-40B4-BE49-F238E27FC236}">
                <a16:creationId xmlns="" xmlns:a16="http://schemas.microsoft.com/office/drawing/2014/main" id="{D096A88A-C98E-B740-BCB0-91DB09A359B8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CuadroTexto 19">
            <a:extLst>
              <a:ext uri="{FF2B5EF4-FFF2-40B4-BE49-F238E27FC236}">
                <a16:creationId xmlns="" xmlns:a16="http://schemas.microsoft.com/office/drawing/2014/main" id="{B8156DD9-F4DE-2041-803F-284DF180B205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" name="Forma libre 30">
            <a:extLst>
              <a:ext uri="{FF2B5EF4-FFF2-40B4-BE49-F238E27FC236}">
                <a16:creationId xmlns="" xmlns:a16="http://schemas.microsoft.com/office/drawing/2014/main" id="{683A51FF-ACE7-5F4A-B690-1A1CCC841CC3}"/>
              </a:ext>
            </a:extLst>
          </p:cNvPr>
          <p:cNvSpPr/>
          <p:nvPr/>
        </p:nvSpPr>
        <p:spPr>
          <a:xfrm flipV="1">
            <a:off x="775675" y="468517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26B0F891-7565-BD4A-BDF2-441721127E30}"/>
              </a:ext>
            </a:extLst>
          </p:cNvPr>
          <p:cNvGrpSpPr/>
          <p:nvPr/>
        </p:nvGrpSpPr>
        <p:grpSpPr>
          <a:xfrm>
            <a:off x="534404" y="4678420"/>
            <a:ext cx="476870" cy="476869"/>
            <a:chOff x="785643" y="4657580"/>
            <a:chExt cx="476870" cy="476869"/>
          </a:xfrm>
        </p:grpSpPr>
        <p:sp>
          <p:nvSpPr>
            <p:cNvPr id="141" name="Elipse 18">
              <a:extLst>
                <a:ext uri="{FF2B5EF4-FFF2-40B4-BE49-F238E27FC236}">
                  <a16:creationId xmlns="" xmlns:a16="http://schemas.microsoft.com/office/drawing/2014/main" id="{452AAC63-4B19-C148-9D7F-FA26A8C1EEBE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2" name="CuadroTexto 19">
              <a:extLst>
                <a:ext uri="{FF2B5EF4-FFF2-40B4-BE49-F238E27FC236}">
                  <a16:creationId xmlns="" xmlns:a16="http://schemas.microsoft.com/office/drawing/2014/main" id="{26EDB4F6-F5DC-BB4C-B87E-701CA58DC939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46" name="CuadroTexto 29">
            <a:extLst>
              <a:ext uri="{FF2B5EF4-FFF2-40B4-BE49-F238E27FC236}">
                <a16:creationId xmlns="" xmlns:a16="http://schemas.microsoft.com/office/drawing/2014/main" id="{596B50A8-4F07-9B46-BFC7-F375B4FCB040}"/>
              </a:ext>
            </a:extLst>
          </p:cNvPr>
          <p:cNvSpPr txBox="1"/>
          <p:nvPr/>
        </p:nvSpPr>
        <p:spPr>
          <a:xfrm>
            <a:off x="972965" y="4181537"/>
            <a:ext cx="627076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Aplicar la técnica correcta de levantamiento. </a:t>
            </a:r>
          </a:p>
        </p:txBody>
      </p:sp>
      <p:sp>
        <p:nvSpPr>
          <p:cNvPr id="147" name="CuadroTexto 32">
            <a:extLst>
              <a:ext uri="{FF2B5EF4-FFF2-40B4-BE49-F238E27FC236}">
                <a16:creationId xmlns="" xmlns:a16="http://schemas.microsoft.com/office/drawing/2014/main" id="{0E8F214F-3323-1448-82A5-1678FF830C13}"/>
              </a:ext>
            </a:extLst>
          </p:cNvPr>
          <p:cNvSpPr txBox="1"/>
          <p:nvPr/>
        </p:nvSpPr>
        <p:spPr>
          <a:xfrm>
            <a:off x="968189" y="4774291"/>
            <a:ext cx="44805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Acercar el objeto a tu cuerpo antes de levantarlo.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B8CBF3BE-0669-3B42-8DC1-0F4DD814579C}"/>
              </a:ext>
            </a:extLst>
          </p:cNvPr>
          <p:cNvGrpSpPr/>
          <p:nvPr/>
        </p:nvGrpSpPr>
        <p:grpSpPr>
          <a:xfrm>
            <a:off x="8194370" y="4183202"/>
            <a:ext cx="501976" cy="501975"/>
            <a:chOff x="785643" y="4657580"/>
            <a:chExt cx="476870" cy="476869"/>
          </a:xfrm>
        </p:grpSpPr>
        <p:sp>
          <p:nvSpPr>
            <p:cNvPr id="182" name="Elipse 18">
              <a:extLst>
                <a:ext uri="{FF2B5EF4-FFF2-40B4-BE49-F238E27FC236}">
                  <a16:creationId xmlns="" xmlns:a16="http://schemas.microsoft.com/office/drawing/2014/main" id="{10D3481E-9EC4-904A-8A70-78391405935C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3" name="CuadroTexto 19">
              <a:extLst>
                <a:ext uri="{FF2B5EF4-FFF2-40B4-BE49-F238E27FC236}">
                  <a16:creationId xmlns="" xmlns:a16="http://schemas.microsoft.com/office/drawing/2014/main" id="{F09771B3-488A-DD42-81F6-F0E6A4B9877C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2" name="Título 30">
            <a:extLst>
              <a:ext uri="{FF2B5EF4-FFF2-40B4-BE49-F238E27FC236}">
                <a16:creationId xmlns="" xmlns:a16="http://schemas.microsoft.com/office/drawing/2014/main" id="{EFEBAA03-01B2-EC42-A8B5-7C97EA8CF8BD}"/>
              </a:ext>
            </a:extLst>
          </p:cNvPr>
          <p:cNvSpPr txBox="1">
            <a:spLocks/>
          </p:cNvSpPr>
          <p:nvPr/>
        </p:nvSpPr>
        <p:spPr>
          <a:xfrm>
            <a:off x="1071196" y="18069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Medidas preventivas: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69C9F5B-A05B-A743-A164-7A2163329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02" y="1756404"/>
            <a:ext cx="392179" cy="449224"/>
          </a:xfrm>
          <a:prstGeom prst="rect">
            <a:avLst/>
          </a:prstGeom>
        </p:spPr>
      </p:pic>
      <p:sp>
        <p:nvSpPr>
          <p:cNvPr id="44" name="Forma libre 30">
            <a:extLst>
              <a:ext uri="{FF2B5EF4-FFF2-40B4-BE49-F238E27FC236}">
                <a16:creationId xmlns="" xmlns:a16="http://schemas.microsoft.com/office/drawing/2014/main" id="{B2FAEFE2-8F15-8C45-8174-F7CC6589C358}"/>
              </a:ext>
            </a:extLst>
          </p:cNvPr>
          <p:cNvSpPr/>
          <p:nvPr/>
        </p:nvSpPr>
        <p:spPr>
          <a:xfrm flipV="1">
            <a:off x="775675" y="5253378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89BC53F-D251-9947-BE37-886B0F4F8548}"/>
              </a:ext>
            </a:extLst>
          </p:cNvPr>
          <p:cNvGrpSpPr/>
          <p:nvPr/>
        </p:nvGrpSpPr>
        <p:grpSpPr>
          <a:xfrm>
            <a:off x="534404" y="5246621"/>
            <a:ext cx="476870" cy="476869"/>
            <a:chOff x="785643" y="4657580"/>
            <a:chExt cx="476870" cy="476869"/>
          </a:xfrm>
        </p:grpSpPr>
        <p:sp>
          <p:nvSpPr>
            <p:cNvPr id="46" name="Elipse 18">
              <a:extLst>
                <a:ext uri="{FF2B5EF4-FFF2-40B4-BE49-F238E27FC236}">
                  <a16:creationId xmlns="" xmlns:a16="http://schemas.microsoft.com/office/drawing/2014/main" id="{16305232-CE09-494E-A9F6-8E6CA7BB0F3F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CuadroTexto 19">
              <a:extLst>
                <a:ext uri="{FF2B5EF4-FFF2-40B4-BE49-F238E27FC236}">
                  <a16:creationId xmlns="" xmlns:a16="http://schemas.microsoft.com/office/drawing/2014/main" id="{422E0C88-AA21-3E4E-A14E-EA78C8E75BE8}"/>
                </a:ext>
              </a:extLst>
            </p:cNvPr>
            <p:cNvSpPr txBox="1"/>
            <p:nvPr/>
          </p:nvSpPr>
          <p:spPr>
            <a:xfrm>
              <a:off x="852641" y="470776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8" name="CuadroTexto 32">
            <a:extLst>
              <a:ext uri="{FF2B5EF4-FFF2-40B4-BE49-F238E27FC236}">
                <a16:creationId xmlns="" xmlns:a16="http://schemas.microsoft.com/office/drawing/2014/main" id="{B7F6CCED-F731-5247-A82C-A1DF67D85E0D}"/>
              </a:ext>
            </a:extLst>
          </p:cNvPr>
          <p:cNvSpPr txBox="1"/>
          <p:nvPr/>
        </p:nvSpPr>
        <p:spPr>
          <a:xfrm>
            <a:off x="967024" y="5339123"/>
            <a:ext cx="592069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Mantener la espalda lo mas recta posible y utilizar la fuerza de tus piernas.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34CD0858-6381-A24A-8479-4E8E721296EF}"/>
              </a:ext>
            </a:extLst>
          </p:cNvPr>
          <p:cNvGrpSpPr/>
          <p:nvPr/>
        </p:nvGrpSpPr>
        <p:grpSpPr>
          <a:xfrm>
            <a:off x="8202504" y="3130286"/>
            <a:ext cx="501976" cy="501975"/>
            <a:chOff x="-760147" y="4136184"/>
            <a:chExt cx="476870" cy="476869"/>
          </a:xfrm>
        </p:grpSpPr>
        <p:sp>
          <p:nvSpPr>
            <p:cNvPr id="95" name="Elipse 18">
              <a:extLst>
                <a:ext uri="{FF2B5EF4-FFF2-40B4-BE49-F238E27FC236}">
                  <a16:creationId xmlns="" xmlns:a16="http://schemas.microsoft.com/office/drawing/2014/main" id="{991FD07C-2A05-1742-9760-5628A53994FC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CuadroTexto 19">
              <a:extLst>
                <a:ext uri="{FF2B5EF4-FFF2-40B4-BE49-F238E27FC236}">
                  <a16:creationId xmlns="" xmlns:a16="http://schemas.microsoft.com/office/drawing/2014/main" id="{ADB835DB-0C2B-0841-947E-264734C6FACD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A1ED1E6F-AB29-6749-ACAC-FB02818A8579}"/>
              </a:ext>
            </a:extLst>
          </p:cNvPr>
          <p:cNvGrpSpPr/>
          <p:nvPr/>
        </p:nvGrpSpPr>
        <p:grpSpPr>
          <a:xfrm>
            <a:off x="8202504" y="5186548"/>
            <a:ext cx="501976" cy="501975"/>
            <a:chOff x="-760147" y="4136184"/>
            <a:chExt cx="476870" cy="476869"/>
          </a:xfrm>
        </p:grpSpPr>
        <p:sp>
          <p:nvSpPr>
            <p:cNvPr id="101" name="Elipse 18">
              <a:extLst>
                <a:ext uri="{FF2B5EF4-FFF2-40B4-BE49-F238E27FC236}">
                  <a16:creationId xmlns="" xmlns:a16="http://schemas.microsoft.com/office/drawing/2014/main" id="{D73F1F84-BF62-E445-BBA0-B4B05B94F903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CuadroTexto 19">
              <a:extLst>
                <a:ext uri="{FF2B5EF4-FFF2-40B4-BE49-F238E27FC236}">
                  <a16:creationId xmlns="" xmlns:a16="http://schemas.microsoft.com/office/drawing/2014/main" id="{2E6342AA-1F24-AD42-8300-34DFCB79293D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54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n 2">
            <a:extLst>
              <a:ext uri="{FF2B5EF4-FFF2-40B4-BE49-F238E27FC236}">
                <a16:creationId xmlns="" xmlns:a16="http://schemas.microsoft.com/office/drawing/2014/main" id="{5D1372CF-6355-2940-BFDC-AE57BE774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905" y="539776"/>
            <a:ext cx="4791579" cy="6200867"/>
          </a:xfrm>
          <a:prstGeom prst="rect">
            <a:avLst/>
          </a:prstGeom>
        </p:spPr>
      </p:pic>
      <p:sp>
        <p:nvSpPr>
          <p:cNvPr id="35" name="Título 30">
            <a:extLst>
              <a:ext uri="{FF2B5EF4-FFF2-40B4-BE49-F238E27FC236}">
                <a16:creationId xmlns="" xmlns:a16="http://schemas.microsoft.com/office/drawing/2014/main" id="{600BDF8E-A9F9-8D4D-BE98-72E807111376}"/>
              </a:ext>
            </a:extLst>
          </p:cNvPr>
          <p:cNvSpPr txBox="1">
            <a:spLocks/>
          </p:cNvSpPr>
          <p:nvPr/>
        </p:nvSpPr>
        <p:spPr>
          <a:xfrm>
            <a:off x="538378" y="17211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600" b="1" dirty="0">
              <a:solidFill>
                <a:srgbClr val="15C047"/>
              </a:solidFill>
              <a:latin typeface="ACHS Nueva Sans SemiBold" pitchFamily="2" charset="77"/>
              <a:cs typeface="Arial" panose="020B0604020202020204" pitchFamily="34" charset="0"/>
            </a:endParaRPr>
          </a:p>
          <a:p>
            <a:pPr algn="l">
              <a:lnSpc>
                <a:spcPct val="20000"/>
              </a:lnSpc>
            </a:pPr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¿Cuándo se producen estas torceduras?</a:t>
            </a:r>
          </a:p>
        </p:txBody>
      </p:sp>
      <p:sp>
        <p:nvSpPr>
          <p:cNvPr id="36" name="CuadroTexto 28">
            <a:extLst>
              <a:ext uri="{FF2B5EF4-FFF2-40B4-BE49-F238E27FC236}">
                <a16:creationId xmlns="" xmlns:a16="http://schemas.microsoft.com/office/drawing/2014/main" id="{6E3E9933-E710-C249-9B00-E186C9DE368C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CuadroTexto 28">
            <a:extLst>
              <a:ext uri="{FF2B5EF4-FFF2-40B4-BE49-F238E27FC236}">
                <a16:creationId xmlns="" xmlns:a16="http://schemas.microsoft.com/office/drawing/2014/main" id="{DBFDF75E-4248-564C-AEF1-881B78D32DD8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Forma libre 17">
            <a:extLst>
              <a:ext uri="{FF2B5EF4-FFF2-40B4-BE49-F238E27FC236}">
                <a16:creationId xmlns="" xmlns:a16="http://schemas.microsoft.com/office/drawing/2014/main" id="{B4E3D4CB-A3B9-0649-A0BA-25D04D90CE96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27054C9-D255-DA43-9D59-5725E9DC1460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40" name="Elipse 18">
              <a:extLst>
                <a:ext uri="{FF2B5EF4-FFF2-40B4-BE49-F238E27FC236}">
                  <a16:creationId xmlns="" xmlns:a16="http://schemas.microsoft.com/office/drawing/2014/main" id="{AB52D585-50C8-5A45-8E13-78D5BF63A9C5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CuadroTexto 19">
              <a:extLst>
                <a:ext uri="{FF2B5EF4-FFF2-40B4-BE49-F238E27FC236}">
                  <a16:creationId xmlns="" xmlns:a16="http://schemas.microsoft.com/office/drawing/2014/main" id="{C83FDC06-9970-D54A-A134-3D5118C24B42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CuadroTexto 20">
            <a:extLst>
              <a:ext uri="{FF2B5EF4-FFF2-40B4-BE49-F238E27FC236}">
                <a16:creationId xmlns="" xmlns:a16="http://schemas.microsoft.com/office/drawing/2014/main" id="{990F8108-ACC7-E04C-9220-18F2C8CD007D}"/>
              </a:ext>
            </a:extLst>
          </p:cNvPr>
          <p:cNvSpPr txBox="1"/>
          <p:nvPr/>
        </p:nvSpPr>
        <p:spPr>
          <a:xfrm>
            <a:off x="1005808" y="2368774"/>
            <a:ext cx="51246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20" kern="0" dirty="0">
                <a:latin typeface="ACHS Nueva Sans Medium" pitchFamily="2" charset="77"/>
                <a:ea typeface="Arial"/>
                <a:cs typeface="Arial"/>
                <a:sym typeface="Arial"/>
              </a:rPr>
              <a:t>Transportar no estando atento a las condiciones de la superficie (irregularidades, hoyos, falta de rejillas, en canaletas, entre otros).</a:t>
            </a:r>
          </a:p>
          <a:p>
            <a:pPr>
              <a:defRPr/>
            </a:pPr>
            <a:endParaRPr lang="es-CL" sz="122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3" name="Forma libre 22">
            <a:extLst>
              <a:ext uri="{FF2B5EF4-FFF2-40B4-BE49-F238E27FC236}">
                <a16:creationId xmlns="" xmlns:a16="http://schemas.microsoft.com/office/drawing/2014/main" id="{6010D137-8F9D-FE44-A9F5-C05E9B544924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4" name="CuadroTexto 23">
            <a:extLst>
              <a:ext uri="{FF2B5EF4-FFF2-40B4-BE49-F238E27FC236}">
                <a16:creationId xmlns="" xmlns:a16="http://schemas.microsoft.com/office/drawing/2014/main" id="{B6F233A8-44E1-4F41-A6B7-32243B4774E6}"/>
              </a:ext>
            </a:extLst>
          </p:cNvPr>
          <p:cNvSpPr txBox="1"/>
          <p:nvPr/>
        </p:nvSpPr>
        <p:spPr>
          <a:xfrm>
            <a:off x="968188" y="2969585"/>
            <a:ext cx="6222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s-ES" sz="1220" kern="0" dirty="0">
                <a:latin typeface="ACHS Nueva Sans Medium" pitchFamily="2" charset="77"/>
                <a:ea typeface="Arial"/>
                <a:cs typeface="Arial"/>
                <a:sym typeface="Arial"/>
              </a:rPr>
              <a:t>Caminar por superficies de transito resbaladizas productos de basura, desechos orgánicos y contaminados con líquidos (aceites, jabón, lubricante, entre otros).</a:t>
            </a:r>
          </a:p>
          <a:p>
            <a:pPr>
              <a:buClr>
                <a:srgbClr val="006600"/>
              </a:buClr>
            </a:pPr>
            <a:endParaRPr lang="es-ES" sz="1220" kern="0" dirty="0">
              <a:latin typeface="ACHS Nueva Sans Medium" pitchFamily="2" charset="77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s-CL" sz="122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5" name="Forma libre 24">
            <a:extLst>
              <a:ext uri="{FF2B5EF4-FFF2-40B4-BE49-F238E27FC236}">
                <a16:creationId xmlns="" xmlns:a16="http://schemas.microsoft.com/office/drawing/2014/main" id="{2696261E-974F-9042-A57F-3E716D060B5F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7" name="CuadroTexto 26">
            <a:extLst>
              <a:ext uri="{FF2B5EF4-FFF2-40B4-BE49-F238E27FC236}">
                <a16:creationId xmlns="" xmlns:a16="http://schemas.microsoft.com/office/drawing/2014/main" id="{E60B1669-29AB-7C47-BA7B-448699551767}"/>
              </a:ext>
            </a:extLst>
          </p:cNvPr>
          <p:cNvSpPr txBox="1"/>
          <p:nvPr/>
        </p:nvSpPr>
        <p:spPr>
          <a:xfrm>
            <a:off x="990743" y="3535563"/>
            <a:ext cx="5343260" cy="65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2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Utilizar el calzado de seguridad estando sucio o contaminado con grasas, aceites u otras sustancias que puedan hacer perder el equilibrio. </a:t>
            </a:r>
          </a:p>
          <a:p>
            <a:pPr>
              <a:defRPr/>
            </a:pPr>
            <a:endParaRPr lang="es-CL" sz="122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8" name="Forma libre 27">
            <a:extLst>
              <a:ext uri="{FF2B5EF4-FFF2-40B4-BE49-F238E27FC236}">
                <a16:creationId xmlns="" xmlns:a16="http://schemas.microsoft.com/office/drawing/2014/main" id="{71429B47-CF85-974C-AE3A-6EBD2EBB0A6B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9" name="CuadroTexto 29">
            <a:extLst>
              <a:ext uri="{FF2B5EF4-FFF2-40B4-BE49-F238E27FC236}">
                <a16:creationId xmlns="" xmlns:a16="http://schemas.microsoft.com/office/drawing/2014/main" id="{FFB8A1C9-58A1-784B-A66A-164395A20EEF}"/>
              </a:ext>
            </a:extLst>
          </p:cNvPr>
          <p:cNvSpPr txBox="1"/>
          <p:nvPr/>
        </p:nvSpPr>
        <p:spPr>
          <a:xfrm>
            <a:off x="968188" y="4090102"/>
            <a:ext cx="6270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s-ES" sz="1220" kern="0" dirty="0">
                <a:latin typeface="ACHS Nueva Sans Medium" pitchFamily="2" charset="77"/>
                <a:ea typeface="Arial"/>
                <a:cs typeface="Arial"/>
                <a:sym typeface="Arial"/>
              </a:rPr>
              <a:t>No utilizar calzado de seguridad o utilizar un calzado que no se ajuste a                                        los peligros presentes. </a:t>
            </a:r>
          </a:p>
          <a:p>
            <a:pPr>
              <a:buClr>
                <a:srgbClr val="006600"/>
              </a:buClr>
            </a:pPr>
            <a:endParaRPr lang="es-ES" sz="1220" kern="0" dirty="0">
              <a:latin typeface="ACHS Nueva Sans Medium" pitchFamily="2" charset="77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s-ES" sz="122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70" name="Imagen 4">
            <a:extLst>
              <a:ext uri="{FF2B5EF4-FFF2-40B4-BE49-F238E27FC236}">
                <a16:creationId xmlns="" xmlns:a16="http://schemas.microsoft.com/office/drawing/2014/main" id="{C479D461-5D8F-864F-85CA-45F49D9F0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78430E1A-EB73-A642-BF97-62EE8A3F4D23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72" name="Elipse 18">
              <a:extLst>
                <a:ext uri="{FF2B5EF4-FFF2-40B4-BE49-F238E27FC236}">
                  <a16:creationId xmlns="" xmlns:a16="http://schemas.microsoft.com/office/drawing/2014/main" id="{BFB6C212-9E68-F341-ADE7-7B3BFB10A1E8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CuadroTexto 19">
              <a:extLst>
                <a:ext uri="{FF2B5EF4-FFF2-40B4-BE49-F238E27FC236}">
                  <a16:creationId xmlns="" xmlns:a16="http://schemas.microsoft.com/office/drawing/2014/main" id="{4A7A637D-734C-DD49-83C3-23300EA7611B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4" name="Elipse 18">
            <a:extLst>
              <a:ext uri="{FF2B5EF4-FFF2-40B4-BE49-F238E27FC236}">
                <a16:creationId xmlns="" xmlns:a16="http://schemas.microsoft.com/office/drawing/2014/main" id="{33325CEC-E9E3-204A-B53F-27451D981A63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CuadroTexto 19">
            <a:extLst>
              <a:ext uri="{FF2B5EF4-FFF2-40B4-BE49-F238E27FC236}">
                <a16:creationId xmlns="" xmlns:a16="http://schemas.microsoft.com/office/drawing/2014/main" id="{3F85C6E0-D33C-BD41-989A-D4D42CAD467F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Elipse 18">
            <a:extLst>
              <a:ext uri="{FF2B5EF4-FFF2-40B4-BE49-F238E27FC236}">
                <a16:creationId xmlns="" xmlns:a16="http://schemas.microsoft.com/office/drawing/2014/main" id="{0A6A3AE0-7E8E-F647-B450-44706BD9EA43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CuadroTexto 19">
            <a:extLst>
              <a:ext uri="{FF2B5EF4-FFF2-40B4-BE49-F238E27FC236}">
                <a16:creationId xmlns="" xmlns:a16="http://schemas.microsoft.com/office/drawing/2014/main" id="{7638B060-634D-B941-A441-D2881891F5B7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4EB522CB-2536-EB43-A602-872B6F3F1234}"/>
              </a:ext>
            </a:extLst>
          </p:cNvPr>
          <p:cNvGrpSpPr/>
          <p:nvPr/>
        </p:nvGrpSpPr>
        <p:grpSpPr>
          <a:xfrm>
            <a:off x="435600" y="363600"/>
            <a:ext cx="5718490" cy="718107"/>
            <a:chOff x="435600" y="363600"/>
            <a:chExt cx="5718490" cy="718107"/>
          </a:xfrm>
        </p:grpSpPr>
        <p:sp>
          <p:nvSpPr>
            <p:cNvPr id="79" name="Título 30">
              <a:extLst>
                <a:ext uri="{FF2B5EF4-FFF2-40B4-BE49-F238E27FC236}">
                  <a16:creationId xmlns="" xmlns:a16="http://schemas.microsoft.com/office/drawing/2014/main" id="{8C3DA8EF-44A0-284A-8EFE-47829893476D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615445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Torceduras de pie</a:t>
              </a:r>
            </a:p>
            <a:p>
              <a:pPr algn="l"/>
              <a:endParaRPr lang="es-ES" sz="2000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endParaRP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0" name="Conector recto 6">
              <a:extLst>
                <a:ext uri="{FF2B5EF4-FFF2-40B4-BE49-F238E27FC236}">
                  <a16:creationId xmlns="" xmlns:a16="http://schemas.microsoft.com/office/drawing/2014/main" id="{70919ACA-AE79-B14B-A363-1D1DD2F8CEAA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2CE0C163-EA8E-8140-88C4-0CDF9D8781DB}"/>
              </a:ext>
            </a:extLst>
          </p:cNvPr>
          <p:cNvGrpSpPr/>
          <p:nvPr/>
        </p:nvGrpSpPr>
        <p:grpSpPr>
          <a:xfrm>
            <a:off x="7719227" y="3149484"/>
            <a:ext cx="501976" cy="501975"/>
            <a:chOff x="-760147" y="3569185"/>
            <a:chExt cx="476870" cy="476869"/>
          </a:xfrm>
        </p:grpSpPr>
        <p:sp>
          <p:nvSpPr>
            <p:cNvPr id="85" name="Elipse 18">
              <a:extLst>
                <a:ext uri="{FF2B5EF4-FFF2-40B4-BE49-F238E27FC236}">
                  <a16:creationId xmlns="" xmlns:a16="http://schemas.microsoft.com/office/drawing/2014/main" id="{894AE121-861D-A74E-8403-515CF2456835}"/>
                </a:ext>
              </a:extLst>
            </p:cNvPr>
            <p:cNvSpPr/>
            <p:nvPr/>
          </p:nvSpPr>
          <p:spPr>
            <a:xfrm flipV="1">
              <a:off x="-760147" y="3569185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CuadroTexto 19">
              <a:extLst>
                <a:ext uri="{FF2B5EF4-FFF2-40B4-BE49-F238E27FC236}">
                  <a16:creationId xmlns="" xmlns:a16="http://schemas.microsoft.com/office/drawing/2014/main" id="{1F109D78-FD25-3442-85B9-95B88E8558F9}"/>
                </a:ext>
              </a:extLst>
            </p:cNvPr>
            <p:cNvSpPr txBox="1"/>
            <p:nvPr/>
          </p:nvSpPr>
          <p:spPr>
            <a:xfrm>
              <a:off x="-666869" y="3623836"/>
              <a:ext cx="300797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5218D028-6D9E-DB4F-A015-DEC5795FCAE8}"/>
              </a:ext>
            </a:extLst>
          </p:cNvPr>
          <p:cNvGrpSpPr/>
          <p:nvPr/>
        </p:nvGrpSpPr>
        <p:grpSpPr>
          <a:xfrm>
            <a:off x="7997967" y="3831359"/>
            <a:ext cx="501976" cy="501975"/>
            <a:chOff x="-760147" y="4136184"/>
            <a:chExt cx="476870" cy="476869"/>
          </a:xfrm>
        </p:grpSpPr>
        <p:sp>
          <p:nvSpPr>
            <p:cNvPr id="88" name="Elipse 18">
              <a:extLst>
                <a:ext uri="{FF2B5EF4-FFF2-40B4-BE49-F238E27FC236}">
                  <a16:creationId xmlns="" xmlns:a16="http://schemas.microsoft.com/office/drawing/2014/main" id="{95C31105-FD8C-BF41-A1C1-DAB41D56BD2B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CuadroTexto 19">
              <a:extLst>
                <a:ext uri="{FF2B5EF4-FFF2-40B4-BE49-F238E27FC236}">
                  <a16:creationId xmlns="" xmlns:a16="http://schemas.microsoft.com/office/drawing/2014/main" id="{269C2689-775A-5349-A212-C108293A43B1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396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n 3">
            <a:extLst>
              <a:ext uri="{FF2B5EF4-FFF2-40B4-BE49-F238E27FC236}">
                <a16:creationId xmlns="" xmlns:a16="http://schemas.microsoft.com/office/drawing/2014/main" id="{13F8E510-AF38-504A-81E5-25CB03F9A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079" y="1412776"/>
            <a:ext cx="3922421" cy="5067794"/>
          </a:xfrm>
          <a:prstGeom prst="rect">
            <a:avLst/>
          </a:prstGeom>
        </p:spPr>
      </p:pic>
      <p:pic>
        <p:nvPicPr>
          <p:cNvPr id="70" name="Imagen 4">
            <a:extLst>
              <a:ext uri="{FF2B5EF4-FFF2-40B4-BE49-F238E27FC236}">
                <a16:creationId xmlns="" xmlns:a16="http://schemas.microsoft.com/office/drawing/2014/main" id="{C479D461-5D8F-864F-85CA-45F49D9F0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4EB522CB-2536-EB43-A602-872B6F3F1234}"/>
              </a:ext>
            </a:extLst>
          </p:cNvPr>
          <p:cNvGrpSpPr/>
          <p:nvPr/>
        </p:nvGrpSpPr>
        <p:grpSpPr>
          <a:xfrm>
            <a:off x="435600" y="363600"/>
            <a:ext cx="5718490" cy="718107"/>
            <a:chOff x="435600" y="363600"/>
            <a:chExt cx="5718490" cy="718107"/>
          </a:xfrm>
        </p:grpSpPr>
        <p:sp>
          <p:nvSpPr>
            <p:cNvPr id="79" name="Título 30">
              <a:extLst>
                <a:ext uri="{FF2B5EF4-FFF2-40B4-BE49-F238E27FC236}">
                  <a16:creationId xmlns="" xmlns:a16="http://schemas.microsoft.com/office/drawing/2014/main" id="{8C3DA8EF-44A0-284A-8EFE-47829893476D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615445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Torceduras de pie</a:t>
              </a:r>
            </a:p>
            <a:p>
              <a:pPr algn="l"/>
              <a:endParaRPr lang="es-ES" sz="2000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endParaRP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0" name="Conector recto 6">
              <a:extLst>
                <a:ext uri="{FF2B5EF4-FFF2-40B4-BE49-F238E27FC236}">
                  <a16:creationId xmlns="" xmlns:a16="http://schemas.microsoft.com/office/drawing/2014/main" id="{70919ACA-AE79-B14B-A363-1D1DD2F8CEAA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CuadroTexto 28">
            <a:extLst>
              <a:ext uri="{FF2B5EF4-FFF2-40B4-BE49-F238E27FC236}">
                <a16:creationId xmlns="" xmlns:a16="http://schemas.microsoft.com/office/drawing/2014/main" id="{66307DF2-6FAB-AF46-B7F3-6C74007EDC7F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CuadroTexto 28">
            <a:extLst>
              <a:ext uri="{FF2B5EF4-FFF2-40B4-BE49-F238E27FC236}">
                <a16:creationId xmlns="" xmlns:a16="http://schemas.microsoft.com/office/drawing/2014/main" id="{3D326829-5C76-314E-B140-E5BD4120DFC7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Forma libre 17">
            <a:extLst>
              <a:ext uri="{FF2B5EF4-FFF2-40B4-BE49-F238E27FC236}">
                <a16:creationId xmlns="" xmlns:a16="http://schemas.microsoft.com/office/drawing/2014/main" id="{6FB31986-8600-F143-BED7-7F1F9CE9F5B9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B5DCA89-2D25-C342-AEC7-2185FAB6BB8A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52" name="Elipse 18">
              <a:extLst>
                <a:ext uri="{FF2B5EF4-FFF2-40B4-BE49-F238E27FC236}">
                  <a16:creationId xmlns="" xmlns:a16="http://schemas.microsoft.com/office/drawing/2014/main" id="{76FBF6E7-AF02-534B-B1B7-E1BC3603CB10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CuadroTexto 19">
              <a:extLst>
                <a:ext uri="{FF2B5EF4-FFF2-40B4-BE49-F238E27FC236}">
                  <a16:creationId xmlns="" xmlns:a16="http://schemas.microsoft.com/office/drawing/2014/main" id="{93EB292F-7242-784E-9FE4-83A92A4B335B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4" name="CuadroTexto 20">
            <a:extLst>
              <a:ext uri="{FF2B5EF4-FFF2-40B4-BE49-F238E27FC236}">
                <a16:creationId xmlns="" xmlns:a16="http://schemas.microsoft.com/office/drawing/2014/main" id="{3D4C4E84-677E-C04E-934C-B6951AF329DD}"/>
              </a:ext>
            </a:extLst>
          </p:cNvPr>
          <p:cNvSpPr txBox="1"/>
          <p:nvPr/>
        </p:nvSpPr>
        <p:spPr>
          <a:xfrm>
            <a:off x="968188" y="2452759"/>
            <a:ext cx="574651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Estar atento a objetos que podrían convertirse en peligros de tropiezo. </a:t>
            </a:r>
          </a:p>
        </p:txBody>
      </p:sp>
      <p:sp>
        <p:nvSpPr>
          <p:cNvPr id="55" name="Forma libre 22">
            <a:extLst>
              <a:ext uri="{FF2B5EF4-FFF2-40B4-BE49-F238E27FC236}">
                <a16:creationId xmlns="" xmlns:a16="http://schemas.microsoft.com/office/drawing/2014/main" id="{DD2039DC-0A81-AE4A-988F-8CB0FA2D5968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56" name="CuadroTexto 23">
            <a:extLst>
              <a:ext uri="{FF2B5EF4-FFF2-40B4-BE49-F238E27FC236}">
                <a16:creationId xmlns="" xmlns:a16="http://schemas.microsoft.com/office/drawing/2014/main" id="{D02CB8D3-52C7-6049-B382-73E67447643D}"/>
              </a:ext>
            </a:extLst>
          </p:cNvPr>
          <p:cNvSpPr txBox="1"/>
          <p:nvPr/>
        </p:nvSpPr>
        <p:spPr>
          <a:xfrm>
            <a:off x="968188" y="3037857"/>
            <a:ext cx="56253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Caminar de manera segura y evitar cambios bruscos de dirección.</a:t>
            </a:r>
          </a:p>
        </p:txBody>
      </p:sp>
      <p:sp>
        <p:nvSpPr>
          <p:cNvPr id="57" name="Forma libre 24">
            <a:extLst>
              <a:ext uri="{FF2B5EF4-FFF2-40B4-BE49-F238E27FC236}">
                <a16:creationId xmlns="" xmlns:a16="http://schemas.microsoft.com/office/drawing/2014/main" id="{EE4BD5F2-642D-5D45-AA48-C98DD09671A0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58" name="CuadroTexto 26">
            <a:extLst>
              <a:ext uri="{FF2B5EF4-FFF2-40B4-BE49-F238E27FC236}">
                <a16:creationId xmlns="" xmlns:a16="http://schemas.microsoft.com/office/drawing/2014/main" id="{186DA096-5A95-5C4E-842F-E5DABC869E5C}"/>
              </a:ext>
            </a:extLst>
          </p:cNvPr>
          <p:cNvSpPr txBox="1"/>
          <p:nvPr/>
        </p:nvSpPr>
        <p:spPr>
          <a:xfrm>
            <a:off x="968188" y="3513553"/>
            <a:ext cx="5343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Asegurarse que la basura termine en el bote de basura, y no en el piso, donde puede causar que alguien resbale y caiga.</a:t>
            </a:r>
          </a:p>
        </p:txBody>
      </p:sp>
      <p:sp>
        <p:nvSpPr>
          <p:cNvPr id="59" name="Forma libre 27">
            <a:extLst>
              <a:ext uri="{FF2B5EF4-FFF2-40B4-BE49-F238E27FC236}">
                <a16:creationId xmlns="" xmlns:a16="http://schemas.microsoft.com/office/drawing/2014/main" id="{FAEE6C5B-3FB9-484D-AEEB-92FFA3F378AD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60" name="CuadroTexto 29">
            <a:extLst>
              <a:ext uri="{FF2B5EF4-FFF2-40B4-BE49-F238E27FC236}">
                <a16:creationId xmlns="" xmlns:a16="http://schemas.microsoft.com/office/drawing/2014/main" id="{CB74F2F2-EE51-9F4A-ABBB-22810D2536B9}"/>
              </a:ext>
            </a:extLst>
          </p:cNvPr>
          <p:cNvSpPr txBox="1"/>
          <p:nvPr/>
        </p:nvSpPr>
        <p:spPr>
          <a:xfrm>
            <a:off x="972162" y="4095876"/>
            <a:ext cx="6270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Concentrarse en el trabajo inmediato, ya que al perder la concentración,                               lo hace mas vulnerable.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9E19D6B-755C-244F-90CF-CE7C4EDEA803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62" name="Elipse 18">
              <a:extLst>
                <a:ext uri="{FF2B5EF4-FFF2-40B4-BE49-F238E27FC236}">
                  <a16:creationId xmlns="" xmlns:a16="http://schemas.microsoft.com/office/drawing/2014/main" id="{92F66D7C-0837-A640-9290-C32A833445C5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CuadroTexto 19">
              <a:extLst>
                <a:ext uri="{FF2B5EF4-FFF2-40B4-BE49-F238E27FC236}">
                  <a16:creationId xmlns="" xmlns:a16="http://schemas.microsoft.com/office/drawing/2014/main" id="{8B038814-CC95-7A4B-912F-5DC7DE811679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4" name="Elipse 18">
            <a:extLst>
              <a:ext uri="{FF2B5EF4-FFF2-40B4-BE49-F238E27FC236}">
                <a16:creationId xmlns="" xmlns:a16="http://schemas.microsoft.com/office/drawing/2014/main" id="{122F061A-29C2-C14A-9FB2-5E470E129787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CuadroTexto 19">
            <a:extLst>
              <a:ext uri="{FF2B5EF4-FFF2-40B4-BE49-F238E27FC236}">
                <a16:creationId xmlns="" xmlns:a16="http://schemas.microsoft.com/office/drawing/2014/main" id="{846D374C-8FA5-104A-A691-239F80033AA8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Elipse 18">
            <a:extLst>
              <a:ext uri="{FF2B5EF4-FFF2-40B4-BE49-F238E27FC236}">
                <a16:creationId xmlns="" xmlns:a16="http://schemas.microsoft.com/office/drawing/2014/main" id="{2770EEB2-B4E7-6E4B-AE38-DCDCC77E6068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CuadroTexto 19">
            <a:extLst>
              <a:ext uri="{FF2B5EF4-FFF2-40B4-BE49-F238E27FC236}">
                <a16:creationId xmlns="" xmlns:a16="http://schemas.microsoft.com/office/drawing/2014/main" id="{0B3C5F03-47B2-8B44-980A-536EE93B9144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68" name="Grupo 46">
            <a:extLst>
              <a:ext uri="{FF2B5EF4-FFF2-40B4-BE49-F238E27FC236}">
                <a16:creationId xmlns="" xmlns:a16="http://schemas.microsoft.com/office/drawing/2014/main" id="{B578689C-B3B5-594D-BD27-9650B76AE4CB}"/>
              </a:ext>
            </a:extLst>
          </p:cNvPr>
          <p:cNvGrpSpPr/>
          <p:nvPr/>
        </p:nvGrpSpPr>
        <p:grpSpPr>
          <a:xfrm>
            <a:off x="775675" y="4685183"/>
            <a:ext cx="6679460" cy="482266"/>
            <a:chOff x="3919788" y="6128585"/>
            <a:chExt cx="8875220" cy="640803"/>
          </a:xfrm>
          <a:solidFill>
            <a:schemeClr val="bg2"/>
          </a:solidFill>
        </p:grpSpPr>
        <p:sp>
          <p:nvSpPr>
            <p:cNvPr id="69" name="Forma libre 30">
              <a:extLst>
                <a:ext uri="{FF2B5EF4-FFF2-40B4-BE49-F238E27FC236}">
                  <a16:creationId xmlns="" xmlns:a16="http://schemas.microsoft.com/office/drawing/2014/main" id="{BB82EBFE-4167-F944-B3ED-D4CABBD7DA01}"/>
                </a:ext>
              </a:extLst>
            </p:cNvPr>
            <p:cNvSpPr/>
            <p:nvPr/>
          </p:nvSpPr>
          <p:spPr>
            <a:xfrm flipV="1">
              <a:off x="3919788" y="6128585"/>
              <a:ext cx="8267388" cy="606149"/>
            </a:xfrm>
            <a:custGeom>
              <a:avLst/>
              <a:gdLst>
                <a:gd name="connsiteX0" fmla="*/ 0 w 5054956"/>
                <a:gd name="connsiteY0" fmla="*/ 0 h 873244"/>
                <a:gd name="connsiteX1" fmla="*/ 5054956 w 5054956"/>
                <a:gd name="connsiteY1" fmla="*/ 0 h 873244"/>
                <a:gd name="connsiteX2" fmla="*/ 5054956 w 5054956"/>
                <a:gd name="connsiteY2" fmla="*/ 873244 h 873244"/>
                <a:gd name="connsiteX3" fmla="*/ 0 w 5054956"/>
                <a:gd name="connsiteY3" fmla="*/ 873244 h 873244"/>
                <a:gd name="connsiteX4" fmla="*/ 0 w 5054956"/>
                <a:gd name="connsiteY4" fmla="*/ 0 h 8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956" h="873244">
                  <a:moveTo>
                    <a:pt x="0" y="0"/>
                  </a:moveTo>
                  <a:lnTo>
                    <a:pt x="5054956" y="0"/>
                  </a:lnTo>
                  <a:lnTo>
                    <a:pt x="5054956" y="873244"/>
                  </a:lnTo>
                  <a:lnTo>
                    <a:pt x="0" y="873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82" tIns="38212" rIns="38212" bIns="38212" numCol="1" spcCol="1270" anchor="ctr" anchorCtr="0">
              <a:noAutofit/>
            </a:bodyPr>
            <a:lstStyle/>
            <a:p>
              <a:pPr defTabSz="668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50" dirty="0">
                <a:solidFill>
                  <a:schemeClr val="tx1"/>
                </a:solidFill>
                <a:latin typeface="ACHS Nueva Sans Medium" pitchFamily="2" charset="77"/>
              </a:endParaRPr>
            </a:p>
          </p:txBody>
        </p:sp>
        <p:sp>
          <p:nvSpPr>
            <p:cNvPr id="81" name="CuadroTexto 32">
              <a:extLst>
                <a:ext uri="{FF2B5EF4-FFF2-40B4-BE49-F238E27FC236}">
                  <a16:creationId xmlns="" xmlns:a16="http://schemas.microsoft.com/office/drawing/2014/main" id="{46000E99-EB05-064C-B66E-F401D036A68F}"/>
                </a:ext>
              </a:extLst>
            </p:cNvPr>
            <p:cNvSpPr txBox="1"/>
            <p:nvPr/>
          </p:nvSpPr>
          <p:spPr>
            <a:xfrm>
              <a:off x="4175586" y="6135510"/>
              <a:ext cx="8619422" cy="63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50" kern="0" dirty="0">
                  <a:latin typeface="ACHS Nueva Sans Medium" pitchFamily="2" charset="77"/>
                  <a:ea typeface="Arial"/>
                  <a:cs typeface="Arial"/>
                  <a:sym typeface="Arial"/>
                </a:rPr>
                <a:t>Estar alerta a los depósitos de agua, comida, grasa, aceite, aserrín, jabón y otros desechos que pudieran estar en el piso, pueden hacer que caiga o resbale.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8A622054-006A-7F49-9DA4-14FD72DAAEF8}"/>
              </a:ext>
            </a:extLst>
          </p:cNvPr>
          <p:cNvGrpSpPr/>
          <p:nvPr/>
        </p:nvGrpSpPr>
        <p:grpSpPr>
          <a:xfrm>
            <a:off x="534404" y="4678420"/>
            <a:ext cx="476870" cy="476869"/>
            <a:chOff x="785643" y="4657580"/>
            <a:chExt cx="476870" cy="476869"/>
          </a:xfrm>
        </p:grpSpPr>
        <p:sp>
          <p:nvSpPr>
            <p:cNvPr id="83" name="Elipse 18">
              <a:extLst>
                <a:ext uri="{FF2B5EF4-FFF2-40B4-BE49-F238E27FC236}">
                  <a16:creationId xmlns="" xmlns:a16="http://schemas.microsoft.com/office/drawing/2014/main" id="{6BFFBD30-3EB9-C249-B3E1-2CC1FB1BE5EE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CuadroTexto 19">
              <a:extLst>
                <a:ext uri="{FF2B5EF4-FFF2-40B4-BE49-F238E27FC236}">
                  <a16:creationId xmlns="" xmlns:a16="http://schemas.microsoft.com/office/drawing/2014/main" id="{271177BA-995A-E044-8DF6-402BB7E37222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91" name="Grupo 46">
            <a:extLst>
              <a:ext uri="{FF2B5EF4-FFF2-40B4-BE49-F238E27FC236}">
                <a16:creationId xmlns="" xmlns:a16="http://schemas.microsoft.com/office/drawing/2014/main" id="{7F167585-E71B-8347-884E-72D720CA1552}"/>
              </a:ext>
            </a:extLst>
          </p:cNvPr>
          <p:cNvGrpSpPr/>
          <p:nvPr/>
        </p:nvGrpSpPr>
        <p:grpSpPr>
          <a:xfrm>
            <a:off x="776561" y="5272986"/>
            <a:ext cx="6679460" cy="456185"/>
            <a:chOff x="3919788" y="6128585"/>
            <a:chExt cx="8875220" cy="606149"/>
          </a:xfrm>
          <a:solidFill>
            <a:schemeClr val="bg2"/>
          </a:solidFill>
        </p:grpSpPr>
        <p:sp>
          <p:nvSpPr>
            <p:cNvPr id="92" name="Forma libre 30">
              <a:extLst>
                <a:ext uri="{FF2B5EF4-FFF2-40B4-BE49-F238E27FC236}">
                  <a16:creationId xmlns="" xmlns:a16="http://schemas.microsoft.com/office/drawing/2014/main" id="{63755360-13FA-AF42-9138-468699DE6730}"/>
                </a:ext>
              </a:extLst>
            </p:cNvPr>
            <p:cNvSpPr/>
            <p:nvPr/>
          </p:nvSpPr>
          <p:spPr>
            <a:xfrm flipV="1">
              <a:off x="3919788" y="6128585"/>
              <a:ext cx="8267388" cy="606149"/>
            </a:xfrm>
            <a:custGeom>
              <a:avLst/>
              <a:gdLst>
                <a:gd name="connsiteX0" fmla="*/ 0 w 5054956"/>
                <a:gd name="connsiteY0" fmla="*/ 0 h 873244"/>
                <a:gd name="connsiteX1" fmla="*/ 5054956 w 5054956"/>
                <a:gd name="connsiteY1" fmla="*/ 0 h 873244"/>
                <a:gd name="connsiteX2" fmla="*/ 5054956 w 5054956"/>
                <a:gd name="connsiteY2" fmla="*/ 873244 h 873244"/>
                <a:gd name="connsiteX3" fmla="*/ 0 w 5054956"/>
                <a:gd name="connsiteY3" fmla="*/ 873244 h 873244"/>
                <a:gd name="connsiteX4" fmla="*/ 0 w 5054956"/>
                <a:gd name="connsiteY4" fmla="*/ 0 h 8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956" h="873244">
                  <a:moveTo>
                    <a:pt x="0" y="0"/>
                  </a:moveTo>
                  <a:lnTo>
                    <a:pt x="5054956" y="0"/>
                  </a:lnTo>
                  <a:lnTo>
                    <a:pt x="5054956" y="873244"/>
                  </a:lnTo>
                  <a:lnTo>
                    <a:pt x="0" y="873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82" tIns="38212" rIns="38212" bIns="38212" numCol="1" spcCol="1270" anchor="ctr" anchorCtr="0">
              <a:noAutofit/>
            </a:bodyPr>
            <a:lstStyle/>
            <a:p>
              <a:pPr defTabSz="668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50" dirty="0">
                <a:solidFill>
                  <a:schemeClr val="tx1"/>
                </a:solidFill>
                <a:latin typeface="ACHS Nueva Sans Medium" pitchFamily="2" charset="77"/>
              </a:endParaRPr>
            </a:p>
          </p:txBody>
        </p:sp>
        <p:sp>
          <p:nvSpPr>
            <p:cNvPr id="93" name="CuadroTexto 32">
              <a:extLst>
                <a:ext uri="{FF2B5EF4-FFF2-40B4-BE49-F238E27FC236}">
                  <a16:creationId xmlns="" xmlns:a16="http://schemas.microsoft.com/office/drawing/2014/main" id="{0451BEBD-908B-2F4E-A8E0-DE1BF9F726ED}"/>
                </a:ext>
              </a:extLst>
            </p:cNvPr>
            <p:cNvSpPr txBox="1"/>
            <p:nvPr/>
          </p:nvSpPr>
          <p:spPr>
            <a:xfrm>
              <a:off x="4175586" y="6246994"/>
              <a:ext cx="8619422" cy="378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50" kern="0" dirty="0">
                  <a:latin typeface="ACHS Nueva Sans Medium" pitchFamily="2" charset="77"/>
                  <a:ea typeface="Arial"/>
                  <a:cs typeface="Arial"/>
                  <a:sym typeface="Arial"/>
                </a:rPr>
                <a:t>Limpiar bien sus zapatos y botas en el tapete cuando entre a un edificio.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6C081BB3-1DE9-9646-8289-2C37B9E32021}"/>
              </a:ext>
            </a:extLst>
          </p:cNvPr>
          <p:cNvGrpSpPr/>
          <p:nvPr/>
        </p:nvGrpSpPr>
        <p:grpSpPr>
          <a:xfrm>
            <a:off x="535290" y="5266230"/>
            <a:ext cx="476870" cy="476869"/>
            <a:chOff x="785643" y="4657580"/>
            <a:chExt cx="476870" cy="476869"/>
          </a:xfrm>
        </p:grpSpPr>
        <p:sp>
          <p:nvSpPr>
            <p:cNvPr id="95" name="Elipse 18">
              <a:extLst>
                <a:ext uri="{FF2B5EF4-FFF2-40B4-BE49-F238E27FC236}">
                  <a16:creationId xmlns="" xmlns:a16="http://schemas.microsoft.com/office/drawing/2014/main" id="{FF7384E1-F147-BB4A-8EBC-8063B76B2A20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CuadroTexto 19">
              <a:extLst>
                <a:ext uri="{FF2B5EF4-FFF2-40B4-BE49-F238E27FC236}">
                  <a16:creationId xmlns="" xmlns:a16="http://schemas.microsoft.com/office/drawing/2014/main" id="{B2EBBDFB-6770-3145-810E-22E44FD72DF6}"/>
                </a:ext>
              </a:extLst>
            </p:cNvPr>
            <p:cNvSpPr txBox="1"/>
            <p:nvPr/>
          </p:nvSpPr>
          <p:spPr>
            <a:xfrm>
              <a:off x="859352" y="4719375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97" name="Título 30">
            <a:extLst>
              <a:ext uri="{FF2B5EF4-FFF2-40B4-BE49-F238E27FC236}">
                <a16:creationId xmlns="" xmlns:a16="http://schemas.microsoft.com/office/drawing/2014/main" id="{38F3B320-64B8-6840-A340-9FB456743BF6}"/>
              </a:ext>
            </a:extLst>
          </p:cNvPr>
          <p:cNvSpPr txBox="1">
            <a:spLocks/>
          </p:cNvSpPr>
          <p:nvPr/>
        </p:nvSpPr>
        <p:spPr>
          <a:xfrm>
            <a:off x="1071196" y="18069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Medidas preventivas: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4957E637-3A4C-754C-BBE9-12E9DDB66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02" y="1756404"/>
            <a:ext cx="392179" cy="449224"/>
          </a:xfrm>
          <a:prstGeom prst="rect">
            <a:avLst/>
          </a:prstGeom>
        </p:spPr>
      </p:pic>
      <p:grpSp>
        <p:nvGrpSpPr>
          <p:cNvPr id="105" name="Grupo 46">
            <a:extLst>
              <a:ext uri="{FF2B5EF4-FFF2-40B4-BE49-F238E27FC236}">
                <a16:creationId xmlns="" xmlns:a16="http://schemas.microsoft.com/office/drawing/2014/main" id="{02207279-CBA7-0F4E-B7EC-A6BAEA35140C}"/>
              </a:ext>
            </a:extLst>
          </p:cNvPr>
          <p:cNvGrpSpPr/>
          <p:nvPr/>
        </p:nvGrpSpPr>
        <p:grpSpPr>
          <a:xfrm>
            <a:off x="783735" y="5861944"/>
            <a:ext cx="6679460" cy="456185"/>
            <a:chOff x="3919788" y="6128585"/>
            <a:chExt cx="8875220" cy="606149"/>
          </a:xfrm>
          <a:solidFill>
            <a:schemeClr val="bg2"/>
          </a:solidFill>
        </p:grpSpPr>
        <p:sp>
          <p:nvSpPr>
            <p:cNvPr id="106" name="Forma libre 30">
              <a:extLst>
                <a:ext uri="{FF2B5EF4-FFF2-40B4-BE49-F238E27FC236}">
                  <a16:creationId xmlns="" xmlns:a16="http://schemas.microsoft.com/office/drawing/2014/main" id="{88816939-C8BC-FE4F-91C2-B8C2EB1582E2}"/>
                </a:ext>
              </a:extLst>
            </p:cNvPr>
            <p:cNvSpPr/>
            <p:nvPr/>
          </p:nvSpPr>
          <p:spPr>
            <a:xfrm flipV="1">
              <a:off x="3919788" y="6128585"/>
              <a:ext cx="8267388" cy="606149"/>
            </a:xfrm>
            <a:custGeom>
              <a:avLst/>
              <a:gdLst>
                <a:gd name="connsiteX0" fmla="*/ 0 w 5054956"/>
                <a:gd name="connsiteY0" fmla="*/ 0 h 873244"/>
                <a:gd name="connsiteX1" fmla="*/ 5054956 w 5054956"/>
                <a:gd name="connsiteY1" fmla="*/ 0 h 873244"/>
                <a:gd name="connsiteX2" fmla="*/ 5054956 w 5054956"/>
                <a:gd name="connsiteY2" fmla="*/ 873244 h 873244"/>
                <a:gd name="connsiteX3" fmla="*/ 0 w 5054956"/>
                <a:gd name="connsiteY3" fmla="*/ 873244 h 873244"/>
                <a:gd name="connsiteX4" fmla="*/ 0 w 5054956"/>
                <a:gd name="connsiteY4" fmla="*/ 0 h 8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956" h="873244">
                  <a:moveTo>
                    <a:pt x="0" y="0"/>
                  </a:moveTo>
                  <a:lnTo>
                    <a:pt x="5054956" y="0"/>
                  </a:lnTo>
                  <a:lnTo>
                    <a:pt x="5054956" y="873244"/>
                  </a:lnTo>
                  <a:lnTo>
                    <a:pt x="0" y="873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82" tIns="38212" rIns="38212" bIns="38212" numCol="1" spcCol="1270" anchor="ctr" anchorCtr="0">
              <a:noAutofit/>
            </a:bodyPr>
            <a:lstStyle/>
            <a:p>
              <a:pPr defTabSz="668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50" dirty="0">
                <a:solidFill>
                  <a:schemeClr val="tx1"/>
                </a:solidFill>
                <a:latin typeface="ACHS Nueva Sans Medium" pitchFamily="2" charset="77"/>
              </a:endParaRPr>
            </a:p>
          </p:txBody>
        </p:sp>
        <p:sp>
          <p:nvSpPr>
            <p:cNvPr id="107" name="CuadroTexto 32">
              <a:extLst>
                <a:ext uri="{FF2B5EF4-FFF2-40B4-BE49-F238E27FC236}">
                  <a16:creationId xmlns="" xmlns:a16="http://schemas.microsoft.com/office/drawing/2014/main" id="{9E2D0357-81CF-094F-83D7-F2032347B2A0}"/>
                </a:ext>
              </a:extLst>
            </p:cNvPr>
            <p:cNvSpPr txBox="1"/>
            <p:nvPr/>
          </p:nvSpPr>
          <p:spPr>
            <a:xfrm>
              <a:off x="4175586" y="6246994"/>
              <a:ext cx="8619422" cy="378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50" kern="0" dirty="0">
                  <a:latin typeface="ACHS Nueva Sans Medium" pitchFamily="2" charset="77"/>
                  <a:ea typeface="Arial"/>
                  <a:cs typeface="Arial"/>
                  <a:sym typeface="Arial"/>
                </a:rPr>
                <a:t>Siempre utilizar calzado de seguridad bajo.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51989D4D-6F39-4248-B507-6AFCD2293162}"/>
              </a:ext>
            </a:extLst>
          </p:cNvPr>
          <p:cNvGrpSpPr/>
          <p:nvPr/>
        </p:nvGrpSpPr>
        <p:grpSpPr>
          <a:xfrm>
            <a:off x="542464" y="5855188"/>
            <a:ext cx="476870" cy="476869"/>
            <a:chOff x="785643" y="4657580"/>
            <a:chExt cx="476870" cy="476869"/>
          </a:xfrm>
        </p:grpSpPr>
        <p:sp>
          <p:nvSpPr>
            <p:cNvPr id="109" name="Elipse 18">
              <a:extLst>
                <a:ext uri="{FF2B5EF4-FFF2-40B4-BE49-F238E27FC236}">
                  <a16:creationId xmlns="" xmlns:a16="http://schemas.microsoft.com/office/drawing/2014/main" id="{E03D4D02-2791-E046-A385-521EA770A7FC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" name="CuadroTexto 19">
              <a:extLst>
                <a:ext uri="{FF2B5EF4-FFF2-40B4-BE49-F238E27FC236}">
                  <a16:creationId xmlns="" xmlns:a16="http://schemas.microsoft.com/office/drawing/2014/main" id="{C8D8CD3C-9BFA-B344-A250-FE42D4D5F7BF}"/>
                </a:ext>
              </a:extLst>
            </p:cNvPr>
            <p:cNvSpPr txBox="1"/>
            <p:nvPr/>
          </p:nvSpPr>
          <p:spPr>
            <a:xfrm>
              <a:off x="859352" y="4719375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56D79C-4E39-4446-B6E0-0BFEEBFB47AE}"/>
              </a:ext>
            </a:extLst>
          </p:cNvPr>
          <p:cNvSpPr txBox="1"/>
          <p:nvPr/>
        </p:nvSpPr>
        <p:spPr>
          <a:xfrm>
            <a:off x="1962912" y="7229856"/>
            <a:ext cx="184731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E8B3505F-3B18-D842-BCA9-8B5588AA6B1E}"/>
              </a:ext>
            </a:extLst>
          </p:cNvPr>
          <p:cNvGrpSpPr/>
          <p:nvPr/>
        </p:nvGrpSpPr>
        <p:grpSpPr>
          <a:xfrm>
            <a:off x="8202504" y="2620424"/>
            <a:ext cx="501976" cy="501975"/>
            <a:chOff x="785643" y="4657580"/>
            <a:chExt cx="476870" cy="476869"/>
          </a:xfrm>
        </p:grpSpPr>
        <p:sp>
          <p:nvSpPr>
            <p:cNvPr id="157" name="Elipse 18">
              <a:extLst>
                <a:ext uri="{FF2B5EF4-FFF2-40B4-BE49-F238E27FC236}">
                  <a16:creationId xmlns="" xmlns:a16="http://schemas.microsoft.com/office/drawing/2014/main" id="{FB358C48-FC72-1240-A15B-336595A0D999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8" name="CuadroTexto 19">
              <a:extLst>
                <a:ext uri="{FF2B5EF4-FFF2-40B4-BE49-F238E27FC236}">
                  <a16:creationId xmlns="" xmlns:a16="http://schemas.microsoft.com/office/drawing/2014/main" id="{8D278A05-D314-7045-B621-27FD49D9340C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4543E5-1AD4-4A4B-94F0-DB752FC0FB91}"/>
              </a:ext>
            </a:extLst>
          </p:cNvPr>
          <p:cNvGrpSpPr/>
          <p:nvPr/>
        </p:nvGrpSpPr>
        <p:grpSpPr>
          <a:xfrm>
            <a:off x="8103571" y="3981433"/>
            <a:ext cx="501976" cy="501975"/>
            <a:chOff x="785643" y="4657580"/>
            <a:chExt cx="476870" cy="476869"/>
          </a:xfrm>
        </p:grpSpPr>
        <p:sp>
          <p:nvSpPr>
            <p:cNvPr id="160" name="Elipse 18">
              <a:extLst>
                <a:ext uri="{FF2B5EF4-FFF2-40B4-BE49-F238E27FC236}">
                  <a16:creationId xmlns="" xmlns:a16="http://schemas.microsoft.com/office/drawing/2014/main" id="{0549433B-8F80-2C4E-A3CD-202223B5618D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1" name="CuadroTexto 19">
              <a:extLst>
                <a:ext uri="{FF2B5EF4-FFF2-40B4-BE49-F238E27FC236}">
                  <a16:creationId xmlns="" xmlns:a16="http://schemas.microsoft.com/office/drawing/2014/main" id="{9B55EC3B-1966-B248-B92F-855D592D7299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="" xmlns:a16="http://schemas.microsoft.com/office/drawing/2014/main" id="{64D10DF1-CFA6-8D49-B28A-587C84A437B0}"/>
              </a:ext>
            </a:extLst>
          </p:cNvPr>
          <p:cNvGrpSpPr/>
          <p:nvPr/>
        </p:nvGrpSpPr>
        <p:grpSpPr>
          <a:xfrm>
            <a:off x="8103571" y="4550497"/>
            <a:ext cx="501976" cy="501975"/>
            <a:chOff x="-760147" y="4136184"/>
            <a:chExt cx="476870" cy="476869"/>
          </a:xfrm>
        </p:grpSpPr>
        <p:sp>
          <p:nvSpPr>
            <p:cNvPr id="163" name="Elipse 18">
              <a:extLst>
                <a:ext uri="{FF2B5EF4-FFF2-40B4-BE49-F238E27FC236}">
                  <a16:creationId xmlns="" xmlns:a16="http://schemas.microsoft.com/office/drawing/2014/main" id="{1A946D27-D91B-9649-B974-0AEFB4370113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4" name="CuadroTexto 19">
              <a:extLst>
                <a:ext uri="{FF2B5EF4-FFF2-40B4-BE49-F238E27FC236}">
                  <a16:creationId xmlns="" xmlns:a16="http://schemas.microsoft.com/office/drawing/2014/main" id="{020B08E8-41FC-5945-8100-C53F13029BCF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CF4890BE-3A2E-6F4B-BA46-F8F6497FDAD7}"/>
              </a:ext>
            </a:extLst>
          </p:cNvPr>
          <p:cNvGrpSpPr/>
          <p:nvPr/>
        </p:nvGrpSpPr>
        <p:grpSpPr>
          <a:xfrm>
            <a:off x="8110200" y="5415008"/>
            <a:ext cx="501976" cy="501975"/>
            <a:chOff x="-760147" y="4136184"/>
            <a:chExt cx="476870" cy="476869"/>
          </a:xfrm>
        </p:grpSpPr>
        <p:sp>
          <p:nvSpPr>
            <p:cNvPr id="166" name="Elipse 18">
              <a:extLst>
                <a:ext uri="{FF2B5EF4-FFF2-40B4-BE49-F238E27FC236}">
                  <a16:creationId xmlns="" xmlns:a16="http://schemas.microsoft.com/office/drawing/2014/main" id="{DD4FE308-2BD4-C84E-A7C8-32D3BDAEA3A8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7" name="CuadroTexto 19">
              <a:extLst>
                <a:ext uri="{FF2B5EF4-FFF2-40B4-BE49-F238E27FC236}">
                  <a16:creationId xmlns="" xmlns:a16="http://schemas.microsoft.com/office/drawing/2014/main" id="{FC163EB1-F169-EC45-BAC5-8552965B4606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336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ítulo 30">
            <a:extLst>
              <a:ext uri="{FF2B5EF4-FFF2-40B4-BE49-F238E27FC236}">
                <a16:creationId xmlns="" xmlns:a16="http://schemas.microsoft.com/office/drawing/2014/main" id="{80832A9A-ADDB-E845-8443-9D1670CD83E0}"/>
              </a:ext>
            </a:extLst>
          </p:cNvPr>
          <p:cNvSpPr txBox="1">
            <a:spLocks/>
          </p:cNvSpPr>
          <p:nvPr/>
        </p:nvSpPr>
        <p:spPr>
          <a:xfrm>
            <a:off x="2728481" y="5705105"/>
            <a:ext cx="7749596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82" b="1" dirty="0">
                <a:solidFill>
                  <a:srgbClr val="0C662F"/>
                </a:solidFill>
                <a:latin typeface="ACHS Nueva Sans SemiBold" pitchFamily="2" charset="77"/>
                <a:cs typeface="Arial" panose="020B0604020202020204" pitchFamily="34" charset="0"/>
              </a:rPr>
              <a:t>Actúa con toda seguridad en todo momento aplicando ODE</a:t>
            </a:r>
          </a:p>
        </p:txBody>
      </p:sp>
      <p:pic>
        <p:nvPicPr>
          <p:cNvPr id="46" name="Imagen 4">
            <a:extLst>
              <a:ext uri="{FF2B5EF4-FFF2-40B4-BE49-F238E27FC236}">
                <a16:creationId xmlns="" xmlns:a16="http://schemas.microsoft.com/office/drawing/2014/main" id="{E34803D2-BC99-C14A-A3B2-9087A94B7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A3C6BF8-BCCD-F341-A1FE-72948ACCF7F7}"/>
              </a:ext>
            </a:extLst>
          </p:cNvPr>
          <p:cNvGrpSpPr/>
          <p:nvPr/>
        </p:nvGrpSpPr>
        <p:grpSpPr>
          <a:xfrm>
            <a:off x="435600" y="363600"/>
            <a:ext cx="6028829" cy="718107"/>
            <a:chOff x="435600" y="363600"/>
            <a:chExt cx="6028829" cy="718107"/>
          </a:xfrm>
        </p:grpSpPr>
        <p:sp>
          <p:nvSpPr>
            <p:cNvPr id="48" name="Título 30">
              <a:extLst>
                <a:ext uri="{FF2B5EF4-FFF2-40B4-BE49-F238E27FC236}">
                  <a16:creationId xmlns="" xmlns:a16="http://schemas.microsoft.com/office/drawing/2014/main" id="{4E7D54EB-FB66-084A-9601-5F81BEFA3DC5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925784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¿Cómo evitar accidentes en las demás labores?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Modelo de Conducta Preventiva - ODE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49" name="Conector recto 6">
              <a:extLst>
                <a:ext uri="{FF2B5EF4-FFF2-40B4-BE49-F238E27FC236}">
                  <a16:creationId xmlns="" xmlns:a16="http://schemas.microsoft.com/office/drawing/2014/main" id="{27F452E3-8194-8849-9D23-5AE24EA0DA40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D09E2C28-42FC-094E-A84D-35CFBE283B00}"/>
              </a:ext>
            </a:extLst>
          </p:cNvPr>
          <p:cNvSpPr/>
          <p:nvPr/>
        </p:nvSpPr>
        <p:spPr>
          <a:xfrm>
            <a:off x="5021554" y="4277469"/>
            <a:ext cx="2042124" cy="110821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AF982EDE-C745-BD4A-836C-EC3ABA3B4428}"/>
              </a:ext>
            </a:extLst>
          </p:cNvPr>
          <p:cNvSpPr/>
          <p:nvPr/>
        </p:nvSpPr>
        <p:spPr>
          <a:xfrm>
            <a:off x="7624891" y="4305567"/>
            <a:ext cx="2042124" cy="1080120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F98B0D94-DCB0-314A-8354-AFF003098A6C}"/>
              </a:ext>
            </a:extLst>
          </p:cNvPr>
          <p:cNvSpPr/>
          <p:nvPr/>
        </p:nvSpPr>
        <p:spPr>
          <a:xfrm>
            <a:off x="2403031" y="1916832"/>
            <a:ext cx="2042124" cy="1906076"/>
          </a:xfrm>
          <a:prstGeom prst="round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3D02DCF9-1784-254D-988F-FFB3824033F0}"/>
              </a:ext>
            </a:extLst>
          </p:cNvPr>
          <p:cNvSpPr/>
          <p:nvPr/>
        </p:nvSpPr>
        <p:spPr>
          <a:xfrm>
            <a:off x="5021554" y="1916832"/>
            <a:ext cx="2042124" cy="1906076"/>
          </a:xfrm>
          <a:prstGeom prst="roundRect">
            <a:avLst/>
          </a:prstGeom>
          <a:solidFill>
            <a:srgbClr val="7CF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E74A46AB-F4B8-4D4A-82B2-3F580ACA690B}"/>
              </a:ext>
            </a:extLst>
          </p:cNvPr>
          <p:cNvSpPr/>
          <p:nvPr/>
        </p:nvSpPr>
        <p:spPr>
          <a:xfrm>
            <a:off x="7624891" y="1916832"/>
            <a:ext cx="2042124" cy="1906076"/>
          </a:xfrm>
          <a:prstGeom prst="roundRect">
            <a:avLst/>
          </a:prstGeom>
          <a:solidFill>
            <a:srgbClr val="0C6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668E35-E886-7C41-8476-EC2DC0FE14BD}"/>
              </a:ext>
            </a:extLst>
          </p:cNvPr>
          <p:cNvSpPr/>
          <p:nvPr/>
        </p:nvSpPr>
        <p:spPr>
          <a:xfrm>
            <a:off x="2411873" y="4305567"/>
            <a:ext cx="2042124" cy="1080120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370463-C5E2-5B48-8D64-99287FBA5FFF}"/>
              </a:ext>
            </a:extLst>
          </p:cNvPr>
          <p:cNvSpPr/>
          <p:nvPr/>
        </p:nvSpPr>
        <p:spPr>
          <a:xfrm>
            <a:off x="384935" y="25738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35093" hangingPunct="0"/>
            <a:r>
              <a:rPr lang="es-CL" sz="2000" dirty="0">
                <a:solidFill>
                  <a:schemeClr val="bg1"/>
                </a:solidFill>
                <a:latin typeface="ACHS Nueva Serif" pitchFamily="2" charset="77"/>
                <a:sym typeface="Helvetica Neue"/>
              </a:rPr>
              <a:t>OBSERVA</a:t>
            </a:r>
          </a:p>
          <a:p>
            <a:pPr algn="ctr" defTabSz="1835093" hangingPunct="0"/>
            <a:r>
              <a:rPr lang="es-CL" sz="1600" dirty="0">
                <a:solidFill>
                  <a:schemeClr val="bg1"/>
                </a:solidFill>
                <a:latin typeface="ACHS Nueva Serif" pitchFamily="2" charset="77"/>
                <a:sym typeface="Helvetica Neue"/>
              </a:rPr>
              <a:t>Peligros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66C380-0BAD-4A48-B9B9-D3126BCE818E}"/>
              </a:ext>
            </a:extLst>
          </p:cNvPr>
          <p:cNvSpPr/>
          <p:nvPr/>
        </p:nvSpPr>
        <p:spPr>
          <a:xfrm>
            <a:off x="2994616" y="25553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35093" hangingPunct="0"/>
            <a:r>
              <a:rPr lang="es-CL" sz="2000" dirty="0">
                <a:solidFill>
                  <a:srgbClr val="0C662F"/>
                </a:solidFill>
                <a:latin typeface="ACHS Nueva Serif" pitchFamily="2" charset="77"/>
                <a:sym typeface="Helvetica Neue"/>
              </a:rPr>
              <a:t>DISTINGUE</a:t>
            </a:r>
          </a:p>
          <a:p>
            <a:pPr algn="ctr" defTabSz="1835093" hangingPunct="0"/>
            <a:r>
              <a:rPr lang="es-CL" sz="1600" dirty="0">
                <a:solidFill>
                  <a:srgbClr val="0C662F"/>
                </a:solidFill>
                <a:latin typeface="ACHS Nueva Serif" pitchFamily="2" charset="77"/>
                <a:sym typeface="Helvetica Neue"/>
              </a:rPr>
              <a:t>Incidentes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898F51-7A28-E04F-9002-E6B6AB64FF10}"/>
              </a:ext>
            </a:extLst>
          </p:cNvPr>
          <p:cNvSpPr/>
          <p:nvPr/>
        </p:nvSpPr>
        <p:spPr>
          <a:xfrm>
            <a:off x="5597952" y="254280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35093" hangingPunct="0"/>
            <a:r>
              <a:rPr lang="es-CL" sz="2000" dirty="0">
                <a:solidFill>
                  <a:schemeClr val="bg1"/>
                </a:solidFill>
                <a:latin typeface="ACHS Nueva Serif" pitchFamily="2" charset="77"/>
                <a:sym typeface="Helvetica Neue"/>
              </a:rPr>
              <a:t>EJECUTA</a:t>
            </a:r>
          </a:p>
          <a:p>
            <a:pPr algn="ctr" defTabSz="1835093" hangingPunct="0"/>
            <a:r>
              <a:rPr lang="es-CL" sz="1600" dirty="0">
                <a:solidFill>
                  <a:schemeClr val="bg1"/>
                </a:solidFill>
                <a:latin typeface="ACHS Nueva Serif" pitchFamily="2" charset="77"/>
                <a:sym typeface="Helvetica Neue"/>
              </a:rPr>
              <a:t>Medidas de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E383D5-0A51-BB48-9A6E-794644F578A9}"/>
              </a:ext>
            </a:extLst>
          </p:cNvPr>
          <p:cNvSpPr/>
          <p:nvPr/>
        </p:nvSpPr>
        <p:spPr>
          <a:xfrm>
            <a:off x="2604823" y="4525828"/>
            <a:ext cx="1656223" cy="636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35093" hangingPunct="0">
              <a:spcBef>
                <a:spcPts val="387"/>
              </a:spcBef>
            </a:pPr>
            <a:r>
              <a:rPr lang="es-CL" sz="1600" b="1" dirty="0">
                <a:solidFill>
                  <a:srgbClr val="15C047"/>
                </a:solidFill>
                <a:latin typeface="ACHS Nueva Sans SemiBold" pitchFamily="2" charset="77"/>
                <a:sym typeface="Helvetica Neue"/>
              </a:rPr>
              <a:t>¿Qué me puede</a:t>
            </a:r>
          </a:p>
          <a:p>
            <a:pPr algn="ctr" defTabSz="1835093" hangingPunct="0">
              <a:spcBef>
                <a:spcPts val="387"/>
              </a:spcBef>
            </a:pPr>
            <a:r>
              <a:rPr lang="es-CL" sz="1600" b="1" dirty="0">
                <a:solidFill>
                  <a:srgbClr val="15C047"/>
                </a:solidFill>
                <a:latin typeface="ACHS Nueva Sans SemiBold" pitchFamily="2" charset="77"/>
                <a:sym typeface="Helvetica Neue"/>
              </a:rPr>
              <a:t> hacer daño?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16213E-DDE1-3B41-AD7F-F78E3985E60E}"/>
              </a:ext>
            </a:extLst>
          </p:cNvPr>
          <p:cNvSpPr/>
          <p:nvPr/>
        </p:nvSpPr>
        <p:spPr>
          <a:xfrm>
            <a:off x="5301067" y="4499494"/>
            <a:ext cx="1483098" cy="636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35093" hangingPunct="0">
              <a:spcBef>
                <a:spcPts val="387"/>
              </a:spcBef>
            </a:pPr>
            <a:r>
              <a:rPr lang="es-CL" sz="1600" b="1" dirty="0">
                <a:solidFill>
                  <a:srgbClr val="15C047"/>
                </a:solidFill>
                <a:latin typeface="ACHS Nueva Sans SemiBold" pitchFamily="2" charset="77"/>
                <a:sym typeface="Helvetica Neue"/>
              </a:rPr>
              <a:t>¿Qué me </a:t>
            </a:r>
          </a:p>
          <a:p>
            <a:pPr algn="ctr" defTabSz="1835093" hangingPunct="0">
              <a:spcBef>
                <a:spcPts val="387"/>
              </a:spcBef>
            </a:pPr>
            <a:r>
              <a:rPr lang="es-CL" sz="1600" b="1" dirty="0">
                <a:solidFill>
                  <a:srgbClr val="15C047"/>
                </a:solidFill>
                <a:latin typeface="ACHS Nueva Sans SemiBold" pitchFamily="2" charset="77"/>
                <a:sym typeface="Helvetica Neue"/>
              </a:rPr>
              <a:t>puede pasar?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6A0EAB-6526-8D4C-AE60-C3D796EBAB9B}"/>
              </a:ext>
            </a:extLst>
          </p:cNvPr>
          <p:cNvSpPr/>
          <p:nvPr/>
        </p:nvSpPr>
        <p:spPr>
          <a:xfrm>
            <a:off x="7786583" y="4676350"/>
            <a:ext cx="1718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35093" hangingPunct="0">
              <a:spcBef>
                <a:spcPts val="387"/>
              </a:spcBef>
            </a:pPr>
            <a:r>
              <a:rPr lang="es-CL" sz="1600" b="1" dirty="0">
                <a:solidFill>
                  <a:srgbClr val="15C047"/>
                </a:solidFill>
                <a:latin typeface="ACHS Nueva Sans SemiBold" pitchFamily="2" charset="77"/>
                <a:sym typeface="Helvetica Neue"/>
              </a:rPr>
              <a:t>¿Cómo lo evito?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0BB5566-17C7-DC42-8882-47DED79929E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23656" y="3269014"/>
            <a:ext cx="9279" cy="1036553"/>
          </a:xfrm>
          <a:prstGeom prst="line">
            <a:avLst/>
          </a:prstGeom>
          <a:ln w="38100">
            <a:solidFill>
              <a:srgbClr val="15C0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F3300353-798F-304E-ABA8-515B33F73FE9}"/>
              </a:ext>
            </a:extLst>
          </p:cNvPr>
          <p:cNvCxnSpPr>
            <a:cxnSpLocks/>
          </p:cNvCxnSpPr>
          <p:nvPr/>
        </p:nvCxnSpPr>
        <p:spPr>
          <a:xfrm>
            <a:off x="6042616" y="3240917"/>
            <a:ext cx="9279" cy="1036553"/>
          </a:xfrm>
          <a:prstGeom prst="line">
            <a:avLst/>
          </a:prstGeom>
          <a:ln w="38100">
            <a:solidFill>
              <a:srgbClr val="7CF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9A341E26-4C4E-DD43-9FCE-19F8BC1CB575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8645952" y="3269014"/>
            <a:ext cx="1" cy="1036553"/>
          </a:xfrm>
          <a:prstGeom prst="line">
            <a:avLst/>
          </a:prstGeom>
          <a:ln w="38100">
            <a:solidFill>
              <a:srgbClr val="0C6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488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196" y="43088"/>
          <a:ext cx="1195" cy="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Diapositiva de think-cell" r:id="rId6" imgW="622" imgH="623" progId="TCLayout.ActiveDocument.1">
                  <p:embed/>
                </p:oleObj>
              </mc:Choice>
              <mc:Fallback>
                <p:oleObj name="Diapositiva de think-cell" r:id="rId6" imgW="622" imgH="623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6" y="43088"/>
                        <a:ext cx="1195" cy="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188" y="3068960"/>
            <a:ext cx="7509296" cy="3672408"/>
          </a:xfrm>
          <a:prstGeom prst="rect">
            <a:avLst/>
          </a:prstGeom>
        </p:spPr>
      </p:pic>
      <p:pic>
        <p:nvPicPr>
          <p:cNvPr id="36" name="Imagen 4">
            <a:extLst>
              <a:ext uri="{FF2B5EF4-FFF2-40B4-BE49-F238E27FC236}">
                <a16:creationId xmlns="" xmlns:a16="http://schemas.microsoft.com/office/drawing/2014/main" id="{5B6E044A-09FA-3340-8C15-8EDE9B625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A5E8AF9-F50F-5B4E-A957-F5FA6FF64291}"/>
              </a:ext>
            </a:extLst>
          </p:cNvPr>
          <p:cNvGrpSpPr/>
          <p:nvPr/>
        </p:nvGrpSpPr>
        <p:grpSpPr>
          <a:xfrm>
            <a:off x="435600" y="363600"/>
            <a:ext cx="6028829" cy="718107"/>
            <a:chOff x="435600" y="363600"/>
            <a:chExt cx="6028829" cy="718107"/>
          </a:xfrm>
        </p:grpSpPr>
        <p:sp>
          <p:nvSpPr>
            <p:cNvPr id="40" name="Título 30">
              <a:extLst>
                <a:ext uri="{FF2B5EF4-FFF2-40B4-BE49-F238E27FC236}">
                  <a16:creationId xmlns="" xmlns:a16="http://schemas.microsoft.com/office/drawing/2014/main" id="{6F16DB99-A7B3-2A40-8856-C3D8E0892C9E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925784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¿Cómo evitar accidentes en las demás labores?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41" name="Conector recto 6">
              <a:extLst>
                <a:ext uri="{FF2B5EF4-FFF2-40B4-BE49-F238E27FC236}">
                  <a16:creationId xmlns="" xmlns:a16="http://schemas.microsoft.com/office/drawing/2014/main" id="{19CE1942-2959-AA44-89B0-55034A977E14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7389AF-1219-4F41-AF1B-48EDE9DB2615}"/>
              </a:ext>
            </a:extLst>
          </p:cNvPr>
          <p:cNvGrpSpPr/>
          <p:nvPr/>
        </p:nvGrpSpPr>
        <p:grpSpPr>
          <a:xfrm>
            <a:off x="89428" y="1134468"/>
            <a:ext cx="6020648" cy="1502444"/>
            <a:chOff x="89428" y="1540594"/>
            <a:chExt cx="6020648" cy="1502444"/>
          </a:xfrm>
        </p:grpSpPr>
        <p:sp>
          <p:nvSpPr>
            <p:cNvPr id="30" name="TextBox 39">
              <a:extLst>
                <a:ext uri="{FF2B5EF4-FFF2-40B4-BE49-F238E27FC236}">
                  <a16:creationId xmlns="" xmlns:a16="http://schemas.microsoft.com/office/drawing/2014/main" id="{5817996C-EBF9-6847-9A9E-EAB31886F37B}"/>
                </a:ext>
              </a:extLst>
            </p:cNvPr>
            <p:cNvSpPr txBox="1"/>
            <p:nvPr/>
          </p:nvSpPr>
          <p:spPr>
            <a:xfrm>
              <a:off x="3592346" y="1972927"/>
              <a:ext cx="278885" cy="4396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687971"/>
              <a:r>
                <a:rPr lang="en-US" sz="225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TextBox 50">
              <a:extLst>
                <a:ext uri="{FF2B5EF4-FFF2-40B4-BE49-F238E27FC236}">
                  <a16:creationId xmlns="" xmlns:a16="http://schemas.microsoft.com/office/drawing/2014/main" id="{71240F76-58D8-8D43-80E9-AFF2D357E63E}"/>
                </a:ext>
              </a:extLst>
            </p:cNvPr>
            <p:cNvSpPr txBox="1"/>
            <p:nvPr/>
          </p:nvSpPr>
          <p:spPr>
            <a:xfrm>
              <a:off x="1799768" y="2638300"/>
              <a:ext cx="2514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ES" sz="2000" b="1" dirty="0">
                  <a:latin typeface="ACHS Nueva Sans SemiBold" pitchFamily="2" charset="77"/>
                  <a:cs typeface="Arial" pitchFamily="34" charset="0"/>
                </a:rPr>
                <a:t>Distinguir</a:t>
              </a:r>
              <a:endParaRPr lang="es-CL" sz="2000" b="1" dirty="0">
                <a:latin typeface="ACHS Nueva Sans SemiBold" pitchFamily="2" charset="77"/>
                <a:cs typeface="Arial" pitchFamily="34" charset="0"/>
              </a:endParaRPr>
            </a:p>
          </p:txBody>
        </p:sp>
        <p:sp>
          <p:nvSpPr>
            <p:cNvPr id="38" name="TextBox 51">
              <a:extLst>
                <a:ext uri="{FF2B5EF4-FFF2-40B4-BE49-F238E27FC236}">
                  <a16:creationId xmlns="" xmlns:a16="http://schemas.microsoft.com/office/drawing/2014/main" id="{67C61E83-243C-BF48-ABE3-4D7284078452}"/>
                </a:ext>
              </a:extLst>
            </p:cNvPr>
            <p:cNvSpPr txBox="1"/>
            <p:nvPr/>
          </p:nvSpPr>
          <p:spPr>
            <a:xfrm>
              <a:off x="89428" y="2642928"/>
              <a:ext cx="2045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ES" sz="2000" b="1" dirty="0">
                  <a:latin typeface="ACHS Nueva Sans SemiBold" pitchFamily="2" charset="77"/>
                  <a:cs typeface="Arial" pitchFamily="34" charset="0"/>
                </a:rPr>
                <a:t>Observar</a:t>
              </a:r>
              <a:endParaRPr lang="es-CL" sz="2000" b="1" dirty="0">
                <a:latin typeface="ACHS Nueva Sans SemiBold" pitchFamily="2" charset="77"/>
                <a:cs typeface="Arial" pitchFamily="34" charset="0"/>
              </a:endParaRPr>
            </a:p>
          </p:txBody>
        </p:sp>
        <p:sp>
          <p:nvSpPr>
            <p:cNvPr id="50" name="TextBox 51">
              <a:extLst>
                <a:ext uri="{FF2B5EF4-FFF2-40B4-BE49-F238E27FC236}">
                  <a16:creationId xmlns="" xmlns:a16="http://schemas.microsoft.com/office/drawing/2014/main" id="{67C61E83-243C-BF48-ABE3-4D7284078452}"/>
                </a:ext>
              </a:extLst>
            </p:cNvPr>
            <p:cNvSpPr txBox="1"/>
            <p:nvPr/>
          </p:nvSpPr>
          <p:spPr>
            <a:xfrm>
              <a:off x="3994849" y="2632713"/>
              <a:ext cx="2115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ES" sz="2000" b="1" dirty="0">
                  <a:latin typeface="ACHS Nueva Sans SemiBold" pitchFamily="2" charset="77"/>
                  <a:cs typeface="Arial" pitchFamily="34" charset="0"/>
                </a:rPr>
                <a:t>Ejecutar</a:t>
              </a:r>
              <a:endParaRPr lang="es-CL" sz="2000" b="1" dirty="0">
                <a:latin typeface="ACHS Nueva Sans SemiBold" pitchFamily="2" charset="77"/>
                <a:cs typeface="Arial" pitchFamily="34" charset="0"/>
              </a:endParaRPr>
            </a:p>
          </p:txBody>
        </p:sp>
        <p:sp>
          <p:nvSpPr>
            <p:cNvPr id="24" name="Elipse 18">
              <a:extLst>
                <a:ext uri="{FF2B5EF4-FFF2-40B4-BE49-F238E27FC236}">
                  <a16:creationId xmlns="" xmlns:a16="http://schemas.microsoft.com/office/drawing/2014/main" id="{B8969D00-0184-644E-8562-1103CC782688}"/>
                </a:ext>
              </a:extLst>
            </p:cNvPr>
            <p:cNvSpPr/>
            <p:nvPr/>
          </p:nvSpPr>
          <p:spPr>
            <a:xfrm flipV="1">
              <a:off x="606766" y="1560618"/>
              <a:ext cx="1044911" cy="104490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CuadroTexto 19">
              <a:extLst>
                <a:ext uri="{FF2B5EF4-FFF2-40B4-BE49-F238E27FC236}">
                  <a16:creationId xmlns="" xmlns:a16="http://schemas.microsoft.com/office/drawing/2014/main" id="{1CB0A13C-73F4-5841-BCF4-7595FE6FA762}"/>
                </a:ext>
              </a:extLst>
            </p:cNvPr>
            <p:cNvSpPr txBox="1"/>
            <p:nvPr/>
          </p:nvSpPr>
          <p:spPr>
            <a:xfrm>
              <a:off x="755276" y="1576417"/>
              <a:ext cx="71376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6000" b="1" dirty="0">
                  <a:solidFill>
                    <a:schemeClr val="bg1"/>
                  </a:solidFill>
                  <a:latin typeface="ACHS Nueva Sans SemiBold" pitchFamily="2" charset="77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6" name="Elipse 18">
              <a:extLst>
                <a:ext uri="{FF2B5EF4-FFF2-40B4-BE49-F238E27FC236}">
                  <a16:creationId xmlns="" xmlns:a16="http://schemas.microsoft.com/office/drawing/2014/main" id="{2CABCF13-8F7E-7746-A26E-9E1C3429812F}"/>
                </a:ext>
              </a:extLst>
            </p:cNvPr>
            <p:cNvSpPr/>
            <p:nvPr/>
          </p:nvSpPr>
          <p:spPr>
            <a:xfrm flipV="1">
              <a:off x="2579666" y="1547171"/>
              <a:ext cx="1044911" cy="1044909"/>
            </a:xfrm>
            <a:prstGeom prst="ellipse">
              <a:avLst/>
            </a:prstGeom>
            <a:solidFill>
              <a:srgbClr val="7CFF4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srgbClr val="0C662F"/>
                </a:solidFill>
                <a:latin typeface="Calibri" panose="020F0502020204030204"/>
              </a:endParaRPr>
            </a:p>
          </p:txBody>
        </p:sp>
        <p:sp>
          <p:nvSpPr>
            <p:cNvPr id="27" name="CuadroTexto 19">
              <a:extLst>
                <a:ext uri="{FF2B5EF4-FFF2-40B4-BE49-F238E27FC236}">
                  <a16:creationId xmlns="" xmlns:a16="http://schemas.microsoft.com/office/drawing/2014/main" id="{F20A6256-825D-BA49-9C62-0F7A7008D35D}"/>
                </a:ext>
              </a:extLst>
            </p:cNvPr>
            <p:cNvSpPr txBox="1"/>
            <p:nvPr/>
          </p:nvSpPr>
          <p:spPr>
            <a:xfrm>
              <a:off x="2745239" y="1553614"/>
              <a:ext cx="71376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6000" b="1" dirty="0">
                  <a:solidFill>
                    <a:srgbClr val="0C662F"/>
                  </a:solidFill>
                  <a:latin typeface="ACHS Nueva Sans SemiBold" pitchFamily="2" charset="77"/>
                  <a:cs typeface="Arial" panose="020B0604020202020204" pitchFamily="34" charset="0"/>
                </a:rPr>
                <a:t>D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1603EB9D-8DD6-6A43-B446-8FA13FA82515}"/>
                </a:ext>
              </a:extLst>
            </p:cNvPr>
            <p:cNvGrpSpPr/>
            <p:nvPr/>
          </p:nvGrpSpPr>
          <p:grpSpPr>
            <a:xfrm>
              <a:off x="4512188" y="1540594"/>
              <a:ext cx="1044911" cy="1045430"/>
              <a:chOff x="554054" y="5053451"/>
              <a:chExt cx="1080550" cy="1081087"/>
            </a:xfrm>
          </p:grpSpPr>
          <p:sp>
            <p:nvSpPr>
              <p:cNvPr id="28" name="Elipse 18">
                <a:extLst>
                  <a:ext uri="{FF2B5EF4-FFF2-40B4-BE49-F238E27FC236}">
                    <a16:creationId xmlns="" xmlns:a16="http://schemas.microsoft.com/office/drawing/2014/main" id="{CB3EC38F-9210-0541-B43C-8059E88C3FC4}"/>
                  </a:ext>
                </a:extLst>
              </p:cNvPr>
              <p:cNvSpPr/>
              <p:nvPr/>
            </p:nvSpPr>
            <p:spPr>
              <a:xfrm flipV="1">
                <a:off x="554054" y="5053451"/>
                <a:ext cx="1080550" cy="1080548"/>
              </a:xfrm>
              <a:prstGeom prst="ellipse">
                <a:avLst/>
              </a:prstGeom>
              <a:solidFill>
                <a:srgbClr val="0C662F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7765"/>
                <a:endParaRPr lang="es-CL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CuadroTexto 19">
                <a:extLst>
                  <a:ext uri="{FF2B5EF4-FFF2-40B4-BE49-F238E27FC236}">
                    <a16:creationId xmlns="" xmlns:a16="http://schemas.microsoft.com/office/drawing/2014/main" id="{B4ED96BA-B18E-D947-9299-430350F3A475}"/>
                  </a:ext>
                </a:extLst>
              </p:cNvPr>
              <p:cNvSpPr txBox="1"/>
              <p:nvPr/>
            </p:nvSpPr>
            <p:spPr>
              <a:xfrm>
                <a:off x="743701" y="5084234"/>
                <a:ext cx="738108" cy="1050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687765">
                  <a:defRPr/>
                </a:pPr>
                <a:r>
                  <a:rPr lang="es-CL" sz="6000" b="1" dirty="0">
                    <a:solidFill>
                      <a:schemeClr val="bg1"/>
                    </a:solidFill>
                    <a:latin typeface="ACHS Nueva Sans SemiBold" pitchFamily="2" charset="77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="" xmlns:a16="http://schemas.microsoft.com/office/drawing/2014/main" id="{CAFC5B0B-CBD4-184E-BEFC-6EB120CFA8B6}"/>
                </a:ext>
              </a:extLst>
            </p:cNvPr>
            <p:cNvSpPr/>
            <p:nvPr/>
          </p:nvSpPr>
          <p:spPr>
            <a:xfrm rot="5400000">
              <a:off x="1756211" y="1893180"/>
              <a:ext cx="739149" cy="384288"/>
            </a:xfrm>
            <a:prstGeom prst="triangle">
              <a:avLst/>
            </a:prstGeom>
            <a:solidFill>
              <a:srgbClr val="0C662F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44" name="Triangle 43">
              <a:extLst>
                <a:ext uri="{FF2B5EF4-FFF2-40B4-BE49-F238E27FC236}">
                  <a16:creationId xmlns="" xmlns:a16="http://schemas.microsoft.com/office/drawing/2014/main" id="{F8393062-22E1-4A41-AF79-9C354D5F2665}"/>
                </a:ext>
              </a:extLst>
            </p:cNvPr>
            <p:cNvSpPr/>
            <p:nvPr/>
          </p:nvSpPr>
          <p:spPr>
            <a:xfrm rot="5400000">
              <a:off x="3729191" y="1897847"/>
              <a:ext cx="739149" cy="384288"/>
            </a:xfrm>
            <a:prstGeom prst="triangle">
              <a:avLst/>
            </a:prstGeom>
            <a:solidFill>
              <a:srgbClr val="0C662F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8725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358;p76" descr="A group of construction workers climbing a metal structure&#10;&#10;Description automatically generated with low confidence">
            <a:extLst>
              <a:ext uri="{FF2B5EF4-FFF2-40B4-BE49-F238E27FC236}">
                <a16:creationId xmlns="" xmlns:a16="http://schemas.microsoft.com/office/drawing/2014/main" id="{F24B7D4C-1033-094B-8687-56FE1ADA73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18361" t="7682" b="7682"/>
          <a:stretch/>
        </p:blipFill>
        <p:spPr>
          <a:xfrm>
            <a:off x="4473575" y="1538288"/>
            <a:ext cx="7718425" cy="531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31">
            <a:extLst>
              <a:ext uri="{FF2B5EF4-FFF2-40B4-BE49-F238E27FC236}">
                <a16:creationId xmlns="" xmlns:a16="http://schemas.microsoft.com/office/drawing/2014/main" id="{D5E5F8A2-B526-124F-8708-164357865DD9}"/>
              </a:ext>
            </a:extLst>
          </p:cNvPr>
          <p:cNvSpPr txBox="1">
            <a:spLocks/>
          </p:cNvSpPr>
          <p:nvPr/>
        </p:nvSpPr>
        <p:spPr>
          <a:xfrm>
            <a:off x="582495" y="1512330"/>
            <a:ext cx="3426067" cy="7101246"/>
          </a:xfrm>
          <a:prstGeom prst="rect">
            <a:avLst/>
          </a:prstGeom>
        </p:spPr>
        <p:txBody>
          <a:bodyPr>
            <a:noAutofit/>
          </a:bodyPr>
          <a:lstStyle>
            <a:lvl1pPr marL="399600" marR="0" indent="-399600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65196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64794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264393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63992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63690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263389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3089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62787" marR="0" indent="-1065596" algn="l" defTabSz="1597354" eaLnBrk="1" latinLnBrk="0" hangingPunct="1">
              <a:lnSpc>
                <a:spcPct val="90000"/>
              </a:lnSpc>
              <a:spcBef>
                <a:spcPts val="29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3145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None/>
            </a:pPr>
            <a:r>
              <a:rPr lang="es-ES" altLang="es-CL" sz="1400" b="1" dirty="0">
                <a:solidFill>
                  <a:schemeClr val="tx1"/>
                </a:solidFill>
                <a:latin typeface="ACHS Nueva Sans SemiBold" pitchFamily="2" charset="77"/>
                <a:cs typeface="Arial" panose="020B0604020202020204" pitchFamily="34" charset="0"/>
              </a:rPr>
              <a:t>Para estar preparado y no sufrir accidentes en tu trabajo, esta atento     a las siguientes recomendaciones:</a:t>
            </a:r>
          </a:p>
          <a:p>
            <a:pPr marL="0" lvl="1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</a:pPr>
            <a:endParaRPr lang="es-ES" altLang="es-CL" sz="1400" dirty="0">
              <a:solidFill>
                <a:schemeClr val="tx1"/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58067" lvl="1" indent="-258067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Font typeface="Arial" panose="020B0604020202020204" pitchFamily="34" charset="0"/>
              <a:buChar char="•"/>
            </a:pPr>
            <a:r>
              <a:rPr lang="es-ES" altLang="es-CL" sz="1400" dirty="0">
                <a:solidFill>
                  <a:schemeClr val="tx1"/>
                </a:solidFill>
                <a:latin typeface="ACHS Nueva Sans Medium" pitchFamily="2" charset="77"/>
                <a:cs typeface="Arial" panose="020B0604020202020204" pitchFamily="34" charset="0"/>
              </a:rPr>
              <a:t>Estar atento a objetos que podrían convertirse en peligros de tropiezo. </a:t>
            </a:r>
          </a:p>
          <a:p>
            <a:pPr marL="258067" lvl="1" indent="-258067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Font typeface="Arial" panose="020B0604020202020204" pitchFamily="34" charset="0"/>
              <a:buChar char="•"/>
            </a:pPr>
            <a:endParaRPr lang="es-ES" altLang="es-CL" sz="1400" dirty="0">
              <a:solidFill>
                <a:schemeClr val="tx1"/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58067" lvl="1" indent="-258067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Font typeface="Arial" panose="020B0604020202020204" pitchFamily="34" charset="0"/>
              <a:buChar char="•"/>
            </a:pPr>
            <a:r>
              <a:rPr lang="es-ES" altLang="es-CL" sz="1400" dirty="0">
                <a:solidFill>
                  <a:schemeClr val="tx1"/>
                </a:solidFill>
                <a:latin typeface="ACHS Nueva Sans Medium" pitchFamily="2" charset="77"/>
                <a:cs typeface="Arial" panose="020B0604020202020204" pitchFamily="34" charset="0"/>
              </a:rPr>
              <a:t>Caminar de manera segura y evitar cambios bruscos de dirección.</a:t>
            </a:r>
          </a:p>
          <a:p>
            <a:pPr marL="258067" lvl="1" indent="-258067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Font typeface="Arial" panose="020B0604020202020204" pitchFamily="34" charset="0"/>
              <a:buChar char="•"/>
            </a:pPr>
            <a:endParaRPr lang="es-ES" altLang="es-CL" sz="1400" dirty="0">
              <a:solidFill>
                <a:schemeClr val="tx1"/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58067" lvl="1" indent="-258067" fontAlgn="base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Font typeface="Arial" panose="020B0604020202020204" pitchFamily="34" charset="0"/>
              <a:buChar char="•"/>
            </a:pPr>
            <a:r>
              <a:rPr lang="es-ES" altLang="es-CL" sz="1400" dirty="0">
                <a:solidFill>
                  <a:schemeClr val="tx1"/>
                </a:solidFill>
                <a:latin typeface="ACHS Nueva Sans Medium" pitchFamily="2" charset="77"/>
                <a:cs typeface="Arial" panose="020B0604020202020204" pitchFamily="34" charset="0"/>
              </a:rPr>
              <a:t>Asegurarse que la basura termine en el bote de basura, y no en el piso, donde puede causar que alguien resbale y caiga.</a:t>
            </a:r>
          </a:p>
          <a:p>
            <a:pPr marL="0" indent="0">
              <a:lnSpc>
                <a:spcPct val="100000"/>
              </a:lnSpc>
              <a:spcBef>
                <a:spcPts val="549"/>
              </a:spcBef>
              <a:buClr>
                <a:srgbClr val="15C047"/>
              </a:buClr>
              <a:buSzPct val="100000"/>
              <a:buNone/>
            </a:pPr>
            <a:endParaRPr lang="es-CL" sz="1200" kern="0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pic>
        <p:nvPicPr>
          <p:cNvPr id="18" name="Imagen 4">
            <a:extLst>
              <a:ext uri="{FF2B5EF4-FFF2-40B4-BE49-F238E27FC236}">
                <a16:creationId xmlns="" xmlns:a16="http://schemas.microsoft.com/office/drawing/2014/main" id="{4AD27A5D-D285-9B44-887B-597A61C2A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9A9FC55-D777-CE41-A93E-9A0E71B797DF}"/>
              </a:ext>
            </a:extLst>
          </p:cNvPr>
          <p:cNvGrpSpPr/>
          <p:nvPr/>
        </p:nvGrpSpPr>
        <p:grpSpPr>
          <a:xfrm>
            <a:off x="435600" y="363600"/>
            <a:ext cx="6028829" cy="718107"/>
            <a:chOff x="435600" y="363600"/>
            <a:chExt cx="6028829" cy="718107"/>
          </a:xfrm>
        </p:grpSpPr>
        <p:sp>
          <p:nvSpPr>
            <p:cNvPr id="20" name="Título 30">
              <a:extLst>
                <a:ext uri="{FF2B5EF4-FFF2-40B4-BE49-F238E27FC236}">
                  <a16:creationId xmlns="" xmlns:a16="http://schemas.microsoft.com/office/drawing/2014/main" id="{CCD55E13-2092-5541-8632-4A2D5C9D1399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925784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Conclusiones</a:t>
              </a:r>
            </a:p>
          </p:txBody>
        </p:sp>
        <p:cxnSp>
          <p:nvCxnSpPr>
            <p:cNvPr id="21" name="Conector recto 6">
              <a:extLst>
                <a:ext uri="{FF2B5EF4-FFF2-40B4-BE49-F238E27FC236}">
                  <a16:creationId xmlns="" xmlns:a16="http://schemas.microsoft.com/office/drawing/2014/main" id="{0018A09A-6D91-AC42-82EF-408928023718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Imagen 2">
            <a:extLst>
              <a:ext uri="{FF2B5EF4-FFF2-40B4-BE49-F238E27FC236}">
                <a16:creationId xmlns="" xmlns:a16="http://schemas.microsoft.com/office/drawing/2014/main" id="{F5AAF08F-2A94-444C-A290-2B56375E49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92" r="9100"/>
          <a:stretch/>
        </p:blipFill>
        <p:spPr>
          <a:xfrm>
            <a:off x="4473575" y="1510675"/>
            <a:ext cx="7720014" cy="5347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63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9574CC7-AE90-D142-A007-56E366130952}"/>
              </a:ext>
            </a:extLst>
          </p:cNvPr>
          <p:cNvSpPr/>
          <p:nvPr/>
        </p:nvSpPr>
        <p:spPr>
          <a:xfrm>
            <a:off x="794" y="118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CL" sz="18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357843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5593557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L" sz="1800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4AD6C16-93E3-E145-953C-336B7AACA87C}"/>
              </a:ext>
            </a:extLst>
          </p:cNvPr>
          <p:cNvSpPr/>
          <p:nvPr/>
        </p:nvSpPr>
        <p:spPr>
          <a:xfrm>
            <a:off x="453749" y="440791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901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535924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0CB735D-06B5-B341-AC4F-A43926FC2125}"/>
              </a:ext>
            </a:extLst>
          </p:cNvPr>
          <p:cNvSpPr/>
          <p:nvPr/>
        </p:nvSpPr>
        <p:spPr>
          <a:xfrm>
            <a:off x="1357843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4D5BD24-B25B-0348-81AE-8B0005A9356E}"/>
              </a:ext>
            </a:extLst>
          </p:cNvPr>
          <p:cNvSpPr/>
          <p:nvPr/>
        </p:nvSpPr>
        <p:spPr>
          <a:xfrm>
            <a:off x="7366876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5959246" y="2923973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913" y="2627956"/>
            <a:ext cx="1625051" cy="16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35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BD712E-6A3D-4342-B8CA-C4A51CDB477B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CL" sz="1800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357843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5593557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L" sz="1800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2DB2E02-B54A-514F-BDA4-EFDA7F802CB0}"/>
              </a:ext>
            </a:extLst>
          </p:cNvPr>
          <p:cNvSpPr/>
          <p:nvPr/>
        </p:nvSpPr>
        <p:spPr>
          <a:xfrm>
            <a:off x="474056" y="411644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901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535924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6BC6BC7-E20A-9247-A50E-0570BBC7EEAE}"/>
              </a:ext>
            </a:extLst>
          </p:cNvPr>
          <p:cNvSpPr/>
          <p:nvPr/>
        </p:nvSpPr>
        <p:spPr>
          <a:xfrm>
            <a:off x="1357843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086CC3D-33B0-3144-9EF3-77898E9C108B}"/>
              </a:ext>
            </a:extLst>
          </p:cNvPr>
          <p:cNvSpPr/>
          <p:nvPr/>
        </p:nvSpPr>
        <p:spPr>
          <a:xfrm>
            <a:off x="7366876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5852478" y="2967164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240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240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475" y="2590800"/>
            <a:ext cx="1657927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92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09838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2766962"/>
              </p:ext>
            </p:extLst>
          </p:nvPr>
        </p:nvGraphicFramePr>
        <p:xfrm>
          <a:off x="76464" y="43088"/>
          <a:ext cx="1195" cy="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Diapositiva de think-cell" r:id="rId6" imgW="415" imgH="416" progId="TCLayout.ActiveDocument.1">
                  <p:embed/>
                </p:oleObj>
              </mc:Choice>
              <mc:Fallback>
                <p:oleObj name="Diapositiva de think-cell" r:id="rId6" imgW="415" imgH="416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464" y="43088"/>
                        <a:ext cx="1195" cy="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ángulo 20">
            <a:extLst>
              <a:ext uri="{FF2B5EF4-FFF2-40B4-BE49-F238E27FC236}">
                <a16:creationId xmlns="" xmlns:a16="http://schemas.microsoft.com/office/drawing/2014/main" id="{27C57601-4C48-DA41-9B88-F92C1BB925C3}"/>
              </a:ext>
            </a:extLst>
          </p:cNvPr>
          <p:cNvSpPr/>
          <p:nvPr/>
        </p:nvSpPr>
        <p:spPr>
          <a:xfrm>
            <a:off x="1" y="159"/>
            <a:ext cx="6096794" cy="6858893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72"/>
          </a:p>
        </p:txBody>
      </p:sp>
      <p:pic>
        <p:nvPicPr>
          <p:cNvPr id="23" name="Imagen 5">
            <a:extLst>
              <a:ext uri="{FF2B5EF4-FFF2-40B4-BE49-F238E27FC236}">
                <a16:creationId xmlns="" xmlns:a16="http://schemas.microsoft.com/office/drawing/2014/main" id="{DA5F9DF2-78E2-4E4E-9F3C-49C86F597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681" y="497023"/>
            <a:ext cx="1239794" cy="506480"/>
          </a:xfrm>
          <a:prstGeom prst="rect">
            <a:avLst/>
          </a:prstGeom>
        </p:spPr>
      </p:pic>
      <p:sp>
        <p:nvSpPr>
          <p:cNvPr id="25" name="21 Rectángulo">
            <a:extLst>
              <a:ext uri="{FF2B5EF4-FFF2-40B4-BE49-F238E27FC236}">
                <a16:creationId xmlns="" xmlns:a16="http://schemas.microsoft.com/office/drawing/2014/main" id="{C04775E0-6A53-7C45-9BE1-DE54F0C486C7}"/>
              </a:ext>
            </a:extLst>
          </p:cNvPr>
          <p:cNvSpPr/>
          <p:nvPr/>
        </p:nvSpPr>
        <p:spPr>
          <a:xfrm>
            <a:off x="1128352" y="2979594"/>
            <a:ext cx="3519302" cy="348511"/>
          </a:xfrm>
          <a:prstGeom prst="rect">
            <a:avLst/>
          </a:prstGeom>
        </p:spPr>
        <p:txBody>
          <a:bodyPr wrap="square" lIns="69669" tIns="35986" rIns="69669" bIns="34834">
            <a:spAutoFit/>
          </a:bodyPr>
          <a:lstStyle/>
          <a:p>
            <a:pPr defTabSz="914031">
              <a:defRPr/>
            </a:pPr>
            <a:r>
              <a:rPr lang="es-ES" sz="1800" b="1" dirty="0">
                <a:solidFill>
                  <a:srgbClr val="0C693C"/>
                </a:solidFill>
                <a:latin typeface="ACHS Nueva Serif" pitchFamily="2" charset="77"/>
                <a:cs typeface="Arial" panose="020B0604020202020204" pitchFamily="34" charset="0"/>
                <a:sym typeface="Helvetica Neue"/>
              </a:rPr>
              <a:t>OBJETIVO:</a:t>
            </a:r>
          </a:p>
        </p:txBody>
      </p:sp>
      <p:sp>
        <p:nvSpPr>
          <p:cNvPr id="26" name="18 Rectángulo">
            <a:extLst>
              <a:ext uri="{FF2B5EF4-FFF2-40B4-BE49-F238E27FC236}">
                <a16:creationId xmlns="" xmlns:a16="http://schemas.microsoft.com/office/drawing/2014/main" id="{801F6C29-0691-6F41-BE55-CBCA893EAD5F}"/>
              </a:ext>
            </a:extLst>
          </p:cNvPr>
          <p:cNvSpPr/>
          <p:nvPr/>
        </p:nvSpPr>
        <p:spPr>
          <a:xfrm>
            <a:off x="6748367" y="3438203"/>
            <a:ext cx="47494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067" indent="-258067">
              <a:buClr>
                <a:srgbClr val="84BD00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ACHS Nueva Sans Medium" pitchFamily="2" charset="77"/>
              </a:rPr>
              <a:t>Ser trabajadores de empresas afiliadas a la ACHS y que dentro de sus funciones realizan labores de aseo. </a:t>
            </a:r>
            <a:endParaRPr lang="es-CL" sz="1500" dirty="0">
              <a:latin typeface="ACHS Nueva Sans Medium" pitchFamily="2" charset="77"/>
              <a:sym typeface="Helvetica" charset="0"/>
            </a:endParaRPr>
          </a:p>
          <a:p>
            <a:pPr marL="285750" indent="-285750">
              <a:buClr>
                <a:srgbClr val="15C047"/>
              </a:buClr>
              <a:buFont typeface="Arial" panose="020B0604020202020204" pitchFamily="34" charset="0"/>
              <a:buChar char="•"/>
            </a:pPr>
            <a:endParaRPr lang="es-CL" sz="1500" dirty="0">
              <a:latin typeface="ACHS Nueva Sans Medium" pitchFamily="2" charset="77"/>
              <a:sym typeface="Helvetica" charset="0"/>
            </a:endParaRPr>
          </a:p>
          <a:p>
            <a:pPr marL="285750" indent="-285750">
              <a:buClr>
                <a:srgbClr val="15C047"/>
              </a:buClr>
              <a:buFont typeface="Arial" panose="020B0604020202020204" pitchFamily="34" charset="0"/>
              <a:buChar char="•"/>
            </a:pPr>
            <a:endParaRPr lang="es-ES" sz="150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27" name="21 Rectángulo">
            <a:extLst>
              <a:ext uri="{FF2B5EF4-FFF2-40B4-BE49-F238E27FC236}">
                <a16:creationId xmlns="" xmlns:a16="http://schemas.microsoft.com/office/drawing/2014/main" id="{179D587A-B41D-1F4E-986D-AC9C2252200D}"/>
              </a:ext>
            </a:extLst>
          </p:cNvPr>
          <p:cNvSpPr/>
          <p:nvPr/>
        </p:nvSpPr>
        <p:spPr>
          <a:xfrm>
            <a:off x="1128353" y="3446862"/>
            <a:ext cx="43066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067" indent="-258067">
              <a:buClr>
                <a:srgbClr val="84BD00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ACHS Nueva Sans Medium" pitchFamily="2" charset="77"/>
                <a:sym typeface="Helvetica" charset="0"/>
              </a:rPr>
              <a:t>Aplicar modelo de conducta preventiva ACHS para labores de orden y aseo seguro en el lugar de trabajo, conforme a lo establecido en esta charla.</a:t>
            </a:r>
          </a:p>
          <a:p>
            <a:pPr indent="-215055">
              <a:buClr>
                <a:schemeClr val="bg2"/>
              </a:buClr>
              <a:buFont typeface="Arial" pitchFamily="34" charset="0"/>
              <a:buChar char="•"/>
            </a:pPr>
            <a:endParaRPr lang="es-CL" sz="1600" dirty="0">
              <a:solidFill>
                <a:schemeClr val="accent3">
                  <a:lumMod val="75000"/>
                </a:schemeClr>
              </a:solidFill>
            </a:endParaRPr>
          </a:p>
          <a:p>
            <a:pPr indent="-215055">
              <a:buClr>
                <a:schemeClr val="bg2"/>
              </a:buClr>
              <a:buFont typeface="Arial" pitchFamily="34" charset="0"/>
              <a:buChar char="•"/>
            </a:pPr>
            <a:endParaRPr lang="es-CL" sz="1600" dirty="0">
              <a:solidFill>
                <a:schemeClr val="accent3">
                  <a:lumMod val="75000"/>
                </a:schemeClr>
              </a:solidFill>
            </a:endParaRPr>
          </a:p>
          <a:p>
            <a:pPr indent="-215055">
              <a:buClr>
                <a:schemeClr val="bg2"/>
              </a:buClr>
              <a:buFont typeface="Arial" pitchFamily="34" charset="0"/>
              <a:buChar char="•"/>
            </a:pPr>
            <a:endParaRPr lang="es-CL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</a:pPr>
            <a:endParaRPr lang="es-CL" sz="1600" dirty="0">
              <a:solidFill>
                <a:schemeClr val="accent3">
                  <a:lumMod val="75000"/>
                </a:schemeClr>
              </a:solidFill>
              <a:sym typeface="Helvetica" charset="0"/>
            </a:endParaRPr>
          </a:p>
          <a:p>
            <a:pPr marL="285750" indent="-285750">
              <a:buClr>
                <a:srgbClr val="15C047"/>
              </a:buClr>
              <a:buFont typeface="Arial" panose="020B0604020202020204" pitchFamily="34" charset="0"/>
              <a:buChar char="•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rgbClr val="15C047"/>
              </a:buClr>
              <a:buFont typeface="Arial" panose="020B0604020202020204" pitchFamily="34" charset="0"/>
              <a:buChar char="•"/>
            </a:pPr>
            <a:endParaRPr lang="es-ES" sz="150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29" name="21 Rectángulo">
            <a:extLst>
              <a:ext uri="{FF2B5EF4-FFF2-40B4-BE49-F238E27FC236}">
                <a16:creationId xmlns="" xmlns:a16="http://schemas.microsoft.com/office/drawing/2014/main" id="{7494004D-D3A0-C24F-81A1-C9A5A71D0A52}"/>
              </a:ext>
            </a:extLst>
          </p:cNvPr>
          <p:cNvSpPr/>
          <p:nvPr/>
        </p:nvSpPr>
        <p:spPr>
          <a:xfrm>
            <a:off x="6752027" y="2970936"/>
            <a:ext cx="3519302" cy="348511"/>
          </a:xfrm>
          <a:prstGeom prst="rect">
            <a:avLst/>
          </a:prstGeom>
        </p:spPr>
        <p:txBody>
          <a:bodyPr wrap="square" lIns="69669" tIns="35986" rIns="69669" bIns="34834">
            <a:spAutoFit/>
          </a:bodyPr>
          <a:lstStyle/>
          <a:p>
            <a:pPr defTabSz="914031">
              <a:defRPr/>
            </a:pPr>
            <a:r>
              <a:rPr lang="es-ES" sz="1800" b="1" dirty="0">
                <a:solidFill>
                  <a:srgbClr val="0C693C"/>
                </a:solidFill>
                <a:latin typeface="ACHS Nueva Serif" pitchFamily="2" charset="77"/>
                <a:cs typeface="Arial" panose="020B0604020202020204" pitchFamily="34" charset="0"/>
                <a:sym typeface="Helvetica Neue"/>
              </a:rPr>
              <a:t>PÚBLICO OBJETIVO: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15C641C-E913-2040-B5F6-BA16B896C3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929" y="1892216"/>
            <a:ext cx="788315" cy="775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A109EC2-2E61-5040-8865-25091D43DF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8366" y="1859232"/>
            <a:ext cx="801030" cy="8010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5F8F422-DCA8-2841-81AA-B0520C57606E}"/>
              </a:ext>
            </a:extLst>
          </p:cNvPr>
          <p:cNvSpPr/>
          <p:nvPr/>
        </p:nvSpPr>
        <p:spPr>
          <a:xfrm>
            <a:off x="538645" y="539777"/>
            <a:ext cx="4766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Objetivos</a:t>
            </a:r>
          </a:p>
        </p:txBody>
      </p:sp>
      <p:cxnSp>
        <p:nvCxnSpPr>
          <p:cNvPr id="33" name="Conector recto 6">
            <a:extLst>
              <a:ext uri="{FF2B5EF4-FFF2-40B4-BE49-F238E27FC236}">
                <a16:creationId xmlns="" xmlns:a16="http://schemas.microsoft.com/office/drawing/2014/main" id="{12589CC6-3854-D247-8EDA-30D900B1621C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9090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ítulo 30">
            <a:extLst>
              <a:ext uri="{FF2B5EF4-FFF2-40B4-BE49-F238E27FC236}">
                <a16:creationId xmlns="" xmlns:a16="http://schemas.microsoft.com/office/drawing/2014/main" id="{E73D78E7-7175-DD43-9408-92DA10E26BDB}"/>
              </a:ext>
            </a:extLst>
          </p:cNvPr>
          <p:cNvSpPr txBox="1">
            <a:spLocks/>
          </p:cNvSpPr>
          <p:nvPr/>
        </p:nvSpPr>
        <p:spPr>
          <a:xfrm>
            <a:off x="538378" y="17211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600" b="1" dirty="0">
              <a:solidFill>
                <a:srgbClr val="15C047"/>
              </a:solidFill>
              <a:latin typeface="ACHS Nueva Sans SemiBold" pitchFamily="2" charset="77"/>
              <a:cs typeface="Arial" panose="020B0604020202020204" pitchFamily="34" charset="0"/>
            </a:endParaRPr>
          </a:p>
          <a:p>
            <a:pPr algn="l">
              <a:lnSpc>
                <a:spcPct val="20000"/>
              </a:lnSpc>
            </a:pPr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¿Cuándo se producen estas lesiones?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2941"/>
          <a:stretch/>
        </p:blipFill>
        <p:spPr>
          <a:xfrm>
            <a:off x="7430127" y="1081707"/>
            <a:ext cx="4720640" cy="5776294"/>
          </a:xfrm>
          <a:prstGeom prst="rect">
            <a:avLst/>
          </a:prstGeom>
        </p:spPr>
      </p:pic>
      <p:sp>
        <p:nvSpPr>
          <p:cNvPr id="34" name="CuadroTexto 28">
            <a:extLst>
              <a:ext uri="{FF2B5EF4-FFF2-40B4-BE49-F238E27FC236}">
                <a16:creationId xmlns="" xmlns:a16="http://schemas.microsoft.com/office/drawing/2014/main" id="{195310A5-4730-6845-A66C-4C2C2D2FCBBE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CuadroTexto 28">
            <a:extLst>
              <a:ext uri="{FF2B5EF4-FFF2-40B4-BE49-F238E27FC236}">
                <a16:creationId xmlns="" xmlns:a16="http://schemas.microsoft.com/office/drawing/2014/main" id="{86857C7F-7E94-4641-AAA9-00DF6320D60A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Forma libre 17">
            <a:extLst>
              <a:ext uri="{FF2B5EF4-FFF2-40B4-BE49-F238E27FC236}">
                <a16:creationId xmlns="" xmlns:a16="http://schemas.microsoft.com/office/drawing/2014/main" id="{F4BD5A98-F48E-4C43-A11A-A4A7E0E1050A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62CE34A-4F63-B245-BC6A-6DD66ADA180D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40" name="Elipse 18">
              <a:extLst>
                <a:ext uri="{FF2B5EF4-FFF2-40B4-BE49-F238E27FC236}">
                  <a16:creationId xmlns="" xmlns:a16="http://schemas.microsoft.com/office/drawing/2014/main" id="{366BBE8E-93F1-AF4D-BE39-507AE4FA4805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CuadroTexto 19">
              <a:extLst>
                <a:ext uri="{FF2B5EF4-FFF2-40B4-BE49-F238E27FC236}">
                  <a16:creationId xmlns="" xmlns:a16="http://schemas.microsoft.com/office/drawing/2014/main" id="{55FC44BE-FFA9-A345-9F38-16CAD624B830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CuadroTexto 20">
            <a:extLst>
              <a:ext uri="{FF2B5EF4-FFF2-40B4-BE49-F238E27FC236}">
                <a16:creationId xmlns="" xmlns:a16="http://schemas.microsoft.com/office/drawing/2014/main" id="{3E184F94-1CD1-DB4C-B8D4-040DAA178B39}"/>
              </a:ext>
            </a:extLst>
          </p:cNvPr>
          <p:cNvSpPr txBox="1"/>
          <p:nvPr/>
        </p:nvSpPr>
        <p:spPr>
          <a:xfrm>
            <a:off x="971758" y="2461770"/>
            <a:ext cx="430130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Almacenar los materiales pesados en la parte alta</a:t>
            </a: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4" name="Forma libre 22">
            <a:extLst>
              <a:ext uri="{FF2B5EF4-FFF2-40B4-BE49-F238E27FC236}">
                <a16:creationId xmlns="" xmlns:a16="http://schemas.microsoft.com/office/drawing/2014/main" id="{E813D0EF-D68A-7340-BC03-49F8FEEE32F7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5" name="CuadroTexto 23">
            <a:extLst>
              <a:ext uri="{FF2B5EF4-FFF2-40B4-BE49-F238E27FC236}">
                <a16:creationId xmlns="" xmlns:a16="http://schemas.microsoft.com/office/drawing/2014/main" id="{EB619B74-B825-254A-BAED-218225F26C5E}"/>
              </a:ext>
            </a:extLst>
          </p:cNvPr>
          <p:cNvSpPr txBox="1"/>
          <p:nvPr/>
        </p:nvSpPr>
        <p:spPr>
          <a:xfrm>
            <a:off x="972162" y="3045065"/>
            <a:ext cx="56253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Esforzarse por tomar materiales muy pesados o voluminosos.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8" name="Forma libre 24">
            <a:extLst>
              <a:ext uri="{FF2B5EF4-FFF2-40B4-BE49-F238E27FC236}">
                <a16:creationId xmlns="" xmlns:a16="http://schemas.microsoft.com/office/drawing/2014/main" id="{578CB102-18DA-0545-88BF-D9837C1EB7A8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9" name="CuadroTexto 26">
            <a:extLst>
              <a:ext uri="{FF2B5EF4-FFF2-40B4-BE49-F238E27FC236}">
                <a16:creationId xmlns="" xmlns:a16="http://schemas.microsoft.com/office/drawing/2014/main" id="{8FA17071-01FF-E549-82AC-67D6715FAC8F}"/>
              </a:ext>
            </a:extLst>
          </p:cNvPr>
          <p:cNvSpPr txBox="1"/>
          <p:nvPr/>
        </p:nvSpPr>
        <p:spPr>
          <a:xfrm>
            <a:off x="972162" y="3619967"/>
            <a:ext cx="5343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Sobre exigir los hombros y brazos para alcanzar mayor altura.</a:t>
            </a:r>
          </a:p>
          <a:p>
            <a:pPr>
              <a:defRPr/>
            </a:pPr>
            <a:r>
              <a:rPr lang="es-CL" sz="1250" dirty="0">
                <a:latin typeface="ACHS Nueva Sans Medium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Forma libre 27">
            <a:extLst>
              <a:ext uri="{FF2B5EF4-FFF2-40B4-BE49-F238E27FC236}">
                <a16:creationId xmlns="" xmlns:a16="http://schemas.microsoft.com/office/drawing/2014/main" id="{397D36FF-73C7-8B4E-A847-88C659FDDCEF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72" name="CuadroTexto 29">
            <a:extLst>
              <a:ext uri="{FF2B5EF4-FFF2-40B4-BE49-F238E27FC236}">
                <a16:creationId xmlns="" xmlns:a16="http://schemas.microsoft.com/office/drawing/2014/main" id="{6F628316-D53F-F842-A075-19666DA1DCDE}"/>
              </a:ext>
            </a:extLst>
          </p:cNvPr>
          <p:cNvSpPr txBox="1"/>
          <p:nvPr/>
        </p:nvSpPr>
        <p:spPr>
          <a:xfrm>
            <a:off x="972162" y="4177452"/>
            <a:ext cx="6270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Intentar alcanzar las partes altas desde el piso, sin ayuda de escala.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79" name="Imagen 4">
            <a:extLst>
              <a:ext uri="{FF2B5EF4-FFF2-40B4-BE49-F238E27FC236}">
                <a16:creationId xmlns="" xmlns:a16="http://schemas.microsoft.com/office/drawing/2014/main" id="{9BDED0F5-F56D-B647-81B2-A699770BE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DF23608-B853-DA4D-A616-8D6ADFB4967C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80" name="Elipse 18">
              <a:extLst>
                <a:ext uri="{FF2B5EF4-FFF2-40B4-BE49-F238E27FC236}">
                  <a16:creationId xmlns="" xmlns:a16="http://schemas.microsoft.com/office/drawing/2014/main" id="{D5F590F8-3858-D343-B3E4-3E519A2A49B2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CuadroTexto 19">
              <a:extLst>
                <a:ext uri="{FF2B5EF4-FFF2-40B4-BE49-F238E27FC236}">
                  <a16:creationId xmlns="" xmlns:a16="http://schemas.microsoft.com/office/drawing/2014/main" id="{7EA1D0DA-8461-B044-8CB0-093CC49DF779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2" name="Elipse 18">
            <a:extLst>
              <a:ext uri="{FF2B5EF4-FFF2-40B4-BE49-F238E27FC236}">
                <a16:creationId xmlns="" xmlns:a16="http://schemas.microsoft.com/office/drawing/2014/main" id="{C2B443C2-5FC1-A24B-915C-E4631864AFBA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CuadroTexto 19">
            <a:extLst>
              <a:ext uri="{FF2B5EF4-FFF2-40B4-BE49-F238E27FC236}">
                <a16:creationId xmlns="" xmlns:a16="http://schemas.microsoft.com/office/drawing/2014/main" id="{CEFF8D2D-7D48-B842-A0DB-2ED44ED8D691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4" name="Elipse 18">
            <a:extLst>
              <a:ext uri="{FF2B5EF4-FFF2-40B4-BE49-F238E27FC236}">
                <a16:creationId xmlns="" xmlns:a16="http://schemas.microsoft.com/office/drawing/2014/main" id="{152DDE4E-FD1D-8742-8B1D-774E7EBA61C6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CuadroTexto 19">
            <a:extLst>
              <a:ext uri="{FF2B5EF4-FFF2-40B4-BE49-F238E27FC236}">
                <a16:creationId xmlns="" xmlns:a16="http://schemas.microsoft.com/office/drawing/2014/main" id="{331A7525-7BC2-6847-B0FB-EF0F6717264A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BD06B7CB-76A9-D446-B845-6E41D0EB7A86}"/>
              </a:ext>
            </a:extLst>
          </p:cNvPr>
          <p:cNvGrpSpPr/>
          <p:nvPr/>
        </p:nvGrpSpPr>
        <p:grpSpPr>
          <a:xfrm>
            <a:off x="435600" y="363600"/>
            <a:ext cx="5718490" cy="718107"/>
            <a:chOff x="435600" y="363600"/>
            <a:chExt cx="5718490" cy="718107"/>
          </a:xfrm>
        </p:grpSpPr>
        <p:sp>
          <p:nvSpPr>
            <p:cNvPr id="93" name="Título 30">
              <a:extLst>
                <a:ext uri="{FF2B5EF4-FFF2-40B4-BE49-F238E27FC236}">
                  <a16:creationId xmlns="" xmlns:a16="http://schemas.microsoft.com/office/drawing/2014/main" id="{8E65F485-5F26-9942-B125-B0BCBC91660C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615445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Lesiones por sobreesfuerzos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94" name="Conector recto 6">
              <a:extLst>
                <a:ext uri="{FF2B5EF4-FFF2-40B4-BE49-F238E27FC236}">
                  <a16:creationId xmlns="" xmlns:a16="http://schemas.microsoft.com/office/drawing/2014/main" id="{C0C005EC-357B-E54E-83C9-B22D3E1585A9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C090D445-04DC-AA46-98BB-00D6143EB0A4}"/>
              </a:ext>
            </a:extLst>
          </p:cNvPr>
          <p:cNvGrpSpPr/>
          <p:nvPr/>
        </p:nvGrpSpPr>
        <p:grpSpPr>
          <a:xfrm>
            <a:off x="8069927" y="3283592"/>
            <a:ext cx="501976" cy="501975"/>
            <a:chOff x="785643" y="2929982"/>
            <a:chExt cx="476870" cy="476869"/>
          </a:xfrm>
        </p:grpSpPr>
        <p:sp>
          <p:nvSpPr>
            <p:cNvPr id="108" name="Elipse 18">
              <a:extLst>
                <a:ext uri="{FF2B5EF4-FFF2-40B4-BE49-F238E27FC236}">
                  <a16:creationId xmlns="" xmlns:a16="http://schemas.microsoft.com/office/drawing/2014/main" id="{29594D2C-FDFE-9344-9B4C-8EC7D8F4A93A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CuadroTexto 19">
              <a:extLst>
                <a:ext uri="{FF2B5EF4-FFF2-40B4-BE49-F238E27FC236}">
                  <a16:creationId xmlns="" xmlns:a16="http://schemas.microsoft.com/office/drawing/2014/main" id="{1BA56210-97D3-9541-AC9C-3A634516FAC1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8EAE39BF-7B12-FA4A-A85A-6585202D22F0}"/>
              </a:ext>
            </a:extLst>
          </p:cNvPr>
          <p:cNvGrpSpPr/>
          <p:nvPr/>
        </p:nvGrpSpPr>
        <p:grpSpPr>
          <a:xfrm>
            <a:off x="8195301" y="4231258"/>
            <a:ext cx="501976" cy="501975"/>
            <a:chOff x="-760147" y="3569185"/>
            <a:chExt cx="476870" cy="476869"/>
          </a:xfrm>
        </p:grpSpPr>
        <p:sp>
          <p:nvSpPr>
            <p:cNvPr id="111" name="Elipse 18">
              <a:extLst>
                <a:ext uri="{FF2B5EF4-FFF2-40B4-BE49-F238E27FC236}">
                  <a16:creationId xmlns="" xmlns:a16="http://schemas.microsoft.com/office/drawing/2014/main" id="{1635720D-3693-024D-AECD-34D1AAE0ABD7}"/>
                </a:ext>
              </a:extLst>
            </p:cNvPr>
            <p:cNvSpPr/>
            <p:nvPr/>
          </p:nvSpPr>
          <p:spPr>
            <a:xfrm flipV="1">
              <a:off x="-760147" y="3569185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CuadroTexto 19">
              <a:extLst>
                <a:ext uri="{FF2B5EF4-FFF2-40B4-BE49-F238E27FC236}">
                  <a16:creationId xmlns="" xmlns:a16="http://schemas.microsoft.com/office/drawing/2014/main" id="{68116D9B-B1FF-434C-A067-F57E0CA59992}"/>
                </a:ext>
              </a:extLst>
            </p:cNvPr>
            <p:cNvSpPr txBox="1"/>
            <p:nvPr/>
          </p:nvSpPr>
          <p:spPr>
            <a:xfrm>
              <a:off x="-666869" y="3623836"/>
              <a:ext cx="300797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2C63E423-D212-564A-8738-A6EFD365066F}"/>
              </a:ext>
            </a:extLst>
          </p:cNvPr>
          <p:cNvGrpSpPr/>
          <p:nvPr/>
        </p:nvGrpSpPr>
        <p:grpSpPr>
          <a:xfrm>
            <a:off x="8610123" y="5755685"/>
            <a:ext cx="501976" cy="501975"/>
            <a:chOff x="-760147" y="4136184"/>
            <a:chExt cx="476870" cy="476869"/>
          </a:xfrm>
        </p:grpSpPr>
        <p:sp>
          <p:nvSpPr>
            <p:cNvPr id="114" name="Elipse 18">
              <a:extLst>
                <a:ext uri="{FF2B5EF4-FFF2-40B4-BE49-F238E27FC236}">
                  <a16:creationId xmlns="" xmlns:a16="http://schemas.microsoft.com/office/drawing/2014/main" id="{BA9D174C-E3F0-964F-9CC9-ABA256DD4A84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CuadroTexto 19">
              <a:extLst>
                <a:ext uri="{FF2B5EF4-FFF2-40B4-BE49-F238E27FC236}">
                  <a16:creationId xmlns="" xmlns:a16="http://schemas.microsoft.com/office/drawing/2014/main" id="{6010BABA-A9AB-714A-B87A-231DA74B9194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F98625C8-D6A2-5D4F-BCB3-B43B6140380E}"/>
              </a:ext>
            </a:extLst>
          </p:cNvPr>
          <p:cNvGrpSpPr/>
          <p:nvPr/>
        </p:nvGrpSpPr>
        <p:grpSpPr>
          <a:xfrm>
            <a:off x="7906409" y="2435758"/>
            <a:ext cx="501976" cy="501975"/>
            <a:chOff x="785643" y="4657580"/>
            <a:chExt cx="476870" cy="476869"/>
          </a:xfrm>
        </p:grpSpPr>
        <p:sp>
          <p:nvSpPr>
            <p:cNvPr id="117" name="Elipse 18">
              <a:extLst>
                <a:ext uri="{FF2B5EF4-FFF2-40B4-BE49-F238E27FC236}">
                  <a16:creationId xmlns="" xmlns:a16="http://schemas.microsoft.com/office/drawing/2014/main" id="{9EEFE7FD-BF8A-EA47-9BE1-215F9F2A29C0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CuadroTexto 19">
              <a:extLst>
                <a:ext uri="{FF2B5EF4-FFF2-40B4-BE49-F238E27FC236}">
                  <a16:creationId xmlns="" xmlns:a16="http://schemas.microsoft.com/office/drawing/2014/main" id="{355AC093-526C-6C49-B3E9-B1EA7C663D1A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667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n 3">
            <a:extLst>
              <a:ext uri="{FF2B5EF4-FFF2-40B4-BE49-F238E27FC236}">
                <a16:creationId xmlns="" xmlns:a16="http://schemas.microsoft.com/office/drawing/2014/main" id="{5511DB75-0BAC-914A-A0F1-AD50CA488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3"/>
          <a:stretch/>
        </p:blipFill>
        <p:spPr>
          <a:xfrm>
            <a:off x="7555048" y="1304825"/>
            <a:ext cx="4470797" cy="5553176"/>
          </a:xfrm>
          <a:prstGeom prst="rect">
            <a:avLst/>
          </a:prstGeom>
        </p:spPr>
      </p:pic>
      <p:sp>
        <p:nvSpPr>
          <p:cNvPr id="45" name="CuadroTexto 28">
            <a:extLst>
              <a:ext uri="{FF2B5EF4-FFF2-40B4-BE49-F238E27FC236}">
                <a16:creationId xmlns="" xmlns:a16="http://schemas.microsoft.com/office/drawing/2014/main" id="{DC665B6F-68E6-504D-85BA-4097FF1B6809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CuadroTexto 28">
            <a:extLst>
              <a:ext uri="{FF2B5EF4-FFF2-40B4-BE49-F238E27FC236}">
                <a16:creationId xmlns="" xmlns:a16="http://schemas.microsoft.com/office/drawing/2014/main" id="{DCB7BEDC-95C6-984C-B6E5-670FF9DE17B0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Forma libre 17">
            <a:extLst>
              <a:ext uri="{FF2B5EF4-FFF2-40B4-BE49-F238E27FC236}">
                <a16:creationId xmlns="" xmlns:a16="http://schemas.microsoft.com/office/drawing/2014/main" id="{04974FFD-6E12-444E-A9D2-BC0A48981876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7000502-1FCE-DD4F-905D-5B4B51F51830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70" name="Elipse 18">
              <a:extLst>
                <a:ext uri="{FF2B5EF4-FFF2-40B4-BE49-F238E27FC236}">
                  <a16:creationId xmlns="" xmlns:a16="http://schemas.microsoft.com/office/drawing/2014/main" id="{09E51C63-FEA2-204B-A53F-31D72CA903E1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CuadroTexto 19">
              <a:extLst>
                <a:ext uri="{FF2B5EF4-FFF2-40B4-BE49-F238E27FC236}">
                  <a16:creationId xmlns="" xmlns:a16="http://schemas.microsoft.com/office/drawing/2014/main" id="{921FDA12-6ADB-E044-AA87-EB3A186371F1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2" name="CuadroTexto 20">
            <a:extLst>
              <a:ext uri="{FF2B5EF4-FFF2-40B4-BE49-F238E27FC236}">
                <a16:creationId xmlns="" xmlns:a16="http://schemas.microsoft.com/office/drawing/2014/main" id="{427D968C-12EB-9742-95A2-E56139A704CF}"/>
              </a:ext>
            </a:extLst>
          </p:cNvPr>
          <p:cNvSpPr txBox="1"/>
          <p:nvPr/>
        </p:nvSpPr>
        <p:spPr>
          <a:xfrm>
            <a:off x="963767" y="2464035"/>
            <a:ext cx="5124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Solicitar ayuda si el material es muy pesado o voluminoso.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73" name="Forma libre 22">
            <a:extLst>
              <a:ext uri="{FF2B5EF4-FFF2-40B4-BE49-F238E27FC236}">
                <a16:creationId xmlns="" xmlns:a16="http://schemas.microsoft.com/office/drawing/2014/main" id="{5D670186-4B74-AA45-9E61-F1BAE0CDACAA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74" name="CuadroTexto 23">
            <a:extLst>
              <a:ext uri="{FF2B5EF4-FFF2-40B4-BE49-F238E27FC236}">
                <a16:creationId xmlns="" xmlns:a16="http://schemas.microsoft.com/office/drawing/2014/main" id="{43C4F9FE-DBD1-6348-B7EE-3291854EC5E1}"/>
              </a:ext>
            </a:extLst>
          </p:cNvPr>
          <p:cNvSpPr txBox="1"/>
          <p:nvPr/>
        </p:nvSpPr>
        <p:spPr>
          <a:xfrm>
            <a:off x="972162" y="3045065"/>
            <a:ext cx="56253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Almacenar los materiales livianos en la parte alta.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75" name="Forma libre 24">
            <a:extLst>
              <a:ext uri="{FF2B5EF4-FFF2-40B4-BE49-F238E27FC236}">
                <a16:creationId xmlns="" xmlns:a16="http://schemas.microsoft.com/office/drawing/2014/main" id="{D490295B-EF58-8A4D-9B1F-C5319E1F51AF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76" name="CuadroTexto 26">
            <a:extLst>
              <a:ext uri="{FF2B5EF4-FFF2-40B4-BE49-F238E27FC236}">
                <a16:creationId xmlns="" xmlns:a16="http://schemas.microsoft.com/office/drawing/2014/main" id="{84BA597B-BD99-EF4C-9449-9200E656AEF6}"/>
              </a:ext>
            </a:extLst>
          </p:cNvPr>
          <p:cNvSpPr txBox="1"/>
          <p:nvPr/>
        </p:nvSpPr>
        <p:spPr>
          <a:xfrm>
            <a:off x="972162" y="3619967"/>
            <a:ext cx="5343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No </a:t>
            </a:r>
            <a:r>
              <a:rPr lang="es-ES" sz="1250" kern="0" dirty="0" err="1">
                <a:latin typeface="ACHS Nueva Sans Medium" pitchFamily="2" charset="77"/>
                <a:ea typeface="Arial"/>
                <a:cs typeface="Arial"/>
                <a:sym typeface="Arial"/>
              </a:rPr>
              <a:t>sobreexigir</a:t>
            </a: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 los hombros para alcanzar mayor altura.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77" name="Forma libre 27">
            <a:extLst>
              <a:ext uri="{FF2B5EF4-FFF2-40B4-BE49-F238E27FC236}">
                <a16:creationId xmlns="" xmlns:a16="http://schemas.microsoft.com/office/drawing/2014/main" id="{D9F66554-9F1D-8941-AE11-7D17F614A931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78" name="CuadroTexto 29">
            <a:extLst>
              <a:ext uri="{FF2B5EF4-FFF2-40B4-BE49-F238E27FC236}">
                <a16:creationId xmlns="" xmlns:a16="http://schemas.microsoft.com/office/drawing/2014/main" id="{2CA8191F-DF34-5C49-BB57-1FF1094DE544}"/>
              </a:ext>
            </a:extLst>
          </p:cNvPr>
          <p:cNvSpPr txBox="1"/>
          <p:nvPr/>
        </p:nvSpPr>
        <p:spPr>
          <a:xfrm>
            <a:off x="972162" y="4192972"/>
            <a:ext cx="6270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Almacenar los materiales pesados en la parte baja.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79" name="Imagen 4">
            <a:extLst>
              <a:ext uri="{FF2B5EF4-FFF2-40B4-BE49-F238E27FC236}">
                <a16:creationId xmlns="" xmlns:a16="http://schemas.microsoft.com/office/drawing/2014/main" id="{2C264273-EE3C-9B4F-AAA4-10317FF52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DA14916A-EE7F-5644-B78C-50123D9C6DB3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81" name="Elipse 18">
              <a:extLst>
                <a:ext uri="{FF2B5EF4-FFF2-40B4-BE49-F238E27FC236}">
                  <a16:creationId xmlns="" xmlns:a16="http://schemas.microsoft.com/office/drawing/2014/main" id="{E89AB280-9880-E246-B3CF-E1C6E9806BE1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CuadroTexto 19">
              <a:extLst>
                <a:ext uri="{FF2B5EF4-FFF2-40B4-BE49-F238E27FC236}">
                  <a16:creationId xmlns="" xmlns:a16="http://schemas.microsoft.com/office/drawing/2014/main" id="{7AF8B3CC-B557-6B4E-9CF6-8066868F46BD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3" name="Elipse 18">
            <a:extLst>
              <a:ext uri="{FF2B5EF4-FFF2-40B4-BE49-F238E27FC236}">
                <a16:creationId xmlns="" xmlns:a16="http://schemas.microsoft.com/office/drawing/2014/main" id="{2E5A0132-9F89-4D4A-B21E-025DA6CDD383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CuadroTexto 19">
            <a:extLst>
              <a:ext uri="{FF2B5EF4-FFF2-40B4-BE49-F238E27FC236}">
                <a16:creationId xmlns="" xmlns:a16="http://schemas.microsoft.com/office/drawing/2014/main" id="{CE2F8774-642F-A04C-9C49-BEA616E18159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5" name="Elipse 18">
            <a:extLst>
              <a:ext uri="{FF2B5EF4-FFF2-40B4-BE49-F238E27FC236}">
                <a16:creationId xmlns="" xmlns:a16="http://schemas.microsoft.com/office/drawing/2014/main" id="{7C33961B-6670-554A-81E8-EBEE27ABDDCC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CuadroTexto 19">
            <a:extLst>
              <a:ext uri="{FF2B5EF4-FFF2-40B4-BE49-F238E27FC236}">
                <a16:creationId xmlns="" xmlns:a16="http://schemas.microsoft.com/office/drawing/2014/main" id="{EA1AC384-C4BC-814C-A7A2-B848186DE4D9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7D204B71-69D5-E843-ACEA-6D3B0F6925DC}"/>
              </a:ext>
            </a:extLst>
          </p:cNvPr>
          <p:cNvGrpSpPr/>
          <p:nvPr/>
        </p:nvGrpSpPr>
        <p:grpSpPr>
          <a:xfrm>
            <a:off x="435600" y="363600"/>
            <a:ext cx="5718490" cy="718107"/>
            <a:chOff x="435600" y="363600"/>
            <a:chExt cx="5718490" cy="718107"/>
          </a:xfrm>
        </p:grpSpPr>
        <p:sp>
          <p:nvSpPr>
            <p:cNvPr id="88" name="Título 30">
              <a:extLst>
                <a:ext uri="{FF2B5EF4-FFF2-40B4-BE49-F238E27FC236}">
                  <a16:creationId xmlns="" xmlns:a16="http://schemas.microsoft.com/office/drawing/2014/main" id="{A04B5216-4163-BC4A-8C06-8C5C64180230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615445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Lesiones por sobreesfuerzos</a:t>
              </a:r>
            </a:p>
            <a:p>
              <a:pPr algn="l"/>
              <a:endParaRPr lang="es-ES" sz="2000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endParaRP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9" name="Conector recto 6">
              <a:extLst>
                <a:ext uri="{FF2B5EF4-FFF2-40B4-BE49-F238E27FC236}">
                  <a16:creationId xmlns="" xmlns:a16="http://schemas.microsoft.com/office/drawing/2014/main" id="{4B4D5735-231F-8F43-80D0-B37FD42936A5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upo 46">
            <a:extLst>
              <a:ext uri="{FF2B5EF4-FFF2-40B4-BE49-F238E27FC236}">
                <a16:creationId xmlns="" xmlns:a16="http://schemas.microsoft.com/office/drawing/2014/main" id="{F04EE28E-0E53-204D-B883-D7ADAD3DA331}"/>
              </a:ext>
            </a:extLst>
          </p:cNvPr>
          <p:cNvGrpSpPr/>
          <p:nvPr/>
        </p:nvGrpSpPr>
        <p:grpSpPr>
          <a:xfrm>
            <a:off x="775675" y="4685180"/>
            <a:ext cx="6679460" cy="566168"/>
            <a:chOff x="3919788" y="6128585"/>
            <a:chExt cx="8875220" cy="752287"/>
          </a:xfrm>
          <a:solidFill>
            <a:schemeClr val="bg2"/>
          </a:solidFill>
        </p:grpSpPr>
        <p:sp>
          <p:nvSpPr>
            <p:cNvPr id="103" name="Forma libre 30">
              <a:extLst>
                <a:ext uri="{FF2B5EF4-FFF2-40B4-BE49-F238E27FC236}">
                  <a16:creationId xmlns="" xmlns:a16="http://schemas.microsoft.com/office/drawing/2014/main" id="{5A887D73-8E19-E649-92C9-90BD4D977124}"/>
                </a:ext>
              </a:extLst>
            </p:cNvPr>
            <p:cNvSpPr/>
            <p:nvPr/>
          </p:nvSpPr>
          <p:spPr>
            <a:xfrm flipV="1">
              <a:off x="3919788" y="6128585"/>
              <a:ext cx="8267388" cy="606149"/>
            </a:xfrm>
            <a:custGeom>
              <a:avLst/>
              <a:gdLst>
                <a:gd name="connsiteX0" fmla="*/ 0 w 5054956"/>
                <a:gd name="connsiteY0" fmla="*/ 0 h 873244"/>
                <a:gd name="connsiteX1" fmla="*/ 5054956 w 5054956"/>
                <a:gd name="connsiteY1" fmla="*/ 0 h 873244"/>
                <a:gd name="connsiteX2" fmla="*/ 5054956 w 5054956"/>
                <a:gd name="connsiteY2" fmla="*/ 873244 h 873244"/>
                <a:gd name="connsiteX3" fmla="*/ 0 w 5054956"/>
                <a:gd name="connsiteY3" fmla="*/ 873244 h 873244"/>
                <a:gd name="connsiteX4" fmla="*/ 0 w 5054956"/>
                <a:gd name="connsiteY4" fmla="*/ 0 h 8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956" h="873244">
                  <a:moveTo>
                    <a:pt x="0" y="0"/>
                  </a:moveTo>
                  <a:lnTo>
                    <a:pt x="5054956" y="0"/>
                  </a:lnTo>
                  <a:lnTo>
                    <a:pt x="5054956" y="873244"/>
                  </a:lnTo>
                  <a:lnTo>
                    <a:pt x="0" y="873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82" tIns="38212" rIns="38212" bIns="38212" numCol="1" spcCol="1270" anchor="ctr" anchorCtr="0">
              <a:noAutofit/>
            </a:bodyPr>
            <a:lstStyle/>
            <a:p>
              <a:pPr algn="ctr" defTabSz="668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50" dirty="0">
                <a:solidFill>
                  <a:schemeClr val="tx1"/>
                </a:solidFill>
                <a:latin typeface="ACHS Nueva Sans Medium" pitchFamily="2" charset="77"/>
              </a:endParaRPr>
            </a:p>
          </p:txBody>
        </p:sp>
        <p:sp>
          <p:nvSpPr>
            <p:cNvPr id="104" name="CuadroTexto 32">
              <a:extLst>
                <a:ext uri="{FF2B5EF4-FFF2-40B4-BE49-F238E27FC236}">
                  <a16:creationId xmlns="" xmlns:a16="http://schemas.microsoft.com/office/drawing/2014/main" id="{41E468CE-1DAC-C24D-AB48-1616B9E37225}"/>
                </a:ext>
              </a:extLst>
            </p:cNvPr>
            <p:cNvSpPr txBox="1"/>
            <p:nvPr/>
          </p:nvSpPr>
          <p:spPr>
            <a:xfrm>
              <a:off x="4175586" y="6246994"/>
              <a:ext cx="8619422" cy="63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50" kern="0" dirty="0">
                  <a:latin typeface="ACHS Nueva Sans Medium" pitchFamily="2" charset="77"/>
                  <a:ea typeface="Arial"/>
                  <a:cs typeface="Arial"/>
                  <a:sym typeface="Arial"/>
                </a:rPr>
                <a:t>Para alcanzar una zona en altura siempre usa una escala de 3 peldaños.</a:t>
              </a:r>
            </a:p>
            <a:p>
              <a:pPr>
                <a:defRPr/>
              </a:pPr>
              <a:endParaRPr lang="es-ES" sz="1250" dirty="0"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5EE55104-33B9-EA47-B4CA-1ECDB3FDE3C3}"/>
              </a:ext>
            </a:extLst>
          </p:cNvPr>
          <p:cNvGrpSpPr/>
          <p:nvPr/>
        </p:nvGrpSpPr>
        <p:grpSpPr>
          <a:xfrm>
            <a:off x="534404" y="4678420"/>
            <a:ext cx="476870" cy="476869"/>
            <a:chOff x="785643" y="4657580"/>
            <a:chExt cx="476870" cy="476869"/>
          </a:xfrm>
        </p:grpSpPr>
        <p:sp>
          <p:nvSpPr>
            <p:cNvPr id="106" name="Elipse 18">
              <a:extLst>
                <a:ext uri="{FF2B5EF4-FFF2-40B4-BE49-F238E27FC236}">
                  <a16:creationId xmlns="" xmlns:a16="http://schemas.microsoft.com/office/drawing/2014/main" id="{EDCE6E85-4C66-7746-B66C-B9C4BD80A333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CuadroTexto 19">
              <a:extLst>
                <a:ext uri="{FF2B5EF4-FFF2-40B4-BE49-F238E27FC236}">
                  <a16:creationId xmlns="" xmlns:a16="http://schemas.microsoft.com/office/drawing/2014/main" id="{71FB2D7F-38EE-CA49-895A-82D18C535C4A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6BB0AC50-038A-3349-819C-400C01189B5E}"/>
              </a:ext>
            </a:extLst>
          </p:cNvPr>
          <p:cNvGrpSpPr/>
          <p:nvPr/>
        </p:nvGrpSpPr>
        <p:grpSpPr>
          <a:xfrm>
            <a:off x="8288701" y="2327776"/>
            <a:ext cx="501976" cy="501975"/>
            <a:chOff x="785643" y="2929982"/>
            <a:chExt cx="476870" cy="476869"/>
          </a:xfrm>
        </p:grpSpPr>
        <p:sp>
          <p:nvSpPr>
            <p:cNvPr id="117" name="Elipse 18">
              <a:extLst>
                <a:ext uri="{FF2B5EF4-FFF2-40B4-BE49-F238E27FC236}">
                  <a16:creationId xmlns="" xmlns:a16="http://schemas.microsoft.com/office/drawing/2014/main" id="{3F7C866C-8A38-DC4C-95C1-7EAA61E0F541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CuadroTexto 19">
              <a:extLst>
                <a:ext uri="{FF2B5EF4-FFF2-40B4-BE49-F238E27FC236}">
                  <a16:creationId xmlns="" xmlns:a16="http://schemas.microsoft.com/office/drawing/2014/main" id="{74307959-292F-8445-A6DB-91753B2F8E2D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D1C6B5F6-744F-E042-BB35-35148BD89E26}"/>
              </a:ext>
            </a:extLst>
          </p:cNvPr>
          <p:cNvGrpSpPr/>
          <p:nvPr/>
        </p:nvGrpSpPr>
        <p:grpSpPr>
          <a:xfrm>
            <a:off x="8200154" y="3595046"/>
            <a:ext cx="501976" cy="501975"/>
            <a:chOff x="-760147" y="3569185"/>
            <a:chExt cx="476870" cy="476869"/>
          </a:xfrm>
        </p:grpSpPr>
        <p:sp>
          <p:nvSpPr>
            <p:cNvPr id="120" name="Elipse 18">
              <a:extLst>
                <a:ext uri="{FF2B5EF4-FFF2-40B4-BE49-F238E27FC236}">
                  <a16:creationId xmlns="" xmlns:a16="http://schemas.microsoft.com/office/drawing/2014/main" id="{E197A260-1490-1543-814E-53954FD3B6DA}"/>
                </a:ext>
              </a:extLst>
            </p:cNvPr>
            <p:cNvSpPr/>
            <p:nvPr/>
          </p:nvSpPr>
          <p:spPr>
            <a:xfrm flipV="1">
              <a:off x="-760147" y="3569185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CuadroTexto 19">
              <a:extLst>
                <a:ext uri="{FF2B5EF4-FFF2-40B4-BE49-F238E27FC236}">
                  <a16:creationId xmlns="" xmlns:a16="http://schemas.microsoft.com/office/drawing/2014/main" id="{9D414548-374D-1644-BBFE-5684B85A5E1F}"/>
                </a:ext>
              </a:extLst>
            </p:cNvPr>
            <p:cNvSpPr txBox="1"/>
            <p:nvPr/>
          </p:nvSpPr>
          <p:spPr>
            <a:xfrm>
              <a:off x="-666869" y="3623836"/>
              <a:ext cx="300797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E07BA24E-EE0B-954E-91B4-578B6D7993FD}"/>
              </a:ext>
            </a:extLst>
          </p:cNvPr>
          <p:cNvGrpSpPr/>
          <p:nvPr/>
        </p:nvGrpSpPr>
        <p:grpSpPr>
          <a:xfrm>
            <a:off x="8288701" y="4436900"/>
            <a:ext cx="501976" cy="501975"/>
            <a:chOff x="-760147" y="4136184"/>
            <a:chExt cx="476870" cy="476869"/>
          </a:xfrm>
        </p:grpSpPr>
        <p:sp>
          <p:nvSpPr>
            <p:cNvPr id="123" name="Elipse 18">
              <a:extLst>
                <a:ext uri="{FF2B5EF4-FFF2-40B4-BE49-F238E27FC236}">
                  <a16:creationId xmlns="" xmlns:a16="http://schemas.microsoft.com/office/drawing/2014/main" id="{918DBF9F-6457-E94D-8A4D-09E0E1E2BBEF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CuadroTexto 19">
              <a:extLst>
                <a:ext uri="{FF2B5EF4-FFF2-40B4-BE49-F238E27FC236}">
                  <a16:creationId xmlns="" xmlns:a16="http://schemas.microsoft.com/office/drawing/2014/main" id="{5CE22605-1E7D-6C41-9F94-CEFBDB58FE15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DFB0DFA1-A7F9-7A42-B32F-FCFD821D09B3}"/>
              </a:ext>
            </a:extLst>
          </p:cNvPr>
          <p:cNvGrpSpPr/>
          <p:nvPr/>
        </p:nvGrpSpPr>
        <p:grpSpPr>
          <a:xfrm>
            <a:off x="8200154" y="5268440"/>
            <a:ext cx="501976" cy="501975"/>
            <a:chOff x="785643" y="4657580"/>
            <a:chExt cx="476870" cy="476869"/>
          </a:xfrm>
        </p:grpSpPr>
        <p:sp>
          <p:nvSpPr>
            <p:cNvPr id="126" name="Elipse 18">
              <a:extLst>
                <a:ext uri="{FF2B5EF4-FFF2-40B4-BE49-F238E27FC236}">
                  <a16:creationId xmlns="" xmlns:a16="http://schemas.microsoft.com/office/drawing/2014/main" id="{0D1ACA1E-7E91-3C4D-8105-2F38E2949A03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7" name="CuadroTexto 19">
              <a:extLst>
                <a:ext uri="{FF2B5EF4-FFF2-40B4-BE49-F238E27FC236}">
                  <a16:creationId xmlns="" xmlns:a16="http://schemas.microsoft.com/office/drawing/2014/main" id="{C76419F5-3D2E-9E4B-8BCB-FBE650FFAA22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32" name="Título 30">
            <a:extLst>
              <a:ext uri="{FF2B5EF4-FFF2-40B4-BE49-F238E27FC236}">
                <a16:creationId xmlns="" xmlns:a16="http://schemas.microsoft.com/office/drawing/2014/main" id="{A331A9CB-2989-764B-BA1E-E12C071299E4}"/>
              </a:ext>
            </a:extLst>
          </p:cNvPr>
          <p:cNvSpPr txBox="1">
            <a:spLocks/>
          </p:cNvSpPr>
          <p:nvPr/>
        </p:nvSpPr>
        <p:spPr>
          <a:xfrm>
            <a:off x="1071196" y="18069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Medidas preventivas: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2FC417E8-0571-A446-80AF-39CF47123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02" y="1756404"/>
            <a:ext cx="392179" cy="4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09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1">
            <a:extLst>
              <a:ext uri="{FF2B5EF4-FFF2-40B4-BE49-F238E27FC236}">
                <a16:creationId xmlns="" xmlns:a16="http://schemas.microsoft.com/office/drawing/2014/main" id="{6F8BB556-E439-9C4E-BA4B-6A82BD950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42"/>
          <a:stretch/>
        </p:blipFill>
        <p:spPr>
          <a:xfrm>
            <a:off x="7289692" y="1038189"/>
            <a:ext cx="4855774" cy="5506311"/>
          </a:xfrm>
          <a:prstGeom prst="rect">
            <a:avLst/>
          </a:prstGeom>
        </p:spPr>
      </p:pic>
      <p:sp>
        <p:nvSpPr>
          <p:cNvPr id="95" name="Título 30">
            <a:extLst>
              <a:ext uri="{FF2B5EF4-FFF2-40B4-BE49-F238E27FC236}">
                <a16:creationId xmlns="" xmlns:a16="http://schemas.microsoft.com/office/drawing/2014/main" id="{889A1211-667A-2C4C-BEFD-F038B5F21AAB}"/>
              </a:ext>
            </a:extLst>
          </p:cNvPr>
          <p:cNvSpPr txBox="1">
            <a:spLocks/>
          </p:cNvSpPr>
          <p:nvPr/>
        </p:nvSpPr>
        <p:spPr>
          <a:xfrm>
            <a:off x="538378" y="17211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600" b="1" dirty="0">
              <a:solidFill>
                <a:srgbClr val="15C047"/>
              </a:solidFill>
              <a:latin typeface="ACHS Nueva Sans SemiBold" pitchFamily="2" charset="77"/>
              <a:cs typeface="Arial" panose="020B0604020202020204" pitchFamily="34" charset="0"/>
            </a:endParaRPr>
          </a:p>
          <a:p>
            <a:pPr algn="l">
              <a:lnSpc>
                <a:spcPct val="20000"/>
              </a:lnSpc>
            </a:pPr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¿Cuándo se producen estas caídas?</a:t>
            </a:r>
          </a:p>
        </p:txBody>
      </p:sp>
      <p:sp>
        <p:nvSpPr>
          <p:cNvPr id="96" name="CuadroTexto 28">
            <a:extLst>
              <a:ext uri="{FF2B5EF4-FFF2-40B4-BE49-F238E27FC236}">
                <a16:creationId xmlns="" xmlns:a16="http://schemas.microsoft.com/office/drawing/2014/main" id="{48CF612A-CC0C-BE4C-BD87-18F811A4C7D7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7" name="CuadroTexto 28">
            <a:extLst>
              <a:ext uri="{FF2B5EF4-FFF2-40B4-BE49-F238E27FC236}">
                <a16:creationId xmlns="" xmlns:a16="http://schemas.microsoft.com/office/drawing/2014/main" id="{ABCD3733-5E81-884F-B338-29B40B581932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8" name="Forma libre 17">
            <a:extLst>
              <a:ext uri="{FF2B5EF4-FFF2-40B4-BE49-F238E27FC236}">
                <a16:creationId xmlns="" xmlns:a16="http://schemas.microsoft.com/office/drawing/2014/main" id="{2EAB1B42-2378-8B4C-A1F6-7DD3485895CE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1E6E6C28-069F-2C4E-8433-AA1BD6405C1F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100" name="Elipse 18">
              <a:extLst>
                <a:ext uri="{FF2B5EF4-FFF2-40B4-BE49-F238E27FC236}">
                  <a16:creationId xmlns="" xmlns:a16="http://schemas.microsoft.com/office/drawing/2014/main" id="{3C74B058-1E53-904C-A3AB-A5CC6D969C65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CuadroTexto 19">
              <a:extLst>
                <a:ext uri="{FF2B5EF4-FFF2-40B4-BE49-F238E27FC236}">
                  <a16:creationId xmlns="" xmlns:a16="http://schemas.microsoft.com/office/drawing/2014/main" id="{50083789-B7C5-A842-806B-D1AB2F29F543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2" name="CuadroTexto 20">
            <a:extLst>
              <a:ext uri="{FF2B5EF4-FFF2-40B4-BE49-F238E27FC236}">
                <a16:creationId xmlns="" xmlns:a16="http://schemas.microsoft.com/office/drawing/2014/main" id="{24A69746-1E1C-9848-98A8-5D2A03A8C620}"/>
              </a:ext>
            </a:extLst>
          </p:cNvPr>
          <p:cNvSpPr txBox="1"/>
          <p:nvPr/>
        </p:nvSpPr>
        <p:spPr>
          <a:xfrm>
            <a:off x="972162" y="2460339"/>
            <a:ext cx="5124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Afirmarse en estantes colgantes.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03" name="Forma libre 22">
            <a:extLst>
              <a:ext uri="{FF2B5EF4-FFF2-40B4-BE49-F238E27FC236}">
                <a16:creationId xmlns="" xmlns:a16="http://schemas.microsoft.com/office/drawing/2014/main" id="{3A01B817-F68E-344A-8EE3-D8E0CC1014A9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04" name="CuadroTexto 23">
            <a:extLst>
              <a:ext uri="{FF2B5EF4-FFF2-40B4-BE49-F238E27FC236}">
                <a16:creationId xmlns="" xmlns:a16="http://schemas.microsoft.com/office/drawing/2014/main" id="{DEF7F272-CF96-0147-B74C-FD4F23C228F1}"/>
              </a:ext>
            </a:extLst>
          </p:cNvPr>
          <p:cNvSpPr txBox="1"/>
          <p:nvPr/>
        </p:nvSpPr>
        <p:spPr>
          <a:xfrm>
            <a:off x="972162" y="3045065"/>
            <a:ext cx="56253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 err="1">
                <a:latin typeface="ACHS Nueva Sans Medium" pitchFamily="2" charset="77"/>
                <a:ea typeface="Arial"/>
                <a:cs typeface="Arial"/>
                <a:sym typeface="Arial"/>
              </a:rPr>
              <a:t>Sobreexigir</a:t>
            </a: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 los brazos y hombros para alcanzar mayor altura.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05" name="Forma libre 24">
            <a:extLst>
              <a:ext uri="{FF2B5EF4-FFF2-40B4-BE49-F238E27FC236}">
                <a16:creationId xmlns="" xmlns:a16="http://schemas.microsoft.com/office/drawing/2014/main" id="{FCC9BB0E-62DE-284C-A1BA-78F892A0B1BC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06" name="CuadroTexto 26">
            <a:extLst>
              <a:ext uri="{FF2B5EF4-FFF2-40B4-BE49-F238E27FC236}">
                <a16:creationId xmlns="" xmlns:a16="http://schemas.microsoft.com/office/drawing/2014/main" id="{0780957E-8F94-FA42-BB9C-985470320F2B}"/>
              </a:ext>
            </a:extLst>
          </p:cNvPr>
          <p:cNvSpPr txBox="1"/>
          <p:nvPr/>
        </p:nvSpPr>
        <p:spPr>
          <a:xfrm>
            <a:off x="972162" y="3619967"/>
            <a:ext cx="5343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No utilizar escala o utilizar en mal estado.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07" name="Forma libre 27">
            <a:extLst>
              <a:ext uri="{FF2B5EF4-FFF2-40B4-BE49-F238E27FC236}">
                <a16:creationId xmlns="" xmlns:a16="http://schemas.microsoft.com/office/drawing/2014/main" id="{FA785064-43CF-E740-BF42-F102ECA04B83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08" name="CuadroTexto 29">
            <a:extLst>
              <a:ext uri="{FF2B5EF4-FFF2-40B4-BE49-F238E27FC236}">
                <a16:creationId xmlns="" xmlns:a16="http://schemas.microsoft.com/office/drawing/2014/main" id="{9FBCD78F-9713-5A41-9501-3542A0D14DB3}"/>
              </a:ext>
            </a:extLst>
          </p:cNvPr>
          <p:cNvSpPr txBox="1"/>
          <p:nvPr/>
        </p:nvSpPr>
        <p:spPr>
          <a:xfrm>
            <a:off x="968188" y="4090102"/>
            <a:ext cx="627076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Utilizar cajones o puertas de muebles como peldaños para alcanzar                           lugares altos.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109" name="Imagen 4">
            <a:extLst>
              <a:ext uri="{FF2B5EF4-FFF2-40B4-BE49-F238E27FC236}">
                <a16:creationId xmlns="" xmlns:a16="http://schemas.microsoft.com/office/drawing/2014/main" id="{A52CC8EC-3467-DD41-9136-8026FBEB8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A10D7B66-CBAA-2A42-BE74-8208592F03F2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111" name="Elipse 18">
              <a:extLst>
                <a:ext uri="{FF2B5EF4-FFF2-40B4-BE49-F238E27FC236}">
                  <a16:creationId xmlns="" xmlns:a16="http://schemas.microsoft.com/office/drawing/2014/main" id="{F9941B00-7A35-5143-8C9D-F1B91C8E207F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CuadroTexto 19">
              <a:extLst>
                <a:ext uri="{FF2B5EF4-FFF2-40B4-BE49-F238E27FC236}">
                  <a16:creationId xmlns="" xmlns:a16="http://schemas.microsoft.com/office/drawing/2014/main" id="{A6A3DE27-0D2B-1444-ADE4-23BA549A4763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3" name="Elipse 18">
            <a:extLst>
              <a:ext uri="{FF2B5EF4-FFF2-40B4-BE49-F238E27FC236}">
                <a16:creationId xmlns="" xmlns:a16="http://schemas.microsoft.com/office/drawing/2014/main" id="{A1D4F05F-26B9-9541-8013-6085ECCA8AC4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CuadroTexto 19">
            <a:extLst>
              <a:ext uri="{FF2B5EF4-FFF2-40B4-BE49-F238E27FC236}">
                <a16:creationId xmlns="" xmlns:a16="http://schemas.microsoft.com/office/drawing/2014/main" id="{F68AC93A-B376-764A-9006-2CACB80202EC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5" name="Elipse 18">
            <a:extLst>
              <a:ext uri="{FF2B5EF4-FFF2-40B4-BE49-F238E27FC236}">
                <a16:creationId xmlns="" xmlns:a16="http://schemas.microsoft.com/office/drawing/2014/main" id="{71C73C88-6E51-6240-A8DD-0FF2A58E523E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CuadroTexto 19">
            <a:extLst>
              <a:ext uri="{FF2B5EF4-FFF2-40B4-BE49-F238E27FC236}">
                <a16:creationId xmlns="" xmlns:a16="http://schemas.microsoft.com/office/drawing/2014/main" id="{8EE6B853-CE61-7542-958C-B6C1B92D2C11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22E6D420-BD5F-4D4F-A4FF-CFBCD8FAA869}"/>
              </a:ext>
            </a:extLst>
          </p:cNvPr>
          <p:cNvGrpSpPr/>
          <p:nvPr/>
        </p:nvGrpSpPr>
        <p:grpSpPr>
          <a:xfrm>
            <a:off x="435600" y="363600"/>
            <a:ext cx="5718490" cy="718107"/>
            <a:chOff x="435600" y="363600"/>
            <a:chExt cx="5718490" cy="718107"/>
          </a:xfrm>
        </p:grpSpPr>
        <p:sp>
          <p:nvSpPr>
            <p:cNvPr id="118" name="Título 30">
              <a:extLst>
                <a:ext uri="{FF2B5EF4-FFF2-40B4-BE49-F238E27FC236}">
                  <a16:creationId xmlns="" xmlns:a16="http://schemas.microsoft.com/office/drawing/2014/main" id="{990C195B-23DE-C34E-925A-769AC37FF002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615445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Caídas al limpiar</a:t>
              </a:r>
              <a:endParaRPr lang="es-ES" sz="2000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endParaRP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119" name="Conector recto 6">
              <a:extLst>
                <a:ext uri="{FF2B5EF4-FFF2-40B4-BE49-F238E27FC236}">
                  <a16:creationId xmlns="" xmlns:a16="http://schemas.microsoft.com/office/drawing/2014/main" id="{0883FA07-1810-6B4D-8AC4-4A3AAE60DC49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4DE84492-26F8-AE45-9B6B-F3F6425B794C}"/>
              </a:ext>
            </a:extLst>
          </p:cNvPr>
          <p:cNvGrpSpPr/>
          <p:nvPr/>
        </p:nvGrpSpPr>
        <p:grpSpPr>
          <a:xfrm>
            <a:off x="7724939" y="3350209"/>
            <a:ext cx="501976" cy="501975"/>
            <a:chOff x="785643" y="2929982"/>
            <a:chExt cx="476870" cy="476869"/>
          </a:xfrm>
        </p:grpSpPr>
        <p:sp>
          <p:nvSpPr>
            <p:cNvPr id="121" name="Elipse 18">
              <a:extLst>
                <a:ext uri="{FF2B5EF4-FFF2-40B4-BE49-F238E27FC236}">
                  <a16:creationId xmlns="" xmlns:a16="http://schemas.microsoft.com/office/drawing/2014/main" id="{23C2401F-853F-B74F-8939-FD327BB52480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2" name="CuadroTexto 19">
              <a:extLst>
                <a:ext uri="{FF2B5EF4-FFF2-40B4-BE49-F238E27FC236}">
                  <a16:creationId xmlns="" xmlns:a16="http://schemas.microsoft.com/office/drawing/2014/main" id="{5E055A20-9A4C-6E4B-B2FB-ACC79B875875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3CDA2518-FA7D-1242-B6E3-A4A6FEA6848D}"/>
              </a:ext>
            </a:extLst>
          </p:cNvPr>
          <p:cNvGrpSpPr/>
          <p:nvPr/>
        </p:nvGrpSpPr>
        <p:grpSpPr>
          <a:xfrm>
            <a:off x="7842193" y="4526176"/>
            <a:ext cx="501976" cy="501975"/>
            <a:chOff x="-760147" y="4136184"/>
            <a:chExt cx="476870" cy="476869"/>
          </a:xfrm>
        </p:grpSpPr>
        <p:sp>
          <p:nvSpPr>
            <p:cNvPr id="127" name="Elipse 18">
              <a:extLst>
                <a:ext uri="{FF2B5EF4-FFF2-40B4-BE49-F238E27FC236}">
                  <a16:creationId xmlns="" xmlns:a16="http://schemas.microsoft.com/office/drawing/2014/main" id="{56488207-7691-4F44-8B9B-F11A62380E07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8" name="CuadroTexto 19">
              <a:extLst>
                <a:ext uri="{FF2B5EF4-FFF2-40B4-BE49-F238E27FC236}">
                  <a16:creationId xmlns="" xmlns:a16="http://schemas.microsoft.com/office/drawing/2014/main" id="{098F724C-37F6-5740-A6D5-7C5104332879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0" name="Forma libre 30">
            <a:extLst>
              <a:ext uri="{FF2B5EF4-FFF2-40B4-BE49-F238E27FC236}">
                <a16:creationId xmlns="" xmlns:a16="http://schemas.microsoft.com/office/drawing/2014/main" id="{B702FF38-1956-E048-8800-A5787312483E}"/>
              </a:ext>
            </a:extLst>
          </p:cNvPr>
          <p:cNvSpPr/>
          <p:nvPr/>
        </p:nvSpPr>
        <p:spPr>
          <a:xfrm flipV="1">
            <a:off x="775675" y="468517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31" name="CuadroTexto 32">
            <a:extLst>
              <a:ext uri="{FF2B5EF4-FFF2-40B4-BE49-F238E27FC236}">
                <a16:creationId xmlns="" xmlns:a16="http://schemas.microsoft.com/office/drawing/2014/main" id="{2C0C7084-356B-1B46-AB7F-1FD2BED42EC5}"/>
              </a:ext>
            </a:extLst>
          </p:cNvPr>
          <p:cNvSpPr txBox="1"/>
          <p:nvPr/>
        </p:nvSpPr>
        <p:spPr>
          <a:xfrm>
            <a:off x="968188" y="4774291"/>
            <a:ext cx="6486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Utilizar elementos (sillas, muebles) para alcanzar mayor altura.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7AC645DC-1B98-6D4C-8A6C-8F785EE46A9E}"/>
              </a:ext>
            </a:extLst>
          </p:cNvPr>
          <p:cNvGrpSpPr/>
          <p:nvPr/>
        </p:nvGrpSpPr>
        <p:grpSpPr>
          <a:xfrm>
            <a:off x="534404" y="4678420"/>
            <a:ext cx="476870" cy="476869"/>
            <a:chOff x="785643" y="4657580"/>
            <a:chExt cx="476870" cy="476869"/>
          </a:xfrm>
        </p:grpSpPr>
        <p:sp>
          <p:nvSpPr>
            <p:cNvPr id="133" name="Elipse 18">
              <a:extLst>
                <a:ext uri="{FF2B5EF4-FFF2-40B4-BE49-F238E27FC236}">
                  <a16:creationId xmlns="" xmlns:a16="http://schemas.microsoft.com/office/drawing/2014/main" id="{B9863ABC-4E23-3742-AF48-ECE14EC49CA0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4" name="CuadroTexto 19">
              <a:extLst>
                <a:ext uri="{FF2B5EF4-FFF2-40B4-BE49-F238E27FC236}">
                  <a16:creationId xmlns="" xmlns:a16="http://schemas.microsoft.com/office/drawing/2014/main" id="{5E45410D-3183-324F-8FA1-EE363FD17844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6C0E32D0-A319-1843-BE95-19A3FB7C67D9}"/>
              </a:ext>
            </a:extLst>
          </p:cNvPr>
          <p:cNvGrpSpPr/>
          <p:nvPr/>
        </p:nvGrpSpPr>
        <p:grpSpPr>
          <a:xfrm>
            <a:off x="8689081" y="5591321"/>
            <a:ext cx="501976" cy="501975"/>
            <a:chOff x="785643" y="4657580"/>
            <a:chExt cx="476870" cy="476869"/>
          </a:xfrm>
        </p:grpSpPr>
        <p:sp>
          <p:nvSpPr>
            <p:cNvPr id="136" name="Elipse 18">
              <a:extLst>
                <a:ext uri="{FF2B5EF4-FFF2-40B4-BE49-F238E27FC236}">
                  <a16:creationId xmlns="" xmlns:a16="http://schemas.microsoft.com/office/drawing/2014/main" id="{A62E9804-C505-3648-A080-9FC7E04BAF2B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7" name="CuadroTexto 19">
              <a:extLst>
                <a:ext uri="{FF2B5EF4-FFF2-40B4-BE49-F238E27FC236}">
                  <a16:creationId xmlns="" xmlns:a16="http://schemas.microsoft.com/office/drawing/2014/main" id="{767DB081-B22C-984C-A32C-77FF2FCFBB5C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83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adroTexto 28">
            <a:extLst>
              <a:ext uri="{FF2B5EF4-FFF2-40B4-BE49-F238E27FC236}">
                <a16:creationId xmlns="" xmlns:a16="http://schemas.microsoft.com/office/drawing/2014/main" id="{316F240A-2103-184C-8B62-574B5753A893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CuadroTexto 28">
            <a:extLst>
              <a:ext uri="{FF2B5EF4-FFF2-40B4-BE49-F238E27FC236}">
                <a16:creationId xmlns="" xmlns:a16="http://schemas.microsoft.com/office/drawing/2014/main" id="{FA132275-535C-B74D-8804-C26EB9B059E3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8" name="Forma libre 17">
            <a:extLst>
              <a:ext uri="{FF2B5EF4-FFF2-40B4-BE49-F238E27FC236}">
                <a16:creationId xmlns="" xmlns:a16="http://schemas.microsoft.com/office/drawing/2014/main" id="{EB1BB26A-EAF4-3743-9294-5F0F3003816C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63C858A4-34E2-F344-B5D0-3B518F42C14F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120" name="Elipse 18">
              <a:extLst>
                <a:ext uri="{FF2B5EF4-FFF2-40B4-BE49-F238E27FC236}">
                  <a16:creationId xmlns="" xmlns:a16="http://schemas.microsoft.com/office/drawing/2014/main" id="{863BC357-C716-4D4E-A901-BA8E44533FB3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CuadroTexto 19">
              <a:extLst>
                <a:ext uri="{FF2B5EF4-FFF2-40B4-BE49-F238E27FC236}">
                  <a16:creationId xmlns="" xmlns:a16="http://schemas.microsoft.com/office/drawing/2014/main" id="{9550E82B-BE2E-6D4D-A5BB-EABB8A7D8851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2" name="CuadroTexto 20">
            <a:extLst>
              <a:ext uri="{FF2B5EF4-FFF2-40B4-BE49-F238E27FC236}">
                <a16:creationId xmlns="" xmlns:a16="http://schemas.microsoft.com/office/drawing/2014/main" id="{DD5BE9E3-5C3A-3945-8978-C8A58D611B75}"/>
              </a:ext>
            </a:extLst>
          </p:cNvPr>
          <p:cNvSpPr txBox="1"/>
          <p:nvPr/>
        </p:nvSpPr>
        <p:spPr>
          <a:xfrm>
            <a:off x="976247" y="2365208"/>
            <a:ext cx="51246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No afirmarse o escalar los estantes colgantes. No están diseñados para soportar su peso.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23" name="Forma libre 22">
            <a:extLst>
              <a:ext uri="{FF2B5EF4-FFF2-40B4-BE49-F238E27FC236}">
                <a16:creationId xmlns="" xmlns:a16="http://schemas.microsoft.com/office/drawing/2014/main" id="{833D4FDF-AEC9-9643-9E73-57AB84287F5C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24" name="CuadroTexto 23">
            <a:extLst>
              <a:ext uri="{FF2B5EF4-FFF2-40B4-BE49-F238E27FC236}">
                <a16:creationId xmlns="" xmlns:a16="http://schemas.microsoft.com/office/drawing/2014/main" id="{848DE831-73AD-6640-ADBC-24CD1D09B991}"/>
              </a:ext>
            </a:extLst>
          </p:cNvPr>
          <p:cNvSpPr txBox="1"/>
          <p:nvPr/>
        </p:nvSpPr>
        <p:spPr>
          <a:xfrm>
            <a:off x="968188" y="2969081"/>
            <a:ext cx="562531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Utilizar una escala de tres peldaños con superficies amplia donde quepa todo su pie.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25" name="Forma libre 24">
            <a:extLst>
              <a:ext uri="{FF2B5EF4-FFF2-40B4-BE49-F238E27FC236}">
                <a16:creationId xmlns="" xmlns:a16="http://schemas.microsoft.com/office/drawing/2014/main" id="{C777552F-9D90-BC4C-84F4-CDB9BDE4DF43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26" name="CuadroTexto 26">
            <a:extLst>
              <a:ext uri="{FF2B5EF4-FFF2-40B4-BE49-F238E27FC236}">
                <a16:creationId xmlns="" xmlns:a16="http://schemas.microsoft.com/office/drawing/2014/main" id="{B87713F1-5A74-BA43-B939-1AE510CC025A}"/>
              </a:ext>
            </a:extLst>
          </p:cNvPr>
          <p:cNvSpPr txBox="1"/>
          <p:nvPr/>
        </p:nvSpPr>
        <p:spPr>
          <a:xfrm>
            <a:off x="972162" y="3619967"/>
            <a:ext cx="5343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Utilizar siempre 3 puntos de apoyo al utilizar una escala.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27" name="Forma libre 27">
            <a:extLst>
              <a:ext uri="{FF2B5EF4-FFF2-40B4-BE49-F238E27FC236}">
                <a16:creationId xmlns="" xmlns:a16="http://schemas.microsoft.com/office/drawing/2014/main" id="{6C45BF34-1809-E441-A361-54F7A9E15753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28" name="CuadroTexto 29">
            <a:extLst>
              <a:ext uri="{FF2B5EF4-FFF2-40B4-BE49-F238E27FC236}">
                <a16:creationId xmlns="" xmlns:a16="http://schemas.microsoft.com/office/drawing/2014/main" id="{3965529F-47CA-B849-9AD9-CA9C2AD3D389}"/>
              </a:ext>
            </a:extLst>
          </p:cNvPr>
          <p:cNvSpPr txBox="1"/>
          <p:nvPr/>
        </p:nvSpPr>
        <p:spPr>
          <a:xfrm>
            <a:off x="972162" y="4192972"/>
            <a:ext cx="6270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No utilizar escalas en mal estado y solicitar inmediatamente su reparación.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129" name="Imagen 4">
            <a:extLst>
              <a:ext uri="{FF2B5EF4-FFF2-40B4-BE49-F238E27FC236}">
                <a16:creationId xmlns="" xmlns:a16="http://schemas.microsoft.com/office/drawing/2014/main" id="{A2587669-E901-4446-9DC1-DF2DBEA5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B8195350-2FF0-A34E-8A6D-9F7495C7C6DD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131" name="Elipse 18">
              <a:extLst>
                <a:ext uri="{FF2B5EF4-FFF2-40B4-BE49-F238E27FC236}">
                  <a16:creationId xmlns="" xmlns:a16="http://schemas.microsoft.com/office/drawing/2014/main" id="{9307CC65-FEFC-004A-9FB6-0B36C1383D83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2" name="CuadroTexto 19">
              <a:extLst>
                <a:ext uri="{FF2B5EF4-FFF2-40B4-BE49-F238E27FC236}">
                  <a16:creationId xmlns="" xmlns:a16="http://schemas.microsoft.com/office/drawing/2014/main" id="{2F8C9B4A-51DC-2E46-A2A0-D8067FACB7F5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3" name="Elipse 18">
            <a:extLst>
              <a:ext uri="{FF2B5EF4-FFF2-40B4-BE49-F238E27FC236}">
                <a16:creationId xmlns="" xmlns:a16="http://schemas.microsoft.com/office/drawing/2014/main" id="{818D39A3-72C3-9E47-8597-AB1860A16873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CuadroTexto 19">
            <a:extLst>
              <a:ext uri="{FF2B5EF4-FFF2-40B4-BE49-F238E27FC236}">
                <a16:creationId xmlns="" xmlns:a16="http://schemas.microsoft.com/office/drawing/2014/main" id="{5A75B01F-F2D1-5E41-936E-D4F2AF838A32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5" name="Elipse 18">
            <a:extLst>
              <a:ext uri="{FF2B5EF4-FFF2-40B4-BE49-F238E27FC236}">
                <a16:creationId xmlns="" xmlns:a16="http://schemas.microsoft.com/office/drawing/2014/main" id="{F6772D4D-368E-F04A-81CC-73905068B788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CuadroTexto 19">
            <a:extLst>
              <a:ext uri="{FF2B5EF4-FFF2-40B4-BE49-F238E27FC236}">
                <a16:creationId xmlns="" xmlns:a16="http://schemas.microsoft.com/office/drawing/2014/main" id="{BECFBDD0-D0F4-4344-B846-9BE195BD685F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D41E9B92-E191-6E4C-B1CB-8F65A6A78930}"/>
              </a:ext>
            </a:extLst>
          </p:cNvPr>
          <p:cNvGrpSpPr/>
          <p:nvPr/>
        </p:nvGrpSpPr>
        <p:grpSpPr>
          <a:xfrm>
            <a:off x="435600" y="363600"/>
            <a:ext cx="5718490" cy="718107"/>
            <a:chOff x="435600" y="363600"/>
            <a:chExt cx="5718490" cy="718107"/>
          </a:xfrm>
        </p:grpSpPr>
        <p:sp>
          <p:nvSpPr>
            <p:cNvPr id="138" name="Título 30">
              <a:extLst>
                <a:ext uri="{FF2B5EF4-FFF2-40B4-BE49-F238E27FC236}">
                  <a16:creationId xmlns="" xmlns:a16="http://schemas.microsoft.com/office/drawing/2014/main" id="{B0DBC703-FB77-B646-89A1-604A933110D8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5615445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Caídas al limpiar</a:t>
              </a:r>
              <a:endParaRPr lang="es-ES" sz="2000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endParaRPr>
            </a:p>
            <a:p>
              <a:pPr algn="l"/>
              <a:endParaRPr lang="es-ES" sz="2000" dirty="0">
                <a:solidFill>
                  <a:srgbClr val="0C662F"/>
                </a:solidFill>
                <a:latin typeface="ACHS Nueva Serif" pitchFamily="2" charset="77"/>
                <a:cs typeface="Arial" panose="020B0604020202020204" pitchFamily="34" charset="0"/>
              </a:endParaRP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139" name="Conector recto 6">
              <a:extLst>
                <a:ext uri="{FF2B5EF4-FFF2-40B4-BE49-F238E27FC236}">
                  <a16:creationId xmlns="" xmlns:a16="http://schemas.microsoft.com/office/drawing/2014/main" id="{DCA92C26-AC91-D44A-9B4B-1E056A27C645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upo 46">
            <a:extLst>
              <a:ext uri="{FF2B5EF4-FFF2-40B4-BE49-F238E27FC236}">
                <a16:creationId xmlns="" xmlns:a16="http://schemas.microsoft.com/office/drawing/2014/main" id="{C2390885-ED09-7549-9C1F-7FB724C57CB4}"/>
              </a:ext>
            </a:extLst>
          </p:cNvPr>
          <p:cNvGrpSpPr/>
          <p:nvPr/>
        </p:nvGrpSpPr>
        <p:grpSpPr>
          <a:xfrm>
            <a:off x="775675" y="4678766"/>
            <a:ext cx="6687520" cy="669414"/>
            <a:chOff x="3919788" y="6120066"/>
            <a:chExt cx="8885929" cy="889474"/>
          </a:xfrm>
          <a:solidFill>
            <a:schemeClr val="bg2"/>
          </a:solidFill>
        </p:grpSpPr>
        <p:sp>
          <p:nvSpPr>
            <p:cNvPr id="141" name="Forma libre 30">
              <a:extLst>
                <a:ext uri="{FF2B5EF4-FFF2-40B4-BE49-F238E27FC236}">
                  <a16:creationId xmlns="" xmlns:a16="http://schemas.microsoft.com/office/drawing/2014/main" id="{DF5C0BB2-5B1A-9D47-8C83-9B626C3F6220}"/>
                </a:ext>
              </a:extLst>
            </p:cNvPr>
            <p:cNvSpPr/>
            <p:nvPr/>
          </p:nvSpPr>
          <p:spPr>
            <a:xfrm flipV="1">
              <a:off x="3919788" y="6128585"/>
              <a:ext cx="8267388" cy="606149"/>
            </a:xfrm>
            <a:custGeom>
              <a:avLst/>
              <a:gdLst>
                <a:gd name="connsiteX0" fmla="*/ 0 w 5054956"/>
                <a:gd name="connsiteY0" fmla="*/ 0 h 873244"/>
                <a:gd name="connsiteX1" fmla="*/ 5054956 w 5054956"/>
                <a:gd name="connsiteY1" fmla="*/ 0 h 873244"/>
                <a:gd name="connsiteX2" fmla="*/ 5054956 w 5054956"/>
                <a:gd name="connsiteY2" fmla="*/ 873244 h 873244"/>
                <a:gd name="connsiteX3" fmla="*/ 0 w 5054956"/>
                <a:gd name="connsiteY3" fmla="*/ 873244 h 873244"/>
                <a:gd name="connsiteX4" fmla="*/ 0 w 5054956"/>
                <a:gd name="connsiteY4" fmla="*/ 0 h 8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956" h="873244">
                  <a:moveTo>
                    <a:pt x="0" y="0"/>
                  </a:moveTo>
                  <a:lnTo>
                    <a:pt x="5054956" y="0"/>
                  </a:lnTo>
                  <a:lnTo>
                    <a:pt x="5054956" y="873244"/>
                  </a:lnTo>
                  <a:lnTo>
                    <a:pt x="0" y="873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82" tIns="38212" rIns="38212" bIns="38212" numCol="1" spcCol="1270" anchor="ctr" anchorCtr="0">
              <a:noAutofit/>
            </a:bodyPr>
            <a:lstStyle/>
            <a:p>
              <a:pPr algn="ctr" defTabSz="668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50" dirty="0">
                <a:solidFill>
                  <a:schemeClr val="tx1"/>
                </a:solidFill>
                <a:latin typeface="ACHS Nueva Sans Medium" pitchFamily="2" charset="77"/>
              </a:endParaRPr>
            </a:p>
          </p:txBody>
        </p:sp>
        <p:sp>
          <p:nvSpPr>
            <p:cNvPr id="142" name="CuadroTexto 32">
              <a:extLst>
                <a:ext uri="{FF2B5EF4-FFF2-40B4-BE49-F238E27FC236}">
                  <a16:creationId xmlns="" xmlns:a16="http://schemas.microsoft.com/office/drawing/2014/main" id="{9A9383FA-38F0-9F4D-B6BB-1C190B591922}"/>
                </a:ext>
              </a:extLst>
            </p:cNvPr>
            <p:cNvSpPr txBox="1"/>
            <p:nvPr/>
          </p:nvSpPr>
          <p:spPr>
            <a:xfrm>
              <a:off x="4186295" y="6120066"/>
              <a:ext cx="8619422" cy="889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50" kern="0" dirty="0">
                  <a:latin typeface="ACHS Nueva Sans Medium" pitchFamily="2" charset="77"/>
                  <a:ea typeface="Arial"/>
                  <a:cs typeface="Arial"/>
                  <a:sym typeface="Arial"/>
                </a:rPr>
                <a:t>Reubicar la escala cada vez que sea necesario evitando extender demasiado                          su cuerpo.</a:t>
              </a:r>
            </a:p>
            <a:p>
              <a:pPr>
                <a:defRPr/>
              </a:pPr>
              <a:endParaRPr lang="es-ES" sz="1250" dirty="0"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B7847211-FE55-EC4A-BDC6-A884FD86FE55}"/>
              </a:ext>
            </a:extLst>
          </p:cNvPr>
          <p:cNvGrpSpPr/>
          <p:nvPr/>
        </p:nvGrpSpPr>
        <p:grpSpPr>
          <a:xfrm>
            <a:off x="534404" y="4678420"/>
            <a:ext cx="476870" cy="476869"/>
            <a:chOff x="785643" y="4657580"/>
            <a:chExt cx="476870" cy="476869"/>
          </a:xfrm>
        </p:grpSpPr>
        <p:sp>
          <p:nvSpPr>
            <p:cNvPr id="144" name="Elipse 18">
              <a:extLst>
                <a:ext uri="{FF2B5EF4-FFF2-40B4-BE49-F238E27FC236}">
                  <a16:creationId xmlns="" xmlns:a16="http://schemas.microsoft.com/office/drawing/2014/main" id="{97838FA4-488C-954A-A90D-7FD8BF3815B0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5" name="CuadroTexto 19">
              <a:extLst>
                <a:ext uri="{FF2B5EF4-FFF2-40B4-BE49-F238E27FC236}">
                  <a16:creationId xmlns="" xmlns:a16="http://schemas.microsoft.com/office/drawing/2014/main" id="{B1B25EF6-D636-A446-9A65-E4CF367E5475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1B9957-AFBD-2447-80D9-6153BE1183CE}"/>
              </a:ext>
            </a:extLst>
          </p:cNvPr>
          <p:cNvGrpSpPr/>
          <p:nvPr/>
        </p:nvGrpSpPr>
        <p:grpSpPr>
          <a:xfrm>
            <a:off x="7455001" y="1052737"/>
            <a:ext cx="4763577" cy="5805264"/>
            <a:chOff x="7455001" y="1018844"/>
            <a:chExt cx="4763577" cy="5805264"/>
          </a:xfrm>
        </p:grpSpPr>
        <p:pic>
          <p:nvPicPr>
            <p:cNvPr id="185" name="Imagen 1">
              <a:extLst>
                <a:ext uri="{FF2B5EF4-FFF2-40B4-BE49-F238E27FC236}">
                  <a16:creationId xmlns="" xmlns:a16="http://schemas.microsoft.com/office/drawing/2014/main" id="{4012A1CB-678A-534A-BC77-45625AEB1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676"/>
            <a:stretch/>
          </p:blipFill>
          <p:spPr>
            <a:xfrm>
              <a:off x="7455001" y="1018844"/>
              <a:ext cx="4763577" cy="5805264"/>
            </a:xfrm>
            <a:prstGeom prst="rect">
              <a:avLst/>
            </a:prstGeom>
          </p:spPr>
        </p:pic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6260D322-8AD6-D644-AC8A-2FDBF542827E}"/>
                </a:ext>
              </a:extLst>
            </p:cNvPr>
            <p:cNvGrpSpPr/>
            <p:nvPr/>
          </p:nvGrpSpPr>
          <p:grpSpPr>
            <a:xfrm>
              <a:off x="9277258" y="5013472"/>
              <a:ext cx="501976" cy="501975"/>
              <a:chOff x="785643" y="2929982"/>
              <a:chExt cx="476870" cy="476869"/>
            </a:xfrm>
          </p:grpSpPr>
          <p:sp>
            <p:nvSpPr>
              <p:cNvPr id="162" name="Elipse 18">
                <a:extLst>
                  <a:ext uri="{FF2B5EF4-FFF2-40B4-BE49-F238E27FC236}">
                    <a16:creationId xmlns="" xmlns:a16="http://schemas.microsoft.com/office/drawing/2014/main" id="{6F1D2794-44F3-2A43-AC68-A1B90612CE0F}"/>
                  </a:ext>
                </a:extLst>
              </p:cNvPr>
              <p:cNvSpPr/>
              <p:nvPr/>
            </p:nvSpPr>
            <p:spPr>
              <a:xfrm flipV="1">
                <a:off x="785643" y="2929982"/>
                <a:ext cx="476870" cy="476869"/>
              </a:xfrm>
              <a:prstGeom prst="ellipse">
                <a:avLst/>
              </a:prstGeom>
              <a:solidFill>
                <a:srgbClr val="15C04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7765"/>
                <a:endParaRPr lang="es-CL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CuadroTexto 19">
                <a:extLst>
                  <a:ext uri="{FF2B5EF4-FFF2-40B4-BE49-F238E27FC236}">
                    <a16:creationId xmlns="" xmlns:a16="http://schemas.microsoft.com/office/drawing/2014/main" id="{9C32614D-B8E3-2B4B-9D96-0BB386C1D845}"/>
                  </a:ext>
                </a:extLst>
              </p:cNvPr>
              <p:cNvSpPr txBox="1"/>
              <p:nvPr/>
            </p:nvSpPr>
            <p:spPr>
              <a:xfrm>
                <a:off x="868738" y="2986233"/>
                <a:ext cx="325743" cy="38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687765">
                  <a:defRPr/>
                </a:pPr>
                <a:r>
                  <a:rPr lang="es-CL" sz="2000" b="1" dirty="0">
                    <a:solidFill>
                      <a:prstClr val="white"/>
                    </a:solidFill>
                    <a:latin typeface="ACHS Nueva Sans SemiBold" pitchFamily="2" charset="77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5A9FC55E-9AAF-4641-A921-3B0A4D41E5DC}"/>
                </a:ext>
              </a:extLst>
            </p:cNvPr>
            <p:cNvGrpSpPr/>
            <p:nvPr/>
          </p:nvGrpSpPr>
          <p:grpSpPr>
            <a:xfrm>
              <a:off x="9919694" y="5362754"/>
              <a:ext cx="501976" cy="501975"/>
              <a:chOff x="-760147" y="3569185"/>
              <a:chExt cx="476870" cy="476869"/>
            </a:xfrm>
          </p:grpSpPr>
          <p:sp>
            <p:nvSpPr>
              <p:cNvPr id="165" name="Elipse 18">
                <a:extLst>
                  <a:ext uri="{FF2B5EF4-FFF2-40B4-BE49-F238E27FC236}">
                    <a16:creationId xmlns="" xmlns:a16="http://schemas.microsoft.com/office/drawing/2014/main" id="{B195EE7E-65A8-F648-A2DB-9E07E6E21E4F}"/>
                  </a:ext>
                </a:extLst>
              </p:cNvPr>
              <p:cNvSpPr/>
              <p:nvPr/>
            </p:nvSpPr>
            <p:spPr>
              <a:xfrm flipV="1">
                <a:off x="-760147" y="3569185"/>
                <a:ext cx="476870" cy="476869"/>
              </a:xfrm>
              <a:prstGeom prst="ellipse">
                <a:avLst/>
              </a:prstGeom>
              <a:solidFill>
                <a:srgbClr val="15C04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7765"/>
                <a:endParaRPr lang="es-CL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CuadroTexto 19">
                <a:extLst>
                  <a:ext uri="{FF2B5EF4-FFF2-40B4-BE49-F238E27FC236}">
                    <a16:creationId xmlns="" xmlns:a16="http://schemas.microsoft.com/office/drawing/2014/main" id="{79DB707F-E4FD-D547-A7F0-01D1A143366D}"/>
                  </a:ext>
                </a:extLst>
              </p:cNvPr>
              <p:cNvSpPr txBox="1"/>
              <p:nvPr/>
            </p:nvSpPr>
            <p:spPr>
              <a:xfrm>
                <a:off x="-666869" y="3623836"/>
                <a:ext cx="300797" cy="38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687765">
                  <a:defRPr/>
                </a:pPr>
                <a:r>
                  <a:rPr lang="es-CL" sz="2000" b="1" dirty="0">
                    <a:solidFill>
                      <a:prstClr val="white"/>
                    </a:solidFill>
                    <a:latin typeface="ACHS Nueva Sans SemiBold" pitchFamily="2" charset="77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="" xmlns:a16="http://schemas.microsoft.com/office/drawing/2014/main" id="{2505FF02-A2E2-8642-9109-E3FBD43A9D45}"/>
                </a:ext>
              </a:extLst>
            </p:cNvPr>
            <p:cNvGrpSpPr/>
            <p:nvPr/>
          </p:nvGrpSpPr>
          <p:grpSpPr>
            <a:xfrm>
              <a:off x="9262238" y="5812772"/>
              <a:ext cx="501976" cy="501975"/>
              <a:chOff x="785643" y="4657580"/>
              <a:chExt cx="476870" cy="476869"/>
            </a:xfrm>
          </p:grpSpPr>
          <p:sp>
            <p:nvSpPr>
              <p:cNvPr id="171" name="Elipse 18">
                <a:extLst>
                  <a:ext uri="{FF2B5EF4-FFF2-40B4-BE49-F238E27FC236}">
                    <a16:creationId xmlns="" xmlns:a16="http://schemas.microsoft.com/office/drawing/2014/main" id="{7039B45E-93D6-AE45-B191-F3CB68D55284}"/>
                  </a:ext>
                </a:extLst>
              </p:cNvPr>
              <p:cNvSpPr/>
              <p:nvPr/>
            </p:nvSpPr>
            <p:spPr>
              <a:xfrm flipV="1">
                <a:off x="785643" y="4657580"/>
                <a:ext cx="476870" cy="476869"/>
              </a:xfrm>
              <a:prstGeom prst="ellipse">
                <a:avLst/>
              </a:prstGeom>
              <a:solidFill>
                <a:srgbClr val="15C04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7765"/>
                <a:endParaRPr lang="es-CL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CuadroTexto 19">
                <a:extLst>
                  <a:ext uri="{FF2B5EF4-FFF2-40B4-BE49-F238E27FC236}">
                    <a16:creationId xmlns="" xmlns:a16="http://schemas.microsoft.com/office/drawing/2014/main" id="{50A68D8B-0698-D741-B352-AB851DA5FF92}"/>
                  </a:ext>
                </a:extLst>
              </p:cNvPr>
              <p:cNvSpPr txBox="1"/>
              <p:nvPr/>
            </p:nvSpPr>
            <p:spPr>
              <a:xfrm>
                <a:off x="878921" y="4712617"/>
                <a:ext cx="325743" cy="38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687765">
                  <a:defRPr/>
                </a:pPr>
                <a:r>
                  <a:rPr lang="es-CL" sz="2000" b="1" dirty="0">
                    <a:solidFill>
                      <a:prstClr val="white"/>
                    </a:solidFill>
                    <a:latin typeface="ACHS Nueva Sans SemiBold" pitchFamily="2" charset="77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79" name="Grupo 46">
            <a:extLst>
              <a:ext uri="{FF2B5EF4-FFF2-40B4-BE49-F238E27FC236}">
                <a16:creationId xmlns="" xmlns:a16="http://schemas.microsoft.com/office/drawing/2014/main" id="{6C9CC6A7-41A2-8A43-8377-BFE29BD039CD}"/>
              </a:ext>
            </a:extLst>
          </p:cNvPr>
          <p:cNvGrpSpPr/>
          <p:nvPr/>
        </p:nvGrpSpPr>
        <p:grpSpPr>
          <a:xfrm>
            <a:off x="776561" y="5272989"/>
            <a:ext cx="6679460" cy="566168"/>
            <a:chOff x="3919788" y="6128585"/>
            <a:chExt cx="8875220" cy="752287"/>
          </a:xfrm>
          <a:solidFill>
            <a:schemeClr val="bg2"/>
          </a:solidFill>
        </p:grpSpPr>
        <p:sp>
          <p:nvSpPr>
            <p:cNvPr id="180" name="Forma libre 30">
              <a:extLst>
                <a:ext uri="{FF2B5EF4-FFF2-40B4-BE49-F238E27FC236}">
                  <a16:creationId xmlns="" xmlns:a16="http://schemas.microsoft.com/office/drawing/2014/main" id="{A33BA911-A062-674F-990E-4DF9A5A2C3B6}"/>
                </a:ext>
              </a:extLst>
            </p:cNvPr>
            <p:cNvSpPr/>
            <p:nvPr/>
          </p:nvSpPr>
          <p:spPr>
            <a:xfrm flipV="1">
              <a:off x="3919788" y="6128585"/>
              <a:ext cx="8267388" cy="606149"/>
            </a:xfrm>
            <a:custGeom>
              <a:avLst/>
              <a:gdLst>
                <a:gd name="connsiteX0" fmla="*/ 0 w 5054956"/>
                <a:gd name="connsiteY0" fmla="*/ 0 h 873244"/>
                <a:gd name="connsiteX1" fmla="*/ 5054956 w 5054956"/>
                <a:gd name="connsiteY1" fmla="*/ 0 h 873244"/>
                <a:gd name="connsiteX2" fmla="*/ 5054956 w 5054956"/>
                <a:gd name="connsiteY2" fmla="*/ 873244 h 873244"/>
                <a:gd name="connsiteX3" fmla="*/ 0 w 5054956"/>
                <a:gd name="connsiteY3" fmla="*/ 873244 h 873244"/>
                <a:gd name="connsiteX4" fmla="*/ 0 w 5054956"/>
                <a:gd name="connsiteY4" fmla="*/ 0 h 8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956" h="873244">
                  <a:moveTo>
                    <a:pt x="0" y="0"/>
                  </a:moveTo>
                  <a:lnTo>
                    <a:pt x="5054956" y="0"/>
                  </a:lnTo>
                  <a:lnTo>
                    <a:pt x="5054956" y="873244"/>
                  </a:lnTo>
                  <a:lnTo>
                    <a:pt x="0" y="873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82" tIns="38212" rIns="38212" bIns="38212" numCol="1" spcCol="1270" anchor="ctr" anchorCtr="0">
              <a:noAutofit/>
            </a:bodyPr>
            <a:lstStyle/>
            <a:p>
              <a:pPr algn="ctr" defTabSz="668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50" dirty="0">
                <a:solidFill>
                  <a:schemeClr val="tx1"/>
                </a:solidFill>
                <a:latin typeface="ACHS Nueva Sans Medium" pitchFamily="2" charset="77"/>
              </a:endParaRPr>
            </a:p>
          </p:txBody>
        </p:sp>
        <p:sp>
          <p:nvSpPr>
            <p:cNvPr id="181" name="CuadroTexto 32">
              <a:extLst>
                <a:ext uri="{FF2B5EF4-FFF2-40B4-BE49-F238E27FC236}">
                  <a16:creationId xmlns="" xmlns:a16="http://schemas.microsoft.com/office/drawing/2014/main" id="{AE19F0D3-DAAE-C345-92BA-122E17682F6A}"/>
                </a:ext>
              </a:extLst>
            </p:cNvPr>
            <p:cNvSpPr txBox="1"/>
            <p:nvPr/>
          </p:nvSpPr>
          <p:spPr>
            <a:xfrm>
              <a:off x="4175586" y="6246994"/>
              <a:ext cx="8619422" cy="63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50" kern="0" dirty="0">
                  <a:latin typeface="ACHS Nueva Sans Medium" pitchFamily="2" charset="77"/>
                  <a:ea typeface="Arial"/>
                  <a:cs typeface="Arial"/>
                  <a:sym typeface="Arial"/>
                </a:rPr>
                <a:t>Preferir trabajar a nivel de piso utilizando mangos telescópicos.</a:t>
              </a:r>
            </a:p>
            <a:p>
              <a:pPr>
                <a:defRPr/>
              </a:pPr>
              <a:endParaRPr lang="es-ES" sz="1250" dirty="0"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E495BEC7-5551-8F43-A876-6DF1439498FC}"/>
              </a:ext>
            </a:extLst>
          </p:cNvPr>
          <p:cNvGrpSpPr/>
          <p:nvPr/>
        </p:nvGrpSpPr>
        <p:grpSpPr>
          <a:xfrm>
            <a:off x="535290" y="5266230"/>
            <a:ext cx="476870" cy="476869"/>
            <a:chOff x="785643" y="4657580"/>
            <a:chExt cx="476870" cy="476869"/>
          </a:xfrm>
        </p:grpSpPr>
        <p:sp>
          <p:nvSpPr>
            <p:cNvPr id="183" name="Elipse 18">
              <a:extLst>
                <a:ext uri="{FF2B5EF4-FFF2-40B4-BE49-F238E27FC236}">
                  <a16:creationId xmlns="" xmlns:a16="http://schemas.microsoft.com/office/drawing/2014/main" id="{C7E1F513-8BC2-484E-91C9-5DA12B202B96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4" name="CuadroTexto 19">
              <a:extLst>
                <a:ext uri="{FF2B5EF4-FFF2-40B4-BE49-F238E27FC236}">
                  <a16:creationId xmlns="" xmlns:a16="http://schemas.microsoft.com/office/drawing/2014/main" id="{69E776B1-D944-6644-9A05-4431ECC373F4}"/>
                </a:ext>
              </a:extLst>
            </p:cNvPr>
            <p:cNvSpPr txBox="1"/>
            <p:nvPr/>
          </p:nvSpPr>
          <p:spPr>
            <a:xfrm>
              <a:off x="859352" y="4719375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86" name="Título 30">
            <a:extLst>
              <a:ext uri="{FF2B5EF4-FFF2-40B4-BE49-F238E27FC236}">
                <a16:creationId xmlns="" xmlns:a16="http://schemas.microsoft.com/office/drawing/2014/main" id="{28A8D2E0-08B1-3748-BCEB-CCABDCED3B15}"/>
              </a:ext>
            </a:extLst>
          </p:cNvPr>
          <p:cNvSpPr txBox="1">
            <a:spLocks/>
          </p:cNvSpPr>
          <p:nvPr/>
        </p:nvSpPr>
        <p:spPr>
          <a:xfrm>
            <a:off x="1071196" y="18069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Medidas preventivas: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="" xmlns:a16="http://schemas.microsoft.com/office/drawing/2014/main" id="{390535D7-164B-C345-875F-8A8D6B7DA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02" y="1756404"/>
            <a:ext cx="392179" cy="4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67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2">
            <a:extLst>
              <a:ext uri="{FF2B5EF4-FFF2-40B4-BE49-F238E27FC236}">
                <a16:creationId xmlns="" xmlns:a16="http://schemas.microsoft.com/office/drawing/2014/main" id="{F91DD388-329F-9444-873C-01D278DB1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174" y="1081707"/>
            <a:ext cx="4433989" cy="5738104"/>
          </a:xfrm>
          <a:prstGeom prst="rect">
            <a:avLst/>
          </a:prstGeom>
        </p:spPr>
      </p:pic>
      <p:sp>
        <p:nvSpPr>
          <p:cNvPr id="34" name="Título 30">
            <a:extLst>
              <a:ext uri="{FF2B5EF4-FFF2-40B4-BE49-F238E27FC236}">
                <a16:creationId xmlns="" xmlns:a16="http://schemas.microsoft.com/office/drawing/2014/main" id="{29588755-BA95-4847-9D9A-49F6A66D17B7}"/>
              </a:ext>
            </a:extLst>
          </p:cNvPr>
          <p:cNvSpPr txBox="1">
            <a:spLocks/>
          </p:cNvSpPr>
          <p:nvPr/>
        </p:nvSpPr>
        <p:spPr>
          <a:xfrm>
            <a:off x="538378" y="17211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600" b="1" dirty="0">
              <a:solidFill>
                <a:srgbClr val="15C047"/>
              </a:solidFill>
              <a:latin typeface="ACHS Nueva Sans SemiBold" pitchFamily="2" charset="77"/>
              <a:cs typeface="Arial" panose="020B0604020202020204" pitchFamily="34" charset="0"/>
            </a:endParaRPr>
          </a:p>
          <a:p>
            <a:pPr algn="l">
              <a:lnSpc>
                <a:spcPct val="20000"/>
              </a:lnSpc>
            </a:pPr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¿Cuándo se producen estos golpes o caídas?</a:t>
            </a:r>
          </a:p>
        </p:txBody>
      </p:sp>
      <p:sp>
        <p:nvSpPr>
          <p:cNvPr id="36" name="CuadroTexto 28">
            <a:extLst>
              <a:ext uri="{FF2B5EF4-FFF2-40B4-BE49-F238E27FC236}">
                <a16:creationId xmlns="" xmlns:a16="http://schemas.microsoft.com/office/drawing/2014/main" id="{F8CBC971-254A-F949-A066-AB3DDF820998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CuadroTexto 28">
            <a:extLst>
              <a:ext uri="{FF2B5EF4-FFF2-40B4-BE49-F238E27FC236}">
                <a16:creationId xmlns="" xmlns:a16="http://schemas.microsoft.com/office/drawing/2014/main" id="{36525F69-E368-3C4F-A049-CD2C07ADF470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Forma libre 17">
            <a:extLst>
              <a:ext uri="{FF2B5EF4-FFF2-40B4-BE49-F238E27FC236}">
                <a16:creationId xmlns="" xmlns:a16="http://schemas.microsoft.com/office/drawing/2014/main" id="{FEE4F52D-AB09-0C4A-B47D-5376906A6BDD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4A6A8E7-EEBE-6648-9F4E-EBB87CB526CB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40" name="Elipse 18">
              <a:extLst>
                <a:ext uri="{FF2B5EF4-FFF2-40B4-BE49-F238E27FC236}">
                  <a16:creationId xmlns="" xmlns:a16="http://schemas.microsoft.com/office/drawing/2014/main" id="{04C8ED61-A536-8D40-BA1E-192649FD6E59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CuadroTexto 19">
              <a:extLst>
                <a:ext uri="{FF2B5EF4-FFF2-40B4-BE49-F238E27FC236}">
                  <a16:creationId xmlns="" xmlns:a16="http://schemas.microsoft.com/office/drawing/2014/main" id="{5B48BB64-4E84-D34F-B81D-3678FAD8FB67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CuadroTexto 20">
            <a:extLst>
              <a:ext uri="{FF2B5EF4-FFF2-40B4-BE49-F238E27FC236}">
                <a16:creationId xmlns="" xmlns:a16="http://schemas.microsoft.com/office/drawing/2014/main" id="{23AFF66A-3ECD-5947-9FCF-B4AFD22146FD}"/>
              </a:ext>
            </a:extLst>
          </p:cNvPr>
          <p:cNvSpPr txBox="1"/>
          <p:nvPr/>
        </p:nvSpPr>
        <p:spPr>
          <a:xfrm>
            <a:off x="972162" y="2448832"/>
            <a:ext cx="43013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Ubicar bolsas con basura en pasillos.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3" name="Forma libre 22">
            <a:extLst>
              <a:ext uri="{FF2B5EF4-FFF2-40B4-BE49-F238E27FC236}">
                <a16:creationId xmlns="" xmlns:a16="http://schemas.microsoft.com/office/drawing/2014/main" id="{974BDC1F-E1AF-A245-AE07-68AB475BED9E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4" name="CuadroTexto 23">
            <a:extLst>
              <a:ext uri="{FF2B5EF4-FFF2-40B4-BE49-F238E27FC236}">
                <a16:creationId xmlns="" xmlns:a16="http://schemas.microsoft.com/office/drawing/2014/main" id="{AD988080-A261-0249-9666-8DAC53B6ABAB}"/>
              </a:ext>
            </a:extLst>
          </p:cNvPr>
          <p:cNvSpPr txBox="1"/>
          <p:nvPr/>
        </p:nvSpPr>
        <p:spPr>
          <a:xfrm>
            <a:off x="972162" y="3045065"/>
            <a:ext cx="56253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Ubicar las extensiones eléctricas de los equipos atravesando los pasillos.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5" name="Forma libre 24">
            <a:extLst>
              <a:ext uri="{FF2B5EF4-FFF2-40B4-BE49-F238E27FC236}">
                <a16:creationId xmlns="" xmlns:a16="http://schemas.microsoft.com/office/drawing/2014/main" id="{6C9A0704-CDDB-A04D-A64C-BC5214F059B8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7" name="CuadroTexto 26">
            <a:extLst>
              <a:ext uri="{FF2B5EF4-FFF2-40B4-BE49-F238E27FC236}">
                <a16:creationId xmlns="" xmlns:a16="http://schemas.microsoft.com/office/drawing/2014/main" id="{EEA7FBCF-029C-0340-BCD9-55140711A6B3}"/>
              </a:ext>
            </a:extLst>
          </p:cNvPr>
          <p:cNvSpPr txBox="1"/>
          <p:nvPr/>
        </p:nvSpPr>
        <p:spPr>
          <a:xfrm>
            <a:off x="972162" y="3514739"/>
            <a:ext cx="534326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Realizar las actividades asignadas en lugares desordenados, con objetos que puedan provocar golpes o tropiezos.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8" name="Forma libre 27">
            <a:extLst>
              <a:ext uri="{FF2B5EF4-FFF2-40B4-BE49-F238E27FC236}">
                <a16:creationId xmlns="" xmlns:a16="http://schemas.microsoft.com/office/drawing/2014/main" id="{E6B315C4-3ECB-1C49-958B-D45F84C12720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9" name="CuadroTexto 29">
            <a:extLst>
              <a:ext uri="{FF2B5EF4-FFF2-40B4-BE49-F238E27FC236}">
                <a16:creationId xmlns="" xmlns:a16="http://schemas.microsoft.com/office/drawing/2014/main" id="{AFF8A111-58D7-5643-8C14-932728F8AE40}"/>
              </a:ext>
            </a:extLst>
          </p:cNvPr>
          <p:cNvSpPr txBox="1"/>
          <p:nvPr/>
        </p:nvSpPr>
        <p:spPr>
          <a:xfrm>
            <a:off x="972162" y="4177452"/>
            <a:ext cx="6270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Obstruir pasillos de transito con equipos o materiales.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70" name="Imagen 4">
            <a:extLst>
              <a:ext uri="{FF2B5EF4-FFF2-40B4-BE49-F238E27FC236}">
                <a16:creationId xmlns="" xmlns:a16="http://schemas.microsoft.com/office/drawing/2014/main" id="{0C944FBA-09D3-474F-9115-50DA36423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6E56E83-CC6E-1B48-B1BC-FBE91E086A49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72" name="Elipse 18">
              <a:extLst>
                <a:ext uri="{FF2B5EF4-FFF2-40B4-BE49-F238E27FC236}">
                  <a16:creationId xmlns="" xmlns:a16="http://schemas.microsoft.com/office/drawing/2014/main" id="{EF16336C-5874-994A-971F-9F9685A53285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CuadroTexto 19">
              <a:extLst>
                <a:ext uri="{FF2B5EF4-FFF2-40B4-BE49-F238E27FC236}">
                  <a16:creationId xmlns="" xmlns:a16="http://schemas.microsoft.com/office/drawing/2014/main" id="{93D61311-FFFA-2E4F-A42B-D3B94FC9BE51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4" name="Elipse 18">
            <a:extLst>
              <a:ext uri="{FF2B5EF4-FFF2-40B4-BE49-F238E27FC236}">
                <a16:creationId xmlns="" xmlns:a16="http://schemas.microsoft.com/office/drawing/2014/main" id="{BBC765EC-D4A5-7147-B859-33DFA7CEDE36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CuadroTexto 19">
            <a:extLst>
              <a:ext uri="{FF2B5EF4-FFF2-40B4-BE49-F238E27FC236}">
                <a16:creationId xmlns="" xmlns:a16="http://schemas.microsoft.com/office/drawing/2014/main" id="{385A1861-EE59-1C4A-99BB-C86F8AB193FB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Elipse 18">
            <a:extLst>
              <a:ext uri="{FF2B5EF4-FFF2-40B4-BE49-F238E27FC236}">
                <a16:creationId xmlns="" xmlns:a16="http://schemas.microsoft.com/office/drawing/2014/main" id="{FA8EC394-1EAA-814E-8D19-5D094E14D641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CuadroTexto 19">
            <a:extLst>
              <a:ext uri="{FF2B5EF4-FFF2-40B4-BE49-F238E27FC236}">
                <a16:creationId xmlns="" xmlns:a16="http://schemas.microsoft.com/office/drawing/2014/main" id="{641893A1-A64E-5A42-A4DB-3D9B62824DFA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838705A6-4A24-A54F-9E06-2B2DDFF527D1}"/>
              </a:ext>
            </a:extLst>
          </p:cNvPr>
          <p:cNvGrpSpPr/>
          <p:nvPr/>
        </p:nvGrpSpPr>
        <p:grpSpPr>
          <a:xfrm>
            <a:off x="435600" y="363600"/>
            <a:ext cx="6161876" cy="718107"/>
            <a:chOff x="435600" y="363600"/>
            <a:chExt cx="6161876" cy="718107"/>
          </a:xfrm>
        </p:grpSpPr>
        <p:sp>
          <p:nvSpPr>
            <p:cNvPr id="79" name="Título 30">
              <a:extLst>
                <a:ext uri="{FF2B5EF4-FFF2-40B4-BE49-F238E27FC236}">
                  <a16:creationId xmlns="" xmlns:a16="http://schemas.microsoft.com/office/drawing/2014/main" id="{EA83A541-54E9-FB40-BB8C-DC8AEA533E89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6058831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Golpes o caídas por trabajar en lugares desordenados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0" name="Conector recto 6">
              <a:extLst>
                <a:ext uri="{FF2B5EF4-FFF2-40B4-BE49-F238E27FC236}">
                  <a16:creationId xmlns="" xmlns:a16="http://schemas.microsoft.com/office/drawing/2014/main" id="{5CD93BF3-CEEA-1549-824E-1CB5C043ACFF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7DFDBDC8-DA88-274F-AB68-13962326B900}"/>
              </a:ext>
            </a:extLst>
          </p:cNvPr>
          <p:cNvGrpSpPr/>
          <p:nvPr/>
        </p:nvGrpSpPr>
        <p:grpSpPr>
          <a:xfrm>
            <a:off x="7904715" y="3746389"/>
            <a:ext cx="501976" cy="501975"/>
            <a:chOff x="-760147" y="3569185"/>
            <a:chExt cx="476870" cy="476869"/>
          </a:xfrm>
        </p:grpSpPr>
        <p:sp>
          <p:nvSpPr>
            <p:cNvPr id="85" name="Elipse 18">
              <a:extLst>
                <a:ext uri="{FF2B5EF4-FFF2-40B4-BE49-F238E27FC236}">
                  <a16:creationId xmlns="" xmlns:a16="http://schemas.microsoft.com/office/drawing/2014/main" id="{0DCAC43D-41DC-454D-B91E-B55485B93F9E}"/>
                </a:ext>
              </a:extLst>
            </p:cNvPr>
            <p:cNvSpPr/>
            <p:nvPr/>
          </p:nvSpPr>
          <p:spPr>
            <a:xfrm flipV="1">
              <a:off x="-760147" y="3569185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CuadroTexto 19">
              <a:extLst>
                <a:ext uri="{FF2B5EF4-FFF2-40B4-BE49-F238E27FC236}">
                  <a16:creationId xmlns="" xmlns:a16="http://schemas.microsoft.com/office/drawing/2014/main" id="{9E3220B6-852F-6C44-94D7-1296B851ECE8}"/>
                </a:ext>
              </a:extLst>
            </p:cNvPr>
            <p:cNvSpPr txBox="1"/>
            <p:nvPr/>
          </p:nvSpPr>
          <p:spPr>
            <a:xfrm>
              <a:off x="-666869" y="3623836"/>
              <a:ext cx="300797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586398D9-3D07-1D4F-B67B-E7DE78521728}"/>
              </a:ext>
            </a:extLst>
          </p:cNvPr>
          <p:cNvGrpSpPr/>
          <p:nvPr/>
        </p:nvGrpSpPr>
        <p:grpSpPr>
          <a:xfrm>
            <a:off x="7801638" y="4415979"/>
            <a:ext cx="501976" cy="501975"/>
            <a:chOff x="-760147" y="4136184"/>
            <a:chExt cx="476870" cy="476869"/>
          </a:xfrm>
        </p:grpSpPr>
        <p:sp>
          <p:nvSpPr>
            <p:cNvPr id="88" name="Elipse 18">
              <a:extLst>
                <a:ext uri="{FF2B5EF4-FFF2-40B4-BE49-F238E27FC236}">
                  <a16:creationId xmlns="" xmlns:a16="http://schemas.microsoft.com/office/drawing/2014/main" id="{C26DB1F5-6117-1F4A-A40B-EB5D0DA1AB1D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CuadroTexto 19">
              <a:extLst>
                <a:ext uri="{FF2B5EF4-FFF2-40B4-BE49-F238E27FC236}">
                  <a16:creationId xmlns="" xmlns:a16="http://schemas.microsoft.com/office/drawing/2014/main" id="{4CFDC692-5A6C-D247-9703-3F7A96326A1E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7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2">
            <a:extLst>
              <a:ext uri="{FF2B5EF4-FFF2-40B4-BE49-F238E27FC236}">
                <a16:creationId xmlns="" xmlns:a16="http://schemas.microsoft.com/office/drawing/2014/main" id="{E51A2B75-0F96-2948-A397-566CC199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441" y="891226"/>
            <a:ext cx="4503101" cy="5825382"/>
          </a:xfrm>
          <a:prstGeom prst="rect">
            <a:avLst/>
          </a:prstGeom>
        </p:spPr>
      </p:pic>
      <p:sp>
        <p:nvSpPr>
          <p:cNvPr id="38" name="CuadroTexto 28">
            <a:extLst>
              <a:ext uri="{FF2B5EF4-FFF2-40B4-BE49-F238E27FC236}">
                <a16:creationId xmlns="" xmlns:a16="http://schemas.microsoft.com/office/drawing/2014/main" id="{4820B159-9F5D-D94F-AB8E-A3BE07654CCF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CuadroTexto 28">
            <a:extLst>
              <a:ext uri="{FF2B5EF4-FFF2-40B4-BE49-F238E27FC236}">
                <a16:creationId xmlns="" xmlns:a16="http://schemas.microsoft.com/office/drawing/2014/main" id="{44765F24-229B-AE4E-9C9A-CAE7372E36B7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Forma libre 17">
            <a:extLst>
              <a:ext uri="{FF2B5EF4-FFF2-40B4-BE49-F238E27FC236}">
                <a16:creationId xmlns="" xmlns:a16="http://schemas.microsoft.com/office/drawing/2014/main" id="{3E76922E-7937-E747-B797-820777CA7C75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3D037EC-45D5-AB4F-880E-A55B4AF87A10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42" name="Elipse 18">
              <a:extLst>
                <a:ext uri="{FF2B5EF4-FFF2-40B4-BE49-F238E27FC236}">
                  <a16:creationId xmlns="" xmlns:a16="http://schemas.microsoft.com/office/drawing/2014/main" id="{68675C2C-D77E-6140-A4DA-4D9845020B2F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CuadroTexto 19">
              <a:extLst>
                <a:ext uri="{FF2B5EF4-FFF2-40B4-BE49-F238E27FC236}">
                  <a16:creationId xmlns="" xmlns:a16="http://schemas.microsoft.com/office/drawing/2014/main" id="{C138336F-AA14-A542-8AEB-0F17F6387F66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4" name="CuadroTexto 20">
            <a:extLst>
              <a:ext uri="{FF2B5EF4-FFF2-40B4-BE49-F238E27FC236}">
                <a16:creationId xmlns="" xmlns:a16="http://schemas.microsoft.com/office/drawing/2014/main" id="{764545B6-9BB7-4C4B-92AD-CDDDE099DC9D}"/>
              </a:ext>
            </a:extLst>
          </p:cNvPr>
          <p:cNvSpPr txBox="1"/>
          <p:nvPr/>
        </p:nvSpPr>
        <p:spPr>
          <a:xfrm>
            <a:off x="974631" y="2464448"/>
            <a:ext cx="5515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Dejar las bolsas con basura en tu carro recolector de forma inmediata.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5" name="Forma libre 22">
            <a:extLst>
              <a:ext uri="{FF2B5EF4-FFF2-40B4-BE49-F238E27FC236}">
                <a16:creationId xmlns="" xmlns:a16="http://schemas.microsoft.com/office/drawing/2014/main" id="{CA1CB258-3B79-1B4F-842C-E854EE3A879D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7" name="CuadroTexto 23">
            <a:extLst>
              <a:ext uri="{FF2B5EF4-FFF2-40B4-BE49-F238E27FC236}">
                <a16:creationId xmlns="" xmlns:a16="http://schemas.microsoft.com/office/drawing/2014/main" id="{129C1B85-7C8C-A748-860A-E4563970F3B2}"/>
              </a:ext>
            </a:extLst>
          </p:cNvPr>
          <p:cNvSpPr txBox="1"/>
          <p:nvPr/>
        </p:nvSpPr>
        <p:spPr>
          <a:xfrm>
            <a:off x="972162" y="2960502"/>
            <a:ext cx="562531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Evitar que las extensiones eléctricas interfieran con el paso por pasillos       o zonas de transito.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48" name="Forma libre 24">
            <a:extLst>
              <a:ext uri="{FF2B5EF4-FFF2-40B4-BE49-F238E27FC236}">
                <a16:creationId xmlns="" xmlns:a16="http://schemas.microsoft.com/office/drawing/2014/main" id="{76CAAE7B-AD24-514A-8130-F202D7FED1BE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49" name="CuadroTexto 26">
            <a:extLst>
              <a:ext uri="{FF2B5EF4-FFF2-40B4-BE49-F238E27FC236}">
                <a16:creationId xmlns="" xmlns:a16="http://schemas.microsoft.com/office/drawing/2014/main" id="{78B8033D-1597-CF4C-AF19-1C462DAD5563}"/>
              </a:ext>
            </a:extLst>
          </p:cNvPr>
          <p:cNvSpPr txBox="1"/>
          <p:nvPr/>
        </p:nvSpPr>
        <p:spPr>
          <a:xfrm>
            <a:off x="972162" y="3615985"/>
            <a:ext cx="59446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Organizar el área de trabajo, previo a comenzar los trabajos de limpieza.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70" name="Forma libre 27">
            <a:extLst>
              <a:ext uri="{FF2B5EF4-FFF2-40B4-BE49-F238E27FC236}">
                <a16:creationId xmlns="" xmlns:a16="http://schemas.microsoft.com/office/drawing/2014/main" id="{366AE21D-F995-E84A-BB9F-D1300DBA9DFA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71" name="CuadroTexto 29">
            <a:extLst>
              <a:ext uri="{FF2B5EF4-FFF2-40B4-BE49-F238E27FC236}">
                <a16:creationId xmlns="" xmlns:a16="http://schemas.microsoft.com/office/drawing/2014/main" id="{4088C1E0-F929-EA4A-824C-8FB569A644A7}"/>
              </a:ext>
            </a:extLst>
          </p:cNvPr>
          <p:cNvSpPr txBox="1"/>
          <p:nvPr/>
        </p:nvSpPr>
        <p:spPr>
          <a:xfrm>
            <a:off x="972162" y="4177452"/>
            <a:ext cx="6270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Cerrar los cajones y puertas de muebles que puedan quedar abiertas.</a:t>
            </a: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72" name="Imagen 4">
            <a:extLst>
              <a:ext uri="{FF2B5EF4-FFF2-40B4-BE49-F238E27FC236}">
                <a16:creationId xmlns="" xmlns:a16="http://schemas.microsoft.com/office/drawing/2014/main" id="{C38D59D9-6041-F64E-9C4A-B391518C7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7E30EAE-A597-5945-87CE-1CA5D3983BBB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74" name="Elipse 18">
              <a:extLst>
                <a:ext uri="{FF2B5EF4-FFF2-40B4-BE49-F238E27FC236}">
                  <a16:creationId xmlns="" xmlns:a16="http://schemas.microsoft.com/office/drawing/2014/main" id="{9E5FED6A-CC6C-F948-B465-8E85E6799534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CuadroTexto 19">
              <a:extLst>
                <a:ext uri="{FF2B5EF4-FFF2-40B4-BE49-F238E27FC236}">
                  <a16:creationId xmlns="" xmlns:a16="http://schemas.microsoft.com/office/drawing/2014/main" id="{D66969CD-A39D-0F46-9A44-12E0F521D450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6" name="Elipse 18">
            <a:extLst>
              <a:ext uri="{FF2B5EF4-FFF2-40B4-BE49-F238E27FC236}">
                <a16:creationId xmlns="" xmlns:a16="http://schemas.microsoft.com/office/drawing/2014/main" id="{072D73B6-0317-BF46-9AB8-5E05D9639578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CuadroTexto 19">
            <a:extLst>
              <a:ext uri="{FF2B5EF4-FFF2-40B4-BE49-F238E27FC236}">
                <a16:creationId xmlns="" xmlns:a16="http://schemas.microsoft.com/office/drawing/2014/main" id="{CD05824E-39B5-2F4E-91DA-235C751969D2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Elipse 18">
            <a:extLst>
              <a:ext uri="{FF2B5EF4-FFF2-40B4-BE49-F238E27FC236}">
                <a16:creationId xmlns="" xmlns:a16="http://schemas.microsoft.com/office/drawing/2014/main" id="{7BB63180-3C11-354A-A766-28E06C690B4B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CuadroTexto 19">
            <a:extLst>
              <a:ext uri="{FF2B5EF4-FFF2-40B4-BE49-F238E27FC236}">
                <a16:creationId xmlns="" xmlns:a16="http://schemas.microsoft.com/office/drawing/2014/main" id="{776A4A10-3154-EB4C-B8E2-F60585312866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9CAA9DD1-8620-344A-8EA1-ABF8086BED79}"/>
              </a:ext>
            </a:extLst>
          </p:cNvPr>
          <p:cNvGrpSpPr/>
          <p:nvPr/>
        </p:nvGrpSpPr>
        <p:grpSpPr>
          <a:xfrm>
            <a:off x="435600" y="363600"/>
            <a:ext cx="6161876" cy="718107"/>
            <a:chOff x="435600" y="363600"/>
            <a:chExt cx="6161876" cy="718107"/>
          </a:xfrm>
        </p:grpSpPr>
        <p:sp>
          <p:nvSpPr>
            <p:cNvPr id="81" name="Título 30">
              <a:extLst>
                <a:ext uri="{FF2B5EF4-FFF2-40B4-BE49-F238E27FC236}">
                  <a16:creationId xmlns="" xmlns:a16="http://schemas.microsoft.com/office/drawing/2014/main" id="{B0057E69-34E9-694B-A673-8360F49B7EA5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6058831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Golpes o caídas por trabajar en lugares desordenados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2" name="Conector recto 6">
              <a:extLst>
                <a:ext uri="{FF2B5EF4-FFF2-40B4-BE49-F238E27FC236}">
                  <a16:creationId xmlns="" xmlns:a16="http://schemas.microsoft.com/office/drawing/2014/main" id="{6C4E48D0-97F1-104B-9131-00FA86EE6046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6BC6227-BBD7-8B48-AA50-9F5D264ACB14}"/>
              </a:ext>
            </a:extLst>
          </p:cNvPr>
          <p:cNvGrpSpPr/>
          <p:nvPr/>
        </p:nvGrpSpPr>
        <p:grpSpPr>
          <a:xfrm>
            <a:off x="8449252" y="3625131"/>
            <a:ext cx="501976" cy="501975"/>
            <a:chOff x="-760147" y="3569185"/>
            <a:chExt cx="476870" cy="476869"/>
          </a:xfrm>
        </p:grpSpPr>
        <p:sp>
          <p:nvSpPr>
            <p:cNvPr id="84" name="Elipse 18">
              <a:extLst>
                <a:ext uri="{FF2B5EF4-FFF2-40B4-BE49-F238E27FC236}">
                  <a16:creationId xmlns="" xmlns:a16="http://schemas.microsoft.com/office/drawing/2014/main" id="{B3E60515-5E58-C24C-9E04-2FF70B30F0D0}"/>
                </a:ext>
              </a:extLst>
            </p:cNvPr>
            <p:cNvSpPr/>
            <p:nvPr/>
          </p:nvSpPr>
          <p:spPr>
            <a:xfrm flipV="1">
              <a:off x="-760147" y="3569185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CuadroTexto 19">
              <a:extLst>
                <a:ext uri="{FF2B5EF4-FFF2-40B4-BE49-F238E27FC236}">
                  <a16:creationId xmlns="" xmlns:a16="http://schemas.microsoft.com/office/drawing/2014/main" id="{8137F761-2560-CD46-8BB0-03A690697CFD}"/>
                </a:ext>
              </a:extLst>
            </p:cNvPr>
            <p:cNvSpPr txBox="1"/>
            <p:nvPr/>
          </p:nvSpPr>
          <p:spPr>
            <a:xfrm>
              <a:off x="-666869" y="3623836"/>
              <a:ext cx="300797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5BDB6B70-32D6-3C4E-BFC7-B266327377B3}"/>
              </a:ext>
            </a:extLst>
          </p:cNvPr>
          <p:cNvGrpSpPr/>
          <p:nvPr/>
        </p:nvGrpSpPr>
        <p:grpSpPr>
          <a:xfrm>
            <a:off x="7754763" y="3905856"/>
            <a:ext cx="501976" cy="501975"/>
            <a:chOff x="-760147" y="4136184"/>
            <a:chExt cx="476870" cy="476869"/>
          </a:xfrm>
        </p:grpSpPr>
        <p:sp>
          <p:nvSpPr>
            <p:cNvPr id="87" name="Elipse 18">
              <a:extLst>
                <a:ext uri="{FF2B5EF4-FFF2-40B4-BE49-F238E27FC236}">
                  <a16:creationId xmlns="" xmlns:a16="http://schemas.microsoft.com/office/drawing/2014/main" id="{F40383EE-F96A-724F-9F47-649D2C03F637}"/>
                </a:ext>
              </a:extLst>
            </p:cNvPr>
            <p:cNvSpPr/>
            <p:nvPr/>
          </p:nvSpPr>
          <p:spPr>
            <a:xfrm flipV="1">
              <a:off x="-760147" y="4136184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CuadroTexto 19">
              <a:extLst>
                <a:ext uri="{FF2B5EF4-FFF2-40B4-BE49-F238E27FC236}">
                  <a16:creationId xmlns="" xmlns:a16="http://schemas.microsoft.com/office/drawing/2014/main" id="{60BD80D4-B662-0049-B6BC-373DA6DED1E1}"/>
                </a:ext>
              </a:extLst>
            </p:cNvPr>
            <p:cNvSpPr txBox="1"/>
            <p:nvPr/>
          </p:nvSpPr>
          <p:spPr>
            <a:xfrm>
              <a:off x="-692310" y="4199406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1" name="Título 30">
            <a:extLst>
              <a:ext uri="{FF2B5EF4-FFF2-40B4-BE49-F238E27FC236}">
                <a16:creationId xmlns="" xmlns:a16="http://schemas.microsoft.com/office/drawing/2014/main" id="{CBC588F0-C737-EC4A-BABC-27BB9D184320}"/>
              </a:ext>
            </a:extLst>
          </p:cNvPr>
          <p:cNvSpPr txBox="1">
            <a:spLocks/>
          </p:cNvSpPr>
          <p:nvPr/>
        </p:nvSpPr>
        <p:spPr>
          <a:xfrm>
            <a:off x="1071196" y="1806950"/>
            <a:ext cx="5419298" cy="541930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Medidas preventivas: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524A8C6B-B8D5-EA4E-897F-A8920C878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02" y="1756404"/>
            <a:ext cx="392179" cy="4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83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n 1">
            <a:extLst>
              <a:ext uri="{FF2B5EF4-FFF2-40B4-BE49-F238E27FC236}">
                <a16:creationId xmlns="" xmlns:a16="http://schemas.microsoft.com/office/drawing/2014/main" id="{2CA17A22-21B3-134B-BA01-026C2FB99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136" y="1023163"/>
            <a:ext cx="4288490" cy="5547753"/>
          </a:xfrm>
          <a:prstGeom prst="rect">
            <a:avLst/>
          </a:prstGeom>
        </p:spPr>
      </p:pic>
      <p:sp>
        <p:nvSpPr>
          <p:cNvPr id="145" name="Forma libre 17">
            <a:extLst>
              <a:ext uri="{FF2B5EF4-FFF2-40B4-BE49-F238E27FC236}">
                <a16:creationId xmlns="" xmlns:a16="http://schemas.microsoft.com/office/drawing/2014/main" id="{4E0A7AFE-1F02-D449-B925-2C164A0A6097}"/>
              </a:ext>
            </a:extLst>
          </p:cNvPr>
          <p:cNvSpPr/>
          <p:nvPr/>
        </p:nvSpPr>
        <p:spPr>
          <a:xfrm flipV="1">
            <a:off x="775675" y="2378322"/>
            <a:ext cx="6225982" cy="442281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sp>
        <p:nvSpPr>
          <p:cNvPr id="40" name="Título 30">
            <a:extLst>
              <a:ext uri="{FF2B5EF4-FFF2-40B4-BE49-F238E27FC236}">
                <a16:creationId xmlns="" xmlns:a16="http://schemas.microsoft.com/office/drawing/2014/main" id="{F64408BE-D43B-AA49-92CB-E378654614F2}"/>
              </a:ext>
            </a:extLst>
          </p:cNvPr>
          <p:cNvSpPr txBox="1">
            <a:spLocks/>
          </p:cNvSpPr>
          <p:nvPr/>
        </p:nvSpPr>
        <p:spPr>
          <a:xfrm>
            <a:off x="538378" y="1721150"/>
            <a:ext cx="5419298" cy="541930"/>
          </a:xfrm>
          <a:prstGeom prst="rect">
            <a:avLst/>
          </a:prstGeom>
        </p:spPr>
        <p:txBody>
          <a:bodyPr vert="horz">
            <a:normAutofit fontScale="97500" lnSpcReduction="10000"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15C047"/>
                </a:solidFill>
                <a:latin typeface="ACHS Nueva Sans SemiBold" pitchFamily="2" charset="77"/>
                <a:cs typeface="Arial" panose="020B0604020202020204" pitchFamily="34" charset="0"/>
              </a:rPr>
              <a:t>¿Cuándo se producen lesiones por sobreesfuerzos al levantar objetos pesados?</a:t>
            </a:r>
          </a:p>
          <a:p>
            <a:pPr algn="l"/>
            <a:endParaRPr lang="es-ES" sz="1600" b="1" dirty="0">
              <a:solidFill>
                <a:srgbClr val="15C047"/>
              </a:solidFill>
              <a:latin typeface="ACHS Nueva Sans SemiBold" pitchFamily="2" charset="77"/>
              <a:cs typeface="Arial" panose="020B0604020202020204" pitchFamily="34" charset="0"/>
            </a:endParaRPr>
          </a:p>
        </p:txBody>
      </p:sp>
      <p:pic>
        <p:nvPicPr>
          <p:cNvPr id="76" name="Imagen 4">
            <a:extLst>
              <a:ext uri="{FF2B5EF4-FFF2-40B4-BE49-F238E27FC236}">
                <a16:creationId xmlns="" xmlns:a16="http://schemas.microsoft.com/office/drawing/2014/main" id="{51B764D9-EDE6-6744-9F86-8BB5D1C08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45E452A4-BAF0-4449-AE7C-8FD8D0E0F0C5}"/>
              </a:ext>
            </a:extLst>
          </p:cNvPr>
          <p:cNvGrpSpPr/>
          <p:nvPr/>
        </p:nvGrpSpPr>
        <p:grpSpPr>
          <a:xfrm>
            <a:off x="435600" y="363600"/>
            <a:ext cx="6161876" cy="718107"/>
            <a:chOff x="435600" y="363600"/>
            <a:chExt cx="6161876" cy="718107"/>
          </a:xfrm>
        </p:grpSpPr>
        <p:sp>
          <p:nvSpPr>
            <p:cNvPr id="85" name="Título 30">
              <a:extLst>
                <a:ext uri="{FF2B5EF4-FFF2-40B4-BE49-F238E27FC236}">
                  <a16:creationId xmlns="" xmlns:a16="http://schemas.microsoft.com/office/drawing/2014/main" id="{E5B85701-4A3C-5D44-AF1A-042DE4D2EEE7}"/>
                </a:ext>
              </a:extLst>
            </p:cNvPr>
            <p:cNvSpPr txBox="1">
              <a:spLocks/>
            </p:cNvSpPr>
            <p:nvPr/>
          </p:nvSpPr>
          <p:spPr>
            <a:xfrm>
              <a:off x="538645" y="539777"/>
              <a:ext cx="6058831" cy="54193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algn="ctr" defTabSz="1440180" rtl="0" eaLnBrk="1" latinLnBrk="0" hangingPunct="1">
                <a:spcBef>
                  <a:spcPct val="0"/>
                </a:spcBef>
                <a:buNone/>
                <a:defRPr sz="6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solidFill>
                    <a:srgbClr val="15C047"/>
                  </a:solidFill>
                  <a:latin typeface="ACHS Nueva Serif" pitchFamily="2" charset="77"/>
                  <a:cs typeface="Arial" panose="020B0604020202020204" pitchFamily="34" charset="0"/>
                </a:rPr>
                <a:t>Riesgos asociados a las labores de aseo</a:t>
              </a:r>
            </a:p>
            <a:p>
              <a:pPr algn="l"/>
              <a:r>
                <a:rPr lang="es-ES" sz="1800" dirty="0">
                  <a:solidFill>
                    <a:srgbClr val="0C662F"/>
                  </a:solidFill>
                  <a:latin typeface="ACHS Nueva Serif" pitchFamily="2" charset="77"/>
                  <a:cs typeface="Arial" panose="020B0604020202020204" pitchFamily="34" charset="0"/>
                </a:rPr>
                <a:t>Lesiones por sobreesfuerzo al levantar objetos pesados</a:t>
              </a:r>
            </a:p>
            <a:p>
              <a:pPr algn="l"/>
              <a:endParaRPr lang="es-ES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endParaRPr>
            </a:p>
          </p:txBody>
        </p:sp>
        <p:cxnSp>
          <p:nvCxnSpPr>
            <p:cNvPr id="86" name="Conector recto 6">
              <a:extLst>
                <a:ext uri="{FF2B5EF4-FFF2-40B4-BE49-F238E27FC236}">
                  <a16:creationId xmlns="" xmlns:a16="http://schemas.microsoft.com/office/drawing/2014/main" id="{433AA997-EF5B-D442-9D0B-684F42243256}"/>
                </a:ext>
              </a:extLst>
            </p:cNvPr>
            <p:cNvCxnSpPr/>
            <p:nvPr/>
          </p:nvCxnSpPr>
          <p:spPr>
            <a:xfrm>
              <a:off x="435600" y="363600"/>
              <a:ext cx="1629104" cy="0"/>
            </a:xfrm>
            <a:prstGeom prst="line">
              <a:avLst/>
            </a:prstGeom>
            <a:ln w="25400">
              <a:solidFill>
                <a:srgbClr val="15C04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C6C4E142-989E-2748-ABD1-7A7627FCC482}"/>
              </a:ext>
            </a:extLst>
          </p:cNvPr>
          <p:cNvGrpSpPr/>
          <p:nvPr/>
        </p:nvGrpSpPr>
        <p:grpSpPr>
          <a:xfrm>
            <a:off x="7877946" y="3700519"/>
            <a:ext cx="501976" cy="501975"/>
            <a:chOff x="785643" y="2929982"/>
            <a:chExt cx="476870" cy="476869"/>
          </a:xfrm>
        </p:grpSpPr>
        <p:sp>
          <p:nvSpPr>
            <p:cNvPr id="88" name="Elipse 18">
              <a:extLst>
                <a:ext uri="{FF2B5EF4-FFF2-40B4-BE49-F238E27FC236}">
                  <a16:creationId xmlns="" xmlns:a16="http://schemas.microsoft.com/office/drawing/2014/main" id="{1E500E2A-2A3A-5A44-BA6B-68DA131F3D86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CuadroTexto 19">
              <a:extLst>
                <a:ext uri="{FF2B5EF4-FFF2-40B4-BE49-F238E27FC236}">
                  <a16:creationId xmlns="" xmlns:a16="http://schemas.microsoft.com/office/drawing/2014/main" id="{FFC39596-997E-0546-B35A-714A1D1E041C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66AF568-821D-5347-92A7-5774E4109845}"/>
              </a:ext>
            </a:extLst>
          </p:cNvPr>
          <p:cNvGrpSpPr/>
          <p:nvPr/>
        </p:nvGrpSpPr>
        <p:grpSpPr>
          <a:xfrm>
            <a:off x="8169791" y="2569615"/>
            <a:ext cx="501976" cy="501975"/>
            <a:chOff x="785643" y="4657580"/>
            <a:chExt cx="476870" cy="476869"/>
          </a:xfrm>
        </p:grpSpPr>
        <p:sp>
          <p:nvSpPr>
            <p:cNvPr id="97" name="Elipse 18">
              <a:extLst>
                <a:ext uri="{FF2B5EF4-FFF2-40B4-BE49-F238E27FC236}">
                  <a16:creationId xmlns="" xmlns:a16="http://schemas.microsoft.com/office/drawing/2014/main" id="{5FC2C0F2-56E6-9345-9779-9B5885460F8A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CuadroTexto 19">
              <a:extLst>
                <a:ext uri="{FF2B5EF4-FFF2-40B4-BE49-F238E27FC236}">
                  <a16:creationId xmlns="" xmlns:a16="http://schemas.microsoft.com/office/drawing/2014/main" id="{E2793E27-E302-D741-86D2-B0E1CB463684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1" name="CuadroTexto 28">
            <a:extLst>
              <a:ext uri="{FF2B5EF4-FFF2-40B4-BE49-F238E27FC236}">
                <a16:creationId xmlns="" xmlns:a16="http://schemas.microsoft.com/office/drawing/2014/main" id="{53A2AC63-C0AF-A640-BA3A-35852C9F4A5C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CuadroTexto 28">
            <a:extLst>
              <a:ext uri="{FF2B5EF4-FFF2-40B4-BE49-F238E27FC236}">
                <a16:creationId xmlns="" xmlns:a16="http://schemas.microsoft.com/office/drawing/2014/main" id="{B15733D0-EF16-D740-A3AA-4669B11FE11D}"/>
              </a:ext>
            </a:extLst>
          </p:cNvPr>
          <p:cNvSpPr txBox="1"/>
          <p:nvPr/>
        </p:nvSpPr>
        <p:spPr>
          <a:xfrm>
            <a:off x="2488799" y="4170980"/>
            <a:ext cx="563039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65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58D1D9AB-9526-E841-8736-BD3A57388D56}"/>
              </a:ext>
            </a:extLst>
          </p:cNvPr>
          <p:cNvGrpSpPr/>
          <p:nvPr/>
        </p:nvGrpSpPr>
        <p:grpSpPr>
          <a:xfrm>
            <a:off x="538378" y="2367799"/>
            <a:ext cx="671081" cy="476869"/>
            <a:chOff x="785643" y="2348517"/>
            <a:chExt cx="671081" cy="476869"/>
          </a:xfrm>
        </p:grpSpPr>
        <p:sp>
          <p:nvSpPr>
            <p:cNvPr id="124" name="Elipse 18">
              <a:extLst>
                <a:ext uri="{FF2B5EF4-FFF2-40B4-BE49-F238E27FC236}">
                  <a16:creationId xmlns="" xmlns:a16="http://schemas.microsoft.com/office/drawing/2014/main" id="{EE4B23CE-01CE-C84D-A74A-4958CF42928E}"/>
                </a:ext>
              </a:extLst>
            </p:cNvPr>
            <p:cNvSpPr/>
            <p:nvPr/>
          </p:nvSpPr>
          <p:spPr>
            <a:xfrm flipV="1">
              <a:off x="785643" y="2348517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5" name="CuadroTexto 19">
              <a:extLst>
                <a:ext uri="{FF2B5EF4-FFF2-40B4-BE49-F238E27FC236}">
                  <a16:creationId xmlns="" xmlns:a16="http://schemas.microsoft.com/office/drawing/2014/main" id="{F26373D0-9063-7D49-A1E0-9D7F56C23081}"/>
                </a:ext>
              </a:extLst>
            </p:cNvPr>
            <p:cNvSpPr txBox="1"/>
            <p:nvPr/>
          </p:nvSpPr>
          <p:spPr>
            <a:xfrm>
              <a:off x="893684" y="2416476"/>
              <a:ext cx="563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6" name="CuadroTexto 20">
            <a:extLst>
              <a:ext uri="{FF2B5EF4-FFF2-40B4-BE49-F238E27FC236}">
                <a16:creationId xmlns="" xmlns:a16="http://schemas.microsoft.com/office/drawing/2014/main" id="{7817B433-D140-F44F-902E-D1B49E342836}"/>
              </a:ext>
            </a:extLst>
          </p:cNvPr>
          <p:cNvSpPr txBox="1"/>
          <p:nvPr/>
        </p:nvSpPr>
        <p:spPr>
          <a:xfrm>
            <a:off x="967085" y="2363255"/>
            <a:ext cx="51246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Transportar carga en forma manual y no utilizar carros como medios de apoyo.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27" name="Forma libre 22">
            <a:extLst>
              <a:ext uri="{FF2B5EF4-FFF2-40B4-BE49-F238E27FC236}">
                <a16:creationId xmlns="" xmlns:a16="http://schemas.microsoft.com/office/drawing/2014/main" id="{2F949259-9684-FB4B-B68F-340C409DD016}"/>
              </a:ext>
            </a:extLst>
          </p:cNvPr>
          <p:cNvSpPr/>
          <p:nvPr/>
        </p:nvSpPr>
        <p:spPr>
          <a:xfrm flipV="1">
            <a:off x="779649" y="2957015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28" name="CuadroTexto 23">
            <a:extLst>
              <a:ext uri="{FF2B5EF4-FFF2-40B4-BE49-F238E27FC236}">
                <a16:creationId xmlns="" xmlns:a16="http://schemas.microsoft.com/office/drawing/2014/main" id="{29C42E3A-4FCD-3F4B-9F08-18A9E75A21F3}"/>
              </a:ext>
            </a:extLst>
          </p:cNvPr>
          <p:cNvSpPr txBox="1"/>
          <p:nvPr/>
        </p:nvSpPr>
        <p:spPr>
          <a:xfrm>
            <a:off x="972162" y="3048912"/>
            <a:ext cx="648297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Intentar trasladar gran cantidad de carga de una sola vez, en forma manual. </a:t>
            </a:r>
          </a:p>
        </p:txBody>
      </p:sp>
      <p:sp>
        <p:nvSpPr>
          <p:cNvPr id="129" name="Forma libre 24">
            <a:extLst>
              <a:ext uri="{FF2B5EF4-FFF2-40B4-BE49-F238E27FC236}">
                <a16:creationId xmlns="" xmlns:a16="http://schemas.microsoft.com/office/drawing/2014/main" id="{87C836FD-9F91-8248-92CC-B0C90435AA01}"/>
              </a:ext>
            </a:extLst>
          </p:cNvPr>
          <p:cNvSpPr/>
          <p:nvPr/>
        </p:nvSpPr>
        <p:spPr>
          <a:xfrm flipV="1">
            <a:off x="779649" y="3530852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sp>
        <p:nvSpPr>
          <p:cNvPr id="130" name="CuadroTexto 26">
            <a:extLst>
              <a:ext uri="{FF2B5EF4-FFF2-40B4-BE49-F238E27FC236}">
                <a16:creationId xmlns="" xmlns:a16="http://schemas.microsoft.com/office/drawing/2014/main" id="{92C2586B-0EFE-9545-8141-7AC7A1FFBCF0}"/>
              </a:ext>
            </a:extLst>
          </p:cNvPr>
          <p:cNvSpPr txBox="1"/>
          <p:nvPr/>
        </p:nvSpPr>
        <p:spPr>
          <a:xfrm>
            <a:off x="967085" y="3519695"/>
            <a:ext cx="534326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No pedir ayuda, cuando no cuenta con carros como medios de apoyo para el traslado de materiales. </a:t>
            </a:r>
          </a:p>
          <a:p>
            <a:pPr>
              <a:defRPr/>
            </a:pPr>
            <a:endParaRPr lang="es-CL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31" name="Forma libre 27">
            <a:extLst>
              <a:ext uri="{FF2B5EF4-FFF2-40B4-BE49-F238E27FC236}">
                <a16:creationId xmlns="" xmlns:a16="http://schemas.microsoft.com/office/drawing/2014/main" id="{65F0C915-7C04-B349-AD2E-E02603E8FBC6}"/>
              </a:ext>
            </a:extLst>
          </p:cNvPr>
          <p:cNvSpPr/>
          <p:nvPr/>
        </p:nvSpPr>
        <p:spPr>
          <a:xfrm flipV="1">
            <a:off x="779649" y="410385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rgbClr val="EAEA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E5E990D4-2147-A04E-9762-5127EE60369D}"/>
              </a:ext>
            </a:extLst>
          </p:cNvPr>
          <p:cNvGrpSpPr/>
          <p:nvPr/>
        </p:nvGrpSpPr>
        <p:grpSpPr>
          <a:xfrm>
            <a:off x="538378" y="2949264"/>
            <a:ext cx="476870" cy="476869"/>
            <a:chOff x="785643" y="2929982"/>
            <a:chExt cx="476870" cy="476869"/>
          </a:xfrm>
        </p:grpSpPr>
        <p:sp>
          <p:nvSpPr>
            <p:cNvPr id="133" name="Elipse 18">
              <a:extLst>
                <a:ext uri="{FF2B5EF4-FFF2-40B4-BE49-F238E27FC236}">
                  <a16:creationId xmlns="" xmlns:a16="http://schemas.microsoft.com/office/drawing/2014/main" id="{35791883-BDC9-3041-A6B0-255E5AF8FA69}"/>
                </a:ext>
              </a:extLst>
            </p:cNvPr>
            <p:cNvSpPr/>
            <p:nvPr/>
          </p:nvSpPr>
          <p:spPr>
            <a:xfrm flipV="1">
              <a:off x="785643" y="2929982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4" name="CuadroTexto 19">
              <a:extLst>
                <a:ext uri="{FF2B5EF4-FFF2-40B4-BE49-F238E27FC236}">
                  <a16:creationId xmlns="" xmlns:a16="http://schemas.microsoft.com/office/drawing/2014/main" id="{FF81E65D-054A-D043-86F0-A04F0F61DD39}"/>
                </a:ext>
              </a:extLst>
            </p:cNvPr>
            <p:cNvSpPr txBox="1"/>
            <p:nvPr/>
          </p:nvSpPr>
          <p:spPr>
            <a:xfrm>
              <a:off x="868738" y="2986233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5" name="Elipse 18">
            <a:extLst>
              <a:ext uri="{FF2B5EF4-FFF2-40B4-BE49-F238E27FC236}">
                <a16:creationId xmlns="" xmlns:a16="http://schemas.microsoft.com/office/drawing/2014/main" id="{52B5716C-21CB-C747-9FB9-B0239B29D25A}"/>
              </a:ext>
            </a:extLst>
          </p:cNvPr>
          <p:cNvSpPr/>
          <p:nvPr/>
        </p:nvSpPr>
        <p:spPr>
          <a:xfrm flipV="1">
            <a:off x="538378" y="3520508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CuadroTexto 19">
            <a:extLst>
              <a:ext uri="{FF2B5EF4-FFF2-40B4-BE49-F238E27FC236}">
                <a16:creationId xmlns="" xmlns:a16="http://schemas.microsoft.com/office/drawing/2014/main" id="{028289FD-E150-D741-A7AD-826C44A0F0C4}"/>
              </a:ext>
            </a:extLst>
          </p:cNvPr>
          <p:cNvSpPr txBox="1"/>
          <p:nvPr/>
        </p:nvSpPr>
        <p:spPr>
          <a:xfrm>
            <a:off x="621473" y="3574276"/>
            <a:ext cx="300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7" name="Elipse 18">
            <a:extLst>
              <a:ext uri="{FF2B5EF4-FFF2-40B4-BE49-F238E27FC236}">
                <a16:creationId xmlns="" xmlns:a16="http://schemas.microsoft.com/office/drawing/2014/main" id="{D096A88A-C98E-B740-BCB0-91DB09A359B8}"/>
              </a:ext>
            </a:extLst>
          </p:cNvPr>
          <p:cNvSpPr/>
          <p:nvPr/>
        </p:nvSpPr>
        <p:spPr>
          <a:xfrm flipV="1">
            <a:off x="538378" y="4087507"/>
            <a:ext cx="476870" cy="476869"/>
          </a:xfrm>
          <a:prstGeom prst="ellipse">
            <a:avLst/>
          </a:prstGeom>
          <a:solidFill>
            <a:srgbClr val="15C04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765"/>
            <a:endParaRPr lang="es-CL" sz="13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CuadroTexto 19">
            <a:extLst>
              <a:ext uri="{FF2B5EF4-FFF2-40B4-BE49-F238E27FC236}">
                <a16:creationId xmlns="" xmlns:a16="http://schemas.microsoft.com/office/drawing/2014/main" id="{B8156DD9-F4DE-2041-803F-284DF180B205}"/>
              </a:ext>
            </a:extLst>
          </p:cNvPr>
          <p:cNvSpPr txBox="1"/>
          <p:nvPr/>
        </p:nvSpPr>
        <p:spPr>
          <a:xfrm>
            <a:off x="608999" y="4156844"/>
            <a:ext cx="325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7765">
              <a:defRPr/>
            </a:pPr>
            <a:r>
              <a:rPr lang="es-CL" sz="1800" b="1" dirty="0">
                <a:solidFill>
                  <a:prstClr val="white"/>
                </a:solidFill>
                <a:latin typeface="ACHS Nueva Sans SemiBold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" name="Forma libre 30">
            <a:extLst>
              <a:ext uri="{FF2B5EF4-FFF2-40B4-BE49-F238E27FC236}">
                <a16:creationId xmlns="" xmlns:a16="http://schemas.microsoft.com/office/drawing/2014/main" id="{683A51FF-ACE7-5F4A-B690-1A1CCC841CC3}"/>
              </a:ext>
            </a:extLst>
          </p:cNvPr>
          <p:cNvSpPr/>
          <p:nvPr/>
        </p:nvSpPr>
        <p:spPr>
          <a:xfrm flipV="1">
            <a:off x="775675" y="4685177"/>
            <a:ext cx="6222008" cy="456185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382" tIns="38212" rIns="38212" bIns="38212" numCol="1" spcCol="1270" anchor="ctr" anchorCtr="0">
            <a:noAutofit/>
          </a:bodyPr>
          <a:lstStyle/>
          <a:p>
            <a:pPr algn="ctr" defTabSz="668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054" dirty="0">
              <a:solidFill>
                <a:schemeClr val="tx1"/>
              </a:solidFill>
              <a:latin typeface="ACHS Nueva Sans Medium" pitchFamily="2" charset="77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26B0F891-7565-BD4A-BDF2-441721127E30}"/>
              </a:ext>
            </a:extLst>
          </p:cNvPr>
          <p:cNvGrpSpPr/>
          <p:nvPr/>
        </p:nvGrpSpPr>
        <p:grpSpPr>
          <a:xfrm>
            <a:off x="534404" y="4678420"/>
            <a:ext cx="476870" cy="476869"/>
            <a:chOff x="785643" y="4657580"/>
            <a:chExt cx="476870" cy="476869"/>
          </a:xfrm>
        </p:grpSpPr>
        <p:sp>
          <p:nvSpPr>
            <p:cNvPr id="141" name="Elipse 18">
              <a:extLst>
                <a:ext uri="{FF2B5EF4-FFF2-40B4-BE49-F238E27FC236}">
                  <a16:creationId xmlns="" xmlns:a16="http://schemas.microsoft.com/office/drawing/2014/main" id="{452AAC63-4B19-C148-9D7F-FA26A8C1EEBE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35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2" name="CuadroTexto 19">
              <a:extLst>
                <a:ext uri="{FF2B5EF4-FFF2-40B4-BE49-F238E27FC236}">
                  <a16:creationId xmlns="" xmlns:a16="http://schemas.microsoft.com/office/drawing/2014/main" id="{26EDB4F6-F5DC-BB4C-B87E-701CA58DC939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18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46" name="CuadroTexto 29">
            <a:extLst>
              <a:ext uri="{FF2B5EF4-FFF2-40B4-BE49-F238E27FC236}">
                <a16:creationId xmlns="" xmlns:a16="http://schemas.microsoft.com/office/drawing/2014/main" id="{596B50A8-4F07-9B46-BFC7-F375B4FCB040}"/>
              </a:ext>
            </a:extLst>
          </p:cNvPr>
          <p:cNvSpPr txBox="1"/>
          <p:nvPr/>
        </p:nvSpPr>
        <p:spPr>
          <a:xfrm>
            <a:off x="968188" y="4090102"/>
            <a:ext cx="6270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Sobreestimar tu capacidad física, trasladando manualmente carga de gran             peso y dimensiones.</a:t>
            </a:r>
          </a:p>
          <a:p>
            <a:pPr>
              <a:buClr>
                <a:srgbClr val="006600"/>
              </a:buClr>
            </a:pPr>
            <a:endParaRPr lang="es-ES" sz="1250" kern="0" dirty="0">
              <a:latin typeface="ACHS Nueva Sans Medium" pitchFamily="2" charset="77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47" name="CuadroTexto 32">
            <a:extLst>
              <a:ext uri="{FF2B5EF4-FFF2-40B4-BE49-F238E27FC236}">
                <a16:creationId xmlns="" xmlns:a16="http://schemas.microsoft.com/office/drawing/2014/main" id="{0E8F214F-3323-1448-82A5-1678FF830C13}"/>
              </a:ext>
            </a:extLst>
          </p:cNvPr>
          <p:cNvSpPr txBox="1"/>
          <p:nvPr/>
        </p:nvSpPr>
        <p:spPr>
          <a:xfrm>
            <a:off x="968188" y="4774291"/>
            <a:ext cx="64869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Levantar carga sin </a:t>
            </a:r>
            <a:r>
              <a:rPr lang="es-ES" sz="1250" kern="0" dirty="0" err="1">
                <a:latin typeface="ACHS Nueva Sans Medium" pitchFamily="2" charset="77"/>
                <a:ea typeface="Arial"/>
                <a:cs typeface="Arial"/>
                <a:sym typeface="Arial"/>
              </a:rPr>
              <a:t>flectar</a:t>
            </a:r>
            <a:r>
              <a:rPr lang="es-ES" sz="1250" kern="0" dirty="0">
                <a:latin typeface="ACHS Nueva Sans Medium" pitchFamily="2" charset="77"/>
                <a:ea typeface="Arial"/>
                <a:cs typeface="Arial"/>
                <a:sym typeface="Arial"/>
              </a:rPr>
              <a:t> las rodillas.</a:t>
            </a:r>
          </a:p>
          <a:p>
            <a:pPr>
              <a:buClr>
                <a:srgbClr val="006600"/>
              </a:buClr>
            </a:pPr>
            <a:endParaRPr lang="es-ES" sz="1250" kern="0" dirty="0">
              <a:latin typeface="ACHS Nueva Sans Medium" pitchFamily="2" charset="77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s-ES" sz="1250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B8CBF3BE-0669-3B42-8DC1-0F4DD814579C}"/>
              </a:ext>
            </a:extLst>
          </p:cNvPr>
          <p:cNvGrpSpPr/>
          <p:nvPr/>
        </p:nvGrpSpPr>
        <p:grpSpPr>
          <a:xfrm>
            <a:off x="8671767" y="4700888"/>
            <a:ext cx="501976" cy="501975"/>
            <a:chOff x="785643" y="4657580"/>
            <a:chExt cx="476870" cy="476869"/>
          </a:xfrm>
        </p:grpSpPr>
        <p:sp>
          <p:nvSpPr>
            <p:cNvPr id="182" name="Elipse 18">
              <a:extLst>
                <a:ext uri="{FF2B5EF4-FFF2-40B4-BE49-F238E27FC236}">
                  <a16:creationId xmlns="" xmlns:a16="http://schemas.microsoft.com/office/drawing/2014/main" id="{10D3481E-9EC4-904A-8A70-78391405935C}"/>
                </a:ext>
              </a:extLst>
            </p:cNvPr>
            <p:cNvSpPr/>
            <p:nvPr/>
          </p:nvSpPr>
          <p:spPr>
            <a:xfrm flipV="1">
              <a:off x="785643" y="4657580"/>
              <a:ext cx="476870" cy="476869"/>
            </a:xfrm>
            <a:prstGeom prst="ellipse">
              <a:avLst/>
            </a:prstGeom>
            <a:solidFill>
              <a:srgbClr val="15C047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7765"/>
              <a:endParaRPr lang="es-CL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3" name="CuadroTexto 19">
              <a:extLst>
                <a:ext uri="{FF2B5EF4-FFF2-40B4-BE49-F238E27FC236}">
                  <a16:creationId xmlns="" xmlns:a16="http://schemas.microsoft.com/office/drawing/2014/main" id="{F09771B3-488A-DD42-81F6-F0E6A4B9877C}"/>
                </a:ext>
              </a:extLst>
            </p:cNvPr>
            <p:cNvSpPr txBox="1"/>
            <p:nvPr/>
          </p:nvSpPr>
          <p:spPr>
            <a:xfrm>
              <a:off x="878921" y="4712617"/>
              <a:ext cx="325743" cy="38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7765">
                <a:defRPr/>
              </a:pPr>
              <a:r>
                <a:rPr lang="es-CL" sz="2000" b="1" dirty="0">
                  <a:solidFill>
                    <a:prstClr val="white"/>
                  </a:solidFill>
                  <a:latin typeface="ACHS Nueva Sans SemiBold" pitchFamily="2" charset="77"/>
                  <a:cs typeface="Arial" panose="020B0604020202020204" pitchFamily="34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1644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1E1FB2-2D33-4E7E-A3D3-F98C97D92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EFF2E-558F-4312-B00B-EE3826E8C2A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6aaf195-cc62-486d-835e-a1a076b740b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16ff6dc-b593-43ff-bcca-b847aaf00e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5B9B6C-4176-406F-A12A-BA03DD472064}"/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1195</Words>
  <Application>Microsoft Office PowerPoint</Application>
  <PresentationFormat>Personalizado</PresentationFormat>
  <Paragraphs>251</Paragraphs>
  <Slides>18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ACHS Nueva Sans</vt:lpstr>
      <vt:lpstr>ACHS Nueva Sans Medium</vt:lpstr>
      <vt:lpstr>ACHS Nueva Sans SemiBold</vt:lpstr>
      <vt:lpstr>ACHS Nueva Serif</vt:lpstr>
      <vt:lpstr>Arial</vt:lpstr>
      <vt:lpstr>Calibri</vt:lpstr>
      <vt:lpstr>Calibri Light</vt:lpstr>
      <vt:lpstr>Helvetica</vt:lpstr>
      <vt:lpstr>Helvetica Neue</vt:lpstr>
      <vt:lpstr>Helvetica Neue Medium</vt:lpstr>
      <vt:lpstr>Office Theme</vt:lpstr>
      <vt:lpstr>2_Tema de Office</vt:lpstr>
      <vt:lpstr>Portadas y cierres_Achs Seguro Laboral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MV</dc:creator>
  <cp:lastModifiedBy>Saldaño Carreño, Carlos Antonio</cp:lastModifiedBy>
  <cp:revision>196</cp:revision>
  <dcterms:created xsi:type="dcterms:W3CDTF">2018-04-16T12:09:27Z</dcterms:created>
  <dcterms:modified xsi:type="dcterms:W3CDTF">2025-02-16T12:34:18Z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0x0101007C36543F3D857D488921B9E8F0F0A212</vt:lpwstr>
  </property>
  <property fmtid="{D5CDD505-2E9C-101B-9397-08002B2CF9AE}" pid="3" name="ArticulateGUID">
    <vt:lpwstr>27A804C1-095D-4474-8A97-BEFAC527BFF6</vt:lpwstr>
  </property>
  <property fmtid="{D5CDD505-2E9C-101B-9397-08002B2CF9AE}" pid="4" name="ArticulatePath">
    <vt:lpwstr>Charla_AM_Practicas_seguras_en_labores_de_aseo</vt:lpwstr>
  </property>
  <property fmtid="{D5CDD505-2E9C-101B-9397-08002B2CF9AE}" pid="5" name="MediaServiceImageTags">
    <vt:lpwstr/>
  </property>
</Properties>
</file>