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33.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9.xml" ContentType="application/vnd.openxmlformats-officedocument.presentationml.tags+xml"/>
  <Override PartName="/ppt/tags/tag14.xml" ContentType="application/vnd.openxmlformats-officedocument.presentationml.tags+xml"/>
  <Override PartName="/ppt/tags/tag42.xml" ContentType="application/vnd.openxmlformats-officedocument.presentationml.tags+xml"/>
  <Override PartName="/ppt/tags/tag10.xml" ContentType="application/vnd.openxmlformats-officedocument.presentationml.tags+xml"/>
  <Override PartName="/ppt/tags/tag20.xml" ContentType="application/vnd.openxmlformats-officedocument.presentationml.tags+xml"/>
  <Override PartName="/ppt/tags/tag55.xml" ContentType="application/vnd.openxmlformats-officedocument.presentationml.tags+xml"/>
  <Override PartName="/ppt/tags/tag23.xml" ContentType="application/vnd.openxmlformats-officedocument.presentationml.tags+xml"/>
  <Override PartName="/ppt/tags/tag54.xml" ContentType="application/vnd.openxmlformats-officedocument.presentationml.tags+xml"/>
  <Override PartName="/ppt/tags/tag24.xml" ContentType="application/vnd.openxmlformats-officedocument.presentationml.tags+xml"/>
  <Override PartName="/ppt/tags/tag44.xml" ContentType="application/vnd.openxmlformats-officedocument.presentationml.tags+xml"/>
  <Override PartName="/ppt/tags/tag4.xml" ContentType="application/vnd.openxmlformats-officedocument.presentationml.tags+xml"/>
  <Override PartName="/ppt/tags/tag45.xml" ContentType="application/vnd.openxmlformats-officedocument.presentationml.tags+xml"/>
  <Override PartName="/ppt/tags/tag17.xml" ContentType="application/vnd.openxmlformats-officedocument.presentationml.tags+xml"/>
  <Override PartName="/ppt/tags/tag3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ustom.xml" ContentType="application/vnd.openxmlformats-officedocument.custom-properti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1.xml" ContentType="application/vnd.openxmlformats-officedocument.presentationml.tags+xml"/>
  <Override PartName="/ppt/tags/tag56.xml" ContentType="application/vnd.openxmlformats-officedocument.presentationml.tags+xml"/>
  <Override PartName="/ppt/tags/tag28.xml" ContentType="application/vnd.openxmlformats-officedocument.presentationml.tags+xml"/>
  <Override PartName="/ppt/tags/tag16.xml" ContentType="application/vnd.openxmlformats-officedocument.presentationml.tags+xml"/>
  <Override PartName="/ppt/tags/tag43.xml" ContentType="application/vnd.openxmlformats-officedocument.presentationml.tags+xml"/>
  <Override PartName="/ppt/tags/tag53.xml" ContentType="application/vnd.openxmlformats-officedocument.presentationml.tags+xml"/>
  <Override PartName="/ppt/tags/tag5.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36.xml" ContentType="application/vnd.openxmlformats-officedocument.presentationml.tags+xml"/>
  <Override PartName="/ppt/tags/tag15.xml" ContentType="application/vnd.openxmlformats-officedocument.presentationml.tags+xml"/>
  <Override PartName="/ppt/tags/tag49.xml" ContentType="application/vnd.openxmlformats-officedocument.presentationml.tags+xml"/>
  <Override PartName="/ppt/tags/tag21.xml" ContentType="application/vnd.openxmlformats-officedocument.presentationml.tags+xml"/>
  <Override PartName="/ppt/tags/tag11.xml" ContentType="application/vnd.openxmlformats-officedocument.presentationml.tags+xml"/>
  <Override PartName="/ppt/tags/tag47.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46.xml" ContentType="application/vnd.openxmlformats-officedocument.presentationml.tags+xml"/>
  <Override PartName="/ppt/tags/tag19.xml" ContentType="application/vnd.openxmlformats-officedocument.presentationml.tags+xml"/>
  <Override PartName="/ppt/tags/tag38.xml" ContentType="application/vnd.openxmlformats-officedocument.presentationml.tags+xml"/>
  <Override PartName="/ppt/tags/tag9.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ppt/tags/tag18.xml" ContentType="application/vnd.openxmlformats-officedocument.presentationml.tags+xml"/>
  <Override PartName="/ppt/tags/tag33.xml" ContentType="application/vnd.openxmlformats-officedocument.presentationml.tags+xml"/>
  <Override PartName="/ppt/tags/tag6.xml" ContentType="application/vnd.openxmlformats-officedocument.presentationml.tags+xml"/>
  <Override PartName="/ppt/tags/tag51.xml" ContentType="application/vnd.openxmlformats-officedocument.presentationml.tags+xml"/>
  <Override PartName="/ppt/tags/tag1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35.xml" ContentType="application/vnd.openxmlformats-officedocument.presentationml.tags+xml"/>
  <Override PartName="/ppt/tags/tag22.xml" ContentType="application/vnd.openxmlformats-officedocument.presentationml.tags+xml"/>
  <Override PartName="/ppt/tags/tag8.xml" ContentType="application/vnd.openxmlformats-officedocument.presentationml.tags+xml"/>
  <Override PartName="/ppt/tags/tag3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Lst>
  <p:notesMasterIdLst>
    <p:notesMasterId r:id="rId32"/>
  </p:notesMasterIdLst>
  <p:handoutMasterIdLst>
    <p:handoutMasterId r:id="rId33"/>
  </p:handoutMasterIdLst>
  <p:sldIdLst>
    <p:sldId id="452" r:id="rId4"/>
    <p:sldId id="2147472666" r:id="rId5"/>
    <p:sldId id="2147472597" r:id="rId6"/>
    <p:sldId id="2147472598" r:id="rId7"/>
    <p:sldId id="2147472667" r:id="rId8"/>
    <p:sldId id="2147472668" r:id="rId9"/>
    <p:sldId id="2147472669" r:id="rId10"/>
    <p:sldId id="2147472670" r:id="rId11"/>
    <p:sldId id="2147472671" r:id="rId12"/>
    <p:sldId id="2147472672" r:id="rId13"/>
    <p:sldId id="2147472673" r:id="rId14"/>
    <p:sldId id="2147472674" r:id="rId15"/>
    <p:sldId id="2147472675" r:id="rId16"/>
    <p:sldId id="2147472676" r:id="rId17"/>
    <p:sldId id="2147472677" r:id="rId18"/>
    <p:sldId id="2147472678" r:id="rId19"/>
    <p:sldId id="2147472679" r:id="rId20"/>
    <p:sldId id="2147472680" r:id="rId21"/>
    <p:sldId id="2147472681" r:id="rId22"/>
    <p:sldId id="2147472682" r:id="rId23"/>
    <p:sldId id="2147472683" r:id="rId24"/>
    <p:sldId id="2147472684" r:id="rId25"/>
    <p:sldId id="2147472685" r:id="rId26"/>
    <p:sldId id="2147472636" r:id="rId27"/>
    <p:sldId id="2147472686" r:id="rId28"/>
    <p:sldId id="2147472688" r:id="rId29"/>
    <p:sldId id="2147472689" r:id="rId30"/>
    <p:sldId id="2147472690" r:id="rId31"/>
  </p:sldIdLst>
  <p:sldSz cx="12192000" cy="6858000"/>
  <p:notesSz cx="6858000" cy="9144000"/>
  <p:custDataLst>
    <p:tags r:id="rId34"/>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9FNH3NqAYsYGWvw61S0hw==" hashData="HAJ0Q6QBIrNCsugGFP2towLB9kB4yu7DWFtFAOsyAB45hIJYRHOa0ct+5QfxfjWtjkXL7bTEw29FQZkLXTa/1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647-0E4E-4D51-9C0E-13926B4FF229}" v="3059" dt="2023-07-13T15:51:45.45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78296" autoAdjust="0"/>
  </p:normalViewPr>
  <p:slideViewPr>
    <p:cSldViewPr snapToGrid="0">
      <p:cViewPr varScale="1">
        <p:scale>
          <a:sx n="60" d="100"/>
          <a:sy n="60" d="100"/>
        </p:scale>
        <p:origin x="1020" y="48"/>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tags" Target="tags/tag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15-02-2025</a:t>
            </a:fld>
            <a:endParaRPr lang="es-CL"/>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15-02-2025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430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34580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escala de Richter:</a:t>
            </a:r>
            <a:r>
              <a:rPr lang="es-CL" baseline="0" dirty="0"/>
              <a:t> </a:t>
            </a:r>
          </a:p>
          <a:p>
            <a:endParaRPr lang="es-CL" baseline="0" dirty="0"/>
          </a:p>
          <a:p>
            <a:r>
              <a:rPr lang="es-CL" baseline="0" dirty="0"/>
              <a:t>2 es Imperceptible</a:t>
            </a:r>
          </a:p>
          <a:p>
            <a:r>
              <a:rPr lang="es-CL" baseline="0" dirty="0"/>
              <a:t>3,5 es Suave</a:t>
            </a:r>
          </a:p>
          <a:p>
            <a:r>
              <a:rPr lang="es-CL" baseline="0" dirty="0"/>
              <a:t>4,5 es Moderado</a:t>
            </a:r>
          </a:p>
          <a:p>
            <a:r>
              <a:rPr lang="es-CL" baseline="0" dirty="0"/>
              <a:t>5,4 es Fuerte</a:t>
            </a:r>
          </a:p>
          <a:p>
            <a:r>
              <a:rPr lang="es-CL" baseline="0" dirty="0"/>
              <a:t>6,5 es Destructivo</a:t>
            </a:r>
          </a:p>
          <a:p>
            <a:r>
              <a:rPr lang="es-CL" baseline="0" dirty="0"/>
              <a:t>7,3 es desastroso</a:t>
            </a:r>
          </a:p>
          <a:p>
            <a:r>
              <a:rPr lang="es-CL" baseline="0" dirty="0"/>
              <a:t>8 es catastrófico</a:t>
            </a:r>
            <a:endParaRPr lang="es-CL" dirty="0"/>
          </a:p>
          <a:p>
            <a:endParaRPr lang="es-CL" dirty="0"/>
          </a:p>
        </p:txBody>
      </p:sp>
    </p:spTree>
    <p:extLst>
      <p:ext uri="{BB962C8B-B14F-4D97-AF65-F5344CB8AC3E}">
        <p14:creationId xmlns:p14="http://schemas.microsoft.com/office/powerpoint/2010/main" val="301413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66651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escala de Richter:</a:t>
            </a:r>
            <a:r>
              <a:rPr lang="es-CL" baseline="0" dirty="0"/>
              <a:t> </a:t>
            </a:r>
          </a:p>
          <a:p>
            <a:endParaRPr lang="es-CL" baseline="0" dirty="0"/>
          </a:p>
          <a:p>
            <a:r>
              <a:rPr lang="es-CL" baseline="0" dirty="0"/>
              <a:t>2 es Imperceptible</a:t>
            </a:r>
          </a:p>
          <a:p>
            <a:r>
              <a:rPr lang="es-CL" baseline="0" dirty="0"/>
              <a:t>3,5 es Suave</a:t>
            </a:r>
          </a:p>
          <a:p>
            <a:r>
              <a:rPr lang="es-CL" baseline="0" dirty="0"/>
              <a:t>4,5 es Moderado</a:t>
            </a:r>
          </a:p>
          <a:p>
            <a:r>
              <a:rPr lang="es-CL" baseline="0" dirty="0"/>
              <a:t>5,4 es Fuerte</a:t>
            </a:r>
          </a:p>
          <a:p>
            <a:r>
              <a:rPr lang="es-CL" baseline="0" dirty="0"/>
              <a:t>6,5 es Destructivo</a:t>
            </a:r>
          </a:p>
          <a:p>
            <a:r>
              <a:rPr lang="es-CL" baseline="0" dirty="0"/>
              <a:t>7,3 es desastroso</a:t>
            </a:r>
          </a:p>
          <a:p>
            <a:r>
              <a:rPr lang="es-CL" baseline="0" dirty="0"/>
              <a:t>8 es catastrófico</a:t>
            </a:r>
            <a:endParaRPr lang="es-CL" dirty="0"/>
          </a:p>
          <a:p>
            <a:endParaRPr lang="es-CL" dirty="0"/>
          </a:p>
        </p:txBody>
      </p:sp>
    </p:spTree>
    <p:extLst>
      <p:ext uri="{BB962C8B-B14F-4D97-AF65-F5344CB8AC3E}">
        <p14:creationId xmlns:p14="http://schemas.microsoft.com/office/powerpoint/2010/main" val="364390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572655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97463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872375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97842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27358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67755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28797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047247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056372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74487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706527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24535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89226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86478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84983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65303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754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04214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215893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8.png"/><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3.xml"/><Relationship Id="rId7" Type="http://schemas.openxmlformats.org/officeDocument/2006/relationships/image" Target="../media/image6.sv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5.bin"/><Relationship Id="rId9"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3.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10.emf"/><Relationship Id="rId5" Type="http://schemas.openxmlformats.org/officeDocument/2006/relationships/oleObject" Target="../embeddings/oleObject18.bin"/><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25.xml"/><Relationship Id="rId1" Type="http://schemas.openxmlformats.org/officeDocument/2006/relationships/vmlDrawing" Target="../drawings/vmlDrawing19.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19.bin"/></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3.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20.vml"/><Relationship Id="rId6" Type="http://schemas.openxmlformats.org/officeDocument/2006/relationships/image" Target="../media/image19.pn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svg"/><Relationship Id="rId2" Type="http://schemas.openxmlformats.org/officeDocument/2006/relationships/tags" Target="../tags/tag27.xml"/><Relationship Id="rId1" Type="http://schemas.openxmlformats.org/officeDocument/2006/relationships/vmlDrawing" Target="../drawings/vmlDrawing21.v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3.xml"/><Relationship Id="rId7" Type="http://schemas.openxmlformats.org/officeDocument/2006/relationships/image" Target="../media/image22.png"/><Relationship Id="rId2" Type="http://schemas.openxmlformats.org/officeDocument/2006/relationships/tags" Target="../tags/tag28.xml"/><Relationship Id="rId1" Type="http://schemas.openxmlformats.org/officeDocument/2006/relationships/vmlDrawing" Target="../drawings/vmlDrawing22.vml"/><Relationship Id="rId6" Type="http://schemas.openxmlformats.org/officeDocument/2006/relationships/image" Target="../media/image20.png"/><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xmlns="" id="{71896C39-28BA-07D2-C053-6D9004496C1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84657" y="407975"/>
            <a:ext cx="987281" cy="1557134"/>
          </a:xfrm>
          <a:prstGeom prst="rect">
            <a:avLst/>
          </a:prstGeom>
        </p:spPr>
      </p:pic>
    </p:spTree>
    <p:custDataLst>
      <p:tags r:id="rId1"/>
    </p:custDataLst>
    <p:extLst>
      <p:ext uri="{BB962C8B-B14F-4D97-AF65-F5344CB8AC3E}">
        <p14:creationId xmlns:p14="http://schemas.microsoft.com/office/powerpoint/2010/main" val="928876268"/>
      </p:ext>
    </p:extLst>
  </p:cSld>
  <p:clrMapOvr>
    <a:masterClrMapping/>
  </p:clrMapOvr>
  <p:transition spd="med"/>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049"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xmlns=""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xmlns=""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
        <p:nvSpPr>
          <p:cNvPr id="8" name="Marcador de texto 7">
            <a:extLst>
              <a:ext uri="{FF2B5EF4-FFF2-40B4-BE49-F238E27FC236}">
                <a16:creationId xmlns:a16="http://schemas.microsoft.com/office/drawing/2014/main" xmlns=""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407811699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804"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Marcador de texto 7">
            <a:extLst>
              <a:ext uri="{FF2B5EF4-FFF2-40B4-BE49-F238E27FC236}">
                <a16:creationId xmlns:a16="http://schemas.microsoft.com/office/drawing/2014/main" xmlns=""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a16="http://schemas.microsoft.com/office/drawing/2014/main" xmlns=""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xmlns=""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xmlns=""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61F59BDD-7576-9594-0ABA-4623B21DF95D}"/>
              </a:ext>
            </a:extLst>
          </p:cNvPr>
          <p:cNvPicPr>
            <a:picLocks noChangeAspect="1"/>
          </p:cNvPicPr>
          <p:nvPr userDrawn="1"/>
        </p:nvPicPr>
        <p:blipFill>
          <a:blip r:embed="rId6"/>
          <a:stretch>
            <a:fillRect/>
          </a:stretch>
        </p:blipFill>
        <p:spPr>
          <a:xfrm>
            <a:off x="10456415" y="457317"/>
            <a:ext cx="1266351" cy="518996"/>
          </a:xfrm>
          <a:prstGeom prst="rect">
            <a:avLst/>
          </a:prstGeom>
        </p:spPr>
      </p:pic>
    </p:spTree>
    <p:custDataLst>
      <p:tags r:id="rId2"/>
    </p:custDataLst>
    <p:extLst>
      <p:ext uri="{BB962C8B-B14F-4D97-AF65-F5344CB8AC3E}">
        <p14:creationId xmlns:p14="http://schemas.microsoft.com/office/powerpoint/2010/main" val="41572833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827"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875"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2205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1057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4003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46405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74859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0504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7 portada simple">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0"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pic>
        <p:nvPicPr>
          <p:cNvPr id="11" name="Picture 6">
            <a:extLst>
              <a:ext uri="{FF2B5EF4-FFF2-40B4-BE49-F238E27FC236}">
                <a16:creationId xmlns:a16="http://schemas.microsoft.com/office/drawing/2014/main" xmlns="" id="{FA6940AD-40B8-365F-8A39-B2DD501E62C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spTree>
    <p:extLst>
      <p:ext uri="{BB962C8B-B14F-4D97-AF65-F5344CB8AC3E}">
        <p14:creationId xmlns:p14="http://schemas.microsoft.com/office/powerpoint/2010/main" val="515175267"/>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26334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83308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26626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538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41663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xmlns=""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02815190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xmlns=""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84838098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040896895"/>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3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 xmlns:a16="http://schemas.microsoft.com/office/drawing/2014/main"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107096020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6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 xmlns:a16="http://schemas.microsoft.com/office/drawing/2014/main"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62322207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177"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57443859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8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223208131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10"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55A1FD02-61B9-9362-9931-2500DDF39A2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81331" y="2512390"/>
            <a:ext cx="4429338" cy="1833217"/>
          </a:xfrm>
          <a:prstGeom prst="rect">
            <a:avLst/>
          </a:prstGeom>
        </p:spPr>
      </p:pic>
    </p:spTree>
    <p:custDataLst>
      <p:tags r:id="rId2"/>
    </p:custDataLst>
    <p:extLst>
      <p:ext uri="{BB962C8B-B14F-4D97-AF65-F5344CB8AC3E}">
        <p14:creationId xmlns:p14="http://schemas.microsoft.com/office/powerpoint/2010/main" val="4250707921"/>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97634"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3601594666"/>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5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a16="http://schemas.microsoft.com/office/drawing/2014/main" xmlns=""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 xmlns:a16="http://schemas.microsoft.com/office/drawing/2014/main"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 xmlns:a16="http://schemas.microsoft.com/office/drawing/2014/main"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94625086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788283037"/>
      </p:ext>
    </p:extLst>
  </p:cSld>
  <p:clrMapOvr>
    <a:masterClrMapping/>
  </p:clrMapOvr>
  <p:transition spd="med"/>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8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7"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8" name="Gráfico 2">
            <a:extLst>
              <a:ext uri="{FF2B5EF4-FFF2-40B4-BE49-F238E27FC236}">
                <a16:creationId xmlns="" xmlns:a16="http://schemas.microsoft.com/office/drawing/2014/main"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80129661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0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xmlns=""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xmlns=""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xmlns=""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11"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12"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102635628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13"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755868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257"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a16="http://schemas.microsoft.com/office/drawing/2014/main" xmlns="" id="{E46B8A13-51DC-F04C-9EED-240EDB6B8C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208272225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135"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9090036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9720313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36"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xmlns=""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xmlns=""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399490666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10.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oleObject" Target="../embeddings/oleObject12.bin"/><Relationship Id="rId2" Type="http://schemas.openxmlformats.org/officeDocument/2006/relationships/slideLayout" Target="../slideLayouts/slideLayout26.xml"/><Relationship Id="rId16" Type="http://schemas.openxmlformats.org/officeDocument/2006/relationships/tags" Target="../tags/tag17.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16.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vmlDrawing" Target="../drawings/vmlDrawing1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7"/>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3" name="Diapositiva de think-cell" r:id="rId18" imgW="415" imgH="416" progId="TCLayout.ActiveDocument.1">
                  <p:embed/>
                </p:oleObj>
              </mc:Choice>
              <mc:Fallback>
                <p:oleObj name="Diapositiva de think-cell" r:id="rId18"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8" name="Rectángulo 17">
            <a:extLst>
              <a:ext uri="{FF2B5EF4-FFF2-40B4-BE49-F238E27FC236}">
                <a16:creationId xmlns:a16="http://schemas.microsoft.com/office/drawing/2014/main" xmlns="" id="{06B856B2-BF5C-0C03-6CB8-58EAB3D533EF}"/>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6"/>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701" r:id="rId3"/>
    <p:sldLayoutId id="2147483697" r:id="rId4"/>
    <p:sldLayoutId id="2147483698" r:id="rId5"/>
    <p:sldLayoutId id="2147483700" r:id="rId6"/>
    <p:sldLayoutId id="2147483665" r:id="rId7"/>
    <p:sldLayoutId id="2147483702" r:id="rId8"/>
    <p:sldLayoutId id="2147483666" r:id="rId9"/>
    <p:sldLayoutId id="2147483699" r:id="rId10"/>
    <p:sldLayoutId id="2147483689" r:id="rId11"/>
    <p:sldLayoutId id="2147483696" r:id="rId12"/>
    <p:sldLayoutId id="214748369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182746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6" name="Diapositiva de think-cell" r:id="rId17" imgW="395" imgH="396" progId="TCLayout.ActiveDocument.1">
                  <p:embed/>
                </p:oleObj>
              </mc:Choice>
              <mc:Fallback>
                <p:oleObj name="Diapositiva de think-cell"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Tree>
    <p:custDataLst>
      <p:tags r:id="rId15"/>
    </p:custDataLst>
    <p:extLst>
      <p:ext uri="{BB962C8B-B14F-4D97-AF65-F5344CB8AC3E}">
        <p14:creationId xmlns:p14="http://schemas.microsoft.com/office/powerpoint/2010/main" val="40851601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981">
          <p15:clr>
            <a:srgbClr val="F26B43"/>
          </p15:clr>
        </p15:guide>
        <p15:guide id="4294967295" pos="279">
          <p15:clr>
            <a:srgbClr val="F26B43"/>
          </p15:clr>
        </p15:guide>
        <p15:guide id="4294967295" pos="7423">
          <p15:clr>
            <a:srgbClr val="F26B43"/>
          </p15:clr>
        </p15:guide>
        <p15:guide id="4294967295" orient="horz" pos="3884">
          <p15:clr>
            <a:srgbClr val="F26B43"/>
          </p15:clr>
        </p15:guide>
        <p15:guide id="4294967295" orient="horz" pos="232">
          <p15:clr>
            <a:srgbClr val="F26B43"/>
          </p15:clr>
        </p15:guide>
        <p15:guide id="4294967295" orient="horz" pos="323">
          <p15:clr>
            <a:srgbClr val="F26B43"/>
          </p15:clr>
        </p15:guide>
        <p15:guide id="4294967295" orient="horz" pos="40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4.svg"/><Relationship Id="rId5" Type="http://schemas.openxmlformats.org/officeDocument/2006/relationships/image" Target="../media/image24.png"/><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38.gif"/><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37.emf"/><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40.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4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4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5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5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5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5.xml"/><Relationship Id="rId1" Type="http://schemas.openxmlformats.org/officeDocument/2006/relationships/tags" Target="../tags/tag54.xml"/><Relationship Id="rId6" Type="http://schemas.openxmlformats.org/officeDocument/2006/relationships/image" Target="../media/image45.png"/><Relationship Id="rId5" Type="http://schemas.openxmlformats.org/officeDocument/2006/relationships/image" Target="../media/image59.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5.xml"/><Relationship Id="rId1" Type="http://schemas.openxmlformats.org/officeDocument/2006/relationships/tags" Target="../tags/tag55.xml"/><Relationship Id="rId6" Type="http://schemas.openxmlformats.org/officeDocument/2006/relationships/image" Target="../media/image46.png"/><Relationship Id="rId5" Type="http://schemas.openxmlformats.org/officeDocument/2006/relationships/image" Target="../media/image59.sv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35.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6.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37.emf"/><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1D9AE50-46D9-CE4B-8946-68612511D4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0" t="17549" r="3714" b="2561"/>
          <a:stretch/>
        </p:blipFill>
        <p:spPr>
          <a:xfrm>
            <a:off x="-1" y="-2"/>
            <a:ext cx="12192000" cy="6858002"/>
          </a:xfrm>
          <a:prstGeom prst="rect">
            <a:avLst/>
          </a:prstGeom>
        </p:spPr>
      </p:pic>
      <p:sp>
        <p:nvSpPr>
          <p:cNvPr id="2" name="Marcador de texto 1">
            <a:extLst>
              <a:ext uri="{FF2B5EF4-FFF2-40B4-BE49-F238E27FC236}">
                <a16:creationId xmlns:a16="http://schemas.microsoft.com/office/drawing/2014/main" xmlns="" id="{345E0EEB-782B-48CE-950A-41203BE243C8}"/>
              </a:ext>
            </a:extLst>
          </p:cNvPr>
          <p:cNvSpPr>
            <a:spLocks noGrp="1"/>
          </p:cNvSpPr>
          <p:nvPr>
            <p:ph type="body" sz="quarter" idx="11"/>
          </p:nvPr>
        </p:nvSpPr>
        <p:spPr/>
        <p:txBody>
          <a:bodyPr>
            <a:normAutofit/>
          </a:bodyPr>
          <a:lstStyle/>
          <a:p>
            <a:r>
              <a:rPr lang="es-CL" dirty="0">
                <a:solidFill>
                  <a:schemeClr val="bg1"/>
                </a:solidFill>
                <a:latin typeface="ACHS Nueva Serif" pitchFamily="2" charset="77"/>
              </a:rPr>
              <a:t>Emergencia y Evacuación escolar</a:t>
            </a:r>
          </a:p>
          <a:p>
            <a:endParaRPr lang="es-CL" dirty="0">
              <a:solidFill>
                <a:schemeClr val="bg1"/>
              </a:solidFill>
              <a:latin typeface="ACHS Nueva Serif" pitchFamily="2" charset="77"/>
            </a:endParaRPr>
          </a:p>
        </p:txBody>
      </p:sp>
      <p:pic>
        <p:nvPicPr>
          <p:cNvPr id="7" name="Gráfico 6">
            <a:extLst>
              <a:ext uri="{FF2B5EF4-FFF2-40B4-BE49-F238E27FC236}">
                <a16:creationId xmlns:a16="http://schemas.microsoft.com/office/drawing/2014/main" xmlns="" id="{9B6F3F69-2E30-4F59-BB59-33F0542587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0" y="0"/>
            <a:ext cx="2811779" cy="2811779"/>
          </a:xfrm>
          <a:prstGeom prst="rect">
            <a:avLst/>
          </a:prstGeom>
        </p:spPr>
      </p:pic>
      <p:pic>
        <p:nvPicPr>
          <p:cNvPr id="8" name="Gráfico 7">
            <a:extLst>
              <a:ext uri="{FF2B5EF4-FFF2-40B4-BE49-F238E27FC236}">
                <a16:creationId xmlns:a16="http://schemas.microsoft.com/office/drawing/2014/main" xmlns="" id="{B9AAB87F-0217-49FC-8A93-1B1E478797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980835" y="407974"/>
            <a:ext cx="794926" cy="794926"/>
          </a:xfrm>
          <a:prstGeom prst="rect">
            <a:avLst/>
          </a:prstGeom>
        </p:spPr>
      </p:pic>
      <p:sp>
        <p:nvSpPr>
          <p:cNvPr id="3" name="Rectángulo redondeado 2">
            <a:extLst>
              <a:ext uri="{FF2B5EF4-FFF2-40B4-BE49-F238E27FC236}">
                <a16:creationId xmlns:a16="http://schemas.microsoft.com/office/drawing/2014/main" xmlns="" id="{7E0C2104-DC15-7C4B-BD0B-23CF23EA3110}"/>
              </a:ext>
            </a:extLst>
          </p:cNvPr>
          <p:cNvSpPr/>
          <p:nvPr/>
        </p:nvSpPr>
        <p:spPr>
          <a:xfrm>
            <a:off x="449262" y="4637989"/>
            <a:ext cx="2563761" cy="3770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latin typeface="ACHS Nueva Sans Medium" pitchFamily="2" charset="77"/>
            </a:endParaRPr>
          </a:p>
          <a:p>
            <a:pPr algn="ctr"/>
            <a:r>
              <a:rPr lang="es-CL" dirty="0">
                <a:solidFill>
                  <a:schemeClr val="bg2"/>
                </a:solidFill>
                <a:latin typeface="ACHS Nueva Sans Medium" pitchFamily="2" charset="77"/>
              </a:rPr>
              <a:t>Charla / </a:t>
            </a:r>
            <a:r>
              <a:rPr lang="es-CL" dirty="0" smtClean="0">
                <a:solidFill>
                  <a:schemeClr val="bg2"/>
                </a:solidFill>
                <a:latin typeface="ACHS Nueva Sans Medium" pitchFamily="2" charset="77"/>
              </a:rPr>
              <a:t>Presencial</a:t>
            </a:r>
            <a:endParaRPr lang="es-CL" dirty="0">
              <a:solidFill>
                <a:schemeClr val="bg2"/>
              </a:solidFill>
              <a:latin typeface="ACHS Nueva Sans Medium" pitchFamily="2" charset="77"/>
            </a:endParaRPr>
          </a:p>
          <a:p>
            <a:pPr algn="ctr"/>
            <a:endParaRPr lang="es-CL" dirty="0">
              <a:solidFill>
                <a:schemeClr val="bg2"/>
              </a:solidFill>
              <a:latin typeface="ACHS Nueva Sans Medium" pitchFamily="2" charset="77"/>
            </a:endParaRPr>
          </a:p>
        </p:txBody>
      </p:sp>
    </p:spTree>
    <p:custDataLst>
      <p:tags r:id="rId1"/>
    </p:custDataLst>
    <p:extLst>
      <p:ext uri="{BB962C8B-B14F-4D97-AF65-F5344CB8AC3E}">
        <p14:creationId xmlns:p14="http://schemas.microsoft.com/office/powerpoint/2010/main" val="414643690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2C1D83F9-B1D7-3445-B85F-18916E511412}"/>
              </a:ext>
            </a:extLst>
          </p:cNvPr>
          <p:cNvPicPr>
            <a:picLocks noChangeAspect="1"/>
          </p:cNvPicPr>
          <p:nvPr/>
        </p:nvPicPr>
        <p:blipFill>
          <a:blip r:embed="rId4"/>
          <a:stretch>
            <a:fillRect/>
          </a:stretch>
        </p:blipFill>
        <p:spPr>
          <a:xfrm>
            <a:off x="3331468" y="1209418"/>
            <a:ext cx="6428386" cy="5399929"/>
          </a:xfrm>
          <a:prstGeom prst="rect">
            <a:avLst/>
          </a:prstGeom>
        </p:spPr>
      </p:pic>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1077808"/>
            <a:ext cx="9865812" cy="356282"/>
          </a:xfrm>
        </p:spPr>
        <p:txBody>
          <a:bodyPr/>
          <a:lstStyle/>
          <a:p>
            <a:r>
              <a:rPr lang="es-CL" dirty="0">
                <a:latin typeface="ACHS Nueva Sans Medium" pitchFamily="2" charset="77"/>
              </a:rPr>
              <a:t>Anillo de fuego del Pacífico:</a:t>
            </a:r>
          </a:p>
        </p:txBody>
      </p:sp>
      <p:pic>
        <p:nvPicPr>
          <p:cNvPr id="7" name="Picture 2" descr="http://1.bp.blogspot.com/-AlQNTymmiQA/T423iDRbQyI/AAAAAAAABUg/9Ovw2brCVAQ/s1600/anillo+de+fuego.gif">
            <a:extLst>
              <a:ext uri="{FF2B5EF4-FFF2-40B4-BE49-F238E27FC236}">
                <a16:creationId xmlns:a16="http://schemas.microsoft.com/office/drawing/2014/main" xmlns="" id="{1F5E8177-B1AD-2441-977A-EE59D95612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72"/>
          <a:stretch/>
        </p:blipFill>
        <p:spPr bwMode="auto">
          <a:xfrm>
            <a:off x="3540422" y="2188541"/>
            <a:ext cx="6010478" cy="3666355"/>
          </a:xfrm>
          <a:prstGeom prst="rect">
            <a:avLst/>
          </a:prstGeom>
          <a:noFill/>
          <a:ln w="19050">
            <a:no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10134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Anillo de fuego del Pacífico:</a:t>
            </a:r>
          </a:p>
        </p:txBody>
      </p:sp>
      <p:pic>
        <p:nvPicPr>
          <p:cNvPr id="8" name="8 Imagen">
            <a:extLst>
              <a:ext uri="{FF2B5EF4-FFF2-40B4-BE49-F238E27FC236}">
                <a16:creationId xmlns:a16="http://schemas.microsoft.com/office/drawing/2014/main" xmlns="" id="{10F25BA4-4512-6D41-93E9-1B022BA0ED74}"/>
              </a:ext>
            </a:extLst>
          </p:cNvPr>
          <p:cNvPicPr>
            <a:picLocks noChangeAspect="1"/>
          </p:cNvPicPr>
          <p:nvPr/>
        </p:nvPicPr>
        <p:blipFill rotWithShape="1">
          <a:blip r:embed="rId4">
            <a:extLst>
              <a:ext uri="{28A0092B-C50C-407E-A947-70E740481C1C}">
                <a14:useLocalDpi xmlns:a14="http://schemas.microsoft.com/office/drawing/2010/main" val="0"/>
              </a:ext>
            </a:extLst>
          </a:blip>
          <a:srcRect t="5641"/>
          <a:stretch/>
        </p:blipFill>
        <p:spPr>
          <a:xfrm>
            <a:off x="3317967" y="2013764"/>
            <a:ext cx="4712753" cy="4347665"/>
          </a:xfrm>
          <a:prstGeom prst="rect">
            <a:avLst/>
          </a:prstGeom>
          <a:ln w="22225">
            <a:noFill/>
          </a:ln>
        </p:spPr>
      </p:pic>
      <p:pic>
        <p:nvPicPr>
          <p:cNvPr id="9" name="Imagen 8">
            <a:extLst>
              <a:ext uri="{FF2B5EF4-FFF2-40B4-BE49-F238E27FC236}">
                <a16:creationId xmlns:a16="http://schemas.microsoft.com/office/drawing/2014/main" xmlns="" id="{E574B367-25D1-7E4F-BF18-F9CED79BFC68}"/>
              </a:ext>
            </a:extLst>
          </p:cNvPr>
          <p:cNvPicPr>
            <a:picLocks noChangeAspect="1"/>
          </p:cNvPicPr>
          <p:nvPr/>
        </p:nvPicPr>
        <p:blipFill>
          <a:blip r:embed="rId5"/>
          <a:stretch>
            <a:fillRect/>
          </a:stretch>
        </p:blipFill>
        <p:spPr>
          <a:xfrm>
            <a:off x="3051244" y="1255949"/>
            <a:ext cx="5246197" cy="5246197"/>
          </a:xfrm>
          <a:prstGeom prst="rect">
            <a:avLst/>
          </a:prstGeom>
        </p:spPr>
      </p:pic>
    </p:spTree>
    <p:custDataLst>
      <p:tags r:id="rId1"/>
    </p:custDataLst>
    <p:extLst>
      <p:ext uri="{BB962C8B-B14F-4D97-AF65-F5344CB8AC3E}">
        <p14:creationId xmlns:p14="http://schemas.microsoft.com/office/powerpoint/2010/main" val="16595731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E67F62C-4362-EE4D-A32E-BAE69EE7A670}"/>
              </a:ext>
            </a:extLst>
          </p:cNvPr>
          <p:cNvPicPr>
            <a:picLocks noChangeAspect="1"/>
          </p:cNvPicPr>
          <p:nvPr/>
        </p:nvPicPr>
        <p:blipFill rotWithShape="1">
          <a:blip r:embed="rId4"/>
          <a:srcRect l="2144" t="33836" r="7360" b="10581"/>
          <a:stretch/>
        </p:blipFill>
        <p:spPr>
          <a:xfrm>
            <a:off x="4473575" y="1516163"/>
            <a:ext cx="7718425" cy="5341838"/>
          </a:xfrm>
          <a:prstGeom prst="rect">
            <a:avLst/>
          </a:prstGeom>
        </p:spPr>
      </p:pic>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Mediciones de sismos:</a:t>
            </a:r>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lvl="0" algn="just" fontAlgn="base">
              <a:spcBef>
                <a:spcPts val="300"/>
              </a:spcBef>
              <a:spcAft>
                <a:spcPts val="300"/>
              </a:spcAft>
              <a:buClr>
                <a:schemeClr val="accent1"/>
              </a:buClr>
              <a:buSzPct val="100000"/>
              <a:defRPr/>
            </a:pPr>
            <a:r>
              <a:rPr lang="es-ES" sz="1600" b="1" kern="0" dirty="0">
                <a:latin typeface="ACHS Nueva Sans" pitchFamily="2" charset="77"/>
              </a:rPr>
              <a:t>Richter o magnitud local:</a:t>
            </a:r>
          </a:p>
          <a:p>
            <a:pPr lvl="0" algn="just" fontAlgn="base">
              <a:spcBef>
                <a:spcPts val="300"/>
              </a:spcBef>
              <a:spcAft>
                <a:spcPts val="300"/>
              </a:spcAft>
              <a:buClr>
                <a:schemeClr val="accent1"/>
              </a:buClr>
              <a:buSzPct val="100000"/>
              <a:defRPr/>
            </a:pPr>
            <a:endParaRPr lang="es-ES" b="1" kern="0" dirty="0">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Es una escala logarítmica arbitraria que asigna un número  de 2 a 8 y superior.</a:t>
            </a: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Es para cuantificar la magnitud de sismos de 0 a 400 kilómetros de profundidad.</a:t>
            </a: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El sismógrafo es la herramienta que mide la intensidad de los Sismos.</a:t>
            </a:r>
          </a:p>
          <a:p>
            <a:pPr lvl="0"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lvl="0" algn="just"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latin typeface="ACHS Nueva Serif" pitchFamily="2" charset="77"/>
              </a:rPr>
              <a:t>Chile, país sísmico</a:t>
            </a:r>
            <a:endParaRPr lang="es-CL" dirty="0">
              <a:latin typeface="ACHS Nueva Serif" pitchFamily="2" charset="77"/>
            </a:endParaRPr>
          </a:p>
        </p:txBody>
      </p:sp>
    </p:spTree>
    <p:custDataLst>
      <p:tags r:id="rId1"/>
    </p:custDataLst>
    <p:extLst>
      <p:ext uri="{BB962C8B-B14F-4D97-AF65-F5344CB8AC3E}">
        <p14:creationId xmlns:p14="http://schemas.microsoft.com/office/powerpoint/2010/main" val="6711328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Mediciones de sismos::</a:t>
            </a:r>
          </a:p>
        </p:txBody>
      </p:sp>
      <p:graphicFrame>
        <p:nvGraphicFramePr>
          <p:cNvPr id="7" name="7 Tabla">
            <a:extLst>
              <a:ext uri="{FF2B5EF4-FFF2-40B4-BE49-F238E27FC236}">
                <a16:creationId xmlns:a16="http://schemas.microsoft.com/office/drawing/2014/main" xmlns="" id="{5CF582AB-8938-7942-B678-901ABBE199D8}"/>
              </a:ext>
            </a:extLst>
          </p:cNvPr>
          <p:cNvGraphicFramePr>
            <a:graphicFrameLocks noGrp="1"/>
          </p:cNvGraphicFramePr>
          <p:nvPr>
            <p:extLst>
              <p:ext uri="{D42A27DB-BD31-4B8C-83A1-F6EECF244321}">
                <p14:modId xmlns:p14="http://schemas.microsoft.com/office/powerpoint/2010/main" val="1423993389"/>
              </p:ext>
            </p:extLst>
          </p:nvPr>
        </p:nvGraphicFramePr>
        <p:xfrm>
          <a:off x="1092416" y="1483930"/>
          <a:ext cx="9222658" cy="4978904"/>
        </p:xfrm>
        <a:graphic>
          <a:graphicData uri="http://schemas.openxmlformats.org/drawingml/2006/table">
            <a:tbl>
              <a:tblPr firstRow="1" bandRow="1">
                <a:tableStyleId>{17292A2E-F333-43FB-9621-5CBBE7FDCDCB}</a:tableStyleId>
              </a:tblPr>
              <a:tblGrid>
                <a:gridCol w="2353149">
                  <a:extLst>
                    <a:ext uri="{9D8B030D-6E8A-4147-A177-3AD203B41FA5}">
                      <a16:colId xmlns:a16="http://schemas.microsoft.com/office/drawing/2014/main" xmlns="" val="20000"/>
                    </a:ext>
                  </a:extLst>
                </a:gridCol>
                <a:gridCol w="6869509">
                  <a:extLst>
                    <a:ext uri="{9D8B030D-6E8A-4147-A177-3AD203B41FA5}">
                      <a16:colId xmlns:a16="http://schemas.microsoft.com/office/drawing/2014/main" xmlns="" val="20001"/>
                    </a:ext>
                  </a:extLst>
                </a:gridCol>
              </a:tblGrid>
              <a:tr h="844526">
                <a:tc>
                  <a:txBody>
                    <a:bodyPr/>
                    <a:lstStyle/>
                    <a:p>
                      <a:pPr algn="ctr"/>
                      <a:r>
                        <a:rPr lang="es-CL" sz="1500" spc="300" dirty="0">
                          <a:solidFill>
                            <a:schemeClr val="bg1"/>
                          </a:solidFill>
                          <a:latin typeface="ACHS Nueva Sans Medium" pitchFamily="2" charset="77"/>
                        </a:rPr>
                        <a:t>MAGNITUD ESCALA RICHTER</a:t>
                      </a:r>
                      <a:endParaRPr lang="es-CL" sz="1500" spc="300" dirty="0">
                        <a:solidFill>
                          <a:schemeClr val="bg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s-CL" sz="1500" spc="300" dirty="0">
                          <a:solidFill>
                            <a:schemeClr val="bg1"/>
                          </a:solidFill>
                          <a:latin typeface="ACHS Nueva Sans Medium" pitchFamily="2" charset="77"/>
                        </a:rPr>
                        <a:t>EFECTOS DEL TERREMOTO</a:t>
                      </a:r>
                      <a:endParaRPr lang="es-CL" sz="1500" spc="300" dirty="0">
                        <a:solidFill>
                          <a:schemeClr val="bg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689063">
                <a:tc>
                  <a:txBody>
                    <a:bodyPr/>
                    <a:lstStyle/>
                    <a:p>
                      <a:pPr algn="ctr"/>
                      <a:r>
                        <a:rPr lang="es-CL" sz="1500" dirty="0">
                          <a:solidFill>
                            <a:schemeClr val="tx1"/>
                          </a:solidFill>
                          <a:latin typeface="ACHS Nueva Sans Medium" pitchFamily="2" charset="77"/>
                        </a:rPr>
                        <a:t>Menos de 3.5</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Generalmente no se siente, pero se registra.</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1"/>
                  </a:ext>
                </a:extLst>
              </a:tr>
              <a:tr h="689063">
                <a:tc>
                  <a:txBody>
                    <a:bodyPr/>
                    <a:lstStyle/>
                    <a:p>
                      <a:pPr algn="ctr"/>
                      <a:r>
                        <a:rPr lang="es-CL" sz="1500" dirty="0">
                          <a:solidFill>
                            <a:schemeClr val="tx1"/>
                          </a:solidFill>
                          <a:latin typeface="ACHS Nueva Sans Medium" pitchFamily="2" charset="77"/>
                        </a:rPr>
                        <a:t>3.5 a 5.4</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Se siente, pero sólo causa daños menores cerca del epicentro.</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689063">
                <a:tc>
                  <a:txBody>
                    <a:bodyPr/>
                    <a:lstStyle/>
                    <a:p>
                      <a:pPr algn="ctr"/>
                      <a:r>
                        <a:rPr lang="es-CL" sz="1500" dirty="0">
                          <a:solidFill>
                            <a:schemeClr val="tx1"/>
                          </a:solidFill>
                          <a:latin typeface="ACHS Nueva Sans Medium" pitchFamily="2" charset="77"/>
                        </a:rPr>
                        <a:t>5.5 a 6.0</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Ocasiona daños ligeros a edificios deficientemente construidos y otras estructuras en un radio de 10 km.</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689063">
                <a:tc>
                  <a:txBody>
                    <a:bodyPr/>
                    <a:lstStyle/>
                    <a:p>
                      <a:pPr algn="ctr"/>
                      <a:r>
                        <a:rPr lang="es-CL" sz="1500" dirty="0">
                          <a:solidFill>
                            <a:schemeClr val="tx1"/>
                          </a:solidFill>
                          <a:latin typeface="ACHS Nueva Sans Medium" pitchFamily="2" charset="77"/>
                        </a:rPr>
                        <a:t>6.1 a 6.9</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Puede ocasionar daños severos en áreas donde vive mucha gente.</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4"/>
                  </a:ext>
                </a:extLst>
              </a:tr>
              <a:tr h="689063">
                <a:tc>
                  <a:txBody>
                    <a:bodyPr/>
                    <a:lstStyle/>
                    <a:p>
                      <a:pPr algn="ctr"/>
                      <a:r>
                        <a:rPr lang="es-CL" sz="1500" dirty="0">
                          <a:solidFill>
                            <a:schemeClr val="tx1"/>
                          </a:solidFill>
                          <a:latin typeface="ACHS Nueva Sans Medium" pitchFamily="2" charset="77"/>
                        </a:rPr>
                        <a:t>7.0 a 7.9</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Terremoto mayor. Causa graves daños a las comunidades en un radio de 100 km.</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5"/>
                  </a:ext>
                </a:extLst>
              </a:tr>
              <a:tr h="689063">
                <a:tc>
                  <a:txBody>
                    <a:bodyPr/>
                    <a:lstStyle/>
                    <a:p>
                      <a:pPr algn="ctr"/>
                      <a:r>
                        <a:rPr lang="es-CL" sz="1500" dirty="0">
                          <a:solidFill>
                            <a:schemeClr val="tx1"/>
                          </a:solidFill>
                          <a:latin typeface="ACHS Nueva Sans Medium" pitchFamily="2" charset="77"/>
                        </a:rPr>
                        <a:t>8.0 o mayor</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Gran terremoto. Destrucción total de comunidades cercanas y daños severos en un radio de más de 1000 km de distancia.</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ustDataLst>
      <p:tags r:id="rId1"/>
    </p:custDataLst>
    <p:extLst>
      <p:ext uri="{BB962C8B-B14F-4D97-AF65-F5344CB8AC3E}">
        <p14:creationId xmlns:p14="http://schemas.microsoft.com/office/powerpoint/2010/main" val="3575282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E67F62C-4362-EE4D-A32E-BAE69EE7A670}"/>
              </a:ext>
            </a:extLst>
          </p:cNvPr>
          <p:cNvPicPr>
            <a:picLocks noChangeAspect="1"/>
          </p:cNvPicPr>
          <p:nvPr/>
        </p:nvPicPr>
        <p:blipFill rotWithShape="1">
          <a:blip r:embed="rId4"/>
          <a:srcRect l="2144" t="33836" r="7360" b="10581"/>
          <a:stretch/>
        </p:blipFill>
        <p:spPr>
          <a:xfrm>
            <a:off x="4473575" y="1516163"/>
            <a:ext cx="7718425" cy="5341838"/>
          </a:xfrm>
          <a:prstGeom prst="rect">
            <a:avLst/>
          </a:prstGeom>
        </p:spPr>
      </p:pic>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Mediciones de sismos:</a:t>
            </a:r>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lvl="0" algn="just" fontAlgn="base">
              <a:spcBef>
                <a:spcPts val="300"/>
              </a:spcBef>
              <a:spcAft>
                <a:spcPts val="300"/>
              </a:spcAft>
              <a:buClr>
                <a:schemeClr val="accent1"/>
              </a:buClr>
              <a:buSzPct val="100000"/>
              <a:defRPr/>
            </a:pPr>
            <a:r>
              <a:rPr lang="es-ES" b="1" kern="0" dirty="0" err="1">
                <a:latin typeface="ACHS Nueva Sans" pitchFamily="2" charset="77"/>
              </a:rPr>
              <a:t>Mercali</a:t>
            </a:r>
            <a:r>
              <a:rPr lang="es-ES" b="1" kern="0" dirty="0">
                <a:latin typeface="ACHS Nueva Sans" pitchFamily="2" charset="77"/>
              </a:rPr>
              <a:t>:</a:t>
            </a:r>
          </a:p>
          <a:p>
            <a:pPr lvl="0" algn="just" fontAlgn="base">
              <a:spcBef>
                <a:spcPts val="300"/>
              </a:spcBef>
              <a:spcAft>
                <a:spcPts val="300"/>
              </a:spcAft>
              <a:buClr>
                <a:schemeClr val="accent1"/>
              </a:buClr>
              <a:buSzPct val="100000"/>
              <a:defRPr/>
            </a:pPr>
            <a:endParaRPr lang="es-ES" b="1" kern="0" dirty="0">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Es una escala de 12 grados que van desde el muy débil al catastrófico.</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Evalúa la intensidad de los terremotos a través de los efectos y daños causados a distintas estructuras.</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lvl="0"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lvl="0" algn="just"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latin typeface="ACHS Nueva Serif" pitchFamily="2" charset="77"/>
              </a:rPr>
              <a:t>Chile, país sísmico</a:t>
            </a:r>
            <a:endParaRPr lang="es-CL" dirty="0">
              <a:latin typeface="ACHS Nueva Serif" pitchFamily="2" charset="77"/>
            </a:endParaRPr>
          </a:p>
        </p:txBody>
      </p:sp>
    </p:spTree>
    <p:custDataLst>
      <p:tags r:id="rId1"/>
    </p:custDataLst>
    <p:extLst>
      <p:ext uri="{BB962C8B-B14F-4D97-AF65-F5344CB8AC3E}">
        <p14:creationId xmlns:p14="http://schemas.microsoft.com/office/powerpoint/2010/main" val="25724785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Mediciones de sismos:</a:t>
            </a:r>
          </a:p>
        </p:txBody>
      </p:sp>
      <p:graphicFrame>
        <p:nvGraphicFramePr>
          <p:cNvPr id="8" name="3 Marcador de contenido">
            <a:extLst>
              <a:ext uri="{FF2B5EF4-FFF2-40B4-BE49-F238E27FC236}">
                <a16:creationId xmlns:a16="http://schemas.microsoft.com/office/drawing/2014/main" xmlns="" id="{658F0CE6-BFC0-BF46-BDD0-72CD299307D3}"/>
              </a:ext>
            </a:extLst>
          </p:cNvPr>
          <p:cNvGraphicFramePr>
            <a:graphicFrameLocks/>
          </p:cNvGraphicFramePr>
          <p:nvPr>
            <p:extLst>
              <p:ext uri="{D42A27DB-BD31-4B8C-83A1-F6EECF244321}">
                <p14:modId xmlns:p14="http://schemas.microsoft.com/office/powerpoint/2010/main" val="1149095867"/>
              </p:ext>
            </p:extLst>
          </p:nvPr>
        </p:nvGraphicFramePr>
        <p:xfrm>
          <a:off x="941234" y="1419158"/>
          <a:ext cx="10309532" cy="5041475"/>
        </p:xfrm>
        <a:graphic>
          <a:graphicData uri="http://schemas.openxmlformats.org/drawingml/2006/table">
            <a:tbl>
              <a:tblPr firstRow="1" bandRow="1">
                <a:tableStyleId>{BC89EF96-8CEA-46FF-86C4-4CE0E7609802}</a:tableStyleId>
              </a:tblPr>
              <a:tblGrid>
                <a:gridCol w="1393496">
                  <a:extLst>
                    <a:ext uri="{9D8B030D-6E8A-4147-A177-3AD203B41FA5}">
                      <a16:colId xmlns:a16="http://schemas.microsoft.com/office/drawing/2014/main" xmlns="" val="20000"/>
                    </a:ext>
                  </a:extLst>
                </a:gridCol>
                <a:gridCol w="8916036">
                  <a:extLst>
                    <a:ext uri="{9D8B030D-6E8A-4147-A177-3AD203B41FA5}">
                      <a16:colId xmlns:a16="http://schemas.microsoft.com/office/drawing/2014/main" xmlns="" val="20001"/>
                    </a:ext>
                  </a:extLst>
                </a:gridCol>
              </a:tblGrid>
              <a:tr h="446255">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1" u="none" strike="noStrike" cap="none" spc="0" baseline="0" dirty="0">
                          <a:solidFill>
                            <a:schemeClr val="bg1"/>
                          </a:solidFill>
                          <a:uFillTx/>
                          <a:latin typeface="ACHS Nueva Sans Medium" pitchFamily="2" charset="77"/>
                          <a:sym typeface="Arial"/>
                        </a:rPr>
                        <a:t>Grado</a:t>
                      </a:r>
                      <a:endParaRPr lang="es-CL" sz="1400" b="1" i="0" u="none" strike="noStrike" cap="none" spc="0" baseline="0" dirty="0">
                        <a:solidFill>
                          <a:schemeClr val="bg1"/>
                        </a:solidFill>
                        <a:uFillTx/>
                        <a:latin typeface="ACHS Nueva Sans Medium" pitchFamily="2" charset="77"/>
                        <a:ea typeface="+mn-ea"/>
                        <a:cs typeface="+mn-cs"/>
                        <a:sym typeface="Arial"/>
                      </a:endParaRPr>
                    </a:p>
                  </a:txBody>
                  <a:tcPr marL="7493" marR="7493" marT="7493" marB="0" anchor="ctr">
                    <a:solidFill>
                      <a:schemeClr val="accent1"/>
                    </a:solidFill>
                  </a:tcPr>
                </a:tc>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1" u="none" strike="noStrike" cap="none" spc="0" baseline="0" dirty="0">
                          <a:solidFill>
                            <a:schemeClr val="bg1"/>
                          </a:solidFill>
                          <a:uFillTx/>
                          <a:latin typeface="ACHS Nueva Sans Medium" pitchFamily="2" charset="77"/>
                          <a:sym typeface="Arial"/>
                        </a:rPr>
                        <a:t>Descripción</a:t>
                      </a:r>
                      <a:endParaRPr lang="es-CL" sz="1400" b="1" i="0" u="none" strike="noStrike" cap="none" spc="0" baseline="0" dirty="0">
                        <a:solidFill>
                          <a:schemeClr val="bg1"/>
                        </a:solidFill>
                        <a:uFillTx/>
                        <a:latin typeface="ACHS Nueva Sans Medium" pitchFamily="2" charset="77"/>
                        <a:ea typeface="+mn-ea"/>
                        <a:cs typeface="+mn-cs"/>
                        <a:sym typeface="Arial"/>
                      </a:endParaRPr>
                    </a:p>
                  </a:txBody>
                  <a:tcPr marL="7493" marR="7493" marT="7493" marB="0" anchor="ctr">
                    <a:solidFill>
                      <a:schemeClr val="accent1"/>
                    </a:solidFill>
                  </a:tcPr>
                </a:tc>
                <a:extLst>
                  <a:ext uri="{0D108BD9-81ED-4DB2-BD59-A6C34878D82A}">
                    <a16:rowId xmlns:a16="http://schemas.microsoft.com/office/drawing/2014/main" xmlns="" val="10000"/>
                  </a:ext>
                </a:extLst>
              </a:tr>
              <a:tr h="639411">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I.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Muy débil</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Imperceptible para la mayoría excepto en condiciones favorables. Aceleración menor a 0,5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1"/>
                  </a:ext>
                </a:extLst>
              </a:tr>
              <a:tr h="639411">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II.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Débil</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Perceptible sólo por algunas personas en reposo, particularmente aquellas que se encuentran ubicadas en los pisos superiores de los edificios. Los objetos colgantes suelen oscilar. Aceleración entre 0,5 y 2,5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2"/>
                  </a:ext>
                </a:extLst>
              </a:tr>
              <a:tr h="804739">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III.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Leve</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Perceptible por algunas personas dentro de los edificios, especialmente en pisos altos. Muchos no lo perciben como un terremoto. Los automóviles detenidos se mueven ligeramente. Sensación semejante al paso de un camión pequeño. Aceleración entre 2,5 y 6,0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3"/>
                  </a:ext>
                </a:extLst>
              </a:tr>
              <a:tr h="1067509">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IV.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Moderado</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Perceptible por la mayoría de personas dentro de los edificios, por pocas personas en el exterior durante el día. Durante la noche algunas personas pueden despertarse. Perturbación en cerámica, puertas y ventanas. Las paredes suelen hacer ruido. Los automóviles detenidos se mueven con más energía. Sensación semejante al paso de un camión grande. Aceleración entre 6,0 y 10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4"/>
                  </a:ext>
                </a:extLst>
              </a:tr>
              <a:tr h="804739">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V.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Poco Fuerte</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Sacudida sentida casi por todo el país o zona y algunas piezas de vajilla o cristales de ventanas se rompen; pocos casos de agrietamiento de aplanados; caen objetos inestables. Se observan perturbaciones en los árboles, postes y otros objetos altos. Se detienen los relojes de péndulo. Aceleración entre 10 y 20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5"/>
                  </a:ext>
                </a:extLst>
              </a:tr>
              <a:tr h="639411">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VI.</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Fuerte</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Sacudida sentida por todo el país o zona. Algunos muebles pesados cambian de sitio y provoca daños leves, en especial en viviendas de material ligero. Aceleración entre 20 y 35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6"/>
                  </a:ext>
                </a:extLst>
              </a:tr>
            </a:tbl>
          </a:graphicData>
        </a:graphic>
      </p:graphicFrame>
    </p:spTree>
    <p:custDataLst>
      <p:tags r:id="rId1"/>
    </p:custDataLst>
    <p:extLst>
      <p:ext uri="{BB962C8B-B14F-4D97-AF65-F5344CB8AC3E}">
        <p14:creationId xmlns:p14="http://schemas.microsoft.com/office/powerpoint/2010/main" val="5031990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Mediciones de sismos:</a:t>
            </a:r>
          </a:p>
        </p:txBody>
      </p:sp>
      <p:graphicFrame>
        <p:nvGraphicFramePr>
          <p:cNvPr id="7" name="3 Marcador de contenido">
            <a:extLst>
              <a:ext uri="{FF2B5EF4-FFF2-40B4-BE49-F238E27FC236}">
                <a16:creationId xmlns:a16="http://schemas.microsoft.com/office/drawing/2014/main" xmlns="" id="{91D4B4EA-48C8-264F-9D85-9BA250FDACC5}"/>
              </a:ext>
            </a:extLst>
          </p:cNvPr>
          <p:cNvGraphicFramePr>
            <a:graphicFrameLocks/>
          </p:cNvGraphicFramePr>
          <p:nvPr>
            <p:extLst>
              <p:ext uri="{D42A27DB-BD31-4B8C-83A1-F6EECF244321}">
                <p14:modId xmlns:p14="http://schemas.microsoft.com/office/powerpoint/2010/main" val="128278917"/>
              </p:ext>
            </p:extLst>
          </p:nvPr>
        </p:nvGraphicFramePr>
        <p:xfrm>
          <a:off x="799308" y="1316338"/>
          <a:ext cx="10593384" cy="5323444"/>
        </p:xfrm>
        <a:graphic>
          <a:graphicData uri="http://schemas.openxmlformats.org/drawingml/2006/table">
            <a:tbl>
              <a:tblPr firstRow="1" bandRow="1">
                <a:tableStyleId>{B301B821-A1FF-4177-AEE7-76D212191A09}</a:tableStyleId>
              </a:tblPr>
              <a:tblGrid>
                <a:gridCol w="1431863">
                  <a:extLst>
                    <a:ext uri="{9D8B030D-6E8A-4147-A177-3AD203B41FA5}">
                      <a16:colId xmlns:a16="http://schemas.microsoft.com/office/drawing/2014/main" xmlns="" val="20000"/>
                    </a:ext>
                  </a:extLst>
                </a:gridCol>
                <a:gridCol w="9161521">
                  <a:extLst>
                    <a:ext uri="{9D8B030D-6E8A-4147-A177-3AD203B41FA5}">
                      <a16:colId xmlns:a16="http://schemas.microsoft.com/office/drawing/2014/main" xmlns="" val="20001"/>
                    </a:ext>
                  </a:extLst>
                </a:gridCol>
              </a:tblGrid>
              <a:tr h="458541">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1" u="none" strike="noStrike" cap="none" spc="0" baseline="0" dirty="0">
                          <a:solidFill>
                            <a:schemeClr val="bg1"/>
                          </a:solidFill>
                          <a:uFillTx/>
                          <a:latin typeface="ACHS Nueva Sans Medium" pitchFamily="2" charset="77"/>
                          <a:sym typeface="Arial"/>
                        </a:rPr>
                        <a:t>Grado</a:t>
                      </a:r>
                      <a:endParaRPr lang="es-CL" sz="1500" b="1" i="0" u="none" strike="noStrike" cap="none" spc="0" baseline="0" dirty="0">
                        <a:solidFill>
                          <a:schemeClr val="bg1"/>
                        </a:solidFill>
                        <a:uFillTx/>
                        <a:latin typeface="ACHS Nueva Sans Medium" pitchFamily="2" charset="77"/>
                        <a:ea typeface="+mn-ea"/>
                        <a:cs typeface="+mn-cs"/>
                        <a:sym typeface="Arial"/>
                      </a:endParaRPr>
                    </a:p>
                  </a:txBody>
                  <a:tcPr marL="7699" marR="7699" marT="7699" marB="0" anchor="ctr"/>
                </a:tc>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1" u="none" strike="noStrike" cap="none" spc="0" baseline="0" dirty="0">
                          <a:solidFill>
                            <a:schemeClr val="bg1"/>
                          </a:solidFill>
                          <a:uFillTx/>
                          <a:latin typeface="ACHS Nueva Sans Medium" pitchFamily="2" charset="77"/>
                          <a:sym typeface="Arial"/>
                        </a:rPr>
                        <a:t>Descripción</a:t>
                      </a:r>
                      <a:endParaRPr lang="es-CL" sz="1500" b="1" i="0" u="none" strike="noStrike" cap="none" spc="0" baseline="0" dirty="0">
                        <a:solidFill>
                          <a:schemeClr val="bg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0"/>
                  </a:ext>
                </a:extLst>
              </a:tr>
              <a:tr h="65701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VII. </a:t>
                      </a:r>
                    </a:p>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Muy fuerte</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Ponerse de pie es difícil. Muebles dañados. Daños insignificantes en estructuras de buen diseño y construcción. Daños leves a moderados en estructuras ordinarias bien construidas. Daños considerables en estructuras pobremente construidas. Mampostería dañada. Perceptible por personas en vehículos en movimiento. Aceleración entre 35 y 60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1"/>
                  </a:ext>
                </a:extLst>
              </a:tr>
              <a:tr h="65701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VIII. Destructivo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Daños leves en estructuras especializadas. Daños considerables en estructuras ordinarias bien construidas, posibles derrumbes. Daño severo en estructuras pobremente construidas. Mampostería seriamente dañada o destruida. Muebles completamente sacados de lugar. Aceleración entre 60 y 100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2"/>
                  </a:ext>
                </a:extLst>
              </a:tr>
              <a:tr h="82689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IX. Muy destructivo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Pánico generalizado. Daños considerables en estructuras especializadas, paredes fuera de plomo. Grandes daños en importantes edificios, con derrumbes parciales. Edificios desplazados fuera de las bases. Aceleración entre 100 y 250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3"/>
                  </a:ext>
                </a:extLst>
              </a:tr>
              <a:tr h="1096900">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X. </a:t>
                      </a:r>
                    </a:p>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Desastroso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Algunas estructuras de madera bien construidas quedan destruidas. La mayoría de las estructuras de mampostería y el marco destruido con sus bases. </a:t>
                      </a:r>
                      <a:r>
                        <a:rPr lang="es-CL" sz="1300" b="0" u="none" strike="noStrike" cap="none" spc="0" baseline="0" dirty="0" err="1">
                          <a:solidFill>
                            <a:schemeClr val="tx1"/>
                          </a:solidFill>
                          <a:uFillTx/>
                          <a:latin typeface="ACHS Nueva Sans Medium" pitchFamily="2" charset="77"/>
                          <a:sym typeface="Arial"/>
                        </a:rPr>
                        <a:t>Vias</a:t>
                      </a:r>
                      <a:r>
                        <a:rPr lang="es-CL" sz="1300" b="0" u="none" strike="noStrike" cap="none" spc="0" baseline="0" dirty="0">
                          <a:solidFill>
                            <a:schemeClr val="tx1"/>
                          </a:solidFill>
                          <a:uFillTx/>
                          <a:latin typeface="ACHS Nueva Sans Medium" pitchFamily="2" charset="77"/>
                          <a:sym typeface="Arial"/>
                        </a:rPr>
                        <a:t> ferroviarias dobladas. Aceleración entre 250 y 500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4"/>
                  </a:ext>
                </a:extLst>
              </a:tr>
              <a:tr h="82689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XI. Muy desastroso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Pocas estructuras de mampostería, si las hubiera, permanecen en pie. Puentes destruidos. Vías ferroviarias curvadas en gran medida. Aceleración mayor a 500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5"/>
                  </a:ext>
                </a:extLst>
              </a:tr>
              <a:tr h="65701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XII. Catastrófico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Destrucción total con pocos supervivientes. Los objetos saltan al aire. Los niveles y perspectivas quedan distorsionados. Imposibilidad de mantenerse en pie.</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6"/>
                  </a:ext>
                </a:extLst>
              </a:tr>
            </a:tbl>
          </a:graphicData>
        </a:graphic>
      </p:graphicFrame>
    </p:spTree>
    <p:custDataLst>
      <p:tags r:id="rId1"/>
    </p:custDataLst>
    <p:extLst>
      <p:ext uri="{BB962C8B-B14F-4D97-AF65-F5344CB8AC3E}">
        <p14:creationId xmlns:p14="http://schemas.microsoft.com/office/powerpoint/2010/main" val="26057184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sismo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¿Qué hacer?</a:t>
            </a:r>
          </a:p>
        </p:txBody>
      </p:sp>
      <p:sp>
        <p:nvSpPr>
          <p:cNvPr id="8" name="Rectángulo 7">
            <a:extLst>
              <a:ext uri="{FF2B5EF4-FFF2-40B4-BE49-F238E27FC236}">
                <a16:creationId xmlns:a16="http://schemas.microsoft.com/office/drawing/2014/main" xmlns="" id="{5CB763A8-A9E3-EF4F-905F-EAE4CF0C82B8}"/>
              </a:ext>
            </a:extLst>
          </p:cNvPr>
          <p:cNvSpPr/>
          <p:nvPr/>
        </p:nvSpPr>
        <p:spPr>
          <a:xfrm>
            <a:off x="1306941" y="2926604"/>
            <a:ext cx="2131174" cy="100479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CuadroTexto 8">
            <a:extLst>
              <a:ext uri="{FF2B5EF4-FFF2-40B4-BE49-F238E27FC236}">
                <a16:creationId xmlns:a16="http://schemas.microsoft.com/office/drawing/2014/main" xmlns="" id="{3181BB04-D272-BB45-8FBB-F9036E9DAA48}"/>
              </a:ext>
            </a:extLst>
          </p:cNvPr>
          <p:cNvSpPr txBox="1"/>
          <p:nvPr/>
        </p:nvSpPr>
        <p:spPr>
          <a:xfrm>
            <a:off x="1163093" y="3193038"/>
            <a:ext cx="23984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buClr>
                <a:schemeClr val="bg1"/>
              </a:buClr>
              <a:buSzTx/>
              <a:tabLst/>
            </a:pPr>
            <a:r>
              <a:rPr lang="es-ES_tradnl" sz="2400" b="1" dirty="0">
                <a:solidFill>
                  <a:schemeClr val="bg1"/>
                </a:solidFill>
                <a:latin typeface="ACHS Nueva Sans" pitchFamily="2" charset="77"/>
              </a:rPr>
              <a:t>ANTES</a:t>
            </a:r>
          </a:p>
        </p:txBody>
      </p:sp>
      <p:sp>
        <p:nvSpPr>
          <p:cNvPr id="10" name="Flecha a la derecha con bandas 9">
            <a:extLst>
              <a:ext uri="{FF2B5EF4-FFF2-40B4-BE49-F238E27FC236}">
                <a16:creationId xmlns:a16="http://schemas.microsoft.com/office/drawing/2014/main" xmlns="" id="{AD360393-45A2-B34B-A50C-672D069813F5}"/>
              </a:ext>
            </a:extLst>
          </p:cNvPr>
          <p:cNvSpPr/>
          <p:nvPr/>
        </p:nvSpPr>
        <p:spPr>
          <a:xfrm>
            <a:off x="3488083" y="3104209"/>
            <a:ext cx="1502569" cy="649582"/>
          </a:xfrm>
          <a:prstGeom prst="stripedRightArrow">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Rectángulo 10">
            <a:extLst>
              <a:ext uri="{FF2B5EF4-FFF2-40B4-BE49-F238E27FC236}">
                <a16:creationId xmlns:a16="http://schemas.microsoft.com/office/drawing/2014/main" xmlns="" id="{72B3DABE-12F6-934C-8B61-2EA30E9A714F}"/>
              </a:ext>
            </a:extLst>
          </p:cNvPr>
          <p:cNvSpPr/>
          <p:nvPr/>
        </p:nvSpPr>
        <p:spPr>
          <a:xfrm>
            <a:off x="5040620" y="2926604"/>
            <a:ext cx="2131174" cy="1004792"/>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CuadroTexto 11">
            <a:extLst>
              <a:ext uri="{FF2B5EF4-FFF2-40B4-BE49-F238E27FC236}">
                <a16:creationId xmlns:a16="http://schemas.microsoft.com/office/drawing/2014/main" xmlns="" id="{63594461-6B2E-0243-A168-0F268911E2AF}"/>
              </a:ext>
            </a:extLst>
          </p:cNvPr>
          <p:cNvSpPr txBox="1"/>
          <p:nvPr/>
        </p:nvSpPr>
        <p:spPr>
          <a:xfrm>
            <a:off x="4896771" y="3193038"/>
            <a:ext cx="23984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buClr>
                <a:schemeClr val="bg1"/>
              </a:buClr>
              <a:buSzTx/>
              <a:tabLst/>
            </a:pPr>
            <a:r>
              <a:rPr lang="es-ES_tradnl" sz="2400" b="1" dirty="0">
                <a:solidFill>
                  <a:schemeClr val="bg1"/>
                </a:solidFill>
                <a:latin typeface="ACHS Nueva Sans" pitchFamily="2" charset="77"/>
              </a:rPr>
              <a:t>DURANTE</a:t>
            </a:r>
          </a:p>
        </p:txBody>
      </p:sp>
      <p:sp>
        <p:nvSpPr>
          <p:cNvPr id="13" name="Flecha a la derecha con bandas 12">
            <a:extLst>
              <a:ext uri="{FF2B5EF4-FFF2-40B4-BE49-F238E27FC236}">
                <a16:creationId xmlns:a16="http://schemas.microsoft.com/office/drawing/2014/main" xmlns="" id="{0D789CA4-4C0C-774F-B1D6-DE3C9106BA3E}"/>
              </a:ext>
            </a:extLst>
          </p:cNvPr>
          <p:cNvSpPr/>
          <p:nvPr/>
        </p:nvSpPr>
        <p:spPr>
          <a:xfrm>
            <a:off x="7221761" y="3104209"/>
            <a:ext cx="1502569" cy="649582"/>
          </a:xfrm>
          <a:prstGeom prst="stripedRightArrow">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ángulo 13">
            <a:extLst>
              <a:ext uri="{FF2B5EF4-FFF2-40B4-BE49-F238E27FC236}">
                <a16:creationId xmlns:a16="http://schemas.microsoft.com/office/drawing/2014/main" xmlns="" id="{F756D592-A679-7C46-A331-D7661874C383}"/>
              </a:ext>
            </a:extLst>
          </p:cNvPr>
          <p:cNvSpPr/>
          <p:nvPr/>
        </p:nvSpPr>
        <p:spPr>
          <a:xfrm>
            <a:off x="8774298" y="2926604"/>
            <a:ext cx="2131174" cy="100479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5" name="CuadroTexto 14">
            <a:extLst>
              <a:ext uri="{FF2B5EF4-FFF2-40B4-BE49-F238E27FC236}">
                <a16:creationId xmlns:a16="http://schemas.microsoft.com/office/drawing/2014/main" xmlns="" id="{AE76224B-57EA-7E47-8E76-A5D359F5EF88}"/>
              </a:ext>
            </a:extLst>
          </p:cNvPr>
          <p:cNvSpPr txBox="1"/>
          <p:nvPr/>
        </p:nvSpPr>
        <p:spPr>
          <a:xfrm>
            <a:off x="8630449" y="3193038"/>
            <a:ext cx="23984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buClr>
                <a:schemeClr val="bg1"/>
              </a:buClr>
              <a:buSzTx/>
              <a:tabLst/>
            </a:pPr>
            <a:r>
              <a:rPr lang="es-ES_tradnl" sz="2400" b="1" dirty="0">
                <a:solidFill>
                  <a:schemeClr val="bg2"/>
                </a:solidFill>
                <a:latin typeface="ACHS Nueva Sans" pitchFamily="2" charset="77"/>
              </a:rPr>
              <a:t>DESPUÉS</a:t>
            </a:r>
          </a:p>
        </p:txBody>
      </p:sp>
    </p:spTree>
    <p:custDataLst>
      <p:tags r:id="rId1"/>
    </p:custDataLst>
    <p:extLst>
      <p:ext uri="{BB962C8B-B14F-4D97-AF65-F5344CB8AC3E}">
        <p14:creationId xmlns:p14="http://schemas.microsoft.com/office/powerpoint/2010/main" val="15606188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sismo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¿Qué hacer?: Antes de un sismo</a:t>
            </a:r>
          </a:p>
        </p:txBody>
      </p:sp>
      <p:sp>
        <p:nvSpPr>
          <p:cNvPr id="3" name="Arco de bloque 2">
            <a:extLst>
              <a:ext uri="{FF2B5EF4-FFF2-40B4-BE49-F238E27FC236}">
                <a16:creationId xmlns:a16="http://schemas.microsoft.com/office/drawing/2014/main" xmlns="" id="{4A8982B8-CDE8-384C-A196-E7134264530B}"/>
              </a:ext>
            </a:extLst>
          </p:cNvPr>
          <p:cNvSpPr/>
          <p:nvPr/>
        </p:nvSpPr>
        <p:spPr>
          <a:xfrm>
            <a:off x="3176331" y="1767651"/>
            <a:ext cx="4307395" cy="4307395"/>
          </a:xfrm>
          <a:prstGeom prst="blockArc">
            <a:avLst>
              <a:gd name="adj1" fmla="val 13894605"/>
              <a:gd name="adj2" fmla="val 17473437"/>
              <a:gd name="adj3" fmla="val 3061"/>
            </a:avLst>
          </a:prstGeom>
          <a:solidFill>
            <a:schemeClr val="bg2"/>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Arco de bloque 6">
            <a:extLst>
              <a:ext uri="{FF2B5EF4-FFF2-40B4-BE49-F238E27FC236}">
                <a16:creationId xmlns:a16="http://schemas.microsoft.com/office/drawing/2014/main" xmlns="" id="{CDAC5DB1-A98D-7D48-8723-1810254FAA56}"/>
              </a:ext>
            </a:extLst>
          </p:cNvPr>
          <p:cNvSpPr/>
          <p:nvPr/>
        </p:nvSpPr>
        <p:spPr>
          <a:xfrm>
            <a:off x="3514592" y="1430731"/>
            <a:ext cx="4307395" cy="4307395"/>
          </a:xfrm>
          <a:prstGeom prst="blockArc">
            <a:avLst>
              <a:gd name="adj1" fmla="val 10693384"/>
              <a:gd name="adj2" fmla="val 13119048"/>
              <a:gd name="adj3" fmla="val 3061"/>
            </a:avLst>
          </a:prstGeom>
          <a:solidFill>
            <a:schemeClr val="bg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Arco de bloque 16">
            <a:extLst>
              <a:ext uri="{FF2B5EF4-FFF2-40B4-BE49-F238E27FC236}">
                <a16:creationId xmlns:a16="http://schemas.microsoft.com/office/drawing/2014/main" xmlns="" id="{3D94C320-3A7A-7C47-BF15-03E8C887641B}"/>
              </a:ext>
            </a:extLst>
          </p:cNvPr>
          <p:cNvSpPr/>
          <p:nvPr/>
        </p:nvSpPr>
        <p:spPr>
          <a:xfrm>
            <a:off x="3425434" y="2108339"/>
            <a:ext cx="4307395" cy="4307395"/>
          </a:xfrm>
          <a:prstGeom prst="blockArc">
            <a:avLst>
              <a:gd name="adj1" fmla="val 9507615"/>
              <a:gd name="adj2" fmla="val 11806114"/>
              <a:gd name="adj3" fmla="val 3061"/>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Arco de bloque 17">
            <a:extLst>
              <a:ext uri="{FF2B5EF4-FFF2-40B4-BE49-F238E27FC236}">
                <a16:creationId xmlns:a16="http://schemas.microsoft.com/office/drawing/2014/main" xmlns="" id="{D7DC8277-62AB-E74D-A00C-E05A9B47E71A}"/>
              </a:ext>
            </a:extLst>
          </p:cNvPr>
          <p:cNvSpPr/>
          <p:nvPr/>
        </p:nvSpPr>
        <p:spPr>
          <a:xfrm>
            <a:off x="3301213" y="1847295"/>
            <a:ext cx="4307395" cy="4307395"/>
          </a:xfrm>
          <a:prstGeom prst="blockArc">
            <a:avLst>
              <a:gd name="adj1" fmla="val 6244712"/>
              <a:gd name="adj2" fmla="val 9038628"/>
              <a:gd name="adj3" fmla="val 3061"/>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Arco de bloque 18">
            <a:extLst>
              <a:ext uri="{FF2B5EF4-FFF2-40B4-BE49-F238E27FC236}">
                <a16:creationId xmlns:a16="http://schemas.microsoft.com/office/drawing/2014/main" xmlns="" id="{6C1862CD-BD7E-A048-9B06-C5ABD6C26104}"/>
              </a:ext>
            </a:extLst>
          </p:cNvPr>
          <p:cNvSpPr/>
          <p:nvPr/>
        </p:nvSpPr>
        <p:spPr>
          <a:xfrm>
            <a:off x="3828630" y="2057964"/>
            <a:ext cx="4307395" cy="4307395"/>
          </a:xfrm>
          <a:prstGeom prst="blockArc">
            <a:avLst>
              <a:gd name="adj1" fmla="val 3631842"/>
              <a:gd name="adj2" fmla="val 7168114"/>
              <a:gd name="adj3" fmla="val 3061"/>
            </a:avLst>
          </a:prstGeom>
          <a:solidFill>
            <a:schemeClr val="accent1"/>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Arco de bloque 19">
            <a:extLst>
              <a:ext uri="{FF2B5EF4-FFF2-40B4-BE49-F238E27FC236}">
                <a16:creationId xmlns:a16="http://schemas.microsoft.com/office/drawing/2014/main" xmlns="" id="{919AEFCB-0142-1F46-9392-2208EC90E845}"/>
              </a:ext>
            </a:extLst>
          </p:cNvPr>
          <p:cNvSpPr/>
          <p:nvPr/>
        </p:nvSpPr>
        <p:spPr>
          <a:xfrm>
            <a:off x="4725884" y="1788617"/>
            <a:ext cx="4307395" cy="4307395"/>
          </a:xfrm>
          <a:prstGeom prst="blockArc">
            <a:avLst>
              <a:gd name="adj1" fmla="val 2095961"/>
              <a:gd name="adj2" fmla="val 5163048"/>
              <a:gd name="adj3" fmla="val 3061"/>
            </a:avLst>
          </a:prstGeom>
          <a:solidFill>
            <a:schemeClr val="bg2"/>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Arco de bloque 20">
            <a:extLst>
              <a:ext uri="{FF2B5EF4-FFF2-40B4-BE49-F238E27FC236}">
                <a16:creationId xmlns:a16="http://schemas.microsoft.com/office/drawing/2014/main" xmlns="" id="{05D41933-C36D-744D-97BC-9166420EB203}"/>
              </a:ext>
            </a:extLst>
          </p:cNvPr>
          <p:cNvSpPr/>
          <p:nvPr/>
        </p:nvSpPr>
        <p:spPr>
          <a:xfrm>
            <a:off x="4444099" y="2358437"/>
            <a:ext cx="4307395" cy="4307395"/>
          </a:xfrm>
          <a:prstGeom prst="blockArc">
            <a:avLst>
              <a:gd name="adj1" fmla="val 20263523"/>
              <a:gd name="adj2" fmla="val 1061608"/>
              <a:gd name="adj3" fmla="val 3061"/>
            </a:avLst>
          </a:prstGeom>
          <a:solidFill>
            <a:schemeClr val="accent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CL" dirty="0"/>
          </a:p>
        </p:txBody>
      </p:sp>
      <p:sp>
        <p:nvSpPr>
          <p:cNvPr id="22" name="Arco de bloque 21">
            <a:extLst>
              <a:ext uri="{FF2B5EF4-FFF2-40B4-BE49-F238E27FC236}">
                <a16:creationId xmlns:a16="http://schemas.microsoft.com/office/drawing/2014/main" xmlns="" id="{49DA9A19-A365-624A-8BD3-C9A0DB694549}"/>
              </a:ext>
            </a:extLst>
          </p:cNvPr>
          <p:cNvSpPr/>
          <p:nvPr/>
        </p:nvSpPr>
        <p:spPr>
          <a:xfrm>
            <a:off x="4301956" y="1293662"/>
            <a:ext cx="4307395" cy="4307395"/>
          </a:xfrm>
          <a:prstGeom prst="blockArc">
            <a:avLst>
              <a:gd name="adj1" fmla="val 19556614"/>
              <a:gd name="adj2" fmla="val 424025"/>
              <a:gd name="adj3" fmla="val 3061"/>
            </a:avLst>
          </a:prstGeom>
          <a:solidFill>
            <a:schemeClr val="tx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s-CL" dirty="0"/>
          </a:p>
        </p:txBody>
      </p:sp>
      <p:sp>
        <p:nvSpPr>
          <p:cNvPr id="23" name="Arco de bloque 22">
            <a:extLst>
              <a:ext uri="{FF2B5EF4-FFF2-40B4-BE49-F238E27FC236}">
                <a16:creationId xmlns:a16="http://schemas.microsoft.com/office/drawing/2014/main" xmlns="" id="{B502EDC8-FFDF-BE44-A44C-454F5F26A5F3}"/>
              </a:ext>
            </a:extLst>
          </p:cNvPr>
          <p:cNvSpPr/>
          <p:nvPr/>
        </p:nvSpPr>
        <p:spPr>
          <a:xfrm>
            <a:off x="4731469" y="1759902"/>
            <a:ext cx="4307395" cy="4307395"/>
          </a:xfrm>
          <a:prstGeom prst="blockArc">
            <a:avLst>
              <a:gd name="adj1" fmla="val 14892307"/>
              <a:gd name="adj2" fmla="val 18525148"/>
              <a:gd name="adj3" fmla="val 3061"/>
            </a:avLst>
          </a:prstGeom>
          <a:solidFill>
            <a:schemeClr val="accent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CL" dirty="0"/>
          </a:p>
        </p:txBody>
      </p:sp>
      <p:sp>
        <p:nvSpPr>
          <p:cNvPr id="24" name="Forma libre 23">
            <a:extLst>
              <a:ext uri="{FF2B5EF4-FFF2-40B4-BE49-F238E27FC236}">
                <a16:creationId xmlns:a16="http://schemas.microsoft.com/office/drawing/2014/main" xmlns="" id="{7805B416-5135-7C4E-BD99-E4ECB2B9E16C}"/>
              </a:ext>
            </a:extLst>
          </p:cNvPr>
          <p:cNvSpPr/>
          <p:nvPr/>
        </p:nvSpPr>
        <p:spPr>
          <a:xfrm>
            <a:off x="5253329" y="3318896"/>
            <a:ext cx="1655070" cy="1492587"/>
          </a:xfrm>
          <a:custGeom>
            <a:avLst/>
            <a:gdLst>
              <a:gd name="connsiteX0" fmla="*/ 0 w 1655070"/>
              <a:gd name="connsiteY0" fmla="*/ 746294 h 1492587"/>
              <a:gd name="connsiteX1" fmla="*/ 827535 w 1655070"/>
              <a:gd name="connsiteY1" fmla="*/ 0 h 1492587"/>
              <a:gd name="connsiteX2" fmla="*/ 1655070 w 1655070"/>
              <a:gd name="connsiteY2" fmla="*/ 746294 h 1492587"/>
              <a:gd name="connsiteX3" fmla="*/ 827535 w 1655070"/>
              <a:gd name="connsiteY3" fmla="*/ 1492588 h 1492587"/>
              <a:gd name="connsiteX4" fmla="*/ 0 w 1655070"/>
              <a:gd name="connsiteY4" fmla="*/ 746294 h 149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070" h="1492587">
                <a:moveTo>
                  <a:pt x="0" y="746294"/>
                </a:moveTo>
                <a:cubicBezTo>
                  <a:pt x="0" y="334127"/>
                  <a:pt x="370500" y="0"/>
                  <a:pt x="827535" y="0"/>
                </a:cubicBezTo>
                <a:cubicBezTo>
                  <a:pt x="1284570" y="0"/>
                  <a:pt x="1655070" y="334127"/>
                  <a:pt x="1655070" y="746294"/>
                </a:cubicBezTo>
                <a:cubicBezTo>
                  <a:pt x="1655070" y="1158461"/>
                  <a:pt x="1284570" y="1492588"/>
                  <a:pt x="827535" y="1492588"/>
                </a:cubicBezTo>
                <a:cubicBezTo>
                  <a:pt x="370500" y="1492588"/>
                  <a:pt x="0" y="1158461"/>
                  <a:pt x="0" y="7462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9" tIns="233824" rIns="257619" bIns="233824"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Formular un plan preventivo</a:t>
            </a:r>
          </a:p>
        </p:txBody>
      </p:sp>
      <p:sp>
        <p:nvSpPr>
          <p:cNvPr id="25" name="Forma libre 24">
            <a:extLst>
              <a:ext uri="{FF2B5EF4-FFF2-40B4-BE49-F238E27FC236}">
                <a16:creationId xmlns:a16="http://schemas.microsoft.com/office/drawing/2014/main" xmlns="" id="{370B7673-F56E-6045-99A2-2D31A3020FC1}"/>
              </a:ext>
            </a:extLst>
          </p:cNvPr>
          <p:cNvSpPr/>
          <p:nvPr/>
        </p:nvSpPr>
        <p:spPr>
          <a:xfrm>
            <a:off x="5070680" y="1279019"/>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Elaboración de un plan interno </a:t>
            </a:r>
          </a:p>
        </p:txBody>
      </p:sp>
      <p:sp>
        <p:nvSpPr>
          <p:cNvPr id="26" name="Forma libre 25">
            <a:extLst>
              <a:ext uri="{FF2B5EF4-FFF2-40B4-BE49-F238E27FC236}">
                <a16:creationId xmlns:a16="http://schemas.microsoft.com/office/drawing/2014/main" xmlns="" id="{1276A3B1-E5A1-A94D-B2A2-33B05DD7A064}"/>
              </a:ext>
            </a:extLst>
          </p:cNvPr>
          <p:cNvSpPr/>
          <p:nvPr/>
        </p:nvSpPr>
        <p:spPr>
          <a:xfrm>
            <a:off x="7185572" y="1594290"/>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tx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Determinar zona de seguridad en sala de clase</a:t>
            </a:r>
          </a:p>
        </p:txBody>
      </p:sp>
      <p:sp>
        <p:nvSpPr>
          <p:cNvPr id="27" name="Forma libre 26">
            <a:extLst>
              <a:ext uri="{FF2B5EF4-FFF2-40B4-BE49-F238E27FC236}">
                <a16:creationId xmlns:a16="http://schemas.microsoft.com/office/drawing/2014/main" xmlns="" id="{827E5727-81A8-734E-BC1E-FCF17ABDF80B}"/>
              </a:ext>
            </a:extLst>
          </p:cNvPr>
          <p:cNvSpPr/>
          <p:nvPr/>
        </p:nvSpPr>
        <p:spPr>
          <a:xfrm>
            <a:off x="7533196" y="3042842"/>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Contar con luces de emergencia </a:t>
            </a:r>
          </a:p>
        </p:txBody>
      </p:sp>
      <p:sp>
        <p:nvSpPr>
          <p:cNvPr id="28" name="Forma libre 27">
            <a:extLst>
              <a:ext uri="{FF2B5EF4-FFF2-40B4-BE49-F238E27FC236}">
                <a16:creationId xmlns:a16="http://schemas.microsoft.com/office/drawing/2014/main" xmlns="" id="{3C08166B-D01A-9F46-98E7-F50084E96183}"/>
              </a:ext>
            </a:extLst>
          </p:cNvPr>
          <p:cNvSpPr/>
          <p:nvPr/>
        </p:nvSpPr>
        <p:spPr>
          <a:xfrm>
            <a:off x="7591131" y="4491246"/>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Determinar vías de evacuación entre sala de clase y ZS</a:t>
            </a:r>
          </a:p>
        </p:txBody>
      </p:sp>
      <p:sp>
        <p:nvSpPr>
          <p:cNvPr id="29" name="Forma libre 28">
            <a:extLst>
              <a:ext uri="{FF2B5EF4-FFF2-40B4-BE49-F238E27FC236}">
                <a16:creationId xmlns:a16="http://schemas.microsoft.com/office/drawing/2014/main" xmlns="" id="{C1277957-05DB-BA40-BFFC-A8329E83A6BE}"/>
              </a:ext>
            </a:extLst>
          </p:cNvPr>
          <p:cNvSpPr/>
          <p:nvPr/>
        </p:nvSpPr>
        <p:spPr>
          <a:xfrm>
            <a:off x="5955156" y="5392586"/>
            <a:ext cx="2140971" cy="1330868"/>
          </a:xfrm>
          <a:custGeom>
            <a:avLst/>
            <a:gdLst>
              <a:gd name="connsiteX0" fmla="*/ 0 w 2140971"/>
              <a:gd name="connsiteY0" fmla="*/ 665434 h 1330868"/>
              <a:gd name="connsiteX1" fmla="*/ 1070486 w 2140971"/>
              <a:gd name="connsiteY1" fmla="*/ 0 h 1330868"/>
              <a:gd name="connsiteX2" fmla="*/ 2140972 w 2140971"/>
              <a:gd name="connsiteY2" fmla="*/ 665434 h 1330868"/>
              <a:gd name="connsiteX3" fmla="*/ 1070486 w 2140971"/>
              <a:gd name="connsiteY3" fmla="*/ 1330868 h 1330868"/>
              <a:gd name="connsiteX4" fmla="*/ 0 w 2140971"/>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71" h="1330868">
                <a:moveTo>
                  <a:pt x="0" y="665434"/>
                </a:moveTo>
                <a:cubicBezTo>
                  <a:pt x="0" y="297925"/>
                  <a:pt x="479273" y="0"/>
                  <a:pt x="1070486" y="0"/>
                </a:cubicBezTo>
                <a:cubicBezTo>
                  <a:pt x="1661699" y="0"/>
                  <a:pt x="2140972" y="297925"/>
                  <a:pt x="2140972" y="665434"/>
                </a:cubicBezTo>
                <a:cubicBezTo>
                  <a:pt x="2140972" y="1032943"/>
                  <a:pt x="1661699" y="1330868"/>
                  <a:pt x="1070486" y="1330868"/>
                </a:cubicBezTo>
                <a:cubicBezTo>
                  <a:pt x="479273" y="1330868"/>
                  <a:pt x="0" y="1032943"/>
                  <a:pt x="0" y="665434"/>
                </a:cubicBezTo>
                <a:close/>
              </a:path>
            </a:pathLst>
          </a:custGeom>
          <a:solidFill>
            <a:schemeClr val="accent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13538" tIns="194901" rIns="313538"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Implementación de sistema de alarmas </a:t>
            </a:r>
          </a:p>
        </p:txBody>
      </p:sp>
      <p:sp>
        <p:nvSpPr>
          <p:cNvPr id="30" name="Forma libre 29">
            <a:extLst>
              <a:ext uri="{FF2B5EF4-FFF2-40B4-BE49-F238E27FC236}">
                <a16:creationId xmlns:a16="http://schemas.microsoft.com/office/drawing/2014/main" xmlns="" id="{D76B1DE6-30DC-5444-BB5E-63C8879F53E8}"/>
              </a:ext>
            </a:extLst>
          </p:cNvPr>
          <p:cNvSpPr/>
          <p:nvPr/>
        </p:nvSpPr>
        <p:spPr>
          <a:xfrm>
            <a:off x="3911950" y="5392599"/>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Involucrar a la comunidad </a:t>
            </a:r>
          </a:p>
        </p:txBody>
      </p:sp>
      <p:sp>
        <p:nvSpPr>
          <p:cNvPr id="31" name="Forma libre 30">
            <a:extLst>
              <a:ext uri="{FF2B5EF4-FFF2-40B4-BE49-F238E27FC236}">
                <a16:creationId xmlns:a16="http://schemas.microsoft.com/office/drawing/2014/main" xmlns="" id="{6A0160E3-1E66-D84E-B6D6-2C6EF811CBD3}"/>
              </a:ext>
            </a:extLst>
          </p:cNvPr>
          <p:cNvSpPr/>
          <p:nvPr/>
        </p:nvSpPr>
        <p:spPr>
          <a:xfrm>
            <a:off x="2579409" y="4375225"/>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tx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Coordinación con padres para retiro de alumnos  </a:t>
            </a:r>
          </a:p>
        </p:txBody>
      </p:sp>
      <p:sp>
        <p:nvSpPr>
          <p:cNvPr id="32" name="Forma libre 31">
            <a:extLst>
              <a:ext uri="{FF2B5EF4-FFF2-40B4-BE49-F238E27FC236}">
                <a16:creationId xmlns:a16="http://schemas.microsoft.com/office/drawing/2014/main" xmlns="" id="{E9A7404C-4DC5-4840-8332-2840447DAC89}"/>
              </a:ext>
            </a:extLst>
          </p:cNvPr>
          <p:cNvSpPr/>
          <p:nvPr/>
        </p:nvSpPr>
        <p:spPr>
          <a:xfrm>
            <a:off x="2521482" y="2984755"/>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Asignación de roles</a:t>
            </a:r>
          </a:p>
        </p:txBody>
      </p:sp>
      <p:sp>
        <p:nvSpPr>
          <p:cNvPr id="33" name="Forma libre 32">
            <a:extLst>
              <a:ext uri="{FF2B5EF4-FFF2-40B4-BE49-F238E27FC236}">
                <a16:creationId xmlns:a16="http://schemas.microsoft.com/office/drawing/2014/main" xmlns="" id="{B1DEEA95-B537-1744-813C-12121288E2B8}"/>
              </a:ext>
            </a:extLst>
          </p:cNvPr>
          <p:cNvSpPr/>
          <p:nvPr/>
        </p:nvSpPr>
        <p:spPr>
          <a:xfrm>
            <a:off x="2984974" y="1594438"/>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Programación y evaluación de simulacros</a:t>
            </a:r>
          </a:p>
        </p:txBody>
      </p:sp>
    </p:spTree>
    <p:custDataLst>
      <p:tags r:id="rId1"/>
    </p:custDataLst>
    <p:extLst>
      <p:ext uri="{BB962C8B-B14F-4D97-AF65-F5344CB8AC3E}">
        <p14:creationId xmlns:p14="http://schemas.microsoft.com/office/powerpoint/2010/main" val="10748468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¿Qué hacer?</a:t>
            </a:r>
          </a:p>
          <a:p>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 Antes de un sismo, no olvide los siguientes números de emergencia.</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Sismo</a:t>
            </a:r>
          </a:p>
        </p:txBody>
      </p:sp>
      <p:grpSp>
        <p:nvGrpSpPr>
          <p:cNvPr id="12" name="Grupo 11">
            <a:extLst>
              <a:ext uri="{FF2B5EF4-FFF2-40B4-BE49-F238E27FC236}">
                <a16:creationId xmlns:a16="http://schemas.microsoft.com/office/drawing/2014/main" xmlns="" id="{A9DCDF17-D410-EE46-B6FB-135085C7C8AD}"/>
              </a:ext>
            </a:extLst>
          </p:cNvPr>
          <p:cNvGrpSpPr/>
          <p:nvPr/>
        </p:nvGrpSpPr>
        <p:grpSpPr>
          <a:xfrm>
            <a:off x="4706431" y="1358686"/>
            <a:ext cx="5140179" cy="4608028"/>
            <a:chOff x="7588572" y="3051597"/>
            <a:chExt cx="5480992" cy="4978032"/>
          </a:xfrm>
        </p:grpSpPr>
        <p:sp>
          <p:nvSpPr>
            <p:cNvPr id="14" name="8 Rectángulo redondeado">
              <a:extLst>
                <a:ext uri="{FF2B5EF4-FFF2-40B4-BE49-F238E27FC236}">
                  <a16:creationId xmlns:a16="http://schemas.microsoft.com/office/drawing/2014/main" xmlns="" id="{F9D6143F-5E01-2F47-BBCD-4F0DECB95770}"/>
                </a:ext>
              </a:extLst>
            </p:cNvPr>
            <p:cNvSpPr/>
            <p:nvPr/>
          </p:nvSpPr>
          <p:spPr>
            <a:xfrm>
              <a:off x="7588572" y="3051597"/>
              <a:ext cx="2664296" cy="1008112"/>
            </a:xfrm>
            <a:prstGeom prst="roundRect">
              <a:avLst/>
            </a:prstGeom>
            <a:solidFill>
              <a:schemeClr val="accent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000" b="1" spc="300" dirty="0">
                  <a:solidFill>
                    <a:schemeClr val="bg1"/>
                  </a:solidFill>
                  <a:latin typeface="ACHS Nueva Sans Medium" pitchFamily="2" charset="77"/>
                  <a:cs typeface="Catamaran Light" panose="00000400000000000000" pitchFamily="2" charset="0"/>
                </a:rPr>
                <a:t>AMBULANCIA 131</a:t>
              </a:r>
            </a:p>
          </p:txBody>
        </p:sp>
        <p:sp>
          <p:nvSpPr>
            <p:cNvPr id="15" name="9 Rectángulo redondeado">
              <a:extLst>
                <a:ext uri="{FF2B5EF4-FFF2-40B4-BE49-F238E27FC236}">
                  <a16:creationId xmlns:a16="http://schemas.microsoft.com/office/drawing/2014/main" xmlns="" id="{47CA9B6C-DE30-C143-8A2E-D4F8BDEE2FCB}"/>
                </a:ext>
              </a:extLst>
            </p:cNvPr>
            <p:cNvSpPr/>
            <p:nvPr/>
          </p:nvSpPr>
          <p:spPr>
            <a:xfrm>
              <a:off x="10405268" y="3053291"/>
              <a:ext cx="2664296" cy="1008112"/>
            </a:xfrm>
            <a:prstGeom prst="roundRect">
              <a:avLst/>
            </a:prstGeom>
            <a:solidFill>
              <a:schemeClr val="accent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000" b="1" spc="300" dirty="0">
                  <a:solidFill>
                    <a:schemeClr val="bg1"/>
                  </a:solidFill>
                  <a:latin typeface="ACHS Nueva Sans Medium" pitchFamily="2" charset="77"/>
                  <a:cs typeface="Catamaran Light" panose="00000400000000000000" pitchFamily="2" charset="0"/>
                </a:rPr>
                <a:t>BOMBEROS </a:t>
              </a:r>
            </a:p>
            <a:p>
              <a:pPr algn="ctr"/>
              <a:r>
                <a:rPr lang="es-CL" sz="2000" b="1" spc="300" dirty="0">
                  <a:solidFill>
                    <a:schemeClr val="bg1"/>
                  </a:solidFill>
                  <a:latin typeface="ACHS Nueva Sans Medium" pitchFamily="2" charset="77"/>
                  <a:cs typeface="Catamaran Light" panose="00000400000000000000" pitchFamily="2" charset="0"/>
                </a:rPr>
                <a:t>132</a:t>
              </a:r>
            </a:p>
          </p:txBody>
        </p:sp>
        <p:sp>
          <p:nvSpPr>
            <p:cNvPr id="17" name="10 Rectángulo redondeado">
              <a:extLst>
                <a:ext uri="{FF2B5EF4-FFF2-40B4-BE49-F238E27FC236}">
                  <a16:creationId xmlns:a16="http://schemas.microsoft.com/office/drawing/2014/main" xmlns="" id="{EE72C0B3-6242-F24E-BAA9-2E335AF997D9}"/>
                </a:ext>
              </a:extLst>
            </p:cNvPr>
            <p:cNvSpPr/>
            <p:nvPr/>
          </p:nvSpPr>
          <p:spPr>
            <a:xfrm>
              <a:off x="7588572" y="4308128"/>
              <a:ext cx="2664296" cy="1008112"/>
            </a:xfrm>
            <a:prstGeom prst="roundRect">
              <a:avLst/>
            </a:prstGeom>
            <a:solidFill>
              <a:schemeClr val="accent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000" b="1" spc="300" dirty="0">
                  <a:solidFill>
                    <a:schemeClr val="bg1"/>
                  </a:solidFill>
                  <a:latin typeface="ACHS Nueva Sans Medium" pitchFamily="2" charset="77"/>
                  <a:cs typeface="Catamaran Light" panose="00000400000000000000" pitchFamily="2" charset="0"/>
                </a:rPr>
                <a:t>CARABINEROS 133</a:t>
              </a:r>
            </a:p>
          </p:txBody>
        </p:sp>
        <p:sp>
          <p:nvSpPr>
            <p:cNvPr id="18" name="12 Rectángulo redondeado">
              <a:extLst>
                <a:ext uri="{FF2B5EF4-FFF2-40B4-BE49-F238E27FC236}">
                  <a16:creationId xmlns:a16="http://schemas.microsoft.com/office/drawing/2014/main" xmlns="" id="{AE99ED55-C18C-474D-8DF2-D02C531059F0}"/>
                </a:ext>
              </a:extLst>
            </p:cNvPr>
            <p:cNvSpPr/>
            <p:nvPr/>
          </p:nvSpPr>
          <p:spPr>
            <a:xfrm>
              <a:off x="10405268" y="4308128"/>
              <a:ext cx="2664296" cy="1008112"/>
            </a:xfrm>
            <a:prstGeom prst="roundRect">
              <a:avLst/>
            </a:prstGeom>
            <a:solidFill>
              <a:schemeClr val="accent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000" b="1" spc="300" dirty="0">
                  <a:solidFill>
                    <a:schemeClr val="bg1"/>
                  </a:solidFill>
                  <a:latin typeface="ACHS Nueva Sans Medium" pitchFamily="2" charset="77"/>
                  <a:cs typeface="Catamaran Light" panose="00000400000000000000" pitchFamily="2" charset="0"/>
                </a:rPr>
                <a:t>PDI </a:t>
              </a:r>
            </a:p>
            <a:p>
              <a:pPr algn="ctr"/>
              <a:r>
                <a:rPr lang="es-CL" sz="2000" b="1" spc="300" dirty="0">
                  <a:solidFill>
                    <a:schemeClr val="bg1"/>
                  </a:solidFill>
                  <a:latin typeface="ACHS Nueva Sans Medium" pitchFamily="2" charset="77"/>
                  <a:cs typeface="Catamaran Light" panose="00000400000000000000" pitchFamily="2" charset="0"/>
                </a:rPr>
                <a:t>134</a:t>
              </a:r>
            </a:p>
          </p:txBody>
        </p:sp>
        <p:pic>
          <p:nvPicPr>
            <p:cNvPr id="19" name="3 Imagen" descr="7802.jpg">
              <a:extLst>
                <a:ext uri="{FF2B5EF4-FFF2-40B4-BE49-F238E27FC236}">
                  <a16:creationId xmlns:a16="http://schemas.microsoft.com/office/drawing/2014/main" xmlns="" id="{33C27596-4358-6049-B166-7D4E306A9C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8572" y="5517458"/>
              <a:ext cx="5480992" cy="251217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sp>
        <p:nvSpPr>
          <p:cNvPr id="13" name="Rectángulo 12">
            <a:extLst>
              <a:ext uri="{FF2B5EF4-FFF2-40B4-BE49-F238E27FC236}">
                <a16:creationId xmlns:a16="http://schemas.microsoft.com/office/drawing/2014/main" xmlns="" id="{AD9B99DF-08FB-A845-ADAD-C949962EED86}"/>
              </a:ext>
            </a:extLst>
          </p:cNvPr>
          <p:cNvSpPr/>
          <p:nvPr/>
        </p:nvSpPr>
        <p:spPr>
          <a:xfrm>
            <a:off x="4706431" y="1338021"/>
            <a:ext cx="6431684" cy="5101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ustDataLst>
      <p:tags r:id="rId1"/>
    </p:custDataLst>
    <p:extLst>
      <p:ext uri="{BB962C8B-B14F-4D97-AF65-F5344CB8AC3E}">
        <p14:creationId xmlns:p14="http://schemas.microsoft.com/office/powerpoint/2010/main" val="40030731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358893A9-75E6-FD45-B5C2-A37F1BE61C22}"/>
              </a:ext>
            </a:extLst>
          </p:cNvPr>
          <p:cNvSpPr>
            <a:spLocks noGrp="1"/>
          </p:cNvSpPr>
          <p:nvPr>
            <p:ph type="body" sz="quarter" idx="61"/>
          </p:nvPr>
        </p:nvSpPr>
        <p:spPr/>
        <p:txBody>
          <a:bodyPr/>
          <a:lstStyle/>
          <a:p>
            <a:r>
              <a:rPr lang="es-CL" dirty="0">
                <a:latin typeface="ACHS Nueva Serif" pitchFamily="2" charset="77"/>
              </a:rPr>
              <a:t>Antes de comenzar</a:t>
            </a:r>
          </a:p>
        </p:txBody>
      </p:sp>
      <p:sp>
        <p:nvSpPr>
          <p:cNvPr id="11" name="Marcador de texto 4">
            <a:extLst>
              <a:ext uri="{FF2B5EF4-FFF2-40B4-BE49-F238E27FC236}">
                <a16:creationId xmlns:a16="http://schemas.microsoft.com/office/drawing/2014/main" xmlns="" id="{91D7553B-3FFF-6047-96D3-581ED27F3ADD}"/>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01</a:t>
            </a:r>
            <a:endParaRPr lang="es-CL" sz="4800" dirty="0">
              <a:solidFill>
                <a:schemeClr val="bg2"/>
              </a:solidFill>
            </a:endParaRPr>
          </a:p>
        </p:txBody>
      </p:sp>
      <p:sp>
        <p:nvSpPr>
          <p:cNvPr id="12" name="Marcador de texto 4">
            <a:extLst>
              <a:ext uri="{FF2B5EF4-FFF2-40B4-BE49-F238E27FC236}">
                <a16:creationId xmlns:a16="http://schemas.microsoft.com/office/drawing/2014/main" xmlns="" id="{B62A72D4-A53B-8B49-92F2-9B7C32D91C82}"/>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02</a:t>
            </a:r>
            <a:endParaRPr lang="es-CL" sz="4800" dirty="0">
              <a:solidFill>
                <a:schemeClr val="bg2"/>
              </a:solidFill>
            </a:endParaRPr>
          </a:p>
        </p:txBody>
      </p:sp>
      <p:sp>
        <p:nvSpPr>
          <p:cNvPr id="13" name="Marcador de texto 4">
            <a:extLst>
              <a:ext uri="{FF2B5EF4-FFF2-40B4-BE49-F238E27FC236}">
                <a16:creationId xmlns:a16="http://schemas.microsoft.com/office/drawing/2014/main" xmlns="" id="{FD5C8F62-9C52-8340-82A2-E0066B86EF8A}"/>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03</a:t>
            </a:r>
            <a:endParaRPr lang="es-CL" sz="4800" dirty="0">
              <a:solidFill>
                <a:schemeClr val="bg2"/>
              </a:solidFill>
            </a:endParaRPr>
          </a:p>
        </p:txBody>
      </p:sp>
      <p:sp>
        <p:nvSpPr>
          <p:cNvPr id="14" name="Marcador de texto 4">
            <a:extLst>
              <a:ext uri="{FF2B5EF4-FFF2-40B4-BE49-F238E27FC236}">
                <a16:creationId xmlns:a16="http://schemas.microsoft.com/office/drawing/2014/main" xmlns="" id="{782DF500-0203-F24A-8A0E-330617E8C7D7}"/>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04</a:t>
            </a:r>
            <a:endParaRPr lang="es-CL" sz="4800" dirty="0">
              <a:solidFill>
                <a:schemeClr val="bg2"/>
              </a:solidFill>
            </a:endParaRPr>
          </a:p>
        </p:txBody>
      </p:sp>
      <p:sp>
        <p:nvSpPr>
          <p:cNvPr id="15" name="Marcador de texto 5">
            <a:extLst>
              <a:ext uri="{FF2B5EF4-FFF2-40B4-BE49-F238E27FC236}">
                <a16:creationId xmlns:a16="http://schemas.microsoft.com/office/drawing/2014/main" xmlns="" id="{C8ECA2F2-50F4-3F41-B5BD-81252D991F95}"/>
              </a:ext>
            </a:extLst>
          </p:cNvPr>
          <p:cNvSpPr txBox="1">
            <a:spLocks/>
          </p:cNvSpPr>
          <p:nvPr/>
        </p:nvSpPr>
        <p:spPr>
          <a:xfrm>
            <a:off x="584328" y="4625431"/>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Bienvenida</a:t>
            </a:r>
          </a:p>
        </p:txBody>
      </p:sp>
      <p:sp>
        <p:nvSpPr>
          <p:cNvPr id="16" name="Marcador de texto 5">
            <a:extLst>
              <a:ext uri="{FF2B5EF4-FFF2-40B4-BE49-F238E27FC236}">
                <a16:creationId xmlns:a16="http://schemas.microsoft.com/office/drawing/2014/main" xmlns="" id="{6AE49AC5-1301-734E-8BD6-826D979B9B3E}"/>
              </a:ext>
            </a:extLst>
          </p:cNvPr>
          <p:cNvSpPr txBox="1">
            <a:spLocks/>
          </p:cNvSpPr>
          <p:nvPr/>
        </p:nvSpPr>
        <p:spPr>
          <a:xfrm>
            <a:off x="3399325" y="4644570"/>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del facilitador</a:t>
            </a:r>
          </a:p>
          <a:p>
            <a:pPr algn="ctr"/>
            <a:endParaRPr lang="es-CL" b="1" dirty="0">
              <a:solidFill>
                <a:schemeClr val="bg2"/>
              </a:solidFill>
              <a:latin typeface="ACHS Nueva Sans Medium" pitchFamily="2" charset="77"/>
            </a:endParaRPr>
          </a:p>
        </p:txBody>
      </p:sp>
      <p:sp>
        <p:nvSpPr>
          <p:cNvPr id="17" name="Marcador de texto 5">
            <a:extLst>
              <a:ext uri="{FF2B5EF4-FFF2-40B4-BE49-F238E27FC236}">
                <a16:creationId xmlns:a16="http://schemas.microsoft.com/office/drawing/2014/main" xmlns="" id="{FD8C40BB-B15B-A844-A1FF-541F929A4580}"/>
              </a:ext>
            </a:extLst>
          </p:cNvPr>
          <p:cNvSpPr txBox="1">
            <a:spLocks/>
          </p:cNvSpPr>
          <p:nvPr/>
        </p:nvSpPr>
        <p:spPr>
          <a:xfrm>
            <a:off x="6392302" y="4644572"/>
            <a:ext cx="1807317"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Expectativas de los participantes</a:t>
            </a:r>
          </a:p>
          <a:p>
            <a:pPr algn="ctr"/>
            <a:endParaRPr lang="es-CL" b="1" dirty="0">
              <a:solidFill>
                <a:schemeClr val="bg2"/>
              </a:solidFill>
              <a:latin typeface="ACHS Nueva Sans Medium" pitchFamily="2" charset="77"/>
            </a:endParaRPr>
          </a:p>
        </p:txBody>
      </p:sp>
      <p:sp>
        <p:nvSpPr>
          <p:cNvPr id="18" name="Marcador de texto 5">
            <a:extLst>
              <a:ext uri="{FF2B5EF4-FFF2-40B4-BE49-F238E27FC236}">
                <a16:creationId xmlns:a16="http://schemas.microsoft.com/office/drawing/2014/main" xmlns="" id="{3C575E46-7519-5648-AFA8-A7DD75415D72}"/>
              </a:ext>
            </a:extLst>
          </p:cNvPr>
          <p:cNvSpPr txBox="1">
            <a:spLocks/>
          </p:cNvSpPr>
          <p:nvPr/>
        </p:nvSpPr>
        <p:spPr>
          <a:xfrm>
            <a:off x="9444431" y="4629414"/>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a:t>
            </a:r>
            <a:r>
              <a:rPr lang="es-CL" b="1" dirty="0" smtClean="0">
                <a:solidFill>
                  <a:schemeClr val="bg2"/>
                </a:solidFill>
                <a:latin typeface="ACHS Nueva Sans Medium" pitchFamily="2" charset="77"/>
              </a:rPr>
              <a:t>de la charla</a:t>
            </a:r>
            <a:endParaRPr lang="es-CL" b="1" dirty="0">
              <a:solidFill>
                <a:schemeClr val="bg2"/>
              </a:solidFill>
              <a:latin typeface="ACHS Nueva Sans Medium" pitchFamily="2" charset="77"/>
            </a:endParaRPr>
          </a:p>
          <a:p>
            <a:pPr algn="ctr"/>
            <a:endParaRPr lang="es-CL" b="1" dirty="0">
              <a:solidFill>
                <a:schemeClr val="bg2"/>
              </a:solidFill>
              <a:latin typeface="ACHS Nueva Sans Medium" pitchFamily="2" charset="77"/>
            </a:endParaRPr>
          </a:p>
        </p:txBody>
      </p:sp>
      <p:pic>
        <p:nvPicPr>
          <p:cNvPr id="23" name="Imagen 22">
            <a:extLst>
              <a:ext uri="{FF2B5EF4-FFF2-40B4-BE49-F238E27FC236}">
                <a16:creationId xmlns:a16="http://schemas.microsoft.com/office/drawing/2014/main" xmlns="" id="{03F854EF-F27B-BE48-A769-4C0496D2DA91}"/>
              </a:ext>
            </a:extLst>
          </p:cNvPr>
          <p:cNvPicPr>
            <a:picLocks noChangeAspect="1"/>
          </p:cNvPicPr>
          <p:nvPr/>
        </p:nvPicPr>
        <p:blipFill>
          <a:blip r:embed="rId3"/>
          <a:stretch>
            <a:fillRect/>
          </a:stretch>
        </p:blipFill>
        <p:spPr>
          <a:xfrm>
            <a:off x="584327" y="3060478"/>
            <a:ext cx="1481153" cy="1071472"/>
          </a:xfrm>
          <a:prstGeom prst="rect">
            <a:avLst/>
          </a:prstGeom>
        </p:spPr>
      </p:pic>
      <p:pic>
        <p:nvPicPr>
          <p:cNvPr id="24" name="Imagen 23">
            <a:extLst>
              <a:ext uri="{FF2B5EF4-FFF2-40B4-BE49-F238E27FC236}">
                <a16:creationId xmlns:a16="http://schemas.microsoft.com/office/drawing/2014/main" xmlns="" id="{D58F6625-9293-1F44-9DB4-A9C699541BF9}"/>
              </a:ext>
            </a:extLst>
          </p:cNvPr>
          <p:cNvPicPr>
            <a:picLocks noChangeAspect="1"/>
          </p:cNvPicPr>
          <p:nvPr/>
        </p:nvPicPr>
        <p:blipFill>
          <a:blip r:embed="rId4"/>
          <a:stretch>
            <a:fillRect/>
          </a:stretch>
        </p:blipFill>
        <p:spPr>
          <a:xfrm>
            <a:off x="3762017" y="2959205"/>
            <a:ext cx="922622" cy="1336212"/>
          </a:xfrm>
          <a:prstGeom prst="rect">
            <a:avLst/>
          </a:prstGeom>
        </p:spPr>
      </p:pic>
      <p:pic>
        <p:nvPicPr>
          <p:cNvPr id="25" name="Imagen 24">
            <a:extLst>
              <a:ext uri="{FF2B5EF4-FFF2-40B4-BE49-F238E27FC236}">
                <a16:creationId xmlns:a16="http://schemas.microsoft.com/office/drawing/2014/main" xmlns="" id="{56C07644-EDAE-3C4A-AC80-835AF3C008E5}"/>
              </a:ext>
            </a:extLst>
          </p:cNvPr>
          <p:cNvPicPr>
            <a:picLocks noChangeAspect="1"/>
          </p:cNvPicPr>
          <p:nvPr/>
        </p:nvPicPr>
        <p:blipFill>
          <a:blip r:embed="rId5"/>
          <a:stretch>
            <a:fillRect/>
          </a:stretch>
        </p:blipFill>
        <p:spPr>
          <a:xfrm>
            <a:off x="6614197" y="3139746"/>
            <a:ext cx="1102987" cy="1039959"/>
          </a:xfrm>
          <a:prstGeom prst="rect">
            <a:avLst/>
          </a:prstGeom>
        </p:spPr>
      </p:pic>
      <p:pic>
        <p:nvPicPr>
          <p:cNvPr id="26" name="Imagen 25">
            <a:extLst>
              <a:ext uri="{FF2B5EF4-FFF2-40B4-BE49-F238E27FC236}">
                <a16:creationId xmlns:a16="http://schemas.microsoft.com/office/drawing/2014/main" xmlns="" id="{047C67DE-090A-0A4D-9DF0-AEED1D1CCBA4}"/>
              </a:ext>
            </a:extLst>
          </p:cNvPr>
          <p:cNvPicPr>
            <a:picLocks noChangeAspect="1"/>
          </p:cNvPicPr>
          <p:nvPr/>
        </p:nvPicPr>
        <p:blipFill>
          <a:blip r:embed="rId6"/>
          <a:stretch>
            <a:fillRect/>
          </a:stretch>
        </p:blipFill>
        <p:spPr>
          <a:xfrm>
            <a:off x="9606598" y="3082608"/>
            <a:ext cx="1157089" cy="1124948"/>
          </a:xfrm>
          <a:prstGeom prst="rect">
            <a:avLst/>
          </a:prstGeom>
        </p:spPr>
      </p:pic>
    </p:spTree>
    <p:custDataLst>
      <p:tags r:id="rId1"/>
    </p:custDataLst>
    <p:extLst>
      <p:ext uri="{BB962C8B-B14F-4D97-AF65-F5344CB8AC3E}">
        <p14:creationId xmlns:p14="http://schemas.microsoft.com/office/powerpoint/2010/main" val="110170703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¿Qué hacer?</a:t>
            </a:r>
          </a:p>
          <a:p>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 Durante un sismo al interior de una estructura:</a:t>
            </a:r>
          </a:p>
          <a:p>
            <a:pPr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Sismo</a:t>
            </a:r>
          </a:p>
        </p:txBody>
      </p:sp>
      <p:grpSp>
        <p:nvGrpSpPr>
          <p:cNvPr id="2" name="Grupo 1">
            <a:extLst>
              <a:ext uri="{FF2B5EF4-FFF2-40B4-BE49-F238E27FC236}">
                <a16:creationId xmlns:a16="http://schemas.microsoft.com/office/drawing/2014/main" xmlns="" id="{7A56CF87-585F-B441-8885-7E82EFA90A95}"/>
              </a:ext>
            </a:extLst>
          </p:cNvPr>
          <p:cNvGrpSpPr/>
          <p:nvPr/>
        </p:nvGrpSpPr>
        <p:grpSpPr>
          <a:xfrm>
            <a:off x="3038510" y="-168065"/>
            <a:ext cx="8142403" cy="7308774"/>
            <a:chOff x="3038510" y="-168065"/>
            <a:chExt cx="8142403" cy="7308774"/>
          </a:xfrm>
        </p:grpSpPr>
        <p:sp>
          <p:nvSpPr>
            <p:cNvPr id="3" name="Forma libre 2">
              <a:extLst>
                <a:ext uri="{FF2B5EF4-FFF2-40B4-BE49-F238E27FC236}">
                  <a16:creationId xmlns:a16="http://schemas.microsoft.com/office/drawing/2014/main" xmlns="" id="{4F015E71-C07D-7442-B6C4-68D55E1D6799}"/>
                </a:ext>
              </a:extLst>
            </p:cNvPr>
            <p:cNvSpPr/>
            <p:nvPr/>
          </p:nvSpPr>
          <p:spPr>
            <a:xfrm>
              <a:off x="5611689" y="462171"/>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bg1"/>
                  </a:solidFill>
                  <a:latin typeface="ACHS Nueva Sans Medium" pitchFamily="2" charset="77"/>
                  <a:cs typeface="Catamaran Light" panose="00000400000000000000" pitchFamily="2" charset="0"/>
                </a:rPr>
                <a:t>Mantener la tranquilidad</a:t>
              </a:r>
            </a:p>
          </p:txBody>
        </p:sp>
        <p:sp>
          <p:nvSpPr>
            <p:cNvPr id="5" name="Forma libre 4">
              <a:extLst>
                <a:ext uri="{FF2B5EF4-FFF2-40B4-BE49-F238E27FC236}">
                  <a16:creationId xmlns:a16="http://schemas.microsoft.com/office/drawing/2014/main" xmlns="" id="{3B88353E-9CDF-464F-96BB-F72C7D0F11B5}"/>
                </a:ext>
              </a:extLst>
            </p:cNvPr>
            <p:cNvSpPr/>
            <p:nvPr/>
          </p:nvSpPr>
          <p:spPr>
            <a:xfrm>
              <a:off x="3533456" y="-168065"/>
              <a:ext cx="5278707" cy="5278707"/>
            </a:xfrm>
            <a:custGeom>
              <a:avLst/>
              <a:gdLst/>
              <a:ahLst/>
              <a:cxnLst/>
              <a:rect l="0" t="0" r="0" b="0"/>
              <a:pathLst>
                <a:path>
                  <a:moveTo>
                    <a:pt x="5098097" y="1679787"/>
                  </a:moveTo>
                  <a:arcTo wR="2639353" hR="2639353" stAng="20320856" swAng="248633"/>
                </a:path>
              </a:pathLst>
            </a:custGeom>
            <a:noFill/>
            <a:ln w="38100">
              <a:solidFill>
                <a:schemeClr val="accent1"/>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6" name="Forma libre 5">
              <a:extLst>
                <a:ext uri="{FF2B5EF4-FFF2-40B4-BE49-F238E27FC236}">
                  <a16:creationId xmlns:a16="http://schemas.microsoft.com/office/drawing/2014/main" xmlns="" id="{7236B275-B612-B445-862B-0565BA0616B0}"/>
                </a:ext>
              </a:extLst>
            </p:cNvPr>
            <p:cNvSpPr/>
            <p:nvPr/>
          </p:nvSpPr>
          <p:spPr>
            <a:xfrm>
              <a:off x="7675201" y="1752853"/>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bg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latin typeface="ACHS Nueva Sans Medium" pitchFamily="2" charset="77"/>
                  <a:cs typeface="Catamaran Light" panose="00000400000000000000" pitchFamily="2" charset="0"/>
                </a:rPr>
                <a:t>Ubicar a los niños en un lugar seguro</a:t>
              </a:r>
            </a:p>
          </p:txBody>
        </p:sp>
        <p:sp>
          <p:nvSpPr>
            <p:cNvPr id="7" name="Forma libre 6">
              <a:extLst>
                <a:ext uri="{FF2B5EF4-FFF2-40B4-BE49-F238E27FC236}">
                  <a16:creationId xmlns:a16="http://schemas.microsoft.com/office/drawing/2014/main" xmlns="" id="{0BF5C04E-10A5-074C-B843-6E42A97E5560}"/>
                </a:ext>
              </a:extLst>
            </p:cNvPr>
            <p:cNvSpPr/>
            <p:nvPr/>
          </p:nvSpPr>
          <p:spPr>
            <a:xfrm>
              <a:off x="4501898" y="1471439"/>
              <a:ext cx="5278707" cy="5278707"/>
            </a:xfrm>
            <a:custGeom>
              <a:avLst/>
              <a:gdLst/>
              <a:ahLst/>
              <a:cxnLst/>
              <a:rect l="0" t="0" r="0" b="0"/>
              <a:pathLst>
                <a:path>
                  <a:moveTo>
                    <a:pt x="5007956" y="1474918"/>
                  </a:moveTo>
                  <a:arcTo wR="2639353" hR="2639353" stAng="20029240" swAng="645404"/>
                </a:path>
              </a:pathLst>
            </a:custGeom>
            <a:noFill/>
            <a:ln w="38100">
              <a:solidFill>
                <a:schemeClr val="tx2"/>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Forma libre 8">
              <a:extLst>
                <a:ext uri="{FF2B5EF4-FFF2-40B4-BE49-F238E27FC236}">
                  <a16:creationId xmlns:a16="http://schemas.microsoft.com/office/drawing/2014/main" xmlns="" id="{7F1E351E-2069-5045-ABE3-AF3548D78AFF}"/>
                </a:ext>
              </a:extLst>
            </p:cNvPr>
            <p:cNvSpPr/>
            <p:nvPr/>
          </p:nvSpPr>
          <p:spPr>
            <a:xfrm>
              <a:off x="8184869" y="3568297"/>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tx1"/>
                  </a:solidFill>
                  <a:latin typeface="ACHS Nueva Sans Medium" pitchFamily="2" charset="77"/>
                  <a:cs typeface="Catamaran Light" panose="00000400000000000000" pitchFamily="2" charset="0"/>
                </a:rPr>
                <a:t>Asegurarse de abrir las puertas </a:t>
              </a:r>
            </a:p>
          </p:txBody>
        </p:sp>
        <p:sp>
          <p:nvSpPr>
            <p:cNvPr id="11" name="Forma libre 10">
              <a:extLst>
                <a:ext uri="{FF2B5EF4-FFF2-40B4-BE49-F238E27FC236}">
                  <a16:creationId xmlns:a16="http://schemas.microsoft.com/office/drawing/2014/main" xmlns="" id="{95867162-8642-1D4E-B703-C83F67E594C1}"/>
                </a:ext>
              </a:extLst>
            </p:cNvPr>
            <p:cNvSpPr/>
            <p:nvPr/>
          </p:nvSpPr>
          <p:spPr>
            <a:xfrm>
              <a:off x="4253635" y="1862002"/>
              <a:ext cx="5278707" cy="5278707"/>
            </a:xfrm>
            <a:custGeom>
              <a:avLst/>
              <a:gdLst/>
              <a:ahLst/>
              <a:cxnLst/>
              <a:rect l="0" t="0" r="0" b="0"/>
              <a:pathLst>
                <a:path>
                  <a:moveTo>
                    <a:pt x="5268433" y="2872013"/>
                  </a:moveTo>
                  <a:arcTo wR="2639353" hR="2639353" stAng="303431" swAng="460187"/>
                </a:path>
              </a:pathLst>
            </a:custGeom>
            <a:noFill/>
            <a:ln w="38100">
              <a:solidFill>
                <a:schemeClr val="accent2"/>
              </a:solidFill>
              <a:tailEnd type="arrow"/>
            </a:ln>
          </p:spPr>
          <p:style>
            <a:lnRef idx="1">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21" name="Forma libre 20">
              <a:extLst>
                <a:ext uri="{FF2B5EF4-FFF2-40B4-BE49-F238E27FC236}">
                  <a16:creationId xmlns:a16="http://schemas.microsoft.com/office/drawing/2014/main" xmlns="" id="{906187C3-D48A-8F47-99FB-1FCC34B3CB79}"/>
                </a:ext>
              </a:extLst>
            </p:cNvPr>
            <p:cNvSpPr/>
            <p:nvPr/>
          </p:nvSpPr>
          <p:spPr>
            <a:xfrm>
              <a:off x="7483570" y="5196690"/>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tx1"/>
                  </a:solidFill>
                  <a:latin typeface="ACHS Nueva Sans Medium" pitchFamily="2" charset="77"/>
                  <a:cs typeface="Catamaran Light" panose="00000400000000000000" pitchFamily="2" charset="0"/>
                </a:rPr>
                <a:t>Evaluar evolución del sismo y posibles daños a estructura</a:t>
              </a:r>
            </a:p>
          </p:txBody>
        </p:sp>
        <p:sp>
          <p:nvSpPr>
            <p:cNvPr id="22" name="Forma libre 21">
              <a:extLst>
                <a:ext uri="{FF2B5EF4-FFF2-40B4-BE49-F238E27FC236}">
                  <a16:creationId xmlns:a16="http://schemas.microsoft.com/office/drawing/2014/main" xmlns="" id="{BEA2757C-D427-D042-8A99-7D995FD491D8}"/>
                </a:ext>
              </a:extLst>
            </p:cNvPr>
            <p:cNvSpPr/>
            <p:nvPr/>
          </p:nvSpPr>
          <p:spPr>
            <a:xfrm>
              <a:off x="4943413" y="1023023"/>
              <a:ext cx="5278707" cy="5278707"/>
            </a:xfrm>
            <a:custGeom>
              <a:avLst/>
              <a:gdLst/>
              <a:ahLst/>
              <a:cxnLst/>
              <a:rect l="0" t="0" r="0" b="0"/>
              <a:pathLst>
                <a:path>
                  <a:moveTo>
                    <a:pt x="2967179" y="5258269"/>
                  </a:moveTo>
                  <a:arcTo wR="2639353" hR="2639353" stAng="4971904" swAng="862326"/>
                </a:path>
              </a:pathLst>
            </a:custGeom>
            <a:noFill/>
            <a:ln w="38100">
              <a:solidFill>
                <a:schemeClr val="tx2"/>
              </a:solidFill>
              <a:tailEnd type="arrow"/>
            </a:ln>
          </p:spPr>
          <p:style>
            <a:lnRef idx="1">
              <a:scrgbClr r="0" g="0" b="0"/>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3" name="Forma libre 22">
              <a:extLst>
                <a:ext uri="{FF2B5EF4-FFF2-40B4-BE49-F238E27FC236}">
                  <a16:creationId xmlns:a16="http://schemas.microsoft.com/office/drawing/2014/main" xmlns="" id="{F1864ECB-0E1F-4748-A3D9-3AAC62AF2C06}"/>
                </a:ext>
              </a:extLst>
            </p:cNvPr>
            <p:cNvSpPr/>
            <p:nvPr/>
          </p:nvSpPr>
          <p:spPr>
            <a:xfrm>
              <a:off x="4039291" y="5196674"/>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tx2"/>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tx1"/>
                  </a:solidFill>
                  <a:latin typeface="+mj-lt"/>
                  <a:cs typeface="Catamaran Light" panose="00000400000000000000" pitchFamily="2" charset="0"/>
                </a:rPr>
                <a:t>Si es posible cortar el suministro eléctrico y de gas </a:t>
              </a:r>
            </a:p>
          </p:txBody>
        </p:sp>
        <p:sp>
          <p:nvSpPr>
            <p:cNvPr id="24" name="Forma libre 23">
              <a:extLst>
                <a:ext uri="{FF2B5EF4-FFF2-40B4-BE49-F238E27FC236}">
                  <a16:creationId xmlns:a16="http://schemas.microsoft.com/office/drawing/2014/main" xmlns="" id="{C9D9AFF4-30C7-1041-B71F-51BC8CC00194}"/>
                </a:ext>
              </a:extLst>
            </p:cNvPr>
            <p:cNvSpPr/>
            <p:nvPr/>
          </p:nvSpPr>
          <p:spPr>
            <a:xfrm>
              <a:off x="4498187" y="990735"/>
              <a:ext cx="5278707" cy="5278707"/>
            </a:xfrm>
            <a:custGeom>
              <a:avLst/>
              <a:gdLst/>
              <a:ahLst/>
              <a:cxnLst/>
              <a:rect l="0" t="0" r="0" b="0"/>
              <a:pathLst>
                <a:path>
                  <a:moveTo>
                    <a:pt x="439100" y="4097116"/>
                  </a:moveTo>
                  <a:arcTo wR="2639353" hR="2639353" stAng="8788429" swAng="521247"/>
                </a:path>
              </a:pathLst>
            </a:custGeom>
            <a:noFill/>
            <a:ln w="38100">
              <a:solidFill>
                <a:schemeClr val="tx2"/>
              </a:solidFill>
              <a:tailEnd type="arrow"/>
            </a:ln>
          </p:spPr>
          <p:style>
            <a:lnRef idx="1">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5" name="Forma libre 24">
              <a:extLst>
                <a:ext uri="{FF2B5EF4-FFF2-40B4-BE49-F238E27FC236}">
                  <a16:creationId xmlns:a16="http://schemas.microsoft.com/office/drawing/2014/main" xmlns="" id="{9AE5B59F-E57C-C54E-8B82-D166F3652512}"/>
                </a:ext>
              </a:extLst>
            </p:cNvPr>
            <p:cNvSpPr/>
            <p:nvPr/>
          </p:nvSpPr>
          <p:spPr>
            <a:xfrm>
              <a:off x="3038510" y="3568297"/>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bg1"/>
                  </a:solidFill>
                  <a:latin typeface="ACHS Nueva Sans Medium" pitchFamily="2" charset="77"/>
                  <a:cs typeface="Catamaran Light" panose="00000400000000000000" pitchFamily="2" charset="0"/>
                </a:rPr>
                <a:t>Determinar si es conveniente evacuar</a:t>
              </a:r>
            </a:p>
          </p:txBody>
        </p:sp>
        <p:sp>
          <p:nvSpPr>
            <p:cNvPr id="26" name="Forma libre 25">
              <a:extLst>
                <a:ext uri="{FF2B5EF4-FFF2-40B4-BE49-F238E27FC236}">
                  <a16:creationId xmlns:a16="http://schemas.microsoft.com/office/drawing/2014/main" xmlns="" id="{0BA166E1-D646-3941-89EF-664B3AB86703}"/>
                </a:ext>
              </a:extLst>
            </p:cNvPr>
            <p:cNvSpPr/>
            <p:nvPr/>
          </p:nvSpPr>
          <p:spPr>
            <a:xfrm>
              <a:off x="4438816" y="1471439"/>
              <a:ext cx="5278707" cy="5278707"/>
            </a:xfrm>
            <a:custGeom>
              <a:avLst/>
              <a:gdLst/>
              <a:ahLst/>
              <a:cxnLst/>
              <a:rect l="0" t="0" r="0" b="0"/>
              <a:pathLst>
                <a:path>
                  <a:moveTo>
                    <a:pt x="95041" y="1937453"/>
                  </a:moveTo>
                  <a:arcTo wR="2639353" hR="2639353" stAng="11725356" swAng="645404"/>
                </a:path>
              </a:pathLst>
            </a:custGeom>
            <a:noFill/>
            <a:ln w="38100">
              <a:solidFill>
                <a:schemeClr val="accent1"/>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7" name="Forma libre 26">
              <a:extLst>
                <a:ext uri="{FF2B5EF4-FFF2-40B4-BE49-F238E27FC236}">
                  <a16:creationId xmlns:a16="http://schemas.microsoft.com/office/drawing/2014/main" xmlns="" id="{8EDDA8A3-F9CC-9647-93E1-155F01BEE5ED}"/>
                </a:ext>
              </a:extLst>
            </p:cNvPr>
            <p:cNvSpPr/>
            <p:nvPr/>
          </p:nvSpPr>
          <p:spPr>
            <a:xfrm>
              <a:off x="3548176" y="1752853"/>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bg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latin typeface="ACHS Nueva Sans Medium" pitchFamily="2" charset="77"/>
                  <a:cs typeface="Catamaran Light" panose="00000400000000000000" pitchFamily="2" charset="0"/>
                </a:rPr>
                <a:t>Evacuar hacia la zona segura</a:t>
              </a:r>
            </a:p>
          </p:txBody>
        </p:sp>
        <p:sp>
          <p:nvSpPr>
            <p:cNvPr id="28" name="Forma libre 27">
              <a:extLst>
                <a:ext uri="{FF2B5EF4-FFF2-40B4-BE49-F238E27FC236}">
                  <a16:creationId xmlns:a16="http://schemas.microsoft.com/office/drawing/2014/main" xmlns="" id="{6F3EF9CB-DA58-D946-A325-5474A39129C5}"/>
                </a:ext>
              </a:extLst>
            </p:cNvPr>
            <p:cNvSpPr/>
            <p:nvPr/>
          </p:nvSpPr>
          <p:spPr>
            <a:xfrm>
              <a:off x="5407258" y="-168065"/>
              <a:ext cx="5278707" cy="5278707"/>
            </a:xfrm>
            <a:custGeom>
              <a:avLst/>
              <a:gdLst/>
              <a:ahLst/>
              <a:cxnLst/>
              <a:rect l="0" t="0" r="0" b="0"/>
              <a:pathLst>
                <a:path>
                  <a:moveTo>
                    <a:pt x="117698" y="1859967"/>
                  </a:moveTo>
                  <a:arcTo wR="2639353" hR="2639353" stAng="11830511" swAng="248633"/>
                </a:path>
              </a:pathLst>
            </a:custGeom>
            <a:noFill/>
            <a:ln w="38100">
              <a:solidFill>
                <a:schemeClr val="bg2"/>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spTree>
    <p:custDataLst>
      <p:tags r:id="rId1"/>
    </p:custDataLst>
    <p:extLst>
      <p:ext uri="{BB962C8B-B14F-4D97-AF65-F5344CB8AC3E}">
        <p14:creationId xmlns:p14="http://schemas.microsoft.com/office/powerpoint/2010/main" val="14738041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¿Qué hacer?</a:t>
            </a:r>
          </a:p>
          <a:p>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Durante un sismo al exterior de una estructura:</a:t>
            </a:r>
          </a:p>
          <a:p>
            <a:pPr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Sismo</a:t>
            </a:r>
          </a:p>
        </p:txBody>
      </p:sp>
      <p:sp>
        <p:nvSpPr>
          <p:cNvPr id="13" name="Arco de bloque 12">
            <a:extLst>
              <a:ext uri="{FF2B5EF4-FFF2-40B4-BE49-F238E27FC236}">
                <a16:creationId xmlns:a16="http://schemas.microsoft.com/office/drawing/2014/main" xmlns="" id="{F08DD0F6-A19E-3D4B-B309-8D3A3CEED80F}"/>
              </a:ext>
            </a:extLst>
          </p:cNvPr>
          <p:cNvSpPr/>
          <p:nvPr/>
        </p:nvSpPr>
        <p:spPr>
          <a:xfrm>
            <a:off x="4330182" y="1329617"/>
            <a:ext cx="4657751" cy="4657751"/>
          </a:xfrm>
          <a:prstGeom prst="blockArc">
            <a:avLst>
              <a:gd name="adj1" fmla="val 9045156"/>
              <a:gd name="adj2" fmla="val 16491686"/>
              <a:gd name="adj3" fmla="val 4643"/>
            </a:avLst>
          </a:prstGeom>
          <a:solidFill>
            <a:schemeClr val="tx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Arco de bloque 13">
            <a:extLst>
              <a:ext uri="{FF2B5EF4-FFF2-40B4-BE49-F238E27FC236}">
                <a16:creationId xmlns:a16="http://schemas.microsoft.com/office/drawing/2014/main" xmlns="" id="{AD21D98F-93C1-224F-A9B1-49B33D720012}"/>
              </a:ext>
            </a:extLst>
          </p:cNvPr>
          <p:cNvSpPr/>
          <p:nvPr/>
        </p:nvSpPr>
        <p:spPr>
          <a:xfrm>
            <a:off x="4522965" y="1783145"/>
            <a:ext cx="4657751" cy="4657751"/>
          </a:xfrm>
          <a:prstGeom prst="blockArc">
            <a:avLst>
              <a:gd name="adj1" fmla="val 1008622"/>
              <a:gd name="adj2" fmla="val 9791354"/>
              <a:gd name="adj3" fmla="val 4643"/>
            </a:avLst>
          </a:prstGeom>
          <a:solidFill>
            <a:schemeClr val="bg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Arco de bloque 14">
            <a:extLst>
              <a:ext uri="{FF2B5EF4-FFF2-40B4-BE49-F238E27FC236}">
                <a16:creationId xmlns:a16="http://schemas.microsoft.com/office/drawing/2014/main" xmlns="" id="{CA29BDC4-EE2C-F840-9C56-229A0CE45445}"/>
              </a:ext>
            </a:extLst>
          </p:cNvPr>
          <p:cNvSpPr/>
          <p:nvPr/>
        </p:nvSpPr>
        <p:spPr>
          <a:xfrm>
            <a:off x="4715744" y="1329617"/>
            <a:ext cx="4657751" cy="4657751"/>
          </a:xfrm>
          <a:prstGeom prst="blockArc">
            <a:avLst>
              <a:gd name="adj1" fmla="val 15908315"/>
              <a:gd name="adj2" fmla="val 1754818"/>
              <a:gd name="adj3" fmla="val 4643"/>
            </a:avLst>
          </a:prstGeom>
          <a:solidFill>
            <a:schemeClr val="accent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Forma libre 16">
            <a:extLst>
              <a:ext uri="{FF2B5EF4-FFF2-40B4-BE49-F238E27FC236}">
                <a16:creationId xmlns:a16="http://schemas.microsoft.com/office/drawing/2014/main" xmlns="" id="{A490BCFC-099E-BF43-BB2E-A29C6E8E95EC}"/>
              </a:ext>
            </a:extLst>
          </p:cNvPr>
          <p:cNvSpPr/>
          <p:nvPr/>
        </p:nvSpPr>
        <p:spPr>
          <a:xfrm>
            <a:off x="5779029" y="2593866"/>
            <a:ext cx="2145620" cy="2145620"/>
          </a:xfrm>
          <a:custGeom>
            <a:avLst/>
            <a:gdLst>
              <a:gd name="connsiteX0" fmla="*/ 0 w 2145620"/>
              <a:gd name="connsiteY0" fmla="*/ 1072810 h 2145620"/>
              <a:gd name="connsiteX1" fmla="*/ 1072810 w 2145620"/>
              <a:gd name="connsiteY1" fmla="*/ 0 h 2145620"/>
              <a:gd name="connsiteX2" fmla="*/ 2145620 w 2145620"/>
              <a:gd name="connsiteY2" fmla="*/ 1072810 h 2145620"/>
              <a:gd name="connsiteX3" fmla="*/ 1072810 w 2145620"/>
              <a:gd name="connsiteY3" fmla="*/ 2145620 h 2145620"/>
              <a:gd name="connsiteX4" fmla="*/ 0 w 2145620"/>
              <a:gd name="connsiteY4" fmla="*/ 1072810 h 214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620" h="2145620">
                <a:moveTo>
                  <a:pt x="0" y="1072810"/>
                </a:moveTo>
                <a:cubicBezTo>
                  <a:pt x="0" y="480313"/>
                  <a:pt x="480313" y="0"/>
                  <a:pt x="1072810" y="0"/>
                </a:cubicBezTo>
                <a:cubicBezTo>
                  <a:pt x="1665307" y="0"/>
                  <a:pt x="2145620" y="480313"/>
                  <a:pt x="2145620" y="1072810"/>
                </a:cubicBezTo>
                <a:cubicBezTo>
                  <a:pt x="2145620" y="1665307"/>
                  <a:pt x="1665307" y="2145620"/>
                  <a:pt x="1072810" y="2145620"/>
                </a:cubicBezTo>
                <a:cubicBezTo>
                  <a:pt x="480313" y="2145620"/>
                  <a:pt x="0" y="1665307"/>
                  <a:pt x="0" y="107281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619" tIns="339619" rIns="339619" bIns="339619" numCol="1" spcCol="1270" anchor="ctr" anchorCtr="0">
            <a:noAutofit/>
          </a:bodyPr>
          <a:lstStyle/>
          <a:p>
            <a:pPr marL="0" lvl="0" indent="0" algn="ctr" defTabSz="889000">
              <a:lnSpc>
                <a:spcPct val="100000"/>
              </a:lnSpc>
              <a:spcBef>
                <a:spcPct val="0"/>
              </a:spcBef>
              <a:spcAft>
                <a:spcPts val="0"/>
              </a:spcAft>
              <a:buNone/>
            </a:pPr>
            <a:r>
              <a:rPr lang="es-CL" sz="1600" b="1" kern="1200" spc="300" dirty="0">
                <a:latin typeface="ACHS Nueva Sans Medium" pitchFamily="2" charset="77"/>
                <a:cs typeface="Catamaran Light" panose="00000400000000000000" pitchFamily="2" charset="0"/>
              </a:rPr>
              <a:t>Si existe riesgo de derrumbe</a:t>
            </a:r>
          </a:p>
        </p:txBody>
      </p:sp>
      <p:sp>
        <p:nvSpPr>
          <p:cNvPr id="18" name="Forma libre 17">
            <a:extLst>
              <a:ext uri="{FF2B5EF4-FFF2-40B4-BE49-F238E27FC236}">
                <a16:creationId xmlns:a16="http://schemas.microsoft.com/office/drawing/2014/main" xmlns="" id="{9C3FAA9F-9639-6C41-A9BD-358CE67ACE75}"/>
              </a:ext>
            </a:extLst>
          </p:cNvPr>
          <p:cNvSpPr/>
          <p:nvPr/>
        </p:nvSpPr>
        <p:spPr>
          <a:xfrm>
            <a:off x="5817532" y="357564"/>
            <a:ext cx="2068613" cy="2068613"/>
          </a:xfrm>
          <a:custGeom>
            <a:avLst/>
            <a:gdLst>
              <a:gd name="connsiteX0" fmla="*/ 0 w 2068613"/>
              <a:gd name="connsiteY0" fmla="*/ 1034307 h 2068613"/>
              <a:gd name="connsiteX1" fmla="*/ 1034307 w 2068613"/>
              <a:gd name="connsiteY1" fmla="*/ 0 h 2068613"/>
              <a:gd name="connsiteX2" fmla="*/ 2068614 w 2068613"/>
              <a:gd name="connsiteY2" fmla="*/ 1034307 h 2068613"/>
              <a:gd name="connsiteX3" fmla="*/ 1034307 w 2068613"/>
              <a:gd name="connsiteY3" fmla="*/ 2068614 h 2068613"/>
              <a:gd name="connsiteX4" fmla="*/ 0 w 2068613"/>
              <a:gd name="connsiteY4" fmla="*/ 1034307 h 206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613" h="2068613">
                <a:moveTo>
                  <a:pt x="0" y="1034307"/>
                </a:moveTo>
                <a:cubicBezTo>
                  <a:pt x="0" y="463075"/>
                  <a:pt x="463075" y="0"/>
                  <a:pt x="1034307" y="0"/>
                </a:cubicBezTo>
                <a:cubicBezTo>
                  <a:pt x="1605539" y="0"/>
                  <a:pt x="2068614" y="463075"/>
                  <a:pt x="2068614" y="1034307"/>
                </a:cubicBezTo>
                <a:cubicBezTo>
                  <a:pt x="2068614" y="1605539"/>
                  <a:pt x="1605539" y="2068614"/>
                  <a:pt x="1034307" y="2068614"/>
                </a:cubicBezTo>
                <a:cubicBezTo>
                  <a:pt x="463075" y="2068614"/>
                  <a:pt x="0" y="1605539"/>
                  <a:pt x="0" y="1034307"/>
                </a:cubicBez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2941" tIns="302941" rIns="302941" bIns="302941" numCol="1" spcCol="1270" anchor="ctr" anchorCtr="0">
            <a:noAutofit/>
          </a:bodyPr>
          <a:lstStyle/>
          <a:p>
            <a:pPr marL="0" lvl="0" indent="0" algn="ctr" defTabSz="711200">
              <a:lnSpc>
                <a:spcPct val="100000"/>
              </a:lnSpc>
              <a:spcBef>
                <a:spcPct val="0"/>
              </a:spcBef>
              <a:spcAft>
                <a:spcPts val="0"/>
              </a:spcAft>
              <a:buNone/>
            </a:pPr>
            <a:r>
              <a:rPr lang="es-CL" sz="1200" b="1" kern="1200" spc="300" dirty="0">
                <a:solidFill>
                  <a:schemeClr val="bg1"/>
                </a:solidFill>
                <a:latin typeface="ACHS Nueva Sans Medium" pitchFamily="2" charset="77"/>
                <a:cs typeface="Catamaran Light" panose="00000400000000000000" pitchFamily="2" charset="0"/>
              </a:rPr>
              <a:t>Agrupar a los alumnos</a:t>
            </a:r>
          </a:p>
        </p:txBody>
      </p:sp>
      <p:sp>
        <p:nvSpPr>
          <p:cNvPr id="19" name="Forma libre 18">
            <a:extLst>
              <a:ext uri="{FF2B5EF4-FFF2-40B4-BE49-F238E27FC236}">
                <a16:creationId xmlns:a16="http://schemas.microsoft.com/office/drawing/2014/main" xmlns="" id="{83CD57EB-B7D1-844B-BDC2-49252D7E0736}"/>
              </a:ext>
            </a:extLst>
          </p:cNvPr>
          <p:cNvSpPr/>
          <p:nvPr/>
        </p:nvSpPr>
        <p:spPr>
          <a:xfrm>
            <a:off x="7995131" y="3735599"/>
            <a:ext cx="2068613" cy="2068613"/>
          </a:xfrm>
          <a:custGeom>
            <a:avLst/>
            <a:gdLst>
              <a:gd name="connsiteX0" fmla="*/ 0 w 2068613"/>
              <a:gd name="connsiteY0" fmla="*/ 1034307 h 2068613"/>
              <a:gd name="connsiteX1" fmla="*/ 1034307 w 2068613"/>
              <a:gd name="connsiteY1" fmla="*/ 0 h 2068613"/>
              <a:gd name="connsiteX2" fmla="*/ 2068614 w 2068613"/>
              <a:gd name="connsiteY2" fmla="*/ 1034307 h 2068613"/>
              <a:gd name="connsiteX3" fmla="*/ 1034307 w 2068613"/>
              <a:gd name="connsiteY3" fmla="*/ 2068614 h 2068613"/>
              <a:gd name="connsiteX4" fmla="*/ 0 w 2068613"/>
              <a:gd name="connsiteY4" fmla="*/ 1034307 h 206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613" h="2068613">
                <a:moveTo>
                  <a:pt x="0" y="1034307"/>
                </a:moveTo>
                <a:cubicBezTo>
                  <a:pt x="0" y="463075"/>
                  <a:pt x="463075" y="0"/>
                  <a:pt x="1034307" y="0"/>
                </a:cubicBezTo>
                <a:cubicBezTo>
                  <a:pt x="1605539" y="0"/>
                  <a:pt x="2068614" y="463075"/>
                  <a:pt x="2068614" y="1034307"/>
                </a:cubicBezTo>
                <a:cubicBezTo>
                  <a:pt x="2068614" y="1605539"/>
                  <a:pt x="1605539" y="2068614"/>
                  <a:pt x="1034307" y="2068614"/>
                </a:cubicBezTo>
                <a:cubicBezTo>
                  <a:pt x="463075" y="2068614"/>
                  <a:pt x="0" y="1605539"/>
                  <a:pt x="0" y="1034307"/>
                </a:cubicBez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3261" tIns="323261" rIns="323261" bIns="323261" numCol="1" spcCol="1270" anchor="ctr" anchorCtr="0">
            <a:noAutofit/>
          </a:bodyPr>
          <a:lstStyle/>
          <a:p>
            <a:pPr marL="0" lvl="0" indent="0" algn="ctr" defTabSz="711200">
              <a:lnSpc>
                <a:spcPct val="100000"/>
              </a:lnSpc>
              <a:spcBef>
                <a:spcPct val="0"/>
              </a:spcBef>
              <a:spcAft>
                <a:spcPts val="0"/>
              </a:spcAft>
              <a:buNone/>
            </a:pPr>
            <a:r>
              <a:rPr lang="es-CL" sz="1200" b="1" kern="1200" spc="300" dirty="0">
                <a:latin typeface="ACHS Nueva Sans Medium" pitchFamily="2" charset="77"/>
                <a:cs typeface="Catamaran Light" panose="00000400000000000000" pitchFamily="2" charset="0"/>
              </a:rPr>
              <a:t>Alejarse de cables eléctricos, panderetas, arboles, </a:t>
            </a:r>
            <a:r>
              <a:rPr lang="es-CL" sz="1200" b="1" kern="1200" spc="300" dirty="0" err="1">
                <a:latin typeface="ACHS Nueva Sans Medium" pitchFamily="2" charset="77"/>
                <a:cs typeface="Catamaran Light" panose="00000400000000000000" pitchFamily="2" charset="0"/>
              </a:rPr>
              <a:t>etc</a:t>
            </a:r>
            <a:endParaRPr lang="es-CL" sz="1200" b="1" kern="1200" spc="300" dirty="0">
              <a:latin typeface="ACHS Nueva Sans Medium" pitchFamily="2" charset="77"/>
              <a:cs typeface="Catamaran Light" panose="00000400000000000000" pitchFamily="2" charset="0"/>
            </a:endParaRPr>
          </a:p>
        </p:txBody>
      </p:sp>
      <p:sp>
        <p:nvSpPr>
          <p:cNvPr id="20" name="Forma libre 19">
            <a:extLst>
              <a:ext uri="{FF2B5EF4-FFF2-40B4-BE49-F238E27FC236}">
                <a16:creationId xmlns:a16="http://schemas.microsoft.com/office/drawing/2014/main" xmlns="" id="{FCD76171-6027-9741-A395-95C14F2E9D06}"/>
              </a:ext>
            </a:extLst>
          </p:cNvPr>
          <p:cNvSpPr/>
          <p:nvPr/>
        </p:nvSpPr>
        <p:spPr>
          <a:xfrm>
            <a:off x="3639941" y="3735615"/>
            <a:ext cx="2068613" cy="2068613"/>
          </a:xfrm>
          <a:custGeom>
            <a:avLst/>
            <a:gdLst>
              <a:gd name="connsiteX0" fmla="*/ 0 w 2068613"/>
              <a:gd name="connsiteY0" fmla="*/ 1034307 h 2068613"/>
              <a:gd name="connsiteX1" fmla="*/ 1034307 w 2068613"/>
              <a:gd name="connsiteY1" fmla="*/ 0 h 2068613"/>
              <a:gd name="connsiteX2" fmla="*/ 2068614 w 2068613"/>
              <a:gd name="connsiteY2" fmla="*/ 1034307 h 2068613"/>
              <a:gd name="connsiteX3" fmla="*/ 1034307 w 2068613"/>
              <a:gd name="connsiteY3" fmla="*/ 2068614 h 2068613"/>
              <a:gd name="connsiteX4" fmla="*/ 0 w 2068613"/>
              <a:gd name="connsiteY4" fmla="*/ 1034307 h 206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613" h="2068613">
                <a:moveTo>
                  <a:pt x="0" y="1034307"/>
                </a:moveTo>
                <a:cubicBezTo>
                  <a:pt x="0" y="463075"/>
                  <a:pt x="463075" y="0"/>
                  <a:pt x="1034307" y="0"/>
                </a:cubicBezTo>
                <a:cubicBezTo>
                  <a:pt x="1605539" y="0"/>
                  <a:pt x="2068614" y="463075"/>
                  <a:pt x="2068614" y="1034307"/>
                </a:cubicBezTo>
                <a:cubicBezTo>
                  <a:pt x="2068614" y="1605539"/>
                  <a:pt x="1605539" y="2068614"/>
                  <a:pt x="1034307" y="2068614"/>
                </a:cubicBezTo>
                <a:cubicBezTo>
                  <a:pt x="463075" y="2068614"/>
                  <a:pt x="0" y="1605539"/>
                  <a:pt x="0" y="1034307"/>
                </a:cubicBezTo>
                <a:close/>
              </a:path>
            </a:pathLst>
          </a:custGeom>
          <a:solidFill>
            <a:schemeClr val="tx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2941" tIns="302941" rIns="302941" bIns="302941" numCol="1" spcCol="1270" anchor="ctr" anchorCtr="0">
            <a:noAutofit/>
          </a:bodyPr>
          <a:lstStyle/>
          <a:p>
            <a:pPr marL="0" lvl="0" indent="0" algn="ctr" defTabSz="711200">
              <a:lnSpc>
                <a:spcPct val="100000"/>
              </a:lnSpc>
              <a:spcBef>
                <a:spcPct val="0"/>
              </a:spcBef>
              <a:spcAft>
                <a:spcPts val="0"/>
              </a:spcAft>
              <a:buNone/>
            </a:pPr>
            <a:r>
              <a:rPr lang="es-CL" sz="1200" b="1" kern="1200" spc="300" dirty="0">
                <a:solidFill>
                  <a:schemeClr val="bg2"/>
                </a:solidFill>
                <a:latin typeface="ACHS Nueva Sans Medium" pitchFamily="2" charset="77"/>
                <a:cs typeface="Catamaran Light" panose="00000400000000000000" pitchFamily="2" charset="0"/>
              </a:rPr>
              <a:t>Dirigirse hacia una zona segura</a:t>
            </a:r>
          </a:p>
        </p:txBody>
      </p:sp>
    </p:spTree>
    <p:custDataLst>
      <p:tags r:id="rId1"/>
    </p:custDataLst>
    <p:extLst>
      <p:ext uri="{BB962C8B-B14F-4D97-AF65-F5344CB8AC3E}">
        <p14:creationId xmlns:p14="http://schemas.microsoft.com/office/powerpoint/2010/main" val="16432437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xfrm>
            <a:off x="449262" y="1159880"/>
            <a:ext cx="3036385" cy="356282"/>
          </a:xfrm>
          <a:prstGeom prst="rect">
            <a:avLst/>
          </a:prstGeom>
        </p:spPr>
        <p:txBody>
          <a:bodyPr/>
          <a:lstStyle/>
          <a:p>
            <a:r>
              <a:rPr lang="es-CL" dirty="0">
                <a:latin typeface="ACHS Nueva Sans Medium" pitchFamily="2" charset="77"/>
              </a:rPr>
              <a:t>¿Qué hacer?</a:t>
            </a:r>
          </a:p>
          <a:p>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Después de un sismo:</a:t>
            </a: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Sismo</a:t>
            </a:r>
          </a:p>
        </p:txBody>
      </p:sp>
      <p:grpSp>
        <p:nvGrpSpPr>
          <p:cNvPr id="2" name="Grupo 1">
            <a:extLst>
              <a:ext uri="{FF2B5EF4-FFF2-40B4-BE49-F238E27FC236}">
                <a16:creationId xmlns:a16="http://schemas.microsoft.com/office/drawing/2014/main" xmlns="" id="{55984E06-6413-C94E-85A7-FB785FAAD155}"/>
              </a:ext>
            </a:extLst>
          </p:cNvPr>
          <p:cNvGrpSpPr/>
          <p:nvPr/>
        </p:nvGrpSpPr>
        <p:grpSpPr>
          <a:xfrm>
            <a:off x="2725318" y="167522"/>
            <a:ext cx="7665409" cy="6557216"/>
            <a:chOff x="2725318" y="167522"/>
            <a:chExt cx="7665409" cy="6557216"/>
          </a:xfrm>
        </p:grpSpPr>
        <p:sp>
          <p:nvSpPr>
            <p:cNvPr id="3" name="Forma libre 2">
              <a:extLst>
                <a:ext uri="{FF2B5EF4-FFF2-40B4-BE49-F238E27FC236}">
                  <a16:creationId xmlns:a16="http://schemas.microsoft.com/office/drawing/2014/main" xmlns="" id="{C7F1220B-3976-EB41-AEF9-2FE7FED46EDD}"/>
                </a:ext>
              </a:extLst>
            </p:cNvPr>
            <p:cNvSpPr/>
            <p:nvPr/>
          </p:nvSpPr>
          <p:spPr>
            <a:xfrm>
              <a:off x="5443223" y="403842"/>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1"/>
                  </a:solidFill>
                  <a:latin typeface="ACHS Nueva Sans Medium" pitchFamily="2" charset="77"/>
                  <a:cs typeface="Catamaran Light" panose="00000400000000000000" pitchFamily="2" charset="0"/>
                </a:rPr>
                <a:t>Contar la cantidad de alumnos según lista de asistencia.</a:t>
              </a:r>
            </a:p>
          </p:txBody>
        </p:sp>
        <p:sp>
          <p:nvSpPr>
            <p:cNvPr id="5" name="Forma libre 4">
              <a:extLst>
                <a:ext uri="{FF2B5EF4-FFF2-40B4-BE49-F238E27FC236}">
                  <a16:creationId xmlns:a16="http://schemas.microsoft.com/office/drawing/2014/main" xmlns="" id="{D24C3A4A-F3C7-BB44-AA42-6354AF550F1C}"/>
                </a:ext>
              </a:extLst>
            </p:cNvPr>
            <p:cNvSpPr/>
            <p:nvPr/>
          </p:nvSpPr>
          <p:spPr>
            <a:xfrm>
              <a:off x="3898166" y="894790"/>
              <a:ext cx="5252498" cy="5252498"/>
            </a:xfrm>
            <a:custGeom>
              <a:avLst/>
              <a:gdLst/>
              <a:ahLst/>
              <a:cxnLst/>
              <a:rect l="0" t="0" r="0" b="0"/>
              <a:pathLst>
                <a:path>
                  <a:moveTo>
                    <a:pt x="3859021" y="307314"/>
                  </a:moveTo>
                  <a:arcTo wR="2626249" hR="2626249" stAng="17879738" swAng="528264"/>
                </a:path>
              </a:pathLst>
            </a:custGeom>
            <a:noFill/>
            <a:ln w="38100">
              <a:solidFill>
                <a:schemeClr val="accent1"/>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6" name="Forma libre 5">
              <a:extLst>
                <a:ext uri="{FF2B5EF4-FFF2-40B4-BE49-F238E27FC236}">
                  <a16:creationId xmlns:a16="http://schemas.microsoft.com/office/drawing/2014/main" xmlns="" id="{7AEF1C5B-CF94-5E4C-BF06-7F2F182FDA07}"/>
                </a:ext>
              </a:extLst>
            </p:cNvPr>
            <p:cNvSpPr/>
            <p:nvPr/>
          </p:nvSpPr>
          <p:spPr>
            <a:xfrm>
              <a:off x="7565274" y="1501035"/>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latin typeface="ACHS Nueva Sans Medium" pitchFamily="2" charset="77"/>
                  <a:cs typeface="Catamaran Light" panose="00000400000000000000" pitchFamily="2" charset="0"/>
                </a:rPr>
                <a:t>Evaluar condiciones del establecimiento.</a:t>
              </a:r>
            </a:p>
          </p:txBody>
        </p:sp>
        <p:sp>
          <p:nvSpPr>
            <p:cNvPr id="7" name="Forma libre 6">
              <a:extLst>
                <a:ext uri="{FF2B5EF4-FFF2-40B4-BE49-F238E27FC236}">
                  <a16:creationId xmlns:a16="http://schemas.microsoft.com/office/drawing/2014/main" xmlns="" id="{D2534BDC-FA62-1945-8E73-13DAFA107749}"/>
                </a:ext>
              </a:extLst>
            </p:cNvPr>
            <p:cNvSpPr/>
            <p:nvPr/>
          </p:nvSpPr>
          <p:spPr>
            <a:xfrm>
              <a:off x="4233799" y="1472240"/>
              <a:ext cx="5252498" cy="5252498"/>
            </a:xfrm>
            <a:custGeom>
              <a:avLst/>
              <a:gdLst/>
              <a:ahLst/>
              <a:cxnLst/>
              <a:rect l="0" t="0" r="0" b="0"/>
              <a:pathLst>
                <a:path>
                  <a:moveTo>
                    <a:pt x="4775743" y="1117322"/>
                  </a:moveTo>
                  <a:arcTo wR="2626249" hR="2626249" stAng="19495888" swAng="473117"/>
                </a:path>
              </a:pathLst>
            </a:custGeom>
            <a:noFill/>
            <a:ln w="38100">
              <a:solidFill>
                <a:schemeClr val="bg2"/>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Forma libre 8">
              <a:extLst>
                <a:ext uri="{FF2B5EF4-FFF2-40B4-BE49-F238E27FC236}">
                  <a16:creationId xmlns:a16="http://schemas.microsoft.com/office/drawing/2014/main" xmlns="" id="{4DF2F9BA-B9EA-194B-B9FD-713F83966490}"/>
                </a:ext>
              </a:extLst>
            </p:cNvPr>
            <p:cNvSpPr/>
            <p:nvPr/>
          </p:nvSpPr>
          <p:spPr>
            <a:xfrm>
              <a:off x="8196557" y="3006716"/>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tx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2"/>
                  </a:solidFill>
                  <a:latin typeface="ACHS Nueva Sans Medium" pitchFamily="2" charset="77"/>
                  <a:cs typeface="Catamaran Light" panose="00000400000000000000" pitchFamily="2" charset="0"/>
                </a:rPr>
                <a:t>Si no presenta daños retomar el normal funcionamiento.</a:t>
              </a:r>
            </a:p>
          </p:txBody>
        </p:sp>
        <p:sp>
          <p:nvSpPr>
            <p:cNvPr id="11" name="Forma libre 10">
              <a:extLst>
                <a:ext uri="{FF2B5EF4-FFF2-40B4-BE49-F238E27FC236}">
                  <a16:creationId xmlns:a16="http://schemas.microsoft.com/office/drawing/2014/main" xmlns="" id="{9DA9C3B1-C4AF-2B46-9C05-611532E47C2F}"/>
                </a:ext>
              </a:extLst>
            </p:cNvPr>
            <p:cNvSpPr/>
            <p:nvPr/>
          </p:nvSpPr>
          <p:spPr>
            <a:xfrm>
              <a:off x="4288786" y="167522"/>
              <a:ext cx="5252498" cy="5252498"/>
            </a:xfrm>
            <a:custGeom>
              <a:avLst/>
              <a:gdLst/>
              <a:ahLst/>
              <a:cxnLst/>
              <a:rect l="0" t="0" r="0" b="0"/>
              <a:pathLst>
                <a:path>
                  <a:moveTo>
                    <a:pt x="4904927" y="3931933"/>
                  </a:moveTo>
                  <a:arcTo wR="2626249" hR="2626249" stAng="1788764" swAng="452444"/>
                </a:path>
              </a:pathLst>
            </a:custGeom>
            <a:noFill/>
            <a:ln w="38100">
              <a:solidFill>
                <a:schemeClr val="tx2"/>
              </a:solidFill>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2" name="Forma libre 11">
              <a:extLst>
                <a:ext uri="{FF2B5EF4-FFF2-40B4-BE49-F238E27FC236}">
                  <a16:creationId xmlns:a16="http://schemas.microsoft.com/office/drawing/2014/main" xmlns="" id="{4B867049-84EE-0D40-B708-91E19AE98F8F}"/>
                </a:ext>
              </a:extLst>
            </p:cNvPr>
            <p:cNvSpPr/>
            <p:nvPr/>
          </p:nvSpPr>
          <p:spPr>
            <a:xfrm>
              <a:off x="7565289" y="4476924"/>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2"/>
                  </a:solidFill>
                  <a:latin typeface="ACHS Nueva Sans Medium" pitchFamily="2" charset="77"/>
                  <a:cs typeface="Catamaran Light" panose="00000400000000000000" pitchFamily="2" charset="0"/>
                </a:rPr>
                <a:t>Poner atención en las actitudes de los alumnos.</a:t>
              </a:r>
            </a:p>
          </p:txBody>
        </p:sp>
        <p:sp>
          <p:nvSpPr>
            <p:cNvPr id="22" name="Forma libre 21">
              <a:extLst>
                <a:ext uri="{FF2B5EF4-FFF2-40B4-BE49-F238E27FC236}">
                  <a16:creationId xmlns:a16="http://schemas.microsoft.com/office/drawing/2014/main" xmlns="" id="{A03826B5-6C6D-F040-BF70-0AEB76CCF074}"/>
                </a:ext>
              </a:extLst>
            </p:cNvPr>
            <p:cNvSpPr/>
            <p:nvPr/>
          </p:nvSpPr>
          <p:spPr>
            <a:xfrm>
              <a:off x="3932317" y="803196"/>
              <a:ext cx="5252498" cy="5252498"/>
            </a:xfrm>
            <a:custGeom>
              <a:avLst/>
              <a:gdLst/>
              <a:ahLst/>
              <a:cxnLst/>
              <a:rect l="0" t="0" r="0" b="0"/>
              <a:pathLst>
                <a:path>
                  <a:moveTo>
                    <a:pt x="4173764" y="4748130"/>
                  </a:moveTo>
                  <a:arcTo wR="2626249" hR="2626249" stAng="3233775" swAng="533844"/>
                </a:path>
              </a:pathLst>
            </a:custGeom>
            <a:noFill/>
            <a:ln w="38100">
              <a:solidFill>
                <a:schemeClr val="accent2"/>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3" name="Forma libre 22">
              <a:extLst>
                <a:ext uri="{FF2B5EF4-FFF2-40B4-BE49-F238E27FC236}">
                  <a16:creationId xmlns:a16="http://schemas.microsoft.com/office/drawing/2014/main" xmlns="" id="{F64299A1-742C-824D-83E6-6B67EDD7DA2B}"/>
                </a:ext>
              </a:extLst>
            </p:cNvPr>
            <p:cNvSpPr/>
            <p:nvPr/>
          </p:nvSpPr>
          <p:spPr>
            <a:xfrm>
              <a:off x="5443223" y="5574138"/>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accent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2"/>
                  </a:solidFill>
                  <a:latin typeface="ACHS Nueva Sans Medium" pitchFamily="2" charset="77"/>
                  <a:cs typeface="Catamaran Light" panose="00000400000000000000" pitchFamily="2" charset="0"/>
                </a:rPr>
                <a:t>Poner especial cuidado en entrega de los niños a cargo.</a:t>
              </a:r>
            </a:p>
          </p:txBody>
        </p:sp>
        <p:sp>
          <p:nvSpPr>
            <p:cNvPr id="24" name="Forma libre 23">
              <a:extLst>
                <a:ext uri="{FF2B5EF4-FFF2-40B4-BE49-F238E27FC236}">
                  <a16:creationId xmlns:a16="http://schemas.microsoft.com/office/drawing/2014/main" xmlns="" id="{7B2E2646-ACC2-EC42-9A7D-047A96D364BE}"/>
                </a:ext>
              </a:extLst>
            </p:cNvPr>
            <p:cNvSpPr/>
            <p:nvPr/>
          </p:nvSpPr>
          <p:spPr>
            <a:xfrm>
              <a:off x="3827239" y="773470"/>
              <a:ext cx="5252498" cy="5252498"/>
            </a:xfrm>
            <a:custGeom>
              <a:avLst/>
              <a:gdLst/>
              <a:ahLst/>
              <a:cxnLst/>
              <a:rect l="0" t="0" r="0" b="0"/>
              <a:pathLst>
                <a:path>
                  <a:moveTo>
                    <a:pt x="1487651" y="4992845"/>
                  </a:moveTo>
                  <a:arcTo wR="2626249" hR="2626249" stAng="6941566" swAng="555177"/>
                </a:path>
              </a:pathLst>
            </a:custGeom>
            <a:noFill/>
            <a:ln w="38100">
              <a:solidFill>
                <a:schemeClr val="accent2"/>
              </a:solidFill>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5" name="Forma libre 24">
              <a:extLst>
                <a:ext uri="{FF2B5EF4-FFF2-40B4-BE49-F238E27FC236}">
                  <a16:creationId xmlns:a16="http://schemas.microsoft.com/office/drawing/2014/main" xmlns="" id="{7FC7A30E-C8E2-AA43-B502-84B1394DC3E3}"/>
                </a:ext>
              </a:extLst>
            </p:cNvPr>
            <p:cNvSpPr/>
            <p:nvPr/>
          </p:nvSpPr>
          <p:spPr>
            <a:xfrm>
              <a:off x="3296447" y="4476931"/>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1"/>
                  </a:solidFill>
                  <a:latin typeface="ACHS Nueva Sans Medium" pitchFamily="2" charset="77"/>
                  <a:cs typeface="Catamaran Light" panose="00000400000000000000" pitchFamily="2" charset="0"/>
                </a:rPr>
                <a:t>Evitar en lo posible que sean retirados sin su conocimiento</a:t>
              </a:r>
            </a:p>
          </p:txBody>
        </p:sp>
        <p:sp>
          <p:nvSpPr>
            <p:cNvPr id="26" name="Forma libre 25">
              <a:extLst>
                <a:ext uri="{FF2B5EF4-FFF2-40B4-BE49-F238E27FC236}">
                  <a16:creationId xmlns:a16="http://schemas.microsoft.com/office/drawing/2014/main" xmlns="" id="{4569D0E1-D576-E34A-A4C5-F81296632664}"/>
                </a:ext>
              </a:extLst>
            </p:cNvPr>
            <p:cNvSpPr/>
            <p:nvPr/>
          </p:nvSpPr>
          <p:spPr>
            <a:xfrm>
              <a:off x="3667370" y="365517"/>
              <a:ext cx="5252498" cy="5252498"/>
            </a:xfrm>
            <a:custGeom>
              <a:avLst/>
              <a:gdLst/>
              <a:ahLst/>
              <a:cxnLst/>
              <a:rect l="0" t="0" r="0" b="0"/>
              <a:pathLst>
                <a:path>
                  <a:moveTo>
                    <a:pt x="400593" y="4020394"/>
                  </a:moveTo>
                  <a:arcTo wR="2626249" hR="2626249" stAng="8876225" swAng="428720"/>
                </a:path>
              </a:pathLst>
            </a:custGeom>
            <a:noFill/>
            <a:ln w="38100">
              <a:solidFill>
                <a:schemeClr val="accent1"/>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7" name="Forma libre 26">
              <a:extLst>
                <a:ext uri="{FF2B5EF4-FFF2-40B4-BE49-F238E27FC236}">
                  <a16:creationId xmlns:a16="http://schemas.microsoft.com/office/drawing/2014/main" xmlns="" id="{039A1D0D-AB1B-7D4D-9651-3BFFD51ED641}"/>
                </a:ext>
              </a:extLst>
            </p:cNvPr>
            <p:cNvSpPr/>
            <p:nvPr/>
          </p:nvSpPr>
          <p:spPr>
            <a:xfrm>
              <a:off x="2725318" y="3006716"/>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latin typeface="ACHS Nueva Sans Medium" pitchFamily="2" charset="77"/>
                  <a:cs typeface="Catamaran Light" panose="00000400000000000000" pitchFamily="2" charset="0"/>
                </a:rPr>
                <a:t>Si esto ocurre, dar aviso inmediato a la directora.</a:t>
              </a:r>
            </a:p>
          </p:txBody>
        </p:sp>
        <p:sp>
          <p:nvSpPr>
            <p:cNvPr id="28" name="Forma libre 27">
              <a:extLst>
                <a:ext uri="{FF2B5EF4-FFF2-40B4-BE49-F238E27FC236}">
                  <a16:creationId xmlns:a16="http://schemas.microsoft.com/office/drawing/2014/main" xmlns="" id="{17101DB7-12F0-524D-AB05-8EDFF77C65A0}"/>
                </a:ext>
              </a:extLst>
            </p:cNvPr>
            <p:cNvSpPr/>
            <p:nvPr/>
          </p:nvSpPr>
          <p:spPr>
            <a:xfrm>
              <a:off x="3711216" y="1274389"/>
              <a:ext cx="5252498" cy="5252498"/>
            </a:xfrm>
            <a:custGeom>
              <a:avLst/>
              <a:gdLst/>
              <a:ahLst/>
              <a:cxnLst/>
              <a:rect l="0" t="0" r="0" b="0"/>
              <a:pathLst>
                <a:path>
                  <a:moveTo>
                    <a:pt x="198119" y="1625563"/>
                  </a:moveTo>
                  <a:arcTo wR="2626249" hR="2626249" stAng="12143858" swAng="451064"/>
                </a:path>
              </a:pathLst>
            </a:custGeom>
            <a:noFill/>
            <a:ln w="38100">
              <a:solidFill>
                <a:schemeClr val="bg2"/>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9" name="Forma libre 28">
              <a:extLst>
                <a:ext uri="{FF2B5EF4-FFF2-40B4-BE49-F238E27FC236}">
                  <a16:creationId xmlns:a16="http://schemas.microsoft.com/office/drawing/2014/main" xmlns="" id="{EA284066-1FF7-154D-99D2-6FE4B9A2704C}"/>
                </a:ext>
              </a:extLst>
            </p:cNvPr>
            <p:cNvSpPr/>
            <p:nvPr/>
          </p:nvSpPr>
          <p:spPr>
            <a:xfrm>
              <a:off x="3296459" y="1501032"/>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tx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2"/>
                  </a:solidFill>
                  <a:latin typeface="ACHS Nueva Sans Medium" pitchFamily="2" charset="77"/>
                  <a:cs typeface="Catamaran Light" panose="00000400000000000000" pitchFamily="2" charset="0"/>
                </a:rPr>
                <a:t>No propague rumores ni haga caso de ellos, estos confunde y causan más alarma</a:t>
              </a:r>
            </a:p>
          </p:txBody>
        </p:sp>
        <p:sp>
          <p:nvSpPr>
            <p:cNvPr id="30" name="Forma libre 29">
              <a:extLst>
                <a:ext uri="{FF2B5EF4-FFF2-40B4-BE49-F238E27FC236}">
                  <a16:creationId xmlns:a16="http://schemas.microsoft.com/office/drawing/2014/main" xmlns="" id="{F8F03FB2-3F40-FF4E-BD93-9F938295B4DA}"/>
                </a:ext>
              </a:extLst>
            </p:cNvPr>
            <p:cNvSpPr/>
            <p:nvPr/>
          </p:nvSpPr>
          <p:spPr>
            <a:xfrm>
              <a:off x="3859723" y="926402"/>
              <a:ext cx="5252498" cy="5252498"/>
            </a:xfrm>
            <a:custGeom>
              <a:avLst/>
              <a:gdLst/>
              <a:ahLst/>
              <a:cxnLst/>
              <a:rect l="0" t="0" r="0" b="0"/>
              <a:pathLst>
                <a:path>
                  <a:moveTo>
                    <a:pt x="1097767" y="490616"/>
                  </a:moveTo>
                  <a:arcTo wR="2626249" hR="2626249" stAng="14064512" swAng="549567"/>
                </a:path>
              </a:pathLst>
            </a:custGeom>
            <a:noFill/>
            <a:ln w="38100">
              <a:solidFill>
                <a:schemeClr val="tx2"/>
              </a:solidFill>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grpSp>
    </p:spTree>
    <p:custDataLst>
      <p:tags r:id="rId1"/>
    </p:custDataLst>
    <p:extLst>
      <p:ext uri="{BB962C8B-B14F-4D97-AF65-F5344CB8AC3E}">
        <p14:creationId xmlns:p14="http://schemas.microsoft.com/office/powerpoint/2010/main" val="32139824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01AD5603-A827-5C41-8A52-6231A1661B81}"/>
              </a:ext>
            </a:extLst>
          </p:cNvPr>
          <p:cNvPicPr>
            <a:picLocks noChangeAspect="1"/>
          </p:cNvPicPr>
          <p:nvPr/>
        </p:nvPicPr>
        <p:blipFill rotWithShape="1">
          <a:blip r:embed="rId4"/>
          <a:srcRect l="15647" t="27288" r="18599" b="9287"/>
          <a:stretch/>
        </p:blipFill>
        <p:spPr>
          <a:xfrm>
            <a:off x="4473574" y="1516163"/>
            <a:ext cx="7718425" cy="5341838"/>
          </a:xfrm>
          <a:prstGeom prst="rect">
            <a:avLst/>
          </a:prstGeom>
        </p:spPr>
      </p:pic>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dirty="0">
                <a:latin typeface="ACHS Nueva Sans Medium" pitchFamily="2" charset="77"/>
              </a:rPr>
              <a:t>Procedimiento:</a:t>
            </a:r>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lvl="0" indent="-285750" algn="just"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Procedimiento obligatorio, ordenado y responsable.</a:t>
            </a: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Permite la movilización de los ocupantes de un recinto hacia la zona de seguridad.</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lvl="0"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lvl="0" algn="just"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Procedimiento de evacuación:</a:t>
            </a:r>
          </a:p>
        </p:txBody>
      </p:sp>
    </p:spTree>
    <p:custDataLst>
      <p:tags r:id="rId1"/>
    </p:custDataLst>
    <p:extLst>
      <p:ext uri="{BB962C8B-B14F-4D97-AF65-F5344CB8AC3E}">
        <p14:creationId xmlns:p14="http://schemas.microsoft.com/office/powerpoint/2010/main" val="1359810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xmlns="" id="{E80A1215-A39F-FA72-9E32-65D0B2392BBD}"/>
              </a:ext>
            </a:extLst>
          </p:cNvPr>
          <p:cNvSpPr txBox="1">
            <a:spLocks/>
          </p:cNvSpPr>
          <p:nvPr/>
        </p:nvSpPr>
        <p:spPr>
          <a:xfrm>
            <a:off x="5605410" y="3394831"/>
            <a:ext cx="5320002" cy="50436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500" b="0" i="0" u="none" strike="noStrike" cap="none" spc="0" baseline="0">
                <a:solidFill>
                  <a:schemeClr val="bg2"/>
                </a:solidFill>
                <a:uFillTx/>
                <a:latin typeface="ACHS Nueva Sans Medium" pitchFamily="2" charset="77"/>
                <a:ea typeface="Arial"/>
                <a:cs typeface="Arial"/>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p>
        </p:txBody>
      </p:sp>
      <p:sp>
        <p:nvSpPr>
          <p:cNvPr id="5" name="Marcador de texto 2">
            <a:extLst>
              <a:ext uri="{FF2B5EF4-FFF2-40B4-BE49-F238E27FC236}">
                <a16:creationId xmlns:a16="http://schemas.microsoft.com/office/drawing/2014/main" xmlns="" id="{3ACCB2AA-1FDB-755A-C3DA-F917D85A5A3D}"/>
              </a:ext>
            </a:extLst>
          </p:cNvPr>
          <p:cNvSpPr txBox="1">
            <a:spLocks/>
          </p:cNvSpPr>
          <p:nvPr/>
        </p:nvSpPr>
        <p:spPr>
          <a:xfrm>
            <a:off x="5614259" y="1761812"/>
            <a:ext cx="5361957" cy="1300367"/>
          </a:xfrm>
          <a:prstGeom prst="rect">
            <a:avLst/>
          </a:prstGeom>
        </p:spPr>
        <p:txBody>
          <a:bodyPr lIns="0" tIns="0" rIns="0" bIns="0"/>
          <a:lstStyle>
            <a:lvl1pPr marL="0" marR="0" indent="0" algn="l" defTabSz="1218406" eaLnBrk="1" latinLnBrk="0" hangingPunct="1">
              <a:lnSpc>
                <a:spcPct val="90000"/>
              </a:lnSpc>
              <a:spcBef>
                <a:spcPts val="0"/>
              </a:spcBef>
              <a:spcAft>
                <a:spcPts val="0"/>
              </a:spcAft>
              <a:buClrTx/>
              <a:buSzPct val="123000"/>
              <a:buFontTx/>
              <a:buNone/>
              <a:tabLst/>
              <a:defRPr sz="2600" b="0" i="0" u="none" strike="noStrike" cap="none" spc="0" baseline="0">
                <a:solidFill>
                  <a:schemeClr val="tx1"/>
                </a:solidFill>
                <a:uFillTx/>
                <a:latin typeface="ACHS Nueva Serif" pitchFamily="2" charset="77"/>
                <a:ea typeface="Arial"/>
                <a:cs typeface="Arial"/>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p>
        </p:txBody>
      </p:sp>
      <p:sp>
        <p:nvSpPr>
          <p:cNvPr id="18" name="Text Placeholder 17">
            <a:extLst>
              <a:ext uri="{FF2B5EF4-FFF2-40B4-BE49-F238E27FC236}">
                <a16:creationId xmlns:a16="http://schemas.microsoft.com/office/drawing/2014/main" xmlns="" id="{703EE6F5-C6E3-2ECA-5DE6-F5292EA8C510}"/>
              </a:ext>
            </a:extLst>
          </p:cNvPr>
          <p:cNvSpPr>
            <a:spLocks noGrp="1"/>
          </p:cNvSpPr>
          <p:nvPr>
            <p:ph type="body" sz="quarter" idx="17"/>
          </p:nvPr>
        </p:nvSpPr>
        <p:spPr/>
        <p:txBody>
          <a:bodyPr>
            <a:normAutofit/>
          </a:bodyPr>
          <a:lstStyle/>
          <a:p>
            <a:r>
              <a:rPr lang="es-ES" dirty="0"/>
              <a:t>Conclusiones</a:t>
            </a:r>
            <a:endParaRPr lang="x-none"/>
          </a:p>
        </p:txBody>
      </p:sp>
      <p:sp>
        <p:nvSpPr>
          <p:cNvPr id="3" name="Marcador de texto 2">
            <a:extLst>
              <a:ext uri="{FF2B5EF4-FFF2-40B4-BE49-F238E27FC236}">
                <a16:creationId xmlns:a16="http://schemas.microsoft.com/office/drawing/2014/main" xmlns="" id="{8AA00983-DA67-BA40-B461-439650400771}"/>
              </a:ext>
            </a:extLst>
          </p:cNvPr>
          <p:cNvSpPr>
            <a:spLocks noGrp="1"/>
          </p:cNvSpPr>
          <p:nvPr>
            <p:ph type="body" sz="quarter" idx="16"/>
          </p:nvPr>
        </p:nvSpPr>
        <p:spPr>
          <a:xfrm>
            <a:off x="7124702" y="2951454"/>
            <a:ext cx="3826112" cy="504365"/>
          </a:xfrm>
        </p:spPr>
        <p:txBody>
          <a:bodyPr/>
          <a:lstStyle/>
          <a:p>
            <a:r>
              <a:rPr lang="es-ES" dirty="0"/>
              <a:t>Repasando lo aprendido.</a:t>
            </a:r>
            <a:endParaRPr lang="x-none"/>
          </a:p>
        </p:txBody>
      </p:sp>
    </p:spTree>
    <p:custDataLst>
      <p:tags r:id="rId1"/>
    </p:custDataLst>
    <p:extLst>
      <p:ext uri="{BB962C8B-B14F-4D97-AF65-F5344CB8AC3E}">
        <p14:creationId xmlns:p14="http://schemas.microsoft.com/office/powerpoint/2010/main" val="29044867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E67F62C-4362-EE4D-A32E-BAE69EE7A670}"/>
              </a:ext>
            </a:extLst>
          </p:cNvPr>
          <p:cNvPicPr>
            <a:picLocks noChangeAspect="1"/>
          </p:cNvPicPr>
          <p:nvPr/>
        </p:nvPicPr>
        <p:blipFill rotWithShape="1">
          <a:blip r:embed="rId4"/>
          <a:srcRect l="2144" t="33836" r="7360" b="10581"/>
          <a:stretch/>
        </p:blipFill>
        <p:spPr>
          <a:xfrm>
            <a:off x="4473575" y="1516163"/>
            <a:ext cx="7718425" cy="5341838"/>
          </a:xfrm>
          <a:prstGeom prst="rect">
            <a:avLst/>
          </a:prstGeom>
        </p:spPr>
      </p:pic>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2917393" cy="45984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Recuerde siempre estar preparado para cualquier tipo de emergencia.</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Consultar por los protocolos de emergencia y evacuación que tienen los establecimientos educacionales.</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Respetar siempre las indicaciones del líder de evacuación.</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Solo con el esfuerzo de cada uno podremos cumplir con nuestros compromiso de cuidar personas.</a:t>
            </a:r>
          </a:p>
          <a:p>
            <a:pPr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lvl="0"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Conclusiones</a:t>
            </a:r>
          </a:p>
        </p:txBody>
      </p:sp>
    </p:spTree>
    <p:custDataLst>
      <p:tags r:id="rId1"/>
    </p:custDataLst>
    <p:extLst>
      <p:ext uri="{BB962C8B-B14F-4D97-AF65-F5344CB8AC3E}">
        <p14:creationId xmlns:p14="http://schemas.microsoft.com/office/powerpoint/2010/main" val="6272963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35BA01-3820-0D49-B44E-B4F99E7447C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8FF4BCEE-EF67-F649-AF32-944821D8ED18}"/>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09574CC7-AE90-D142-A007-56E366130952}"/>
              </a:ext>
            </a:extLst>
          </p:cNvPr>
          <p:cNvSpPr/>
          <p:nvPr/>
        </p:nvSpPr>
        <p:spPr>
          <a:xfrm>
            <a:off x="0" y="118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 xmlns:a16="http://schemas.microsoft.com/office/drawing/2014/main" id="{22AF48BE-1D16-174E-9D61-AAAA6E1FDA7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34DA0A71-997A-6648-A38D-B5CEF703E8A2}"/>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88DFC691-DBE8-004F-A13D-664670C5C7E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1274D962-464B-6A4E-BB2A-5D7CFEA38C0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916A0246-60AB-E848-807A-41356E60F15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0" name="Rectángulo 9">
            <a:extLst>
              <a:ext uri="{FF2B5EF4-FFF2-40B4-BE49-F238E27FC236}">
                <a16:creationId xmlns="" xmlns:a16="http://schemas.microsoft.com/office/drawing/2014/main" id="{E4AD6C16-93E3-E145-953C-336B7AACA87C}"/>
              </a:ext>
            </a:extLst>
          </p:cNvPr>
          <p:cNvSpPr/>
          <p:nvPr/>
        </p:nvSpPr>
        <p:spPr>
          <a:xfrm>
            <a:off x="452954" y="440791"/>
            <a:ext cx="6280887" cy="400110"/>
          </a:xfrm>
          <a:prstGeom prst="rect">
            <a:avLst/>
          </a:prstGeom>
        </p:spPr>
        <p:txBody>
          <a:bodyPr wrap="none">
            <a:spAutoFit/>
          </a:bodyPr>
          <a:lstStyle/>
          <a:p>
            <a:r>
              <a:rPr lang="es-CL" sz="2000" dirty="0">
                <a:solidFill>
                  <a:srgbClr val="15C047"/>
                </a:solidFill>
                <a:latin typeface="ACHS Nueva Serif" pitchFamily="2" charset="77"/>
                <a:cs typeface="Arial" panose="020B0604020202020204" pitchFamily="34" charset="0"/>
              </a:rPr>
              <a:t>Encuesta de satisfacción – Curso  abierto presencial</a:t>
            </a:r>
          </a:p>
        </p:txBody>
      </p:sp>
      <p:pic>
        <p:nvPicPr>
          <p:cNvPr id="11" name="Imagen 10">
            <a:extLst>
              <a:ext uri="{FF2B5EF4-FFF2-40B4-BE49-F238E27FC236}">
                <a16:creationId xmlns="" xmlns:a16="http://schemas.microsoft.com/office/drawing/2014/main" id="{B6014957-C826-9C45-BC05-9121603F1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2" name="Conector recto 11">
            <a:extLst>
              <a:ext uri="{FF2B5EF4-FFF2-40B4-BE49-F238E27FC236}">
                <a16:creationId xmlns="" xmlns:a16="http://schemas.microsoft.com/office/drawing/2014/main" id="{6074E660-AA37-9E45-8D6E-CAAC7EB0A77B}"/>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F0CB735D-06B5-B341-AC4F-A43926FC2125}"/>
              </a:ext>
            </a:extLst>
          </p:cNvPr>
          <p:cNvSpPr/>
          <p:nvPr/>
        </p:nvSpPr>
        <p:spPr>
          <a:xfrm>
            <a:off x="1357049"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94D5BD24-B25B-0348-81AE-8B0005A9356E}"/>
              </a:ext>
            </a:extLst>
          </p:cNvPr>
          <p:cNvSpPr/>
          <p:nvPr/>
        </p:nvSpPr>
        <p:spPr>
          <a:xfrm>
            <a:off x="7366082"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92C80F6-197E-164E-929B-FF5B71010328}"/>
              </a:ext>
            </a:extLst>
          </p:cNvPr>
          <p:cNvSpPr txBox="1">
            <a:spLocks/>
          </p:cNvSpPr>
          <p:nvPr/>
        </p:nvSpPr>
        <p:spPr>
          <a:xfrm>
            <a:off x="5958451" y="2923972"/>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b="0" u="sng" kern="0" dirty="0">
                <a:solidFill>
                  <a:srgbClr val="00C42A"/>
                </a:solidFill>
                <a:latin typeface="ACHS Nueva Sans" pitchFamily="2" charset="77"/>
              </a:rPr>
              <a:t>tinyurl.com/26vbepn4</a:t>
            </a:r>
          </a:p>
        </p:txBody>
      </p:sp>
      <p:pic>
        <p:nvPicPr>
          <p:cNvPr id="18" name="Imagen 17">
            <a:extLst>
              <a:ext uri="{FF2B5EF4-FFF2-40B4-BE49-F238E27FC236}">
                <a16:creationId xmlns="" xmlns:a16="http://schemas.microsoft.com/office/drawing/2014/main" id="{34643A48-629B-8542-A236-DED458AE96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57118" y="2627956"/>
            <a:ext cx="1625051" cy="1628874"/>
          </a:xfrm>
          <a:prstGeom prst="rect">
            <a:avLst/>
          </a:prstGeom>
        </p:spPr>
      </p:pic>
    </p:spTree>
    <p:custDataLst>
      <p:tags r:id="rId1"/>
    </p:custDataLst>
    <p:extLst>
      <p:ext uri="{BB962C8B-B14F-4D97-AF65-F5344CB8AC3E}">
        <p14:creationId xmlns:p14="http://schemas.microsoft.com/office/powerpoint/2010/main" val="116333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0317DA-7C74-1548-9D23-0BFB8866CFE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7CC3F05D-7E38-9645-BAA9-459EE8109A56}"/>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52BD712E-6A3D-4342-B8CA-C4A51CDB477B}"/>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3C045"/>
              </a:solidFill>
            </a:endParaRPr>
          </a:p>
        </p:txBody>
      </p:sp>
      <p:grpSp>
        <p:nvGrpSpPr>
          <p:cNvPr id="5" name="Group 4">
            <a:extLst>
              <a:ext uri="{FF2B5EF4-FFF2-40B4-BE49-F238E27FC236}">
                <a16:creationId xmlns="" xmlns:a16="http://schemas.microsoft.com/office/drawing/2014/main" id="{B63C7CAB-FA4F-1745-9571-70574C4DB2EB}"/>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9CBA5BF2-5B2A-484C-8814-AFFB5F9CD65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4E3359A4-44E0-1547-8EA4-A8EF46656606}"/>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50DEDFD7-C412-3C40-AB72-78E8FFC623A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255B9AF1-52CC-2343-85D3-3845CBB0F8C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0" name="Rectángulo 9">
            <a:extLst>
              <a:ext uri="{FF2B5EF4-FFF2-40B4-BE49-F238E27FC236}">
                <a16:creationId xmlns="" xmlns:a16="http://schemas.microsoft.com/office/drawing/2014/main" id="{52DB2E02-B54A-514F-BDA4-EFDA7F802CB0}"/>
              </a:ext>
            </a:extLst>
          </p:cNvPr>
          <p:cNvSpPr/>
          <p:nvPr/>
        </p:nvSpPr>
        <p:spPr>
          <a:xfrm>
            <a:off x="473261" y="411644"/>
            <a:ext cx="6330579" cy="400110"/>
          </a:xfrm>
          <a:prstGeom prst="rect">
            <a:avLst/>
          </a:prstGeom>
        </p:spPr>
        <p:txBody>
          <a:bodyPr wrap="none">
            <a:spAutoFit/>
          </a:bodyPr>
          <a:lstStyle/>
          <a:p>
            <a:r>
              <a:rPr lang="es-CL" sz="2000" dirty="0">
                <a:solidFill>
                  <a:srgbClr val="15C047"/>
                </a:solidFill>
                <a:latin typeface="ACHS Nueva Serif" pitchFamily="2" charset="77"/>
                <a:cs typeface="Arial" panose="020B0604020202020204" pitchFamily="34" charset="0"/>
              </a:rPr>
              <a:t>Encuesta de satisfacción – Curso  cerrado presencial</a:t>
            </a:r>
          </a:p>
        </p:txBody>
      </p:sp>
      <p:pic>
        <p:nvPicPr>
          <p:cNvPr id="11" name="Imagen 10">
            <a:extLst>
              <a:ext uri="{FF2B5EF4-FFF2-40B4-BE49-F238E27FC236}">
                <a16:creationId xmlns="" xmlns:a16="http://schemas.microsoft.com/office/drawing/2014/main" id="{F7E0F5A1-98C2-AD4B-8707-ABC2A7D51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2" name="Conector recto 11">
            <a:extLst>
              <a:ext uri="{FF2B5EF4-FFF2-40B4-BE49-F238E27FC236}">
                <a16:creationId xmlns="" xmlns:a16="http://schemas.microsoft.com/office/drawing/2014/main" id="{A9D57230-4199-4046-BF66-AFC00D33CA09}"/>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86BC6BC7-E20A-9247-A50E-0570BBC7EEAE}"/>
              </a:ext>
            </a:extLst>
          </p:cNvPr>
          <p:cNvSpPr/>
          <p:nvPr/>
        </p:nvSpPr>
        <p:spPr>
          <a:xfrm>
            <a:off x="1357049"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E086CC3D-33B0-3144-9EF3-77898E9C108B}"/>
              </a:ext>
            </a:extLst>
          </p:cNvPr>
          <p:cNvSpPr/>
          <p:nvPr/>
        </p:nvSpPr>
        <p:spPr>
          <a:xfrm>
            <a:off x="7366082"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2A2680E-4576-5A4B-A104-46E1C4C9804A}"/>
              </a:ext>
            </a:extLst>
          </p:cNvPr>
          <p:cNvSpPr txBox="1">
            <a:spLocks/>
          </p:cNvSpPr>
          <p:nvPr/>
        </p:nvSpPr>
        <p:spPr>
          <a:xfrm>
            <a:off x="5851683" y="2967163"/>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b="0" u="sng" kern="0" dirty="0">
                <a:solidFill>
                  <a:srgbClr val="00C42A"/>
                </a:solidFill>
                <a:latin typeface="ACHS Nueva Sans Medium" pitchFamily="2" charset="77"/>
              </a:rPr>
              <a:t>tinyurl.</a:t>
            </a:r>
            <a:r>
              <a:rPr lang="es-CL" sz="2400" b="0" u="sng" kern="0" dirty="0">
                <a:solidFill>
                  <a:srgbClr val="00C42A"/>
                </a:solidFill>
                <a:latin typeface="ACHS Nueva Sans" pitchFamily="2" charset="77"/>
              </a:rPr>
              <a:t>com</a:t>
            </a:r>
            <a:r>
              <a:rPr lang="es-CL" sz="2400" b="0" u="sng" kern="0" dirty="0">
                <a:solidFill>
                  <a:srgbClr val="00C42A"/>
                </a:solidFill>
                <a:latin typeface="ACHS Nueva Sans Medium" pitchFamily="2" charset="77"/>
              </a:rPr>
              <a:t>/</a:t>
            </a:r>
            <a:r>
              <a:rPr lang="es-CL" sz="2400" b="0" u="sng" kern="0" dirty="0" err="1">
                <a:solidFill>
                  <a:srgbClr val="00C42A"/>
                </a:solidFill>
                <a:latin typeface="ACHS Nueva Sans Medium" pitchFamily="2" charset="77"/>
              </a:rPr>
              <a:t>ujnzkjew</a:t>
            </a:r>
            <a:endParaRPr lang="es-CL" sz="2400" b="0" u="sng" kern="0" dirty="0">
              <a:solidFill>
                <a:srgbClr val="00C42A"/>
              </a:solidFill>
              <a:latin typeface="ACHS Nueva Sans Medium" pitchFamily="2" charset="77"/>
            </a:endParaRPr>
          </a:p>
        </p:txBody>
      </p:sp>
      <p:pic>
        <p:nvPicPr>
          <p:cNvPr id="18" name="Imagen 17">
            <a:extLst>
              <a:ext uri="{FF2B5EF4-FFF2-40B4-BE49-F238E27FC236}">
                <a16:creationId xmlns="" xmlns:a16="http://schemas.microsoft.com/office/drawing/2014/main" id="{2702EFA0-33F1-4245-8373-7B1B27325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33680" y="2590800"/>
            <a:ext cx="1657927" cy="1676400"/>
          </a:xfrm>
          <a:prstGeom prst="rect">
            <a:avLst/>
          </a:prstGeom>
        </p:spPr>
      </p:pic>
    </p:spTree>
    <p:custDataLst>
      <p:tags r:id="rId1"/>
    </p:custDataLst>
    <p:extLst>
      <p:ext uri="{BB962C8B-B14F-4D97-AF65-F5344CB8AC3E}">
        <p14:creationId xmlns:p14="http://schemas.microsoft.com/office/powerpoint/2010/main" val="3188245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9397729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7">
            <a:extLst>
              <a:ext uri="{FF2B5EF4-FFF2-40B4-BE49-F238E27FC236}">
                <a16:creationId xmlns:a16="http://schemas.microsoft.com/office/drawing/2014/main" xmlns=""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latin typeface="ACHS Nueva Serif" pitchFamily="2" charset="77"/>
              </a:rPr>
              <a:t>Objetivos</a:t>
            </a:r>
            <a:endParaRPr lang="es-ES" dirty="0">
              <a:latin typeface="ACHS Nueva Serif" pitchFamily="2" charset="77"/>
            </a:endParaRPr>
          </a:p>
        </p:txBody>
      </p:sp>
      <p:cxnSp>
        <p:nvCxnSpPr>
          <p:cNvPr id="7" name="Conector recto 18">
            <a:extLst>
              <a:ext uri="{FF2B5EF4-FFF2-40B4-BE49-F238E27FC236}">
                <a16:creationId xmlns:a16="http://schemas.microsoft.com/office/drawing/2014/main" xmlns=""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xmlns="" id="{5896A767-BE9B-FC40-B758-33EE8FEBBA27}"/>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Medium" pitchFamily="2" charset="77"/>
              </a:rPr>
              <a:t>Actuar de acuerdo a lo establecido en los planes de emergencia y evacuación en los establecimientos educacionales. </a:t>
            </a:r>
          </a:p>
        </p:txBody>
      </p:sp>
      <p:sp>
        <p:nvSpPr>
          <p:cNvPr id="11" name="Marcador de texto 7">
            <a:extLst>
              <a:ext uri="{FF2B5EF4-FFF2-40B4-BE49-F238E27FC236}">
                <a16:creationId xmlns:a16="http://schemas.microsoft.com/office/drawing/2014/main" xmlns=""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smtClean="0">
                <a:solidFill>
                  <a:schemeClr val="tx2"/>
                </a:solidFill>
                <a:latin typeface="ACHS Nueva Serif" pitchFamily="2" charset="77"/>
              </a:rPr>
              <a:t>OBJETIVO DE LA CHARLA</a:t>
            </a:r>
            <a:endParaRPr lang="es-CL" b="1" dirty="0">
              <a:solidFill>
                <a:schemeClr val="tx2"/>
              </a:solidFill>
              <a:latin typeface="ACHS Nueva Serif" pitchFamily="2" charset="77"/>
            </a:endParaRPr>
          </a:p>
        </p:txBody>
      </p:sp>
      <p:pic>
        <p:nvPicPr>
          <p:cNvPr id="15" name="Imagen 14">
            <a:extLst>
              <a:ext uri="{FF2B5EF4-FFF2-40B4-BE49-F238E27FC236}">
                <a16:creationId xmlns:a16="http://schemas.microsoft.com/office/drawing/2014/main" xmlns="" id="{AF65B942-F80F-5B43-A733-7A72D80B2536}"/>
              </a:ext>
            </a:extLst>
          </p:cNvPr>
          <p:cNvPicPr>
            <a:picLocks noChangeAspect="1"/>
          </p:cNvPicPr>
          <p:nvPr/>
        </p:nvPicPr>
        <p:blipFill>
          <a:blip r:embed="rId4"/>
          <a:stretch>
            <a:fillRect/>
          </a:stretch>
        </p:blipFill>
        <p:spPr>
          <a:xfrm>
            <a:off x="6988304" y="1898027"/>
            <a:ext cx="5376962" cy="5535109"/>
          </a:xfrm>
          <a:prstGeom prst="rect">
            <a:avLst/>
          </a:prstGeom>
        </p:spPr>
      </p:pic>
    </p:spTree>
    <p:custDataLst>
      <p:tags r:id="rId1"/>
    </p:custDataLst>
    <p:extLst>
      <p:ext uri="{BB962C8B-B14F-4D97-AF65-F5344CB8AC3E}">
        <p14:creationId xmlns:p14="http://schemas.microsoft.com/office/powerpoint/2010/main" val="6852229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7">
            <a:extLst>
              <a:ext uri="{FF2B5EF4-FFF2-40B4-BE49-F238E27FC236}">
                <a16:creationId xmlns:a16="http://schemas.microsoft.com/office/drawing/2014/main" xmlns=""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latin typeface="ACHS Nueva Serif" pitchFamily="2" charset="77"/>
              </a:rPr>
              <a:t>Objetivos</a:t>
            </a:r>
            <a:endParaRPr lang="es-ES" dirty="0">
              <a:latin typeface="ACHS Nueva Serif" pitchFamily="2" charset="77"/>
            </a:endParaRPr>
          </a:p>
        </p:txBody>
      </p:sp>
      <p:cxnSp>
        <p:nvCxnSpPr>
          <p:cNvPr id="7" name="Conector recto 18">
            <a:extLst>
              <a:ext uri="{FF2B5EF4-FFF2-40B4-BE49-F238E27FC236}">
                <a16:creationId xmlns:a16="http://schemas.microsoft.com/office/drawing/2014/main" xmlns=""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xmlns="" id="{5896A767-BE9B-FC40-B758-33EE8FEBBA27}"/>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Medium" pitchFamily="2" charset="77"/>
              </a:rPr>
              <a:t>Ser trabajador de empresas que se encuentra adheridas a la ACHS.</a:t>
            </a:r>
          </a:p>
        </p:txBody>
      </p:sp>
      <p:sp>
        <p:nvSpPr>
          <p:cNvPr id="11" name="Marcador de texto 7">
            <a:extLst>
              <a:ext uri="{FF2B5EF4-FFF2-40B4-BE49-F238E27FC236}">
                <a16:creationId xmlns:a16="http://schemas.microsoft.com/office/drawing/2014/main" xmlns=""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smtClean="0">
                <a:solidFill>
                  <a:schemeClr val="tx2"/>
                </a:solidFill>
                <a:latin typeface="ACHS Nueva Serif" pitchFamily="2" charset="77"/>
              </a:rPr>
              <a:t>PÚBLICO OBJETIVO</a:t>
            </a:r>
            <a:endParaRPr lang="es-CL" b="1" dirty="0">
              <a:solidFill>
                <a:schemeClr val="tx2"/>
              </a:solidFill>
              <a:latin typeface="ACHS Nueva Serif" pitchFamily="2" charset="77"/>
            </a:endParaRPr>
          </a:p>
        </p:txBody>
      </p:sp>
      <p:pic>
        <p:nvPicPr>
          <p:cNvPr id="9" name="Imagen 8">
            <a:extLst>
              <a:ext uri="{FF2B5EF4-FFF2-40B4-BE49-F238E27FC236}">
                <a16:creationId xmlns:a16="http://schemas.microsoft.com/office/drawing/2014/main" xmlns="" id="{2EAAA304-58CC-154F-9A0B-A44D35B92F1D}"/>
              </a:ext>
            </a:extLst>
          </p:cNvPr>
          <p:cNvPicPr>
            <a:picLocks noChangeAspect="1"/>
          </p:cNvPicPr>
          <p:nvPr/>
        </p:nvPicPr>
        <p:blipFill>
          <a:blip r:embed="rId4"/>
          <a:stretch>
            <a:fillRect/>
          </a:stretch>
        </p:blipFill>
        <p:spPr>
          <a:xfrm>
            <a:off x="6542538" y="2073189"/>
            <a:ext cx="4811036" cy="4811036"/>
          </a:xfrm>
          <a:prstGeom prst="rect">
            <a:avLst/>
          </a:prstGeom>
        </p:spPr>
      </p:pic>
    </p:spTree>
    <p:custDataLst>
      <p:tags r:id="rId1"/>
    </p:custDataLst>
    <p:extLst>
      <p:ext uri="{BB962C8B-B14F-4D97-AF65-F5344CB8AC3E}">
        <p14:creationId xmlns:p14="http://schemas.microsoft.com/office/powerpoint/2010/main" val="335745061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Introducción: Definiciones</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p:txBody>
          <a:bodyPr/>
          <a:lstStyle/>
          <a:p>
            <a:r>
              <a:rPr lang="es-CL" b="1" dirty="0">
                <a:latin typeface="ACHS Nueva Sans Medium" pitchFamily="2" charset="77"/>
              </a:rPr>
              <a:t>Emergencia:</a:t>
            </a:r>
          </a:p>
        </p:txBody>
      </p:sp>
      <p:sp>
        <p:nvSpPr>
          <p:cNvPr id="8" name="Marcador de texto 1">
            <a:extLst>
              <a:ext uri="{FF2B5EF4-FFF2-40B4-BE49-F238E27FC236}">
                <a16:creationId xmlns:a16="http://schemas.microsoft.com/office/drawing/2014/main" xmlns="" id="{603C7319-0949-B646-BBDA-66FAD52A8560}"/>
              </a:ext>
            </a:extLst>
          </p:cNvPr>
          <p:cNvSpPr txBox="1">
            <a:spLocks/>
          </p:cNvSpPr>
          <p:nvPr/>
        </p:nvSpPr>
        <p:spPr>
          <a:xfrm>
            <a:off x="449262" y="1854920"/>
            <a:ext cx="4241096" cy="253581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buNone/>
            </a:pPr>
            <a:r>
              <a:rPr lang="es-CL" dirty="0">
                <a:latin typeface="ACHS Nueva Sans" pitchFamily="2" charset="77"/>
                <a:cs typeface="Arial" panose="020B0604020202020204" pitchFamily="34" charset="0"/>
              </a:rPr>
              <a:t>Es una situación que pone en riesgo la integridad física y psicológica de los ocupantes de un recinto y que requiere de una capacidad de respuesta organizativa y oportuna. </a:t>
            </a:r>
          </a:p>
          <a:p>
            <a:pPr marL="19050" indent="0">
              <a:buNone/>
            </a:pPr>
            <a:endParaRPr lang="es-CL" dirty="0">
              <a:latin typeface="ACHS Nueva Sans" pitchFamily="2" charset="77"/>
              <a:cs typeface="Arial" panose="020B0604020202020204" pitchFamily="34" charset="0"/>
            </a:endParaRPr>
          </a:p>
          <a:p>
            <a:pPr marL="19050" indent="0">
              <a:buNone/>
            </a:pPr>
            <a:r>
              <a:rPr lang="es-CL" dirty="0">
                <a:latin typeface="ACHS Nueva Sans" pitchFamily="2" charset="77"/>
                <a:cs typeface="Arial" panose="020B0604020202020204" pitchFamily="34" charset="0"/>
              </a:rPr>
              <a:t>Se dividen en dos categorías: </a:t>
            </a:r>
          </a:p>
          <a:p>
            <a:pPr marL="304800" indent="-285750"/>
            <a:r>
              <a:rPr lang="es-CL" dirty="0">
                <a:latin typeface="ACHS Nueva Sans" pitchFamily="2" charset="77"/>
                <a:cs typeface="Arial" panose="020B0604020202020204" pitchFamily="34" charset="0"/>
              </a:rPr>
              <a:t>Originadas por el ser humano </a:t>
            </a:r>
          </a:p>
          <a:p>
            <a:pPr marL="304800" indent="-285750"/>
            <a:r>
              <a:rPr lang="es-CL" dirty="0">
                <a:latin typeface="ACHS Nueva Sans" pitchFamily="2" charset="77"/>
                <a:cs typeface="Arial" panose="020B0604020202020204" pitchFamily="34" charset="0"/>
              </a:rPr>
              <a:t>Origen natural</a:t>
            </a:r>
          </a:p>
          <a:p>
            <a:pPr marL="19050" indent="0">
              <a:buNone/>
            </a:pPr>
            <a:endParaRPr lang="es-CL" dirty="0">
              <a:latin typeface="ACHS Nueva Sans Medium" pitchFamily="2" charset="77"/>
              <a:cs typeface="Arial" panose="020B0604020202020204" pitchFamily="34" charset="0"/>
            </a:endParaRPr>
          </a:p>
        </p:txBody>
      </p:sp>
      <p:pic>
        <p:nvPicPr>
          <p:cNvPr id="9" name="Picture 42">
            <a:extLst>
              <a:ext uri="{FF2B5EF4-FFF2-40B4-BE49-F238E27FC236}">
                <a16:creationId xmlns:a16="http://schemas.microsoft.com/office/drawing/2014/main" xmlns="" id="{163A9F93-84B7-EA47-856E-E6C7CAB0DD41}"/>
              </a:ext>
            </a:extLst>
          </p:cNvPr>
          <p:cNvPicPr>
            <a:picLocks noChangeAspect="1"/>
          </p:cNvPicPr>
          <p:nvPr/>
        </p:nvPicPr>
        <p:blipFill>
          <a:blip r:embed="rId4"/>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31812302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Introducción:</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p:txBody>
          <a:bodyPr/>
          <a:lstStyle/>
          <a:p>
            <a:r>
              <a:rPr lang="es-CL" dirty="0">
                <a:latin typeface="ACHS Nueva Sans Medium" pitchFamily="2" charset="77"/>
              </a:rPr>
              <a:t>Definiciones</a:t>
            </a:r>
          </a:p>
        </p:txBody>
      </p:sp>
      <p:sp>
        <p:nvSpPr>
          <p:cNvPr id="8" name="Marcador de texto 1">
            <a:extLst>
              <a:ext uri="{FF2B5EF4-FFF2-40B4-BE49-F238E27FC236}">
                <a16:creationId xmlns:a16="http://schemas.microsoft.com/office/drawing/2014/main" xmlns="" id="{603C7319-0949-B646-BBDA-66FAD52A8560}"/>
              </a:ext>
            </a:extLst>
          </p:cNvPr>
          <p:cNvSpPr txBox="1">
            <a:spLocks/>
          </p:cNvSpPr>
          <p:nvPr/>
        </p:nvSpPr>
        <p:spPr>
          <a:xfrm>
            <a:off x="449262" y="1655597"/>
            <a:ext cx="4241096" cy="4705831"/>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buNone/>
            </a:pPr>
            <a:r>
              <a:rPr lang="es-CL" b="1" dirty="0">
                <a:solidFill>
                  <a:schemeClr val="accent1"/>
                </a:solidFill>
                <a:latin typeface="ACHS Nueva Sans" pitchFamily="2" charset="77"/>
                <a:cs typeface="Arial" panose="020B0604020202020204" pitchFamily="34" charset="0"/>
              </a:rPr>
              <a:t>Sismo:</a:t>
            </a:r>
          </a:p>
          <a:p>
            <a:pPr marL="19050" indent="0">
              <a:buNone/>
            </a:pPr>
            <a:r>
              <a:rPr lang="es-CL" dirty="0">
                <a:latin typeface="ACHS Nueva Sans" pitchFamily="2" charset="77"/>
                <a:cs typeface="Arial" panose="020B0604020202020204" pitchFamily="34" charset="0"/>
              </a:rPr>
              <a:t>Se producen por el movimiento de las placas superficiales de la tierra llamadas placas tectónicas que son planchas rígidas de roca solida que conforman la superficie de la tierra.</a:t>
            </a:r>
          </a:p>
          <a:p>
            <a:pPr marL="19050" indent="0">
              <a:buNone/>
            </a:pPr>
            <a:r>
              <a:rPr lang="es-CL" b="1" dirty="0">
                <a:solidFill>
                  <a:schemeClr val="accent1"/>
                </a:solidFill>
                <a:latin typeface="ACHS Nueva Sans" pitchFamily="2" charset="77"/>
                <a:cs typeface="Arial" panose="020B0604020202020204" pitchFamily="34" charset="0"/>
              </a:rPr>
              <a:t>Alerta:</a:t>
            </a:r>
          </a:p>
          <a:p>
            <a:pPr marL="304800" indent="-285750"/>
            <a:r>
              <a:rPr lang="es-CL" dirty="0">
                <a:latin typeface="ACHS Nueva Sans" pitchFamily="2" charset="77"/>
                <a:cs typeface="Arial" panose="020B0604020202020204" pitchFamily="34" charset="0"/>
              </a:rPr>
              <a:t>Es un estado declarado de una situación de emergencia.</a:t>
            </a:r>
          </a:p>
          <a:p>
            <a:pPr marL="304800" indent="-285750"/>
            <a:r>
              <a:rPr lang="es-CL" dirty="0">
                <a:latin typeface="ACHS Nueva Sans" pitchFamily="2" charset="77"/>
                <a:cs typeface="Arial" panose="020B0604020202020204" pitchFamily="34" charset="0"/>
              </a:rPr>
              <a:t>Mantenerse atento y averiguar de que se trata.</a:t>
            </a:r>
          </a:p>
          <a:p>
            <a:pPr marL="304800" indent="-285750"/>
            <a:r>
              <a:rPr lang="es-CL" dirty="0">
                <a:latin typeface="ACHS Nueva Sans" pitchFamily="2" charset="77"/>
                <a:cs typeface="Arial" panose="020B0604020202020204" pitchFamily="34" charset="0"/>
              </a:rPr>
              <a:t>Es una señal o aviso sobre algo que va a suceder en forma inminente o ya está ocurriendo.</a:t>
            </a:r>
          </a:p>
          <a:p>
            <a:pPr marL="304800" indent="-285750"/>
            <a:r>
              <a:rPr lang="es-CL" dirty="0">
                <a:latin typeface="ACHS Nueva Sans" pitchFamily="2" charset="77"/>
                <a:cs typeface="Arial" panose="020B0604020202020204" pitchFamily="34" charset="0"/>
              </a:rPr>
              <a:t>Su activación significa seguir las instrucciones establecidas para una emergencia.</a:t>
            </a:r>
          </a:p>
          <a:p>
            <a:pPr marL="19050" indent="0">
              <a:buNone/>
            </a:pPr>
            <a:endParaRPr lang="es-CL" dirty="0">
              <a:latin typeface="ACHS Nueva Sans" pitchFamily="2" charset="77"/>
              <a:cs typeface="Arial" panose="020B0604020202020204" pitchFamily="34" charset="0"/>
            </a:endParaRPr>
          </a:p>
          <a:p>
            <a:pPr marL="19050" indent="0">
              <a:buNone/>
            </a:pPr>
            <a:endParaRPr lang="es-CL" dirty="0">
              <a:latin typeface="ACHS Nueva Sans" pitchFamily="2" charset="77"/>
              <a:cs typeface="Arial" panose="020B0604020202020204" pitchFamily="34" charset="0"/>
            </a:endParaRPr>
          </a:p>
          <a:p>
            <a:pPr marL="19050" indent="0">
              <a:buNone/>
            </a:pPr>
            <a:endParaRPr lang="es-CL" dirty="0">
              <a:latin typeface="ACHS Nueva Sans" pitchFamily="2" charset="77"/>
              <a:cs typeface="Arial" panose="020B0604020202020204" pitchFamily="34" charset="0"/>
            </a:endParaRPr>
          </a:p>
        </p:txBody>
      </p:sp>
      <p:pic>
        <p:nvPicPr>
          <p:cNvPr id="10" name="Imagen 9">
            <a:extLst>
              <a:ext uri="{FF2B5EF4-FFF2-40B4-BE49-F238E27FC236}">
                <a16:creationId xmlns:a16="http://schemas.microsoft.com/office/drawing/2014/main" xmlns="" id="{8CBABEFD-ADBA-D64F-B4EA-4A38EBFF85EE}"/>
              </a:ext>
            </a:extLst>
          </p:cNvPr>
          <p:cNvPicPr>
            <a:picLocks noChangeAspect="1"/>
          </p:cNvPicPr>
          <p:nvPr/>
        </p:nvPicPr>
        <p:blipFill>
          <a:blip r:embed="rId4"/>
          <a:stretch>
            <a:fillRect/>
          </a:stretch>
        </p:blipFill>
        <p:spPr>
          <a:xfrm>
            <a:off x="6430780" y="2341996"/>
            <a:ext cx="4905314" cy="4516004"/>
          </a:xfrm>
          <a:prstGeom prst="rect">
            <a:avLst/>
          </a:prstGeom>
        </p:spPr>
      </p:pic>
    </p:spTree>
    <p:custDataLst>
      <p:tags r:id="rId1"/>
    </p:custDataLst>
    <p:extLst>
      <p:ext uri="{BB962C8B-B14F-4D97-AF65-F5344CB8AC3E}">
        <p14:creationId xmlns:p14="http://schemas.microsoft.com/office/powerpoint/2010/main" val="192300112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EBFB670C-9F43-FD47-B6A5-9856D2317906}"/>
              </a:ext>
            </a:extLst>
          </p:cNvPr>
          <p:cNvPicPr>
            <a:picLocks noChangeAspect="1"/>
          </p:cNvPicPr>
          <p:nvPr/>
        </p:nvPicPr>
        <p:blipFill rotWithShape="1">
          <a:blip r:embed="rId4"/>
          <a:srcRect b="5289"/>
          <a:stretch/>
        </p:blipFill>
        <p:spPr>
          <a:xfrm>
            <a:off x="4170299" y="1159880"/>
            <a:ext cx="8021701" cy="5698120"/>
          </a:xfrm>
          <a:prstGeom prst="rect">
            <a:avLst/>
          </a:prstGeom>
        </p:spPr>
      </p:pic>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Origen de las emergencias</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t>Natural:</a:t>
            </a:r>
            <a:endParaRPr lang="x-none" b="1" dirty="0"/>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Sismos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Aluviones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Erupciones volcánicas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Tsunamis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Inundaciones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Otros</a:t>
            </a:r>
          </a:p>
          <a:p>
            <a:pPr>
              <a:lnSpc>
                <a:spcPct val="100000"/>
              </a:lnSpc>
            </a:pPr>
            <a:endParaRPr lang="es-ES" dirty="0">
              <a:solidFill>
                <a:schemeClr val="tx1"/>
              </a:solidFill>
              <a:effectLst/>
              <a:latin typeface="ACHS Nueva Sans" pitchFamily="2" charset="77"/>
            </a:endParaRPr>
          </a:p>
        </p:txBody>
      </p:sp>
    </p:spTree>
    <p:custDataLst>
      <p:tags r:id="rId1"/>
    </p:custDataLst>
    <p:extLst>
      <p:ext uri="{BB962C8B-B14F-4D97-AF65-F5344CB8AC3E}">
        <p14:creationId xmlns:p14="http://schemas.microsoft.com/office/powerpoint/2010/main" val="38177803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E7F37877-FBEC-614D-92B8-C9F7F0F9E5B6}"/>
              </a:ext>
            </a:extLst>
          </p:cNvPr>
          <p:cNvPicPr>
            <a:picLocks noChangeAspect="1"/>
          </p:cNvPicPr>
          <p:nvPr/>
        </p:nvPicPr>
        <p:blipFill rotWithShape="1">
          <a:blip r:embed="rId4"/>
          <a:srcRect l="12244" r="11730"/>
          <a:stretch/>
        </p:blipFill>
        <p:spPr>
          <a:xfrm>
            <a:off x="4214543" y="1236698"/>
            <a:ext cx="7977458" cy="5621302"/>
          </a:xfrm>
          <a:prstGeom prst="rect">
            <a:avLst/>
          </a:prstGeom>
        </p:spPr>
      </p:pic>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Origen de las emergencias</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t>Humano:</a:t>
            </a:r>
            <a:endParaRPr lang="x-none" b="1" dirty="0"/>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Fuga de gas</a:t>
            </a:r>
          </a:p>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Incendios</a:t>
            </a:r>
          </a:p>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Terrorismos</a:t>
            </a:r>
          </a:p>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Accidentes graves</a:t>
            </a:r>
          </a:p>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Actos delictuales</a:t>
            </a:r>
          </a:p>
        </p:txBody>
      </p:sp>
    </p:spTree>
    <p:custDataLst>
      <p:tags r:id="rId1"/>
    </p:custDataLst>
    <p:extLst>
      <p:ext uri="{BB962C8B-B14F-4D97-AF65-F5344CB8AC3E}">
        <p14:creationId xmlns:p14="http://schemas.microsoft.com/office/powerpoint/2010/main" val="14314690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2C605D90-1D2A-D243-B52B-E6F3B8976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945" y="1020445"/>
            <a:ext cx="3625516" cy="5438274"/>
          </a:xfrm>
          <a:prstGeom prst="rect">
            <a:avLst/>
          </a:prstGeom>
        </p:spPr>
      </p:pic>
      <p:pic>
        <p:nvPicPr>
          <p:cNvPr id="11" name="Imagen 10">
            <a:extLst>
              <a:ext uri="{FF2B5EF4-FFF2-40B4-BE49-F238E27FC236}">
                <a16:creationId xmlns:a16="http://schemas.microsoft.com/office/drawing/2014/main" xmlns="" id="{1B47B76E-B791-F546-880C-4DCA2531155D}"/>
              </a:ext>
            </a:extLst>
          </p:cNvPr>
          <p:cNvPicPr>
            <a:picLocks noChangeAspect="1"/>
          </p:cNvPicPr>
          <p:nvPr/>
        </p:nvPicPr>
        <p:blipFill>
          <a:blip r:embed="rId5"/>
          <a:stretch>
            <a:fillRect/>
          </a:stretch>
        </p:blipFill>
        <p:spPr>
          <a:xfrm>
            <a:off x="4406290" y="753979"/>
            <a:ext cx="5889213" cy="5889213"/>
          </a:xfrm>
          <a:prstGeom prst="rect">
            <a:avLst/>
          </a:prstGeom>
        </p:spPr>
      </p:pic>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Chile, país sísmico</a:t>
            </a:r>
            <a:endParaRPr lang="x-none" dirty="0">
              <a:latin typeface="ACHS Nueva Serif"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2887495"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Nuestro país debido a su ubicación geográfica dentro del cordón de fuego del pacifico, donde convergen las placas de nazca y la sudamericana presentan la mayor actividad sísmica del planeta.</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Un sismo es algo normal, y se estima que los chilenos, experimentaremos, a lo menos dos sismos de mayor intensidad durante nuestras vidas. </a:t>
            </a:r>
          </a:p>
          <a:p>
            <a:pPr>
              <a:lnSpc>
                <a:spcPct val="100000"/>
              </a:lnSpc>
              <a:buClr>
                <a:schemeClr val="accent1"/>
              </a:buClr>
            </a:pPr>
            <a:endParaRPr lang="es-ES" dirty="0">
              <a:solidFill>
                <a:schemeClr val="tx1"/>
              </a:solidFill>
              <a:effectLst/>
              <a:latin typeface="ACHS Nueva Sans" pitchFamily="2" charset="77"/>
            </a:endParaRPr>
          </a:p>
        </p:txBody>
      </p:sp>
    </p:spTree>
    <p:custDataLst>
      <p:tags r:id="rId1"/>
    </p:custDataLst>
    <p:extLst>
      <p:ext uri="{BB962C8B-B14F-4D97-AF65-F5344CB8AC3E}">
        <p14:creationId xmlns:p14="http://schemas.microsoft.com/office/powerpoint/2010/main" val="94481219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DESIGN_ID_TEMA DE OFFICE" val="Y6ZEkeqx"/>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3F6A1843-79D0-4C45-8FAC-DB7093DE5FD3}"/>
</file>

<file path=customXml/itemProps2.xml><?xml version="1.0" encoding="utf-8"?>
<ds:datastoreItem xmlns:ds="http://schemas.openxmlformats.org/officeDocument/2006/customXml" ds:itemID="{1DCF4B42-C629-4F31-B1B5-A4C4A7BF849E}"/>
</file>

<file path=customXml/itemProps3.xml><?xml version="1.0" encoding="utf-8"?>
<ds:datastoreItem xmlns:ds="http://schemas.openxmlformats.org/officeDocument/2006/customXml" ds:itemID="{135F4703-4014-4486-9F42-B6F70BF948D2}"/>
</file>

<file path=docProps/app.xml><?xml version="1.0" encoding="utf-8"?>
<Properties xmlns="http://schemas.openxmlformats.org/officeDocument/2006/extended-properties" xmlns:vt="http://schemas.openxmlformats.org/officeDocument/2006/docPropsVTypes">
  <TotalTime>2121</TotalTime>
  <Words>1441</Words>
  <Application>Microsoft Office PowerPoint</Application>
  <PresentationFormat>Panorámica</PresentationFormat>
  <Paragraphs>229</Paragraphs>
  <Slides>28</Slides>
  <Notes>24</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1</vt:i4>
      </vt:variant>
      <vt:variant>
        <vt:lpstr>Títulos de diapositiva</vt:lpstr>
      </vt:variant>
      <vt:variant>
        <vt:i4>28</vt:i4>
      </vt:variant>
    </vt:vector>
  </HeadingPairs>
  <TitlesOfParts>
    <vt:vector size="41" baseType="lpstr">
      <vt:lpstr>ACHS Nueva Sans</vt:lpstr>
      <vt:lpstr>ACHS Nueva Sans Medium</vt:lpstr>
      <vt:lpstr>ACHS Nueva Serif</vt:lpstr>
      <vt:lpstr>Arial</vt:lpstr>
      <vt:lpstr>Calibri</vt:lpstr>
      <vt:lpstr>Calibri Light</vt:lpstr>
      <vt:lpstr>Catamaran Light</vt:lpstr>
      <vt:lpstr>Helvetica Neue Medium</vt:lpstr>
      <vt:lpstr>Wingdings</vt:lpstr>
      <vt:lpstr>Tema de Office</vt:lpstr>
      <vt:lpstr>2_Tema de Office</vt:lpstr>
      <vt:lpstr>Portadas y cierres_Achs Seguro Laboral</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377</cp:revision>
  <dcterms:created xsi:type="dcterms:W3CDTF">2023-07-11T20:17:04Z</dcterms:created>
  <dcterms:modified xsi:type="dcterms:W3CDTF">2025-02-16T01:49:03Z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1D7CF3B6-7507-4C62-AB4B-B5DC0FC5559B</vt:lpwstr>
  </property>
  <property fmtid="{D5CDD505-2E9C-101B-9397-08002B2CF9AE}" pid="3" name="ArticulatePath">
    <vt:lpwstr>659694 - EMERGENCIA Y EVACUACION ESCOLAR - RB2023</vt:lpwstr>
  </property>
  <property fmtid="{D5CDD505-2E9C-101B-9397-08002B2CF9AE}" pid="4" name="ContentTypeId">
    <vt:lpwstr>0x0101007C36543F3D857D488921B9E8F0F0A212</vt:lpwstr>
  </property>
</Properties>
</file>