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notesSlides/notesSlide1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tags/tag24.xml" ContentType="application/vnd.openxmlformats-officedocument.presentationml.tags+xml"/>
  <Override PartName="/ppt/tags/tag21.xml" ContentType="application/vnd.openxmlformats-officedocument.presentationml.tags+xml"/>
  <Override PartName="/docProps/app.xml" ContentType="application/vnd.openxmlformats-officedocument.extended-properties+xml"/>
  <Override PartName="/ppt/tags/tag3.xml" ContentType="application/vnd.openxmlformats-officedocument.presentationml.tags+xml"/>
  <Override PartName="/ppt/tags/tag1.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17.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5.xml" ContentType="application/vnd.openxmlformats-officedocument.presentationml.tags+xml"/>
  <Override PartName="/ppt/tags/tag16.xml" ContentType="application/vnd.openxmlformats-officedocument.presentationml.tags+xml"/>
  <Override PartName="/ppt/tags/tag6.xml" ContentType="application/vnd.openxmlformats-officedocument.presentationml.tags+xml"/>
  <Override PartName="/ppt/tags/tag23.xml" ContentType="application/vnd.openxmlformats-officedocument.presentationml.tags+xml"/>
  <Override PartName="/ppt/tags/tag7.xml" ContentType="application/vnd.openxmlformats-officedocument.presentationml.tags+xml"/>
  <Override PartName="/ppt/tags/tag9.xml" ContentType="application/vnd.openxmlformats-officedocument.presentationml.tags+xml"/>
  <Override PartName="/ppt/tags/tag13.xml" ContentType="application/vnd.openxmlformats-officedocument.presentationml.tags+xml"/>
  <Override PartName="/ppt/tags/tag8.xml" ContentType="application/vnd.openxmlformats-officedocument.presentationml.tags+xml"/>
  <Override PartName="/ppt/tags/tag14.xml" ContentType="application/vnd.openxmlformats-officedocument.presentationml.tags+xml"/>
  <Override PartName="/ppt/tags/tag22.xml" ContentType="application/vnd.openxmlformats-officedocument.presentationml.tag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3" r:id="rId2"/>
  </p:sldMasterIdLst>
  <p:notesMasterIdLst>
    <p:notesMasterId r:id="rId26"/>
  </p:notesMasterIdLst>
  <p:handoutMasterIdLst>
    <p:handoutMasterId r:id="rId27"/>
  </p:handoutMasterIdLst>
  <p:sldIdLst>
    <p:sldId id="452" r:id="rId3"/>
    <p:sldId id="2147472666" r:id="rId4"/>
    <p:sldId id="2147472662" r:id="rId5"/>
    <p:sldId id="2147472667" r:id="rId6"/>
    <p:sldId id="2147472668" r:id="rId7"/>
    <p:sldId id="2147472669" r:id="rId8"/>
    <p:sldId id="2147472602" r:id="rId9"/>
    <p:sldId id="2147472678" r:id="rId10"/>
    <p:sldId id="2147472670" r:id="rId11"/>
    <p:sldId id="2147472671" r:id="rId12"/>
    <p:sldId id="2147472679" r:id="rId13"/>
    <p:sldId id="2147472686" r:id="rId14"/>
    <p:sldId id="2147472680" r:id="rId15"/>
    <p:sldId id="2147472691" r:id="rId16"/>
    <p:sldId id="2147472681" r:id="rId17"/>
    <p:sldId id="2147472682" r:id="rId18"/>
    <p:sldId id="2147472692" r:id="rId19"/>
    <p:sldId id="2147472688" r:id="rId20"/>
    <p:sldId id="2147472689" r:id="rId21"/>
    <p:sldId id="2147472663" r:id="rId22"/>
    <p:sldId id="2147472659" r:id="rId23"/>
    <p:sldId id="2147472693" r:id="rId24"/>
    <p:sldId id="2147472694" r:id="rId25"/>
  </p:sldIdLst>
  <p:sldSz cx="12192000" cy="6858000"/>
  <p:notesSz cx="6858000" cy="9144000"/>
  <p:custDataLst>
    <p:tags r:id="rId28"/>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lTrztHsrUfnGBJS3st/bLg==" hashData="rELhRG8NrrumjuFlLgauE21XgDVeQzL/RDwY5D8jhtPElPYg0nWB5c1FAWrzK0CIuchtPGWaexAkH1umaqgxh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F5E9"/>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8647-0E4E-4D51-9C0E-13926B4FF229}" v="3059" dt="2023-07-13T15:51:45.45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45" autoAdjust="0"/>
    <p:restoredTop sz="88149" autoAdjust="0"/>
  </p:normalViewPr>
  <p:slideViewPr>
    <p:cSldViewPr snapToGrid="0">
      <p:cViewPr varScale="1">
        <p:scale>
          <a:sx n="68" d="100"/>
          <a:sy n="68" d="100"/>
        </p:scale>
        <p:origin x="724" y="60"/>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37"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36"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xmlns=""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12-02-2025</a:t>
            </a:fld>
            <a:endParaRPr lang="es-CL"/>
          </a:p>
        </p:txBody>
      </p:sp>
      <p:sp>
        <p:nvSpPr>
          <p:cNvPr id="4" name="Marcador de pie de página 3">
            <a:extLst>
              <a:ext uri="{FF2B5EF4-FFF2-40B4-BE49-F238E27FC236}">
                <a16:creationId xmlns:a16="http://schemas.microsoft.com/office/drawing/2014/main" xmlns=""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xmlns=""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12-02-2025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a:t>
            </a:fld>
            <a:endParaRPr lang="es-CL"/>
          </a:p>
        </p:txBody>
      </p:sp>
    </p:spTree>
    <p:extLst>
      <p:ext uri="{BB962C8B-B14F-4D97-AF65-F5344CB8AC3E}">
        <p14:creationId xmlns:p14="http://schemas.microsoft.com/office/powerpoint/2010/main" val="143015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El </a:t>
            </a:r>
            <a:r>
              <a:rPr lang="es-ES" sz="1200" dirty="0">
                <a:solidFill>
                  <a:srgbClr val="FF0000"/>
                </a:solidFill>
                <a:latin typeface="Arial" panose="020B0604020202020204" pitchFamily="34" charset="0"/>
              </a:rPr>
              <a:t> </a:t>
            </a:r>
            <a:r>
              <a:rPr lang="es-ES" sz="1200" dirty="0">
                <a:solidFill>
                  <a:srgbClr val="FF0000"/>
                </a:solidFill>
              </a:rPr>
              <a:t>Proyecto del reglamento </a:t>
            </a:r>
            <a:r>
              <a:rPr lang="es-CL" sz="1200" b="0" i="0" u="none" strike="noStrike" baseline="0" dirty="0"/>
              <a:t>RTIC N° 11 Instalaciones especiales, hace mención a la iluminación que debe haber en los centros asistenciales</a:t>
            </a:r>
            <a:endParaRPr lang="es-ES" altLang="es-CL" dirty="0"/>
          </a:p>
          <a:p>
            <a:endParaRPr lang="es-ES" dirty="0"/>
          </a:p>
          <a:p>
            <a:pPr algn="just"/>
            <a:r>
              <a:rPr lang="es-ES" sz="1000" kern="1200" dirty="0">
                <a:solidFill>
                  <a:schemeClr val="tx1"/>
                </a:solidFill>
                <a:latin typeface="+mn-lt"/>
                <a:ea typeface="+mn-ea"/>
                <a:cs typeface="+mn-cs"/>
              </a:rPr>
              <a:t>Para determinar la potencia eléctrica necesaria a instalar para la  iluminación de recintos asistenciales, se deberá tener en cuenta el nivel de iluminación requerido, el tipo de fuente luminosa y el área del recinto por iluminar </a:t>
            </a:r>
          </a:p>
          <a:p>
            <a:pPr algn="just"/>
            <a:r>
              <a:rPr lang="es-ES" sz="1000" kern="1200" dirty="0">
                <a:solidFill>
                  <a:schemeClr val="tx1"/>
                </a:solidFill>
                <a:latin typeface="+mn-lt"/>
                <a:ea typeface="+mn-ea"/>
                <a:cs typeface="+mn-cs"/>
              </a:rPr>
              <a:t>El nivel de iluminación mínimo según el tipo de local y tarea que en él se desarrolle, se determinará de acuerdo a lo señalado en la siguiente Tabla  que indica el rubro el lugar o activada a desarrollar.</a:t>
            </a:r>
          </a:p>
          <a:p>
            <a:pPr algn="just"/>
            <a:endParaRPr lang="es-ES" sz="1000" kern="1200" dirty="0">
              <a:solidFill>
                <a:schemeClr val="tx1"/>
              </a:solidFill>
              <a:latin typeface="+mn-lt"/>
              <a:ea typeface="+mn-ea"/>
              <a:cs typeface="+mn-cs"/>
            </a:endParaRPr>
          </a:p>
          <a:p>
            <a:pPr algn="just"/>
            <a:r>
              <a:rPr lang="es-ES" sz="1600" dirty="0"/>
              <a:t>En todos los recintos asistenciales deberá haber circuitos exclusivos de enchufes y circuitos exclusivos de iluminación. </a:t>
            </a:r>
            <a:endParaRPr lang="es-CL" sz="1600" dirty="0"/>
          </a:p>
          <a:p>
            <a:pPr algn="just"/>
            <a:r>
              <a:rPr lang="es-ES" sz="1600" kern="1200" dirty="0">
                <a:solidFill>
                  <a:schemeClr val="tx1"/>
                </a:solidFill>
                <a:latin typeface="+mn-lt"/>
                <a:ea typeface="+mn-ea"/>
                <a:cs typeface="+mn-cs"/>
              </a:rPr>
              <a:t>En oficinas, recintos de uso administrativo, salas de exhibición o salas de reuniones, se podrán instalar enchufes de piso, cumpliendo las siguientes condiciones: </a:t>
            </a:r>
          </a:p>
          <a:p>
            <a:pPr algn="just"/>
            <a:endParaRPr lang="es-ES" sz="1600" kern="1200" dirty="0">
              <a:solidFill>
                <a:schemeClr val="tx1"/>
              </a:solidFill>
              <a:latin typeface="+mn-lt"/>
              <a:ea typeface="+mn-ea"/>
              <a:cs typeface="+mn-cs"/>
            </a:endParaRPr>
          </a:p>
          <a:p>
            <a:pPr marL="742950" lvl="1" indent="-285750" algn="just">
              <a:buFont typeface="Arial" panose="020B0604020202020204" pitchFamily="34" charset="0"/>
              <a:buChar char="•"/>
            </a:pPr>
            <a:r>
              <a:rPr lang="es-ES" sz="1600" kern="1200" dirty="0">
                <a:solidFill>
                  <a:schemeClr val="tx1"/>
                </a:solidFill>
                <a:latin typeface="+mn-lt"/>
                <a:ea typeface="+mn-ea"/>
                <a:cs typeface="+mn-cs"/>
              </a:rPr>
              <a:t>En la limpieza de los pisos de estos recintos no se utilizarán líquidos. </a:t>
            </a:r>
          </a:p>
          <a:p>
            <a:pPr marL="742950" lvl="1" indent="-285750" algn="just">
              <a:buFont typeface="Arial" panose="020B0604020202020204" pitchFamily="34" charset="0"/>
              <a:buChar char="•"/>
            </a:pPr>
            <a:r>
              <a:rPr lang="es-ES" sz="1600" kern="1200" dirty="0">
                <a:solidFill>
                  <a:schemeClr val="tx1"/>
                </a:solidFill>
                <a:latin typeface="+mn-lt"/>
                <a:ea typeface="+mn-ea"/>
                <a:cs typeface="+mn-cs"/>
              </a:rPr>
              <a:t>Se utilizarán enchufes montados sobre cajas cerradas con tapas, de modo que los enchufes sólo sean accesibles cuando se necesite conectar algún equipo a ellos </a:t>
            </a:r>
          </a:p>
          <a:p>
            <a:pPr marL="742950" lvl="1" indent="-285750" algn="just">
              <a:buFont typeface="Arial" panose="020B0604020202020204" pitchFamily="34" charset="0"/>
              <a:buChar char="•"/>
            </a:pPr>
            <a:r>
              <a:rPr lang="es-ES" sz="1600" kern="1200" dirty="0">
                <a:solidFill>
                  <a:schemeClr val="tx1"/>
                </a:solidFill>
                <a:latin typeface="+mn-lt"/>
                <a:ea typeface="+mn-ea"/>
                <a:cs typeface="+mn-cs"/>
              </a:rPr>
              <a:t>Los artefactos para el montaje deberán cumplir con lo definido en el protocolo de análisis y/o ensayos de productos eléctricos respectivos </a:t>
            </a:r>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11</a:t>
            </a:fld>
            <a:endParaRPr lang="es-CL"/>
          </a:p>
        </p:txBody>
      </p:sp>
    </p:spTree>
    <p:extLst>
      <p:ext uri="{BB962C8B-B14F-4D97-AF65-F5344CB8AC3E}">
        <p14:creationId xmlns:p14="http://schemas.microsoft.com/office/powerpoint/2010/main" val="40528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latin typeface="Arial" panose="020B0604020202020204" pitchFamily="34" charset="0"/>
              </a:rPr>
              <a:t>Fuente: </a:t>
            </a:r>
            <a:r>
              <a:rPr lang="es-ES" sz="1200" dirty="0"/>
              <a:t>Proyecto del reglamento RTIC N° 11 “Instalaciones Especiales</a:t>
            </a:r>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12</a:t>
            </a:fld>
            <a:endParaRPr lang="es-CL"/>
          </a:p>
        </p:txBody>
      </p:sp>
    </p:spTree>
    <p:extLst>
      <p:ext uri="{BB962C8B-B14F-4D97-AF65-F5344CB8AC3E}">
        <p14:creationId xmlns:p14="http://schemas.microsoft.com/office/powerpoint/2010/main" val="2006255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 Existe como referencia la norma NFPA 70B “Prácticas recomendadas de mantenimiento para equipos eléctricos”</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13</a:t>
            </a:fld>
            <a:endParaRPr lang="es-CL"/>
          </a:p>
        </p:txBody>
      </p:sp>
    </p:spTree>
    <p:extLst>
      <p:ext uri="{BB962C8B-B14F-4D97-AF65-F5344CB8AC3E}">
        <p14:creationId xmlns:p14="http://schemas.microsoft.com/office/powerpoint/2010/main" val="2888765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 Existe como referencia la norma NFPA 70B “Prácticas recomendadas de mantenimiento para equipos eléctricos”</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14</a:t>
            </a:fld>
            <a:endParaRPr lang="es-CL"/>
          </a:p>
        </p:txBody>
      </p:sp>
    </p:spTree>
    <p:extLst>
      <p:ext uri="{BB962C8B-B14F-4D97-AF65-F5344CB8AC3E}">
        <p14:creationId xmlns:p14="http://schemas.microsoft.com/office/powerpoint/2010/main" val="2169563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Referencia : </a:t>
            </a:r>
            <a:r>
              <a:rPr lang="es-CL" sz="1200" dirty="0"/>
              <a:t>Proyecto de Pliego técnico RTIC N° 19 “Puesta en servicio”; Reglamento de seguridad de las instalaciones de consumo de energía eléctrica (DS N°8), que reemplaza a </a:t>
            </a:r>
            <a:r>
              <a:rPr lang="es-CL" sz="1200" dirty="0" err="1"/>
              <a:t>Nch</a:t>
            </a:r>
            <a:r>
              <a:rPr lang="es-CL" sz="1200" dirty="0"/>
              <a:t> </a:t>
            </a:r>
            <a:r>
              <a:rPr lang="es-CL" sz="1200" dirty="0" err="1"/>
              <a:t>elec</a:t>
            </a:r>
            <a:r>
              <a:rPr lang="es-CL" sz="1200" dirty="0"/>
              <a:t> 4/2003. Referencias para ensayos en sistemas IT, instalaciones especiales.</a:t>
            </a:r>
            <a:endParaRPr lang="es-ES" sz="1600" kern="1200" dirty="0">
              <a:solidFill>
                <a:schemeClr val="tx1"/>
              </a:solidFill>
              <a:latin typeface="+mn-lt"/>
              <a:ea typeface="+mn-ea"/>
              <a:cs typeface="+mn-cs"/>
            </a:endParaRP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15</a:t>
            </a:fld>
            <a:endParaRPr lang="es-CL"/>
          </a:p>
        </p:txBody>
      </p:sp>
    </p:spTree>
    <p:extLst>
      <p:ext uri="{BB962C8B-B14F-4D97-AF65-F5344CB8AC3E}">
        <p14:creationId xmlns:p14="http://schemas.microsoft.com/office/powerpoint/2010/main" val="1694230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Sistema IT: En los sistemas IT, todos los componentes activos están aislados de tierra o puestos a tierra mediante una impedancia elevada. Puesto que no hay ningún conductor activo de baja impedancia conectado a tierra, no circula una elevada corriente de fallo en caso de contacto a masa o tierra. Al reducirse las corrientes de fallo, se evita el riesgo de descargas eléctricas.</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16</a:t>
            </a:fld>
            <a:endParaRPr lang="es-CL"/>
          </a:p>
        </p:txBody>
      </p:sp>
    </p:spTree>
    <p:extLst>
      <p:ext uri="{BB962C8B-B14F-4D97-AF65-F5344CB8AC3E}">
        <p14:creationId xmlns:p14="http://schemas.microsoft.com/office/powerpoint/2010/main" val="3382329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Sistema IT: En los sistemas IT, todos los componentes activos están aislados de tierra o puestos a tierra mediante una impedancia elevada. Puesto que no hay ningún conductor activo de baja impedancia conectado a tierra, no circula una elevada corriente de fallo en caso de contacto a masa o tierra. Al reducirse las corrientes de fallo, se evita el riesgo de descargas eléctricas.</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17</a:t>
            </a:fld>
            <a:endParaRPr lang="es-CL"/>
          </a:p>
        </p:txBody>
      </p:sp>
    </p:spTree>
    <p:extLst>
      <p:ext uri="{BB962C8B-B14F-4D97-AF65-F5344CB8AC3E}">
        <p14:creationId xmlns:p14="http://schemas.microsoft.com/office/powerpoint/2010/main" val="215554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dirty="0"/>
              <a:t> </a:t>
            </a:r>
            <a:r>
              <a:rPr lang="es-ES" sz="1200" dirty="0">
                <a:latin typeface="Arial" panose="020B0604020202020204" pitchFamily="34" charset="0"/>
              </a:rPr>
              <a:t>Fuente: IEC 60364-7-710. </a:t>
            </a:r>
            <a:r>
              <a:rPr lang="es-ES" sz="1200" dirty="0" err="1">
                <a:latin typeface="Arial" panose="020B0604020202020204" pitchFamily="34" charset="0"/>
              </a:rPr>
              <a:t>Requirements</a:t>
            </a:r>
            <a:r>
              <a:rPr lang="es-ES" sz="1200" dirty="0">
                <a:latin typeface="Arial" panose="020B0604020202020204" pitchFamily="34" charset="0"/>
              </a:rPr>
              <a:t> for </a:t>
            </a:r>
            <a:r>
              <a:rPr lang="es-ES" sz="1200" dirty="0" err="1">
                <a:latin typeface="Arial" panose="020B0604020202020204" pitchFamily="34" charset="0"/>
              </a:rPr>
              <a:t>special</a:t>
            </a:r>
            <a:r>
              <a:rPr lang="es-ES" sz="1200" dirty="0">
                <a:latin typeface="Arial" panose="020B0604020202020204" pitchFamily="34" charset="0"/>
              </a:rPr>
              <a:t> </a:t>
            </a:r>
            <a:r>
              <a:rPr lang="es-ES" sz="1200" dirty="0" err="1">
                <a:latin typeface="Arial" panose="020B0604020202020204" pitchFamily="34" charset="0"/>
              </a:rPr>
              <a:t>installations</a:t>
            </a:r>
            <a:r>
              <a:rPr lang="es-ES" sz="1200" dirty="0">
                <a:latin typeface="Arial" panose="020B0604020202020204" pitchFamily="34" charset="0"/>
              </a:rPr>
              <a:t> </a:t>
            </a:r>
            <a:r>
              <a:rPr lang="es-ES" sz="1200" dirty="0" err="1">
                <a:latin typeface="Arial" panose="020B0604020202020204" pitchFamily="34" charset="0"/>
              </a:rPr>
              <a:t>or</a:t>
            </a:r>
            <a:r>
              <a:rPr lang="es-ES" sz="1200" dirty="0">
                <a:latin typeface="Arial" panose="020B0604020202020204" pitchFamily="34" charset="0"/>
              </a:rPr>
              <a:t> </a:t>
            </a:r>
            <a:r>
              <a:rPr lang="es-ES" sz="1200" dirty="0" err="1">
                <a:latin typeface="Arial" panose="020B0604020202020204" pitchFamily="34" charset="0"/>
              </a:rPr>
              <a:t>locations</a:t>
            </a:r>
            <a:r>
              <a:rPr lang="es-ES" sz="1200" dirty="0">
                <a:latin typeface="Arial" panose="020B0604020202020204" pitchFamily="34" charset="0"/>
              </a:rPr>
              <a:t> – Medical </a:t>
            </a:r>
            <a:r>
              <a:rPr lang="es-ES" sz="1200" dirty="0" err="1">
                <a:latin typeface="Arial" panose="020B0604020202020204" pitchFamily="34" charset="0"/>
              </a:rPr>
              <a:t>locations</a:t>
            </a:r>
            <a:endParaRPr lang="es-ES" sz="1200" dirty="0">
              <a:latin typeface="Arial" panose="020B0604020202020204" pitchFamily="34" charset="0"/>
            </a:endParaRP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18</a:t>
            </a:fld>
            <a:endParaRPr lang="es-CL"/>
          </a:p>
        </p:txBody>
      </p:sp>
    </p:spTree>
    <p:extLst>
      <p:ext uri="{BB962C8B-B14F-4D97-AF65-F5344CB8AC3E}">
        <p14:creationId xmlns:p14="http://schemas.microsoft.com/office/powerpoint/2010/main" val="2838759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a:t>
            </a: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19</a:t>
            </a:fld>
            <a:endParaRPr lang="es-CL"/>
          </a:p>
        </p:txBody>
      </p:sp>
    </p:spTree>
    <p:extLst>
      <p:ext uri="{BB962C8B-B14F-4D97-AF65-F5344CB8AC3E}">
        <p14:creationId xmlns:p14="http://schemas.microsoft.com/office/powerpoint/2010/main" val="3615603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22</a:t>
            </a:fld>
            <a:endParaRPr lang="es-CL"/>
          </a:p>
        </p:txBody>
      </p:sp>
    </p:spTree>
    <p:extLst>
      <p:ext uri="{BB962C8B-B14F-4D97-AF65-F5344CB8AC3E}">
        <p14:creationId xmlns:p14="http://schemas.microsoft.com/office/powerpoint/2010/main" val="444228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pie de página 3"/>
          <p:cNvSpPr>
            <a:spLocks noGrp="1"/>
          </p:cNvSpPr>
          <p:nvPr>
            <p:ph type="ftr" sz="quarter" idx="10"/>
          </p:nvPr>
        </p:nvSpPr>
        <p:spPr/>
        <p:txBody>
          <a:bodyPr/>
          <a:lstStyle/>
          <a:p>
            <a:endParaRPr lang="es-CL"/>
          </a:p>
        </p:txBody>
      </p:sp>
      <p:sp>
        <p:nvSpPr>
          <p:cNvPr id="5" name="Marcador de número de diapositiva 4"/>
          <p:cNvSpPr>
            <a:spLocks noGrp="1"/>
          </p:cNvSpPr>
          <p:nvPr>
            <p:ph type="sldNum" sz="quarter" idx="11"/>
          </p:nvPr>
        </p:nvSpPr>
        <p:spPr/>
        <p:txBody>
          <a:bodyPr/>
          <a:lstStyle/>
          <a:p>
            <a:fld id="{EE7F3A76-3C4B-46A8-9478-22DCFEA7A812}" type="slidenum">
              <a:rPr lang="es-CL" smtClean="0"/>
              <a:t>2</a:t>
            </a:fld>
            <a:endParaRPr lang="es-CL"/>
          </a:p>
        </p:txBody>
      </p:sp>
    </p:spTree>
    <p:extLst>
      <p:ext uri="{BB962C8B-B14F-4D97-AF65-F5344CB8AC3E}">
        <p14:creationId xmlns:p14="http://schemas.microsoft.com/office/powerpoint/2010/main" val="566941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termino de esta charla el participante será capaz de identificar lo siguiente</a:t>
            </a:r>
          </a:p>
          <a:p>
            <a:r>
              <a:rPr lang="es-ES" sz="1200" dirty="0"/>
              <a:t>Grados de  </a:t>
            </a:r>
            <a:r>
              <a:rPr lang="es-ES" sz="1200" dirty="0" err="1"/>
              <a:t>proteccion</a:t>
            </a:r>
            <a:r>
              <a:rPr lang="es-ES" sz="1200" dirty="0"/>
              <a:t> IP</a:t>
            </a:r>
          </a:p>
          <a:p>
            <a:r>
              <a:rPr lang="es-ES" sz="1200" dirty="0"/>
              <a:t>Instalaciones en ambientes húmedos, mojados y sumergidas</a:t>
            </a:r>
          </a:p>
          <a:p>
            <a:r>
              <a:rPr lang="es-ES" sz="1200" dirty="0"/>
              <a:t>Voltaje de seguridad en lugares húmedos, mojados y sumergidas</a:t>
            </a:r>
          </a:p>
          <a:p>
            <a:r>
              <a:rPr lang="es-ES" sz="1200" dirty="0"/>
              <a:t>Protección eléctrica en áreas húmedas, mojados y sumergidas </a:t>
            </a:r>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4</a:t>
            </a:fld>
            <a:endParaRPr lang="es-CL"/>
          </a:p>
        </p:txBody>
      </p:sp>
    </p:spTree>
    <p:extLst>
      <p:ext uri="{BB962C8B-B14F-4D97-AF65-F5344CB8AC3E}">
        <p14:creationId xmlns:p14="http://schemas.microsoft.com/office/powerpoint/2010/main" val="236836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a:solidFill>
                  <a:schemeClr val="tx1"/>
                </a:solidFill>
                <a:latin typeface="+mn-lt"/>
                <a:ea typeface="+mn-ea"/>
                <a:cs typeface="+mn-cs"/>
              </a:rPr>
              <a:t>Al termino de esta charla el participante será capaz de identificar lo siguiente</a:t>
            </a:r>
          </a:p>
          <a:p>
            <a:r>
              <a:rPr lang="es-ES" sz="1200" dirty="0"/>
              <a:t>Grados de  </a:t>
            </a:r>
            <a:r>
              <a:rPr lang="es-ES" sz="1200" dirty="0" err="1"/>
              <a:t>proteccion</a:t>
            </a:r>
            <a:r>
              <a:rPr lang="es-ES" sz="1200" dirty="0"/>
              <a:t> IP</a:t>
            </a:r>
          </a:p>
          <a:p>
            <a:r>
              <a:rPr lang="es-ES" sz="1200" dirty="0"/>
              <a:t>Instalaciones en ambientes húmedos, mojados y sumergidas</a:t>
            </a:r>
          </a:p>
          <a:p>
            <a:r>
              <a:rPr lang="es-ES" sz="1200" dirty="0"/>
              <a:t>Voltaje de seguridad en lugares húmedos, mojados y sumergidas</a:t>
            </a:r>
          </a:p>
          <a:p>
            <a:r>
              <a:rPr lang="es-ES" sz="1200" dirty="0"/>
              <a:t>Protección eléctrica en áreas húmedas, mojados y sumergidas </a:t>
            </a:r>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5</a:t>
            </a:fld>
            <a:endParaRPr lang="es-CL"/>
          </a:p>
        </p:txBody>
      </p:sp>
    </p:spTree>
    <p:extLst>
      <p:ext uri="{BB962C8B-B14F-4D97-AF65-F5344CB8AC3E}">
        <p14:creationId xmlns:p14="http://schemas.microsoft.com/office/powerpoint/2010/main" val="373124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Referencia : </a:t>
            </a:r>
            <a:r>
              <a:rPr lang="es-CL" sz="1200" dirty="0"/>
              <a:t>Proyecto de Pliego técnico RTIC N° 11 “Instalaciones especiales”; Reglamento de seguridad de las instalaciones de consumo de energía eléctrica (DS N°8), que reemplaza a </a:t>
            </a:r>
            <a:r>
              <a:rPr lang="es-CL" sz="1200" dirty="0" err="1"/>
              <a:t>Nch</a:t>
            </a:r>
            <a:r>
              <a:rPr lang="es-CL" sz="1200" dirty="0"/>
              <a:t> </a:t>
            </a:r>
            <a:r>
              <a:rPr lang="es-CL" sz="1200" dirty="0" err="1"/>
              <a:t>elec</a:t>
            </a:r>
            <a:r>
              <a:rPr lang="es-CL" sz="1200" dirty="0"/>
              <a:t> 4/2003</a:t>
            </a:r>
            <a:endParaRPr lang="es-ES" sz="1600" kern="1200" dirty="0">
              <a:solidFill>
                <a:schemeClr val="tx1"/>
              </a:solidFill>
              <a:latin typeface="+mn-lt"/>
              <a:ea typeface="+mn-ea"/>
              <a:cs typeface="+mn-cs"/>
            </a:endParaRP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6</a:t>
            </a:fld>
            <a:endParaRPr lang="es-CL"/>
          </a:p>
        </p:txBody>
      </p:sp>
    </p:spTree>
    <p:extLst>
      <p:ext uri="{BB962C8B-B14F-4D97-AF65-F5344CB8AC3E}">
        <p14:creationId xmlns:p14="http://schemas.microsoft.com/office/powerpoint/2010/main" val="1503270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000000"/>
                </a:solidFill>
                <a:latin typeface="Arial" panose="020B0604020202020204" pitchFamily="34" charset="0"/>
              </a:rPr>
              <a:t>Fuente: IEC 60364-7-710. </a:t>
            </a:r>
            <a:r>
              <a:rPr lang="es-ES" sz="1200" dirty="0" err="1">
                <a:solidFill>
                  <a:srgbClr val="000000"/>
                </a:solidFill>
                <a:latin typeface="Arial" panose="020B0604020202020204" pitchFamily="34" charset="0"/>
              </a:rPr>
              <a:t>Requirements</a:t>
            </a:r>
            <a:r>
              <a:rPr lang="es-ES" sz="1200" dirty="0">
                <a:solidFill>
                  <a:srgbClr val="000000"/>
                </a:solidFill>
                <a:latin typeface="Arial" panose="020B0604020202020204" pitchFamily="34" charset="0"/>
              </a:rPr>
              <a:t> for </a:t>
            </a:r>
            <a:r>
              <a:rPr lang="es-ES" sz="1200" dirty="0" err="1">
                <a:solidFill>
                  <a:srgbClr val="000000"/>
                </a:solidFill>
                <a:latin typeface="Arial" panose="020B0604020202020204" pitchFamily="34" charset="0"/>
              </a:rPr>
              <a:t>special</a:t>
            </a:r>
            <a:r>
              <a:rPr lang="es-ES" sz="1200" dirty="0">
                <a:solidFill>
                  <a:srgbClr val="000000"/>
                </a:solidFill>
                <a:latin typeface="Arial" panose="020B0604020202020204" pitchFamily="34" charset="0"/>
              </a:rPr>
              <a:t> </a:t>
            </a:r>
            <a:r>
              <a:rPr lang="es-ES" sz="1200" dirty="0" err="1">
                <a:solidFill>
                  <a:srgbClr val="000000"/>
                </a:solidFill>
                <a:latin typeface="Arial" panose="020B0604020202020204" pitchFamily="34" charset="0"/>
              </a:rPr>
              <a:t>installations</a:t>
            </a:r>
            <a:r>
              <a:rPr lang="es-ES" sz="1200" dirty="0">
                <a:solidFill>
                  <a:srgbClr val="000000"/>
                </a:solidFill>
                <a:latin typeface="Arial" panose="020B0604020202020204" pitchFamily="34" charset="0"/>
              </a:rPr>
              <a:t> </a:t>
            </a:r>
            <a:r>
              <a:rPr lang="es-ES" sz="1200" dirty="0" err="1">
                <a:solidFill>
                  <a:srgbClr val="000000"/>
                </a:solidFill>
                <a:latin typeface="Arial" panose="020B0604020202020204" pitchFamily="34" charset="0"/>
              </a:rPr>
              <a:t>or</a:t>
            </a:r>
            <a:r>
              <a:rPr lang="es-ES" sz="1200" dirty="0">
                <a:solidFill>
                  <a:srgbClr val="000000"/>
                </a:solidFill>
                <a:latin typeface="Arial" panose="020B0604020202020204" pitchFamily="34" charset="0"/>
              </a:rPr>
              <a:t> </a:t>
            </a:r>
            <a:r>
              <a:rPr lang="es-ES" sz="1200" dirty="0" err="1">
                <a:solidFill>
                  <a:srgbClr val="000000"/>
                </a:solidFill>
                <a:latin typeface="Arial" panose="020B0604020202020204" pitchFamily="34" charset="0"/>
              </a:rPr>
              <a:t>locations</a:t>
            </a:r>
            <a:r>
              <a:rPr lang="es-ES" sz="1200" dirty="0">
                <a:solidFill>
                  <a:srgbClr val="000000"/>
                </a:solidFill>
                <a:latin typeface="Arial" panose="020B0604020202020204" pitchFamily="34" charset="0"/>
              </a:rPr>
              <a:t> – Medical </a:t>
            </a:r>
            <a:r>
              <a:rPr lang="es-ES" sz="1200" dirty="0" err="1">
                <a:solidFill>
                  <a:srgbClr val="000000"/>
                </a:solidFill>
                <a:latin typeface="Arial" panose="020B0604020202020204" pitchFamily="34" charset="0"/>
              </a:rPr>
              <a:t>locations</a:t>
            </a:r>
            <a:endParaRPr lang="es-ES" sz="1200" dirty="0">
              <a:solidFill>
                <a:srgbClr val="000000"/>
              </a:solidFill>
              <a:latin typeface="Arial" panose="020B0604020202020204" pitchFamily="34" charset="0"/>
            </a:endParaRP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7</a:t>
            </a:fld>
            <a:endParaRPr lang="es-CL"/>
          </a:p>
        </p:txBody>
      </p:sp>
    </p:spTree>
    <p:extLst>
      <p:ext uri="{BB962C8B-B14F-4D97-AF65-F5344CB8AC3E}">
        <p14:creationId xmlns:p14="http://schemas.microsoft.com/office/powerpoint/2010/main" val="369208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solidFill>
                  <a:srgbClr val="000000"/>
                </a:solidFill>
                <a:latin typeface="Arial" panose="020B0604020202020204" pitchFamily="34" charset="0"/>
              </a:rPr>
              <a:t>Fuente: IEC 60364-7-710. </a:t>
            </a:r>
            <a:r>
              <a:rPr lang="es-ES" sz="1200" dirty="0" err="1">
                <a:solidFill>
                  <a:srgbClr val="000000"/>
                </a:solidFill>
                <a:latin typeface="Arial" panose="020B0604020202020204" pitchFamily="34" charset="0"/>
              </a:rPr>
              <a:t>Requirements</a:t>
            </a:r>
            <a:r>
              <a:rPr lang="es-ES" sz="1200" dirty="0">
                <a:solidFill>
                  <a:srgbClr val="000000"/>
                </a:solidFill>
                <a:latin typeface="Arial" panose="020B0604020202020204" pitchFamily="34" charset="0"/>
              </a:rPr>
              <a:t> for </a:t>
            </a:r>
            <a:r>
              <a:rPr lang="es-ES" sz="1200" dirty="0" err="1">
                <a:solidFill>
                  <a:srgbClr val="000000"/>
                </a:solidFill>
                <a:latin typeface="Arial" panose="020B0604020202020204" pitchFamily="34" charset="0"/>
              </a:rPr>
              <a:t>special</a:t>
            </a:r>
            <a:r>
              <a:rPr lang="es-ES" sz="1200" dirty="0">
                <a:solidFill>
                  <a:srgbClr val="000000"/>
                </a:solidFill>
                <a:latin typeface="Arial" panose="020B0604020202020204" pitchFamily="34" charset="0"/>
              </a:rPr>
              <a:t> </a:t>
            </a:r>
            <a:r>
              <a:rPr lang="es-ES" sz="1200" dirty="0" err="1">
                <a:solidFill>
                  <a:srgbClr val="000000"/>
                </a:solidFill>
                <a:latin typeface="Arial" panose="020B0604020202020204" pitchFamily="34" charset="0"/>
              </a:rPr>
              <a:t>installations</a:t>
            </a:r>
            <a:r>
              <a:rPr lang="es-ES" sz="1200" dirty="0">
                <a:solidFill>
                  <a:srgbClr val="000000"/>
                </a:solidFill>
                <a:latin typeface="Arial" panose="020B0604020202020204" pitchFamily="34" charset="0"/>
              </a:rPr>
              <a:t> </a:t>
            </a:r>
            <a:r>
              <a:rPr lang="es-ES" sz="1200" dirty="0" err="1">
                <a:solidFill>
                  <a:srgbClr val="000000"/>
                </a:solidFill>
                <a:latin typeface="Arial" panose="020B0604020202020204" pitchFamily="34" charset="0"/>
              </a:rPr>
              <a:t>or</a:t>
            </a:r>
            <a:r>
              <a:rPr lang="es-ES" sz="1200" dirty="0">
                <a:solidFill>
                  <a:srgbClr val="000000"/>
                </a:solidFill>
                <a:latin typeface="Arial" panose="020B0604020202020204" pitchFamily="34" charset="0"/>
              </a:rPr>
              <a:t> </a:t>
            </a:r>
            <a:r>
              <a:rPr lang="es-ES" sz="1200" dirty="0" err="1">
                <a:solidFill>
                  <a:srgbClr val="000000"/>
                </a:solidFill>
                <a:latin typeface="Arial" panose="020B0604020202020204" pitchFamily="34" charset="0"/>
              </a:rPr>
              <a:t>locations</a:t>
            </a:r>
            <a:r>
              <a:rPr lang="es-ES" sz="1200" dirty="0">
                <a:solidFill>
                  <a:srgbClr val="000000"/>
                </a:solidFill>
                <a:latin typeface="Arial" panose="020B0604020202020204" pitchFamily="34" charset="0"/>
              </a:rPr>
              <a:t> – Medical </a:t>
            </a:r>
            <a:r>
              <a:rPr lang="es-ES" sz="1200" dirty="0" err="1">
                <a:solidFill>
                  <a:srgbClr val="000000"/>
                </a:solidFill>
                <a:latin typeface="Arial" panose="020B0604020202020204" pitchFamily="34" charset="0"/>
              </a:rPr>
              <a:t>locations</a:t>
            </a:r>
            <a:endParaRPr lang="es-ES" sz="1200" dirty="0">
              <a:solidFill>
                <a:srgbClr val="000000"/>
              </a:solidFill>
              <a:latin typeface="Arial" panose="020B0604020202020204" pitchFamily="34" charset="0"/>
            </a:endParaRPr>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8</a:t>
            </a:fld>
            <a:endParaRPr lang="es-CL"/>
          </a:p>
        </p:txBody>
      </p:sp>
    </p:spTree>
    <p:extLst>
      <p:ext uri="{BB962C8B-B14F-4D97-AF65-F5344CB8AC3E}">
        <p14:creationId xmlns:p14="http://schemas.microsoft.com/office/powerpoint/2010/main" val="408345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 </a:t>
            </a:r>
            <a:r>
              <a:rPr lang="es-ES" sz="1200" dirty="0">
                <a:latin typeface="Arial" panose="020B0604020202020204" pitchFamily="34" charset="0"/>
              </a:rPr>
              <a:t>1-Las fallas de aislamiento no deben provocar una interrupción en el suministro. Esto aplica solo para circuitos de los cuales dependen equipos eléctricos de soporte de vida. </a:t>
            </a:r>
          </a:p>
          <a:p>
            <a:r>
              <a:rPr lang="es-ES" sz="1200" dirty="0">
                <a:latin typeface="Arial" panose="020B0604020202020204" pitchFamily="34" charset="0"/>
              </a:rPr>
              <a:t>2-Las corrientes de falla en el sistema eléctrico deben ser reducidas a un nivel no crítico y/o cuando aparezca una falla de aislación esta debe ser detectada y solucionada en el menor tiempo posible. Esto se logra mediante protecciones eléctricas especiales dispuestas para este fin.</a:t>
            </a:r>
          </a:p>
          <a:p>
            <a:r>
              <a:rPr lang="es-ES" sz="1200" dirty="0">
                <a:latin typeface="Arial" panose="020B0604020202020204" pitchFamily="34" charset="0"/>
              </a:rPr>
              <a:t>3-Todo sistema eléctrico instalado deberá contar con sistema de monitoreo y supervisión continuo y automático, además deberá ser capaz de desplegar alarmas audibles o visuales. Este monitoreo corresponde a protecciones y señales luminosas y audibles.</a:t>
            </a:r>
          </a:p>
          <a:p>
            <a:r>
              <a:rPr lang="es-ES" sz="1200" dirty="0">
                <a:latin typeface="Arial" panose="020B0604020202020204" pitchFamily="34" charset="0"/>
              </a:rPr>
              <a:t>4-Las reparaciones de las fallas deben poder ser planificadas con anticipación para servir a las necesidades del paciente. </a:t>
            </a:r>
          </a:p>
          <a:p>
            <a:endParaRPr lang="es-CL" sz="1200" dirty="0"/>
          </a:p>
          <a:p>
            <a:pPr algn="just"/>
            <a:endParaRPr lang="es-ES" sz="1200" dirty="0">
              <a:solidFill>
                <a:srgbClr val="000000"/>
              </a:solidFill>
              <a:latin typeface="Arial" panose="020B0604020202020204" pitchFamily="34" charset="0"/>
            </a:endParaRPr>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9</a:t>
            </a:fld>
            <a:endParaRPr lang="es-CL"/>
          </a:p>
        </p:txBody>
      </p:sp>
    </p:spTree>
    <p:extLst>
      <p:ext uri="{BB962C8B-B14F-4D97-AF65-F5344CB8AC3E}">
        <p14:creationId xmlns:p14="http://schemas.microsoft.com/office/powerpoint/2010/main" val="1992436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r>
              <a:rPr lang="es-CL" dirty="0"/>
              <a:t> </a:t>
            </a:r>
            <a:r>
              <a:rPr lang="es-ES" sz="1200" kern="1200" dirty="0">
                <a:solidFill>
                  <a:schemeClr val="tx1"/>
                </a:solidFill>
                <a:latin typeface="+mn-lt"/>
                <a:ea typeface="+mn-ea"/>
                <a:cs typeface="+mn-cs"/>
              </a:rPr>
              <a:t>La alimentación en un local de uso médico deberá ser diseñada e instalada para facilitar la conmutación automática, desde la red principal de alimentación, de las fuentes eléctricas de seguridad para la alimentación de las cargas esenciales. </a:t>
            </a:r>
          </a:p>
          <a:p>
            <a:pPr algn="just"/>
            <a:r>
              <a:rPr lang="es-ES" sz="1200" kern="1200" dirty="0">
                <a:solidFill>
                  <a:schemeClr val="tx1"/>
                </a:solidFill>
                <a:latin typeface="+mn-lt"/>
                <a:ea typeface="+mn-ea"/>
                <a:cs typeface="+mn-cs"/>
              </a:rPr>
              <a:t>Para hospitales y centros asistenciales de importancia (más de 150 camas) se aceptará la existencia de un doble alimentador en media tensión con un intercambiador automático, que impida la conexión de la instalación a ambos alimentadores simultáneamente, o bien, se aceptará conectar distintos transformadores o subestaciones a distintos alimentadores en media tensión, siempre que existan dispositivos de control que impidan la realimentación de la red de alta tensión por la puesta en paralelo de transformadores a través de su circuito secundario. </a:t>
            </a:r>
          </a:p>
          <a:p>
            <a:pPr algn="just"/>
            <a:r>
              <a:rPr lang="es-ES" sz="1200" kern="1200" dirty="0">
                <a:solidFill>
                  <a:schemeClr val="tx1"/>
                </a:solidFill>
                <a:latin typeface="+mn-lt"/>
                <a:ea typeface="+mn-ea"/>
                <a:cs typeface="+mn-cs"/>
              </a:rPr>
              <a:t>Todo recinto asistencial deberá contar con respaldo de energía eléctrica, mediante grupos electrógenos u otro medio de generación local, para el 100% del sistema eléctrico, que asegure su continuo y normal funcionamiento en caso de catástrofes naturales. se adoptarán todos los resguardos necesarios, para que el sistema eléctrico en su totalidad, no sufra daños y mantenga su continuo y normal funcionamiento en caso de sismos, tomando como referencia de magnitud la indicada en normas y/o leyes de construcción nacional vigente. </a:t>
            </a:r>
          </a:p>
          <a:p>
            <a:endParaRPr lang="es-CL" dirty="0"/>
          </a:p>
        </p:txBody>
      </p:sp>
      <p:sp>
        <p:nvSpPr>
          <p:cNvPr id="4" name="Marcador de pie de página 3"/>
          <p:cNvSpPr>
            <a:spLocks noGrp="1"/>
          </p:cNvSpPr>
          <p:nvPr>
            <p:ph type="ftr" sz="quarter" idx="4"/>
          </p:nvPr>
        </p:nvSpPr>
        <p:spPr/>
        <p:txBody>
          <a:bodyPr/>
          <a:lstStyle/>
          <a:p>
            <a:endParaRPr lang="es-CL"/>
          </a:p>
        </p:txBody>
      </p:sp>
      <p:sp>
        <p:nvSpPr>
          <p:cNvPr id="5" name="Marcador de número de diapositiva 4"/>
          <p:cNvSpPr>
            <a:spLocks noGrp="1"/>
          </p:cNvSpPr>
          <p:nvPr>
            <p:ph type="sldNum" sz="quarter" idx="5"/>
          </p:nvPr>
        </p:nvSpPr>
        <p:spPr/>
        <p:txBody>
          <a:bodyPr/>
          <a:lstStyle/>
          <a:p>
            <a:fld id="{EE7F3A76-3C4B-46A8-9478-22DCFEA7A812}" type="slidenum">
              <a:rPr lang="es-CL" smtClean="0"/>
              <a:t>10</a:t>
            </a:fld>
            <a:endParaRPr lang="es-CL"/>
          </a:p>
        </p:txBody>
      </p:sp>
    </p:spTree>
    <p:extLst>
      <p:ext uri="{BB962C8B-B14F-4D97-AF65-F5344CB8AC3E}">
        <p14:creationId xmlns:p14="http://schemas.microsoft.com/office/powerpoint/2010/main" val="2354584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7.png"/><Relationship Id="rId4" Type="http://schemas.openxmlformats.org/officeDocument/2006/relationships/oleObject" Target="../embeddings/oleObject8.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8.emf"/><Relationship Id="rId4" Type="http://schemas.openxmlformats.org/officeDocument/2006/relationships/oleObject" Target="../embeddings/oleObject9.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3.xml"/><Relationship Id="rId1" Type="http://schemas.openxmlformats.org/officeDocument/2006/relationships/vmlDrawing" Target="../drawings/vmlDrawing11.v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4.xml"/><Relationship Id="rId1" Type="http://schemas.openxmlformats.org/officeDocument/2006/relationships/vmlDrawing" Target="../drawings/vmlDrawing12.vml"/><Relationship Id="rId6" Type="http://schemas.openxmlformats.org/officeDocument/2006/relationships/image" Target="../media/image10.png"/><Relationship Id="rId5" Type="http://schemas.openxmlformats.org/officeDocument/2006/relationships/image" Target="../media/image3.emf"/><Relationship Id="rId4" Type="http://schemas.openxmlformats.org/officeDocument/2006/relationships/oleObject" Target="../embeddings/oleObject12.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6.svg"/><Relationship Id="rId2" Type="http://schemas.openxmlformats.org/officeDocument/2006/relationships/tags" Target="../tags/tag15.xml"/><Relationship Id="rId1" Type="http://schemas.openxmlformats.org/officeDocument/2006/relationships/vmlDrawing" Target="../drawings/vmlDrawing13.v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13.bin"/><Relationship Id="rId9"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16.xml"/><Relationship Id="rId1" Type="http://schemas.openxmlformats.org/officeDocument/2006/relationships/vmlDrawing" Target="../drawings/vmlDrawing14.vml"/><Relationship Id="rId6" Type="http://schemas.openxmlformats.org/officeDocument/2006/relationships/image" Target="../media/image14.png"/><Relationship Id="rId5" Type="http://schemas.openxmlformats.org/officeDocument/2006/relationships/image" Target="../media/image3.emf"/><Relationship Id="rId4" Type="http://schemas.openxmlformats.org/officeDocument/2006/relationships/oleObject" Target="../embeddings/oleObject14.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7.xml"/><Relationship Id="rId1" Type="http://schemas.openxmlformats.org/officeDocument/2006/relationships/vmlDrawing" Target="../drawings/vmlDrawing15.v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19.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vmlDrawing" Target="../drawings/vmlDrawing16.vml"/><Relationship Id="rId6" Type="http://schemas.openxmlformats.org/officeDocument/2006/relationships/image" Target="../media/image9.emf"/><Relationship Id="rId5" Type="http://schemas.openxmlformats.org/officeDocument/2006/relationships/oleObject" Target="../embeddings/oleObject16.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20.xml"/><Relationship Id="rId1" Type="http://schemas.openxmlformats.org/officeDocument/2006/relationships/vmlDrawing" Target="../drawings/vmlDrawing17.vml"/><Relationship Id="rId6" Type="http://schemas.openxmlformats.org/officeDocument/2006/relationships/image" Target="../media/image18.png"/><Relationship Id="rId5" Type="http://schemas.openxmlformats.org/officeDocument/2006/relationships/image" Target="../media/image17.emf"/><Relationship Id="rId4" Type="http://schemas.openxmlformats.org/officeDocument/2006/relationships/oleObject" Target="../embeddings/oleObject17.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2.xml"/><Relationship Id="rId7"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vmlDrawing" Target="../drawings/vmlDrawing18.vml"/><Relationship Id="rId6" Type="http://schemas.openxmlformats.org/officeDocument/2006/relationships/image" Target="../media/image19.png"/><Relationship Id="rId5" Type="http://schemas.openxmlformats.org/officeDocument/2006/relationships/image" Target="../media/image3.emf"/><Relationship Id="rId4" Type="http://schemas.openxmlformats.org/officeDocument/2006/relationships/oleObject" Target="../embeddings/oleObject18.bin"/></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22.xml"/><Relationship Id="rId1" Type="http://schemas.openxmlformats.org/officeDocument/2006/relationships/vmlDrawing" Target="../drawings/vmlDrawing19.vml"/><Relationship Id="rId6" Type="http://schemas.openxmlformats.org/officeDocument/2006/relationships/image" Target="../media/image11.png"/><Relationship Id="rId5" Type="http://schemas.openxmlformats.org/officeDocument/2006/relationships/image" Target="../media/image3.emf"/><Relationship Id="rId4" Type="http://schemas.openxmlformats.org/officeDocument/2006/relationships/oleObject" Target="../embeddings/oleObject19.bin"/></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Master" Target="../slideMasters/slideMaster2.xml"/><Relationship Id="rId7" Type="http://schemas.openxmlformats.org/officeDocument/2006/relationships/image" Target="../media/image22.png"/><Relationship Id="rId2" Type="http://schemas.openxmlformats.org/officeDocument/2006/relationships/tags" Target="../tags/tag23.xml"/><Relationship Id="rId1" Type="http://schemas.openxmlformats.org/officeDocument/2006/relationships/vmlDrawing" Target="../drawings/vmlDrawing20.vml"/><Relationship Id="rId6" Type="http://schemas.openxmlformats.org/officeDocument/2006/relationships/image" Target="../media/image20.png"/><Relationship Id="rId5" Type="http://schemas.openxmlformats.org/officeDocument/2006/relationships/image" Target="../media/image3.emf"/><Relationship Id="rId4" Type="http://schemas.openxmlformats.org/officeDocument/2006/relationships/oleObject" Target="../embeddings/oleObject2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4.emf"/><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4.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3" name="Gráfico 2">
            <a:extLst>
              <a:ext uri="{FF2B5EF4-FFF2-40B4-BE49-F238E27FC236}">
                <a16:creationId xmlns:a16="http://schemas.microsoft.com/office/drawing/2014/main" xmlns="" id="{71896C39-28BA-07D2-C053-6D9004496C1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884657" y="407975"/>
            <a:ext cx="987281" cy="1557134"/>
          </a:xfrm>
          <a:prstGeom prst="rect">
            <a:avLst/>
          </a:prstGeom>
        </p:spPr>
      </p:pic>
    </p:spTree>
    <p:extLst>
      <p:ext uri="{BB962C8B-B14F-4D97-AF65-F5344CB8AC3E}">
        <p14:creationId xmlns:p14="http://schemas.microsoft.com/office/powerpoint/2010/main" val="928876268"/>
      </p:ext>
    </p:extLst>
  </p:cSld>
  <p:clrMapOvr>
    <a:masterClrMapping/>
  </p:clrMapOvr>
  <p:transition spd="med"/>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856"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a16="http://schemas.microsoft.com/office/drawing/2014/main" xmlns=""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a16="http://schemas.microsoft.com/office/drawing/2014/main" xmlns=""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a16="http://schemas.microsoft.com/office/drawing/2014/main" xmlns=""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a16="http://schemas.microsoft.com/office/drawing/2014/main" xmlns=""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a16="http://schemas.microsoft.com/office/drawing/2014/main" xmlns=""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a16="http://schemas.microsoft.com/office/drawing/2014/main" xmlns=""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a:solidFill>
                  <a:srgbClr val="616161"/>
                </a:solidFill>
                <a:ea typeface="Helvetica Neue Medium"/>
                <a:cs typeface="Helvetica Neue Medium"/>
                <a:sym typeface="Helvetica Neue Medium"/>
              </a:rPr>
              <a:t>Primarios de marca</a:t>
            </a:r>
            <a:endParaRPr lang="es-CL" sz="1000" kern="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a16="http://schemas.microsoft.com/office/drawing/2014/main" xmlns=""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a16="http://schemas.microsoft.com/office/drawing/2014/main" xmlns=""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a16="http://schemas.microsoft.com/office/drawing/2014/main" xmlns=""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a16="http://schemas.microsoft.com/office/drawing/2014/main" xmlns=""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a16="http://schemas.microsoft.com/office/drawing/2014/main" xmlns=""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3" name="Marcador de texto 7">
            <a:extLst>
              <a:ext uri="{FF2B5EF4-FFF2-40B4-BE49-F238E27FC236}">
                <a16:creationId xmlns:a16="http://schemas.microsoft.com/office/drawing/2014/main" xmlns=""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a16="http://schemas.microsoft.com/office/drawing/2014/main" xmlns=""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a16="http://schemas.microsoft.com/office/drawing/2014/main" xmlns=""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a16="http://schemas.microsoft.com/office/drawing/2014/main" xmlns=""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a16="http://schemas.microsoft.com/office/drawing/2014/main" xmlns="" id="{C106790C-406C-F654-4183-98176C2B8C6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extLst>
      <p:ext uri="{BB962C8B-B14F-4D97-AF65-F5344CB8AC3E}">
        <p14:creationId xmlns:p14="http://schemas.microsoft.com/office/powerpoint/2010/main" val="31446610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4904"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a16="http://schemas.microsoft.com/office/drawing/2014/main" xmlns=""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a16="http://schemas.microsoft.com/office/drawing/2014/main" xmlns=""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a16="http://schemas.microsoft.com/office/drawing/2014/main" xmlns=""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a16="http://schemas.microsoft.com/office/drawing/2014/main" xmlns=""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a16="http://schemas.microsoft.com/office/drawing/2014/main" xmlns=""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a16="http://schemas.microsoft.com/office/drawing/2014/main" xmlns=""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a16="http://schemas.microsoft.com/office/drawing/2014/main" xmlns=""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a16="http://schemas.microsoft.com/office/drawing/2014/main" xmlns=""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a16="http://schemas.microsoft.com/office/drawing/2014/main" xmlns=""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a16="http://schemas.microsoft.com/office/drawing/2014/main" xmlns=""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a16="http://schemas.microsoft.com/office/drawing/2014/main" xmlns=""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a16="http://schemas.microsoft.com/office/drawing/2014/main" xmlns=""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a16="http://schemas.microsoft.com/office/drawing/2014/main" xmlns=""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a16="http://schemas.microsoft.com/office/drawing/2014/main" xmlns=""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a16="http://schemas.microsoft.com/office/drawing/2014/main" xmlns=""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a16="http://schemas.microsoft.com/office/drawing/2014/main" xmlns=""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a16="http://schemas.microsoft.com/office/drawing/2014/main" xmlns=""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a16="http://schemas.microsoft.com/office/drawing/2014/main" xmlns=""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a16="http://schemas.microsoft.com/office/drawing/2014/main" xmlns="" id="{766BE09E-5357-EEDE-AED0-1BFD1724A19F}"/>
              </a:ext>
            </a:extLst>
          </p:cNvPr>
          <p:cNvPicPr>
            <a:picLocks noChangeAspect="1"/>
          </p:cNvPicPr>
          <p:nvPr userDrawn="1"/>
        </p:nvPicPr>
        <p:blipFill>
          <a:blip r:embed="rId5"/>
          <a:stretch>
            <a:fillRect/>
          </a:stretch>
        </p:blipFill>
        <p:spPr>
          <a:xfrm>
            <a:off x="10458369" y="457795"/>
            <a:ext cx="1415553" cy="518518"/>
          </a:xfrm>
          <a:prstGeom prst="rect">
            <a:avLst/>
          </a:prstGeom>
        </p:spPr>
      </p:pic>
    </p:spTree>
    <p:extLst>
      <p:ext uri="{BB962C8B-B14F-4D97-AF65-F5344CB8AC3E}">
        <p14:creationId xmlns:p14="http://schemas.microsoft.com/office/powerpoint/2010/main" val="3088268511"/>
      </p:ext>
    </p:extLst>
  </p:cSld>
  <p:clrMapOvr>
    <a:masterClrMapping/>
  </p:clrMapOvr>
  <p:transition/>
  <p:extLst>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0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a16="http://schemas.microsoft.com/office/drawing/2014/main" xmlns=""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1879517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613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a16="http://schemas.microsoft.com/office/drawing/2014/main" xmlns=""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1034757867"/>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440305711"/>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5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xmlns="" id="{DFB54729-0CF1-4AB4-9937-C811A0CD9D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2900" y="1"/>
            <a:ext cx="2959100" cy="2959100"/>
          </a:xfrm>
          <a:prstGeom prst="rect">
            <a:avLst/>
          </a:prstGeom>
        </p:spPr>
      </p:pic>
      <p:pic>
        <p:nvPicPr>
          <p:cNvPr id="9" name="Gráfico 3">
            <a:extLst>
              <a:ext uri="{FF2B5EF4-FFF2-40B4-BE49-F238E27FC236}">
                <a16:creationId xmlns="" xmlns:a16="http://schemas.microsoft.com/office/drawing/2014/main" id="{A9074783-5EE3-1AC8-78B3-3BBE53D6D9B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108769041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7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r>
              <a:rPr lang="es-ES" dirty="0" smtClean="0"/>
              <a:t/>
            </a:r>
            <a:br>
              <a:rPr lang="es-ES" dirty="0" smtClean="0"/>
            </a:br>
            <a:r>
              <a:rPr lang="es-ES" dirty="0" smtClean="0"/>
              <a:t>máximo </a:t>
            </a:r>
            <a:r>
              <a:rPr lang="es-ES" dirty="0"/>
              <a:t>3 líneas Arial Regular - 30 puntos</a:t>
            </a:r>
            <a:endParaRPr lang="es-CL" dirty="0"/>
          </a:p>
        </p:txBody>
      </p:sp>
      <p:pic>
        <p:nvPicPr>
          <p:cNvPr id="9" name="Picture 6">
            <a:extLst>
              <a:ext uri="{FF2B5EF4-FFF2-40B4-BE49-F238E27FC236}">
                <a16:creationId xmlns="" xmlns:a16="http://schemas.microsoft.com/office/drawing/2014/main" id="{98BA7C6B-DB5F-EE2E-B534-7324B6BC8C9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01406743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0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 xmlns:a16="http://schemas.microsoft.com/office/drawing/2014/main"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r>
              <a:rPr lang="es-ES" dirty="0" smtClean="0"/>
              <a:t/>
            </a:r>
            <a:br>
              <a:rPr lang="es-ES" dirty="0" smtClean="0"/>
            </a:br>
            <a:r>
              <a:rPr lang="es-ES" dirty="0" smtClean="0"/>
              <a:t>Máximo </a:t>
            </a:r>
            <a:r>
              <a:rPr lang="es-ES" dirty="0"/>
              <a:t>3 líneas Arial - 36 puntos</a:t>
            </a:r>
            <a:endParaRPr lang="es-CL" dirty="0"/>
          </a:p>
        </p:txBody>
      </p:sp>
      <p:sp>
        <p:nvSpPr>
          <p:cNvPr id="8" name="Marcador de texto 7">
            <a:extLst>
              <a:ext uri="{FF2B5EF4-FFF2-40B4-BE49-F238E27FC236}">
                <a16:creationId xmlns="" xmlns:a16="http://schemas.microsoft.com/office/drawing/2014/main"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 xmlns:a16="http://schemas.microsoft.com/office/drawing/2014/main"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3548965754"/>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6"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55A1FD02-61B9-9362-9931-2500DDF39A2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881331" y="2512390"/>
            <a:ext cx="4429338" cy="1833217"/>
          </a:xfrm>
          <a:prstGeom prst="rect">
            <a:avLst/>
          </a:prstGeom>
        </p:spPr>
      </p:pic>
    </p:spTree>
    <p:custDataLst>
      <p:tags r:id="rId2"/>
    </p:custDataLst>
    <p:extLst>
      <p:ext uri="{BB962C8B-B14F-4D97-AF65-F5344CB8AC3E}">
        <p14:creationId xmlns:p14="http://schemas.microsoft.com/office/powerpoint/2010/main" val="2732319228"/>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181250"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0379CD50-C859-A3A9-6E4D-42577F12391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1577920198"/>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206"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57443859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227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smtClean="0"/>
              <a:t>Texto</a:t>
            </a:r>
            <a:endParaRPr lang="es-CL" dirty="0"/>
          </a:p>
        </p:txBody>
      </p:sp>
      <p:sp>
        <p:nvSpPr>
          <p:cNvPr id="10" name="Marcador de texto 7">
            <a:extLst>
              <a:ext uri="{FF2B5EF4-FFF2-40B4-BE49-F238E27FC236}">
                <a16:creationId xmlns:a16="http://schemas.microsoft.com/office/drawing/2014/main" xmlns=""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 xmlns:a16="http://schemas.microsoft.com/office/drawing/2014/main" id="{D9B54E3A-1114-3FDB-72FE-1E2602E9D0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 xmlns:a16="http://schemas.microsoft.com/office/drawing/2014/main" id="{E3F7E20D-B774-856A-0346-DD0814DF82B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239228953"/>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a:t>
            </a:r>
            <a:r>
              <a:rPr lang="es-ES" dirty="0" smtClean="0"/>
              <a:t>Regular</a:t>
            </a:r>
            <a:br>
              <a:rPr lang="es-ES" dirty="0" smtClean="0"/>
            </a:br>
            <a:r>
              <a:rPr lang="es-ES" dirty="0" smtClean="0"/>
              <a:t>60 </a:t>
            </a:r>
            <a:r>
              <a:rPr lang="es-ES" dirty="0"/>
              <a:t>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3535399563"/>
      </p:ext>
    </p:extLst>
  </p:cSld>
  <p:clrMapOvr>
    <a:masterClrMapping/>
  </p:clrMapOvr>
  <p:transition spd="med"/>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29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7"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8" name="Gráfico 2">
            <a:extLst>
              <a:ext uri="{FF2B5EF4-FFF2-40B4-BE49-F238E27FC236}">
                <a16:creationId xmlns="" xmlns:a16="http://schemas.microsoft.com/office/drawing/2014/main" id="{A64637E1-155F-2BEB-4A13-EFCF598D097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132524749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2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a16="http://schemas.microsoft.com/office/drawing/2014/main" xmlns=""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endParaRPr lang="x-none" sz="3200">
              <a:solidFill>
                <a:srgbClr val="FFFFFF"/>
              </a:solidFill>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xmlns="" id="{2893AAB8-CDEC-DF57-25D7-289B58ACCA0D}"/>
              </a:ext>
            </a:extLst>
          </p:cNvPr>
          <p:cNvPicPr>
            <a:picLocks noChangeAspect="1"/>
          </p:cNvPicPr>
          <p:nvPr userDrawn="1"/>
        </p:nvPicPr>
        <p:blipFill>
          <a:blip r:embed="rId6"/>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a16="http://schemas.microsoft.com/office/drawing/2014/main" xmlns=""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11"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12"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346018448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7 portada simple (v2)">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42"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775586854"/>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7 portada simple (v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286"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xmlns=""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xmlns=""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2" name="Picture 4">
            <a:extLst>
              <a:ext uri="{FF2B5EF4-FFF2-40B4-BE49-F238E27FC236}">
                <a16:creationId xmlns:a16="http://schemas.microsoft.com/office/drawing/2014/main" xmlns="" id="{E46B8A13-51DC-F04C-9EED-240EDB6B8C5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21162" t="-7735" r="29841" b="24258"/>
          <a:stretch/>
        </p:blipFill>
        <p:spPr>
          <a:xfrm>
            <a:off x="6493790" y="0"/>
            <a:ext cx="5698210" cy="6858000"/>
          </a:xfrm>
          <a:prstGeom prst="rect">
            <a:avLst/>
          </a:prstGeom>
        </p:spPr>
      </p:pic>
    </p:spTree>
    <p:extLst>
      <p:ext uri="{BB962C8B-B14F-4D97-AF65-F5344CB8AC3E}">
        <p14:creationId xmlns:p14="http://schemas.microsoft.com/office/powerpoint/2010/main" val="2082722256"/>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7 portada simple (v4)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164"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a16="http://schemas.microsoft.com/office/drawing/2014/main" xmlns=""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xmlns=""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
        <p:nvSpPr>
          <p:cNvPr id="9" name="Marcador de texto 7">
            <a:extLst>
              <a:ext uri="{FF2B5EF4-FFF2-40B4-BE49-F238E27FC236}">
                <a16:creationId xmlns:a16="http://schemas.microsoft.com/office/drawing/2014/main" xmlns="" id="{2CD901A7-CBCA-BE44-9129-F371D1144EAD}"/>
              </a:ext>
            </a:extLst>
          </p:cNvPr>
          <p:cNvSpPr>
            <a:spLocks noGrp="1"/>
          </p:cNvSpPr>
          <p:nvPr>
            <p:ph type="body" sz="quarter" idx="16" hasCustomPrompt="1"/>
          </p:nvPr>
        </p:nvSpPr>
        <p:spPr>
          <a:xfrm>
            <a:off x="1651537"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11" name="Marcador de texto 7">
            <a:extLst>
              <a:ext uri="{FF2B5EF4-FFF2-40B4-BE49-F238E27FC236}">
                <a16:creationId xmlns:a16="http://schemas.microsoft.com/office/drawing/2014/main" xmlns="" id="{7E31D45A-7D02-9B47-8DCB-6C6739BF53EB}"/>
              </a:ext>
            </a:extLst>
          </p:cNvPr>
          <p:cNvSpPr>
            <a:spLocks noGrp="1"/>
          </p:cNvSpPr>
          <p:nvPr>
            <p:ph type="body" sz="quarter" idx="17" hasCustomPrompt="1"/>
          </p:nvPr>
        </p:nvSpPr>
        <p:spPr>
          <a:xfrm>
            <a:off x="1651537"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spTree>
    <p:extLst>
      <p:ext uri="{BB962C8B-B14F-4D97-AF65-F5344CB8AC3E}">
        <p14:creationId xmlns:p14="http://schemas.microsoft.com/office/powerpoint/2010/main" val="2909003628"/>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a16="http://schemas.microsoft.com/office/drawing/2014/main" xmlns=""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68678272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olo texto y bullets letra blanco">
    <p:bg>
      <p:bgPr>
        <a:solidFill>
          <a:schemeClr val="tx2"/>
        </a:solidFill>
        <a:effectLst/>
      </p:bgPr>
    </p:bg>
    <p:spTree>
      <p:nvGrpSpPr>
        <p:cNvPr id="1" name=""/>
        <p:cNvGrpSpPr/>
        <p:nvPr/>
      </p:nvGrpSpPr>
      <p:grpSpPr>
        <a:xfrm>
          <a:off x="0" y="0"/>
          <a:ext cx="0" cy="0"/>
          <a:chOff x="0" y="0"/>
          <a:chExt cx="0" cy="0"/>
        </a:xfrm>
      </p:grpSpPr>
      <p:sp>
        <p:nvSpPr>
          <p:cNvPr id="13" name="Marcador de texto 4">
            <a:extLst>
              <a:ext uri="{FF2B5EF4-FFF2-40B4-BE49-F238E27FC236}">
                <a16:creationId xmlns:a16="http://schemas.microsoft.com/office/drawing/2014/main" xmlns=""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bg1"/>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bg1"/>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bg1"/>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a16="http://schemas.microsoft.com/office/drawing/2014/main" xmlns=""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a16="http://schemas.microsoft.com/office/drawing/2014/main" xmlns=""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a16="http://schemas.microsoft.com/office/drawing/2014/main" xmlns=""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a16="http://schemas.microsoft.com/office/drawing/2014/main" xmlns=""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a16="http://schemas.microsoft.com/office/drawing/2014/main" xmlns=""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2E78D33D-6F6F-A04D-B578-2397F07FCA67}"/>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49720313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co con logo">
    <p:bg>
      <p:bgPr>
        <a:solidFill>
          <a:schemeClr val="tx1"/>
        </a:solidFill>
        <a:effectLst/>
      </p:bgPr>
    </p:bg>
    <p:spTree>
      <p:nvGrpSpPr>
        <p:cNvPr id="1" name=""/>
        <p:cNvGrpSpPr/>
        <p:nvPr/>
      </p:nvGrpSpPr>
      <p:grpSpPr>
        <a:xfrm>
          <a:off x="0" y="0"/>
          <a:ext cx="0" cy="0"/>
          <a:chOff x="0" y="0"/>
          <a:chExt cx="0" cy="0"/>
        </a:xfrm>
      </p:grpSpPr>
      <p:graphicFrame>
        <p:nvGraphicFramePr>
          <p:cNvPr id="4" name="Objeto 3" hidden="1">
            <a:extLst>
              <a:ext uri="{FF2B5EF4-FFF2-40B4-BE49-F238E27FC236}">
                <a16:creationId xmlns:a16="http://schemas.microsoft.com/office/drawing/2014/main" xmlns="" id="{77718931-CD11-D846-99ED-DA7F8C29E685}"/>
              </a:ext>
            </a:extLst>
          </p:cNvPr>
          <p:cNvGraphicFramePr>
            <a:graphicFrameLocks noChangeAspect="1"/>
          </p:cNvGraphicFramePr>
          <p:nvPr userDrawn="1">
            <p:custDataLst>
              <p:tags r:id="rId2"/>
            </p:custDataLst>
            <p:extLst>
              <p:ext uri="{D42A27DB-BD31-4B8C-83A1-F6EECF244321}">
                <p14:modId xmlns:p14="http://schemas.microsoft.com/office/powerpoint/2010/main" val="24420519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078" name="Diapositiva de think-cell" r:id="rId4" imgW="7772400" imgH="10058400" progId="TCLayout.ActiveDocument.1">
                  <p:embed/>
                </p:oleObj>
              </mc:Choice>
              <mc:Fallback>
                <p:oleObj name="Diapositiva de think-cell" r:id="rId4" imgW="7772400" imgH="10058400" progId="TCLayout.ActiveDocument.1">
                  <p:embed/>
                  <p:pic>
                    <p:nvPicPr>
                      <p:cNvPr id="4" name="Objeto 3" hidden="1">
                        <a:extLst>
                          <a:ext uri="{FF2B5EF4-FFF2-40B4-BE49-F238E27FC236}">
                            <a16:creationId xmlns:a16="http://schemas.microsoft.com/office/drawing/2014/main" xmlns="" id="{77718931-CD11-D846-99ED-DA7F8C29E685}"/>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Marcador de texto 7">
            <a:extLst>
              <a:ext uri="{FF2B5EF4-FFF2-40B4-BE49-F238E27FC236}">
                <a16:creationId xmlns:a16="http://schemas.microsoft.com/office/drawing/2014/main" xmlns="" id="{6CC2DB99-57D3-98FC-7181-A71ADCAA5A1A}"/>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7" name="Marcador de número de diapositiva 1">
            <a:extLst>
              <a:ext uri="{FF2B5EF4-FFF2-40B4-BE49-F238E27FC236}">
                <a16:creationId xmlns:a16="http://schemas.microsoft.com/office/drawing/2014/main" xmlns="" id="{5B6CD846-B196-D2E7-2643-5620979871E6}"/>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9">
            <a:extLst>
              <a:ext uri="{FF2B5EF4-FFF2-40B4-BE49-F238E27FC236}">
                <a16:creationId xmlns:a16="http://schemas.microsoft.com/office/drawing/2014/main" xmlns="" id="{12658DF4-2531-1EFB-3F5D-2EA14977014B}"/>
              </a:ext>
            </a:extLst>
          </p:cNvPr>
          <p:cNvPicPr>
            <a:picLocks noChangeAspect="1"/>
          </p:cNvPicPr>
          <p:nvPr userDrawn="1"/>
        </p:nvPicPr>
        <p:blipFill>
          <a:blip r:embed="rId6"/>
          <a:stretch>
            <a:fillRect/>
          </a:stretch>
        </p:blipFill>
        <p:spPr>
          <a:xfrm>
            <a:off x="591670" y="5820578"/>
            <a:ext cx="1266351" cy="518996"/>
          </a:xfrm>
          <a:prstGeom prst="rect">
            <a:avLst/>
          </a:prstGeom>
        </p:spPr>
      </p:pic>
      <p:sp>
        <p:nvSpPr>
          <p:cNvPr id="8" name="Marcador de texto 7">
            <a:extLst>
              <a:ext uri="{FF2B5EF4-FFF2-40B4-BE49-F238E27FC236}">
                <a16:creationId xmlns:a16="http://schemas.microsoft.com/office/drawing/2014/main" xmlns="" id="{DE677A26-BE7F-5A48-9368-787E9C243E49}"/>
              </a:ext>
            </a:extLst>
          </p:cNvPr>
          <p:cNvSpPr>
            <a:spLocks noGrp="1"/>
          </p:cNvSpPr>
          <p:nvPr>
            <p:ph type="body" sz="quarter" idx="17" hasCustomPrompt="1"/>
          </p:nvPr>
        </p:nvSpPr>
        <p:spPr>
          <a:xfrm>
            <a:off x="483632" y="452438"/>
            <a:ext cx="11239134" cy="5926473"/>
          </a:xfrm>
          <a:prstGeom prst="rect">
            <a:avLst/>
          </a:prstGeom>
        </p:spPr>
        <p:txBody>
          <a:bodyPr lIns="0" tIns="0" rIns="0" bIns="0"/>
          <a:lstStyle>
            <a:lvl1pPr marL="0" indent="0">
              <a:spcBef>
                <a:spcPts val="0"/>
              </a:spcBef>
              <a:buNone/>
              <a:tabLst/>
              <a:defRPr sz="8800" b="0">
                <a:solidFill>
                  <a:schemeClr val="tx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Tree>
    <p:extLst>
      <p:ext uri="{BB962C8B-B14F-4D97-AF65-F5344CB8AC3E}">
        <p14:creationId xmlns:p14="http://schemas.microsoft.com/office/powerpoint/2010/main" val="4078116993"/>
      </p:ext>
    </p:extLst>
  </p:cSld>
  <p:clrMapOvr>
    <a:overrideClrMapping bg1="dk1" tx1="lt1" bg2="dk2" tx2="lt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91">
          <p15:clr>
            <a:srgbClr val="FBAE40"/>
          </p15:clr>
        </p15:guide>
        <p15:guide id="2" orient="horz" pos="1548">
          <p15:clr>
            <a:srgbClr val="FBAE40"/>
          </p15:clr>
        </p15:guide>
        <p15:guide id="3" pos="1232">
          <p15:clr>
            <a:srgbClr val="FBAE40"/>
          </p15:clr>
        </p15:guide>
        <p15:guide id="4" pos="3281">
          <p15:clr>
            <a:srgbClr val="FBAE40"/>
          </p15:clr>
        </p15:guide>
        <p15:guide id="5" pos="5339">
          <p15:clr>
            <a:srgbClr val="FBAE40"/>
          </p15:clr>
        </p15:guide>
        <p15:guide id="6" orient="horz" pos="280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1833" name="Diapositiva de think-cell" r:id="rId4" imgW="0" imgH="0" progId="TCLayout.ActiveDocument.1">
                  <p:embed/>
                </p:oleObj>
              </mc:Choice>
              <mc:Fallback>
                <p:oleObj name="Diapositiva de think-cell" r:id="rId4"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Marcador de texto 7">
            <a:extLst>
              <a:ext uri="{FF2B5EF4-FFF2-40B4-BE49-F238E27FC236}">
                <a16:creationId xmlns:a16="http://schemas.microsoft.com/office/drawing/2014/main" xmlns="" id="{2926D599-3B4A-C002-D5B7-B37757C0816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a16="http://schemas.microsoft.com/office/drawing/2014/main" xmlns="" id="{6D9083C3-BDAA-736D-9014-990AF15D3EA9}"/>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Marcador de texto 7">
            <a:extLst>
              <a:ext uri="{FF2B5EF4-FFF2-40B4-BE49-F238E27FC236}">
                <a16:creationId xmlns:a16="http://schemas.microsoft.com/office/drawing/2014/main" xmlns="" id="{13A030F1-8C68-6FA1-A478-4B363603BC8E}"/>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7" name="Marcador de texto 7">
            <a:extLst>
              <a:ext uri="{FF2B5EF4-FFF2-40B4-BE49-F238E27FC236}">
                <a16:creationId xmlns:a16="http://schemas.microsoft.com/office/drawing/2014/main" xmlns="" id="{83964E4E-F3B8-8015-6515-E5D28B970B81}"/>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0" name="Conector recto 18">
            <a:extLst>
              <a:ext uri="{FF2B5EF4-FFF2-40B4-BE49-F238E27FC236}">
                <a16:creationId xmlns:a16="http://schemas.microsoft.com/office/drawing/2014/main" xmlns="" id="{85DBE383-25F8-646B-4984-CBAB44AACC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11" name="Picture 9">
            <a:extLst>
              <a:ext uri="{FF2B5EF4-FFF2-40B4-BE49-F238E27FC236}">
                <a16:creationId xmlns:a16="http://schemas.microsoft.com/office/drawing/2014/main" xmlns="" id="{61F59BDD-7576-9594-0ABA-4623B21DF95D}"/>
              </a:ext>
            </a:extLst>
          </p:cNvPr>
          <p:cNvPicPr>
            <a:picLocks noChangeAspect="1"/>
          </p:cNvPicPr>
          <p:nvPr userDrawn="1"/>
        </p:nvPicPr>
        <p:blipFill>
          <a:blip r:embed="rId5"/>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572833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9.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oleObject" Target="../embeddings/oleObject10.bin"/><Relationship Id="rId2" Type="http://schemas.openxmlformats.org/officeDocument/2006/relationships/slideLayout" Target="../slideLayouts/slideLayout13.xml"/><Relationship Id="rId16" Type="http://schemas.openxmlformats.org/officeDocument/2006/relationships/tags" Target="../tags/tag1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ags" Target="../tags/tag11.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vmlDrawing" Target="../drawings/vmlDrawing10.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32A4F985-5364-6E40-4A83-23C6EC548210}"/>
              </a:ext>
            </a:extLst>
          </p:cNvPr>
          <p:cNvGraphicFramePr>
            <a:graphicFrameLocks noChangeAspect="1"/>
          </p:cNvGraphicFramePr>
          <p:nvPr userDrawn="1">
            <p:custDataLst>
              <p:tags r:id="rId14"/>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2" name="Diapositiva de think-cell" r:id="rId15" imgW="415" imgH="416" progId="TCLayout.ActiveDocument.1">
                  <p:embed/>
                </p:oleObj>
              </mc:Choice>
              <mc:Fallback>
                <p:oleObj name="Diapositiva de think-cell" r:id="rId15" imgW="415" imgH="416" progId="TCLayout.ActiveDocument.1">
                  <p:embed/>
                  <p:pic>
                    <p:nvPicPr>
                      <p:cNvPr id="2" name="Objeto 1" hidden="1">
                        <a:extLst>
                          <a:ext uri="{FF2B5EF4-FFF2-40B4-BE49-F238E27FC236}">
                            <a16:creationId xmlns:a16="http://schemas.microsoft.com/office/drawing/2014/main" xmlns="" id="{32A4F985-5364-6E40-4A83-23C6EC54821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a16="http://schemas.microsoft.com/office/drawing/2014/main" xmlns=""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1" r:id="rId1"/>
    <p:sldLayoutId id="2147483701" r:id="rId2"/>
    <p:sldLayoutId id="2147483697" r:id="rId3"/>
    <p:sldLayoutId id="2147483698" r:id="rId4"/>
    <p:sldLayoutId id="2147483700" r:id="rId5"/>
    <p:sldLayoutId id="2147483665" r:id="rId6"/>
    <p:sldLayoutId id="2147483702" r:id="rId7"/>
    <p:sldLayoutId id="2147483699" r:id="rId8"/>
    <p:sldLayoutId id="2147483689" r:id="rId9"/>
    <p:sldLayoutId id="2147483696"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1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2" name="Diapositiva de think-cell" r:id="rId17" imgW="395" imgH="396" progId="TCLayout.ActiveDocument.1">
                  <p:embed/>
                </p:oleObj>
              </mc:Choice>
              <mc:Fallback>
                <p:oleObj name="Diapositiva de think-cell" r:id="rId17" imgW="395" imgH="39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Tree>
    <p:custDataLst>
      <p:tags r:id="rId15"/>
    </p:custDataLst>
    <p:extLst>
      <p:ext uri="{BB962C8B-B14F-4D97-AF65-F5344CB8AC3E}">
        <p14:creationId xmlns:p14="http://schemas.microsoft.com/office/powerpoint/2010/main" val="10202159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981">
          <p15:clr>
            <a:srgbClr val="F26B43"/>
          </p15:clr>
        </p15:guide>
        <p15:guide id="4294967295" pos="279">
          <p15:clr>
            <a:srgbClr val="F26B43"/>
          </p15:clr>
        </p15:guide>
        <p15:guide id="4294967295" pos="7423">
          <p15:clr>
            <a:srgbClr val="F26B43"/>
          </p15:clr>
        </p15:guide>
        <p15:guide id="4294967295" orient="horz" pos="3884">
          <p15:clr>
            <a:srgbClr val="F26B43"/>
          </p15:clr>
        </p15:guide>
        <p15:guide id="4294967295" orient="horz" pos="232">
          <p15:clr>
            <a:srgbClr val="F26B43"/>
          </p15:clr>
        </p15:guide>
        <p15:guide id="4294967295" orient="horz" pos="323">
          <p15:clr>
            <a:srgbClr val="F26B43"/>
          </p15:clr>
        </p15:guide>
        <p15:guide id="4294967295"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13.svg"/><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xmlns="" id="{DD86B156-32C9-BE4C-ACEE-C8F48A597B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6" t="7733" r="1036" b="9640"/>
          <a:stretch/>
        </p:blipFill>
        <p:spPr>
          <a:xfrm>
            <a:off x="0" y="0"/>
            <a:ext cx="12192000" cy="6858000"/>
          </a:xfrm>
          <a:prstGeom prst="rect">
            <a:avLst/>
          </a:prstGeom>
        </p:spPr>
      </p:pic>
      <p:sp>
        <p:nvSpPr>
          <p:cNvPr id="20" name="Rectángulo 19">
            <a:extLst>
              <a:ext uri="{FF2B5EF4-FFF2-40B4-BE49-F238E27FC236}">
                <a16:creationId xmlns:a16="http://schemas.microsoft.com/office/drawing/2014/main" xmlns="" id="{94013D7C-EE2C-474D-95F9-7472014DCE1B}"/>
              </a:ext>
            </a:extLst>
          </p:cNvPr>
          <p:cNvSpPr/>
          <p:nvPr/>
        </p:nvSpPr>
        <p:spPr>
          <a:xfrm>
            <a:off x="0" y="0"/>
            <a:ext cx="12192000" cy="1683026"/>
          </a:xfrm>
          <a:prstGeom prst="rect">
            <a:avLst/>
          </a:prstGeom>
          <a:gradFill>
            <a:gsLst>
              <a:gs pos="86000">
                <a:schemeClr val="accent3">
                  <a:alpha val="0"/>
                </a:schemeClr>
              </a:gs>
              <a:gs pos="0">
                <a:schemeClr val="accent3">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25" name="Rectángulo 24">
            <a:extLst>
              <a:ext uri="{FF2B5EF4-FFF2-40B4-BE49-F238E27FC236}">
                <a16:creationId xmlns:a16="http://schemas.microsoft.com/office/drawing/2014/main" xmlns="" id="{B69574F5-B4B3-0346-91CB-C6FEC31576C0}"/>
              </a:ext>
            </a:extLst>
          </p:cNvPr>
          <p:cNvSpPr/>
          <p:nvPr/>
        </p:nvSpPr>
        <p:spPr>
          <a:xfrm rot="10800000">
            <a:off x="-1" y="4637988"/>
            <a:ext cx="12192000" cy="2220012"/>
          </a:xfrm>
          <a:prstGeom prst="rect">
            <a:avLst/>
          </a:prstGeom>
          <a:gradFill>
            <a:gsLst>
              <a:gs pos="86000">
                <a:schemeClr val="accent3">
                  <a:alpha val="0"/>
                </a:schemeClr>
              </a:gs>
              <a:gs pos="0">
                <a:schemeClr val="accent3">
                  <a:alpha val="8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 name="Marcador de texto 1">
            <a:extLst>
              <a:ext uri="{FF2B5EF4-FFF2-40B4-BE49-F238E27FC236}">
                <a16:creationId xmlns:a16="http://schemas.microsoft.com/office/drawing/2014/main" xmlns="" id="{345E0EEB-782B-48CE-950A-41203BE243C8}"/>
              </a:ext>
            </a:extLst>
          </p:cNvPr>
          <p:cNvSpPr>
            <a:spLocks noGrp="1"/>
          </p:cNvSpPr>
          <p:nvPr>
            <p:ph type="body" sz="quarter" idx="11"/>
          </p:nvPr>
        </p:nvSpPr>
        <p:spPr/>
        <p:txBody>
          <a:bodyPr>
            <a:normAutofit lnSpcReduction="10000"/>
          </a:bodyPr>
          <a:lstStyle/>
          <a:p>
            <a:r>
              <a:rPr lang="es-CL" dirty="0">
                <a:solidFill>
                  <a:schemeClr val="bg1"/>
                </a:solidFill>
                <a:latin typeface="ACHS Nueva Serif" pitchFamily="2" charset="77"/>
              </a:rPr>
              <a:t>Seguridad eléctrica en centros de salud – Requisitos especiales</a:t>
            </a:r>
          </a:p>
        </p:txBody>
      </p:sp>
      <p:pic>
        <p:nvPicPr>
          <p:cNvPr id="7" name="Gráfico 6">
            <a:extLst>
              <a:ext uri="{FF2B5EF4-FFF2-40B4-BE49-F238E27FC236}">
                <a16:creationId xmlns:a16="http://schemas.microsoft.com/office/drawing/2014/main" xmlns="" id="{9B6F3F69-2E30-4F59-BB59-33F05425873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6200000">
            <a:off x="0" y="0"/>
            <a:ext cx="2811779" cy="2811779"/>
          </a:xfrm>
          <a:prstGeom prst="rect">
            <a:avLst/>
          </a:prstGeom>
        </p:spPr>
      </p:pic>
      <p:sp>
        <p:nvSpPr>
          <p:cNvPr id="3" name="Rectángulo redondeado 2">
            <a:extLst>
              <a:ext uri="{FF2B5EF4-FFF2-40B4-BE49-F238E27FC236}">
                <a16:creationId xmlns:a16="http://schemas.microsoft.com/office/drawing/2014/main" xmlns="" id="{7E0C2104-DC15-7C4B-BD0B-23CF23EA3110}"/>
              </a:ext>
            </a:extLst>
          </p:cNvPr>
          <p:cNvSpPr/>
          <p:nvPr/>
        </p:nvSpPr>
        <p:spPr>
          <a:xfrm>
            <a:off x="449263" y="4637989"/>
            <a:ext cx="2201340" cy="377072"/>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2"/>
                </a:solidFill>
                <a:latin typeface="ACHS Nueva Sans Medium" pitchFamily="2" charset="77"/>
              </a:rPr>
              <a:t>Charla / Presencial</a:t>
            </a:r>
          </a:p>
        </p:txBody>
      </p:sp>
      <p:pic>
        <p:nvPicPr>
          <p:cNvPr id="9" name="Picture 9">
            <a:extLst>
              <a:ext uri="{FF2B5EF4-FFF2-40B4-BE49-F238E27FC236}">
                <a16:creationId xmlns:a16="http://schemas.microsoft.com/office/drawing/2014/main" xmlns="" id="{55BAB800-9296-1547-9D71-D5E9730BEA3F}"/>
              </a:ext>
            </a:extLst>
          </p:cNvPr>
          <p:cNvPicPr>
            <a:picLocks noChangeAspect="1"/>
          </p:cNvPicPr>
          <p:nvPr/>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414643690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1. Seguridad eléctrica en centros de salud</a:t>
            </a:r>
            <a:endParaRPr lang="x-none">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Equipos de respaldo en centros asistenciales</a:t>
            </a:r>
            <a:endParaRPr lang="x-none" b="1" dirty="0">
              <a:latin typeface="ACHS Nueva Serif SemiBold"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1"/>
            <a:ext cx="4077048"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500" dirty="0">
                <a:solidFill>
                  <a:schemeClr val="tx1"/>
                </a:solidFill>
                <a:effectLst/>
                <a:latin typeface="ACHS Nueva Sans Medium" pitchFamily="2" charset="77"/>
              </a:rPr>
              <a:t>La alimentación en un local de uso médico deberá ser diseñada e instalada para facilitar la conmutación automática, desde la red principal de alimentación, de las fuentes eléctricas de seguridad para la alimentación de las cargas esenciales. </a:t>
            </a:r>
          </a:p>
          <a:p>
            <a:pPr>
              <a:lnSpc>
                <a:spcPct val="100000"/>
              </a:lnSpc>
            </a:pPr>
            <a:r>
              <a:rPr lang="es-ES" sz="1500" dirty="0">
                <a:solidFill>
                  <a:schemeClr val="tx1"/>
                </a:solidFill>
                <a:effectLst/>
                <a:latin typeface="ACHS Nueva Sans Medium" pitchFamily="2" charset="77"/>
              </a:rPr>
              <a:t>Todo recinto asistencial deberá contar con respaldo de energía eléctrica, mediante grupos electrógenos u otro medio de generación local, para el 100% del sistema eléctrico, que asegure su continuo y normal funcionamiento en caso de catástrofes naturales. Se adoptarán todos los resguardos necesarios, para que el sistema eléctrico en su totalidad, no sufra daños y mantenga su continuo y normal funcionamiento en caso de sismos, tomando como referencia de magnitud la indicada en normas y/o leyes de construcción nacional vigente. </a:t>
            </a:r>
          </a:p>
        </p:txBody>
      </p:sp>
      <p:pic>
        <p:nvPicPr>
          <p:cNvPr id="7" name="Picture 2">
            <a:extLst>
              <a:ext uri="{FF2B5EF4-FFF2-40B4-BE49-F238E27FC236}">
                <a16:creationId xmlns:a16="http://schemas.microsoft.com/office/drawing/2014/main" xmlns="" id="{AD5CD917-3324-7340-A7E1-ECF335CCFC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8" y="3517434"/>
            <a:ext cx="4077049" cy="305778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xmlns="" id="{B0687528-2EAD-AF4E-B876-79B985C59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8" y="1200116"/>
            <a:ext cx="4077049" cy="2140450"/>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16356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1. Seguridad eléctrica en centros de salud</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Iluminación en centros asistenciales </a:t>
            </a:r>
            <a:endParaRPr lang="x-none" b="1" dirty="0">
              <a:latin typeface="ACHS Nueva Serif SemiBold"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500" dirty="0">
                <a:solidFill>
                  <a:schemeClr val="tx1"/>
                </a:solidFill>
                <a:effectLst/>
                <a:latin typeface="ACHS Nueva Sans Medium" pitchFamily="2" charset="77"/>
              </a:rPr>
              <a:t>Para determinar la potencia eléctrica necesaria a instalar para la iluminación de recintos asistenciales, se deberá tener en cuenta el nivel de iluminación requerido, el tipo de fuente luminosa y el área del recinto por iluminar.</a:t>
            </a:r>
          </a:p>
          <a:p>
            <a:pPr>
              <a:lnSpc>
                <a:spcPct val="100000"/>
              </a:lnSpc>
            </a:pPr>
            <a:r>
              <a:rPr lang="es-ES" sz="1500" dirty="0">
                <a:solidFill>
                  <a:schemeClr val="tx1"/>
                </a:solidFill>
                <a:effectLst/>
                <a:latin typeface="ACHS Nueva Sans Medium" pitchFamily="2" charset="77"/>
              </a:rPr>
              <a:t>El nivel de iluminación mínimo según el tipo de local y tarea que en él se desarrolle, se determinará de acuerdo a lo señalado en la siguiente Tabla:</a:t>
            </a:r>
          </a:p>
        </p:txBody>
      </p:sp>
      <p:graphicFrame>
        <p:nvGraphicFramePr>
          <p:cNvPr id="10" name="Tabla 9">
            <a:extLst>
              <a:ext uri="{FF2B5EF4-FFF2-40B4-BE49-F238E27FC236}">
                <a16:creationId xmlns:a16="http://schemas.microsoft.com/office/drawing/2014/main" xmlns="" id="{DB0E316B-F8C8-6E40-B502-E93B09B6580B}"/>
              </a:ext>
            </a:extLst>
          </p:cNvPr>
          <p:cNvGraphicFramePr>
            <a:graphicFrameLocks noGrp="1"/>
          </p:cNvGraphicFramePr>
          <p:nvPr>
            <p:extLst>
              <p:ext uri="{D42A27DB-BD31-4B8C-83A1-F6EECF244321}">
                <p14:modId xmlns:p14="http://schemas.microsoft.com/office/powerpoint/2010/main" val="725896110"/>
              </p:ext>
            </p:extLst>
          </p:nvPr>
        </p:nvGraphicFramePr>
        <p:xfrm>
          <a:off x="4450474" y="1539083"/>
          <a:ext cx="6485260" cy="4333339"/>
        </p:xfrm>
        <a:graphic>
          <a:graphicData uri="http://schemas.openxmlformats.org/drawingml/2006/table">
            <a:tbl>
              <a:tblPr firstRow="1" bandRow="1">
                <a:tableStyleId>{B301B821-A1FF-4177-AEE7-76D212191A09}</a:tableStyleId>
              </a:tblPr>
              <a:tblGrid>
                <a:gridCol w="1928591">
                  <a:extLst>
                    <a:ext uri="{9D8B030D-6E8A-4147-A177-3AD203B41FA5}">
                      <a16:colId xmlns:a16="http://schemas.microsoft.com/office/drawing/2014/main" xmlns="" val="861922416"/>
                    </a:ext>
                  </a:extLst>
                </a:gridCol>
                <a:gridCol w="3510709">
                  <a:extLst>
                    <a:ext uri="{9D8B030D-6E8A-4147-A177-3AD203B41FA5}">
                      <a16:colId xmlns:a16="http://schemas.microsoft.com/office/drawing/2014/main" xmlns="" val="2788934825"/>
                    </a:ext>
                  </a:extLst>
                </a:gridCol>
                <a:gridCol w="1045960">
                  <a:extLst>
                    <a:ext uri="{9D8B030D-6E8A-4147-A177-3AD203B41FA5}">
                      <a16:colId xmlns:a16="http://schemas.microsoft.com/office/drawing/2014/main" xmlns="" val="2910673255"/>
                    </a:ext>
                  </a:extLst>
                </a:gridCol>
              </a:tblGrid>
              <a:tr h="561237">
                <a:tc>
                  <a:txBody>
                    <a:bodyPr/>
                    <a:lstStyle/>
                    <a:p>
                      <a:pPr algn="ctr"/>
                      <a:endParaRPr lang="es-CL" sz="1200" b="1" i="0" dirty="0">
                        <a:latin typeface="ACHS Nueva Sans" pitchFamily="2" charset="77"/>
                        <a:cs typeface="Catamaran Light" panose="00000400000000000000" pitchFamily="2" charset="0"/>
                      </a:endParaRPr>
                    </a:p>
                    <a:p>
                      <a:pPr algn="ctr"/>
                      <a:r>
                        <a:rPr lang="es-CL" sz="1200" b="1" i="0" dirty="0">
                          <a:latin typeface="ACHS Nueva Sans" pitchFamily="2" charset="77"/>
                          <a:cs typeface="Catamaran Light" panose="00000400000000000000" pitchFamily="2" charset="0"/>
                        </a:rPr>
                        <a:t>Rubro</a:t>
                      </a:r>
                    </a:p>
                  </a:txBody>
                  <a:tcPr marL="64065" marR="64065" marT="32033" marB="32033"/>
                </a:tc>
                <a:tc>
                  <a:txBody>
                    <a:bodyPr/>
                    <a:lstStyle/>
                    <a:p>
                      <a:pPr algn="ctr"/>
                      <a:endParaRPr lang="es-CL" sz="1200" b="1" i="0" dirty="0">
                        <a:latin typeface="ACHS Nueva Sans" pitchFamily="2" charset="77"/>
                        <a:cs typeface="Catamaran Light" panose="00000400000000000000" pitchFamily="2" charset="0"/>
                      </a:endParaRPr>
                    </a:p>
                    <a:p>
                      <a:pPr algn="ctr"/>
                      <a:r>
                        <a:rPr lang="es-CL" sz="1200" b="1" i="0" dirty="0">
                          <a:latin typeface="ACHS Nueva Sans" pitchFamily="2" charset="77"/>
                          <a:cs typeface="Catamaran Light" panose="00000400000000000000" pitchFamily="2" charset="0"/>
                        </a:rPr>
                        <a:t>Lugar o actividad</a:t>
                      </a:r>
                    </a:p>
                  </a:txBody>
                  <a:tcPr marL="64065" marR="64065" marT="32033" marB="32033"/>
                </a:tc>
                <a:tc>
                  <a:txBody>
                    <a:bodyPr/>
                    <a:lstStyle/>
                    <a:p>
                      <a:pPr algn="ctr"/>
                      <a:r>
                        <a:rPr lang="es-CL" sz="1200" b="1" i="0" dirty="0">
                          <a:latin typeface="ACHS Nueva Sans" pitchFamily="2" charset="77"/>
                          <a:cs typeface="Catamaran Light" panose="00000400000000000000" pitchFamily="2" charset="0"/>
                        </a:rPr>
                        <a:t>Iluminancia mínima (Lux)</a:t>
                      </a:r>
                    </a:p>
                  </a:txBody>
                  <a:tcPr marL="64065" marR="64065" marT="32033" marB="32033"/>
                </a:tc>
                <a:extLst>
                  <a:ext uri="{0D108BD9-81ED-4DB2-BD59-A6C34878D82A}">
                    <a16:rowId xmlns:a16="http://schemas.microsoft.com/office/drawing/2014/main" xmlns="" val="1142515414"/>
                  </a:ext>
                </a:extLst>
              </a:tr>
              <a:tr h="211404">
                <a:tc rowSpan="5">
                  <a:txBody>
                    <a:bodyPr/>
                    <a:lstStyle/>
                    <a:p>
                      <a:pPr marL="0" indent="0" algn="l">
                        <a:buFont typeface="+mj-lt"/>
                        <a:buNone/>
                      </a:pPr>
                      <a:r>
                        <a:rPr lang="es-ES" sz="1050" b="1" i="0" dirty="0">
                          <a:solidFill>
                            <a:schemeClr val="tx1"/>
                          </a:solidFill>
                          <a:latin typeface="ACHS Nueva Sans SemiBold" pitchFamily="2" charset="77"/>
                          <a:cs typeface="Catamaran Light" panose="00000400000000000000" pitchFamily="2" charset="0"/>
                        </a:rPr>
                        <a:t>Salas para uso general</a:t>
                      </a:r>
                    </a:p>
                  </a:txBody>
                  <a:tcPr marL="64065" marR="64065" marT="32033" marB="32033" anchor="ctr"/>
                </a:tc>
                <a:tc>
                  <a:txBody>
                    <a:bodyPr/>
                    <a:lstStyle/>
                    <a:p>
                      <a:pPr algn="l"/>
                      <a:r>
                        <a:rPr lang="es-CL" sz="1000" b="0" i="0" dirty="0">
                          <a:latin typeface="ACHS Nueva Sans" pitchFamily="2" charset="77"/>
                          <a:cs typeface="Catamaran Light" panose="00000400000000000000" pitchFamily="2" charset="0"/>
                        </a:rPr>
                        <a:t>Pasillos durante la noche</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50</a:t>
                      </a:r>
                    </a:p>
                  </a:txBody>
                  <a:tcPr marL="64065" marR="64065" marT="32033" marB="32033" anchor="ctr"/>
                </a:tc>
                <a:extLst>
                  <a:ext uri="{0D108BD9-81ED-4DB2-BD59-A6C34878D82A}">
                    <a16:rowId xmlns:a16="http://schemas.microsoft.com/office/drawing/2014/main" xmlns="" val="1490483307"/>
                  </a:ext>
                </a:extLst>
              </a:tr>
              <a:tr h="211404">
                <a:tc vMerge="1">
                  <a:txBody>
                    <a:bodyPr/>
                    <a:lstStyle/>
                    <a:p>
                      <a:pPr marL="0" indent="0" algn="l">
                        <a:buFont typeface="+mj-lt"/>
                        <a:buNone/>
                      </a:pPr>
                      <a:endParaRPr lang="es-ES" sz="1200" b="0" i="0" dirty="0">
                        <a:latin typeface="ACHS Nueva Sans" pitchFamily="2" charset="77"/>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Pasillos durante el día</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200</a:t>
                      </a:r>
                    </a:p>
                  </a:txBody>
                  <a:tcPr marL="64065" marR="64065" marT="32033" marB="32033" anchor="ctr"/>
                </a:tc>
                <a:extLst>
                  <a:ext uri="{0D108BD9-81ED-4DB2-BD59-A6C34878D82A}">
                    <a16:rowId xmlns:a16="http://schemas.microsoft.com/office/drawing/2014/main" xmlns="" val="3686648173"/>
                  </a:ext>
                </a:extLst>
              </a:tr>
              <a:tr h="211404">
                <a:tc vMerge="1">
                  <a:txBody>
                    <a:bodyPr/>
                    <a:lstStyle/>
                    <a:p>
                      <a:pPr marL="0" indent="0" algn="l">
                        <a:buFont typeface="+mj-lt"/>
                        <a:buNone/>
                      </a:pPr>
                      <a:endParaRPr lang="es-ES" sz="1200" b="0" i="0" dirty="0">
                        <a:latin typeface="ACHS Nueva Sans" pitchFamily="2" charset="77"/>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Salas de espera</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200</a:t>
                      </a:r>
                    </a:p>
                  </a:txBody>
                  <a:tcPr marL="64065" marR="64065" marT="32033" marB="32033" anchor="ctr"/>
                </a:tc>
                <a:extLst>
                  <a:ext uri="{0D108BD9-81ED-4DB2-BD59-A6C34878D82A}">
                    <a16:rowId xmlns:a16="http://schemas.microsoft.com/office/drawing/2014/main" xmlns="" val="2967527893"/>
                  </a:ext>
                </a:extLst>
              </a:tr>
              <a:tr h="211404">
                <a:tc vMerge="1">
                  <a:txBody>
                    <a:bodyPr/>
                    <a:lstStyle/>
                    <a:p>
                      <a:pPr marL="0" indent="0" algn="l">
                        <a:buFont typeface="+mj-lt"/>
                        <a:buNone/>
                      </a:pPr>
                      <a:endParaRPr lang="es-ES" sz="1200" b="0" i="0" dirty="0">
                        <a:latin typeface="ACHS Nueva Sans" pitchFamily="2" charset="77"/>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Salas de personal</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300</a:t>
                      </a:r>
                    </a:p>
                  </a:txBody>
                  <a:tcPr marL="64065" marR="64065" marT="32033" marB="32033" anchor="ctr"/>
                </a:tc>
                <a:extLst>
                  <a:ext uri="{0D108BD9-81ED-4DB2-BD59-A6C34878D82A}">
                    <a16:rowId xmlns:a16="http://schemas.microsoft.com/office/drawing/2014/main" xmlns="" val="2608516397"/>
                  </a:ext>
                </a:extLst>
              </a:tr>
              <a:tr h="211404">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Oficina de personal</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500</a:t>
                      </a:r>
                    </a:p>
                  </a:txBody>
                  <a:tcPr marL="64065" marR="64065" marT="32033" marB="32033" anchor="ctr"/>
                </a:tc>
                <a:extLst>
                  <a:ext uri="{0D108BD9-81ED-4DB2-BD59-A6C34878D82A}">
                    <a16:rowId xmlns:a16="http://schemas.microsoft.com/office/drawing/2014/main" xmlns="" val="1337994538"/>
                  </a:ext>
                </a:extLst>
              </a:tr>
              <a:tr h="225396">
                <a:tc rowSpan="5">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1050" b="1" i="0" u="none" strike="noStrike" kern="1200" cap="none" spc="0" normalizeH="0" baseline="0" noProof="0" dirty="0">
                          <a:ln>
                            <a:noFill/>
                          </a:ln>
                          <a:solidFill>
                            <a:schemeClr val="tx1"/>
                          </a:solidFill>
                          <a:effectLst/>
                          <a:uLnTx/>
                          <a:uFillTx/>
                          <a:latin typeface="ACHS Nueva Sans SemiBold" pitchFamily="2" charset="77"/>
                          <a:ea typeface="+mn-ea"/>
                          <a:cs typeface="Catamaran Light" panose="00000400000000000000" pitchFamily="2" charset="0"/>
                        </a:rPr>
                        <a:t>Salas de guardia, salas de maternidad</a:t>
                      </a:r>
                    </a:p>
                  </a:txBody>
                  <a:tcPr marL="64065" marR="64065" marT="32033" marB="32033" anchor="ctr"/>
                </a:tc>
                <a:tc>
                  <a:txBody>
                    <a:bodyPr/>
                    <a:lstStyle/>
                    <a:p>
                      <a:pPr algn="l"/>
                      <a:r>
                        <a:rPr lang="es-CL" sz="1050" b="0" i="0" dirty="0">
                          <a:latin typeface="ACHS Nueva Sans" pitchFamily="2" charset="77"/>
                          <a:cs typeface="Catamaran Light" panose="00000400000000000000" pitchFamily="2" charset="0"/>
                        </a:rPr>
                        <a:t>Alumbrado nocturno y de observación</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5</a:t>
                      </a:r>
                    </a:p>
                  </a:txBody>
                  <a:tcPr marL="64065" marR="64065" marT="32033" marB="32033" anchor="ctr"/>
                </a:tc>
                <a:extLst>
                  <a:ext uri="{0D108BD9-81ED-4DB2-BD59-A6C34878D82A}">
                    <a16:rowId xmlns:a16="http://schemas.microsoft.com/office/drawing/2014/main" xmlns="" val="653543878"/>
                  </a:ext>
                </a:extLst>
              </a:tr>
              <a:tr h="231662">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Alumbrado general</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100</a:t>
                      </a:r>
                    </a:p>
                  </a:txBody>
                  <a:tcPr marL="64065" marR="64065" marT="32033" marB="32033" anchor="ctr"/>
                </a:tc>
                <a:extLst>
                  <a:ext uri="{0D108BD9-81ED-4DB2-BD59-A6C34878D82A}">
                    <a16:rowId xmlns:a16="http://schemas.microsoft.com/office/drawing/2014/main" xmlns="" val="976956472"/>
                  </a:ext>
                </a:extLst>
              </a:tr>
              <a:tr h="211404">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Alumbrado de lectura</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300</a:t>
                      </a:r>
                    </a:p>
                  </a:txBody>
                  <a:tcPr marL="64065" marR="64065" marT="32033" marB="32033" anchor="ctr"/>
                </a:tc>
                <a:extLst>
                  <a:ext uri="{0D108BD9-81ED-4DB2-BD59-A6C34878D82A}">
                    <a16:rowId xmlns:a16="http://schemas.microsoft.com/office/drawing/2014/main" xmlns="" val="3729471433"/>
                  </a:ext>
                </a:extLst>
              </a:tr>
              <a:tr h="229170">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Exámenes simples</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300</a:t>
                      </a:r>
                    </a:p>
                  </a:txBody>
                  <a:tcPr marL="64065" marR="64065" marT="32033" marB="32033" anchor="ctr"/>
                </a:tc>
                <a:extLst>
                  <a:ext uri="{0D108BD9-81ED-4DB2-BD59-A6C34878D82A}">
                    <a16:rowId xmlns:a16="http://schemas.microsoft.com/office/drawing/2014/main" xmlns="" val="3524413033"/>
                  </a:ext>
                </a:extLst>
              </a:tr>
              <a:tr h="293623">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Exámenes y tratamientos</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1.000</a:t>
                      </a:r>
                    </a:p>
                  </a:txBody>
                  <a:tcPr marL="64065" marR="64065" marT="32033" marB="32033" anchor="ctr"/>
                </a:tc>
                <a:extLst>
                  <a:ext uri="{0D108BD9-81ED-4DB2-BD59-A6C34878D82A}">
                    <a16:rowId xmlns:a16="http://schemas.microsoft.com/office/drawing/2014/main" xmlns="" val="393351740"/>
                  </a:ext>
                </a:extLst>
              </a:tr>
              <a:tr h="307436">
                <a:tc rowSpan="5">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1050" b="1" i="0" u="none" strike="noStrike" kern="1200" cap="none" spc="0" normalizeH="0" baseline="0" noProof="0" dirty="0">
                          <a:ln>
                            <a:noFill/>
                          </a:ln>
                          <a:solidFill>
                            <a:schemeClr val="tx1"/>
                          </a:solidFill>
                          <a:effectLst/>
                          <a:uLnTx/>
                          <a:uFillTx/>
                          <a:latin typeface="ACHS Nueva Sans SemiBold" pitchFamily="2" charset="77"/>
                          <a:ea typeface="+mn-ea"/>
                          <a:cs typeface="Catamaran Light" panose="00000400000000000000" pitchFamily="2" charset="0"/>
                        </a:rPr>
                        <a:t>Salas de parto, examen ocular, examen auditivo</a:t>
                      </a:r>
                    </a:p>
                  </a:txBody>
                  <a:tcPr marL="64065" marR="64065" marT="32033" marB="32033" anchor="ctr"/>
                </a:tc>
                <a:tc>
                  <a:txBody>
                    <a:bodyPr/>
                    <a:lstStyle/>
                    <a:p>
                      <a:pPr algn="l"/>
                      <a:r>
                        <a:rPr lang="es-CL" sz="1050" b="0" i="0" dirty="0">
                          <a:latin typeface="ACHS Nueva Sans" pitchFamily="2" charset="77"/>
                          <a:cs typeface="Catamaran Light" panose="00000400000000000000" pitchFamily="2" charset="0"/>
                        </a:rPr>
                        <a:t>Alumbrado general</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500</a:t>
                      </a:r>
                    </a:p>
                  </a:txBody>
                  <a:tcPr marL="64065" marR="64065" marT="32033" marB="32033" anchor="ctr"/>
                </a:tc>
                <a:extLst>
                  <a:ext uri="{0D108BD9-81ED-4DB2-BD59-A6C34878D82A}">
                    <a16:rowId xmlns:a16="http://schemas.microsoft.com/office/drawing/2014/main" xmlns="" val="514539081"/>
                  </a:ext>
                </a:extLst>
              </a:tr>
              <a:tr h="264172">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Exámenes y tratamientos</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1.000</a:t>
                      </a:r>
                    </a:p>
                  </a:txBody>
                  <a:tcPr marL="64065" marR="64065" marT="32033" marB="32033" anchor="ctr"/>
                </a:tc>
                <a:extLst>
                  <a:ext uri="{0D108BD9-81ED-4DB2-BD59-A6C34878D82A}">
                    <a16:rowId xmlns:a16="http://schemas.microsoft.com/office/drawing/2014/main" xmlns="" val="3129746226"/>
                  </a:ext>
                </a:extLst>
              </a:tr>
              <a:tr h="217668">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Examen ocular externo</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1.000</a:t>
                      </a:r>
                    </a:p>
                  </a:txBody>
                  <a:tcPr marL="64065" marR="64065" marT="32033" marB="32033" anchor="ctr"/>
                </a:tc>
                <a:extLst>
                  <a:ext uri="{0D108BD9-81ED-4DB2-BD59-A6C34878D82A}">
                    <a16:rowId xmlns:a16="http://schemas.microsoft.com/office/drawing/2014/main" xmlns="" val="2615240650"/>
                  </a:ext>
                </a:extLst>
              </a:tr>
              <a:tr h="360241">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Pruebas de lectura y visión cromática con diagramas de visión</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500</a:t>
                      </a:r>
                    </a:p>
                  </a:txBody>
                  <a:tcPr marL="64065" marR="64065" marT="32033" marB="32033" anchor="ctr"/>
                </a:tc>
                <a:extLst>
                  <a:ext uri="{0D108BD9-81ED-4DB2-BD59-A6C34878D82A}">
                    <a16:rowId xmlns:a16="http://schemas.microsoft.com/office/drawing/2014/main" xmlns="" val="2776038574"/>
                  </a:ext>
                </a:extLst>
              </a:tr>
              <a:tr h="217668">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l"/>
                      <a:r>
                        <a:rPr lang="es-CL" sz="1050" b="0" i="0" dirty="0">
                          <a:latin typeface="ACHS Nueva Sans" pitchFamily="2" charset="77"/>
                          <a:cs typeface="Catamaran Light" panose="00000400000000000000" pitchFamily="2" charset="0"/>
                        </a:rPr>
                        <a:t>Examen auditivo</a:t>
                      </a:r>
                    </a:p>
                  </a:txBody>
                  <a:tcPr marL="64065" marR="64065" marT="32033" marB="32033" anchor="ctr"/>
                </a:tc>
                <a:tc>
                  <a:txBody>
                    <a:bodyPr/>
                    <a:lstStyle/>
                    <a:p>
                      <a:pPr algn="ctr"/>
                      <a:r>
                        <a:rPr lang="es-CL" sz="1050" b="0" i="0" dirty="0">
                          <a:latin typeface="ACHS Nueva Sans" pitchFamily="2" charset="77"/>
                          <a:cs typeface="Catamaran Light" panose="00000400000000000000" pitchFamily="2" charset="0"/>
                        </a:rPr>
                        <a:t>1.000</a:t>
                      </a:r>
                    </a:p>
                  </a:txBody>
                  <a:tcPr marL="64065" marR="64065" marT="32033" marB="32033" anchor="ctr"/>
                </a:tc>
                <a:extLst>
                  <a:ext uri="{0D108BD9-81ED-4DB2-BD59-A6C34878D82A}">
                    <a16:rowId xmlns:a16="http://schemas.microsoft.com/office/drawing/2014/main" xmlns="" val="642744619"/>
                  </a:ext>
                </a:extLst>
              </a:tr>
            </a:tbl>
          </a:graphicData>
        </a:graphic>
      </p:graphicFrame>
    </p:spTree>
    <p:extLst>
      <p:ext uri="{BB962C8B-B14F-4D97-AF65-F5344CB8AC3E}">
        <p14:creationId xmlns:p14="http://schemas.microsoft.com/office/powerpoint/2010/main" val="10487559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1. Seguridad eléctrica en centros de salud</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xfrm>
            <a:off x="449262" y="916686"/>
            <a:ext cx="9865812" cy="356282"/>
          </a:xfrm>
          <a:prstGeom prst="rect">
            <a:avLst/>
          </a:prstGeom>
        </p:spPr>
        <p:txBody>
          <a:bodyPr/>
          <a:lstStyle/>
          <a:p>
            <a:r>
              <a:rPr lang="es-ES" b="1" dirty="0">
                <a:latin typeface="ACHS Nueva Serif SemiBold" pitchFamily="2" charset="77"/>
              </a:rPr>
              <a:t>Iluminación en centros asistenciales </a:t>
            </a:r>
            <a:endParaRPr lang="x-none" b="1" dirty="0">
              <a:latin typeface="ACHS Nueva Serif SemiBold" pitchFamily="2" charset="77"/>
            </a:endParaRPr>
          </a:p>
        </p:txBody>
      </p:sp>
      <p:graphicFrame>
        <p:nvGraphicFramePr>
          <p:cNvPr id="12" name="Tabla 11">
            <a:extLst>
              <a:ext uri="{FF2B5EF4-FFF2-40B4-BE49-F238E27FC236}">
                <a16:creationId xmlns:a16="http://schemas.microsoft.com/office/drawing/2014/main" xmlns="" id="{9C3710F9-501C-1941-9451-CC6C805A8DF9}"/>
              </a:ext>
            </a:extLst>
          </p:cNvPr>
          <p:cNvGraphicFramePr>
            <a:graphicFrameLocks noGrp="1"/>
          </p:cNvGraphicFramePr>
          <p:nvPr>
            <p:extLst>
              <p:ext uri="{D42A27DB-BD31-4B8C-83A1-F6EECF244321}">
                <p14:modId xmlns:p14="http://schemas.microsoft.com/office/powerpoint/2010/main" val="2380914063"/>
              </p:ext>
            </p:extLst>
          </p:nvPr>
        </p:nvGraphicFramePr>
        <p:xfrm>
          <a:off x="2349728" y="1384829"/>
          <a:ext cx="7492543" cy="5161598"/>
        </p:xfrm>
        <a:graphic>
          <a:graphicData uri="http://schemas.openxmlformats.org/drawingml/2006/table">
            <a:tbl>
              <a:tblPr firstRow="1" bandRow="1">
                <a:tableStyleId>{B301B821-A1FF-4177-AEE7-76D212191A09}</a:tableStyleId>
              </a:tblPr>
              <a:tblGrid>
                <a:gridCol w="2228138">
                  <a:extLst>
                    <a:ext uri="{9D8B030D-6E8A-4147-A177-3AD203B41FA5}">
                      <a16:colId xmlns:a16="http://schemas.microsoft.com/office/drawing/2014/main" xmlns="" val="861922416"/>
                    </a:ext>
                  </a:extLst>
                </a:gridCol>
                <a:gridCol w="4055988">
                  <a:extLst>
                    <a:ext uri="{9D8B030D-6E8A-4147-A177-3AD203B41FA5}">
                      <a16:colId xmlns:a16="http://schemas.microsoft.com/office/drawing/2014/main" xmlns="" val="2788934825"/>
                    </a:ext>
                  </a:extLst>
                </a:gridCol>
                <a:gridCol w="1208417">
                  <a:extLst>
                    <a:ext uri="{9D8B030D-6E8A-4147-A177-3AD203B41FA5}">
                      <a16:colId xmlns:a16="http://schemas.microsoft.com/office/drawing/2014/main" xmlns="" val="2910673255"/>
                    </a:ext>
                  </a:extLst>
                </a:gridCol>
              </a:tblGrid>
              <a:tr h="294500">
                <a:tc>
                  <a:txBody>
                    <a:bodyPr/>
                    <a:lstStyle/>
                    <a:p>
                      <a:pPr algn="ctr"/>
                      <a:endParaRPr lang="es-CL" sz="1100" b="1" i="0" dirty="0">
                        <a:latin typeface="ACHS Nueva Sans" pitchFamily="2" charset="77"/>
                        <a:cs typeface="Catamaran Light" panose="00000400000000000000" pitchFamily="2" charset="0"/>
                      </a:endParaRPr>
                    </a:p>
                    <a:p>
                      <a:pPr algn="ctr"/>
                      <a:r>
                        <a:rPr lang="es-CL" sz="1100" b="1" i="0" dirty="0">
                          <a:latin typeface="ACHS Nueva Sans" pitchFamily="2" charset="77"/>
                          <a:cs typeface="Catamaran Light" panose="00000400000000000000" pitchFamily="2" charset="0"/>
                        </a:rPr>
                        <a:t>Rubro</a:t>
                      </a:r>
                    </a:p>
                  </a:txBody>
                  <a:tcPr marL="64065" marR="64065" marT="32033" marB="32033"/>
                </a:tc>
                <a:tc>
                  <a:txBody>
                    <a:bodyPr/>
                    <a:lstStyle/>
                    <a:p>
                      <a:pPr algn="ctr"/>
                      <a:endParaRPr lang="es-CL" sz="1100" b="1" i="0" dirty="0">
                        <a:latin typeface="ACHS Nueva Sans" pitchFamily="2" charset="77"/>
                        <a:cs typeface="Catamaran Light" panose="00000400000000000000" pitchFamily="2" charset="0"/>
                      </a:endParaRPr>
                    </a:p>
                    <a:p>
                      <a:pPr algn="ctr"/>
                      <a:r>
                        <a:rPr lang="es-CL" sz="1100" b="1" i="0" dirty="0">
                          <a:latin typeface="ACHS Nueva Sans" pitchFamily="2" charset="77"/>
                          <a:cs typeface="Catamaran Light" panose="00000400000000000000" pitchFamily="2" charset="0"/>
                        </a:rPr>
                        <a:t>Lugar o actividad</a:t>
                      </a:r>
                    </a:p>
                  </a:txBody>
                  <a:tcPr marL="64065" marR="64065" marT="32033" marB="32033"/>
                </a:tc>
                <a:tc>
                  <a:txBody>
                    <a:bodyPr/>
                    <a:lstStyle/>
                    <a:p>
                      <a:pPr algn="ctr"/>
                      <a:r>
                        <a:rPr lang="es-CL" sz="1100" b="1" i="0" dirty="0">
                          <a:latin typeface="ACHS Nueva Sans" pitchFamily="2" charset="77"/>
                          <a:cs typeface="Catamaran Light" panose="00000400000000000000" pitchFamily="2" charset="0"/>
                        </a:rPr>
                        <a:t>Iluminancia mínima (Lux)</a:t>
                      </a:r>
                    </a:p>
                  </a:txBody>
                  <a:tcPr marL="64065" marR="64065" marT="32033" marB="32033"/>
                </a:tc>
                <a:extLst>
                  <a:ext uri="{0D108BD9-81ED-4DB2-BD59-A6C34878D82A}">
                    <a16:rowId xmlns:a16="http://schemas.microsoft.com/office/drawing/2014/main" xmlns="" val="1142515414"/>
                  </a:ext>
                </a:extLst>
              </a:tr>
              <a:tr h="168536">
                <a:tc rowSpan="3">
                  <a:txBody>
                    <a:bodyPr/>
                    <a:lstStyle/>
                    <a:p>
                      <a:pPr marL="0" indent="0" algn="l">
                        <a:buFont typeface="+mj-lt"/>
                        <a:buNone/>
                      </a:pPr>
                      <a:r>
                        <a:rPr lang="es-ES" sz="1000" b="1" i="0" dirty="0">
                          <a:solidFill>
                            <a:schemeClr val="tx1"/>
                          </a:solidFill>
                          <a:latin typeface="ACHS Nueva Sans SemiBold" pitchFamily="2" charset="77"/>
                          <a:cs typeface="Catamaran Light" panose="00000400000000000000" pitchFamily="2" charset="0"/>
                        </a:rPr>
                        <a:t>Salas de escáner y salas de parto</a:t>
                      </a: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Alumbrado general</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300</a:t>
                      </a:r>
                    </a:p>
                  </a:txBody>
                  <a:tcPr marL="64065" marR="64065" marT="32033" marB="32033" anchor="ctr"/>
                </a:tc>
                <a:extLst>
                  <a:ext uri="{0D108BD9-81ED-4DB2-BD59-A6C34878D82A}">
                    <a16:rowId xmlns:a16="http://schemas.microsoft.com/office/drawing/2014/main" xmlns="" val="1490483307"/>
                  </a:ext>
                </a:extLst>
              </a:tr>
              <a:tr h="174469">
                <a:tc vMerge="1">
                  <a:txBody>
                    <a:bodyPr/>
                    <a:lstStyle/>
                    <a:p>
                      <a:pPr marL="0" indent="0" algn="l">
                        <a:buFont typeface="+mj-lt"/>
                        <a:buNone/>
                      </a:pPr>
                      <a:endParaRPr lang="es-ES" sz="1200" b="0" i="0" dirty="0">
                        <a:latin typeface="ACHS Nueva Sans" pitchFamily="2" charset="77"/>
                        <a:cs typeface="Catamaran Light" panose="00000400000000000000" pitchFamily="2" charset="0"/>
                      </a:endParaRPr>
                    </a:p>
                  </a:txBody>
                  <a:tcPr marL="80310" marR="80310" marT="40155" marB="4015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err="1">
                          <a:latin typeface="ACHS Nueva Sans" pitchFamily="2" charset="77"/>
                          <a:cs typeface="Catamaran Light" panose="00000400000000000000" pitchFamily="2" charset="0"/>
                        </a:rPr>
                        <a:t>Escáners</a:t>
                      </a:r>
                      <a:r>
                        <a:rPr lang="es-CL" sz="1000" b="0" i="0" dirty="0">
                          <a:latin typeface="ACHS Nueva Sans" pitchFamily="2" charset="77"/>
                          <a:cs typeface="Catamaran Light" panose="00000400000000000000" pitchFamily="2" charset="0"/>
                        </a:rPr>
                        <a:t> con mejoradores de imágenes y sistema de TV</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50</a:t>
                      </a:r>
                    </a:p>
                  </a:txBody>
                  <a:tcPr marL="64065" marR="64065" marT="32033" marB="32033" anchor="ctr"/>
                </a:tc>
                <a:extLst>
                  <a:ext uri="{0D108BD9-81ED-4DB2-BD59-A6C34878D82A}">
                    <a16:rowId xmlns:a16="http://schemas.microsoft.com/office/drawing/2014/main" xmlns="" val="3686648173"/>
                  </a:ext>
                </a:extLst>
              </a:tr>
              <a:tr h="174469">
                <a:tc vMerge="1">
                  <a:txBody>
                    <a:bodyPr/>
                    <a:lstStyle/>
                    <a:p>
                      <a:pPr marL="0" indent="0" algn="l">
                        <a:buFont typeface="+mj-lt"/>
                        <a:buNone/>
                      </a:pPr>
                      <a:endParaRPr lang="es-ES" sz="1200" b="0" i="0" dirty="0">
                        <a:latin typeface="ACHS Nueva Sans" pitchFamily="2" charset="77"/>
                        <a:cs typeface="Catamaran Light" panose="00000400000000000000" pitchFamily="2" charset="0"/>
                      </a:endParaRPr>
                    </a:p>
                  </a:txBody>
                  <a:tcPr marL="80310" marR="80310" marT="40155" marB="4015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Exámenes y tratamiento</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1.000</a:t>
                      </a:r>
                    </a:p>
                  </a:txBody>
                  <a:tcPr marL="64065" marR="64065" marT="32033" marB="32033" anchor="ctr"/>
                </a:tc>
                <a:extLst>
                  <a:ext uri="{0D108BD9-81ED-4DB2-BD59-A6C34878D82A}">
                    <a16:rowId xmlns:a16="http://schemas.microsoft.com/office/drawing/2014/main" xmlns="" val="2967527893"/>
                  </a:ext>
                </a:extLst>
              </a:tr>
              <a:tr h="174469">
                <a:tc rowSpan="4">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000" b="1" i="0" dirty="0">
                          <a:solidFill>
                            <a:schemeClr val="tx1"/>
                          </a:solidFill>
                          <a:latin typeface="ACHS Nueva Sans SemiBold" pitchFamily="2" charset="77"/>
                          <a:cs typeface="Catamaran Light" panose="00000400000000000000" pitchFamily="2" charset="0"/>
                        </a:rPr>
                        <a:t>Salas de tratamiento general</a:t>
                      </a: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Salas de endoscopia</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300</a:t>
                      </a:r>
                    </a:p>
                  </a:txBody>
                  <a:tcPr marL="64065" marR="64065" marT="32033" marB="32033" anchor="ctr"/>
                </a:tc>
                <a:extLst>
                  <a:ext uri="{0D108BD9-81ED-4DB2-BD59-A6C34878D82A}">
                    <a16:rowId xmlns:a16="http://schemas.microsoft.com/office/drawing/2014/main" xmlns="" val="904341724"/>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Masaje y radioterapia</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300</a:t>
                      </a:r>
                    </a:p>
                  </a:txBody>
                  <a:tcPr marL="64065" marR="64065" marT="32033" marB="32033" anchor="ctr"/>
                </a:tc>
                <a:extLst>
                  <a:ext uri="{0D108BD9-81ED-4DB2-BD59-A6C34878D82A}">
                    <a16:rowId xmlns:a16="http://schemas.microsoft.com/office/drawing/2014/main" xmlns="" val="4084605521"/>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Salas de yesos, Dermatología, Diálisis</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500</a:t>
                      </a:r>
                    </a:p>
                  </a:txBody>
                  <a:tcPr marL="64065" marR="64065" marT="32033" marB="32033" anchor="ctr"/>
                </a:tc>
                <a:extLst>
                  <a:ext uri="{0D108BD9-81ED-4DB2-BD59-A6C34878D82A}">
                    <a16:rowId xmlns:a16="http://schemas.microsoft.com/office/drawing/2014/main" xmlns="" val="3624202121"/>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Baños médicos</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300</a:t>
                      </a:r>
                    </a:p>
                  </a:txBody>
                  <a:tcPr marL="64065" marR="64065" marT="32033" marB="32033" anchor="ctr"/>
                </a:tc>
                <a:extLst>
                  <a:ext uri="{0D108BD9-81ED-4DB2-BD59-A6C34878D82A}">
                    <a16:rowId xmlns:a16="http://schemas.microsoft.com/office/drawing/2014/main" xmlns="" val="2115873819"/>
                  </a:ext>
                </a:extLst>
              </a:tr>
              <a:tr h="174469">
                <a:tc rowSpan="4">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000" b="1" i="0" dirty="0">
                          <a:solidFill>
                            <a:schemeClr val="tx1"/>
                          </a:solidFill>
                          <a:latin typeface="ACHS Nueva Sans SemiBold" pitchFamily="2" charset="77"/>
                          <a:cs typeface="Catamaran Light" panose="00000400000000000000" pitchFamily="2" charset="0"/>
                        </a:rPr>
                        <a:t>Áreas de operación</a:t>
                      </a:r>
                    </a:p>
                  </a:txBody>
                  <a:tcPr marL="64065" marR="64065" marT="32033" marB="32033" anchor="ctr">
                    <a:solidFill>
                      <a:srgbClr val="E7F5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Salas de esterilización</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500</a:t>
                      </a:r>
                    </a:p>
                  </a:txBody>
                  <a:tcPr marL="64065" marR="64065" marT="32033" marB="32033" anchor="ctr"/>
                </a:tc>
                <a:extLst>
                  <a:ext uri="{0D108BD9-81ED-4DB2-BD59-A6C34878D82A}">
                    <a16:rowId xmlns:a16="http://schemas.microsoft.com/office/drawing/2014/main" xmlns="" val="2600083835"/>
                  </a:ext>
                </a:extLst>
              </a:tr>
              <a:tr h="174469">
                <a:tc vMerge="1">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ES" sz="1050" b="1" i="0" dirty="0">
                          <a:solidFill>
                            <a:schemeClr val="tx1"/>
                          </a:solidFill>
                          <a:latin typeface="ACHS Nueva Sans SemiBold" pitchFamily="2" charset="77"/>
                          <a:cs typeface="Catamaran Light" panose="00000400000000000000" pitchFamily="2" charset="0"/>
                        </a:rPr>
                        <a:t>Áreas de operación</a:t>
                      </a: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Salas preoperatorias y de recuperación</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500</a:t>
                      </a:r>
                    </a:p>
                  </a:txBody>
                  <a:tcPr marL="64065" marR="64065" marT="32033" marB="32033" anchor="ctr"/>
                </a:tc>
                <a:extLst>
                  <a:ext uri="{0D108BD9-81ED-4DB2-BD59-A6C34878D82A}">
                    <a16:rowId xmlns:a16="http://schemas.microsoft.com/office/drawing/2014/main" xmlns="" val="2349551490"/>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Salas de operación</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1.000</a:t>
                      </a:r>
                    </a:p>
                  </a:txBody>
                  <a:tcPr marL="64065" marR="64065" marT="32033" marB="32033" anchor="ctr"/>
                </a:tc>
                <a:extLst>
                  <a:ext uri="{0D108BD9-81ED-4DB2-BD59-A6C34878D82A}">
                    <a16:rowId xmlns:a16="http://schemas.microsoft.com/office/drawing/2014/main" xmlns="" val="2451026709"/>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Quirófano</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10.000</a:t>
                      </a:r>
                    </a:p>
                  </a:txBody>
                  <a:tcPr marL="64065" marR="64065" marT="32033" marB="32033" anchor="ctr"/>
                </a:tc>
                <a:extLst>
                  <a:ext uri="{0D108BD9-81ED-4DB2-BD59-A6C34878D82A}">
                    <a16:rowId xmlns:a16="http://schemas.microsoft.com/office/drawing/2014/main" xmlns="" val="1031451549"/>
                  </a:ext>
                </a:extLst>
              </a:tr>
              <a:tr h="174469">
                <a:tc rowSpan="4">
                  <a:txBody>
                    <a:bodyPr/>
                    <a:lstStyle/>
                    <a:p>
                      <a:pPr marL="0" indent="0" algn="l">
                        <a:buFont typeface="+mj-lt"/>
                        <a:buNone/>
                      </a:pPr>
                      <a:r>
                        <a:rPr lang="es-ES" sz="1000" b="1" i="0" dirty="0">
                          <a:solidFill>
                            <a:schemeClr val="tx1"/>
                          </a:solidFill>
                          <a:latin typeface="ACHS Nueva Sans SemiBold" pitchFamily="2" charset="77"/>
                          <a:cs typeface="Catamaran Light" panose="00000400000000000000" pitchFamily="2" charset="0"/>
                        </a:rPr>
                        <a:t>Unidad de cuidados intensivos</a:t>
                      </a: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Vigilancia nocturna</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20</a:t>
                      </a:r>
                    </a:p>
                  </a:txBody>
                  <a:tcPr marL="64065" marR="64065" marT="32033" marB="32033" anchor="ctr"/>
                </a:tc>
                <a:extLst>
                  <a:ext uri="{0D108BD9-81ED-4DB2-BD59-A6C34878D82A}">
                    <a16:rowId xmlns:a16="http://schemas.microsoft.com/office/drawing/2014/main" xmlns="" val="1636759949"/>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Alumbrado general</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100</a:t>
                      </a:r>
                    </a:p>
                  </a:txBody>
                  <a:tcPr marL="64065" marR="64065" marT="32033" marB="32033" anchor="ctr"/>
                </a:tc>
                <a:extLst>
                  <a:ext uri="{0D108BD9-81ED-4DB2-BD59-A6C34878D82A}">
                    <a16:rowId xmlns:a16="http://schemas.microsoft.com/office/drawing/2014/main" xmlns="" val="1175013811"/>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Exámenes simples</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300</a:t>
                      </a:r>
                    </a:p>
                  </a:txBody>
                  <a:tcPr marL="64065" marR="64065" marT="32033" marB="32033" anchor="ctr"/>
                </a:tc>
                <a:extLst>
                  <a:ext uri="{0D108BD9-81ED-4DB2-BD59-A6C34878D82A}">
                    <a16:rowId xmlns:a16="http://schemas.microsoft.com/office/drawing/2014/main" xmlns="" val="2667124447"/>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Examen y tratamiento</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1.000</a:t>
                      </a:r>
                    </a:p>
                  </a:txBody>
                  <a:tcPr marL="64065" marR="64065" marT="32033" marB="32033" anchor="ctr"/>
                </a:tc>
                <a:extLst>
                  <a:ext uri="{0D108BD9-81ED-4DB2-BD59-A6C34878D82A}">
                    <a16:rowId xmlns:a16="http://schemas.microsoft.com/office/drawing/2014/main" xmlns="" val="3565052007"/>
                  </a:ext>
                </a:extLst>
              </a:tr>
              <a:tr h="174469">
                <a:tc rowSpan="3">
                  <a:txBody>
                    <a:bodyPr/>
                    <a:lstStyle/>
                    <a:p>
                      <a:pPr marL="0" indent="0" algn="l">
                        <a:buFont typeface="+mj-lt"/>
                        <a:buNone/>
                      </a:pPr>
                      <a:r>
                        <a:rPr lang="es-ES" sz="1000" b="1" i="0" dirty="0">
                          <a:solidFill>
                            <a:schemeClr val="tx1"/>
                          </a:solidFill>
                          <a:latin typeface="ACHS Nueva Sans SemiBold" pitchFamily="2" charset="77"/>
                          <a:cs typeface="Catamaran Light" panose="00000400000000000000" pitchFamily="2" charset="0"/>
                        </a:rPr>
                        <a:t>Dentistas</a:t>
                      </a:r>
                    </a:p>
                  </a:txBody>
                  <a:tcPr marL="64065" marR="64065" marT="32033" marB="32033" anchor="ctr">
                    <a:solidFill>
                      <a:srgbClr val="E7F5E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Alumbrado general</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500</a:t>
                      </a:r>
                    </a:p>
                  </a:txBody>
                  <a:tcPr marL="64065" marR="64065" marT="32033" marB="32033" anchor="ctr"/>
                </a:tc>
                <a:extLst>
                  <a:ext uri="{0D108BD9-81ED-4DB2-BD59-A6C34878D82A}">
                    <a16:rowId xmlns:a16="http://schemas.microsoft.com/office/drawing/2014/main" xmlns="" val="2985177793"/>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En el paciente</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1.000</a:t>
                      </a:r>
                    </a:p>
                  </a:txBody>
                  <a:tcPr marL="64065" marR="64065" marT="32033" marB="32033" anchor="ctr"/>
                </a:tc>
                <a:extLst>
                  <a:ext uri="{0D108BD9-81ED-4DB2-BD59-A6C34878D82A}">
                    <a16:rowId xmlns:a16="http://schemas.microsoft.com/office/drawing/2014/main" xmlns="" val="2476289228"/>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Quirófanos</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5.000</a:t>
                      </a:r>
                    </a:p>
                  </a:txBody>
                  <a:tcPr marL="64065" marR="64065" marT="32033" marB="32033" anchor="ctr"/>
                </a:tc>
                <a:extLst>
                  <a:ext uri="{0D108BD9-81ED-4DB2-BD59-A6C34878D82A}">
                    <a16:rowId xmlns:a16="http://schemas.microsoft.com/office/drawing/2014/main" xmlns="" val="2039178324"/>
                  </a:ext>
                </a:extLst>
              </a:tr>
              <a:tr h="174469">
                <a:tc rowSpan="2">
                  <a:txBody>
                    <a:bodyPr/>
                    <a:lstStyle/>
                    <a:p>
                      <a:pPr marL="0" indent="0" algn="l">
                        <a:buFont typeface="+mj-lt"/>
                        <a:buNone/>
                      </a:pPr>
                      <a:r>
                        <a:rPr lang="es-ES" sz="1000" b="1" i="0" dirty="0">
                          <a:solidFill>
                            <a:schemeClr val="tx1"/>
                          </a:solidFill>
                          <a:latin typeface="ACHS Nueva Sans SemiBold" pitchFamily="2" charset="77"/>
                          <a:cs typeface="Catamaran Light" panose="00000400000000000000" pitchFamily="2" charset="0"/>
                        </a:rPr>
                        <a:t>Laboratorios y farmacias</a:t>
                      </a:r>
                    </a:p>
                  </a:txBody>
                  <a:tcPr marL="64065" marR="64065" marT="32033" marB="32033" anchor="ct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Alumbrado general</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500</a:t>
                      </a:r>
                    </a:p>
                  </a:txBody>
                  <a:tcPr marL="64065" marR="64065" marT="32033" marB="32033" anchor="ctr"/>
                </a:tc>
                <a:extLst>
                  <a:ext uri="{0D108BD9-81ED-4DB2-BD59-A6C34878D82A}">
                    <a16:rowId xmlns:a16="http://schemas.microsoft.com/office/drawing/2014/main" xmlns="" val="1504460758"/>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Inspección de colores</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1.000</a:t>
                      </a:r>
                    </a:p>
                  </a:txBody>
                  <a:tcPr marL="64065" marR="64065" marT="32033" marB="32033" anchor="ctr"/>
                </a:tc>
                <a:extLst>
                  <a:ext uri="{0D108BD9-81ED-4DB2-BD59-A6C34878D82A}">
                    <a16:rowId xmlns:a16="http://schemas.microsoft.com/office/drawing/2014/main" xmlns="" val="3955452052"/>
                  </a:ext>
                </a:extLst>
              </a:tr>
              <a:tr h="174469">
                <a:tc rowSpan="2">
                  <a:txBody>
                    <a:bodyPr/>
                    <a:lstStyle/>
                    <a:p>
                      <a:pPr marL="0" indent="0" algn="l">
                        <a:buFont typeface="+mj-lt"/>
                        <a:buNone/>
                      </a:pPr>
                      <a:r>
                        <a:rPr lang="es-ES" sz="1000" b="1" i="0" dirty="0">
                          <a:solidFill>
                            <a:schemeClr val="tx1"/>
                          </a:solidFill>
                          <a:latin typeface="ACHS Nueva Sans SemiBold" pitchFamily="2" charset="77"/>
                          <a:cs typeface="Catamaran Light" panose="00000400000000000000" pitchFamily="2" charset="0"/>
                        </a:rPr>
                        <a:t>Salas de descontaminación</a:t>
                      </a: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Salas de esterilización</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300</a:t>
                      </a:r>
                    </a:p>
                  </a:txBody>
                  <a:tcPr marL="64065" marR="64065" marT="32033" marB="32033" anchor="ctr"/>
                </a:tc>
                <a:extLst>
                  <a:ext uri="{0D108BD9-81ED-4DB2-BD59-A6C34878D82A}">
                    <a16:rowId xmlns:a16="http://schemas.microsoft.com/office/drawing/2014/main" xmlns="" val="706107606"/>
                  </a:ext>
                </a:extLst>
              </a:tr>
              <a:tr h="174469">
                <a:tc vMerge="1">
                  <a:txBody>
                    <a:bodyPr/>
                    <a:lstStyle/>
                    <a:p>
                      <a:pPr marL="0" indent="0" algn="l">
                        <a:buFont typeface="+mj-lt"/>
                        <a:buNone/>
                      </a:pPr>
                      <a:endParaRPr lang="es-ES" sz="1050" b="1" i="0" dirty="0">
                        <a:solidFill>
                          <a:schemeClr val="tx1"/>
                        </a:solidFill>
                        <a:latin typeface="ACHS Nueva Sans SemiBold" pitchFamily="2" charset="77"/>
                        <a:cs typeface="Catamaran Light" panose="00000400000000000000" pitchFamily="2" charset="0"/>
                      </a:endParaRPr>
                    </a:p>
                  </a:txBody>
                  <a:tcPr marL="64065" marR="64065" marT="32033" marB="3203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L" sz="1000" b="0" i="0" dirty="0">
                          <a:latin typeface="ACHS Nueva Sans" pitchFamily="2" charset="77"/>
                          <a:cs typeface="Catamaran Light" panose="00000400000000000000" pitchFamily="2" charset="0"/>
                        </a:rPr>
                        <a:t>Salas de desinfección</a:t>
                      </a:r>
                    </a:p>
                  </a:txBody>
                  <a:tcPr marL="64065" marR="64065" marT="32033" marB="32033" anchor="ctr"/>
                </a:tc>
                <a:tc>
                  <a:txBody>
                    <a:bodyPr/>
                    <a:lstStyle/>
                    <a:p>
                      <a:pPr algn="ctr"/>
                      <a:r>
                        <a:rPr lang="es-CL" sz="1000" b="0" i="0" dirty="0">
                          <a:latin typeface="ACHS Nueva Sans" pitchFamily="2" charset="77"/>
                          <a:cs typeface="Catamaran Light" panose="00000400000000000000" pitchFamily="2" charset="0"/>
                        </a:rPr>
                        <a:t>300</a:t>
                      </a:r>
                    </a:p>
                  </a:txBody>
                  <a:tcPr marL="64065" marR="64065" marT="32033" marB="32033" anchor="ctr"/>
                </a:tc>
                <a:extLst>
                  <a:ext uri="{0D108BD9-81ED-4DB2-BD59-A6C34878D82A}">
                    <a16:rowId xmlns:a16="http://schemas.microsoft.com/office/drawing/2014/main" xmlns="" val="1230730262"/>
                  </a:ext>
                </a:extLst>
              </a:tr>
            </a:tbl>
          </a:graphicData>
        </a:graphic>
      </p:graphicFrame>
    </p:spTree>
    <p:extLst>
      <p:ext uri="{BB962C8B-B14F-4D97-AF65-F5344CB8AC3E}">
        <p14:creationId xmlns:p14="http://schemas.microsoft.com/office/powerpoint/2010/main" val="189019382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1. Seguridad eléctrica en centros de salud</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Mantenimiento eléctrico</a:t>
            </a:r>
            <a:endParaRPr lang="x-none" b="1" dirty="0">
              <a:latin typeface="ACHS Nueva Serif SemiBold" pitchFamily="2" charset="77"/>
            </a:endParaRPr>
          </a:p>
        </p:txBody>
      </p:sp>
      <p:sp>
        <p:nvSpPr>
          <p:cNvPr id="9" name="Marcador de texto 5">
            <a:extLst>
              <a:ext uri="{FF2B5EF4-FFF2-40B4-BE49-F238E27FC236}">
                <a16:creationId xmlns:a16="http://schemas.microsoft.com/office/drawing/2014/main" xmlns="" id="{F987F312-C865-5D47-B875-F8E35C47AF20}"/>
              </a:ext>
            </a:extLst>
          </p:cNvPr>
          <p:cNvSpPr txBox="1">
            <a:spLocks/>
          </p:cNvSpPr>
          <p:nvPr/>
        </p:nvSpPr>
        <p:spPr>
          <a:xfrm>
            <a:off x="449262" y="1539083"/>
            <a:ext cx="3311855" cy="298116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650"/>
              </a:spcBef>
            </a:pPr>
            <a:r>
              <a:rPr lang="es-ES" sz="1500" dirty="0">
                <a:solidFill>
                  <a:schemeClr val="tx1"/>
                </a:solidFill>
                <a:effectLst/>
                <a:latin typeface="ACHS Nueva Sans Medium" pitchFamily="2" charset="77"/>
              </a:rPr>
              <a:t>Los mantenimientos de los sistemas eléctricos se deberán realizar siguiendo las siguientes indicaciones:</a:t>
            </a:r>
          </a:p>
          <a:p>
            <a:pPr marL="342900" indent="-342900">
              <a:lnSpc>
                <a:spcPct val="100000"/>
              </a:lnSpc>
              <a:spcBef>
                <a:spcPts val="1650"/>
              </a:spcBef>
              <a:buClr>
                <a:schemeClr val="accent1"/>
              </a:buClr>
              <a:buFont typeface="+mj-lt"/>
              <a:buAutoNum type="arabicPeriod"/>
            </a:pPr>
            <a:r>
              <a:rPr lang="es-ES" sz="1500" dirty="0">
                <a:solidFill>
                  <a:schemeClr val="tx1"/>
                </a:solidFill>
                <a:effectLst/>
                <a:latin typeface="ACHS Nueva Sans Medium" pitchFamily="2" charset="77"/>
              </a:rPr>
              <a:t>Todos los controles realizados serán recogidos en un </a:t>
            </a:r>
            <a:r>
              <a:rPr lang="es-ES" sz="1500" b="1" dirty="0">
                <a:solidFill>
                  <a:schemeClr val="tx1"/>
                </a:solidFill>
                <a:effectLst/>
                <a:latin typeface="ACHS Nueva Sans Medium" pitchFamily="2" charset="77"/>
              </a:rPr>
              <a:t>"Libro de Mantenimiento" </a:t>
            </a:r>
            <a:r>
              <a:rPr lang="es-ES" sz="1500" dirty="0">
                <a:solidFill>
                  <a:schemeClr val="tx1"/>
                </a:solidFill>
                <a:effectLst/>
                <a:latin typeface="ACHS Nueva Sans Medium" pitchFamily="2" charset="77"/>
              </a:rPr>
              <a:t>de cada quirófano o sala de intervención, en el que se expresen los resultados obtenidos y las fechas en que se efectuaron, con firma del técnico que los realizó.</a:t>
            </a:r>
          </a:p>
        </p:txBody>
      </p:sp>
      <p:pic>
        <p:nvPicPr>
          <p:cNvPr id="10" name="Picture 2" descr="Resultado de imagen para mantenimiento electrico en centros de salud">
            <a:extLst>
              <a:ext uri="{FF2B5EF4-FFF2-40B4-BE49-F238E27FC236}">
                <a16:creationId xmlns:a16="http://schemas.microsoft.com/office/drawing/2014/main" xmlns="" id="{D1F54ED3-5888-604C-8D7D-AFF71C2934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58" t="1186" r="16019" b="1589"/>
          <a:stretch/>
        </p:blipFill>
        <p:spPr bwMode="auto">
          <a:xfrm>
            <a:off x="4473574" y="1516162"/>
            <a:ext cx="7718425" cy="5341838"/>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7522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1. Seguridad eléctrica en centros de salud</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Mantenimiento eléctrico</a:t>
            </a:r>
            <a:endParaRPr lang="x-none" b="1" dirty="0">
              <a:latin typeface="ACHS Nueva Serif SemiBold" pitchFamily="2" charset="77"/>
            </a:endParaRPr>
          </a:p>
        </p:txBody>
      </p:sp>
      <p:sp>
        <p:nvSpPr>
          <p:cNvPr id="9" name="Marcador de texto 5">
            <a:extLst>
              <a:ext uri="{FF2B5EF4-FFF2-40B4-BE49-F238E27FC236}">
                <a16:creationId xmlns:a16="http://schemas.microsoft.com/office/drawing/2014/main" xmlns="" id="{F987F312-C865-5D47-B875-F8E35C47AF20}"/>
              </a:ext>
            </a:extLst>
          </p:cNvPr>
          <p:cNvSpPr txBox="1">
            <a:spLocks/>
          </p:cNvSpPr>
          <p:nvPr/>
        </p:nvSpPr>
        <p:spPr>
          <a:xfrm>
            <a:off x="449262" y="1539083"/>
            <a:ext cx="3311855" cy="3636766"/>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342900" indent="-342900">
              <a:lnSpc>
                <a:spcPct val="100000"/>
              </a:lnSpc>
              <a:spcBef>
                <a:spcPts val="1650"/>
              </a:spcBef>
              <a:buClr>
                <a:schemeClr val="accent1"/>
              </a:buClr>
              <a:buFont typeface="+mj-lt"/>
              <a:buAutoNum type="arabicPeriod" startAt="2"/>
            </a:pPr>
            <a:r>
              <a:rPr lang="es-ES" sz="1500" dirty="0">
                <a:solidFill>
                  <a:schemeClr val="tx1"/>
                </a:solidFill>
                <a:effectLst/>
                <a:latin typeface="ACHS Nueva Sans Medium" pitchFamily="2" charset="77"/>
              </a:rPr>
              <a:t>Antes de la puesta en marcha, el profesional responsable deberá proporcionar un informe escrito sobre los resultados de los controles realizados al término de la ejecución de la instalación, en todos los recintos del grupo 2, como las salas de hospitalización, salas de exámenes y cirugía menor, salas de preparación, salas de yeso, salas de parto, salas de operaciones, UCI, UTI, que comprenderá, al menos: </a:t>
            </a:r>
          </a:p>
          <a:p>
            <a:pPr marL="342900" indent="-342900">
              <a:lnSpc>
                <a:spcPct val="100000"/>
              </a:lnSpc>
              <a:spcBef>
                <a:spcPts val="1650"/>
              </a:spcBef>
              <a:buClr>
                <a:schemeClr val="accent1"/>
              </a:buClr>
              <a:buFont typeface="+mj-lt"/>
              <a:buAutoNum type="arabicPeriod" startAt="2"/>
            </a:pPr>
            <a:endParaRPr lang="es-ES" sz="1500" dirty="0">
              <a:solidFill>
                <a:schemeClr val="tx1"/>
              </a:solidFill>
              <a:effectLst/>
              <a:latin typeface="ACHS Nueva Sans Medium" pitchFamily="2" charset="77"/>
            </a:endParaRPr>
          </a:p>
        </p:txBody>
      </p:sp>
      <p:pic>
        <p:nvPicPr>
          <p:cNvPr id="8" name="Picture 2" descr="Resultado de imagen para mantenimiento electrico en centros de salud">
            <a:extLst>
              <a:ext uri="{FF2B5EF4-FFF2-40B4-BE49-F238E27FC236}">
                <a16:creationId xmlns:a16="http://schemas.microsoft.com/office/drawing/2014/main" xmlns="" id="{2CD81237-7DEE-9744-971B-B96FA76522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58" t="1186" r="16019" b="1589"/>
          <a:stretch/>
        </p:blipFill>
        <p:spPr bwMode="auto">
          <a:xfrm>
            <a:off x="4473574" y="1516162"/>
            <a:ext cx="7718425" cy="5341838"/>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4216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1. Seguridad eléctrica en centros de salud</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Mantenimiento eléctrico</a:t>
            </a:r>
            <a:endParaRPr lang="x-none" b="1" dirty="0">
              <a:latin typeface="ACHS Nueva Serif SemiBold"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3725922" cy="4822347"/>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300"/>
              </a:spcBef>
              <a:buClr>
                <a:schemeClr val="accent1"/>
              </a:buClr>
              <a:buFont typeface="Wingdings" pitchFamily="2" charset="2"/>
              <a:buChar char="§"/>
            </a:pPr>
            <a:r>
              <a:rPr lang="es-ES" sz="1500" dirty="0">
                <a:solidFill>
                  <a:schemeClr val="tx1"/>
                </a:solidFill>
                <a:effectLst/>
                <a:latin typeface="ACHS Nueva Sans Medium" pitchFamily="2" charset="77"/>
              </a:rPr>
              <a:t>Descripción del funcionamiento de las medidas de protección. </a:t>
            </a:r>
          </a:p>
          <a:p>
            <a:pPr marL="285750" indent="-285750">
              <a:lnSpc>
                <a:spcPct val="100000"/>
              </a:lnSpc>
              <a:spcBef>
                <a:spcPts val="1300"/>
              </a:spcBef>
              <a:buClr>
                <a:schemeClr val="accent1"/>
              </a:buClr>
              <a:buFont typeface="Wingdings" pitchFamily="2" charset="2"/>
              <a:buChar char="§"/>
            </a:pPr>
            <a:r>
              <a:rPr lang="es-ES" sz="1500" dirty="0">
                <a:solidFill>
                  <a:schemeClr val="tx1"/>
                </a:solidFill>
                <a:effectLst/>
                <a:latin typeface="ACHS Nueva Sans Medium" pitchFamily="2" charset="77"/>
              </a:rPr>
              <a:t>La continuidad de los conductores activos y de los conductores de protección y puesta a tierra. </a:t>
            </a:r>
          </a:p>
          <a:p>
            <a:pPr marL="285750" indent="-285750">
              <a:lnSpc>
                <a:spcPct val="100000"/>
              </a:lnSpc>
              <a:spcBef>
                <a:spcPts val="1300"/>
              </a:spcBef>
              <a:buClr>
                <a:schemeClr val="accent1"/>
              </a:buClr>
              <a:buFont typeface="Wingdings" pitchFamily="2" charset="2"/>
              <a:buChar char="§"/>
            </a:pPr>
            <a:r>
              <a:rPr lang="es-ES" sz="1500" dirty="0">
                <a:solidFill>
                  <a:schemeClr val="tx1"/>
                </a:solidFill>
                <a:effectLst/>
                <a:latin typeface="ACHS Nueva Sans Medium" pitchFamily="2" charset="77"/>
              </a:rPr>
              <a:t>La resistencia de las conexiones de los conductores de protección y de las conexiones de </a:t>
            </a:r>
            <a:r>
              <a:rPr lang="es-ES" sz="1500" dirty="0" err="1">
                <a:solidFill>
                  <a:schemeClr val="tx1"/>
                </a:solidFill>
                <a:effectLst/>
                <a:latin typeface="ACHS Nueva Sans Medium" pitchFamily="2" charset="77"/>
              </a:rPr>
              <a:t>equipotencialidad</a:t>
            </a:r>
            <a:r>
              <a:rPr lang="es-ES" sz="1500" dirty="0">
                <a:solidFill>
                  <a:schemeClr val="tx1"/>
                </a:solidFill>
                <a:effectLst/>
                <a:latin typeface="ACHS Nueva Sans Medium" pitchFamily="2" charset="77"/>
              </a:rPr>
              <a:t>. </a:t>
            </a:r>
          </a:p>
          <a:p>
            <a:pPr marL="285750" indent="-285750">
              <a:lnSpc>
                <a:spcPct val="100000"/>
              </a:lnSpc>
              <a:spcBef>
                <a:spcPts val="1300"/>
              </a:spcBef>
              <a:buClr>
                <a:schemeClr val="accent1"/>
              </a:buClr>
              <a:buFont typeface="Wingdings" pitchFamily="2" charset="2"/>
              <a:buChar char="§"/>
            </a:pPr>
            <a:r>
              <a:rPr lang="es-ES" sz="1500" dirty="0">
                <a:solidFill>
                  <a:schemeClr val="tx1"/>
                </a:solidFill>
                <a:effectLst/>
                <a:latin typeface="ACHS Nueva Sans Medium" pitchFamily="2" charset="77"/>
              </a:rPr>
              <a:t>La resistencia de aislamiento entre conductores activos y tierra en cada circuito. </a:t>
            </a:r>
          </a:p>
          <a:p>
            <a:pPr marL="285750" indent="-285750">
              <a:lnSpc>
                <a:spcPct val="100000"/>
              </a:lnSpc>
              <a:spcBef>
                <a:spcPts val="1300"/>
              </a:spcBef>
              <a:buClr>
                <a:schemeClr val="accent1"/>
              </a:buClr>
              <a:buFont typeface="Wingdings" pitchFamily="2" charset="2"/>
              <a:buChar char="§"/>
            </a:pPr>
            <a:r>
              <a:rPr lang="es-ES" sz="1500" dirty="0">
                <a:solidFill>
                  <a:schemeClr val="tx1"/>
                </a:solidFill>
                <a:effectLst/>
                <a:latin typeface="ACHS Nueva Sans Medium" pitchFamily="2" charset="77"/>
              </a:rPr>
              <a:t>La resistencia de puesta a tierra. </a:t>
            </a:r>
          </a:p>
          <a:p>
            <a:pPr marL="285750" indent="-285750">
              <a:lnSpc>
                <a:spcPct val="100000"/>
              </a:lnSpc>
              <a:spcBef>
                <a:spcPts val="1300"/>
              </a:spcBef>
              <a:buClr>
                <a:schemeClr val="accent1"/>
              </a:buClr>
              <a:buFont typeface="Wingdings" pitchFamily="2" charset="2"/>
              <a:buChar char="§"/>
            </a:pPr>
            <a:r>
              <a:rPr lang="es-ES" sz="1500" dirty="0">
                <a:solidFill>
                  <a:schemeClr val="tx1"/>
                </a:solidFill>
                <a:effectLst/>
                <a:latin typeface="ACHS Nueva Sans Medium" pitchFamily="2" charset="77"/>
              </a:rPr>
              <a:t>La resistencia de aislamiento de suelos anti electrostáticos. </a:t>
            </a:r>
          </a:p>
          <a:p>
            <a:pPr marL="285750" indent="-285750">
              <a:lnSpc>
                <a:spcPct val="100000"/>
              </a:lnSpc>
              <a:spcBef>
                <a:spcPts val="1300"/>
              </a:spcBef>
              <a:buClr>
                <a:schemeClr val="accent1"/>
              </a:buClr>
              <a:buFont typeface="Wingdings" pitchFamily="2" charset="2"/>
              <a:buChar char="§"/>
            </a:pPr>
            <a:r>
              <a:rPr lang="es-ES" sz="1500" dirty="0">
                <a:solidFill>
                  <a:schemeClr val="tx1"/>
                </a:solidFill>
                <a:effectLst/>
                <a:latin typeface="ACHS Nueva Sans Medium" pitchFamily="2" charset="77"/>
              </a:rPr>
              <a:t>El funcionamiento de todos los suministros complementarios. </a:t>
            </a:r>
          </a:p>
        </p:txBody>
      </p:sp>
      <p:pic>
        <p:nvPicPr>
          <p:cNvPr id="9" name="Imagen 8">
            <a:extLst>
              <a:ext uri="{FF2B5EF4-FFF2-40B4-BE49-F238E27FC236}">
                <a16:creationId xmlns:a16="http://schemas.microsoft.com/office/drawing/2014/main" xmlns="" id="{736B822F-CE3B-4D4A-9F26-5BCDAB1E9658}"/>
              </a:ext>
            </a:extLst>
          </p:cNvPr>
          <p:cNvPicPr>
            <a:picLocks noChangeAspect="1"/>
          </p:cNvPicPr>
          <p:nvPr/>
        </p:nvPicPr>
        <p:blipFill rotWithShape="1">
          <a:blip r:embed="rId3"/>
          <a:srcRect l="11609" t="2341" r="38928" b="720"/>
          <a:stretch/>
        </p:blipFill>
        <p:spPr>
          <a:xfrm>
            <a:off x="4473575" y="1516162"/>
            <a:ext cx="7718425" cy="5319712"/>
          </a:xfrm>
          <a:prstGeom prst="rect">
            <a:avLst/>
          </a:prstGeom>
          <a:ln>
            <a:noFill/>
          </a:ln>
          <a:effectLst/>
        </p:spPr>
      </p:pic>
    </p:spTree>
    <p:extLst>
      <p:ext uri="{BB962C8B-B14F-4D97-AF65-F5344CB8AC3E}">
        <p14:creationId xmlns:p14="http://schemas.microsoft.com/office/powerpoint/2010/main" val="21645439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1. Seguridad eléctrica en centros de salud</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Mantenimiento eléctrico</a:t>
            </a:r>
            <a:endParaRPr lang="x-none" b="1">
              <a:latin typeface="ACHS Nueva Serif SemiBold"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4" y="1539082"/>
            <a:ext cx="4001966" cy="389556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2200"/>
              </a:spcBef>
            </a:pPr>
            <a:r>
              <a:rPr lang="es-ES" sz="1500" dirty="0">
                <a:solidFill>
                  <a:schemeClr val="tx1"/>
                </a:solidFill>
                <a:effectLst/>
                <a:latin typeface="ACHS Nueva Sans Medium" pitchFamily="2" charset="77"/>
              </a:rPr>
              <a:t>Las verificaciones y ensayos que se especifican a continuación se llevarán a cabo, en el proceso de la puesta en marcha, después de modificaciones o reparaciones, y antes de volver a la puesta en marcha. </a:t>
            </a:r>
          </a:p>
          <a:p>
            <a:pPr marL="342900" indent="-342900">
              <a:lnSpc>
                <a:spcPct val="100000"/>
              </a:lnSpc>
              <a:spcBef>
                <a:spcPts val="2200"/>
              </a:spcBef>
              <a:buClr>
                <a:schemeClr val="accent1"/>
              </a:buClr>
              <a:buFont typeface="+mj-lt"/>
              <a:buAutoNum type="alphaLcPeriod"/>
            </a:pPr>
            <a:r>
              <a:rPr lang="es-ES" sz="1500" dirty="0">
                <a:solidFill>
                  <a:schemeClr val="tx1"/>
                </a:solidFill>
                <a:effectLst/>
                <a:latin typeface="ACHS Nueva Sans Medium" pitchFamily="2" charset="77"/>
              </a:rPr>
              <a:t>Prueba de funcionamiento integral de los dispositivos de medición de aislación de los sistemas médicos IT, junto con los sistemas de alarma acústicos y visuales. </a:t>
            </a:r>
          </a:p>
          <a:p>
            <a:pPr marL="342900" indent="-342900">
              <a:lnSpc>
                <a:spcPct val="100000"/>
              </a:lnSpc>
              <a:spcBef>
                <a:spcPts val="2200"/>
              </a:spcBef>
              <a:buClr>
                <a:schemeClr val="accent1"/>
              </a:buClr>
              <a:buFont typeface="+mj-lt"/>
              <a:buAutoNum type="alphaLcPeriod"/>
            </a:pPr>
            <a:r>
              <a:rPr lang="es-ES" sz="1500" dirty="0">
                <a:solidFill>
                  <a:schemeClr val="tx1"/>
                </a:solidFill>
                <a:effectLst/>
                <a:latin typeface="ACHS Nueva Sans Medium" pitchFamily="2" charset="77"/>
              </a:rPr>
              <a:t>Mediciones con el fin de verificar las conexiones equipotenciales de los equipos ( especialmente la tierra de protección).</a:t>
            </a:r>
          </a:p>
        </p:txBody>
      </p:sp>
      <p:pic>
        <p:nvPicPr>
          <p:cNvPr id="2" name="Imagen 1">
            <a:extLst>
              <a:ext uri="{FF2B5EF4-FFF2-40B4-BE49-F238E27FC236}">
                <a16:creationId xmlns:a16="http://schemas.microsoft.com/office/drawing/2014/main" xmlns="" id="{C464C72B-0364-144D-B31C-3D3D7862A2FB}"/>
              </a:ext>
            </a:extLst>
          </p:cNvPr>
          <p:cNvPicPr>
            <a:picLocks noChangeAspect="1"/>
          </p:cNvPicPr>
          <p:nvPr/>
        </p:nvPicPr>
        <p:blipFill>
          <a:blip r:embed="rId3"/>
          <a:stretch>
            <a:fillRect/>
          </a:stretch>
        </p:blipFill>
        <p:spPr>
          <a:xfrm>
            <a:off x="6245398" y="1655597"/>
            <a:ext cx="4097836" cy="4736024"/>
          </a:xfrm>
          <a:prstGeom prst="rect">
            <a:avLst/>
          </a:prstGeom>
        </p:spPr>
      </p:pic>
    </p:spTree>
    <p:extLst>
      <p:ext uri="{BB962C8B-B14F-4D97-AF65-F5344CB8AC3E}">
        <p14:creationId xmlns:p14="http://schemas.microsoft.com/office/powerpoint/2010/main" val="217312512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1. Seguridad eléctrica en centros de salud</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Mantenimiento eléctrico</a:t>
            </a:r>
            <a:endParaRPr lang="x-none" b="1">
              <a:latin typeface="ACHS Nueva Serif SemiBold"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4" y="1539082"/>
            <a:ext cx="4001966" cy="223928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342900" indent="-342900">
              <a:lnSpc>
                <a:spcPct val="100000"/>
              </a:lnSpc>
              <a:spcBef>
                <a:spcPts val="1300"/>
              </a:spcBef>
              <a:buClr>
                <a:schemeClr val="accent1"/>
              </a:buClr>
              <a:buFont typeface="+mj-lt"/>
              <a:buAutoNum type="alphaLcPeriod" startAt="3"/>
            </a:pPr>
            <a:r>
              <a:rPr lang="es-ES" sz="1500" dirty="0">
                <a:solidFill>
                  <a:schemeClr val="tx1"/>
                </a:solidFill>
                <a:effectLst/>
                <a:latin typeface="ACHS Nueva Sans Medium" pitchFamily="2" charset="77"/>
              </a:rPr>
              <a:t>Verificación de la integridad de los requerimientos de los circuitos de iluminación de emergencia. </a:t>
            </a:r>
          </a:p>
          <a:p>
            <a:pPr marL="342900" indent="-342900">
              <a:lnSpc>
                <a:spcPct val="100000"/>
              </a:lnSpc>
              <a:spcBef>
                <a:spcPts val="1300"/>
              </a:spcBef>
              <a:buClr>
                <a:schemeClr val="accent1"/>
              </a:buClr>
              <a:buFont typeface="+mj-lt"/>
              <a:buAutoNum type="alphaLcPeriod" startAt="3"/>
            </a:pPr>
            <a:r>
              <a:rPr lang="es-ES" sz="1500" dirty="0">
                <a:solidFill>
                  <a:schemeClr val="tx1"/>
                </a:solidFill>
                <a:effectLst/>
                <a:latin typeface="ACHS Nueva Sans Medium" pitchFamily="2" charset="77"/>
              </a:rPr>
              <a:t>Medición de la corriente de fuga del circuito secundario y del tablero de los transformadores médicos de aislación en estado sin carga. </a:t>
            </a:r>
          </a:p>
          <a:p>
            <a:pPr marL="342900" indent="-342900">
              <a:lnSpc>
                <a:spcPct val="100000"/>
              </a:lnSpc>
              <a:spcBef>
                <a:spcPts val="2200"/>
              </a:spcBef>
              <a:buClr>
                <a:schemeClr val="accent1"/>
              </a:buClr>
              <a:buFont typeface="+mj-lt"/>
              <a:buAutoNum type="alphaLcPeriod" startAt="3"/>
            </a:pPr>
            <a:endParaRPr lang="es-ES" sz="1500" dirty="0">
              <a:solidFill>
                <a:schemeClr val="tx1"/>
              </a:solidFill>
              <a:effectLst/>
              <a:latin typeface="ACHS Nueva Sans Medium" pitchFamily="2" charset="77"/>
            </a:endParaRPr>
          </a:p>
        </p:txBody>
      </p:sp>
      <p:pic>
        <p:nvPicPr>
          <p:cNvPr id="2" name="Imagen 1">
            <a:extLst>
              <a:ext uri="{FF2B5EF4-FFF2-40B4-BE49-F238E27FC236}">
                <a16:creationId xmlns:a16="http://schemas.microsoft.com/office/drawing/2014/main" xmlns="" id="{C464C72B-0364-144D-B31C-3D3D7862A2FB}"/>
              </a:ext>
            </a:extLst>
          </p:cNvPr>
          <p:cNvPicPr>
            <a:picLocks noChangeAspect="1"/>
          </p:cNvPicPr>
          <p:nvPr/>
        </p:nvPicPr>
        <p:blipFill>
          <a:blip r:embed="rId3"/>
          <a:stretch>
            <a:fillRect/>
          </a:stretch>
        </p:blipFill>
        <p:spPr>
          <a:xfrm>
            <a:off x="6245398" y="1655597"/>
            <a:ext cx="4097836" cy="4736024"/>
          </a:xfrm>
          <a:prstGeom prst="rect">
            <a:avLst/>
          </a:prstGeom>
        </p:spPr>
      </p:pic>
      <p:sp>
        <p:nvSpPr>
          <p:cNvPr id="3" name="Rectángulo redondeado 2">
            <a:extLst>
              <a:ext uri="{FF2B5EF4-FFF2-40B4-BE49-F238E27FC236}">
                <a16:creationId xmlns:a16="http://schemas.microsoft.com/office/drawing/2014/main" xmlns="" id="{7CC1C9C3-03EF-1A45-B1D3-D7B73E9445FC}"/>
              </a:ext>
            </a:extLst>
          </p:cNvPr>
          <p:cNvSpPr/>
          <p:nvPr/>
        </p:nvSpPr>
        <p:spPr>
          <a:xfrm>
            <a:off x="449262" y="3778370"/>
            <a:ext cx="3904374" cy="1919750"/>
          </a:xfrm>
          <a:prstGeom prst="roundRect">
            <a:avLst>
              <a:gd name="adj" fmla="val 1555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L" sz="1400" b="1" dirty="0">
                <a:solidFill>
                  <a:schemeClr val="tx1"/>
                </a:solidFill>
                <a:latin typeface="ACHS Nueva Sans Medium" pitchFamily="2" charset="77"/>
              </a:rPr>
              <a:t>Sistema IT: </a:t>
            </a:r>
            <a:r>
              <a:rPr lang="es-CL" sz="1400" dirty="0">
                <a:solidFill>
                  <a:schemeClr val="tx1"/>
                </a:solidFill>
                <a:latin typeface="ACHS Nueva Sans Medium" pitchFamily="2" charset="77"/>
              </a:rPr>
              <a:t>En los sistemas IT, todos los componentes activos están aislados de tierra o puestos a tierra mediante una impedancia elevada. Al reducirse las corrientes de fallo, se evita el riesgo de descargas eléctricas.</a:t>
            </a:r>
          </a:p>
        </p:txBody>
      </p:sp>
    </p:spTree>
    <p:extLst>
      <p:ext uri="{BB962C8B-B14F-4D97-AF65-F5344CB8AC3E}">
        <p14:creationId xmlns:p14="http://schemas.microsoft.com/office/powerpoint/2010/main" val="65479126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1. Seguridad eléctrica en centros de salud</a:t>
            </a: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Mantenimiento eléctrico</a:t>
            </a:r>
            <a:endParaRPr lang="x-none" b="1" dirty="0">
              <a:latin typeface="ACHS Nueva Serif SemiBold"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3"/>
            <a:ext cx="9865811" cy="3562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500" dirty="0">
                <a:solidFill>
                  <a:schemeClr val="tx1"/>
                </a:solidFill>
                <a:effectLst/>
                <a:latin typeface="ACHS Nueva Sans Medium" pitchFamily="2" charset="77"/>
              </a:rPr>
              <a:t>Será obligatorio realizar las siguientes verificaciones, de acuerdo a los siguientes intervalos: </a:t>
            </a:r>
          </a:p>
        </p:txBody>
      </p:sp>
      <p:graphicFrame>
        <p:nvGraphicFramePr>
          <p:cNvPr id="7" name="Tabla 6">
            <a:extLst>
              <a:ext uri="{FF2B5EF4-FFF2-40B4-BE49-F238E27FC236}">
                <a16:creationId xmlns:a16="http://schemas.microsoft.com/office/drawing/2014/main" xmlns="" id="{C0C2035F-E0E1-EF40-AE2A-428D61A07C13}"/>
              </a:ext>
            </a:extLst>
          </p:cNvPr>
          <p:cNvGraphicFramePr>
            <a:graphicFrameLocks noGrp="1"/>
          </p:cNvGraphicFramePr>
          <p:nvPr>
            <p:extLst>
              <p:ext uri="{D42A27DB-BD31-4B8C-83A1-F6EECF244321}">
                <p14:modId xmlns:p14="http://schemas.microsoft.com/office/powerpoint/2010/main" val="2694401129"/>
              </p:ext>
            </p:extLst>
          </p:nvPr>
        </p:nvGraphicFramePr>
        <p:xfrm>
          <a:off x="935230" y="1946214"/>
          <a:ext cx="10321540" cy="4483122"/>
        </p:xfrm>
        <a:graphic>
          <a:graphicData uri="http://schemas.openxmlformats.org/drawingml/2006/table">
            <a:tbl>
              <a:tblPr firstRow="1" bandRow="1">
                <a:tableStyleId>{B301B821-A1FF-4177-AEE7-76D212191A09}</a:tableStyleId>
              </a:tblPr>
              <a:tblGrid>
                <a:gridCol w="8336739">
                  <a:extLst>
                    <a:ext uri="{9D8B030D-6E8A-4147-A177-3AD203B41FA5}">
                      <a16:colId xmlns:a16="http://schemas.microsoft.com/office/drawing/2014/main" xmlns="" val="861922416"/>
                    </a:ext>
                  </a:extLst>
                </a:gridCol>
                <a:gridCol w="1984801">
                  <a:extLst>
                    <a:ext uri="{9D8B030D-6E8A-4147-A177-3AD203B41FA5}">
                      <a16:colId xmlns:a16="http://schemas.microsoft.com/office/drawing/2014/main" xmlns="" val="2788934825"/>
                    </a:ext>
                  </a:extLst>
                </a:gridCol>
              </a:tblGrid>
              <a:tr h="384415">
                <a:tc>
                  <a:txBody>
                    <a:bodyPr/>
                    <a:lstStyle/>
                    <a:p>
                      <a:pPr algn="ctr"/>
                      <a:r>
                        <a:rPr lang="es-CL" sz="1600" b="1" i="0" dirty="0">
                          <a:latin typeface="ACHS Nueva Sans" pitchFamily="2" charset="77"/>
                        </a:rPr>
                        <a:t>Descripción</a:t>
                      </a:r>
                      <a:endParaRPr lang="es-CL" sz="1600" b="1" i="0" dirty="0">
                        <a:latin typeface="ACHS Nueva Sans" pitchFamily="2" charset="77"/>
                        <a:cs typeface="Catamaran Light" panose="00000400000000000000" pitchFamily="2" charset="0"/>
                      </a:endParaRPr>
                    </a:p>
                  </a:txBody>
                  <a:tcPr marL="80310" marR="80310" marT="40155" marB="40155"/>
                </a:tc>
                <a:tc>
                  <a:txBody>
                    <a:bodyPr/>
                    <a:lstStyle/>
                    <a:p>
                      <a:pPr algn="ctr"/>
                      <a:r>
                        <a:rPr lang="es-CL" sz="1600" b="1" i="0" dirty="0">
                          <a:latin typeface="ACHS Nueva Sans" pitchFamily="2" charset="77"/>
                        </a:rPr>
                        <a:t>Frecuencia</a:t>
                      </a:r>
                      <a:endParaRPr lang="es-CL" sz="1600" b="1" i="0" dirty="0">
                        <a:latin typeface="ACHS Nueva Sans" pitchFamily="2" charset="77"/>
                        <a:cs typeface="Catamaran Light" panose="00000400000000000000" pitchFamily="2" charset="0"/>
                      </a:endParaRPr>
                    </a:p>
                  </a:txBody>
                  <a:tcPr marL="80310" marR="80310" marT="40155" marB="40155"/>
                </a:tc>
                <a:extLst>
                  <a:ext uri="{0D108BD9-81ED-4DB2-BD59-A6C34878D82A}">
                    <a16:rowId xmlns:a16="http://schemas.microsoft.com/office/drawing/2014/main" xmlns="" val="1142515414"/>
                  </a:ext>
                </a:extLst>
              </a:tr>
              <a:tr h="297479">
                <a:tc>
                  <a:txBody>
                    <a:bodyPr/>
                    <a:lstStyle/>
                    <a:p>
                      <a:pPr marL="0" indent="0">
                        <a:buFont typeface="+mj-lt"/>
                        <a:buNone/>
                      </a:pPr>
                      <a:r>
                        <a:rPr lang="es-ES" sz="1200" b="0" i="0" dirty="0">
                          <a:latin typeface="ACHS Nueva Sans" pitchFamily="2" charset="77"/>
                        </a:rPr>
                        <a:t>Pruebas de funcionamiento de los dispositivos de conmutación</a:t>
                      </a:r>
                      <a:endParaRPr lang="es-ES" sz="1200" b="0" i="0" dirty="0">
                        <a:latin typeface="ACHS Nueva Sans" pitchFamily="2" charset="77"/>
                        <a:cs typeface="Catamaran Light" panose="00000400000000000000" pitchFamily="2" charset="0"/>
                      </a:endParaRPr>
                    </a:p>
                  </a:txBody>
                  <a:tcPr marL="80310" marR="80310" marT="40155" marB="40155" anchor="ctr"/>
                </a:tc>
                <a:tc>
                  <a:txBody>
                    <a:bodyPr/>
                    <a:lstStyle/>
                    <a:p>
                      <a:pPr algn="ctr"/>
                      <a:r>
                        <a:rPr lang="es-ES" sz="1200" b="0" i="0" dirty="0">
                          <a:latin typeface="ACHS Nueva Sans" pitchFamily="2" charset="77"/>
                        </a:rPr>
                        <a:t>Cada 12 meses</a:t>
                      </a:r>
                      <a:endParaRPr lang="es-CL" sz="1200" b="0" i="0" dirty="0">
                        <a:latin typeface="ACHS Nueva Sans" pitchFamily="2" charset="77"/>
                        <a:cs typeface="Catamaran Light" panose="00000400000000000000" pitchFamily="2" charset="0"/>
                      </a:endParaRPr>
                    </a:p>
                  </a:txBody>
                  <a:tcPr marL="80310" marR="80310" marT="40155" marB="40155" anchor="ctr"/>
                </a:tc>
                <a:extLst>
                  <a:ext uri="{0D108BD9-81ED-4DB2-BD59-A6C34878D82A}">
                    <a16:rowId xmlns:a16="http://schemas.microsoft.com/office/drawing/2014/main" xmlns="" val="1490483307"/>
                  </a:ext>
                </a:extLst>
              </a:tr>
              <a:tr h="297479">
                <a:tc>
                  <a:txBody>
                    <a:bodyPr/>
                    <a:lstStyle/>
                    <a:p>
                      <a:pPr marL="0" indent="0">
                        <a:buFont typeface="+mj-lt"/>
                        <a:buNone/>
                      </a:pPr>
                      <a:r>
                        <a:rPr lang="es-ES" sz="1200" b="0" i="0" dirty="0">
                          <a:latin typeface="ACHS Nueva Sans" pitchFamily="2" charset="77"/>
                        </a:rPr>
                        <a:t>Prueba de funcionamiento de los dispositivos de monitoreo de aislación</a:t>
                      </a:r>
                      <a:endParaRPr lang="es-ES" sz="1200" b="0" i="0" dirty="0">
                        <a:latin typeface="ACHS Nueva Sans" pitchFamily="2" charset="77"/>
                        <a:cs typeface="Catamaran Light" panose="00000400000000000000" pitchFamily="2" charset="0"/>
                      </a:endParaRPr>
                    </a:p>
                  </a:txBody>
                  <a:tcPr marL="80310" marR="80310" marT="40155" marB="40155" anchor="ctr"/>
                </a:tc>
                <a:tc>
                  <a:txBody>
                    <a:bodyPr/>
                    <a:lstStyle/>
                    <a:p>
                      <a:pPr algn="ctr"/>
                      <a:r>
                        <a:rPr lang="es-ES" sz="1200" b="0" i="0" dirty="0">
                          <a:latin typeface="ACHS Nueva Sans" pitchFamily="2" charset="77"/>
                        </a:rPr>
                        <a:t>Cada 12 meses</a:t>
                      </a:r>
                      <a:endParaRPr lang="es-CL" sz="1200" b="0" i="0" dirty="0">
                        <a:latin typeface="ACHS Nueva Sans" pitchFamily="2" charset="77"/>
                        <a:cs typeface="Catamaran Light" panose="00000400000000000000" pitchFamily="2" charset="0"/>
                      </a:endParaRPr>
                    </a:p>
                  </a:txBody>
                  <a:tcPr marL="80310" marR="80310" marT="40155" marB="40155" anchor="ctr"/>
                </a:tc>
                <a:extLst>
                  <a:ext uri="{0D108BD9-81ED-4DB2-BD59-A6C34878D82A}">
                    <a16:rowId xmlns:a16="http://schemas.microsoft.com/office/drawing/2014/main" xmlns="" val="3686648173"/>
                  </a:ext>
                </a:extLst>
              </a:tr>
              <a:tr h="297479">
                <a:tc>
                  <a:txBody>
                    <a:bodyPr/>
                    <a:lstStyle/>
                    <a:p>
                      <a:pPr marL="0" indent="0">
                        <a:buFont typeface="+mj-lt"/>
                        <a:buNone/>
                      </a:pPr>
                      <a:r>
                        <a:rPr lang="es-ES" sz="1200" b="0" i="0" dirty="0">
                          <a:latin typeface="ACHS Nueva Sans" pitchFamily="2" charset="77"/>
                        </a:rPr>
                        <a:t>Chequeo, por inspección visual, de la configuración de los dispositivos de protección</a:t>
                      </a:r>
                      <a:endParaRPr lang="es-ES" sz="1200" b="0" i="0" dirty="0">
                        <a:latin typeface="ACHS Nueva Sans" pitchFamily="2" charset="77"/>
                        <a:cs typeface="Catamaran Light" panose="00000400000000000000" pitchFamily="2" charset="0"/>
                      </a:endParaRPr>
                    </a:p>
                  </a:txBody>
                  <a:tcPr marL="80310" marR="80310" marT="40155" marB="40155" anchor="ctr"/>
                </a:tc>
                <a:tc>
                  <a:txBody>
                    <a:bodyPr/>
                    <a:lstStyle/>
                    <a:p>
                      <a:pPr algn="ctr"/>
                      <a:r>
                        <a:rPr lang="es-ES" sz="1200" b="0" i="0" dirty="0">
                          <a:latin typeface="ACHS Nueva Sans" pitchFamily="2" charset="77"/>
                        </a:rPr>
                        <a:t>Cada 12 meses</a:t>
                      </a:r>
                      <a:endParaRPr lang="es-CL" sz="1200" b="0" i="0" dirty="0">
                        <a:latin typeface="ACHS Nueva Sans" pitchFamily="2" charset="77"/>
                        <a:cs typeface="Catamaran Light" panose="00000400000000000000" pitchFamily="2" charset="0"/>
                      </a:endParaRPr>
                    </a:p>
                  </a:txBody>
                  <a:tcPr marL="80310" marR="80310" marT="40155" marB="40155" anchor="ctr"/>
                </a:tc>
                <a:extLst>
                  <a:ext uri="{0D108BD9-81ED-4DB2-BD59-A6C34878D82A}">
                    <a16:rowId xmlns:a16="http://schemas.microsoft.com/office/drawing/2014/main" xmlns="" val="2967527893"/>
                  </a:ext>
                </a:extLst>
              </a:tr>
              <a:tr h="297479">
                <a:tc>
                  <a:txBody>
                    <a:bodyPr/>
                    <a:lstStyle/>
                    <a:p>
                      <a:pPr marL="0" indent="0">
                        <a:buFont typeface="+mj-lt"/>
                        <a:buNone/>
                      </a:pPr>
                      <a:r>
                        <a:rPr lang="es-ES" sz="1200" b="0" i="0" dirty="0">
                          <a:latin typeface="ACHS Nueva Sans" pitchFamily="2" charset="77"/>
                        </a:rPr>
                        <a:t>Medición y verificación de la conexión equipotencial suplementaria</a:t>
                      </a:r>
                      <a:endParaRPr lang="es-ES" sz="1200" b="0" i="0" dirty="0">
                        <a:latin typeface="ACHS Nueva Sans" pitchFamily="2" charset="77"/>
                        <a:cs typeface="Catamaran Light" panose="00000400000000000000" pitchFamily="2" charset="0"/>
                      </a:endParaRPr>
                    </a:p>
                  </a:txBody>
                  <a:tcPr marL="80310" marR="80310" marT="40155" marB="40155" anchor="ctr"/>
                </a:tc>
                <a:tc>
                  <a:txBody>
                    <a:bodyPr/>
                    <a:lstStyle/>
                    <a:p>
                      <a:pPr algn="ctr"/>
                      <a:r>
                        <a:rPr lang="es-ES" sz="1200" b="0" i="0" dirty="0">
                          <a:latin typeface="ACHS Nueva Sans" pitchFamily="2" charset="77"/>
                        </a:rPr>
                        <a:t>Cada 36 meses</a:t>
                      </a:r>
                      <a:endParaRPr lang="es-CL" sz="1200" b="0" i="0" dirty="0">
                        <a:latin typeface="ACHS Nueva Sans" pitchFamily="2" charset="77"/>
                        <a:cs typeface="Catamaran Light" panose="00000400000000000000" pitchFamily="2" charset="0"/>
                      </a:endParaRPr>
                    </a:p>
                  </a:txBody>
                  <a:tcPr marL="80310" marR="80310" marT="40155" marB="40155" anchor="ctr"/>
                </a:tc>
                <a:extLst>
                  <a:ext uri="{0D108BD9-81ED-4DB2-BD59-A6C34878D82A}">
                    <a16:rowId xmlns:a16="http://schemas.microsoft.com/office/drawing/2014/main" xmlns="" val="2608516397"/>
                  </a:ext>
                </a:extLst>
              </a:tr>
              <a:tr h="29747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1200" b="0" i="0" u="none" strike="noStrike" kern="1200" cap="none" spc="0" normalizeH="0" baseline="0" noProof="0" dirty="0">
                          <a:ln>
                            <a:noFill/>
                          </a:ln>
                          <a:effectLst/>
                          <a:uLnTx/>
                          <a:uFillTx/>
                          <a:latin typeface="ACHS Nueva Sans" pitchFamily="2" charset="77"/>
                        </a:rPr>
                        <a:t>Verificación de la integridad de las instalaciones que necesitan una conexión de equipotencialidad</a:t>
                      </a: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ctr"/>
                      <a:r>
                        <a:rPr lang="es-ES" sz="1200" b="0" i="0" dirty="0">
                          <a:latin typeface="ACHS Nueva Sans" pitchFamily="2" charset="77"/>
                        </a:rPr>
                        <a:t>Cada 36 meses</a:t>
                      </a:r>
                      <a:endParaRPr lang="es-CL" sz="1200" b="0" i="0" dirty="0">
                        <a:latin typeface="ACHS Nueva Sans" pitchFamily="2" charset="77"/>
                        <a:cs typeface="Catamaran Light" panose="00000400000000000000" pitchFamily="2" charset="0"/>
                      </a:endParaRPr>
                    </a:p>
                  </a:txBody>
                  <a:tcPr marL="80310" marR="80310" marT="40155" marB="40155" anchor="ctr"/>
                </a:tc>
                <a:extLst>
                  <a:ext uri="{0D108BD9-81ED-4DB2-BD59-A6C34878D82A}">
                    <a16:rowId xmlns:a16="http://schemas.microsoft.com/office/drawing/2014/main" xmlns="" val="1337994538"/>
                  </a:ext>
                </a:extLst>
              </a:tr>
              <a:tr h="170192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1200" b="0" i="0" u="none" strike="noStrike" kern="1200" cap="none" spc="0" normalizeH="0" baseline="0" noProof="0" dirty="0">
                          <a:ln>
                            <a:noFill/>
                          </a:ln>
                          <a:effectLst/>
                          <a:uLnTx/>
                          <a:uFillTx/>
                          <a:latin typeface="ACHS Nueva Sans" pitchFamily="2" charset="77"/>
                        </a:rPr>
                        <a:t>Pruebas de funcionalidad de: </a:t>
                      </a:r>
                      <a:endParaRPr kumimoji="0" lang="es-CL" sz="1200" b="0" i="0" u="none" strike="noStrike" kern="1200" cap="none" spc="0" normalizeH="0" baseline="0" noProof="0" dirty="0">
                        <a:ln>
                          <a:noFill/>
                        </a:ln>
                        <a:effectLst/>
                        <a:uLnTx/>
                        <a:uFillTx/>
                        <a:latin typeface="ACHS Nueva Sans" pitchFamily="2" charset="77"/>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effectLst/>
                          <a:uLnTx/>
                          <a:uFillTx/>
                          <a:latin typeface="ACHS Nueva Sans" pitchFamily="2" charset="77"/>
                        </a:rPr>
                        <a:t>Circuitos y servicios respaldados con baterías: 30 min de funcionamiento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effectLst/>
                          <a:uLnTx/>
                          <a:uFillTx/>
                          <a:latin typeface="ACHS Nueva Sans" pitchFamily="2" charset="77"/>
                        </a:rPr>
                        <a:t>Circuitos y servicios respaldados con motores a combustión: hasta alcanzar la temperatura de funcionamiento nominal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effectLst/>
                          <a:uLnTx/>
                          <a:uFillTx/>
                          <a:latin typeface="ACHS Nueva Sans" pitchFamily="2" charset="77"/>
                        </a:rPr>
                        <a:t>Circuitos y servicios respaldados con baterías: prueba de capacidad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200" b="0" i="0" u="none" strike="noStrike" kern="1200" cap="none" spc="0" normalizeH="0" baseline="0" noProof="0" dirty="0">
                          <a:ln>
                            <a:noFill/>
                          </a:ln>
                          <a:effectLst/>
                          <a:uLnTx/>
                          <a:uFillTx/>
                          <a:latin typeface="ACHS Nueva Sans" pitchFamily="2" charset="77"/>
                        </a:rPr>
                        <a:t>Circuitos y servicios respaldados con motores a combustión: 60 min de funcionamiento.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effectLst/>
                          <a:uLnTx/>
                          <a:uFillTx/>
                          <a:latin typeface="ACHS Nueva Sans" pitchFamily="2" charset="77"/>
                        </a:rPr>
                        <a:t>En cualquiera de los casos, las pruebas deberán ser con traspaso de carga.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s-ES" sz="1200" b="0" i="0" u="none" strike="noStrike" kern="1200" cap="none" spc="0" normalizeH="0" baseline="0" noProof="0" dirty="0">
                          <a:ln>
                            <a:noFill/>
                          </a:ln>
                          <a:effectLst/>
                          <a:uLnTx/>
                          <a:uFillTx/>
                          <a:latin typeface="ACHS Nueva Sans" pitchFamily="2" charset="77"/>
                        </a:rPr>
                        <a:t>En todos los casos, se considerará, al menos, entre un 50% hasta un 100% de carga nominal. </a:t>
                      </a: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ctr"/>
                      <a:r>
                        <a:rPr lang="es-CL" sz="1200" b="0" i="0" dirty="0">
                          <a:latin typeface="ACHS Nueva Sans" pitchFamily="2" charset="77"/>
                        </a:rPr>
                        <a:t> Mensual</a:t>
                      </a:r>
                      <a:endParaRPr lang="es-CL" sz="1200" b="0" i="0" dirty="0">
                        <a:latin typeface="ACHS Nueva Sans" pitchFamily="2" charset="77"/>
                        <a:cs typeface="Catamaran Light" panose="00000400000000000000" pitchFamily="2" charset="0"/>
                      </a:endParaRPr>
                    </a:p>
                  </a:txBody>
                  <a:tcPr marL="80310" marR="80310" marT="40155" marB="40155" anchor="ctr"/>
                </a:tc>
                <a:extLst>
                  <a:ext uri="{0D108BD9-81ED-4DB2-BD59-A6C34878D82A}">
                    <a16:rowId xmlns:a16="http://schemas.microsoft.com/office/drawing/2014/main" xmlns="" val="653543878"/>
                  </a:ext>
                </a:extLst>
              </a:tr>
              <a:tr h="330685">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1200" b="0" i="0" u="none" strike="noStrike" kern="1200" cap="none" spc="0" normalizeH="0" baseline="0" noProof="0" dirty="0">
                          <a:ln>
                            <a:noFill/>
                          </a:ln>
                          <a:effectLst/>
                          <a:uLnTx/>
                          <a:uFillTx/>
                          <a:latin typeface="ACHS Nueva Sans" pitchFamily="2" charset="77"/>
                        </a:rPr>
                        <a:t>Medición de las corrientes de fuga de los transformadores de aislación</a:t>
                      </a: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ctr"/>
                      <a:r>
                        <a:rPr lang="es-ES" sz="1200" b="0" i="0" dirty="0">
                          <a:latin typeface="ACHS Nueva Sans" pitchFamily="2" charset="77"/>
                        </a:rPr>
                        <a:t>Cada 36 meses</a:t>
                      </a:r>
                      <a:endParaRPr lang="es-CL" sz="1200" b="0" i="0" dirty="0">
                        <a:latin typeface="ACHS Nueva Sans" pitchFamily="2" charset="77"/>
                        <a:cs typeface="Catamaran Light" panose="00000400000000000000" pitchFamily="2" charset="0"/>
                      </a:endParaRPr>
                    </a:p>
                  </a:txBody>
                  <a:tcPr marL="80310" marR="80310" marT="40155" marB="40155" anchor="ctr"/>
                </a:tc>
                <a:extLst>
                  <a:ext uri="{0D108BD9-81ED-4DB2-BD59-A6C34878D82A}">
                    <a16:rowId xmlns:a16="http://schemas.microsoft.com/office/drawing/2014/main" xmlns="" val="976956472"/>
                  </a:ext>
                </a:extLst>
              </a:tr>
              <a:tr h="578700">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s-ES" sz="1200" b="0" i="0" u="none" strike="noStrike" kern="1200" cap="none" spc="0" normalizeH="0" baseline="0" noProof="0" dirty="0">
                          <a:ln>
                            <a:noFill/>
                          </a:ln>
                          <a:effectLst/>
                          <a:uLnTx/>
                          <a:uFillTx/>
                          <a:latin typeface="ACHS Nueva Sans" pitchFamily="2" charset="77"/>
                        </a:rPr>
                        <a:t>Comprobación del tiempo de operación y de la corriente de sensibilidad de disparo de las protecciones diferenciales</a:t>
                      </a:r>
                      <a:endParaRPr kumimoji="0" lang="es-ES" sz="1200" b="0" i="0" u="none" strike="noStrike" kern="1200" cap="none" spc="0" normalizeH="0" baseline="0" noProof="0" dirty="0">
                        <a:ln>
                          <a:noFill/>
                        </a:ln>
                        <a:solidFill>
                          <a:srgbClr val="000000"/>
                        </a:solidFill>
                        <a:effectLst/>
                        <a:uLnTx/>
                        <a:uFillTx/>
                        <a:latin typeface="ACHS Nueva Sans" pitchFamily="2" charset="77"/>
                        <a:ea typeface="+mn-ea"/>
                        <a:cs typeface="Catamaran Light" panose="00000400000000000000" pitchFamily="2" charset="0"/>
                      </a:endParaRPr>
                    </a:p>
                  </a:txBody>
                  <a:tcPr marL="80310" marR="80310" marT="40155" marB="40155" anchor="ctr"/>
                </a:tc>
                <a:tc>
                  <a:txBody>
                    <a:bodyPr/>
                    <a:lstStyle/>
                    <a:p>
                      <a:pPr algn="ctr"/>
                      <a:r>
                        <a:rPr lang="es-ES" sz="1200" b="0" i="0" dirty="0">
                          <a:latin typeface="ACHS Nueva Sans" pitchFamily="2" charset="77"/>
                        </a:rPr>
                        <a:t>Cada 12 meses</a:t>
                      </a:r>
                      <a:endParaRPr lang="es-CL" sz="1200" b="0" i="0" dirty="0">
                        <a:latin typeface="ACHS Nueva Sans" pitchFamily="2" charset="77"/>
                        <a:cs typeface="Catamaran Light" panose="00000400000000000000" pitchFamily="2" charset="0"/>
                      </a:endParaRPr>
                    </a:p>
                  </a:txBody>
                  <a:tcPr marL="80310" marR="80310" marT="40155" marB="40155" anchor="ctr"/>
                </a:tc>
                <a:extLst>
                  <a:ext uri="{0D108BD9-81ED-4DB2-BD59-A6C34878D82A}">
                    <a16:rowId xmlns:a16="http://schemas.microsoft.com/office/drawing/2014/main" xmlns="" val="3729471433"/>
                  </a:ext>
                </a:extLst>
              </a:tr>
            </a:tbl>
          </a:graphicData>
        </a:graphic>
      </p:graphicFrame>
    </p:spTree>
    <p:extLst>
      <p:ext uri="{BB962C8B-B14F-4D97-AF65-F5344CB8AC3E}">
        <p14:creationId xmlns:p14="http://schemas.microsoft.com/office/powerpoint/2010/main" val="233619198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ES" dirty="0">
                <a:latin typeface="ACHS Nueva Serif" pitchFamily="2" charset="77"/>
              </a:rPr>
              <a:t>2. Conclusiones</a:t>
            </a:r>
            <a:endParaRPr lang="x-none" dirty="0">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CL" b="1" dirty="0">
                <a:latin typeface="ACHS Nueva Serif SemiBold" pitchFamily="2" charset="77"/>
              </a:rPr>
              <a:t>Ten siempre presente que:</a:t>
            </a: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3226999" cy="349945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sz="1500" dirty="0">
                <a:solidFill>
                  <a:schemeClr val="tx1"/>
                </a:solidFill>
                <a:effectLst/>
                <a:latin typeface="ACHS Nueva Sans Medium" pitchFamily="2" charset="77"/>
              </a:rPr>
              <a:t>Se requiere que estés capacitado en la realización de trabajos eléctricos en recintos de salud.</a:t>
            </a:r>
          </a:p>
          <a:p>
            <a:pPr marL="285750" indent="-285750">
              <a:lnSpc>
                <a:spcPct val="100000"/>
              </a:lnSpc>
              <a:buClr>
                <a:schemeClr val="accent1"/>
              </a:buClr>
              <a:buFont typeface="Wingdings" pitchFamily="2" charset="2"/>
              <a:buChar char="§"/>
            </a:pPr>
            <a:r>
              <a:rPr lang="es-ES" sz="1500" dirty="0">
                <a:solidFill>
                  <a:schemeClr val="tx1"/>
                </a:solidFill>
                <a:effectLst/>
                <a:latin typeface="ACHS Nueva Sans Medium" pitchFamily="2" charset="77"/>
              </a:rPr>
              <a:t>Considera los peligros que surgen en la actividad, para determinar las medidas preventivas correspondientes y evitar accidentes en los lugares de trabajo. </a:t>
            </a:r>
          </a:p>
          <a:p>
            <a:pPr marL="285750" indent="-285750">
              <a:lnSpc>
                <a:spcPct val="100000"/>
              </a:lnSpc>
              <a:buClr>
                <a:schemeClr val="accent1"/>
              </a:buClr>
              <a:buFont typeface="Wingdings" pitchFamily="2" charset="2"/>
              <a:buChar char="§"/>
            </a:pPr>
            <a:r>
              <a:rPr lang="es-ES" sz="1500" dirty="0">
                <a:solidFill>
                  <a:schemeClr val="tx1"/>
                </a:solidFill>
                <a:effectLst/>
                <a:latin typeface="ACHS Nueva Sans Medium" pitchFamily="2" charset="77"/>
              </a:rPr>
              <a:t>Aplica las recomendaciones revisadas en esta charla y realiza tu trabajo de manera segura.</a:t>
            </a:r>
          </a:p>
        </p:txBody>
      </p:sp>
      <p:pic>
        <p:nvPicPr>
          <p:cNvPr id="2" name="Imagen 1">
            <a:extLst>
              <a:ext uri="{FF2B5EF4-FFF2-40B4-BE49-F238E27FC236}">
                <a16:creationId xmlns:a16="http://schemas.microsoft.com/office/drawing/2014/main" xmlns="" id="{5484FADC-D4FD-CA40-AFF0-34E3FBED76BD}"/>
              </a:ext>
            </a:extLst>
          </p:cNvPr>
          <p:cNvPicPr>
            <a:picLocks noChangeAspect="1"/>
          </p:cNvPicPr>
          <p:nvPr/>
        </p:nvPicPr>
        <p:blipFill>
          <a:blip r:embed="rId3"/>
          <a:stretch>
            <a:fillRect/>
          </a:stretch>
        </p:blipFill>
        <p:spPr>
          <a:xfrm>
            <a:off x="6096000" y="1182753"/>
            <a:ext cx="4034864" cy="4857506"/>
          </a:xfrm>
          <a:prstGeom prst="rect">
            <a:avLst/>
          </a:prstGeom>
        </p:spPr>
      </p:pic>
    </p:spTree>
    <p:extLst>
      <p:ext uri="{BB962C8B-B14F-4D97-AF65-F5344CB8AC3E}">
        <p14:creationId xmlns:p14="http://schemas.microsoft.com/office/powerpoint/2010/main" val="42578721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Google Shape;206;p2">
            <a:extLst>
              <a:ext uri="{FF2B5EF4-FFF2-40B4-BE49-F238E27FC236}">
                <a16:creationId xmlns:a16="http://schemas.microsoft.com/office/drawing/2014/main" xmlns="" id="{542F9666-3408-3840-85EC-56EED293F541}"/>
              </a:ext>
            </a:extLst>
          </p:cNvPr>
          <p:cNvSpPr txBox="1">
            <a:spLocks/>
          </p:cNvSpPr>
          <p:nvPr/>
        </p:nvSpPr>
        <p:spPr>
          <a:xfrm>
            <a:off x="449262" y="496571"/>
            <a:ext cx="9865812" cy="52387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2000"/>
              <a:buFont typeface="Noto Sans Symbols"/>
              <a:buNone/>
              <a:defRPr sz="20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3pPr>
            <a:lvl4pPr marL="1828800" marR="0" lvl="3"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4pPr>
            <a:lvl5pPr marL="2286000" marR="0" lvl="4"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spcBef>
                <a:spcPts val="0"/>
              </a:spcBef>
            </a:pPr>
            <a:r>
              <a:rPr lang="es-CL" kern="0" dirty="0">
                <a:latin typeface="ACHS Nueva Serif" pitchFamily="2" charset="77"/>
              </a:rPr>
              <a:t>Antes de comenzar</a:t>
            </a:r>
          </a:p>
        </p:txBody>
      </p:sp>
      <p:sp>
        <p:nvSpPr>
          <p:cNvPr id="50" name="Marcador de texto 4">
            <a:extLst>
              <a:ext uri="{FF2B5EF4-FFF2-40B4-BE49-F238E27FC236}">
                <a16:creationId xmlns:a16="http://schemas.microsoft.com/office/drawing/2014/main" xmlns="" id="{C49569BD-580F-D049-904D-F24B97E698D8}"/>
              </a:ext>
            </a:extLst>
          </p:cNvPr>
          <p:cNvSpPr txBox="1">
            <a:spLocks/>
          </p:cNvSpPr>
          <p:nvPr/>
        </p:nvSpPr>
        <p:spPr>
          <a:xfrm>
            <a:off x="526890" y="2208672"/>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ES" sz="4800" dirty="0">
                <a:solidFill>
                  <a:srgbClr val="004C14"/>
                </a:solidFill>
                <a:latin typeface="ACHS Nueva Sans SemiBold" pitchFamily="2" charset="77"/>
                <a:sym typeface="Arial"/>
              </a:rPr>
              <a:t>01</a:t>
            </a:r>
            <a:endParaRPr lang="es-CL" sz="4800" dirty="0">
              <a:solidFill>
                <a:srgbClr val="004C14"/>
              </a:solidFill>
              <a:latin typeface="ACHS Nueva Sans SemiBold" pitchFamily="2" charset="77"/>
              <a:sym typeface="Arial"/>
            </a:endParaRPr>
          </a:p>
        </p:txBody>
      </p:sp>
      <p:sp>
        <p:nvSpPr>
          <p:cNvPr id="51" name="Marcador de texto 4">
            <a:extLst>
              <a:ext uri="{FF2B5EF4-FFF2-40B4-BE49-F238E27FC236}">
                <a16:creationId xmlns:a16="http://schemas.microsoft.com/office/drawing/2014/main" xmlns="" id="{6CA0BC18-7815-C14B-96B2-2E1045C8974A}"/>
              </a:ext>
            </a:extLst>
          </p:cNvPr>
          <p:cNvSpPr txBox="1">
            <a:spLocks/>
          </p:cNvSpPr>
          <p:nvPr/>
        </p:nvSpPr>
        <p:spPr>
          <a:xfrm>
            <a:off x="3411953" y="2213429"/>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ES" sz="4800" dirty="0">
                <a:solidFill>
                  <a:srgbClr val="004C14"/>
                </a:solidFill>
                <a:latin typeface="ACHS Nueva Sans SemiBold" pitchFamily="2" charset="77"/>
                <a:sym typeface="Arial"/>
              </a:rPr>
              <a:t>02</a:t>
            </a:r>
            <a:endParaRPr lang="es-CL" sz="4800" dirty="0">
              <a:solidFill>
                <a:srgbClr val="004C14"/>
              </a:solidFill>
              <a:latin typeface="ACHS Nueva Sans SemiBold" pitchFamily="2" charset="77"/>
              <a:sym typeface="Arial"/>
            </a:endParaRPr>
          </a:p>
        </p:txBody>
      </p:sp>
      <p:sp>
        <p:nvSpPr>
          <p:cNvPr id="52" name="Marcador de texto 4">
            <a:extLst>
              <a:ext uri="{FF2B5EF4-FFF2-40B4-BE49-F238E27FC236}">
                <a16:creationId xmlns:a16="http://schemas.microsoft.com/office/drawing/2014/main" xmlns="" id="{5D14F2BC-FF98-4445-8CFF-F1D6EC828F04}"/>
              </a:ext>
            </a:extLst>
          </p:cNvPr>
          <p:cNvSpPr txBox="1">
            <a:spLocks/>
          </p:cNvSpPr>
          <p:nvPr/>
        </p:nvSpPr>
        <p:spPr>
          <a:xfrm>
            <a:off x="6513991"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ES" sz="4800" dirty="0">
                <a:solidFill>
                  <a:srgbClr val="004C14"/>
                </a:solidFill>
                <a:latin typeface="ACHS Nueva Sans SemiBold" pitchFamily="2" charset="77"/>
                <a:sym typeface="Arial"/>
              </a:rPr>
              <a:t>03</a:t>
            </a:r>
            <a:endParaRPr lang="es-CL" sz="4800" dirty="0">
              <a:solidFill>
                <a:srgbClr val="004C14"/>
              </a:solidFill>
              <a:latin typeface="ACHS Nueva Sans SemiBold" pitchFamily="2" charset="77"/>
              <a:sym typeface="Arial"/>
            </a:endParaRPr>
          </a:p>
        </p:txBody>
      </p:sp>
      <p:sp>
        <p:nvSpPr>
          <p:cNvPr id="53" name="Marcador de texto 4">
            <a:extLst>
              <a:ext uri="{FF2B5EF4-FFF2-40B4-BE49-F238E27FC236}">
                <a16:creationId xmlns:a16="http://schemas.microsoft.com/office/drawing/2014/main" xmlns="" id="{96D9DE96-DDD7-534E-A582-7896E1DAE028}"/>
              </a:ext>
            </a:extLst>
          </p:cNvPr>
          <p:cNvSpPr txBox="1">
            <a:spLocks/>
          </p:cNvSpPr>
          <p:nvPr/>
        </p:nvSpPr>
        <p:spPr>
          <a:xfrm>
            <a:off x="9585030"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15BF45"/>
              </a:buClr>
            </a:pPr>
            <a:r>
              <a:rPr lang="es-ES" sz="4800" dirty="0">
                <a:solidFill>
                  <a:srgbClr val="004C14"/>
                </a:solidFill>
                <a:latin typeface="ACHS Nueva Sans SemiBold" pitchFamily="2" charset="77"/>
                <a:sym typeface="Arial"/>
              </a:rPr>
              <a:t>04</a:t>
            </a:r>
            <a:endParaRPr lang="es-CL" sz="4800" dirty="0">
              <a:solidFill>
                <a:srgbClr val="004C14"/>
              </a:solidFill>
              <a:latin typeface="ACHS Nueva Sans SemiBold" pitchFamily="2" charset="77"/>
              <a:sym typeface="Arial"/>
            </a:endParaRPr>
          </a:p>
        </p:txBody>
      </p:sp>
      <p:sp>
        <p:nvSpPr>
          <p:cNvPr id="54" name="Marcador de texto 5">
            <a:extLst>
              <a:ext uri="{FF2B5EF4-FFF2-40B4-BE49-F238E27FC236}">
                <a16:creationId xmlns:a16="http://schemas.microsoft.com/office/drawing/2014/main" xmlns="" id="{E0A44BF1-CBD7-8546-A63F-C0E2ABB7CE4E}"/>
              </a:ext>
            </a:extLst>
          </p:cNvPr>
          <p:cNvSpPr txBox="1">
            <a:spLocks/>
          </p:cNvSpPr>
          <p:nvPr/>
        </p:nvSpPr>
        <p:spPr>
          <a:xfrm>
            <a:off x="584328" y="4633669"/>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15BF45"/>
              </a:buClr>
            </a:pPr>
            <a:r>
              <a:rPr lang="es-CL" sz="1400" b="1" dirty="0">
                <a:solidFill>
                  <a:srgbClr val="004C14"/>
                </a:solidFill>
                <a:latin typeface="ACHS Nueva Sans Medium" pitchFamily="2" charset="77"/>
                <a:sym typeface="Arial"/>
              </a:rPr>
              <a:t>Bienvenida</a:t>
            </a:r>
          </a:p>
        </p:txBody>
      </p:sp>
      <p:sp>
        <p:nvSpPr>
          <p:cNvPr id="55" name="Marcador de texto 5">
            <a:extLst>
              <a:ext uri="{FF2B5EF4-FFF2-40B4-BE49-F238E27FC236}">
                <a16:creationId xmlns:a16="http://schemas.microsoft.com/office/drawing/2014/main" xmlns="" id="{8EBD6C81-ECD4-144F-A96A-287A94CD8ED4}"/>
              </a:ext>
            </a:extLst>
          </p:cNvPr>
          <p:cNvSpPr txBox="1">
            <a:spLocks/>
          </p:cNvSpPr>
          <p:nvPr/>
        </p:nvSpPr>
        <p:spPr>
          <a:xfrm>
            <a:off x="3425018" y="4629414"/>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15BF45"/>
              </a:buClr>
            </a:pPr>
            <a:r>
              <a:rPr lang="es-CL" sz="1400" b="1" dirty="0">
                <a:solidFill>
                  <a:srgbClr val="004C14"/>
                </a:solidFill>
                <a:latin typeface="ACHS Nueva Sans Medium" pitchFamily="2" charset="77"/>
                <a:sym typeface="Arial"/>
              </a:rPr>
              <a:t>Presentación del facilitador</a:t>
            </a:r>
          </a:p>
          <a:p>
            <a:pPr algn="ctr">
              <a:buClr>
                <a:srgbClr val="15BF45"/>
              </a:buClr>
            </a:pPr>
            <a:endParaRPr lang="es-CL" sz="1400" b="1" dirty="0">
              <a:solidFill>
                <a:srgbClr val="004C14"/>
              </a:solidFill>
              <a:latin typeface="ACHS Nueva Sans Medium" pitchFamily="2" charset="77"/>
              <a:sym typeface="Arial"/>
            </a:endParaRPr>
          </a:p>
        </p:txBody>
      </p:sp>
      <p:sp>
        <p:nvSpPr>
          <p:cNvPr id="56" name="Marcador de texto 5">
            <a:extLst>
              <a:ext uri="{FF2B5EF4-FFF2-40B4-BE49-F238E27FC236}">
                <a16:creationId xmlns:a16="http://schemas.microsoft.com/office/drawing/2014/main" xmlns="" id="{02FFF2A7-CD8B-7E44-9D46-1F82B0321E68}"/>
              </a:ext>
            </a:extLst>
          </p:cNvPr>
          <p:cNvSpPr txBox="1">
            <a:spLocks/>
          </p:cNvSpPr>
          <p:nvPr/>
        </p:nvSpPr>
        <p:spPr>
          <a:xfrm>
            <a:off x="6509761" y="4629414"/>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15BF45"/>
              </a:buClr>
            </a:pPr>
            <a:r>
              <a:rPr lang="es-CL" sz="1400" b="1" dirty="0">
                <a:solidFill>
                  <a:srgbClr val="004C14"/>
                </a:solidFill>
                <a:latin typeface="ACHS Nueva Sans Medium" pitchFamily="2" charset="77"/>
                <a:sym typeface="Arial"/>
              </a:rPr>
              <a:t>Expectativas de los participantes</a:t>
            </a:r>
          </a:p>
          <a:p>
            <a:pPr algn="ctr">
              <a:buClr>
                <a:srgbClr val="15BF45"/>
              </a:buClr>
            </a:pPr>
            <a:endParaRPr lang="es-CL" sz="1400" b="1" dirty="0">
              <a:solidFill>
                <a:srgbClr val="004C14"/>
              </a:solidFill>
              <a:latin typeface="ACHS Nueva Sans Medium" pitchFamily="2" charset="77"/>
              <a:sym typeface="Arial"/>
            </a:endParaRPr>
          </a:p>
        </p:txBody>
      </p:sp>
      <p:sp>
        <p:nvSpPr>
          <p:cNvPr id="57" name="Marcador de texto 5">
            <a:extLst>
              <a:ext uri="{FF2B5EF4-FFF2-40B4-BE49-F238E27FC236}">
                <a16:creationId xmlns:a16="http://schemas.microsoft.com/office/drawing/2014/main" xmlns="" id="{2ACDF601-6228-E94C-97C8-5CE64E9BE71A}"/>
              </a:ext>
            </a:extLst>
          </p:cNvPr>
          <p:cNvSpPr txBox="1">
            <a:spLocks/>
          </p:cNvSpPr>
          <p:nvPr/>
        </p:nvSpPr>
        <p:spPr>
          <a:xfrm>
            <a:off x="9673763" y="4629413"/>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Clr>
                <a:srgbClr val="15BF45"/>
              </a:buClr>
            </a:pPr>
            <a:r>
              <a:rPr lang="es-CL" sz="1400" b="1" dirty="0">
                <a:solidFill>
                  <a:srgbClr val="004C14"/>
                </a:solidFill>
                <a:latin typeface="ACHS Nueva Sans Medium" pitchFamily="2" charset="77"/>
                <a:sym typeface="Arial"/>
              </a:rPr>
              <a:t>Presentación  </a:t>
            </a:r>
            <a:r>
              <a:rPr lang="es-CL" sz="1400" b="1" dirty="0" smtClean="0">
                <a:solidFill>
                  <a:srgbClr val="004C14"/>
                </a:solidFill>
                <a:latin typeface="ACHS Nueva Sans Medium" pitchFamily="2" charset="77"/>
                <a:sym typeface="Arial"/>
              </a:rPr>
              <a:t>de la charla</a:t>
            </a:r>
            <a:endParaRPr lang="es-CL" sz="1400" b="1" dirty="0">
              <a:solidFill>
                <a:srgbClr val="004C14"/>
              </a:solidFill>
              <a:latin typeface="ACHS Nueva Sans Medium" pitchFamily="2" charset="77"/>
              <a:sym typeface="Arial"/>
            </a:endParaRPr>
          </a:p>
          <a:p>
            <a:pPr algn="ctr">
              <a:buClr>
                <a:srgbClr val="15BF45"/>
              </a:buClr>
            </a:pPr>
            <a:endParaRPr lang="es-CL" sz="1400" b="1" dirty="0">
              <a:solidFill>
                <a:srgbClr val="004C14"/>
              </a:solidFill>
              <a:latin typeface="ACHS Nueva Sans Medium" pitchFamily="2" charset="77"/>
              <a:sym typeface="Arial"/>
            </a:endParaRPr>
          </a:p>
        </p:txBody>
      </p:sp>
      <p:pic>
        <p:nvPicPr>
          <p:cNvPr id="58" name="Imagen 57">
            <a:extLst>
              <a:ext uri="{FF2B5EF4-FFF2-40B4-BE49-F238E27FC236}">
                <a16:creationId xmlns:a16="http://schemas.microsoft.com/office/drawing/2014/main" xmlns="" id="{C8191787-4E83-DC49-AC4E-10B48D5227CF}"/>
              </a:ext>
            </a:extLst>
          </p:cNvPr>
          <p:cNvPicPr>
            <a:picLocks noChangeAspect="1"/>
          </p:cNvPicPr>
          <p:nvPr/>
        </p:nvPicPr>
        <p:blipFill>
          <a:blip r:embed="rId3"/>
          <a:stretch>
            <a:fillRect/>
          </a:stretch>
        </p:blipFill>
        <p:spPr>
          <a:xfrm>
            <a:off x="584328" y="3124588"/>
            <a:ext cx="1481153" cy="1071472"/>
          </a:xfrm>
          <a:prstGeom prst="rect">
            <a:avLst/>
          </a:prstGeom>
        </p:spPr>
      </p:pic>
      <p:pic>
        <p:nvPicPr>
          <p:cNvPr id="59" name="Imagen 58">
            <a:extLst>
              <a:ext uri="{FF2B5EF4-FFF2-40B4-BE49-F238E27FC236}">
                <a16:creationId xmlns:a16="http://schemas.microsoft.com/office/drawing/2014/main" xmlns="" id="{789EFD97-1BEF-494A-A78F-507EE8CE2F22}"/>
              </a:ext>
            </a:extLst>
          </p:cNvPr>
          <p:cNvPicPr>
            <a:picLocks noChangeAspect="1"/>
          </p:cNvPicPr>
          <p:nvPr/>
        </p:nvPicPr>
        <p:blipFill>
          <a:blip r:embed="rId4"/>
          <a:stretch>
            <a:fillRect/>
          </a:stretch>
        </p:blipFill>
        <p:spPr>
          <a:xfrm>
            <a:off x="3714980" y="2934164"/>
            <a:ext cx="922622" cy="1336212"/>
          </a:xfrm>
          <a:prstGeom prst="rect">
            <a:avLst/>
          </a:prstGeom>
        </p:spPr>
      </p:pic>
      <p:pic>
        <p:nvPicPr>
          <p:cNvPr id="60" name="Imagen 59">
            <a:extLst>
              <a:ext uri="{FF2B5EF4-FFF2-40B4-BE49-F238E27FC236}">
                <a16:creationId xmlns:a16="http://schemas.microsoft.com/office/drawing/2014/main" xmlns="" id="{95D874F8-4DEB-3743-8EF2-7BDA75733D5A}"/>
              </a:ext>
            </a:extLst>
          </p:cNvPr>
          <p:cNvPicPr>
            <a:picLocks noChangeAspect="1"/>
          </p:cNvPicPr>
          <p:nvPr/>
        </p:nvPicPr>
        <p:blipFill>
          <a:blip r:embed="rId5"/>
          <a:stretch>
            <a:fillRect/>
          </a:stretch>
        </p:blipFill>
        <p:spPr>
          <a:xfrm>
            <a:off x="6731655" y="3124588"/>
            <a:ext cx="1102987" cy="1039959"/>
          </a:xfrm>
          <a:prstGeom prst="rect">
            <a:avLst/>
          </a:prstGeom>
        </p:spPr>
      </p:pic>
      <p:pic>
        <p:nvPicPr>
          <p:cNvPr id="61" name="Imagen 60">
            <a:extLst>
              <a:ext uri="{FF2B5EF4-FFF2-40B4-BE49-F238E27FC236}">
                <a16:creationId xmlns:a16="http://schemas.microsoft.com/office/drawing/2014/main" xmlns="" id="{977918C0-1204-F94D-8712-D088EA4E21A9}"/>
              </a:ext>
            </a:extLst>
          </p:cNvPr>
          <p:cNvPicPr>
            <a:picLocks noChangeAspect="1"/>
          </p:cNvPicPr>
          <p:nvPr/>
        </p:nvPicPr>
        <p:blipFill>
          <a:blip r:embed="rId6"/>
          <a:stretch>
            <a:fillRect/>
          </a:stretch>
        </p:blipFill>
        <p:spPr>
          <a:xfrm>
            <a:off x="9828614" y="3149988"/>
            <a:ext cx="1157089" cy="1124948"/>
          </a:xfrm>
          <a:prstGeom prst="rect">
            <a:avLst/>
          </a:prstGeom>
        </p:spPr>
      </p:pic>
    </p:spTree>
    <p:extLst>
      <p:ext uri="{BB962C8B-B14F-4D97-AF65-F5344CB8AC3E}">
        <p14:creationId xmlns:p14="http://schemas.microsoft.com/office/powerpoint/2010/main" val="110170703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a:extLst>
              <a:ext uri="{FF2B5EF4-FFF2-40B4-BE49-F238E27FC236}">
                <a16:creationId xmlns:a16="http://schemas.microsoft.com/office/drawing/2014/main" xmlns="" id="{0BCFA622-DFDB-5141-A0A0-8258A3A321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837" r="11749"/>
          <a:stretch/>
        </p:blipFill>
        <p:spPr>
          <a:xfrm>
            <a:off x="-1082076" y="-115253"/>
            <a:ext cx="8862495" cy="7495698"/>
          </a:xfrm>
          <a:prstGeom prst="rect">
            <a:avLst/>
          </a:prstGeom>
        </p:spPr>
      </p:pic>
      <p:sp>
        <p:nvSpPr>
          <p:cNvPr id="10" name="Google Shape;283;p9">
            <a:extLst>
              <a:ext uri="{FF2B5EF4-FFF2-40B4-BE49-F238E27FC236}">
                <a16:creationId xmlns:a16="http://schemas.microsoft.com/office/drawing/2014/main" xmlns="" id="{E5CE36FE-2D39-024C-AF12-9CC750B936C9}"/>
              </a:ext>
            </a:extLst>
          </p:cNvPr>
          <p:cNvSpPr/>
          <p:nvPr/>
        </p:nvSpPr>
        <p:spPr>
          <a:xfrm>
            <a:off x="7017026" y="2824222"/>
            <a:ext cx="2780117" cy="504365"/>
          </a:xfrm>
          <a:prstGeom prst="roundRect">
            <a:avLst>
              <a:gd name="adj" fmla="val 26667"/>
            </a:avLst>
          </a:prstGeom>
          <a:solidFill>
            <a:srgbClr val="7CFF44"/>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4C14"/>
              </a:solidFill>
              <a:effectLst/>
              <a:uLnTx/>
              <a:uFillTx/>
              <a:ea typeface="Arial"/>
              <a:cs typeface="Arial"/>
              <a:sym typeface="Arial"/>
            </a:endParaRPr>
          </a:p>
        </p:txBody>
      </p:sp>
      <p:sp>
        <p:nvSpPr>
          <p:cNvPr id="11" name="Google Shape;929;p65">
            <a:extLst>
              <a:ext uri="{FF2B5EF4-FFF2-40B4-BE49-F238E27FC236}">
                <a16:creationId xmlns:a16="http://schemas.microsoft.com/office/drawing/2014/main" xmlns="" id="{2369A189-6A50-6C4C-86B3-69ACFD34CCD3}"/>
              </a:ext>
            </a:extLst>
          </p:cNvPr>
          <p:cNvSpPr txBox="1">
            <a:spLocks/>
          </p:cNvSpPr>
          <p:nvPr/>
        </p:nvSpPr>
        <p:spPr>
          <a:xfrm>
            <a:off x="7099300" y="2428482"/>
            <a:ext cx="3876916" cy="943829"/>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0"/>
              </a:spcBef>
              <a:spcAft>
                <a:spcPts val="0"/>
              </a:spcAft>
              <a:buClr>
                <a:schemeClr val="accent1"/>
              </a:buClr>
              <a:buSzPts val="3000"/>
              <a:buFont typeface="Noto Sans Symbols"/>
              <a:buNone/>
              <a:defRPr sz="30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3pPr>
            <a:lvl4pPr marL="1828800" marR="0" lvl="3"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4pPr>
            <a:lvl5pPr marL="2286000" marR="0" lvl="4"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5BF45"/>
              </a:buClr>
              <a:buSzPts val="3000"/>
              <a:buFont typeface="Noto Sans Symbols"/>
              <a:buNone/>
              <a:tabLst/>
              <a:defRPr/>
            </a:pPr>
            <a:r>
              <a:rPr kumimoji="0" lang="es-CL" sz="3000" b="0" i="0" u="none" strike="noStrike" kern="0" cap="none" spc="0" normalizeH="0" baseline="0" noProof="0" dirty="0">
                <a:ln>
                  <a:noFill/>
                </a:ln>
                <a:solidFill>
                  <a:srgbClr val="004C14"/>
                </a:solidFill>
                <a:effectLst/>
                <a:uLnTx/>
                <a:uFillTx/>
                <a:latin typeface="ACHS Nueva Serif" pitchFamily="2" charset="77"/>
                <a:cs typeface="Arial"/>
                <a:sym typeface="Arial"/>
              </a:rPr>
              <a:t>Evaluación </a:t>
            </a:r>
          </a:p>
          <a:p>
            <a:pPr marL="0" marR="0" lvl="0" indent="0" algn="l" defTabSz="914400" rtl="0" eaLnBrk="1" fontAlgn="auto" latinLnBrk="0" hangingPunct="1">
              <a:lnSpc>
                <a:spcPct val="90000"/>
              </a:lnSpc>
              <a:spcBef>
                <a:spcPts val="0"/>
              </a:spcBef>
              <a:spcAft>
                <a:spcPts val="0"/>
              </a:spcAft>
              <a:buClr>
                <a:srgbClr val="15BF45"/>
              </a:buClr>
              <a:buSzPts val="3000"/>
              <a:buFont typeface="Noto Sans Symbols"/>
              <a:buNone/>
              <a:tabLst/>
              <a:defRPr/>
            </a:pPr>
            <a:r>
              <a:rPr kumimoji="0" lang="es-CL" sz="3000" b="0" i="0" u="none" strike="noStrike" kern="0" cap="none" spc="0" normalizeH="0" baseline="0" noProof="0" dirty="0">
                <a:ln>
                  <a:noFill/>
                </a:ln>
                <a:solidFill>
                  <a:srgbClr val="004C14"/>
                </a:solidFill>
                <a:effectLst/>
                <a:uLnTx/>
                <a:uFillTx/>
                <a:latin typeface="ACHS Nueva Serif" pitchFamily="2" charset="77"/>
                <a:cs typeface="Arial"/>
                <a:sym typeface="Arial"/>
              </a:rPr>
              <a:t>de aprendizaje</a:t>
            </a:r>
          </a:p>
        </p:txBody>
      </p:sp>
      <p:sp>
        <p:nvSpPr>
          <p:cNvPr id="12" name="Google Shape;930;p65">
            <a:extLst>
              <a:ext uri="{FF2B5EF4-FFF2-40B4-BE49-F238E27FC236}">
                <a16:creationId xmlns:a16="http://schemas.microsoft.com/office/drawing/2014/main" xmlns="" id="{16FC137B-6C0A-8147-9CDA-17AE12D87F44}"/>
              </a:ext>
            </a:extLst>
          </p:cNvPr>
          <p:cNvSpPr txBox="1">
            <a:spLocks/>
          </p:cNvSpPr>
          <p:nvPr/>
        </p:nvSpPr>
        <p:spPr>
          <a:xfrm>
            <a:off x="7099300" y="3515187"/>
            <a:ext cx="3826112" cy="504365"/>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accent1"/>
              </a:buClr>
              <a:buSzPts val="1500"/>
              <a:buFont typeface="Noto Sans Symbols"/>
              <a:buNone/>
              <a:defRPr sz="1500" b="0" i="0" u="none" strike="noStrike" cap="none">
                <a:solidFill>
                  <a:schemeClr val="lt2"/>
                </a:solidFill>
                <a:latin typeface="Arial"/>
                <a:ea typeface="Arial"/>
                <a:cs typeface="Arial"/>
                <a:sym typeface="Arial"/>
              </a:defRPr>
            </a:lvl1pPr>
            <a:lvl2pPr marL="914400" marR="0" lvl="1"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3pPr>
            <a:lvl4pPr marL="1828800" marR="0" lvl="3"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4pPr>
            <a:lvl5pPr marL="2286000" marR="0" lvl="4" indent="-228600" algn="l" rtl="0">
              <a:lnSpc>
                <a:spcPct val="90000"/>
              </a:lnSpc>
              <a:spcBef>
                <a:spcPts val="500"/>
              </a:spcBef>
              <a:spcAft>
                <a:spcPts val="0"/>
              </a:spcAft>
              <a:buClr>
                <a:schemeClr val="accent1"/>
              </a:buClr>
              <a:buSzPts val="1400"/>
              <a:buFont typeface="Arial"/>
              <a:buNone/>
              <a:defRPr sz="1400" b="0" i="0" u="none" strike="noStrike" cap="none">
                <a:solidFill>
                  <a:srgbClr val="3F3F3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15BF45"/>
              </a:buClr>
              <a:buSzPts val="1500"/>
              <a:buFont typeface="Noto Sans Symbols"/>
              <a:buNone/>
              <a:tabLst/>
              <a:defRPr/>
            </a:pPr>
            <a:r>
              <a:rPr kumimoji="0" lang="es-CL" sz="1500" u="none" strike="noStrike" kern="0" cap="none" spc="0" normalizeH="0" baseline="0" noProof="0" dirty="0">
                <a:ln>
                  <a:noFill/>
                </a:ln>
                <a:solidFill>
                  <a:srgbClr val="15BF45"/>
                </a:solidFill>
                <a:effectLst/>
                <a:uLnTx/>
                <a:uFillTx/>
                <a:latin typeface="ACHS Nueva Sans Medium" pitchFamily="2" charset="77"/>
                <a:sym typeface="Arial"/>
              </a:rPr>
              <a:t>Actividad evaluativa de la charla.</a:t>
            </a:r>
          </a:p>
        </p:txBody>
      </p:sp>
    </p:spTree>
    <p:extLst>
      <p:ext uri="{BB962C8B-B14F-4D97-AF65-F5344CB8AC3E}">
        <p14:creationId xmlns:p14="http://schemas.microsoft.com/office/powerpoint/2010/main" val="19540319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BF361287-1EA3-654A-BD82-F931DE389BCD}"/>
              </a:ext>
            </a:extLst>
          </p:cNvPr>
          <p:cNvSpPr>
            <a:spLocks noGrp="1"/>
          </p:cNvSpPr>
          <p:nvPr>
            <p:ph type="body" sz="quarter" idx="61"/>
          </p:nvPr>
        </p:nvSpPr>
        <p:spPr/>
        <p:txBody>
          <a:bodyPr/>
          <a:lstStyle/>
          <a:p>
            <a:r>
              <a:rPr lang="es-CL" dirty="0">
                <a:latin typeface="ACHS Nueva Serif" pitchFamily="2" charset="77"/>
              </a:rPr>
              <a:t>Encuesta de satisfacción – curso abierto presencial</a:t>
            </a:r>
          </a:p>
        </p:txBody>
      </p:sp>
      <p:pic>
        <p:nvPicPr>
          <p:cNvPr id="10" name="Imagen 9">
            <a:extLst>
              <a:ext uri="{FF2B5EF4-FFF2-40B4-BE49-F238E27FC236}">
                <a16:creationId xmlns:a16="http://schemas.microsoft.com/office/drawing/2014/main" xmlns="" id="{83467515-8E78-A84A-A27B-E234E8DB725C}"/>
              </a:ext>
            </a:extLst>
          </p:cNvPr>
          <p:cNvPicPr>
            <a:picLocks noChangeAspect="1"/>
          </p:cNvPicPr>
          <p:nvPr/>
        </p:nvPicPr>
        <p:blipFill>
          <a:blip r:embed="rId2"/>
          <a:stretch>
            <a:fillRect/>
          </a:stretch>
        </p:blipFill>
        <p:spPr>
          <a:xfrm>
            <a:off x="5618345" y="2297952"/>
            <a:ext cx="4378548" cy="3471749"/>
          </a:xfrm>
          <a:prstGeom prst="rect">
            <a:avLst/>
          </a:prstGeom>
        </p:spPr>
      </p:pic>
      <p:pic>
        <p:nvPicPr>
          <p:cNvPr id="12" name="Imagen 11">
            <a:extLst>
              <a:ext uri="{FF2B5EF4-FFF2-40B4-BE49-F238E27FC236}">
                <a16:creationId xmlns:a16="http://schemas.microsoft.com/office/drawing/2014/main" xmlns="" id="{EA56C0AC-0E80-4943-97CF-DACFC33F5ECF}"/>
              </a:ext>
            </a:extLst>
          </p:cNvPr>
          <p:cNvPicPr>
            <a:picLocks noChangeAspect="1"/>
          </p:cNvPicPr>
          <p:nvPr/>
        </p:nvPicPr>
        <p:blipFill>
          <a:blip r:embed="rId3"/>
          <a:stretch>
            <a:fillRect/>
          </a:stretch>
        </p:blipFill>
        <p:spPr>
          <a:xfrm>
            <a:off x="1928509" y="2297952"/>
            <a:ext cx="2054431" cy="3359851"/>
          </a:xfrm>
          <a:prstGeom prst="rect">
            <a:avLst/>
          </a:prstGeom>
        </p:spPr>
      </p:pic>
      <p:sp>
        <p:nvSpPr>
          <p:cNvPr id="13" name="Marcador de texto 11">
            <a:extLst>
              <a:ext uri="{FF2B5EF4-FFF2-40B4-BE49-F238E27FC236}">
                <a16:creationId xmlns:a16="http://schemas.microsoft.com/office/drawing/2014/main" xmlns="" id="{ADC824C2-F9C8-2F48-95D2-9B9F27D0995B}"/>
              </a:ext>
            </a:extLst>
          </p:cNvPr>
          <p:cNvSpPr txBox="1">
            <a:spLocks/>
          </p:cNvSpPr>
          <p:nvPr/>
        </p:nvSpPr>
        <p:spPr>
          <a:xfrm>
            <a:off x="5618345" y="3645769"/>
            <a:ext cx="4178798" cy="481190"/>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000" u="sng" kern="0" dirty="0" err="1">
                <a:solidFill>
                  <a:srgbClr val="15BF45">
                    <a:lumMod val="75000"/>
                  </a:srgbClr>
                </a:solidFill>
                <a:latin typeface="ACHS Nueva Sans Medium" pitchFamily="2" charset="77"/>
              </a:rPr>
              <a:t>tinyurl.com</a:t>
            </a:r>
            <a:r>
              <a:rPr lang="es-CL" sz="2000" u="sng" kern="0" dirty="0">
                <a:solidFill>
                  <a:srgbClr val="15BF45">
                    <a:lumMod val="75000"/>
                  </a:srgbClr>
                </a:solidFill>
                <a:latin typeface="ACHS Nueva Sans Medium" pitchFamily="2" charset="77"/>
              </a:rPr>
              <a:t>/26vbepn4</a:t>
            </a:r>
          </a:p>
        </p:txBody>
      </p:sp>
      <p:sp>
        <p:nvSpPr>
          <p:cNvPr id="15" name="Rectángulo redondeado 14">
            <a:extLst>
              <a:ext uri="{FF2B5EF4-FFF2-40B4-BE49-F238E27FC236}">
                <a16:creationId xmlns:a16="http://schemas.microsoft.com/office/drawing/2014/main" xmlns="" id="{DCCFECB5-5731-B64C-B0B2-BA310E37CDEF}"/>
              </a:ext>
            </a:extLst>
          </p:cNvPr>
          <p:cNvSpPr/>
          <p:nvPr/>
        </p:nvSpPr>
        <p:spPr>
          <a:xfrm>
            <a:off x="1726911" y="1566065"/>
            <a:ext cx="2629151" cy="377072"/>
          </a:xfrm>
          <a:prstGeom prst="roundRect">
            <a:avLst>
              <a:gd name="adj" fmla="val 26667"/>
            </a:avLst>
          </a:prstGeom>
          <a:solidFill>
            <a:srgbClr val="7CFF44"/>
          </a:solidFill>
          <a:ln w="12700" cap="flat" cmpd="sng" algn="ctr">
            <a:noFill/>
            <a:prstDash val="solid"/>
            <a:miter lim="800000"/>
          </a:ln>
          <a:effectLst/>
        </p:spPr>
        <p:txBody>
          <a:bodyPr rtlCol="0" anchor="ctr"/>
          <a:lstStyle/>
          <a:p>
            <a:pPr algn="ctr">
              <a:defRPr/>
            </a:pPr>
            <a:r>
              <a:rPr lang="es-CL" dirty="0">
                <a:solidFill>
                  <a:srgbClr val="004C14"/>
                </a:solidFill>
                <a:latin typeface="ACHS Nueva Serif Medium" pitchFamily="2" charset="77"/>
                <a:cs typeface="Arial"/>
                <a:sym typeface="Arial"/>
              </a:rPr>
              <a:t>Escanea este código</a:t>
            </a:r>
          </a:p>
        </p:txBody>
      </p:sp>
      <p:sp>
        <p:nvSpPr>
          <p:cNvPr id="16" name="Rectángulo redondeado 15">
            <a:extLst>
              <a:ext uri="{FF2B5EF4-FFF2-40B4-BE49-F238E27FC236}">
                <a16:creationId xmlns:a16="http://schemas.microsoft.com/office/drawing/2014/main" xmlns="" id="{99EDCF30-8EC7-344C-A98D-AB5EF4A68547}"/>
              </a:ext>
            </a:extLst>
          </p:cNvPr>
          <p:cNvSpPr/>
          <p:nvPr/>
        </p:nvSpPr>
        <p:spPr>
          <a:xfrm>
            <a:off x="6512898" y="1562952"/>
            <a:ext cx="2646084" cy="412625"/>
          </a:xfrm>
          <a:prstGeom prst="roundRect">
            <a:avLst>
              <a:gd name="adj" fmla="val 26667"/>
            </a:avLst>
          </a:prstGeom>
          <a:solidFill>
            <a:srgbClr val="7CFF44"/>
          </a:solidFill>
          <a:ln w="12700" cap="flat" cmpd="sng" algn="ctr">
            <a:noFill/>
            <a:prstDash val="solid"/>
            <a:miter lim="800000"/>
          </a:ln>
          <a:effectLst/>
        </p:spPr>
        <p:txBody>
          <a:bodyPr rtlCol="0" anchor="ctr"/>
          <a:lstStyle/>
          <a:p>
            <a:pPr algn="ctr">
              <a:defRPr/>
            </a:pPr>
            <a:r>
              <a:rPr lang="es-CL" dirty="0">
                <a:solidFill>
                  <a:srgbClr val="004C14"/>
                </a:solidFill>
                <a:latin typeface="ACHS Nueva Serif Medium" pitchFamily="2" charset="77"/>
                <a:cs typeface="Arial"/>
                <a:sym typeface="Arial"/>
              </a:rPr>
              <a:t>O ingresa a este link</a:t>
            </a:r>
          </a:p>
        </p:txBody>
      </p:sp>
      <p:pic>
        <p:nvPicPr>
          <p:cNvPr id="19" name="Imagen 18">
            <a:extLst>
              <a:ext uri="{FF2B5EF4-FFF2-40B4-BE49-F238E27FC236}">
                <a16:creationId xmlns:a16="http://schemas.microsoft.com/office/drawing/2014/main" xmlns="" id="{4D81E01D-36E9-5A4D-BACD-E015BDE6D91D}"/>
              </a:ext>
            </a:extLst>
          </p:cNvPr>
          <p:cNvPicPr>
            <a:picLocks noChangeAspect="1"/>
          </p:cNvPicPr>
          <p:nvPr/>
        </p:nvPicPr>
        <p:blipFill rotWithShape="1">
          <a:blip r:embed="rId4"/>
          <a:srcRect l="12245" t="11281" r="12375" b="27601"/>
          <a:stretch/>
        </p:blipFill>
        <p:spPr>
          <a:xfrm>
            <a:off x="2195106" y="3158328"/>
            <a:ext cx="1492475" cy="1495986"/>
          </a:xfrm>
          <a:prstGeom prst="rect">
            <a:avLst/>
          </a:prstGeom>
        </p:spPr>
      </p:pic>
    </p:spTree>
    <p:extLst>
      <p:ext uri="{BB962C8B-B14F-4D97-AF65-F5344CB8AC3E}">
        <p14:creationId xmlns:p14="http://schemas.microsoft.com/office/powerpoint/2010/main" val="26483832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BF361287-1EA3-654A-BD82-F931DE389BCD}"/>
              </a:ext>
            </a:extLst>
          </p:cNvPr>
          <p:cNvSpPr>
            <a:spLocks noGrp="1"/>
          </p:cNvSpPr>
          <p:nvPr>
            <p:ph type="body" sz="quarter" idx="61"/>
          </p:nvPr>
        </p:nvSpPr>
        <p:spPr/>
        <p:txBody>
          <a:bodyPr/>
          <a:lstStyle/>
          <a:p>
            <a:r>
              <a:rPr lang="es-CL" dirty="0">
                <a:latin typeface="ACHS Nueva Serif" pitchFamily="2" charset="77"/>
              </a:rPr>
              <a:t>Encuesta de satisfacción – curso cerrado presencial</a:t>
            </a:r>
          </a:p>
        </p:txBody>
      </p:sp>
      <p:pic>
        <p:nvPicPr>
          <p:cNvPr id="10" name="Imagen 9">
            <a:extLst>
              <a:ext uri="{FF2B5EF4-FFF2-40B4-BE49-F238E27FC236}">
                <a16:creationId xmlns:a16="http://schemas.microsoft.com/office/drawing/2014/main" xmlns="" id="{83467515-8E78-A84A-A27B-E234E8DB725C}"/>
              </a:ext>
            </a:extLst>
          </p:cNvPr>
          <p:cNvPicPr>
            <a:picLocks noChangeAspect="1"/>
          </p:cNvPicPr>
          <p:nvPr/>
        </p:nvPicPr>
        <p:blipFill>
          <a:blip r:embed="rId3"/>
          <a:stretch>
            <a:fillRect/>
          </a:stretch>
        </p:blipFill>
        <p:spPr>
          <a:xfrm>
            <a:off x="5618345" y="2297952"/>
            <a:ext cx="4378548" cy="3471749"/>
          </a:xfrm>
          <a:prstGeom prst="rect">
            <a:avLst/>
          </a:prstGeom>
        </p:spPr>
      </p:pic>
      <p:pic>
        <p:nvPicPr>
          <p:cNvPr id="12" name="Imagen 11">
            <a:extLst>
              <a:ext uri="{FF2B5EF4-FFF2-40B4-BE49-F238E27FC236}">
                <a16:creationId xmlns:a16="http://schemas.microsoft.com/office/drawing/2014/main" xmlns="" id="{EA56C0AC-0E80-4943-97CF-DACFC33F5ECF}"/>
              </a:ext>
            </a:extLst>
          </p:cNvPr>
          <p:cNvPicPr>
            <a:picLocks noChangeAspect="1"/>
          </p:cNvPicPr>
          <p:nvPr/>
        </p:nvPicPr>
        <p:blipFill>
          <a:blip r:embed="rId4"/>
          <a:stretch>
            <a:fillRect/>
          </a:stretch>
        </p:blipFill>
        <p:spPr>
          <a:xfrm>
            <a:off x="1928509" y="2297952"/>
            <a:ext cx="2054431" cy="3359851"/>
          </a:xfrm>
          <a:prstGeom prst="rect">
            <a:avLst/>
          </a:prstGeom>
        </p:spPr>
      </p:pic>
      <p:sp>
        <p:nvSpPr>
          <p:cNvPr id="13" name="Marcador de texto 11">
            <a:extLst>
              <a:ext uri="{FF2B5EF4-FFF2-40B4-BE49-F238E27FC236}">
                <a16:creationId xmlns:a16="http://schemas.microsoft.com/office/drawing/2014/main" xmlns="" id="{ADC824C2-F9C8-2F48-95D2-9B9F27D0995B}"/>
              </a:ext>
            </a:extLst>
          </p:cNvPr>
          <p:cNvSpPr txBox="1">
            <a:spLocks/>
          </p:cNvSpPr>
          <p:nvPr/>
        </p:nvSpPr>
        <p:spPr>
          <a:xfrm>
            <a:off x="5618345" y="3645769"/>
            <a:ext cx="4378548" cy="481190"/>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defTabSz="1599158">
              <a:spcBef>
                <a:spcPts val="525"/>
              </a:spcBef>
              <a:spcAft>
                <a:spcPts val="525"/>
              </a:spcAft>
              <a:buClr>
                <a:srgbClr val="83B727"/>
              </a:buClr>
              <a:defRPr/>
            </a:pPr>
            <a:r>
              <a:rPr lang="es-CL" sz="2000" u="sng" kern="0" dirty="0" err="1">
                <a:solidFill>
                  <a:srgbClr val="15BF45">
                    <a:lumMod val="75000"/>
                  </a:srgbClr>
                </a:solidFill>
                <a:latin typeface="ACHS Nueva Sans Medium" pitchFamily="2" charset="77"/>
              </a:rPr>
              <a:t>tinyurl.com</a:t>
            </a:r>
            <a:r>
              <a:rPr lang="es-CL" sz="2000" u="sng" kern="0" dirty="0">
                <a:solidFill>
                  <a:srgbClr val="15BF45">
                    <a:lumMod val="75000"/>
                  </a:srgbClr>
                </a:solidFill>
                <a:latin typeface="ACHS Nueva Sans Medium" pitchFamily="2" charset="77"/>
              </a:rPr>
              <a:t>/</a:t>
            </a:r>
            <a:r>
              <a:rPr lang="es-CL" sz="2000" u="sng" kern="0" dirty="0" err="1">
                <a:solidFill>
                  <a:srgbClr val="15BF45">
                    <a:lumMod val="75000"/>
                  </a:srgbClr>
                </a:solidFill>
                <a:latin typeface="ACHS Nueva Sans Medium" pitchFamily="2" charset="77"/>
              </a:rPr>
              <a:t>ujnzkjew</a:t>
            </a:r>
            <a:endParaRPr lang="es-CL" sz="2000" u="sng" kern="0" dirty="0">
              <a:solidFill>
                <a:srgbClr val="15BF45">
                  <a:lumMod val="75000"/>
                </a:srgbClr>
              </a:solidFill>
              <a:latin typeface="ACHS Nueva Sans Medium" pitchFamily="2" charset="77"/>
            </a:endParaRPr>
          </a:p>
        </p:txBody>
      </p:sp>
      <p:sp>
        <p:nvSpPr>
          <p:cNvPr id="15" name="Rectángulo redondeado 14">
            <a:extLst>
              <a:ext uri="{FF2B5EF4-FFF2-40B4-BE49-F238E27FC236}">
                <a16:creationId xmlns:a16="http://schemas.microsoft.com/office/drawing/2014/main" xmlns="" id="{DCCFECB5-5731-B64C-B0B2-BA310E37CDEF}"/>
              </a:ext>
            </a:extLst>
          </p:cNvPr>
          <p:cNvSpPr/>
          <p:nvPr/>
        </p:nvSpPr>
        <p:spPr>
          <a:xfrm>
            <a:off x="1726911" y="1566065"/>
            <a:ext cx="2629151" cy="377072"/>
          </a:xfrm>
          <a:prstGeom prst="roundRect">
            <a:avLst>
              <a:gd name="adj" fmla="val 26667"/>
            </a:avLst>
          </a:prstGeom>
          <a:solidFill>
            <a:srgbClr val="7CFF44"/>
          </a:solidFill>
          <a:ln w="12700" cap="flat" cmpd="sng" algn="ctr">
            <a:noFill/>
            <a:prstDash val="solid"/>
            <a:miter lim="800000"/>
          </a:ln>
          <a:effectLst/>
        </p:spPr>
        <p:txBody>
          <a:bodyPr rtlCol="0" anchor="ctr"/>
          <a:lstStyle/>
          <a:p>
            <a:pPr algn="ctr">
              <a:defRPr/>
            </a:pPr>
            <a:r>
              <a:rPr lang="es-CL" dirty="0">
                <a:solidFill>
                  <a:srgbClr val="004C14"/>
                </a:solidFill>
                <a:latin typeface="ACHS Nueva Serif Medium" pitchFamily="2" charset="77"/>
                <a:cs typeface="Arial"/>
                <a:sym typeface="Arial"/>
              </a:rPr>
              <a:t>Escanea este código</a:t>
            </a:r>
          </a:p>
        </p:txBody>
      </p:sp>
      <p:sp>
        <p:nvSpPr>
          <p:cNvPr id="16" name="Rectángulo redondeado 15">
            <a:extLst>
              <a:ext uri="{FF2B5EF4-FFF2-40B4-BE49-F238E27FC236}">
                <a16:creationId xmlns:a16="http://schemas.microsoft.com/office/drawing/2014/main" xmlns="" id="{99EDCF30-8EC7-344C-A98D-AB5EF4A68547}"/>
              </a:ext>
            </a:extLst>
          </p:cNvPr>
          <p:cNvSpPr/>
          <p:nvPr/>
        </p:nvSpPr>
        <p:spPr>
          <a:xfrm>
            <a:off x="6512898" y="1562952"/>
            <a:ext cx="2646084" cy="412625"/>
          </a:xfrm>
          <a:prstGeom prst="roundRect">
            <a:avLst>
              <a:gd name="adj" fmla="val 26667"/>
            </a:avLst>
          </a:prstGeom>
          <a:solidFill>
            <a:srgbClr val="7CFF44"/>
          </a:solidFill>
          <a:ln w="12700" cap="flat" cmpd="sng" algn="ctr">
            <a:noFill/>
            <a:prstDash val="solid"/>
            <a:miter lim="800000"/>
          </a:ln>
          <a:effectLst/>
        </p:spPr>
        <p:txBody>
          <a:bodyPr rtlCol="0" anchor="ctr"/>
          <a:lstStyle/>
          <a:p>
            <a:pPr algn="ctr">
              <a:defRPr/>
            </a:pPr>
            <a:r>
              <a:rPr lang="es-CL" dirty="0">
                <a:solidFill>
                  <a:srgbClr val="004C14"/>
                </a:solidFill>
                <a:latin typeface="ACHS Nueva Serif Medium" pitchFamily="2" charset="77"/>
                <a:cs typeface="Arial"/>
                <a:sym typeface="Arial"/>
              </a:rPr>
              <a:t>O ingresa a este link</a:t>
            </a:r>
          </a:p>
        </p:txBody>
      </p:sp>
      <p:pic>
        <p:nvPicPr>
          <p:cNvPr id="14" name="Imagen 13">
            <a:extLst>
              <a:ext uri="{FF2B5EF4-FFF2-40B4-BE49-F238E27FC236}">
                <a16:creationId xmlns:a16="http://schemas.microsoft.com/office/drawing/2014/main" xmlns="" id="{FEDF3A27-0AC6-234C-8D68-8078D8E6CC16}"/>
              </a:ext>
            </a:extLst>
          </p:cNvPr>
          <p:cNvPicPr>
            <a:picLocks noChangeAspect="1"/>
          </p:cNvPicPr>
          <p:nvPr/>
        </p:nvPicPr>
        <p:blipFill rotWithShape="1">
          <a:blip r:embed="rId5"/>
          <a:srcRect l="16481" t="15729" r="16954" b="32193"/>
          <a:stretch/>
        </p:blipFill>
        <p:spPr>
          <a:xfrm>
            <a:off x="2195106" y="3158329"/>
            <a:ext cx="1479501" cy="1495986"/>
          </a:xfrm>
          <a:prstGeom prst="rect">
            <a:avLst/>
          </a:prstGeom>
        </p:spPr>
      </p:pic>
    </p:spTree>
    <p:extLst>
      <p:ext uri="{BB962C8B-B14F-4D97-AF65-F5344CB8AC3E}">
        <p14:creationId xmlns:p14="http://schemas.microsoft.com/office/powerpoint/2010/main" val="8432114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14814903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xmlns="" id="{1B1F8AFC-3D04-B24B-9587-CEC923C06885}"/>
              </a:ext>
            </a:extLst>
          </p:cNvPr>
          <p:cNvSpPr>
            <a:spLocks noGrp="1"/>
          </p:cNvSpPr>
          <p:nvPr>
            <p:ph type="body" sz="quarter" idx="61"/>
          </p:nvPr>
        </p:nvSpPr>
        <p:spPr/>
        <p:txBody>
          <a:bodyPr/>
          <a:lstStyle/>
          <a:p>
            <a:r>
              <a:rPr lang="es-CL" dirty="0">
                <a:latin typeface="ACHS Nueva Serif" pitchFamily="2" charset="77"/>
              </a:rPr>
              <a:t>Recomendaciones</a:t>
            </a:r>
          </a:p>
        </p:txBody>
      </p:sp>
      <p:pic>
        <p:nvPicPr>
          <p:cNvPr id="6" name="Imagen 5">
            <a:extLst>
              <a:ext uri="{FF2B5EF4-FFF2-40B4-BE49-F238E27FC236}">
                <a16:creationId xmlns:a16="http://schemas.microsoft.com/office/drawing/2014/main" xmlns="" id="{D981989A-2CDC-AB4F-AA2B-984AA9D0B978}"/>
              </a:ext>
            </a:extLst>
          </p:cNvPr>
          <p:cNvPicPr>
            <a:picLocks noChangeAspect="1"/>
          </p:cNvPicPr>
          <p:nvPr/>
        </p:nvPicPr>
        <p:blipFill>
          <a:blip r:embed="rId2"/>
          <a:stretch>
            <a:fillRect/>
          </a:stretch>
        </p:blipFill>
        <p:spPr>
          <a:xfrm>
            <a:off x="1097760" y="2646045"/>
            <a:ext cx="10243662" cy="1565910"/>
          </a:xfrm>
          <a:prstGeom prst="rect">
            <a:avLst/>
          </a:prstGeom>
        </p:spPr>
      </p:pic>
    </p:spTree>
    <p:extLst>
      <p:ext uri="{BB962C8B-B14F-4D97-AF65-F5344CB8AC3E}">
        <p14:creationId xmlns:p14="http://schemas.microsoft.com/office/powerpoint/2010/main" val="2559123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Marcador de texto 7">
            <a:extLst>
              <a:ext uri="{FF2B5EF4-FFF2-40B4-BE49-F238E27FC236}">
                <a16:creationId xmlns:a16="http://schemas.microsoft.com/office/drawing/2014/main" xmlns="" id="{EB6EDBFA-B22E-EB41-9106-7CD92FC4F9ED}"/>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ES" sz="2000" b="0" i="0" u="none" strike="noStrike" kern="1200" cap="none" spc="0" normalizeH="0" baseline="0" noProof="0" dirty="0">
                <a:ln>
                  <a:noFill/>
                </a:ln>
                <a:solidFill>
                  <a:srgbClr val="15BF45"/>
                </a:solidFill>
                <a:effectLst/>
                <a:uLnTx/>
                <a:uFillTx/>
                <a:latin typeface="ACHS Nueva Serif" pitchFamily="2" charset="77"/>
              </a:rPr>
              <a:t>Objetivo de la charla</a:t>
            </a:r>
          </a:p>
        </p:txBody>
      </p:sp>
      <p:sp>
        <p:nvSpPr>
          <p:cNvPr id="12" name="Marcador de texto 4">
            <a:extLst>
              <a:ext uri="{FF2B5EF4-FFF2-40B4-BE49-F238E27FC236}">
                <a16:creationId xmlns:a16="http://schemas.microsoft.com/office/drawing/2014/main" xmlns="" id="{58382F2D-01AF-A946-87F4-5DAC3D520BC9}"/>
              </a:ext>
            </a:extLst>
          </p:cNvPr>
          <p:cNvSpPr txBox="1">
            <a:spLocks/>
          </p:cNvSpPr>
          <p:nvPr/>
        </p:nvSpPr>
        <p:spPr>
          <a:xfrm>
            <a:off x="449263" y="2841172"/>
            <a:ext cx="3674868" cy="1152330"/>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15BF45"/>
              </a:buClr>
            </a:pPr>
            <a:r>
              <a:rPr kumimoji="0" lang="es-ES" sz="16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Conocer los principios para un control de la seguridad eléctrica en centros de salud.</a:t>
            </a:r>
          </a:p>
        </p:txBody>
      </p:sp>
      <p:sp>
        <p:nvSpPr>
          <p:cNvPr id="13" name="Marcador de texto 7">
            <a:extLst>
              <a:ext uri="{FF2B5EF4-FFF2-40B4-BE49-F238E27FC236}">
                <a16:creationId xmlns:a16="http://schemas.microsoft.com/office/drawing/2014/main" xmlns="" id="{4B42FA40-56F4-F748-A2F0-EB9052F04B92}"/>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CL" sz="1600" b="1" i="0" u="none" strike="noStrike" kern="1200" cap="none" spc="0" normalizeH="0" baseline="0" noProof="0" dirty="0">
                <a:ln>
                  <a:noFill/>
                </a:ln>
                <a:solidFill>
                  <a:srgbClr val="004C14"/>
                </a:solidFill>
                <a:effectLst/>
                <a:uLnTx/>
                <a:uFillTx/>
                <a:latin typeface="ACHS Nueva Serif" pitchFamily="2" charset="77"/>
              </a:rPr>
              <a:t>OBJETIVO</a:t>
            </a:r>
          </a:p>
        </p:txBody>
      </p:sp>
      <p:pic>
        <p:nvPicPr>
          <p:cNvPr id="14" name="Imagen 13">
            <a:extLst>
              <a:ext uri="{FF2B5EF4-FFF2-40B4-BE49-F238E27FC236}">
                <a16:creationId xmlns:a16="http://schemas.microsoft.com/office/drawing/2014/main" xmlns="" id="{8E751660-6EFD-1640-8D0D-0C4A96B45EF2}"/>
              </a:ext>
            </a:extLst>
          </p:cNvPr>
          <p:cNvPicPr>
            <a:picLocks noChangeAspect="1"/>
          </p:cNvPicPr>
          <p:nvPr/>
        </p:nvPicPr>
        <p:blipFill>
          <a:blip r:embed="rId3"/>
          <a:stretch>
            <a:fillRect/>
          </a:stretch>
        </p:blipFill>
        <p:spPr>
          <a:xfrm>
            <a:off x="6988304" y="1898027"/>
            <a:ext cx="5376962" cy="5535109"/>
          </a:xfrm>
          <a:prstGeom prst="rect">
            <a:avLst/>
          </a:prstGeom>
        </p:spPr>
      </p:pic>
    </p:spTree>
    <p:extLst>
      <p:ext uri="{BB962C8B-B14F-4D97-AF65-F5344CB8AC3E}">
        <p14:creationId xmlns:p14="http://schemas.microsoft.com/office/powerpoint/2010/main" val="103889979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 name="Marcador de texto 7">
            <a:extLst>
              <a:ext uri="{FF2B5EF4-FFF2-40B4-BE49-F238E27FC236}">
                <a16:creationId xmlns:a16="http://schemas.microsoft.com/office/drawing/2014/main" xmlns="" id="{99E47643-1EB2-3347-BE85-8FB61D35621C}"/>
              </a:ext>
            </a:extLst>
          </p:cNvPr>
          <p:cNvSpPr txBox="1">
            <a:spLocks/>
          </p:cNvSpPr>
          <p:nvPr/>
        </p:nvSpPr>
        <p:spPr>
          <a:xfrm>
            <a:off x="449262" y="496571"/>
            <a:ext cx="9865812" cy="52387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lang="es-ES" dirty="0">
                <a:solidFill>
                  <a:srgbClr val="15BF45"/>
                </a:solidFill>
                <a:latin typeface="ACHS Nueva Serif" pitchFamily="2" charset="77"/>
              </a:rPr>
              <a:t>Público objetivo</a:t>
            </a:r>
            <a:endParaRPr kumimoji="0" lang="es-ES" sz="2000" b="0" i="0" u="none" strike="noStrike" kern="1200" cap="none" spc="0" normalizeH="0" baseline="0" noProof="0" dirty="0">
              <a:ln>
                <a:noFill/>
              </a:ln>
              <a:solidFill>
                <a:srgbClr val="15BF45"/>
              </a:solidFill>
              <a:effectLst/>
              <a:uLnTx/>
              <a:uFillTx/>
              <a:latin typeface="ACHS Nueva Serif" pitchFamily="2" charset="77"/>
            </a:endParaRPr>
          </a:p>
        </p:txBody>
      </p:sp>
      <p:sp>
        <p:nvSpPr>
          <p:cNvPr id="20" name="Marcador de texto 4">
            <a:extLst>
              <a:ext uri="{FF2B5EF4-FFF2-40B4-BE49-F238E27FC236}">
                <a16:creationId xmlns:a16="http://schemas.microsoft.com/office/drawing/2014/main" xmlns="" id="{FAAF116B-23F2-BA4B-886E-ABBF8F36BBDC}"/>
              </a:ext>
            </a:extLst>
          </p:cNvPr>
          <p:cNvSpPr txBox="1">
            <a:spLocks/>
          </p:cNvSpPr>
          <p:nvPr/>
        </p:nvSpPr>
        <p:spPr>
          <a:xfrm>
            <a:off x="449263" y="2841171"/>
            <a:ext cx="4029431" cy="1189653"/>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15BF45"/>
              </a:buClr>
            </a:pPr>
            <a:r>
              <a:rPr kumimoji="0" lang="es-ES" sz="1600" b="0" i="0" u="none" strike="noStrike" kern="1200" cap="none" spc="0" normalizeH="0" baseline="0" noProof="0" dirty="0">
                <a:ln>
                  <a:noFill/>
                </a:ln>
                <a:solidFill>
                  <a:srgbClr val="000000">
                    <a:lumMod val="75000"/>
                    <a:lumOff val="25000"/>
                  </a:srgbClr>
                </a:solidFill>
                <a:effectLst/>
                <a:uLnTx/>
                <a:uFillTx/>
                <a:latin typeface="ACHS Nueva Sans Medium" pitchFamily="2" charset="77"/>
              </a:rPr>
              <a:t>Trabajadores que intervengan o deban realizar instalaciones eléctricas en centros de salud. </a:t>
            </a:r>
          </a:p>
        </p:txBody>
      </p:sp>
      <p:sp>
        <p:nvSpPr>
          <p:cNvPr id="21" name="Marcador de texto 7">
            <a:extLst>
              <a:ext uri="{FF2B5EF4-FFF2-40B4-BE49-F238E27FC236}">
                <a16:creationId xmlns:a16="http://schemas.microsoft.com/office/drawing/2014/main" xmlns="" id="{78F0AFD9-ECF2-0A4B-8E4A-F9EDFE06D47B}"/>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5BF45"/>
              </a:buClr>
              <a:buSzTx/>
              <a:buFont typeface="Wingdings" panose="05000000000000000000" pitchFamily="2" charset="2"/>
              <a:buNone/>
              <a:tabLst/>
              <a:defRPr/>
            </a:pPr>
            <a:r>
              <a:rPr kumimoji="0" lang="es-CL" sz="1600" b="1" i="0" u="none" strike="noStrike" kern="1200" cap="none" spc="0" normalizeH="0" baseline="0" noProof="0" dirty="0">
                <a:ln>
                  <a:noFill/>
                </a:ln>
                <a:solidFill>
                  <a:srgbClr val="004C14"/>
                </a:solidFill>
                <a:effectLst/>
                <a:uLnTx/>
                <a:uFillTx/>
                <a:latin typeface="ACHS Nueva Serif" pitchFamily="2" charset="77"/>
              </a:rPr>
              <a:t>PÚBLICO</a:t>
            </a:r>
          </a:p>
        </p:txBody>
      </p:sp>
      <p:pic>
        <p:nvPicPr>
          <p:cNvPr id="24" name="Imagen 23">
            <a:extLst>
              <a:ext uri="{FF2B5EF4-FFF2-40B4-BE49-F238E27FC236}">
                <a16:creationId xmlns:a16="http://schemas.microsoft.com/office/drawing/2014/main" xmlns="" id="{AF5F60C2-5A24-5B45-97EB-EC26382501E3}"/>
              </a:ext>
            </a:extLst>
          </p:cNvPr>
          <p:cNvPicPr>
            <a:picLocks noChangeAspect="1"/>
          </p:cNvPicPr>
          <p:nvPr/>
        </p:nvPicPr>
        <p:blipFill>
          <a:blip r:embed="rId3"/>
          <a:stretch>
            <a:fillRect/>
          </a:stretch>
        </p:blipFill>
        <p:spPr>
          <a:xfrm>
            <a:off x="6298187" y="1735493"/>
            <a:ext cx="5254050" cy="4427941"/>
          </a:xfrm>
          <a:prstGeom prst="rect">
            <a:avLst/>
          </a:prstGeom>
        </p:spPr>
      </p:pic>
    </p:spTree>
    <p:extLst>
      <p:ext uri="{BB962C8B-B14F-4D97-AF65-F5344CB8AC3E}">
        <p14:creationId xmlns:p14="http://schemas.microsoft.com/office/powerpoint/2010/main" val="280694729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ES" dirty="0">
                <a:latin typeface="ACHS Nueva Serif" pitchFamily="2" charset="77"/>
              </a:rPr>
              <a:t>Instalaciones en centros asistenciales</a:t>
            </a:r>
            <a:endParaRPr lang="x-none" dirty="0">
              <a:latin typeface="ACHS Nueva Serif"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2607446" cy="413019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dirty="0">
                <a:solidFill>
                  <a:schemeClr val="tx1"/>
                </a:solidFill>
                <a:effectLst/>
                <a:latin typeface="ACHS Nueva Sans Medium" pitchFamily="2" charset="77"/>
              </a:rPr>
              <a:t>Se consideran Instalaciones especiales aquellas instalaciones eléctricas correspondientes a servicios médicos cuya función no debe ser suspendida, por ejemplo, clínicas, oficinas médicas o dentales, enfermerías, áreas de atención primarias, hospitales y en general todo recinto asistencial de atención y cuidado de pacientes. </a:t>
            </a:r>
          </a:p>
        </p:txBody>
      </p:sp>
      <p:pic>
        <p:nvPicPr>
          <p:cNvPr id="10" name="Picture 2" descr="Resultado de imagen para instalacion electrica cirugia">
            <a:extLst>
              <a:ext uri="{FF2B5EF4-FFF2-40B4-BE49-F238E27FC236}">
                <a16:creationId xmlns:a16="http://schemas.microsoft.com/office/drawing/2014/main" xmlns="" id="{43E082C8-BCA5-0B4B-9264-5887A0673D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14" t="1582" r="8322" b="1411"/>
          <a:stretch/>
        </p:blipFill>
        <p:spPr bwMode="auto">
          <a:xfrm>
            <a:off x="4473575" y="1538288"/>
            <a:ext cx="7718425" cy="5329044"/>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25666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normAutofit/>
          </a:bodyPr>
          <a:lstStyle/>
          <a:p>
            <a:r>
              <a:rPr lang="es-CL" dirty="0">
                <a:latin typeface="ACHS Nueva Serif" pitchFamily="2" charset="77"/>
              </a:rPr>
              <a:t>1. Seguridad eléctrica en centros de salud</a:t>
            </a:r>
            <a:endParaRPr lang="x-none" dirty="0">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Clasificación de los sistemas de emergencia</a:t>
            </a:r>
            <a:endParaRPr lang="x-none" b="1" dirty="0">
              <a:latin typeface="ACHS Nueva Serif SemiBold"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3" y="1539082"/>
            <a:ext cx="4257648" cy="3812408"/>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pPr>
            <a:r>
              <a:rPr lang="es-ES" sz="1500" dirty="0">
                <a:solidFill>
                  <a:schemeClr val="tx1"/>
                </a:solidFill>
                <a:effectLst/>
                <a:latin typeface="ACHS Nueva Sans Medium" pitchFamily="2" charset="77"/>
              </a:rPr>
              <a:t>Desde el punto de vista de las necesidades de  continuidad de servicio para asegurar la supervivencia del enfermo y el eficiente funcionamiento de los recintos de asistencia médica, los consumos deberán considerarse dentro de los siguientes grupos:</a:t>
            </a:r>
          </a:p>
          <a:p>
            <a:pPr marL="285750" indent="-285750">
              <a:lnSpc>
                <a:spcPct val="100000"/>
              </a:lnSpc>
              <a:buClr>
                <a:schemeClr val="accent1"/>
              </a:buClr>
              <a:buFont typeface="Wingdings" pitchFamily="2" charset="2"/>
              <a:buChar char="§"/>
            </a:pPr>
            <a:r>
              <a:rPr lang="es-ES" sz="1500" b="1" dirty="0">
                <a:effectLst/>
                <a:latin typeface="ACHS Nueva Sans Medium" pitchFamily="2" charset="77"/>
              </a:rPr>
              <a:t>Grupo 0: </a:t>
            </a:r>
            <a:r>
              <a:rPr lang="es-ES" sz="1500" dirty="0">
                <a:solidFill>
                  <a:schemeClr val="tx1"/>
                </a:solidFill>
                <a:effectLst/>
                <a:latin typeface="ACHS Nueva Sans Medium" pitchFamily="2" charset="77"/>
              </a:rPr>
              <a:t>En este grupo se encuentran aquellos sistemas de emergencia que alimenten consumos que toleran interrupciones superiores a las indicadas, pero en ningún caso superiores a 15 minutos. Por ejemplo: Refrigeradores de banco de sangre y medicamentos, esterilización rápida, radioscopia, entre otros.</a:t>
            </a:r>
          </a:p>
        </p:txBody>
      </p:sp>
      <p:pic>
        <p:nvPicPr>
          <p:cNvPr id="3" name="Imagen 2">
            <a:extLst>
              <a:ext uri="{FF2B5EF4-FFF2-40B4-BE49-F238E27FC236}">
                <a16:creationId xmlns:a16="http://schemas.microsoft.com/office/drawing/2014/main" xmlns="" id="{7BC38F9C-CAD4-5744-B8B5-3BB80E644FE1}"/>
              </a:ext>
            </a:extLst>
          </p:cNvPr>
          <p:cNvPicPr>
            <a:picLocks noChangeAspect="1"/>
          </p:cNvPicPr>
          <p:nvPr/>
        </p:nvPicPr>
        <p:blipFill>
          <a:blip r:embed="rId3"/>
          <a:stretch>
            <a:fillRect/>
          </a:stretch>
        </p:blipFill>
        <p:spPr>
          <a:xfrm>
            <a:off x="7258995" y="1792359"/>
            <a:ext cx="3601837" cy="4328523"/>
          </a:xfrm>
          <a:prstGeom prst="rect">
            <a:avLst/>
          </a:prstGeom>
        </p:spPr>
      </p:pic>
    </p:spTree>
    <p:extLst>
      <p:ext uri="{BB962C8B-B14F-4D97-AF65-F5344CB8AC3E}">
        <p14:creationId xmlns:p14="http://schemas.microsoft.com/office/powerpoint/2010/main" val="89231999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normAutofit/>
          </a:bodyPr>
          <a:lstStyle/>
          <a:p>
            <a:r>
              <a:rPr lang="es-CL" dirty="0">
                <a:latin typeface="ACHS Nueva Serif" pitchFamily="2" charset="77"/>
              </a:rPr>
              <a:t>1. Seguridad eléctrica en centros de salud</a:t>
            </a:r>
            <a:endParaRPr lang="x-none" dirty="0">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Clasificación de los sistemas de emergencia</a:t>
            </a:r>
            <a:endParaRPr lang="x-none" b="1" dirty="0">
              <a:latin typeface="ACHS Nueva Serif SemiBold"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4617413" cy="3387482"/>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buClr>
                <a:schemeClr val="accent1"/>
              </a:buClr>
              <a:buFont typeface="Wingdings" pitchFamily="2" charset="2"/>
              <a:buChar char="§"/>
            </a:pPr>
            <a:r>
              <a:rPr lang="es-ES" sz="1500" b="1" dirty="0">
                <a:effectLst/>
                <a:latin typeface="ACHS Nueva Sans Medium" pitchFamily="2" charset="77"/>
              </a:rPr>
              <a:t>Grupo 1: </a:t>
            </a:r>
            <a:r>
              <a:rPr lang="es-ES" sz="1500" dirty="0">
                <a:solidFill>
                  <a:schemeClr val="tx1"/>
                </a:solidFill>
                <a:effectLst/>
                <a:latin typeface="ACHS Nueva Sans Medium" pitchFamily="2" charset="77"/>
              </a:rPr>
              <a:t>En este grupo se encuentran aquellos sistemas de emergencia que alimenten consumos que no toleran interrupciones superiores a 15 segundos. Por ejemplo: Servicio de urgencia, cámara de cultivo en laboratorios, bomba de vacío central, entre otros.</a:t>
            </a:r>
          </a:p>
          <a:p>
            <a:pPr marL="285750" indent="-285750">
              <a:lnSpc>
                <a:spcPct val="100000"/>
              </a:lnSpc>
              <a:buClr>
                <a:schemeClr val="accent1"/>
              </a:buClr>
              <a:buFont typeface="Wingdings" pitchFamily="2" charset="2"/>
              <a:buChar char="§"/>
            </a:pPr>
            <a:r>
              <a:rPr lang="es-ES" sz="1500" b="1" dirty="0">
                <a:effectLst/>
                <a:latin typeface="ACHS Nueva Sans Medium" pitchFamily="2" charset="77"/>
              </a:rPr>
              <a:t>Grupo 2: </a:t>
            </a:r>
            <a:r>
              <a:rPr lang="es-ES" sz="1500" dirty="0">
                <a:solidFill>
                  <a:schemeClr val="tx1"/>
                </a:solidFill>
                <a:effectLst/>
                <a:latin typeface="ACHS Nueva Sans Medium" pitchFamily="2" charset="77"/>
              </a:rPr>
              <a:t>En este grupo se encuentran aquellos sistemas de emergencia que alimenten consumos que, por la naturaleza de su finalidad no toleran interrupciones en su alimentación. Por ejemplo: Unidades coronarias, unidades renales, salas de parto, entre otros.</a:t>
            </a:r>
          </a:p>
        </p:txBody>
      </p:sp>
      <p:pic>
        <p:nvPicPr>
          <p:cNvPr id="3" name="Imagen 2">
            <a:extLst>
              <a:ext uri="{FF2B5EF4-FFF2-40B4-BE49-F238E27FC236}">
                <a16:creationId xmlns:a16="http://schemas.microsoft.com/office/drawing/2014/main" xmlns="" id="{7BC38F9C-CAD4-5744-B8B5-3BB80E644FE1}"/>
              </a:ext>
            </a:extLst>
          </p:cNvPr>
          <p:cNvPicPr>
            <a:picLocks noChangeAspect="1"/>
          </p:cNvPicPr>
          <p:nvPr/>
        </p:nvPicPr>
        <p:blipFill>
          <a:blip r:embed="rId3"/>
          <a:stretch>
            <a:fillRect/>
          </a:stretch>
        </p:blipFill>
        <p:spPr>
          <a:xfrm>
            <a:off x="7258995" y="1792359"/>
            <a:ext cx="3601837" cy="4328523"/>
          </a:xfrm>
          <a:prstGeom prst="rect">
            <a:avLst/>
          </a:prstGeom>
        </p:spPr>
      </p:pic>
    </p:spTree>
    <p:extLst>
      <p:ext uri="{BB962C8B-B14F-4D97-AF65-F5344CB8AC3E}">
        <p14:creationId xmlns:p14="http://schemas.microsoft.com/office/powerpoint/2010/main" val="7182473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xmlns="" id="{55A4B2B4-E033-593C-A5D7-7954B51D57ED}"/>
              </a:ext>
            </a:extLst>
          </p:cNvPr>
          <p:cNvSpPr>
            <a:spLocks noGrp="1"/>
          </p:cNvSpPr>
          <p:nvPr>
            <p:ph type="body" sz="quarter" idx="61"/>
          </p:nvPr>
        </p:nvSpPr>
        <p:spPr>
          <a:prstGeom prst="rect">
            <a:avLst/>
          </a:prstGeom>
        </p:spPr>
        <p:txBody>
          <a:bodyPr/>
          <a:lstStyle/>
          <a:p>
            <a:r>
              <a:rPr lang="es-CL" dirty="0">
                <a:latin typeface="ACHS Nueva Serif" pitchFamily="2" charset="77"/>
              </a:rPr>
              <a:t>1. Seguridad eléctrica en centros de salud</a:t>
            </a:r>
            <a:endParaRPr lang="x-none">
              <a:latin typeface="ACHS Nueva Serif" pitchFamily="2" charset="77"/>
            </a:endParaRPr>
          </a:p>
        </p:txBody>
      </p:sp>
      <p:sp>
        <p:nvSpPr>
          <p:cNvPr id="16" name="Text Placeholder 15">
            <a:extLst>
              <a:ext uri="{FF2B5EF4-FFF2-40B4-BE49-F238E27FC236}">
                <a16:creationId xmlns:a16="http://schemas.microsoft.com/office/drawing/2014/main" xmlns="" id="{6222F448-2822-102A-BE50-7A172F44A0BA}"/>
              </a:ext>
            </a:extLst>
          </p:cNvPr>
          <p:cNvSpPr>
            <a:spLocks noGrp="1"/>
          </p:cNvSpPr>
          <p:nvPr>
            <p:ph type="body" sz="quarter" idx="62"/>
          </p:nvPr>
        </p:nvSpPr>
        <p:spPr>
          <a:prstGeom prst="rect">
            <a:avLst/>
          </a:prstGeom>
        </p:spPr>
        <p:txBody>
          <a:bodyPr/>
          <a:lstStyle/>
          <a:p>
            <a:r>
              <a:rPr lang="es-ES" b="1" dirty="0">
                <a:latin typeface="ACHS Nueva Serif SemiBold" pitchFamily="2" charset="77"/>
              </a:rPr>
              <a:t>Instalaciones en centros asistenciales</a:t>
            </a:r>
            <a:endParaRPr lang="x-none" b="1" dirty="0">
              <a:latin typeface="ACHS Nueva Serif SemiBold" pitchFamily="2" charset="77"/>
            </a:endParaRPr>
          </a:p>
        </p:txBody>
      </p:sp>
      <p:sp>
        <p:nvSpPr>
          <p:cNvPr id="8" name="Marcador de texto 5">
            <a:extLst>
              <a:ext uri="{FF2B5EF4-FFF2-40B4-BE49-F238E27FC236}">
                <a16:creationId xmlns:a16="http://schemas.microsoft.com/office/drawing/2014/main" xmlns="" id="{E03D7AF3-8114-004F-B1BB-A24FE61BA8D9}"/>
              </a:ext>
            </a:extLst>
          </p:cNvPr>
          <p:cNvSpPr txBox="1">
            <a:spLocks/>
          </p:cNvSpPr>
          <p:nvPr/>
        </p:nvSpPr>
        <p:spPr>
          <a:xfrm>
            <a:off x="449262" y="1539082"/>
            <a:ext cx="4707354" cy="4486964"/>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spcBef>
                <a:spcPts val="1300"/>
              </a:spcBef>
            </a:pPr>
            <a:r>
              <a:rPr lang="es-ES" sz="1500" dirty="0">
                <a:solidFill>
                  <a:schemeClr val="tx1"/>
                </a:solidFill>
                <a:effectLst/>
                <a:latin typeface="ACHS Nueva Sans Medium" pitchFamily="2" charset="77"/>
              </a:rPr>
              <a:t>Corresponden a servicios médicos cuya función no debe ser suspendida, por ejemplo, clínicas, oficinas médicas o dentales, enfermerías, áreas de atención primarias, hospitales y en general todo recinto asistencial de atención y cuidado de pacientes.</a:t>
            </a:r>
          </a:p>
          <a:p>
            <a:pPr>
              <a:lnSpc>
                <a:spcPct val="100000"/>
              </a:lnSpc>
              <a:spcBef>
                <a:spcPts val="1300"/>
              </a:spcBef>
            </a:pPr>
            <a:r>
              <a:rPr lang="es-ES" sz="1500" dirty="0">
                <a:solidFill>
                  <a:schemeClr val="tx1"/>
                </a:solidFill>
                <a:effectLst/>
                <a:latin typeface="ACHS Nueva Sans Medium" pitchFamily="2" charset="77"/>
              </a:rPr>
              <a:t>Los principales requisitos para un control de la seguridad eléctrica en los centros de salud son:</a:t>
            </a:r>
          </a:p>
          <a:p>
            <a:pPr marL="342900" indent="-342900">
              <a:lnSpc>
                <a:spcPct val="100000"/>
              </a:lnSpc>
              <a:spcBef>
                <a:spcPts val="1300"/>
              </a:spcBef>
              <a:buClr>
                <a:schemeClr val="accent1"/>
              </a:buClr>
              <a:buFont typeface="+mj-lt"/>
              <a:buAutoNum type="arabicPeriod"/>
            </a:pPr>
            <a:r>
              <a:rPr lang="es-ES" sz="1500" dirty="0">
                <a:solidFill>
                  <a:schemeClr val="tx1"/>
                </a:solidFill>
                <a:effectLst/>
                <a:latin typeface="ACHS Nueva Sans Medium" pitchFamily="2" charset="77"/>
              </a:rPr>
              <a:t>Detección de fallas de aislamiento.</a:t>
            </a:r>
          </a:p>
          <a:p>
            <a:pPr marL="342900" indent="-342900">
              <a:lnSpc>
                <a:spcPct val="100000"/>
              </a:lnSpc>
              <a:spcBef>
                <a:spcPts val="1300"/>
              </a:spcBef>
              <a:buClr>
                <a:schemeClr val="accent1"/>
              </a:buClr>
              <a:buFont typeface="+mj-lt"/>
              <a:buAutoNum type="arabicPeriod"/>
            </a:pPr>
            <a:r>
              <a:rPr lang="es-ES" sz="1500" dirty="0">
                <a:solidFill>
                  <a:schemeClr val="tx1"/>
                </a:solidFill>
                <a:effectLst/>
                <a:latin typeface="ACHS Nueva Sans Medium" pitchFamily="2" charset="77"/>
              </a:rPr>
              <a:t>Determinar las corrientes de falla en el sistema eléctrico.</a:t>
            </a:r>
          </a:p>
          <a:p>
            <a:pPr marL="342900" indent="-342900">
              <a:lnSpc>
                <a:spcPct val="100000"/>
              </a:lnSpc>
              <a:spcBef>
                <a:spcPts val="1300"/>
              </a:spcBef>
              <a:buClr>
                <a:schemeClr val="accent1"/>
              </a:buClr>
              <a:buFont typeface="+mj-lt"/>
              <a:buAutoNum type="arabicPeriod"/>
            </a:pPr>
            <a:r>
              <a:rPr lang="es-ES" sz="1500" dirty="0">
                <a:solidFill>
                  <a:schemeClr val="tx1"/>
                </a:solidFill>
                <a:effectLst/>
                <a:latin typeface="ACHS Nueva Sans Medium" pitchFamily="2" charset="77"/>
              </a:rPr>
              <a:t>Todo sistema eléctrico instalado deberá contar con sistema de monitoreo y supervisión continuo y automático.</a:t>
            </a:r>
          </a:p>
          <a:p>
            <a:pPr marL="342900" indent="-342900">
              <a:lnSpc>
                <a:spcPct val="100000"/>
              </a:lnSpc>
              <a:spcBef>
                <a:spcPts val="1300"/>
              </a:spcBef>
              <a:buClr>
                <a:schemeClr val="accent1"/>
              </a:buClr>
              <a:buFont typeface="+mj-lt"/>
              <a:buAutoNum type="arabicPeriod"/>
            </a:pPr>
            <a:r>
              <a:rPr lang="es-ES" sz="1500" dirty="0">
                <a:solidFill>
                  <a:schemeClr val="tx1"/>
                </a:solidFill>
                <a:effectLst/>
                <a:latin typeface="ACHS Nueva Sans Medium" pitchFamily="2" charset="77"/>
              </a:rPr>
              <a:t>Las reparaciones de las fallas deben poder ser planificadas con anticipación para servir a las necesidades del paciente.</a:t>
            </a:r>
          </a:p>
        </p:txBody>
      </p:sp>
      <p:pic>
        <p:nvPicPr>
          <p:cNvPr id="7" name="Imagen 6">
            <a:extLst>
              <a:ext uri="{FF2B5EF4-FFF2-40B4-BE49-F238E27FC236}">
                <a16:creationId xmlns:a16="http://schemas.microsoft.com/office/drawing/2014/main" xmlns="" id="{3D87E8B0-44B8-DD4F-8054-48CFC4CE3D93}"/>
              </a:ext>
            </a:extLst>
          </p:cNvPr>
          <p:cNvPicPr>
            <a:picLocks noChangeAspect="1"/>
          </p:cNvPicPr>
          <p:nvPr/>
        </p:nvPicPr>
        <p:blipFill>
          <a:blip r:embed="rId3"/>
          <a:stretch>
            <a:fillRect/>
          </a:stretch>
        </p:blipFill>
        <p:spPr>
          <a:xfrm>
            <a:off x="6681911" y="1900905"/>
            <a:ext cx="4309550" cy="4309550"/>
          </a:xfrm>
          <a:prstGeom prst="rect">
            <a:avLst/>
          </a:prstGeom>
        </p:spPr>
      </p:pic>
    </p:spTree>
    <p:extLst>
      <p:ext uri="{BB962C8B-B14F-4D97-AF65-F5344CB8AC3E}">
        <p14:creationId xmlns:p14="http://schemas.microsoft.com/office/powerpoint/2010/main" val="190066266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A92F6620-01BC-41C2-8B27-E98BD34171CC}"/>
</file>

<file path=customXml/itemProps2.xml><?xml version="1.0" encoding="utf-8"?>
<ds:datastoreItem xmlns:ds="http://schemas.openxmlformats.org/officeDocument/2006/customXml" ds:itemID="{8E17AB7B-3659-4486-AF10-779AE26F35A1}"/>
</file>

<file path=customXml/itemProps3.xml><?xml version="1.0" encoding="utf-8"?>
<ds:datastoreItem xmlns:ds="http://schemas.openxmlformats.org/officeDocument/2006/customXml" ds:itemID="{24FA5A80-DC97-4221-8AAF-20D486A79656}"/>
</file>

<file path=docProps/app.xml><?xml version="1.0" encoding="utf-8"?>
<Properties xmlns="http://schemas.openxmlformats.org/officeDocument/2006/extended-properties" xmlns:vt="http://schemas.openxmlformats.org/officeDocument/2006/docPropsVTypes">
  <TotalTime>2461</TotalTime>
  <Words>2628</Words>
  <Application>Microsoft Office PowerPoint</Application>
  <PresentationFormat>Panorámica</PresentationFormat>
  <Paragraphs>268</Paragraphs>
  <Slides>23</Slides>
  <Notes>19</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23</vt:i4>
      </vt:variant>
    </vt:vector>
  </HeadingPairs>
  <TitlesOfParts>
    <vt:vector size="38" baseType="lpstr">
      <vt:lpstr>ACHS Nueva Sans</vt:lpstr>
      <vt:lpstr>ACHS Nueva Sans Medium</vt:lpstr>
      <vt:lpstr>ACHS Nueva Sans SemiBold</vt:lpstr>
      <vt:lpstr>ACHS Nueva Serif</vt:lpstr>
      <vt:lpstr>ACHS Nueva Serif Medium</vt:lpstr>
      <vt:lpstr>ACHS Nueva Serif SemiBold</vt:lpstr>
      <vt:lpstr>Arial</vt:lpstr>
      <vt:lpstr>Calibri</vt:lpstr>
      <vt:lpstr>Catamaran Light</vt:lpstr>
      <vt:lpstr>Helvetica Neue Medium</vt:lpstr>
      <vt:lpstr>Noto Sans Symbols</vt:lpstr>
      <vt:lpstr>Wingdings</vt:lpstr>
      <vt:lpstr>Tema de Office</vt:lpstr>
      <vt:lpstr>Portadas y cierres_Achs Seguro Laboral</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396</cp:revision>
  <dcterms:created xsi:type="dcterms:W3CDTF">2023-07-11T20:17:04Z</dcterms:created>
  <dcterms:modified xsi:type="dcterms:W3CDTF">2025-02-12T16:10:48Z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0x0101007C36543F3D857D488921B9E8F0F0A212</vt:lpwstr>
  </property>
</Properties>
</file>