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6.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10.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2.xml" ContentType="application/vnd.openxmlformats-officedocument.presentationml.tags+xml"/>
  <Override PartName="/ppt/tags/tag29.xml" ContentType="application/vnd.openxmlformats-officedocument.presentationml.tags+xml"/>
  <Override PartName="/ppt/tags/tag23.xml" ContentType="application/vnd.openxmlformats-officedocument.presentationml.tags+xml"/>
  <Override PartName="/ppt/tags/tag27.xml" ContentType="application/vnd.openxmlformats-officedocument.presentationml.tags+xml"/>
  <Override PartName="/ppt/tags/tag25.xml" ContentType="application/vnd.openxmlformats-officedocument.presentationml.tags+xml"/>
  <Override PartName="/ppt/tags/tag28.xml" ContentType="application/vnd.openxmlformats-officedocument.presentationml.tags+xml"/>
  <Override PartName="/ppt/tags/tag24.xml" ContentType="application/vnd.openxmlformats-officedocument.presentationml.tags+xml"/>
  <Override PartName="/docProps/custom.xml" ContentType="application/vnd.openxmlformats-officedocument.custom-properties+xml"/>
  <Override PartName="/ppt/tags/tag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2.xml" ContentType="application/vnd.openxmlformats-officedocument.presentationml.tags+xml"/>
  <Override PartName="/ppt/tags/tag17.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11.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22"/>
  </p:notesMasterIdLst>
  <p:handoutMasterIdLst>
    <p:handoutMasterId r:id="rId23"/>
  </p:handoutMasterIdLst>
  <p:sldIdLst>
    <p:sldId id="453" r:id="rId3"/>
    <p:sldId id="2147472595" r:id="rId4"/>
    <p:sldId id="2147472596" r:id="rId5"/>
    <p:sldId id="2147472598" r:id="rId6"/>
    <p:sldId id="2147472674" r:id="rId7"/>
    <p:sldId id="2147472675" r:id="rId8"/>
    <p:sldId id="2147472676" r:id="rId9"/>
    <p:sldId id="2147472677" r:id="rId10"/>
    <p:sldId id="2147472678" r:id="rId11"/>
    <p:sldId id="2147472679" r:id="rId12"/>
    <p:sldId id="2147472680" r:id="rId13"/>
    <p:sldId id="2147472681" r:id="rId14"/>
    <p:sldId id="2147472682" r:id="rId15"/>
    <p:sldId id="2147472683" r:id="rId16"/>
    <p:sldId id="2147472684" r:id="rId17"/>
    <p:sldId id="2147472685" r:id="rId18"/>
    <p:sldId id="2147472686" r:id="rId19"/>
    <p:sldId id="2147472687" r:id="rId20"/>
    <p:sldId id="2147472671" r:id="rId21"/>
  </p:sldIdLst>
  <p:sldSz cx="12192000" cy="6858000"/>
  <p:notesSz cx="6858000" cy="9144000"/>
  <p:custDataLst>
    <p:tags r:id="rId24"/>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MHs5HZKbyibCbosysm1GA==" hashData="rC8iXzu/K3YdoLtpe+kn7cFZv+RWlQXo2DoqnC8EZ2eEJJLNPeZ+96IK7NcrY8yFy5cnufWR1K9+Kxya9FeYN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FFDD00"/>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9" autoAdjust="0"/>
    <p:restoredTop sz="79214" autoAdjust="0"/>
  </p:normalViewPr>
  <p:slideViewPr>
    <p:cSldViewPr snapToGrid="0">
      <p:cViewPr varScale="1">
        <p:scale>
          <a:sx n="61" d="100"/>
          <a:sy n="61" d="100"/>
        </p:scale>
        <p:origin x="1072" y="48"/>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04-02-2025</a:t>
            </a:fld>
            <a:endParaRPr lang="es-CL"/>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04-02-2025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dirty="0"/>
          </a:p>
        </p:txBody>
      </p:sp>
    </p:spTree>
    <p:extLst>
      <p:ext uri="{BB962C8B-B14F-4D97-AF65-F5344CB8AC3E}">
        <p14:creationId xmlns:p14="http://schemas.microsoft.com/office/powerpoint/2010/main" val="337656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10"/>
          </p:nvPr>
        </p:nvSpPr>
        <p:spPr/>
        <p:txBody>
          <a:bodyPr/>
          <a:lstStyle/>
          <a:p>
            <a:endParaRPr lang="es-CL" dirty="0"/>
          </a:p>
        </p:txBody>
      </p:sp>
      <p:sp>
        <p:nvSpPr>
          <p:cNvPr id="5" name="Marcador de número de diapositiva 4"/>
          <p:cNvSpPr>
            <a:spLocks noGrp="1"/>
          </p:cNvSpPr>
          <p:nvPr>
            <p:ph type="sldNum" sz="quarter" idx="11"/>
          </p:nvPr>
        </p:nvSpPr>
        <p:spPr/>
        <p:txBody>
          <a:bodyPr/>
          <a:lstStyle/>
          <a:p>
            <a:fld id="{EE7F3A76-3C4B-46A8-9478-22DCFEA7A812}" type="slidenum">
              <a:rPr lang="es-CL" smtClean="0"/>
              <a:t>2</a:t>
            </a:fld>
            <a:endParaRPr lang="es-CL" dirty="0"/>
          </a:p>
        </p:txBody>
      </p:sp>
    </p:spTree>
    <p:extLst>
      <p:ext uri="{BB962C8B-B14F-4D97-AF65-F5344CB8AC3E}">
        <p14:creationId xmlns:p14="http://schemas.microsoft.com/office/powerpoint/2010/main" val="103707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a:t>
            </a:fld>
            <a:endParaRPr lang="es-CL" dirty="0"/>
          </a:p>
        </p:txBody>
      </p:sp>
    </p:spTree>
    <p:extLst>
      <p:ext uri="{BB962C8B-B14F-4D97-AF65-F5344CB8AC3E}">
        <p14:creationId xmlns:p14="http://schemas.microsoft.com/office/powerpoint/2010/main" val="109934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a:t>
            </a:fld>
            <a:endParaRPr lang="es-CL" dirty="0"/>
          </a:p>
        </p:txBody>
      </p:sp>
    </p:spTree>
    <p:extLst>
      <p:ext uri="{BB962C8B-B14F-4D97-AF65-F5344CB8AC3E}">
        <p14:creationId xmlns:p14="http://schemas.microsoft.com/office/powerpoint/2010/main" val="243637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dirty="0"/>
          </a:p>
        </p:txBody>
      </p:sp>
    </p:spTree>
    <p:extLst>
      <p:ext uri="{BB962C8B-B14F-4D97-AF65-F5344CB8AC3E}">
        <p14:creationId xmlns:p14="http://schemas.microsoft.com/office/powerpoint/2010/main" val="244562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dirty="0"/>
          </a:p>
        </p:txBody>
      </p:sp>
    </p:spTree>
    <p:extLst>
      <p:ext uri="{BB962C8B-B14F-4D97-AF65-F5344CB8AC3E}">
        <p14:creationId xmlns:p14="http://schemas.microsoft.com/office/powerpoint/2010/main" val="272494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15</a:t>
            </a:fld>
            <a:endParaRPr lang="es-CL" dirty="0"/>
          </a:p>
        </p:txBody>
      </p:sp>
    </p:spTree>
    <p:extLst>
      <p:ext uri="{BB962C8B-B14F-4D97-AF65-F5344CB8AC3E}">
        <p14:creationId xmlns:p14="http://schemas.microsoft.com/office/powerpoint/2010/main" val="15143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dirty="0"/>
          </a:p>
        </p:txBody>
      </p:sp>
    </p:spTree>
    <p:extLst>
      <p:ext uri="{BB962C8B-B14F-4D97-AF65-F5344CB8AC3E}">
        <p14:creationId xmlns:p14="http://schemas.microsoft.com/office/powerpoint/2010/main" val="32020667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13" name="Diapositiva de think-cell" r:id="rId5" imgW="7772400" imgH="10058400" progId="TCLayout.ActiveDocument.1">
                  <p:embed/>
                </p:oleObj>
              </mc:Choice>
              <mc:Fallback>
                <p:oleObj name="Diapositiva de think-cell" r:id="rId5"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a16="http://schemas.microsoft.com/office/drawing/2014/main" xmlns=""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a16="http://schemas.microsoft.com/office/drawing/2014/main" xmlns="" id="{6684D6C2-8FED-B52F-0DE2-7AC39638A0FF}"/>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84657" y="407975"/>
            <a:ext cx="987281" cy="1557134"/>
          </a:xfrm>
          <a:prstGeom prst="rect">
            <a:avLst/>
          </a:prstGeom>
        </p:spPr>
      </p:pic>
    </p:spTree>
    <p:custDataLst>
      <p:tags r:id="rId2"/>
    </p:custDataLst>
    <p:extLst>
      <p:ext uri="{BB962C8B-B14F-4D97-AF65-F5344CB8AC3E}">
        <p14:creationId xmlns:p14="http://schemas.microsoft.com/office/powerpoint/2010/main" val="839351526"/>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65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3272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5031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3909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57298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0087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5423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06060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6717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7126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288"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675786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4866002" y="1325117"/>
            <a:ext cx="5340927" cy="3293365"/>
          </a:xfrm>
          <a:prstGeom prst="rect">
            <a:avLst/>
          </a:prstGeom>
        </p:spPr>
        <p:txBody>
          <a:bodyPr lIns="0" tIns="0" rIns="0" bIns="0"/>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Muchas</a:t>
            </a:r>
          </a:p>
          <a:p>
            <a:pPr lvl="0"/>
            <a:r>
              <a:rPr lang="es-ES" dirty="0"/>
              <a:t>gracias!</a:t>
            </a:r>
            <a:endParaRPr lang="es-CL" dirty="0"/>
          </a:p>
        </p:txBody>
      </p:sp>
      <p:pic>
        <p:nvPicPr>
          <p:cNvPr id="7" name="Picture 6">
            <a:extLst>
              <a:ext uri="{FF2B5EF4-FFF2-40B4-BE49-F238E27FC236}">
                <a16:creationId xmlns:a16="http://schemas.microsoft.com/office/drawing/2014/main" xmlns="" id="{2E7EB75B-AFA5-A24E-275D-BF73DF5084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4866002" y="4903909"/>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3"/>
          <a:stretch>
            <a:fillRect/>
          </a:stretch>
        </p:blipFill>
        <p:spPr>
          <a:xfrm>
            <a:off x="4866002" y="5428821"/>
            <a:ext cx="1266351" cy="518996"/>
          </a:xfrm>
          <a:prstGeom prst="rect">
            <a:avLst/>
          </a:prstGeom>
        </p:spPr>
      </p:pic>
    </p:spTree>
    <p:extLst>
      <p:ext uri="{BB962C8B-B14F-4D97-AF65-F5344CB8AC3E}">
        <p14:creationId xmlns:p14="http://schemas.microsoft.com/office/powerpoint/2010/main" val="1512738999"/>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erde Portadilla capitulo c titulo y logo (V2)">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flipH="1">
            <a:off x="0" y="5477069"/>
            <a:ext cx="1380931" cy="1380931"/>
          </a:xfrm>
          <a:prstGeom prst="rect">
            <a:avLst/>
          </a:prstGeom>
        </p:spPr>
      </p:pic>
    </p:spTree>
    <p:extLst>
      <p:ext uri="{BB962C8B-B14F-4D97-AF65-F5344CB8AC3E}">
        <p14:creationId xmlns:p14="http://schemas.microsoft.com/office/powerpoint/2010/main" val="293828335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869"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custDataLst>
      <p:tags r:id="rId2"/>
    </p:custDataLst>
    <p:extLst>
      <p:ext uri="{BB962C8B-B14F-4D97-AF65-F5344CB8AC3E}">
        <p14:creationId xmlns:p14="http://schemas.microsoft.com/office/powerpoint/2010/main" val="31446610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917"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6"/>
          <a:stretch>
            <a:fillRect/>
          </a:stretch>
        </p:blipFill>
        <p:spPr>
          <a:xfrm>
            <a:off x="10458369" y="457795"/>
            <a:ext cx="1415553" cy="518518"/>
          </a:xfrm>
          <a:prstGeom prst="rect">
            <a:avLst/>
          </a:prstGeom>
        </p:spPr>
      </p:pic>
    </p:spTree>
    <p:custDataLst>
      <p:tags r:id="rId2"/>
    </p:custDataLst>
    <p:extLst>
      <p:ext uri="{BB962C8B-B14F-4D97-AF65-F5344CB8AC3E}">
        <p14:creationId xmlns:p14="http://schemas.microsoft.com/office/powerpoint/2010/main" val="3088268511"/>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2086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688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1"/>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5" name="Diapositiva de think-cell" r:id="rId12" imgW="415" imgH="416" progId="TCLayout.ActiveDocument.1">
                  <p:embed/>
                </p:oleObj>
              </mc:Choice>
              <mc:Fallback>
                <p:oleObj name="Diapositiva de think-cell" r:id="rId12"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0"/>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2" r:id="rId1"/>
    <p:sldLayoutId id="2147483697" r:id="rId2"/>
    <p:sldLayoutId id="2147483665" r:id="rId3"/>
    <p:sldLayoutId id="2147483686" r:id="rId4"/>
    <p:sldLayoutId id="2147483698" r:id="rId5"/>
    <p:sldLayoutId id="2147483696" r:id="rId6"/>
    <p:sldLayoutId id="214748369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981843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xml"/><Relationship Id="rId7" Type="http://schemas.openxmlformats.org/officeDocument/2006/relationships/oleObject" Target="../embeddings/oleObject6.bin"/><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9.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3.emf"/><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28.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29.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7.vml"/><Relationship Id="rId6" Type="http://schemas.openxmlformats.org/officeDocument/2006/relationships/image" Target="../media/image33.emf"/><Relationship Id="rId5" Type="http://schemas.openxmlformats.org/officeDocument/2006/relationships/oleObject" Target="../embeddings/oleObject7.bin"/><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1CDFC76D-D084-D749-9F74-B2FBA9CD63C1}"/>
              </a:ext>
            </a:extLst>
          </p:cNvPr>
          <p:cNvPicPr>
            <a:picLocks noChangeAspect="1"/>
          </p:cNvPicPr>
          <p:nvPr/>
        </p:nvPicPr>
        <p:blipFill rotWithShape="1">
          <a:blip r:embed="rId6">
            <a:extLst>
              <a:ext uri="{28A0092B-C50C-407E-A947-70E740481C1C}">
                <a14:useLocalDpi xmlns:a14="http://schemas.microsoft.com/office/drawing/2010/main" val="0"/>
              </a:ext>
            </a:extLst>
          </a:blip>
          <a:srcRect l="967" t="12661" r="11368" b="2019"/>
          <a:stretch/>
        </p:blipFill>
        <p:spPr>
          <a:xfrm>
            <a:off x="0" y="0"/>
            <a:ext cx="10564596" cy="6858000"/>
          </a:xfrm>
          <a:prstGeom prst="rect">
            <a:avLst/>
          </a:prstGeom>
        </p:spPr>
      </p:pic>
      <p:sp>
        <p:nvSpPr>
          <p:cNvPr id="4" name="Marcador de texto 3">
            <a:extLst>
              <a:ext uri="{FF2B5EF4-FFF2-40B4-BE49-F238E27FC236}">
                <a16:creationId xmlns:a16="http://schemas.microsoft.com/office/drawing/2014/main" xmlns="" id="{DD37DDFC-9B35-4472-AAC0-7C735ED89992}"/>
              </a:ext>
            </a:extLst>
          </p:cNvPr>
          <p:cNvSpPr>
            <a:spLocks noGrp="1"/>
          </p:cNvSpPr>
          <p:nvPr>
            <p:ph type="body" sz="quarter" idx="16"/>
          </p:nvPr>
        </p:nvSpPr>
        <p:spPr/>
        <p:txBody>
          <a:bodyPr/>
          <a:lstStyle/>
          <a:p>
            <a:endParaRPr lang="es-CL" dirty="0"/>
          </a:p>
        </p:txBody>
      </p:sp>
      <p:sp>
        <p:nvSpPr>
          <p:cNvPr id="7" name="Marcador de texto 6">
            <a:extLst>
              <a:ext uri="{FF2B5EF4-FFF2-40B4-BE49-F238E27FC236}">
                <a16:creationId xmlns:a16="http://schemas.microsoft.com/office/drawing/2014/main" xmlns="" id="{A188B5C8-1ADD-4220-AF66-167980153FB0}"/>
              </a:ext>
            </a:extLst>
          </p:cNvPr>
          <p:cNvSpPr>
            <a:spLocks noGrp="1"/>
          </p:cNvSpPr>
          <p:nvPr>
            <p:ph type="body" sz="quarter" idx="17"/>
          </p:nvPr>
        </p:nvSpPr>
        <p:spPr>
          <a:xfrm>
            <a:off x="338472" y="5461640"/>
            <a:ext cx="4989786" cy="1143412"/>
          </a:xfrm>
        </p:spPr>
        <p:txBody>
          <a:bodyPr/>
          <a:lstStyle/>
          <a:p>
            <a:r>
              <a:rPr lang="es-CL" dirty="0">
                <a:latin typeface="ACHS Nueva Serif" pitchFamily="2" charset="77"/>
              </a:rPr>
              <a:t>Protocolo vigilancia Hiperbaria</a:t>
            </a:r>
          </a:p>
        </p:txBody>
      </p:sp>
      <p:graphicFrame>
        <p:nvGraphicFramePr>
          <p:cNvPr id="6" name="Objeto 5"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65" name="Diapositiva de think-cell" r:id="rId7" imgW="415" imgH="416" progId="TCLayout.ActiveDocument.1">
                  <p:embed/>
                </p:oleObj>
              </mc:Choice>
              <mc:Fallback>
                <p:oleObj name="Diapositiva de think-cell" r:id="rId7" imgW="415" imgH="416" progId="TCLayout.ActiveDocument.1">
                  <p:embed/>
                  <p:pic>
                    <p:nvPicPr>
                      <p:cNvPr id="6" name="Objeto 5"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ángulo redondeado 7">
            <a:extLst>
              <a:ext uri="{FF2B5EF4-FFF2-40B4-BE49-F238E27FC236}">
                <a16:creationId xmlns:a16="http://schemas.microsoft.com/office/drawing/2014/main" xmlns="" id="{28F435F5-148C-8C40-8E6B-731307752838}"/>
              </a:ext>
            </a:extLst>
          </p:cNvPr>
          <p:cNvSpPr/>
          <p:nvPr/>
        </p:nvSpPr>
        <p:spPr>
          <a:xfrm>
            <a:off x="338472" y="4796887"/>
            <a:ext cx="2236562" cy="44866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chemeClr val="bg2"/>
                </a:solidFill>
                <a:latin typeface="ACHS Nueva Sans Medium" pitchFamily="2" charset="77"/>
              </a:rPr>
              <a:t>Charla / </a:t>
            </a:r>
            <a:r>
              <a:rPr lang="es-CL" dirty="0" err="1" smtClean="0">
                <a:solidFill>
                  <a:schemeClr val="bg2"/>
                </a:solidFill>
                <a:latin typeface="ACHS Nueva Sans Medium" pitchFamily="2" charset="77"/>
              </a:rPr>
              <a:t>Streaming</a:t>
            </a:r>
            <a:endParaRPr lang="es-CL" dirty="0">
              <a:solidFill>
                <a:schemeClr val="bg2"/>
              </a:solidFill>
              <a:latin typeface="ACHS Nueva Sans Medium" pitchFamily="2" charset="77"/>
            </a:endParaRPr>
          </a:p>
        </p:txBody>
      </p:sp>
    </p:spTree>
    <p:custDataLst>
      <p:tags r:id="rId2"/>
    </p:custDataLst>
    <p:extLst>
      <p:ext uri="{BB962C8B-B14F-4D97-AF65-F5344CB8AC3E}">
        <p14:creationId xmlns:p14="http://schemas.microsoft.com/office/powerpoint/2010/main" val="387060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Aplicación del protocolo</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Planificación y organización</a:t>
            </a:r>
          </a:p>
        </p:txBody>
      </p:sp>
      <p:pic>
        <p:nvPicPr>
          <p:cNvPr id="10" name="Imagen 9">
            <a:extLst>
              <a:ext uri="{FF2B5EF4-FFF2-40B4-BE49-F238E27FC236}">
                <a16:creationId xmlns:a16="http://schemas.microsoft.com/office/drawing/2014/main" xmlns="" id="{70F1F685-2AED-A743-ADA3-40117CCF0E77}"/>
              </a:ext>
            </a:extLst>
          </p:cNvPr>
          <p:cNvPicPr>
            <a:picLocks noChangeAspect="1"/>
          </p:cNvPicPr>
          <p:nvPr/>
        </p:nvPicPr>
        <p:blipFill>
          <a:blip r:embed="rId3"/>
          <a:stretch>
            <a:fillRect/>
          </a:stretch>
        </p:blipFill>
        <p:spPr>
          <a:xfrm>
            <a:off x="1822451" y="1965143"/>
            <a:ext cx="461594" cy="758065"/>
          </a:xfrm>
          <a:prstGeom prst="rect">
            <a:avLst/>
          </a:prstGeom>
        </p:spPr>
      </p:pic>
      <p:pic>
        <p:nvPicPr>
          <p:cNvPr id="11" name="Imagen 10">
            <a:extLst>
              <a:ext uri="{FF2B5EF4-FFF2-40B4-BE49-F238E27FC236}">
                <a16:creationId xmlns:a16="http://schemas.microsoft.com/office/drawing/2014/main" xmlns="" id="{CC73BF20-2DF1-0742-BC3C-1AFCD41B7AC4}"/>
              </a:ext>
            </a:extLst>
          </p:cNvPr>
          <p:cNvPicPr>
            <a:picLocks noChangeAspect="1"/>
          </p:cNvPicPr>
          <p:nvPr/>
        </p:nvPicPr>
        <p:blipFill>
          <a:blip r:embed="rId4"/>
          <a:stretch>
            <a:fillRect/>
          </a:stretch>
        </p:blipFill>
        <p:spPr>
          <a:xfrm>
            <a:off x="7079955" y="1965143"/>
            <a:ext cx="543744" cy="758066"/>
          </a:xfrm>
          <a:prstGeom prst="rect">
            <a:avLst/>
          </a:prstGeom>
        </p:spPr>
      </p:pic>
      <p:sp>
        <p:nvSpPr>
          <p:cNvPr id="14" name="Marcador de texto 5">
            <a:extLst>
              <a:ext uri="{FF2B5EF4-FFF2-40B4-BE49-F238E27FC236}">
                <a16:creationId xmlns:a16="http://schemas.microsoft.com/office/drawing/2014/main" xmlns="" id="{274D35AC-0DD8-6643-954F-84B0E9EE93E4}"/>
              </a:ext>
            </a:extLst>
          </p:cNvPr>
          <p:cNvSpPr txBox="1">
            <a:spLocks/>
          </p:cNvSpPr>
          <p:nvPr/>
        </p:nvSpPr>
        <p:spPr>
          <a:xfrm>
            <a:off x="449262" y="1539082"/>
            <a:ext cx="3688785" cy="122918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En el contexto de tareas que involucran exposición directa a condiciones hiperbáricas, es fundamental la existencia y aplicación de:</a:t>
            </a:r>
          </a:p>
        </p:txBody>
      </p:sp>
      <p:sp>
        <p:nvSpPr>
          <p:cNvPr id="16" name="Freeform 6">
            <a:extLst>
              <a:ext uri="{FF2B5EF4-FFF2-40B4-BE49-F238E27FC236}">
                <a16:creationId xmlns:a16="http://schemas.microsoft.com/office/drawing/2014/main" xmlns="" id="{AA7A8082-4124-AE4E-993F-DCC03812B448}"/>
              </a:ext>
            </a:extLst>
          </p:cNvPr>
          <p:cNvSpPr/>
          <p:nvPr/>
        </p:nvSpPr>
        <p:spPr>
          <a:xfrm>
            <a:off x="769300" y="4159153"/>
            <a:ext cx="2490213" cy="1900817"/>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50400" rIns="108000" bIns="49530" numCol="1" spcCol="1270" anchor="ctr" anchorCtr="0">
            <a:noAutofit/>
          </a:bodyPr>
          <a:lstStyle/>
          <a:p>
            <a:pPr defTabSz="577850">
              <a:lnSpc>
                <a:spcPct val="90000"/>
              </a:lnSpc>
              <a:spcBef>
                <a:spcPct val="0"/>
              </a:spcBef>
              <a:spcAft>
                <a:spcPct val="35000"/>
              </a:spcAft>
            </a:pPr>
            <a:r>
              <a:rPr lang="es-ES" altLang="es-CL" sz="1600" dirty="0">
                <a:solidFill>
                  <a:schemeClr val="tx1"/>
                </a:solidFill>
                <a:latin typeface="ACHS Nueva Sans" pitchFamily="2" charset="0"/>
                <a:ea typeface="+mj-ea"/>
                <a:cs typeface="Arial"/>
              </a:rPr>
              <a:t>Política de seguridad</a:t>
            </a:r>
          </a:p>
        </p:txBody>
      </p:sp>
      <p:sp>
        <p:nvSpPr>
          <p:cNvPr id="17" name="Freeform 6">
            <a:extLst>
              <a:ext uri="{FF2B5EF4-FFF2-40B4-BE49-F238E27FC236}">
                <a16:creationId xmlns:a16="http://schemas.microsoft.com/office/drawing/2014/main" xmlns="" id="{5D15E904-558F-1440-909F-1E503B581DC6}"/>
              </a:ext>
            </a:extLst>
          </p:cNvPr>
          <p:cNvSpPr/>
          <p:nvPr/>
        </p:nvSpPr>
        <p:spPr>
          <a:xfrm>
            <a:off x="4908163" y="4159153"/>
            <a:ext cx="2511749" cy="1922398"/>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50400" rIns="108000" bIns="49530" numCol="1" spcCol="1270" anchor="ctr" anchorCtr="0">
            <a:noAutofit/>
          </a:bodyPr>
          <a:lstStyle/>
          <a:p>
            <a:pPr defTabSz="577850">
              <a:lnSpc>
                <a:spcPct val="90000"/>
              </a:lnSpc>
              <a:spcBef>
                <a:spcPct val="0"/>
              </a:spcBef>
              <a:spcAft>
                <a:spcPct val="35000"/>
              </a:spcAft>
            </a:pPr>
            <a:r>
              <a:rPr lang="es-ES" altLang="es-CL" sz="1600" dirty="0">
                <a:solidFill>
                  <a:schemeClr val="tx1"/>
                </a:solidFill>
                <a:latin typeface="ACHS Nueva Sans" pitchFamily="2" charset="0"/>
                <a:ea typeface="+mj-ea"/>
                <a:cs typeface="Arial"/>
              </a:rPr>
              <a:t>Manual de aplicación, que soporte:</a:t>
            </a:r>
          </a:p>
          <a:p>
            <a:pPr marL="285750" indent="-285750" defTabSz="577850">
              <a:lnSpc>
                <a:spcPct val="90000"/>
              </a:lnSpc>
              <a:spcBef>
                <a:spcPct val="0"/>
              </a:spcBef>
              <a:spcAft>
                <a:spcPct val="35000"/>
              </a:spcAft>
              <a:buClr>
                <a:schemeClr val="accent1"/>
              </a:buClr>
              <a:buFont typeface="Wingdings" pitchFamily="2" charset="2"/>
              <a:buChar char="§"/>
            </a:pPr>
            <a:r>
              <a:rPr lang="es-ES" altLang="es-CL" sz="1600" dirty="0">
                <a:solidFill>
                  <a:schemeClr val="tx1"/>
                </a:solidFill>
                <a:latin typeface="ACHS Nueva Sans" pitchFamily="2" charset="0"/>
                <a:ea typeface="+mj-ea"/>
                <a:cs typeface="Arial"/>
              </a:rPr>
              <a:t>Programas de seguridad </a:t>
            </a:r>
          </a:p>
          <a:p>
            <a:pPr marL="285750" indent="-285750" defTabSz="577850">
              <a:lnSpc>
                <a:spcPct val="90000"/>
              </a:lnSpc>
              <a:spcBef>
                <a:spcPct val="0"/>
              </a:spcBef>
              <a:spcAft>
                <a:spcPct val="35000"/>
              </a:spcAft>
              <a:buClr>
                <a:schemeClr val="accent1"/>
              </a:buClr>
              <a:buFont typeface="Wingdings" pitchFamily="2" charset="2"/>
              <a:buChar char="§"/>
            </a:pPr>
            <a:r>
              <a:rPr lang="es-ES" altLang="es-CL" sz="1600" dirty="0">
                <a:solidFill>
                  <a:schemeClr val="tx1"/>
                </a:solidFill>
                <a:latin typeface="ACHS Nueva Sans" pitchFamily="2" charset="0"/>
                <a:ea typeface="+mj-ea"/>
                <a:cs typeface="Arial"/>
              </a:rPr>
              <a:t>Recursos para la aplicación.</a:t>
            </a:r>
          </a:p>
        </p:txBody>
      </p:sp>
      <p:sp>
        <p:nvSpPr>
          <p:cNvPr id="19" name="Freeform 6">
            <a:extLst>
              <a:ext uri="{FF2B5EF4-FFF2-40B4-BE49-F238E27FC236}">
                <a16:creationId xmlns:a16="http://schemas.microsoft.com/office/drawing/2014/main" xmlns="" id="{D454DEEA-FF1A-4744-8EA5-7A97E8552F41}"/>
              </a:ext>
            </a:extLst>
          </p:cNvPr>
          <p:cNvSpPr/>
          <p:nvPr/>
        </p:nvSpPr>
        <p:spPr>
          <a:xfrm>
            <a:off x="8932486" y="4159153"/>
            <a:ext cx="2490213" cy="1900817"/>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50400" rIns="108000" bIns="49530" numCol="1" spcCol="1270" anchor="ctr" anchorCtr="0">
            <a:noAutofit/>
          </a:bodyPr>
          <a:lstStyle/>
          <a:p>
            <a:pPr defTabSz="577850">
              <a:lnSpc>
                <a:spcPct val="90000"/>
              </a:lnSpc>
              <a:spcBef>
                <a:spcPct val="0"/>
              </a:spcBef>
              <a:spcAft>
                <a:spcPct val="35000"/>
              </a:spcAft>
            </a:pPr>
            <a:r>
              <a:rPr lang="es-ES" altLang="es-CL" sz="1600" dirty="0">
                <a:solidFill>
                  <a:schemeClr val="tx1"/>
                </a:solidFill>
                <a:latin typeface="ACHS Nueva Sans" pitchFamily="2" charset="0"/>
                <a:ea typeface="+mj-ea"/>
                <a:cs typeface="Arial"/>
              </a:rPr>
              <a:t>Equipo de Salud Ocupacional.</a:t>
            </a:r>
          </a:p>
          <a:p>
            <a:pPr defTabSz="577850">
              <a:lnSpc>
                <a:spcPct val="90000"/>
              </a:lnSpc>
              <a:spcBef>
                <a:spcPct val="0"/>
              </a:spcBef>
              <a:spcAft>
                <a:spcPct val="35000"/>
              </a:spcAft>
            </a:pPr>
            <a:endParaRPr lang="es-ES" altLang="es-CL" sz="1600" dirty="0">
              <a:solidFill>
                <a:schemeClr val="tx1"/>
              </a:solidFill>
              <a:latin typeface="ACHS Nueva Sans" pitchFamily="2" charset="0"/>
              <a:ea typeface="+mj-ea"/>
              <a:cs typeface="Arial"/>
            </a:endParaRPr>
          </a:p>
        </p:txBody>
      </p:sp>
      <p:cxnSp>
        <p:nvCxnSpPr>
          <p:cNvPr id="24" name="Conector recto 23">
            <a:extLst>
              <a:ext uri="{FF2B5EF4-FFF2-40B4-BE49-F238E27FC236}">
                <a16:creationId xmlns:a16="http://schemas.microsoft.com/office/drawing/2014/main" xmlns="" id="{C8942BD5-FBD8-3445-9764-63ED94E3074E}"/>
              </a:ext>
            </a:extLst>
          </p:cNvPr>
          <p:cNvCxnSpPr>
            <a:cxnSpLocks/>
          </p:cNvCxnSpPr>
          <p:nvPr/>
        </p:nvCxnSpPr>
        <p:spPr>
          <a:xfrm>
            <a:off x="4034575" y="4151859"/>
            <a:ext cx="0" cy="1900817"/>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26" name="Conector recto 25">
            <a:extLst>
              <a:ext uri="{FF2B5EF4-FFF2-40B4-BE49-F238E27FC236}">
                <a16:creationId xmlns:a16="http://schemas.microsoft.com/office/drawing/2014/main" xmlns="" id="{C80A1FCC-76CA-6D42-9C10-F69A634704E3}"/>
              </a:ext>
            </a:extLst>
          </p:cNvPr>
          <p:cNvCxnSpPr>
            <a:cxnSpLocks/>
          </p:cNvCxnSpPr>
          <p:nvPr/>
        </p:nvCxnSpPr>
        <p:spPr>
          <a:xfrm>
            <a:off x="8304548" y="4159153"/>
            <a:ext cx="0" cy="1900817"/>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27" name="Imagen 26">
            <a:extLst>
              <a:ext uri="{FF2B5EF4-FFF2-40B4-BE49-F238E27FC236}">
                <a16:creationId xmlns:a16="http://schemas.microsoft.com/office/drawing/2014/main" xmlns="" id="{634BFA9E-6DD8-ED43-BCB2-0425EB7659C5}"/>
              </a:ext>
            </a:extLst>
          </p:cNvPr>
          <p:cNvPicPr>
            <a:picLocks noChangeAspect="1"/>
          </p:cNvPicPr>
          <p:nvPr/>
        </p:nvPicPr>
        <p:blipFill>
          <a:blip r:embed="rId5"/>
          <a:stretch>
            <a:fillRect/>
          </a:stretch>
        </p:blipFill>
        <p:spPr>
          <a:xfrm>
            <a:off x="5621047" y="3244745"/>
            <a:ext cx="831271" cy="637203"/>
          </a:xfrm>
          <a:prstGeom prst="rect">
            <a:avLst/>
          </a:prstGeom>
        </p:spPr>
      </p:pic>
      <p:pic>
        <p:nvPicPr>
          <p:cNvPr id="28" name="Imagen 27">
            <a:extLst>
              <a:ext uri="{FF2B5EF4-FFF2-40B4-BE49-F238E27FC236}">
                <a16:creationId xmlns:a16="http://schemas.microsoft.com/office/drawing/2014/main" xmlns="" id="{47168C30-20C5-0746-982D-11F69E16F291}"/>
              </a:ext>
            </a:extLst>
          </p:cNvPr>
          <p:cNvPicPr>
            <a:picLocks noChangeAspect="1"/>
          </p:cNvPicPr>
          <p:nvPr/>
        </p:nvPicPr>
        <p:blipFill>
          <a:blip r:embed="rId6"/>
          <a:stretch>
            <a:fillRect/>
          </a:stretch>
        </p:blipFill>
        <p:spPr>
          <a:xfrm>
            <a:off x="9670692" y="3184315"/>
            <a:ext cx="1013799" cy="758066"/>
          </a:xfrm>
          <a:prstGeom prst="rect">
            <a:avLst/>
          </a:prstGeom>
        </p:spPr>
      </p:pic>
      <p:pic>
        <p:nvPicPr>
          <p:cNvPr id="29" name="Imagen 28">
            <a:extLst>
              <a:ext uri="{FF2B5EF4-FFF2-40B4-BE49-F238E27FC236}">
                <a16:creationId xmlns:a16="http://schemas.microsoft.com/office/drawing/2014/main" xmlns="" id="{82757ED6-FF8B-544C-82DA-2F26D640FA53}"/>
              </a:ext>
            </a:extLst>
          </p:cNvPr>
          <p:cNvPicPr>
            <a:picLocks noChangeAspect="1"/>
          </p:cNvPicPr>
          <p:nvPr/>
        </p:nvPicPr>
        <p:blipFill>
          <a:blip r:embed="rId7"/>
          <a:stretch>
            <a:fillRect/>
          </a:stretch>
        </p:blipFill>
        <p:spPr>
          <a:xfrm>
            <a:off x="1626138" y="3095142"/>
            <a:ext cx="776536" cy="936411"/>
          </a:xfrm>
          <a:prstGeom prst="rect">
            <a:avLst/>
          </a:prstGeom>
        </p:spPr>
      </p:pic>
    </p:spTree>
    <p:custDataLst>
      <p:tags r:id="rId1"/>
    </p:custDataLst>
    <p:extLst>
      <p:ext uri="{BB962C8B-B14F-4D97-AF65-F5344CB8AC3E}">
        <p14:creationId xmlns:p14="http://schemas.microsoft.com/office/powerpoint/2010/main" val="311032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610A9498-9A13-2842-9855-69D9646A7E57}"/>
              </a:ext>
            </a:extLst>
          </p:cNvPr>
          <p:cNvPicPr>
            <a:picLocks noChangeAspect="1"/>
          </p:cNvPicPr>
          <p:nvPr/>
        </p:nvPicPr>
        <p:blipFill rotWithShape="1">
          <a:blip r:embed="rId3"/>
          <a:srcRect l="1964" t="12720" r="15748" b="21122"/>
          <a:stretch/>
        </p:blipFill>
        <p:spPr>
          <a:xfrm>
            <a:off x="4473575" y="1539083"/>
            <a:ext cx="7718425" cy="5318918"/>
          </a:xfrm>
          <a:prstGeom prst="rect">
            <a:avLst/>
          </a:prstGeom>
        </p:spPr>
      </p:pic>
      <p:sp>
        <p:nvSpPr>
          <p:cNvPr id="8" name="Text Placeholder 14">
            <a:extLst>
              <a:ext uri="{FF2B5EF4-FFF2-40B4-BE49-F238E27FC236}">
                <a16:creationId xmlns:a16="http://schemas.microsoft.com/office/drawing/2014/main" xmlns="" id="{CFADF840-57C7-D441-A451-EFB8D4897F55}"/>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Aplicación del protocolo</a:t>
            </a:r>
          </a:p>
        </p:txBody>
      </p:sp>
      <p:sp>
        <p:nvSpPr>
          <p:cNvPr id="9" name="Text Placeholder 15">
            <a:extLst>
              <a:ext uri="{FF2B5EF4-FFF2-40B4-BE49-F238E27FC236}">
                <a16:creationId xmlns:a16="http://schemas.microsoft.com/office/drawing/2014/main" xmlns="" id="{E7A9C5CB-022B-FE4D-A683-F6D1FDA9723B}"/>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Funciones del equipo de salud ocupacional (8)</a:t>
            </a:r>
          </a:p>
        </p:txBody>
      </p:sp>
      <p:sp>
        <p:nvSpPr>
          <p:cNvPr id="10" name="Marcador de texto 5">
            <a:extLst>
              <a:ext uri="{FF2B5EF4-FFF2-40B4-BE49-F238E27FC236}">
                <a16:creationId xmlns:a16="http://schemas.microsoft.com/office/drawing/2014/main" xmlns="" id="{F7CBFC27-2D3A-544B-BFE1-30B4F5658EF6}"/>
              </a:ext>
            </a:extLst>
          </p:cNvPr>
          <p:cNvSpPr txBox="1">
            <a:spLocks/>
          </p:cNvSpPr>
          <p:nvPr/>
        </p:nvSpPr>
        <p:spPr>
          <a:xfrm>
            <a:off x="449263" y="1539082"/>
            <a:ext cx="2960364" cy="48223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342900" indent="-342900">
              <a:lnSpc>
                <a:spcPct val="100000"/>
              </a:lnSpc>
              <a:spcBef>
                <a:spcPts val="1650"/>
              </a:spcBef>
              <a:buClr>
                <a:schemeClr val="accent1"/>
              </a:buClr>
              <a:buFont typeface="+mj-lt"/>
              <a:buAutoNum type="arabicPeriod"/>
            </a:pPr>
            <a:r>
              <a:rPr lang="es-ES" dirty="0">
                <a:solidFill>
                  <a:schemeClr val="tx1"/>
                </a:solidFill>
                <a:effectLst/>
                <a:latin typeface="ACHS Nueva Sans Medium" pitchFamily="2" charset="77"/>
              </a:rPr>
              <a:t>Identificar tareas y procesos donde existe exposición.</a:t>
            </a:r>
          </a:p>
          <a:p>
            <a:pPr marL="342900" indent="-342900">
              <a:lnSpc>
                <a:spcPct val="100000"/>
              </a:lnSpc>
              <a:spcBef>
                <a:spcPts val="1650"/>
              </a:spcBef>
              <a:buClr>
                <a:schemeClr val="accent1"/>
              </a:buClr>
              <a:buFont typeface="+mj-lt"/>
              <a:buAutoNum type="arabicPeriod"/>
            </a:pPr>
            <a:r>
              <a:rPr lang="es-ES" dirty="0">
                <a:solidFill>
                  <a:schemeClr val="tx1"/>
                </a:solidFill>
                <a:effectLst/>
                <a:latin typeface="ACHS Nueva Sans Medium" pitchFamily="2" charset="77"/>
              </a:rPr>
              <a:t>Difundir entre los trabajadores la existencia del programa de vigilancia para agente Hiperbaria.</a:t>
            </a:r>
          </a:p>
          <a:p>
            <a:pPr marL="342900" indent="-342900">
              <a:lnSpc>
                <a:spcPct val="100000"/>
              </a:lnSpc>
              <a:spcBef>
                <a:spcPts val="1650"/>
              </a:spcBef>
              <a:buClr>
                <a:schemeClr val="accent1"/>
              </a:buClr>
              <a:buFont typeface="+mj-lt"/>
              <a:buAutoNum type="arabicPeriod"/>
            </a:pPr>
            <a:r>
              <a:rPr lang="es-ES" dirty="0">
                <a:solidFill>
                  <a:schemeClr val="tx1"/>
                </a:solidFill>
                <a:effectLst/>
                <a:latin typeface="ACHS Nueva Sans Medium" pitchFamily="2" charset="77"/>
              </a:rPr>
              <a:t>Realizar exámenes pre ocupacionales a los trabajadores antes de contratación.</a:t>
            </a:r>
          </a:p>
          <a:p>
            <a:pPr marL="342900" indent="-342900">
              <a:lnSpc>
                <a:spcPct val="100000"/>
              </a:lnSpc>
              <a:spcBef>
                <a:spcPts val="1650"/>
              </a:spcBef>
              <a:buClr>
                <a:schemeClr val="accent1"/>
              </a:buClr>
              <a:buFont typeface="+mj-lt"/>
              <a:buAutoNum type="arabicPeriod"/>
            </a:pPr>
            <a:r>
              <a:rPr lang="es-ES" dirty="0">
                <a:solidFill>
                  <a:schemeClr val="tx1"/>
                </a:solidFill>
                <a:effectLst/>
                <a:latin typeface="ACHS Nueva Sans Medium" pitchFamily="2" charset="77"/>
              </a:rPr>
              <a:t>Identificar los trabajadores expuestos y generar nómina para el programa de vigilancia del OAL.</a:t>
            </a:r>
          </a:p>
        </p:txBody>
      </p:sp>
    </p:spTree>
    <p:custDataLst>
      <p:tags r:id="rId1"/>
    </p:custDataLst>
    <p:extLst>
      <p:ext uri="{BB962C8B-B14F-4D97-AF65-F5344CB8AC3E}">
        <p14:creationId xmlns:p14="http://schemas.microsoft.com/office/powerpoint/2010/main" val="38017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CFADF840-57C7-D441-A451-EFB8D4897F55}"/>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Aplicación del protocolo</a:t>
            </a:r>
          </a:p>
        </p:txBody>
      </p:sp>
      <p:sp>
        <p:nvSpPr>
          <p:cNvPr id="9" name="Text Placeholder 15">
            <a:extLst>
              <a:ext uri="{FF2B5EF4-FFF2-40B4-BE49-F238E27FC236}">
                <a16:creationId xmlns:a16="http://schemas.microsoft.com/office/drawing/2014/main" xmlns="" id="{E7A9C5CB-022B-FE4D-A683-F6D1FDA9723B}"/>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Funciones del equipo de salud ocupacional (8)</a:t>
            </a:r>
          </a:p>
        </p:txBody>
      </p:sp>
      <p:sp>
        <p:nvSpPr>
          <p:cNvPr id="10" name="Marcador de texto 5">
            <a:extLst>
              <a:ext uri="{FF2B5EF4-FFF2-40B4-BE49-F238E27FC236}">
                <a16:creationId xmlns:a16="http://schemas.microsoft.com/office/drawing/2014/main" xmlns="" id="{F7CBFC27-2D3A-544B-BFE1-30B4F5658EF6}"/>
              </a:ext>
            </a:extLst>
          </p:cNvPr>
          <p:cNvSpPr txBox="1">
            <a:spLocks/>
          </p:cNvSpPr>
          <p:nvPr/>
        </p:nvSpPr>
        <p:spPr>
          <a:xfrm>
            <a:off x="449263" y="1539082"/>
            <a:ext cx="3270330" cy="507857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342900" indent="-342900">
              <a:lnSpc>
                <a:spcPct val="100000"/>
              </a:lnSpc>
              <a:spcBef>
                <a:spcPts val="1050"/>
              </a:spcBef>
              <a:buClr>
                <a:schemeClr val="accent1"/>
              </a:buClr>
              <a:buFont typeface="+mj-lt"/>
              <a:buAutoNum type="arabicPeriod" startAt="5"/>
            </a:pPr>
            <a:r>
              <a:rPr lang="es-ES" dirty="0">
                <a:solidFill>
                  <a:schemeClr val="tx1"/>
                </a:solidFill>
                <a:effectLst/>
                <a:latin typeface="ACHS Nueva Sans Medium" pitchFamily="2" charset="77"/>
              </a:rPr>
              <a:t>Enviar a trabajadores expuestos a Programa de Vigilancia de la Salud en OAL.</a:t>
            </a:r>
          </a:p>
          <a:p>
            <a:pPr marL="342900" indent="-342900">
              <a:lnSpc>
                <a:spcPct val="100000"/>
              </a:lnSpc>
              <a:spcBef>
                <a:spcPts val="1050"/>
              </a:spcBef>
              <a:buClr>
                <a:schemeClr val="accent1"/>
              </a:buClr>
              <a:buFont typeface="+mj-lt"/>
              <a:buAutoNum type="arabicPeriod" startAt="5"/>
            </a:pPr>
            <a:r>
              <a:rPr lang="es-ES" dirty="0">
                <a:solidFill>
                  <a:schemeClr val="tx1"/>
                </a:solidFill>
                <a:effectLst/>
                <a:latin typeface="ACHS Nueva Sans Medium" pitchFamily="2" charset="77"/>
              </a:rPr>
              <a:t>Realizar actualización anual de nómina de expuestos e Informar al OAL.</a:t>
            </a:r>
          </a:p>
          <a:p>
            <a:pPr marL="342900" indent="-342900">
              <a:lnSpc>
                <a:spcPct val="100000"/>
              </a:lnSpc>
              <a:spcBef>
                <a:spcPts val="1050"/>
              </a:spcBef>
              <a:buClr>
                <a:schemeClr val="accent1"/>
              </a:buClr>
              <a:buFont typeface="+mj-lt"/>
              <a:buAutoNum type="arabicPeriod" startAt="5"/>
            </a:pPr>
            <a:r>
              <a:rPr lang="es-ES" dirty="0">
                <a:solidFill>
                  <a:schemeClr val="tx1"/>
                </a:solidFill>
                <a:effectLst/>
                <a:latin typeface="ACHS Nueva Sans Medium" pitchFamily="2" charset="77"/>
              </a:rPr>
              <a:t>Informar al OAL en caso de cambio de puesto de trabajo que implique condición de exposición diferente a la evaluada, a fin de incorporar las nóminas y evaluación de exposición correspondiente.</a:t>
            </a:r>
          </a:p>
          <a:p>
            <a:pPr marL="342900" indent="-342900">
              <a:lnSpc>
                <a:spcPct val="100000"/>
              </a:lnSpc>
              <a:spcBef>
                <a:spcPts val="1050"/>
              </a:spcBef>
              <a:buClr>
                <a:schemeClr val="accent1"/>
              </a:buClr>
              <a:buFont typeface="+mj-lt"/>
              <a:buAutoNum type="arabicPeriod" startAt="5"/>
            </a:pPr>
            <a:r>
              <a:rPr lang="es-ES" dirty="0">
                <a:solidFill>
                  <a:schemeClr val="tx1"/>
                </a:solidFill>
                <a:effectLst/>
                <a:latin typeface="ACHS Nueva Sans Medium" pitchFamily="2" charset="77"/>
              </a:rPr>
              <a:t>Gestionar, a través de Plan de Acción propuesto, la aplicación de las diferentes medidas recomendadas en cada una de las Evaluaciones Cualitativas realizadas.</a:t>
            </a:r>
          </a:p>
        </p:txBody>
      </p:sp>
      <p:pic>
        <p:nvPicPr>
          <p:cNvPr id="7" name="Imagen 6">
            <a:extLst>
              <a:ext uri="{FF2B5EF4-FFF2-40B4-BE49-F238E27FC236}">
                <a16:creationId xmlns:a16="http://schemas.microsoft.com/office/drawing/2014/main" xmlns="" id="{BB999ABB-06F1-B047-855D-B49B6558C13F}"/>
              </a:ext>
            </a:extLst>
          </p:cNvPr>
          <p:cNvPicPr>
            <a:picLocks noChangeAspect="1"/>
          </p:cNvPicPr>
          <p:nvPr/>
        </p:nvPicPr>
        <p:blipFill rotWithShape="1">
          <a:blip r:embed="rId3"/>
          <a:srcRect l="1964" t="12720" r="15748" b="21122"/>
          <a:stretch/>
        </p:blipFill>
        <p:spPr>
          <a:xfrm>
            <a:off x="4473575" y="1539083"/>
            <a:ext cx="7718425" cy="5318918"/>
          </a:xfrm>
          <a:prstGeom prst="rect">
            <a:avLst/>
          </a:prstGeom>
        </p:spPr>
      </p:pic>
    </p:spTree>
    <p:custDataLst>
      <p:tags r:id="rId1"/>
    </p:custDataLst>
    <p:extLst>
      <p:ext uri="{BB962C8B-B14F-4D97-AF65-F5344CB8AC3E}">
        <p14:creationId xmlns:p14="http://schemas.microsoft.com/office/powerpoint/2010/main" val="18269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CAEB51B7-9CD6-F04A-A241-2448B77C1202}"/>
              </a:ext>
            </a:extLst>
          </p:cNvPr>
          <p:cNvPicPr>
            <a:picLocks noChangeAspect="1"/>
          </p:cNvPicPr>
          <p:nvPr/>
        </p:nvPicPr>
        <p:blipFill rotWithShape="1">
          <a:blip r:embed="rId4">
            <a:extLst>
              <a:ext uri="{28A0092B-C50C-407E-A947-70E740481C1C}">
                <a14:useLocalDpi xmlns:a14="http://schemas.microsoft.com/office/drawing/2010/main" val="0"/>
              </a:ext>
            </a:extLst>
          </a:blip>
          <a:srcRect l="3796" t="2584" r="4841" b="2687"/>
          <a:stretch/>
        </p:blipFill>
        <p:spPr>
          <a:xfrm>
            <a:off x="4473575" y="1516163"/>
            <a:ext cx="7718425" cy="5341838"/>
          </a:xfrm>
          <a:prstGeom prst="rect">
            <a:avLst/>
          </a:prstGeom>
        </p:spPr>
      </p:pic>
      <p:sp>
        <p:nvSpPr>
          <p:cNvPr id="8" name="Text Placeholder 14">
            <a:extLst>
              <a:ext uri="{FF2B5EF4-FFF2-40B4-BE49-F238E27FC236}">
                <a16:creationId xmlns:a16="http://schemas.microsoft.com/office/drawing/2014/main" xmlns="" id="{4BF8D696-E7C0-CB42-A962-33B788528F6B}"/>
              </a:ext>
            </a:extLst>
          </p:cNvPr>
          <p:cNvSpPr txBox="1">
            <a:spLocks/>
          </p:cNvSpPr>
          <p:nvPr/>
        </p:nvSpPr>
        <p:spPr>
          <a:xfrm>
            <a:off x="449262" y="496570"/>
            <a:ext cx="9865812" cy="47982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Fuentes de exposición laboral</a:t>
            </a:r>
          </a:p>
        </p:txBody>
      </p:sp>
      <p:sp>
        <p:nvSpPr>
          <p:cNvPr id="9" name="Text Placeholder 15">
            <a:extLst>
              <a:ext uri="{FF2B5EF4-FFF2-40B4-BE49-F238E27FC236}">
                <a16:creationId xmlns:a16="http://schemas.microsoft.com/office/drawing/2014/main" xmlns="" id="{FC3D44B4-8194-2647-BDB2-E246C96370F1}"/>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Identificación de tareas</a:t>
            </a:r>
          </a:p>
        </p:txBody>
      </p:sp>
      <p:sp>
        <p:nvSpPr>
          <p:cNvPr id="10" name="Marcador de texto 5">
            <a:extLst>
              <a:ext uri="{FF2B5EF4-FFF2-40B4-BE49-F238E27FC236}">
                <a16:creationId xmlns:a16="http://schemas.microsoft.com/office/drawing/2014/main" xmlns="" id="{B02E0A7F-C39D-6949-906A-ACE604F21278}"/>
              </a:ext>
            </a:extLst>
          </p:cNvPr>
          <p:cNvSpPr txBox="1">
            <a:spLocks/>
          </p:cNvSpPr>
          <p:nvPr/>
        </p:nvSpPr>
        <p:spPr>
          <a:xfrm>
            <a:off x="449263" y="1539082"/>
            <a:ext cx="3022357" cy="48223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buClr>
                <a:schemeClr val="accent1"/>
              </a:buClr>
            </a:pPr>
            <a:r>
              <a:rPr lang="es-ES" b="1" dirty="0">
                <a:effectLst/>
                <a:latin typeface="ACHS Nueva Sans Medium" pitchFamily="2" charset="77"/>
              </a:rPr>
              <a:t>Se consideran fuentes de exposición laboral, las tareas que involucran exposición a condiciones hiperbáricas en: </a:t>
            </a:r>
            <a:endParaRPr lang="es-ES" b="1" dirty="0">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Labores de buceo en la Industria General. </a:t>
            </a: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Labores de buceo en la Industria Acuicultura (piscicultura y cultivos).</a:t>
            </a: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Tareas de asistencia en cámaras hiperbáricas en entornos clínicos.</a:t>
            </a: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Trabajos en entornos de aire comprimido (cajones de aire comprimido y perforación de túneles).</a:t>
            </a:r>
          </a:p>
        </p:txBody>
      </p:sp>
    </p:spTree>
    <p:custDataLst>
      <p:tags r:id="rId1"/>
    </p:custDataLst>
    <p:extLst>
      <p:ext uri="{BB962C8B-B14F-4D97-AF65-F5344CB8AC3E}">
        <p14:creationId xmlns:p14="http://schemas.microsoft.com/office/powerpoint/2010/main" val="97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23AD2EAB-9EB9-F04C-B674-B04300E74D63}"/>
              </a:ext>
            </a:extLst>
          </p:cNvPr>
          <p:cNvPicPr>
            <a:picLocks noChangeAspect="1"/>
          </p:cNvPicPr>
          <p:nvPr/>
        </p:nvPicPr>
        <p:blipFill rotWithShape="1">
          <a:blip r:embed="rId4">
            <a:extLst>
              <a:ext uri="{28A0092B-C50C-407E-A947-70E740481C1C}">
                <a14:useLocalDpi xmlns:a14="http://schemas.microsoft.com/office/drawing/2010/main" val="0"/>
              </a:ext>
            </a:extLst>
          </a:blip>
          <a:srcRect l="8016" t="5970" r="13749" b="4358"/>
          <a:stretch/>
        </p:blipFill>
        <p:spPr>
          <a:xfrm>
            <a:off x="4473575" y="1549831"/>
            <a:ext cx="7718425" cy="5308169"/>
          </a:xfrm>
          <a:prstGeom prst="rect">
            <a:avLst/>
          </a:prstGeom>
        </p:spPr>
      </p:pic>
      <p:sp>
        <p:nvSpPr>
          <p:cNvPr id="8" name="Text Placeholder 14">
            <a:extLst>
              <a:ext uri="{FF2B5EF4-FFF2-40B4-BE49-F238E27FC236}">
                <a16:creationId xmlns:a16="http://schemas.microsoft.com/office/drawing/2014/main" xmlns="" id="{4BF8D696-E7C0-CB42-A962-33B788528F6B}"/>
              </a:ext>
            </a:extLst>
          </p:cNvPr>
          <p:cNvSpPr txBox="1">
            <a:spLocks/>
          </p:cNvSpPr>
          <p:nvPr/>
        </p:nvSpPr>
        <p:spPr>
          <a:xfrm>
            <a:off x="449262" y="496570"/>
            <a:ext cx="9865812" cy="47982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Definición de trabajador expuesto</a:t>
            </a:r>
          </a:p>
        </p:txBody>
      </p:sp>
      <p:sp>
        <p:nvSpPr>
          <p:cNvPr id="10" name="Marcador de texto 5">
            <a:extLst>
              <a:ext uri="{FF2B5EF4-FFF2-40B4-BE49-F238E27FC236}">
                <a16:creationId xmlns:a16="http://schemas.microsoft.com/office/drawing/2014/main" xmlns="" id="{B02E0A7F-C39D-6949-906A-ACE604F21278}"/>
              </a:ext>
            </a:extLst>
          </p:cNvPr>
          <p:cNvSpPr txBox="1">
            <a:spLocks/>
          </p:cNvSpPr>
          <p:nvPr/>
        </p:nvSpPr>
        <p:spPr>
          <a:xfrm>
            <a:off x="449262" y="1017826"/>
            <a:ext cx="3440813" cy="559982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buClr>
                <a:schemeClr val="accent1"/>
              </a:buClr>
            </a:pPr>
            <a:r>
              <a:rPr lang="es-ES" dirty="0">
                <a:solidFill>
                  <a:schemeClr val="tx1"/>
                </a:solidFill>
                <a:effectLst/>
                <a:latin typeface="ACHS Nueva Sans Medium" pitchFamily="2" charset="77"/>
              </a:rPr>
              <a:t>Trabajador/a que se desempeña laboralmente, en algún momento de su jornada, en condiciones de presión ambiental superior a 1 atmósfera absoluta (ATA).</a:t>
            </a:r>
          </a:p>
          <a:p>
            <a:pPr>
              <a:lnSpc>
                <a:spcPct val="100000"/>
              </a:lnSpc>
              <a:spcBef>
                <a:spcPts val="1650"/>
              </a:spcBef>
              <a:buClr>
                <a:schemeClr val="accent1"/>
              </a:buClr>
            </a:pPr>
            <a:r>
              <a:rPr lang="es-ES" dirty="0">
                <a:solidFill>
                  <a:schemeClr val="tx1"/>
                </a:solidFill>
                <a:latin typeface="ACHS Nueva Sans Medium" pitchFamily="2" charset="77"/>
              </a:rPr>
              <a:t>Lo anterior incluye, según la definición señalada en el Reglamento de Buceo para:</a:t>
            </a: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Buzos </a:t>
            </a:r>
            <a:r>
              <a:rPr lang="es-ES" dirty="0" smtClean="0">
                <a:solidFill>
                  <a:schemeClr val="tx1"/>
                </a:solidFill>
                <a:latin typeface="ACHS Nueva Sans Medium" pitchFamily="2" charset="77"/>
              </a:rPr>
              <a:t>Profesionales</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 </a:t>
            </a:r>
            <a:r>
              <a:rPr lang="es-ES" dirty="0" smtClean="0">
                <a:solidFill>
                  <a:schemeClr val="tx1"/>
                </a:solidFill>
                <a:latin typeface="ACHS Nueva Sans Medium" pitchFamily="2" charset="77"/>
              </a:rPr>
              <a:t>mariscador</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 </a:t>
            </a:r>
            <a:r>
              <a:rPr lang="es-ES" dirty="0" smtClean="0">
                <a:solidFill>
                  <a:schemeClr val="tx1"/>
                </a:solidFill>
                <a:latin typeface="ACHS Nueva Sans Medium" pitchFamily="2" charset="77"/>
              </a:rPr>
              <a:t>especialista</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 </a:t>
            </a:r>
            <a:r>
              <a:rPr lang="es-ES" dirty="0" smtClean="0">
                <a:solidFill>
                  <a:schemeClr val="tx1"/>
                </a:solidFill>
                <a:latin typeface="ACHS Nueva Sans Medium" pitchFamily="2" charset="77"/>
              </a:rPr>
              <a:t>comercial</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Buzo </a:t>
            </a:r>
            <a:r>
              <a:rPr lang="es-ES" dirty="0" smtClean="0">
                <a:solidFill>
                  <a:schemeClr val="tx1"/>
                </a:solidFill>
                <a:latin typeface="ACHS Nueva Sans Medium" pitchFamily="2" charset="77"/>
              </a:rPr>
              <a:t>instructor  </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Personal que realiza tareas al interior de cámaras hiperbáricas en entornos clínicos.</a:t>
            </a:r>
          </a:p>
          <a:p>
            <a:pPr>
              <a:lnSpc>
                <a:spcPct val="100000"/>
              </a:lnSpc>
              <a:spcBef>
                <a:spcPts val="1650"/>
              </a:spcBef>
              <a:buClr>
                <a:schemeClr val="accent1"/>
              </a:buClr>
            </a:pPr>
            <a:endParaRPr lang="es-ES" dirty="0">
              <a:solidFill>
                <a:schemeClr val="tx1"/>
              </a:solidFill>
              <a:latin typeface="ACHS Nueva Sans Medium" pitchFamily="2" charset="77"/>
            </a:endParaRPr>
          </a:p>
        </p:txBody>
      </p:sp>
    </p:spTree>
    <p:custDataLst>
      <p:tags r:id="rId1"/>
    </p:custDataLst>
    <p:extLst>
      <p:ext uri="{BB962C8B-B14F-4D97-AF65-F5344CB8AC3E}">
        <p14:creationId xmlns:p14="http://schemas.microsoft.com/office/powerpoint/2010/main" val="207980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CC69317-7005-3242-955B-A3336888994E}"/>
              </a:ext>
            </a:extLst>
          </p:cNvPr>
          <p:cNvPicPr>
            <a:picLocks noChangeAspect="1"/>
          </p:cNvPicPr>
          <p:nvPr/>
        </p:nvPicPr>
        <p:blipFill rotWithShape="1">
          <a:blip r:embed="rId4"/>
          <a:srcRect l="2274" t="18881" r="4615" b="24237"/>
          <a:stretch/>
        </p:blipFill>
        <p:spPr>
          <a:xfrm>
            <a:off x="4473575" y="1549830"/>
            <a:ext cx="7718425" cy="5308170"/>
          </a:xfrm>
          <a:prstGeom prst="rect">
            <a:avLst/>
          </a:prstGeom>
        </p:spPr>
      </p:pic>
      <p:sp>
        <p:nvSpPr>
          <p:cNvPr id="8" name="Text Placeholder 14">
            <a:extLst>
              <a:ext uri="{FF2B5EF4-FFF2-40B4-BE49-F238E27FC236}">
                <a16:creationId xmlns:a16="http://schemas.microsoft.com/office/drawing/2014/main" xmlns="" id="{4BF8D696-E7C0-CB42-A962-33B788528F6B}"/>
              </a:ext>
            </a:extLst>
          </p:cNvPr>
          <p:cNvSpPr txBox="1">
            <a:spLocks/>
          </p:cNvSpPr>
          <p:nvPr/>
        </p:nvSpPr>
        <p:spPr>
          <a:xfrm>
            <a:off x="449262" y="496570"/>
            <a:ext cx="9865812" cy="47982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Pauta de verificación del programa:</a:t>
            </a:r>
          </a:p>
        </p:txBody>
      </p:sp>
      <p:sp>
        <p:nvSpPr>
          <p:cNvPr id="10" name="Marcador de texto 5">
            <a:extLst>
              <a:ext uri="{FF2B5EF4-FFF2-40B4-BE49-F238E27FC236}">
                <a16:creationId xmlns:a16="http://schemas.microsoft.com/office/drawing/2014/main" xmlns="" id="{B02E0A7F-C39D-6949-906A-ACE604F21278}"/>
              </a:ext>
            </a:extLst>
          </p:cNvPr>
          <p:cNvSpPr txBox="1">
            <a:spLocks/>
          </p:cNvSpPr>
          <p:nvPr/>
        </p:nvSpPr>
        <p:spPr>
          <a:xfrm>
            <a:off x="449262" y="1549830"/>
            <a:ext cx="3440813" cy="506782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buClr>
                <a:schemeClr val="accent1"/>
              </a:buClr>
            </a:pPr>
            <a:r>
              <a:rPr lang="es-ES" dirty="0">
                <a:solidFill>
                  <a:schemeClr val="tx1"/>
                </a:solidFill>
                <a:latin typeface="ACHS Nueva Sans Medium" pitchFamily="2" charset="77"/>
              </a:rPr>
              <a:t>Una vez realizada la identificación de tareas y procesos donde existe exposición a condiciones hiperbáricas, corresponde aplicar Pauta de Autoevaluación, definida para  alguno de los cinco grupos de trabajadores expuestos, realizada por la empresa, se debe enviar a ACHS, quien emite informe técnico cualitativo que deberá contar con:</a:t>
            </a: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Análisis de </a:t>
            </a:r>
            <a:r>
              <a:rPr lang="es-ES" dirty="0" smtClean="0">
                <a:solidFill>
                  <a:schemeClr val="tx1"/>
                </a:solidFill>
                <a:latin typeface="ACHS Nueva Sans Medium" pitchFamily="2" charset="77"/>
              </a:rPr>
              <a:t>resultados</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smtClean="0">
                <a:solidFill>
                  <a:schemeClr val="tx1"/>
                </a:solidFill>
                <a:latin typeface="ACHS Nueva Sans Medium" pitchFamily="2" charset="77"/>
              </a:rPr>
              <a:t>Recomendaciones</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Plan de </a:t>
            </a:r>
            <a:r>
              <a:rPr lang="es-ES" dirty="0" smtClean="0">
                <a:solidFill>
                  <a:schemeClr val="tx1"/>
                </a:solidFill>
                <a:latin typeface="ACHS Nueva Sans Medium" pitchFamily="2" charset="77"/>
              </a:rPr>
              <a:t>acción</a:t>
            </a:r>
            <a:endParaRPr lang="es-ES"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dirty="0">
                <a:solidFill>
                  <a:schemeClr val="tx1"/>
                </a:solidFill>
                <a:latin typeface="ACHS Nueva Sans Medium" pitchFamily="2" charset="77"/>
              </a:rPr>
              <a:t>Informe nómina de expuestos (sobre la información remitida por el Equipo de Salud Ocupacional</a:t>
            </a:r>
            <a:r>
              <a:rPr lang="es-ES" dirty="0" smtClean="0">
                <a:solidFill>
                  <a:schemeClr val="tx1"/>
                </a:solidFill>
                <a:latin typeface="ACHS Nueva Sans Medium" pitchFamily="2" charset="77"/>
              </a:rPr>
              <a:t>)</a:t>
            </a:r>
            <a:endParaRPr lang="es-ES" dirty="0">
              <a:solidFill>
                <a:schemeClr val="tx1"/>
              </a:solidFill>
              <a:latin typeface="ACHS Nueva Sans Medium" pitchFamily="2" charset="77"/>
            </a:endParaRPr>
          </a:p>
        </p:txBody>
      </p:sp>
    </p:spTree>
    <p:custDataLst>
      <p:tags r:id="rId1"/>
    </p:custDataLst>
    <p:extLst>
      <p:ext uri="{BB962C8B-B14F-4D97-AF65-F5344CB8AC3E}">
        <p14:creationId xmlns:p14="http://schemas.microsoft.com/office/powerpoint/2010/main" val="413949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70103EE-9703-904D-B007-6A09CF839692}"/>
              </a:ext>
            </a:extLst>
          </p:cNvPr>
          <p:cNvPicPr>
            <a:picLocks noChangeAspect="1"/>
          </p:cNvPicPr>
          <p:nvPr/>
        </p:nvPicPr>
        <p:blipFill rotWithShape="1">
          <a:blip r:embed="rId4"/>
          <a:srcRect l="2622" t="16644" r="2622" b="24713"/>
          <a:stretch/>
        </p:blipFill>
        <p:spPr>
          <a:xfrm>
            <a:off x="4473575" y="1516163"/>
            <a:ext cx="7718425" cy="5341837"/>
          </a:xfrm>
          <a:prstGeom prst="rect">
            <a:avLst/>
          </a:prstGeom>
        </p:spPr>
      </p:pic>
      <p:sp>
        <p:nvSpPr>
          <p:cNvPr id="8" name="Text Placeholder 14">
            <a:extLst>
              <a:ext uri="{FF2B5EF4-FFF2-40B4-BE49-F238E27FC236}">
                <a16:creationId xmlns:a16="http://schemas.microsoft.com/office/drawing/2014/main" xmlns="" id="{77D2CD8A-622C-1D45-AFC6-DDFF8891DE5B}"/>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Conclusión</a:t>
            </a:r>
          </a:p>
        </p:txBody>
      </p:sp>
      <p:sp>
        <p:nvSpPr>
          <p:cNvPr id="10" name="Marcador de texto 5">
            <a:extLst>
              <a:ext uri="{FF2B5EF4-FFF2-40B4-BE49-F238E27FC236}">
                <a16:creationId xmlns:a16="http://schemas.microsoft.com/office/drawing/2014/main" xmlns="" id="{9895AE12-1CBB-FE46-8706-1D596DB61687}"/>
              </a:ext>
            </a:extLst>
          </p:cNvPr>
          <p:cNvSpPr txBox="1">
            <a:spLocks/>
          </p:cNvSpPr>
          <p:nvPr/>
        </p:nvSpPr>
        <p:spPr>
          <a:xfrm>
            <a:off x="449262" y="1275814"/>
            <a:ext cx="3405562" cy="534183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El protocolo deberá ser conocido por los expertos en prevención de riesgos, supervisores de buceo, higienistas industriales, médicos, enfermeras, profesionales de los Organismos Administradores del Seguro de la Ley 16.744, miembros de Comités Paritarios, dirigentes sindicales, y en general todo actor relacionado con actividades de exposición a condiciones hiperbáricas.</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Por ello, recuerda siempre revisar y aplicar las recomendaciones desarrolladas en esta capacitación por tu seguridad y la de tus compañeros. </a:t>
            </a:r>
          </a:p>
          <a:p>
            <a:pPr>
              <a:lnSpc>
                <a:spcPct val="100000"/>
              </a:lnSpc>
              <a:buClr>
                <a:schemeClr val="accent1"/>
              </a:buClr>
            </a:pPr>
            <a:endParaRPr lang="es-ES" dirty="0">
              <a:solidFill>
                <a:schemeClr val="tx1"/>
              </a:solidFill>
              <a:effectLst/>
              <a:latin typeface="ACHS Nueva Sans Medium" pitchFamily="2" charset="77"/>
            </a:endParaRPr>
          </a:p>
        </p:txBody>
      </p:sp>
    </p:spTree>
    <p:custDataLst>
      <p:tags r:id="rId1"/>
    </p:custDataLst>
    <p:extLst>
      <p:ext uri="{BB962C8B-B14F-4D97-AF65-F5344CB8AC3E}">
        <p14:creationId xmlns:p14="http://schemas.microsoft.com/office/powerpoint/2010/main" val="2257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88550A4-1DE6-C94A-BC55-147348535139}"/>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a16="http://schemas.microsoft.com/office/drawing/2014/main" xmlns="" id="{1CA11D24-AD6C-AC46-8A54-D2DA454D3336}"/>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4458015A-2076-3643-9D4E-CDA7988B4DE8}"/>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a16="http://schemas.microsoft.com/office/drawing/2014/main" xmlns="" id="{12C7EBAE-BCCF-514F-AF4B-FAA87B74940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a16="http://schemas.microsoft.com/office/drawing/2014/main" xmlns="" id="{5BADBBA6-0D13-1944-BE7F-85F9675DA071}"/>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a16="http://schemas.microsoft.com/office/drawing/2014/main" xmlns="" id="{E452025A-63DE-FF41-A369-D0B05A53B121}"/>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a16="http://schemas.microsoft.com/office/drawing/2014/main" xmlns="" id="{4FA15053-6531-1C4F-9DAD-F1A98ACE9D4A}"/>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27589CF8-2A0B-5940-9954-F26613DD4347}"/>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7E86D35B-FFA1-F54F-8774-D8E68AC54DB3}"/>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3139FFF0-9526-FA40-82E4-BADBAB536699}"/>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4C70E9DE-2F32-9642-AD47-9A6C0C48ED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D78F5B53-66FE-D84A-B65B-7012FCD1C20A}"/>
              </a:ext>
            </a:extLst>
          </p:cNvPr>
          <p:cNvSpPr txBox="1">
            <a:spLocks/>
          </p:cNvSpPr>
          <p:nvPr/>
        </p:nvSpPr>
        <p:spPr>
          <a:xfrm>
            <a:off x="5737689" y="2905125"/>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ahyp="http://schemas.microsoft.com/office/drawing/2018/hyperlinkcolor" xmlns="" val="tx"/>
                    </a:ext>
                  </a:extLst>
                </a:hlinkClick>
              </a:rPr>
              <a:t>t</a:t>
            </a:r>
            <a:r>
              <a:rPr lang="es-CL" sz="240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2400" u="sng" kern="0" dirty="0">
                <a:solidFill>
                  <a:srgbClr val="15C047"/>
                </a:solidFill>
              </a:rPr>
              <a:t>rxm3zy35</a:t>
            </a:r>
          </a:p>
        </p:txBody>
      </p:sp>
      <p:pic>
        <p:nvPicPr>
          <p:cNvPr id="18" name="Imagen 17">
            <a:extLst>
              <a:ext uri="{FF2B5EF4-FFF2-40B4-BE49-F238E27FC236}">
                <a16:creationId xmlns:a16="http://schemas.microsoft.com/office/drawing/2014/main" xmlns="" id="{C50A787F-09EE-A148-BBF9-46923C6CB7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28958" y="2578100"/>
            <a:ext cx="1692424" cy="1701800"/>
          </a:xfrm>
          <a:prstGeom prst="rect">
            <a:avLst/>
          </a:prstGeom>
        </p:spPr>
      </p:pic>
    </p:spTree>
    <p:custDataLst>
      <p:tags r:id="rId1"/>
    </p:custDataLst>
    <p:extLst>
      <p:ext uri="{BB962C8B-B14F-4D97-AF65-F5344CB8AC3E}">
        <p14:creationId xmlns:p14="http://schemas.microsoft.com/office/powerpoint/2010/main" val="2097163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8D277AE-C60C-8245-81E6-E15C1B7E1B35}"/>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a16="http://schemas.microsoft.com/office/drawing/2014/main" xmlns="" id="{73348561-921E-344F-A72B-19BDA9CAB6ED}"/>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432A776A-BF7B-BB46-8762-2FA3E11F4DDB}"/>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a16="http://schemas.microsoft.com/office/drawing/2014/main" xmlns="" id="{59C2DBAC-EE7F-2E4E-A7FA-7DEB62758007}"/>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a16="http://schemas.microsoft.com/office/drawing/2014/main" xmlns="" id="{C2A70D82-86AA-7C41-AAC2-4F88BF792D2C}"/>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a16="http://schemas.microsoft.com/office/drawing/2014/main" xmlns="" id="{B6387BF9-0F61-2D4E-A120-4F288EDAE62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a16="http://schemas.microsoft.com/office/drawing/2014/main" xmlns="" id="{670FEB82-F7CF-D043-985C-783DDD13C7D4}"/>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ADE4072A-0E18-2D42-95AC-B147F88E4A68}"/>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0AC4C99A-FBC1-E34E-98B4-212F0F61514A}"/>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D799C167-C865-6B44-A263-891460E2A8DD}"/>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16E3E300-634B-C448-95F3-6291B64DE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D017B122-CEB0-8A4F-B99D-3761E6F821F0}"/>
              </a:ext>
            </a:extLst>
          </p:cNvPr>
          <p:cNvSpPr txBox="1">
            <a:spLocks/>
          </p:cNvSpPr>
          <p:nvPr/>
        </p:nvSpPr>
        <p:spPr>
          <a:xfrm>
            <a:off x="5851683" y="3038490"/>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ahyp="http://schemas.microsoft.com/office/drawing/2018/hyperlinkcolor" xmlns="" val="tx"/>
                    </a:ext>
                  </a:extLst>
                </a:hlinkClick>
              </a:rPr>
              <a:t>t</a:t>
            </a:r>
            <a:r>
              <a:rPr lang="es-CL" sz="240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2400" u="sng" kern="0" dirty="0">
                <a:solidFill>
                  <a:srgbClr val="15C047"/>
                </a:solidFill>
              </a:rPr>
              <a:t>wtus2r43</a:t>
            </a:r>
          </a:p>
        </p:txBody>
      </p:sp>
      <p:pic>
        <p:nvPicPr>
          <p:cNvPr id="18" name="Imagen 17">
            <a:extLst>
              <a:ext uri="{FF2B5EF4-FFF2-40B4-BE49-F238E27FC236}">
                <a16:creationId xmlns:a16="http://schemas.microsoft.com/office/drawing/2014/main" xmlns="" id="{302EF3BD-7D21-134F-A18F-2593E24BF9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01759" y="2576379"/>
            <a:ext cx="1705240" cy="1705241"/>
          </a:xfrm>
          <a:prstGeom prst="rect">
            <a:avLst/>
          </a:prstGeom>
        </p:spPr>
      </p:pic>
    </p:spTree>
    <p:custDataLst>
      <p:tags r:id="rId1"/>
    </p:custDataLst>
    <p:extLst>
      <p:ext uri="{BB962C8B-B14F-4D97-AF65-F5344CB8AC3E}">
        <p14:creationId xmlns:p14="http://schemas.microsoft.com/office/powerpoint/2010/main" val="3970473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AC605557-E92C-284E-A185-854894AB00B2}"/>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927" name="Diapositiva de think-cell" r:id="rId5" imgW="7772400" imgH="10058400" progId="TCLayout.ActiveDocument.1">
                  <p:embed/>
                </p:oleObj>
              </mc:Choice>
              <mc:Fallback>
                <p:oleObj name="Diapositiva de think-cell" r:id="rId5" imgW="7772400" imgH="10058400" progId="TCLayout.ActiveDocument.1">
                  <p:embed/>
                  <p:pic>
                    <p:nvPicPr>
                      <p:cNvPr id="2" name="Objeto 1" hidden="1">
                        <a:extLst>
                          <a:ext uri="{FF2B5EF4-FFF2-40B4-BE49-F238E27FC236}">
                            <a16:creationId xmlns:a16="http://schemas.microsoft.com/office/drawing/2014/main" xmlns="" id="{AC605557-E92C-284E-A185-854894AB00B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xmlns="" id="{4641AB49-6C77-6FC9-A51B-7DE0EEA97F89}"/>
              </a:ext>
            </a:extLst>
          </p:cNvPr>
          <p:cNvSpPr>
            <a:spLocks noGrp="1"/>
          </p:cNvSpPr>
          <p:nvPr>
            <p:ph type="body" sz="quarter" idx="17"/>
          </p:nvPr>
        </p:nvSpPr>
        <p:spPr/>
        <p:txBody>
          <a:bodyPr>
            <a:normAutofit fontScale="92500"/>
          </a:bodyPr>
          <a:lstStyle/>
          <a:p>
            <a:r>
              <a:rPr lang="x-none" dirty="0">
                <a:latin typeface="ACHS Nueva Serif" pitchFamily="2" charset="77"/>
              </a:rPr>
              <a:t>Muchas</a:t>
            </a:r>
          </a:p>
          <a:p>
            <a:r>
              <a:rPr lang="en-US" dirty="0">
                <a:latin typeface="ACHS Nueva Serif" pitchFamily="2" charset="77"/>
              </a:rPr>
              <a:t>g</a:t>
            </a:r>
            <a:r>
              <a:rPr lang="x-none" dirty="0">
                <a:latin typeface="ACHS Nueva Serif" pitchFamily="2" charset="77"/>
              </a:rPr>
              <a:t>racias</a:t>
            </a:r>
          </a:p>
        </p:txBody>
      </p:sp>
      <p:sp>
        <p:nvSpPr>
          <p:cNvPr id="18" name="Text Placeholder 17">
            <a:extLst>
              <a:ext uri="{FF2B5EF4-FFF2-40B4-BE49-F238E27FC236}">
                <a16:creationId xmlns:a16="http://schemas.microsoft.com/office/drawing/2014/main" xmlns="" id="{679A60EB-ADA8-4A42-0140-DF2009B0BE2B}"/>
              </a:ext>
            </a:extLst>
          </p:cNvPr>
          <p:cNvSpPr>
            <a:spLocks noGrp="1"/>
          </p:cNvSpPr>
          <p:nvPr>
            <p:ph type="body" sz="quarter" idx="19"/>
          </p:nvPr>
        </p:nvSpPr>
        <p:spPr/>
        <p:txBody>
          <a:bodyPr/>
          <a:lstStyle/>
          <a:p>
            <a:endParaRPr lang="x-none">
              <a:latin typeface="ACHS Nueva Sans Medium" pitchFamily="2" charset="77"/>
            </a:endParaRPr>
          </a:p>
        </p:txBody>
      </p:sp>
    </p:spTree>
    <p:custDataLst>
      <p:tags r:id="rId2"/>
    </p:custDataLst>
    <p:extLst>
      <p:ext uri="{BB962C8B-B14F-4D97-AF65-F5344CB8AC3E}">
        <p14:creationId xmlns:p14="http://schemas.microsoft.com/office/powerpoint/2010/main" val="52032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A1EE75B6-E676-9640-BDA1-529A509EBE46}"/>
              </a:ext>
            </a:extLst>
          </p:cNvPr>
          <p:cNvSpPr>
            <a:spLocks noGrp="1"/>
          </p:cNvSpPr>
          <p:nvPr>
            <p:ph type="body" sz="quarter" idx="61"/>
          </p:nvPr>
        </p:nvSpPr>
        <p:spPr/>
        <p:txBody>
          <a:bodyPr/>
          <a:lstStyle/>
          <a:p>
            <a:r>
              <a:rPr lang="es-CL" dirty="0">
                <a:latin typeface="ACHS Nueva Serif" pitchFamily="2" charset="77"/>
              </a:rPr>
              <a:t>Antes de comenzar</a:t>
            </a:r>
          </a:p>
        </p:txBody>
      </p:sp>
      <p:sp>
        <p:nvSpPr>
          <p:cNvPr id="7" name="Marcador de texto 4">
            <a:extLst>
              <a:ext uri="{FF2B5EF4-FFF2-40B4-BE49-F238E27FC236}">
                <a16:creationId xmlns:a16="http://schemas.microsoft.com/office/drawing/2014/main" xmlns="" id="{FD37B5A4-4702-8643-9271-85EEB8D0074F}"/>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01</a:t>
            </a:r>
            <a:endParaRPr lang="es-CL" sz="4800" dirty="0">
              <a:solidFill>
                <a:schemeClr val="bg2"/>
              </a:solidFill>
              <a:latin typeface="ACHS Nueva Sans Medium" pitchFamily="2" charset="77"/>
            </a:endParaRPr>
          </a:p>
        </p:txBody>
      </p:sp>
      <p:sp>
        <p:nvSpPr>
          <p:cNvPr id="8" name="Marcador de texto 4">
            <a:extLst>
              <a:ext uri="{FF2B5EF4-FFF2-40B4-BE49-F238E27FC236}">
                <a16:creationId xmlns:a16="http://schemas.microsoft.com/office/drawing/2014/main" xmlns="" id="{318C975D-952F-3E43-B468-2D519DBD43DD}"/>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02</a:t>
            </a:r>
            <a:endParaRPr lang="es-CL" sz="4800" dirty="0">
              <a:solidFill>
                <a:schemeClr val="bg2"/>
              </a:solidFill>
              <a:latin typeface="ACHS Nueva Sans Medium" pitchFamily="2" charset="77"/>
            </a:endParaRPr>
          </a:p>
        </p:txBody>
      </p:sp>
      <p:sp>
        <p:nvSpPr>
          <p:cNvPr id="9" name="Marcador de texto 4">
            <a:extLst>
              <a:ext uri="{FF2B5EF4-FFF2-40B4-BE49-F238E27FC236}">
                <a16:creationId xmlns:a16="http://schemas.microsoft.com/office/drawing/2014/main" xmlns="" id="{34A3CEDA-9FAB-714D-85D5-E62B628E7E61}"/>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03</a:t>
            </a:r>
            <a:endParaRPr lang="es-CL" sz="4800" dirty="0">
              <a:solidFill>
                <a:schemeClr val="bg2"/>
              </a:solidFill>
              <a:latin typeface="ACHS Nueva Sans Medium" pitchFamily="2" charset="77"/>
            </a:endParaRPr>
          </a:p>
        </p:txBody>
      </p:sp>
      <p:sp>
        <p:nvSpPr>
          <p:cNvPr id="10" name="Marcador de texto 4">
            <a:extLst>
              <a:ext uri="{FF2B5EF4-FFF2-40B4-BE49-F238E27FC236}">
                <a16:creationId xmlns:a16="http://schemas.microsoft.com/office/drawing/2014/main" xmlns="" id="{8FF1AAA4-79AB-6941-85E4-70037C3FED5F}"/>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04</a:t>
            </a:r>
            <a:endParaRPr lang="es-CL" sz="4800" dirty="0">
              <a:solidFill>
                <a:schemeClr val="bg2"/>
              </a:solidFill>
              <a:latin typeface="ACHS Nueva Sans Medium" pitchFamily="2" charset="77"/>
            </a:endParaRPr>
          </a:p>
        </p:txBody>
      </p:sp>
      <p:sp>
        <p:nvSpPr>
          <p:cNvPr id="11" name="Marcador de texto 5">
            <a:extLst>
              <a:ext uri="{FF2B5EF4-FFF2-40B4-BE49-F238E27FC236}">
                <a16:creationId xmlns:a16="http://schemas.microsoft.com/office/drawing/2014/main" xmlns="" id="{7AD70A72-2B80-0C4F-97B7-8CD07B868567}"/>
              </a:ext>
            </a:extLst>
          </p:cNvPr>
          <p:cNvSpPr txBox="1">
            <a:spLocks/>
          </p:cNvSpPr>
          <p:nvPr/>
        </p:nvSpPr>
        <p:spPr>
          <a:xfrm>
            <a:off x="584328" y="4633669"/>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Bienvenida</a:t>
            </a:r>
          </a:p>
        </p:txBody>
      </p:sp>
      <p:sp>
        <p:nvSpPr>
          <p:cNvPr id="12" name="Marcador de texto 5">
            <a:extLst>
              <a:ext uri="{FF2B5EF4-FFF2-40B4-BE49-F238E27FC236}">
                <a16:creationId xmlns:a16="http://schemas.microsoft.com/office/drawing/2014/main" xmlns="" id="{9BC70322-8FDC-AB44-BBEA-D3D748B35850}"/>
              </a:ext>
            </a:extLst>
          </p:cNvPr>
          <p:cNvSpPr txBox="1">
            <a:spLocks/>
          </p:cNvSpPr>
          <p:nvPr/>
        </p:nvSpPr>
        <p:spPr>
          <a:xfrm>
            <a:off x="3425018"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del facilitador</a:t>
            </a:r>
          </a:p>
          <a:p>
            <a:pPr algn="ctr"/>
            <a:endParaRPr lang="es-CL" b="1" dirty="0">
              <a:solidFill>
                <a:schemeClr val="bg2"/>
              </a:solidFill>
              <a:latin typeface="ACHS Nueva Sans Medium" pitchFamily="2" charset="77"/>
            </a:endParaRPr>
          </a:p>
        </p:txBody>
      </p:sp>
      <p:sp>
        <p:nvSpPr>
          <p:cNvPr id="13" name="Marcador de texto 5">
            <a:extLst>
              <a:ext uri="{FF2B5EF4-FFF2-40B4-BE49-F238E27FC236}">
                <a16:creationId xmlns:a16="http://schemas.microsoft.com/office/drawing/2014/main" xmlns="" id="{7143C2FF-2B2C-AC49-ACF8-18D84AD216F2}"/>
              </a:ext>
            </a:extLst>
          </p:cNvPr>
          <p:cNvSpPr txBox="1">
            <a:spLocks/>
          </p:cNvSpPr>
          <p:nvPr/>
        </p:nvSpPr>
        <p:spPr>
          <a:xfrm>
            <a:off x="6509760" y="4629414"/>
            <a:ext cx="1828327"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Expectativas de los participantes</a:t>
            </a:r>
          </a:p>
          <a:p>
            <a:pPr algn="ctr"/>
            <a:endParaRPr lang="es-CL" b="1" dirty="0">
              <a:solidFill>
                <a:schemeClr val="bg2"/>
              </a:solidFill>
              <a:latin typeface="ACHS Nueva Sans Medium" pitchFamily="2" charset="77"/>
            </a:endParaRPr>
          </a:p>
        </p:txBody>
      </p:sp>
      <p:sp>
        <p:nvSpPr>
          <p:cNvPr id="14" name="Marcador de texto 5">
            <a:extLst>
              <a:ext uri="{FF2B5EF4-FFF2-40B4-BE49-F238E27FC236}">
                <a16:creationId xmlns:a16="http://schemas.microsoft.com/office/drawing/2014/main" xmlns="" id="{72DBB961-EE6D-D547-AC8A-FAEBCA9FB580}"/>
              </a:ext>
            </a:extLst>
          </p:cNvPr>
          <p:cNvSpPr txBox="1">
            <a:spLocks/>
          </p:cNvSpPr>
          <p:nvPr/>
        </p:nvSpPr>
        <p:spPr>
          <a:xfrm>
            <a:off x="9673763" y="4629413"/>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a:t>
            </a:r>
            <a:r>
              <a:rPr lang="es-CL" b="1" dirty="0" smtClean="0">
                <a:solidFill>
                  <a:schemeClr val="bg2"/>
                </a:solidFill>
                <a:latin typeface="ACHS Nueva Sans Medium" pitchFamily="2" charset="77"/>
              </a:rPr>
              <a:t>de la charla</a:t>
            </a:r>
            <a:endParaRPr lang="es-CL" b="1" dirty="0">
              <a:solidFill>
                <a:schemeClr val="bg2"/>
              </a:solidFill>
              <a:latin typeface="ACHS Nueva Sans Medium" pitchFamily="2" charset="77"/>
            </a:endParaRPr>
          </a:p>
          <a:p>
            <a:pPr algn="ctr"/>
            <a:endParaRPr lang="es-CL" b="1" dirty="0">
              <a:solidFill>
                <a:schemeClr val="bg2"/>
              </a:solidFill>
              <a:latin typeface="ACHS Nueva Sans Medium" pitchFamily="2" charset="77"/>
            </a:endParaRPr>
          </a:p>
        </p:txBody>
      </p:sp>
      <p:pic>
        <p:nvPicPr>
          <p:cNvPr id="15" name="Imagen 14">
            <a:extLst>
              <a:ext uri="{FF2B5EF4-FFF2-40B4-BE49-F238E27FC236}">
                <a16:creationId xmlns:a16="http://schemas.microsoft.com/office/drawing/2014/main" xmlns="" id="{F7A8950F-1B55-8D4D-BBE7-9A02BB6F483A}"/>
              </a:ext>
            </a:extLst>
          </p:cNvPr>
          <p:cNvPicPr>
            <a:picLocks noChangeAspect="1"/>
          </p:cNvPicPr>
          <p:nvPr/>
        </p:nvPicPr>
        <p:blipFill>
          <a:blip r:embed="rId4"/>
          <a:stretch>
            <a:fillRect/>
          </a:stretch>
        </p:blipFill>
        <p:spPr>
          <a:xfrm>
            <a:off x="584328" y="3108831"/>
            <a:ext cx="1481153" cy="1071472"/>
          </a:xfrm>
          <a:prstGeom prst="rect">
            <a:avLst/>
          </a:prstGeom>
        </p:spPr>
      </p:pic>
      <p:pic>
        <p:nvPicPr>
          <p:cNvPr id="16" name="Imagen 15">
            <a:extLst>
              <a:ext uri="{FF2B5EF4-FFF2-40B4-BE49-F238E27FC236}">
                <a16:creationId xmlns:a16="http://schemas.microsoft.com/office/drawing/2014/main" xmlns="" id="{54CBE767-626C-7E45-8F17-E29F3584DAB2}"/>
              </a:ext>
            </a:extLst>
          </p:cNvPr>
          <p:cNvPicPr>
            <a:picLocks noChangeAspect="1"/>
          </p:cNvPicPr>
          <p:nvPr/>
        </p:nvPicPr>
        <p:blipFill>
          <a:blip r:embed="rId5"/>
          <a:stretch>
            <a:fillRect/>
          </a:stretch>
        </p:blipFill>
        <p:spPr>
          <a:xfrm>
            <a:off x="3714980" y="2934164"/>
            <a:ext cx="922622" cy="1336212"/>
          </a:xfrm>
          <a:prstGeom prst="rect">
            <a:avLst/>
          </a:prstGeom>
        </p:spPr>
      </p:pic>
      <p:pic>
        <p:nvPicPr>
          <p:cNvPr id="17" name="Imagen 16">
            <a:extLst>
              <a:ext uri="{FF2B5EF4-FFF2-40B4-BE49-F238E27FC236}">
                <a16:creationId xmlns:a16="http://schemas.microsoft.com/office/drawing/2014/main" xmlns="" id="{B8D87CA9-66F5-9D4D-AAA3-CAB379C286C7}"/>
              </a:ext>
            </a:extLst>
          </p:cNvPr>
          <p:cNvPicPr>
            <a:picLocks noChangeAspect="1"/>
          </p:cNvPicPr>
          <p:nvPr/>
        </p:nvPicPr>
        <p:blipFill>
          <a:blip r:embed="rId6"/>
          <a:stretch>
            <a:fillRect/>
          </a:stretch>
        </p:blipFill>
        <p:spPr>
          <a:xfrm>
            <a:off x="6731655" y="3124588"/>
            <a:ext cx="1102987" cy="1039959"/>
          </a:xfrm>
          <a:prstGeom prst="rect">
            <a:avLst/>
          </a:prstGeom>
        </p:spPr>
      </p:pic>
      <p:pic>
        <p:nvPicPr>
          <p:cNvPr id="18" name="Imagen 17">
            <a:extLst>
              <a:ext uri="{FF2B5EF4-FFF2-40B4-BE49-F238E27FC236}">
                <a16:creationId xmlns:a16="http://schemas.microsoft.com/office/drawing/2014/main" xmlns="" id="{AA55BF28-0B52-4542-BD70-87FF08F4227B}"/>
              </a:ext>
            </a:extLst>
          </p:cNvPr>
          <p:cNvPicPr>
            <a:picLocks noChangeAspect="1"/>
          </p:cNvPicPr>
          <p:nvPr/>
        </p:nvPicPr>
        <p:blipFill>
          <a:blip r:embed="rId7"/>
          <a:stretch>
            <a:fillRect/>
          </a:stretch>
        </p:blipFill>
        <p:spPr>
          <a:xfrm>
            <a:off x="9828614" y="3149988"/>
            <a:ext cx="1157089" cy="1124948"/>
          </a:xfrm>
          <a:prstGeom prst="rect">
            <a:avLst/>
          </a:prstGeom>
        </p:spPr>
      </p:pic>
    </p:spTree>
    <p:custDataLst>
      <p:tags r:id="rId1"/>
    </p:custDataLst>
    <p:extLst>
      <p:ext uri="{BB962C8B-B14F-4D97-AF65-F5344CB8AC3E}">
        <p14:creationId xmlns:p14="http://schemas.microsoft.com/office/powerpoint/2010/main" val="12098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xmlns="" id="{E7654E2E-E67F-0C4D-A182-4C63FB3991C4}"/>
              </a:ext>
            </a:extLst>
          </p:cNvPr>
          <p:cNvSpPr/>
          <p:nvPr/>
        </p:nvSpPr>
        <p:spPr>
          <a:xfrm>
            <a:off x="336995" y="2103216"/>
            <a:ext cx="1342515" cy="321865"/>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endParaRPr>
          </a:p>
        </p:txBody>
      </p:sp>
      <p:sp>
        <p:nvSpPr>
          <p:cNvPr id="5" name="Marcador de texto 4">
            <a:extLst>
              <a:ext uri="{FF2B5EF4-FFF2-40B4-BE49-F238E27FC236}">
                <a16:creationId xmlns:a16="http://schemas.microsoft.com/office/drawing/2014/main" xmlns="" id="{48B5E83E-7C2D-A244-8752-4DF4034F3A5B}"/>
              </a:ext>
            </a:extLst>
          </p:cNvPr>
          <p:cNvSpPr>
            <a:spLocks noGrp="1"/>
          </p:cNvSpPr>
          <p:nvPr>
            <p:ph type="body" sz="quarter" idx="61"/>
          </p:nvPr>
        </p:nvSpPr>
        <p:spPr/>
        <p:txBody>
          <a:bodyPr/>
          <a:lstStyle/>
          <a:p>
            <a:r>
              <a:rPr lang="es-ES" dirty="0">
                <a:latin typeface="ACHS Nueva Serif" pitchFamily="2" charset="77"/>
              </a:rPr>
              <a:t>Objetivo de la charla</a:t>
            </a:r>
          </a:p>
        </p:txBody>
      </p:sp>
      <p:sp>
        <p:nvSpPr>
          <p:cNvPr id="7" name="Marcador de texto 4">
            <a:extLst>
              <a:ext uri="{FF2B5EF4-FFF2-40B4-BE49-F238E27FC236}">
                <a16:creationId xmlns:a16="http://schemas.microsoft.com/office/drawing/2014/main" xmlns="" id="{1604DFED-2FA4-CD48-8413-1162F6E90292}"/>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tx1"/>
                </a:solidFill>
                <a:latin typeface="ACHS Nueva Sans Medium" pitchFamily="2" charset="77"/>
              </a:rPr>
              <a:t>Difundir entre los trabajadores que se encuentran expuestos el protocolo de Hiperbaria.</a:t>
            </a:r>
          </a:p>
        </p:txBody>
      </p:sp>
      <p:sp>
        <p:nvSpPr>
          <p:cNvPr id="8" name="Marcador de texto 7">
            <a:extLst>
              <a:ext uri="{FF2B5EF4-FFF2-40B4-BE49-F238E27FC236}">
                <a16:creationId xmlns:a16="http://schemas.microsoft.com/office/drawing/2014/main" xmlns="" id="{86DA05A2-E962-2A45-B547-415D3AA18A95}"/>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erif" pitchFamily="2" charset="77"/>
              </a:rPr>
              <a:t>OBJETIVO</a:t>
            </a:r>
          </a:p>
        </p:txBody>
      </p:sp>
      <p:pic>
        <p:nvPicPr>
          <p:cNvPr id="9" name="Imagen 8">
            <a:extLst>
              <a:ext uri="{FF2B5EF4-FFF2-40B4-BE49-F238E27FC236}">
                <a16:creationId xmlns:a16="http://schemas.microsoft.com/office/drawing/2014/main" xmlns="" id="{0EE22805-5A3B-C642-898F-1E1393E82D5C}"/>
              </a:ext>
            </a:extLst>
          </p:cNvPr>
          <p:cNvPicPr>
            <a:picLocks noChangeAspect="1"/>
          </p:cNvPicPr>
          <p:nvPr/>
        </p:nvPicPr>
        <p:blipFill>
          <a:blip r:embed="rId4"/>
          <a:stretch>
            <a:fillRect/>
          </a:stretch>
        </p:blipFill>
        <p:spPr>
          <a:xfrm>
            <a:off x="6988304" y="1898027"/>
            <a:ext cx="5376962" cy="5535109"/>
          </a:xfrm>
          <a:prstGeom prst="rect">
            <a:avLst/>
          </a:prstGeom>
        </p:spPr>
      </p:pic>
    </p:spTree>
    <p:custDataLst>
      <p:tags r:id="rId1"/>
    </p:custDataLst>
    <p:extLst>
      <p:ext uri="{BB962C8B-B14F-4D97-AF65-F5344CB8AC3E}">
        <p14:creationId xmlns:p14="http://schemas.microsoft.com/office/powerpoint/2010/main" val="186444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2DDBB90B-5BC8-9143-8E5D-B1089498B29B}"/>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erif" pitchFamily="2" charset="77"/>
              </a:rPr>
              <a:t>Objetivo de la charla</a:t>
            </a:r>
          </a:p>
        </p:txBody>
      </p:sp>
      <p:sp>
        <p:nvSpPr>
          <p:cNvPr id="14" name="Rectángulo redondeado 13">
            <a:extLst>
              <a:ext uri="{FF2B5EF4-FFF2-40B4-BE49-F238E27FC236}">
                <a16:creationId xmlns:a16="http://schemas.microsoft.com/office/drawing/2014/main" xmlns="" id="{98A930FF-8C04-FE48-95D0-6A4A8E4925AA}"/>
              </a:ext>
            </a:extLst>
          </p:cNvPr>
          <p:cNvSpPr/>
          <p:nvPr/>
        </p:nvSpPr>
        <p:spPr>
          <a:xfrm>
            <a:off x="1386993" y="2093886"/>
            <a:ext cx="1157799" cy="321865"/>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endParaRPr>
          </a:p>
        </p:txBody>
      </p:sp>
      <p:sp>
        <p:nvSpPr>
          <p:cNvPr id="15" name="Marcador de texto 4">
            <a:extLst>
              <a:ext uri="{FF2B5EF4-FFF2-40B4-BE49-F238E27FC236}">
                <a16:creationId xmlns:a16="http://schemas.microsoft.com/office/drawing/2014/main" xmlns="" id="{B6D60091-6879-B04A-B1D9-ABCF8CBA0241}"/>
              </a:ext>
            </a:extLst>
          </p:cNvPr>
          <p:cNvSpPr txBox="1">
            <a:spLocks/>
          </p:cNvSpPr>
          <p:nvPr/>
        </p:nvSpPr>
        <p:spPr>
          <a:xfrm>
            <a:off x="449263" y="2841171"/>
            <a:ext cx="4792208" cy="2804255"/>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tx1"/>
                </a:solidFill>
                <a:latin typeface="ACHS Nueva Sans Medium" pitchFamily="2" charset="77"/>
              </a:rPr>
              <a:t>Ser trabajador de empresa que se encuentran afiliadas a ACHS y que por su trabajo, se encuentran expuesto a hiperbaria. </a:t>
            </a:r>
          </a:p>
        </p:txBody>
      </p:sp>
      <p:sp>
        <p:nvSpPr>
          <p:cNvPr id="16" name="Marcador de texto 7">
            <a:extLst>
              <a:ext uri="{FF2B5EF4-FFF2-40B4-BE49-F238E27FC236}">
                <a16:creationId xmlns:a16="http://schemas.microsoft.com/office/drawing/2014/main" xmlns="" id="{5A7AFA07-D1CE-E747-8D81-6E3222C0EC07}"/>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erif" pitchFamily="2" charset="77"/>
              </a:rPr>
              <a:t>PÚBLICO OBJETIVO:</a:t>
            </a:r>
          </a:p>
        </p:txBody>
      </p:sp>
      <p:pic>
        <p:nvPicPr>
          <p:cNvPr id="17" name="Imagen 16">
            <a:extLst>
              <a:ext uri="{FF2B5EF4-FFF2-40B4-BE49-F238E27FC236}">
                <a16:creationId xmlns:a16="http://schemas.microsoft.com/office/drawing/2014/main" xmlns="" id="{41C3B056-5A5E-674B-A9B6-869BE0EAD85A}"/>
              </a:ext>
            </a:extLst>
          </p:cNvPr>
          <p:cNvPicPr>
            <a:picLocks noChangeAspect="1"/>
          </p:cNvPicPr>
          <p:nvPr/>
        </p:nvPicPr>
        <p:blipFill>
          <a:blip r:embed="rId4"/>
          <a:stretch>
            <a:fillRect/>
          </a:stretch>
        </p:blipFill>
        <p:spPr>
          <a:xfrm>
            <a:off x="6760029" y="2093886"/>
            <a:ext cx="4792208" cy="4792208"/>
          </a:xfrm>
          <a:prstGeom prst="rect">
            <a:avLst/>
          </a:prstGeom>
        </p:spPr>
      </p:pic>
    </p:spTree>
    <p:custDataLst>
      <p:tags r:id="rId1"/>
    </p:custDataLst>
    <p:extLst>
      <p:ext uri="{BB962C8B-B14F-4D97-AF65-F5344CB8AC3E}">
        <p14:creationId xmlns:p14="http://schemas.microsoft.com/office/powerpoint/2010/main" val="207803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Introducción</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¿Qué entendemos por este protocolo?</a:t>
            </a:r>
          </a:p>
        </p:txBody>
      </p:sp>
      <p:sp>
        <p:nvSpPr>
          <p:cNvPr id="10" name="Marcador de texto 5">
            <a:extLst>
              <a:ext uri="{FF2B5EF4-FFF2-40B4-BE49-F238E27FC236}">
                <a16:creationId xmlns:a16="http://schemas.microsoft.com/office/drawing/2014/main" xmlns="" id="{D66A7A32-1ECB-BE49-8EBE-0541B9466536}"/>
              </a:ext>
            </a:extLst>
          </p:cNvPr>
          <p:cNvSpPr txBox="1">
            <a:spLocks/>
          </p:cNvSpPr>
          <p:nvPr/>
        </p:nvSpPr>
        <p:spPr>
          <a:xfrm>
            <a:off x="449263" y="1539082"/>
            <a:ext cx="3301326" cy="208752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Protocolo Vigilancia Epidemiológica trabajadores Expuestos a Condiciones hiperbáricas establece las herramientas que permitan controlar el riesgo y detectar tempranamente los daños en la salud de los trabajadores.</a:t>
            </a:r>
          </a:p>
        </p:txBody>
      </p:sp>
      <p:pic>
        <p:nvPicPr>
          <p:cNvPr id="11" name="Picture 42">
            <a:extLst>
              <a:ext uri="{FF2B5EF4-FFF2-40B4-BE49-F238E27FC236}">
                <a16:creationId xmlns:a16="http://schemas.microsoft.com/office/drawing/2014/main" xmlns="" id="{3DACCC70-1D57-5A4A-98DA-EA6DF05B92A9}"/>
              </a:ext>
            </a:extLst>
          </p:cNvPr>
          <p:cNvPicPr>
            <a:picLocks noChangeAspect="1"/>
          </p:cNvPicPr>
          <p:nvPr/>
        </p:nvPicPr>
        <p:blipFill>
          <a:blip r:embed="rId3"/>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22362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Introducción</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¿Qué entendemos por este protocolo?</a:t>
            </a:r>
          </a:p>
        </p:txBody>
      </p:sp>
      <p:sp>
        <p:nvSpPr>
          <p:cNvPr id="10" name="Marcador de texto 5">
            <a:extLst>
              <a:ext uri="{FF2B5EF4-FFF2-40B4-BE49-F238E27FC236}">
                <a16:creationId xmlns:a16="http://schemas.microsoft.com/office/drawing/2014/main" xmlns="" id="{D66A7A32-1ECB-BE49-8EBE-0541B9466536}"/>
              </a:ext>
            </a:extLst>
          </p:cNvPr>
          <p:cNvSpPr txBox="1">
            <a:spLocks/>
          </p:cNvSpPr>
          <p:nvPr/>
        </p:nvSpPr>
        <p:spPr>
          <a:xfrm>
            <a:off x="449262" y="1539082"/>
            <a:ext cx="3301327" cy="355986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Representar el marco regulatorio que, además de incluir la vigilancia médica necesaria, considera aspectos de control ambiental, asociados a la elaboración de evaluaciones cualitativas del nivel de riesgo, sobre la base del tipo y características de los procesos, tareas, medios de control existentes y frecuencia de exposición a los agentes de riesgo identificados (condiciones hiperbáricas). </a:t>
            </a:r>
          </a:p>
        </p:txBody>
      </p:sp>
      <p:pic>
        <p:nvPicPr>
          <p:cNvPr id="11" name="Picture 42">
            <a:extLst>
              <a:ext uri="{FF2B5EF4-FFF2-40B4-BE49-F238E27FC236}">
                <a16:creationId xmlns:a16="http://schemas.microsoft.com/office/drawing/2014/main" xmlns="" id="{5AAA6CA3-5BD5-504B-AB48-B2647048FCCF}"/>
              </a:ext>
            </a:extLst>
          </p:cNvPr>
          <p:cNvPicPr>
            <a:picLocks noChangeAspect="1"/>
          </p:cNvPicPr>
          <p:nvPr/>
        </p:nvPicPr>
        <p:blipFill>
          <a:blip r:embed="rId3"/>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141442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Legislación vigente</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Marco Regulatorio</a:t>
            </a:r>
          </a:p>
        </p:txBody>
      </p:sp>
      <p:grpSp>
        <p:nvGrpSpPr>
          <p:cNvPr id="3" name="Grupo 2">
            <a:extLst>
              <a:ext uri="{FF2B5EF4-FFF2-40B4-BE49-F238E27FC236}">
                <a16:creationId xmlns:a16="http://schemas.microsoft.com/office/drawing/2014/main" xmlns="" id="{9F581AF1-D25A-F940-B1C5-5246740F5009}"/>
              </a:ext>
            </a:extLst>
          </p:cNvPr>
          <p:cNvGrpSpPr/>
          <p:nvPr/>
        </p:nvGrpSpPr>
        <p:grpSpPr>
          <a:xfrm>
            <a:off x="1673628" y="1641799"/>
            <a:ext cx="8369274" cy="4830757"/>
            <a:chOff x="1673628" y="1641799"/>
            <a:chExt cx="8369274" cy="4830757"/>
          </a:xfrm>
        </p:grpSpPr>
        <p:sp>
          <p:nvSpPr>
            <p:cNvPr id="12" name="Freeform 6">
              <a:extLst>
                <a:ext uri="{FF2B5EF4-FFF2-40B4-BE49-F238E27FC236}">
                  <a16:creationId xmlns:a16="http://schemas.microsoft.com/office/drawing/2014/main" xmlns="" id="{F20ECB1E-BEDB-3145-B29E-CE649A955817}"/>
                </a:ext>
              </a:extLst>
            </p:cNvPr>
            <p:cNvSpPr/>
            <p:nvPr/>
          </p:nvSpPr>
          <p:spPr>
            <a:xfrm>
              <a:off x="3644926" y="1641799"/>
              <a:ext cx="6397975" cy="1016643"/>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50400" rIns="108000" bIns="49530" numCol="1" spcCol="1270" anchor="ctr" anchorCtr="0">
              <a:noAutofit/>
            </a:bodyPr>
            <a:lstStyle/>
            <a:p>
              <a:pPr defTabSz="577850">
                <a:lnSpc>
                  <a:spcPct val="90000"/>
                </a:lnSpc>
                <a:spcBef>
                  <a:spcPct val="0"/>
                </a:spcBef>
                <a:spcAft>
                  <a:spcPct val="35000"/>
                </a:spcAft>
              </a:pPr>
              <a:r>
                <a:rPr lang="es-CL" altLang="es-CL" sz="1600" dirty="0">
                  <a:solidFill>
                    <a:schemeClr val="tx1"/>
                  </a:solidFill>
                  <a:latin typeface="ACHS Nueva Sans Medium" pitchFamily="2" charset="77"/>
                  <a:ea typeface="+mj-ea"/>
                  <a:cs typeface="Arial"/>
                </a:rPr>
                <a:t>“Aprueba el Reglamento de Buceo para Buzos Profesionales”. </a:t>
              </a:r>
              <a:endParaRPr lang="es-CL" sz="1600" kern="1200" dirty="0">
                <a:solidFill>
                  <a:schemeClr val="tx1"/>
                </a:solidFill>
                <a:latin typeface="ACHS Nueva Sans Medium" pitchFamily="2" charset="77"/>
              </a:endParaRPr>
            </a:p>
          </p:txBody>
        </p:sp>
        <p:sp>
          <p:nvSpPr>
            <p:cNvPr id="13" name="Freeform 5">
              <a:extLst>
                <a:ext uri="{FF2B5EF4-FFF2-40B4-BE49-F238E27FC236}">
                  <a16:creationId xmlns:a16="http://schemas.microsoft.com/office/drawing/2014/main" xmlns="" id="{A2D26A81-4B6E-D943-B927-8A27A7D475E2}"/>
                </a:ext>
              </a:extLst>
            </p:cNvPr>
            <p:cNvSpPr/>
            <p:nvPr/>
          </p:nvSpPr>
          <p:spPr>
            <a:xfrm>
              <a:off x="1673628" y="1641799"/>
              <a:ext cx="1971298" cy="1016643"/>
            </a:xfrm>
            <a:custGeom>
              <a:avLst/>
              <a:gdLst>
                <a:gd name="connsiteX0" fmla="*/ 0 w 1430491"/>
                <a:gd name="connsiteY0" fmla="*/ 0 h 1011020"/>
                <a:gd name="connsiteX1" fmla="*/ 1430491 w 1430491"/>
                <a:gd name="connsiteY1" fmla="*/ 0 h 1011020"/>
                <a:gd name="connsiteX2" fmla="*/ 1430491 w 1430491"/>
                <a:gd name="connsiteY2" fmla="*/ 1011020 h 1011020"/>
                <a:gd name="connsiteX3" fmla="*/ 0 w 1430491"/>
                <a:gd name="connsiteY3" fmla="*/ 1011020 h 1011020"/>
                <a:gd name="connsiteX4" fmla="*/ 0 w 1430491"/>
                <a:gd name="connsiteY4" fmla="*/ 0 h 101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91" h="1011020">
                  <a:moveTo>
                    <a:pt x="0" y="0"/>
                  </a:moveTo>
                  <a:lnTo>
                    <a:pt x="1430491" y="0"/>
                  </a:lnTo>
                  <a:lnTo>
                    <a:pt x="1430491" y="1011020"/>
                  </a:lnTo>
                  <a:lnTo>
                    <a:pt x="0" y="1011020"/>
                  </a:lnTo>
                  <a:lnTo>
                    <a:pt x="0" y="0"/>
                  </a:lnTo>
                  <a:close/>
                </a:path>
              </a:pathLst>
            </a:custGeom>
            <a:solidFill>
              <a:schemeClr val="accent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r>
                <a:rPr lang="es-CL" sz="1500" b="1" dirty="0">
                  <a:solidFill>
                    <a:schemeClr val="bg1"/>
                  </a:solidFill>
                  <a:latin typeface="ACHS Nueva Sans Medium" pitchFamily="2" charset="77"/>
                  <a:cs typeface="Arial" panose="020B0604020202020204" pitchFamily="34" charset="0"/>
                </a:rPr>
                <a:t>Decreto Supremo </a:t>
              </a:r>
            </a:p>
            <a:p>
              <a:pPr lvl="0" algn="ctr" defTabSz="577850"/>
              <a:r>
                <a:rPr lang="es-CL" sz="1500" b="1" dirty="0">
                  <a:solidFill>
                    <a:schemeClr val="bg1"/>
                  </a:solidFill>
                  <a:latin typeface="ACHS Nueva Sans Medium" pitchFamily="2" charset="77"/>
                  <a:cs typeface="Arial" panose="020B0604020202020204" pitchFamily="34" charset="0"/>
                </a:rPr>
                <a:t>N° 752</a:t>
              </a:r>
              <a:endParaRPr lang="es-CL" sz="1500" b="1" kern="1200" dirty="0">
                <a:solidFill>
                  <a:schemeClr val="bg1"/>
                </a:solidFill>
                <a:latin typeface="ACHS Nueva Sans Medium" pitchFamily="2" charset="77"/>
                <a:cs typeface="Arial" panose="020B0604020202020204" pitchFamily="34" charset="0"/>
              </a:endParaRPr>
            </a:p>
          </p:txBody>
        </p:sp>
        <p:sp>
          <p:nvSpPr>
            <p:cNvPr id="15" name="Freeform 6">
              <a:extLst>
                <a:ext uri="{FF2B5EF4-FFF2-40B4-BE49-F238E27FC236}">
                  <a16:creationId xmlns:a16="http://schemas.microsoft.com/office/drawing/2014/main" xmlns="" id="{E31DF481-7CB4-1546-BDE7-2464052419C6}"/>
                </a:ext>
              </a:extLst>
            </p:cNvPr>
            <p:cNvSpPr/>
            <p:nvPr/>
          </p:nvSpPr>
          <p:spPr>
            <a:xfrm>
              <a:off x="3644926" y="2913170"/>
              <a:ext cx="6397975" cy="1016643"/>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50400" rIns="108000" bIns="49530" numCol="1" spcCol="1270" anchor="ctr" anchorCtr="0">
              <a:noAutofit/>
            </a:bodyPr>
            <a:lstStyle/>
            <a:p>
              <a:pPr defTabSz="577850">
                <a:lnSpc>
                  <a:spcPct val="90000"/>
                </a:lnSpc>
                <a:spcBef>
                  <a:spcPct val="0"/>
                </a:spcBef>
                <a:spcAft>
                  <a:spcPct val="35000"/>
                </a:spcAft>
              </a:pPr>
              <a:r>
                <a:rPr lang="es-ES" altLang="es-CL" sz="1600" dirty="0">
                  <a:solidFill>
                    <a:schemeClr val="tx1"/>
                  </a:solidFill>
                  <a:latin typeface="ACHS Nueva Sans Medium" pitchFamily="2" charset="77"/>
                  <a:ea typeface="+mj-ea"/>
                  <a:cs typeface="Arial"/>
                </a:rPr>
                <a:t>“Modifica al Decreto N° 752, principalmente en lo relacionado con las definiciones de las distintas categorías de buzos”.</a:t>
              </a:r>
              <a:endParaRPr lang="es-CL" sz="1600" kern="1200" dirty="0">
                <a:solidFill>
                  <a:schemeClr val="tx1"/>
                </a:solidFill>
                <a:latin typeface="ACHS Nueva Sans Medium" pitchFamily="2" charset="77"/>
              </a:endParaRPr>
            </a:p>
          </p:txBody>
        </p:sp>
        <p:sp>
          <p:nvSpPr>
            <p:cNvPr id="16" name="Freeform 5">
              <a:extLst>
                <a:ext uri="{FF2B5EF4-FFF2-40B4-BE49-F238E27FC236}">
                  <a16:creationId xmlns:a16="http://schemas.microsoft.com/office/drawing/2014/main" xmlns="" id="{520CA504-7E42-BA48-AE51-B4F1D6DF44D7}"/>
                </a:ext>
              </a:extLst>
            </p:cNvPr>
            <p:cNvSpPr/>
            <p:nvPr/>
          </p:nvSpPr>
          <p:spPr>
            <a:xfrm>
              <a:off x="1673629" y="2913170"/>
              <a:ext cx="1971297" cy="1016643"/>
            </a:xfrm>
            <a:custGeom>
              <a:avLst/>
              <a:gdLst>
                <a:gd name="connsiteX0" fmla="*/ 0 w 1430491"/>
                <a:gd name="connsiteY0" fmla="*/ 0 h 1011020"/>
                <a:gd name="connsiteX1" fmla="*/ 1430491 w 1430491"/>
                <a:gd name="connsiteY1" fmla="*/ 0 h 1011020"/>
                <a:gd name="connsiteX2" fmla="*/ 1430491 w 1430491"/>
                <a:gd name="connsiteY2" fmla="*/ 1011020 h 1011020"/>
                <a:gd name="connsiteX3" fmla="*/ 0 w 1430491"/>
                <a:gd name="connsiteY3" fmla="*/ 1011020 h 1011020"/>
                <a:gd name="connsiteX4" fmla="*/ 0 w 1430491"/>
                <a:gd name="connsiteY4" fmla="*/ 0 h 101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91" h="1011020">
                  <a:moveTo>
                    <a:pt x="0" y="0"/>
                  </a:moveTo>
                  <a:lnTo>
                    <a:pt x="1430491" y="0"/>
                  </a:lnTo>
                  <a:lnTo>
                    <a:pt x="1430491" y="1011020"/>
                  </a:lnTo>
                  <a:lnTo>
                    <a:pt x="0" y="1011020"/>
                  </a:lnTo>
                  <a:lnTo>
                    <a:pt x="0" y="0"/>
                  </a:lnTo>
                  <a:close/>
                </a:path>
              </a:pathLst>
            </a:custGeom>
            <a:solidFill>
              <a:schemeClr val="accent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r>
                <a:rPr lang="es-CL" sz="1500" b="1" dirty="0">
                  <a:solidFill>
                    <a:schemeClr val="bg1"/>
                  </a:solidFill>
                  <a:latin typeface="ACHS Nueva Sans Medium" pitchFamily="2" charset="77"/>
                  <a:cs typeface="Arial" panose="020B0604020202020204" pitchFamily="34" charset="0"/>
                </a:rPr>
                <a:t>Decreto Supremo </a:t>
              </a:r>
            </a:p>
            <a:p>
              <a:pPr lvl="0" algn="ctr" defTabSz="577850"/>
              <a:r>
                <a:rPr lang="es-CL" sz="1500" b="1" dirty="0">
                  <a:solidFill>
                    <a:schemeClr val="bg1"/>
                  </a:solidFill>
                  <a:latin typeface="ACHS Nueva Sans Medium" pitchFamily="2" charset="77"/>
                  <a:cs typeface="Arial" panose="020B0604020202020204" pitchFamily="34" charset="0"/>
                </a:rPr>
                <a:t>N° 11</a:t>
              </a:r>
            </a:p>
          </p:txBody>
        </p:sp>
        <p:sp>
          <p:nvSpPr>
            <p:cNvPr id="18" name="Freeform 6">
              <a:extLst>
                <a:ext uri="{FF2B5EF4-FFF2-40B4-BE49-F238E27FC236}">
                  <a16:creationId xmlns:a16="http://schemas.microsoft.com/office/drawing/2014/main" xmlns="" id="{6548A285-A8B3-6846-8A97-3C26B9CD3C48}"/>
                </a:ext>
              </a:extLst>
            </p:cNvPr>
            <p:cNvSpPr/>
            <p:nvPr/>
          </p:nvSpPr>
          <p:spPr>
            <a:xfrm>
              <a:off x="3644928" y="4184542"/>
              <a:ext cx="6397974" cy="1016643"/>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50400" rIns="108000" bIns="49530" numCol="1" spcCol="1270" anchor="ctr" anchorCtr="0">
              <a:noAutofit/>
            </a:bodyPr>
            <a:lstStyle/>
            <a:p>
              <a:pPr defTabSz="577850">
                <a:lnSpc>
                  <a:spcPct val="90000"/>
                </a:lnSpc>
                <a:spcBef>
                  <a:spcPct val="0"/>
                </a:spcBef>
                <a:spcAft>
                  <a:spcPct val="35000"/>
                </a:spcAft>
              </a:pPr>
              <a:endParaRPr lang="es-ES" altLang="es-CL" sz="1600" dirty="0">
                <a:solidFill>
                  <a:schemeClr val="tx1"/>
                </a:solidFill>
                <a:latin typeface="ACHS Nueva Sans Medium" pitchFamily="2" charset="77"/>
                <a:ea typeface="+mj-ea"/>
                <a:cs typeface="Arial"/>
              </a:endParaRPr>
            </a:p>
            <a:p>
              <a:pPr defTabSz="577850">
                <a:lnSpc>
                  <a:spcPct val="90000"/>
                </a:lnSpc>
                <a:spcBef>
                  <a:spcPct val="0"/>
                </a:spcBef>
                <a:spcAft>
                  <a:spcPct val="35000"/>
                </a:spcAft>
              </a:pPr>
              <a:r>
                <a:rPr lang="es-ES" altLang="es-CL" sz="1600" dirty="0">
                  <a:solidFill>
                    <a:schemeClr val="tx1"/>
                  </a:solidFill>
                  <a:latin typeface="ACHS Nueva Sans Medium" pitchFamily="2" charset="77"/>
                  <a:ea typeface="+mj-ea"/>
                  <a:cs typeface="Arial"/>
                </a:rPr>
                <a:t>“Establece limitaciones de profundidad, personal mínimo requerido, exámenes y demostraciones prácticas para buceo profesional en el que se emplea aire como medio respiratorio”.</a:t>
              </a:r>
            </a:p>
            <a:p>
              <a:pPr lvl="0" defTabSz="577850">
                <a:lnSpc>
                  <a:spcPct val="90000"/>
                </a:lnSpc>
                <a:spcBef>
                  <a:spcPct val="0"/>
                </a:spcBef>
                <a:spcAft>
                  <a:spcPct val="35000"/>
                </a:spcAft>
              </a:pPr>
              <a:endParaRPr lang="es-CL" sz="1600" kern="1200" dirty="0">
                <a:solidFill>
                  <a:schemeClr val="tx1"/>
                </a:solidFill>
                <a:latin typeface="ACHS Nueva Sans Medium" pitchFamily="2" charset="77"/>
              </a:endParaRPr>
            </a:p>
          </p:txBody>
        </p:sp>
        <p:sp>
          <p:nvSpPr>
            <p:cNvPr id="19" name="Freeform 5">
              <a:extLst>
                <a:ext uri="{FF2B5EF4-FFF2-40B4-BE49-F238E27FC236}">
                  <a16:creationId xmlns:a16="http://schemas.microsoft.com/office/drawing/2014/main" xmlns="" id="{2F5D4C44-37F9-6D49-82FF-C7E12F6178B9}"/>
                </a:ext>
              </a:extLst>
            </p:cNvPr>
            <p:cNvSpPr/>
            <p:nvPr/>
          </p:nvSpPr>
          <p:spPr>
            <a:xfrm>
              <a:off x="1673628" y="4199559"/>
              <a:ext cx="1971297" cy="1001626"/>
            </a:xfrm>
            <a:custGeom>
              <a:avLst/>
              <a:gdLst>
                <a:gd name="connsiteX0" fmla="*/ 0 w 1430491"/>
                <a:gd name="connsiteY0" fmla="*/ 0 h 1011020"/>
                <a:gd name="connsiteX1" fmla="*/ 1430491 w 1430491"/>
                <a:gd name="connsiteY1" fmla="*/ 0 h 1011020"/>
                <a:gd name="connsiteX2" fmla="*/ 1430491 w 1430491"/>
                <a:gd name="connsiteY2" fmla="*/ 1011020 h 1011020"/>
                <a:gd name="connsiteX3" fmla="*/ 0 w 1430491"/>
                <a:gd name="connsiteY3" fmla="*/ 1011020 h 1011020"/>
                <a:gd name="connsiteX4" fmla="*/ 0 w 1430491"/>
                <a:gd name="connsiteY4" fmla="*/ 0 h 101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91" h="1011020">
                  <a:moveTo>
                    <a:pt x="0" y="0"/>
                  </a:moveTo>
                  <a:lnTo>
                    <a:pt x="1430491" y="0"/>
                  </a:lnTo>
                  <a:lnTo>
                    <a:pt x="1430491" y="1011020"/>
                  </a:lnTo>
                  <a:lnTo>
                    <a:pt x="0" y="1011020"/>
                  </a:lnTo>
                  <a:lnTo>
                    <a:pt x="0" y="0"/>
                  </a:lnTo>
                  <a:close/>
                </a:path>
              </a:pathLst>
            </a:custGeom>
            <a:solidFill>
              <a:schemeClr val="accent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r>
                <a:rPr lang="es-ES" sz="1500" b="1" dirty="0">
                  <a:solidFill>
                    <a:schemeClr val="bg1"/>
                  </a:solidFill>
                  <a:latin typeface="ACHS Nueva Sans Medium" pitchFamily="2" charset="77"/>
                  <a:cs typeface="Arial" panose="020B0604020202020204" pitchFamily="34" charset="0"/>
                </a:rPr>
                <a:t>Circular DGTM y MM Ordinario A-2/002 de 2002</a:t>
              </a:r>
            </a:p>
          </p:txBody>
        </p:sp>
        <p:sp>
          <p:nvSpPr>
            <p:cNvPr id="21" name="Freeform 6">
              <a:extLst>
                <a:ext uri="{FF2B5EF4-FFF2-40B4-BE49-F238E27FC236}">
                  <a16:creationId xmlns:a16="http://schemas.microsoft.com/office/drawing/2014/main" xmlns="" id="{25D48D6E-4ADA-914A-AAB9-B75D83561B49}"/>
                </a:ext>
              </a:extLst>
            </p:cNvPr>
            <p:cNvSpPr/>
            <p:nvPr/>
          </p:nvSpPr>
          <p:spPr>
            <a:xfrm>
              <a:off x="3644927" y="5455913"/>
              <a:ext cx="6397972" cy="1016643"/>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50400" rIns="108000" bIns="49530" numCol="1" spcCol="1270" anchor="ctr" anchorCtr="0">
              <a:noAutofit/>
            </a:bodyPr>
            <a:lstStyle/>
            <a:p>
              <a:pPr defTabSz="577850">
                <a:lnSpc>
                  <a:spcPct val="90000"/>
                </a:lnSpc>
                <a:spcBef>
                  <a:spcPct val="0"/>
                </a:spcBef>
                <a:spcAft>
                  <a:spcPct val="35000"/>
                </a:spcAft>
              </a:pPr>
              <a:endParaRPr lang="es-ES" altLang="es-CL" sz="1600" dirty="0">
                <a:solidFill>
                  <a:schemeClr val="tx1"/>
                </a:solidFill>
                <a:latin typeface="ACHS Nueva Sans Medium" pitchFamily="2" charset="77"/>
                <a:ea typeface="+mj-ea"/>
                <a:cs typeface="Arial"/>
              </a:endParaRPr>
            </a:p>
            <a:p>
              <a:pPr defTabSz="577850">
                <a:lnSpc>
                  <a:spcPct val="90000"/>
                </a:lnSpc>
                <a:spcBef>
                  <a:spcPct val="0"/>
                </a:spcBef>
                <a:spcAft>
                  <a:spcPct val="35000"/>
                </a:spcAft>
              </a:pPr>
              <a:r>
                <a:rPr lang="es-ES" altLang="es-CL" sz="1600" dirty="0">
                  <a:solidFill>
                    <a:schemeClr val="tx1"/>
                  </a:solidFill>
                  <a:latin typeface="ACHS Nueva Sans Medium" pitchFamily="2" charset="77"/>
                  <a:ea typeface="+mj-ea"/>
                  <a:cs typeface="Arial"/>
                </a:rPr>
                <a:t>“Condiciones sanitarias básicas de higiene en los lugares de trabajo y establece límites permisibles para agentes químicos, físicos y ergonómicos”.</a:t>
              </a:r>
            </a:p>
            <a:p>
              <a:pPr lvl="0" defTabSz="577850">
                <a:lnSpc>
                  <a:spcPct val="90000"/>
                </a:lnSpc>
                <a:spcBef>
                  <a:spcPct val="0"/>
                </a:spcBef>
                <a:spcAft>
                  <a:spcPct val="35000"/>
                </a:spcAft>
              </a:pPr>
              <a:endParaRPr lang="es-CL" sz="1600" kern="1200" dirty="0">
                <a:solidFill>
                  <a:schemeClr val="tx1"/>
                </a:solidFill>
                <a:latin typeface="ACHS Nueva Sans Medium" pitchFamily="2" charset="77"/>
              </a:endParaRPr>
            </a:p>
          </p:txBody>
        </p:sp>
        <p:sp>
          <p:nvSpPr>
            <p:cNvPr id="22" name="Freeform 5">
              <a:extLst>
                <a:ext uri="{FF2B5EF4-FFF2-40B4-BE49-F238E27FC236}">
                  <a16:creationId xmlns:a16="http://schemas.microsoft.com/office/drawing/2014/main" xmlns="" id="{19F10A9C-4C2C-404B-8200-2391C9B5D3D9}"/>
                </a:ext>
              </a:extLst>
            </p:cNvPr>
            <p:cNvSpPr/>
            <p:nvPr/>
          </p:nvSpPr>
          <p:spPr>
            <a:xfrm>
              <a:off x="1673629" y="5455913"/>
              <a:ext cx="1971296" cy="1016643"/>
            </a:xfrm>
            <a:custGeom>
              <a:avLst/>
              <a:gdLst>
                <a:gd name="connsiteX0" fmla="*/ 0 w 1430491"/>
                <a:gd name="connsiteY0" fmla="*/ 0 h 1011020"/>
                <a:gd name="connsiteX1" fmla="*/ 1430491 w 1430491"/>
                <a:gd name="connsiteY1" fmla="*/ 0 h 1011020"/>
                <a:gd name="connsiteX2" fmla="*/ 1430491 w 1430491"/>
                <a:gd name="connsiteY2" fmla="*/ 1011020 h 1011020"/>
                <a:gd name="connsiteX3" fmla="*/ 0 w 1430491"/>
                <a:gd name="connsiteY3" fmla="*/ 1011020 h 1011020"/>
                <a:gd name="connsiteX4" fmla="*/ 0 w 1430491"/>
                <a:gd name="connsiteY4" fmla="*/ 0 h 101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91" h="1011020">
                  <a:moveTo>
                    <a:pt x="0" y="0"/>
                  </a:moveTo>
                  <a:lnTo>
                    <a:pt x="1430491" y="0"/>
                  </a:lnTo>
                  <a:lnTo>
                    <a:pt x="1430491" y="1011020"/>
                  </a:lnTo>
                  <a:lnTo>
                    <a:pt x="0" y="1011020"/>
                  </a:lnTo>
                  <a:lnTo>
                    <a:pt x="0" y="0"/>
                  </a:lnTo>
                  <a:close/>
                </a:path>
              </a:pathLst>
            </a:custGeom>
            <a:solidFill>
              <a:schemeClr val="accent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r>
                <a:rPr lang="es-ES" sz="1500" b="1" dirty="0">
                  <a:solidFill>
                    <a:schemeClr val="bg1"/>
                  </a:solidFill>
                  <a:latin typeface="ACHS Nueva Sans Medium" pitchFamily="2" charset="77"/>
                  <a:cs typeface="Arial" panose="020B0604020202020204" pitchFamily="34" charset="0"/>
                </a:rPr>
                <a:t>Decreto Supremo    </a:t>
              </a:r>
            </a:p>
            <a:p>
              <a:pPr lvl="0" algn="ctr" defTabSz="577850"/>
              <a:r>
                <a:rPr lang="es-ES" sz="1500" b="1" dirty="0">
                  <a:solidFill>
                    <a:schemeClr val="bg1"/>
                  </a:solidFill>
                  <a:latin typeface="ACHS Nueva Sans Medium" pitchFamily="2" charset="77"/>
                  <a:cs typeface="Arial" panose="020B0604020202020204" pitchFamily="34" charset="0"/>
                </a:rPr>
                <a:t>N° 594/1999</a:t>
              </a:r>
            </a:p>
          </p:txBody>
        </p:sp>
      </p:grpSp>
    </p:spTree>
    <p:custDataLst>
      <p:tags r:id="rId1"/>
    </p:custDataLst>
    <p:extLst>
      <p:ext uri="{BB962C8B-B14F-4D97-AF65-F5344CB8AC3E}">
        <p14:creationId xmlns:p14="http://schemas.microsoft.com/office/powerpoint/2010/main" val="4984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Reconocimiento del agente de riesgo</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Marco Regulatorio</a:t>
            </a:r>
          </a:p>
        </p:txBody>
      </p:sp>
      <p:sp>
        <p:nvSpPr>
          <p:cNvPr id="14" name="Freeform 6">
            <a:extLst>
              <a:ext uri="{FF2B5EF4-FFF2-40B4-BE49-F238E27FC236}">
                <a16:creationId xmlns:a16="http://schemas.microsoft.com/office/drawing/2014/main" xmlns="" id="{B4F654CA-A5B3-4847-A1EA-7C343C9E9198}"/>
              </a:ext>
            </a:extLst>
          </p:cNvPr>
          <p:cNvSpPr/>
          <p:nvPr/>
        </p:nvSpPr>
        <p:spPr>
          <a:xfrm>
            <a:off x="1681650" y="2915591"/>
            <a:ext cx="3638045" cy="3118326"/>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144000" rIns="216000" bIns="144000" numCol="1" spcCol="1270" anchor="t" anchorCtr="0">
            <a:noAutofit/>
          </a:bodyPr>
          <a:lstStyle/>
          <a:p>
            <a:pPr defTabSz="577850">
              <a:lnSpc>
                <a:spcPct val="90000"/>
              </a:lnSpc>
              <a:spcBef>
                <a:spcPct val="0"/>
              </a:spcBef>
              <a:spcAft>
                <a:spcPct val="35000"/>
              </a:spcAft>
            </a:pPr>
            <a:r>
              <a:rPr lang="es-ES" altLang="es-CL" sz="1400" dirty="0">
                <a:solidFill>
                  <a:schemeClr val="tx1"/>
                </a:solidFill>
                <a:latin typeface="ACHS Nueva Sans Medium" pitchFamily="2" charset="77"/>
                <a:ea typeface="+mj-ea"/>
                <a:cs typeface="Arial"/>
              </a:rPr>
              <a:t>Los riesgos laborales asociados a la actividad de buceo profesional, se derivan de la exposición a agentes físicos, representados por factores ambientales propios del ambiente en el cual se desempeña:</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ea typeface="+mj-ea"/>
                <a:cs typeface="Arial"/>
              </a:rPr>
              <a:t> </a:t>
            </a:r>
            <a:r>
              <a:rPr lang="es-CL" sz="1400" dirty="0">
                <a:solidFill>
                  <a:schemeClr val="tx1"/>
                </a:solidFill>
                <a:latin typeface="ACHS Nueva Sans Medium" pitchFamily="2" charset="77"/>
                <a:ea typeface="+mj-ea"/>
                <a:cs typeface="Arial"/>
              </a:rPr>
              <a:t>Condiciones hiperbáricas (presión mayor a una atmósfera absoluta).</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cs typeface="Arial"/>
              </a:rPr>
              <a:t>Medio donde la temperatura es inferior a la del cuerpo humano (riesgo de hipotermia). </a:t>
            </a:r>
          </a:p>
        </p:txBody>
      </p:sp>
      <p:sp>
        <p:nvSpPr>
          <p:cNvPr id="17" name="Freeform 6">
            <a:extLst>
              <a:ext uri="{FF2B5EF4-FFF2-40B4-BE49-F238E27FC236}">
                <a16:creationId xmlns:a16="http://schemas.microsoft.com/office/drawing/2014/main" xmlns="" id="{753F3018-B912-6142-9004-3A11CC99D3B9}"/>
              </a:ext>
            </a:extLst>
          </p:cNvPr>
          <p:cNvSpPr/>
          <p:nvPr/>
        </p:nvSpPr>
        <p:spPr>
          <a:xfrm>
            <a:off x="6872303" y="2927153"/>
            <a:ext cx="3638046" cy="3095202"/>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6000" tIns="144000" rIns="216000" bIns="144000" numCol="1" spcCol="1270" anchor="t" anchorCtr="0">
            <a:noAutofit/>
          </a:bodyPr>
          <a:lstStyle/>
          <a:p>
            <a:pPr defTabSz="577850">
              <a:lnSpc>
                <a:spcPct val="90000"/>
              </a:lnSpc>
              <a:spcBef>
                <a:spcPct val="0"/>
              </a:spcBef>
              <a:spcAft>
                <a:spcPct val="35000"/>
              </a:spcAft>
            </a:pPr>
            <a:r>
              <a:rPr lang="es-ES" altLang="es-CL" sz="1400" dirty="0">
                <a:solidFill>
                  <a:schemeClr val="tx1"/>
                </a:solidFill>
                <a:latin typeface="ACHS Nueva Sans Medium" pitchFamily="2" charset="77"/>
                <a:ea typeface="+mj-ea"/>
                <a:cs typeface="Arial"/>
              </a:rPr>
              <a:t>Los riesgo de exposición a agentes químicos, de acuerdo a la mezcla de gases que respira un buzo, además de oxígeno, están presentes:</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ea typeface="+mj-ea"/>
                <a:cs typeface="Arial"/>
              </a:rPr>
              <a:t>Nitrógeno.</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ea typeface="+mj-ea"/>
                <a:cs typeface="Arial"/>
              </a:rPr>
              <a:t>Dióxido de carbono.</a:t>
            </a:r>
          </a:p>
          <a:p>
            <a:pPr marL="360000" indent="-285750" defTabSz="577850">
              <a:lnSpc>
                <a:spcPct val="90000"/>
              </a:lnSpc>
              <a:spcBef>
                <a:spcPts val="600"/>
              </a:spcBef>
              <a:spcAft>
                <a:spcPct val="35000"/>
              </a:spcAft>
              <a:buClr>
                <a:schemeClr val="accent1"/>
              </a:buClr>
              <a:buFont typeface="Wingdings" pitchFamily="2" charset="2"/>
              <a:buChar char="§"/>
            </a:pPr>
            <a:r>
              <a:rPr lang="es-ES" altLang="es-CL" sz="1400" dirty="0">
                <a:solidFill>
                  <a:schemeClr val="tx1"/>
                </a:solidFill>
                <a:latin typeface="ACHS Nueva Sans Medium" pitchFamily="2" charset="77"/>
                <a:ea typeface="+mj-ea"/>
                <a:cs typeface="Arial"/>
              </a:rPr>
              <a:t>Eventualmente monóxido de carbono. (se puede infiltrar accidentalmente en el sistema de suministro de aire comprimido). </a:t>
            </a:r>
          </a:p>
        </p:txBody>
      </p:sp>
      <p:sp>
        <p:nvSpPr>
          <p:cNvPr id="20" name="Rectangle 12">
            <a:extLst>
              <a:ext uri="{FF2B5EF4-FFF2-40B4-BE49-F238E27FC236}">
                <a16:creationId xmlns:a16="http://schemas.microsoft.com/office/drawing/2014/main" xmlns="" id="{EF182548-0C1D-604F-B4F8-8011B7734715}"/>
              </a:ext>
            </a:extLst>
          </p:cNvPr>
          <p:cNvSpPr>
            <a:spLocks noChangeArrowheads="1"/>
          </p:cNvSpPr>
          <p:nvPr/>
        </p:nvSpPr>
        <p:spPr bwMode="auto">
          <a:xfrm>
            <a:off x="1690563" y="1882510"/>
            <a:ext cx="3620221" cy="923333"/>
          </a:xfrm>
          <a:prstGeom prst="rect">
            <a:avLst/>
          </a:prstGeom>
          <a:solidFill>
            <a:schemeClr val="accent1"/>
          </a:solidFill>
          <a:ln w="9525">
            <a:noFill/>
            <a:miter lim="800000"/>
            <a:headEnd/>
            <a:tailEnd/>
          </a:ln>
          <a:effectLst/>
        </p:spPr>
        <p:txBody>
          <a:bodyPr wrap="none" lIns="827999" rIns="36000" anchor="ctr"/>
          <a:lstStyle/>
          <a:p>
            <a:pPr marL="92075" indent="-80963"/>
            <a:r>
              <a:rPr lang="es-ES" altLang="ko-KR" sz="1600" b="1" dirty="0">
                <a:solidFill>
                  <a:schemeClr val="bg1"/>
                </a:solidFill>
                <a:latin typeface="Arial" panose="020B0604020202020204" pitchFamily="34" charset="0"/>
                <a:ea typeface="Gulim" pitchFamily="34" charset="-127"/>
                <a:cs typeface="Arial" panose="020B0604020202020204" pitchFamily="34" charset="0"/>
              </a:rPr>
              <a:t>Riesgos por a</a:t>
            </a:r>
          </a:p>
          <a:p>
            <a:pPr marL="92075" indent="-80963"/>
            <a:r>
              <a:rPr lang="es-ES" altLang="ko-KR" sz="1600" b="1" dirty="0">
                <a:solidFill>
                  <a:schemeClr val="bg1"/>
                </a:solidFill>
                <a:latin typeface="Arial" panose="020B0604020202020204" pitchFamily="34" charset="0"/>
                <a:ea typeface="Gulim" pitchFamily="34" charset="-127"/>
                <a:cs typeface="Arial" panose="020B0604020202020204" pitchFamily="34" charset="0"/>
              </a:rPr>
              <a:t>gentes físicos</a:t>
            </a:r>
            <a:endParaRPr lang="en-US" altLang="ko-KR" sz="1600" b="1" dirty="0">
              <a:solidFill>
                <a:schemeClr val="bg1"/>
              </a:solidFill>
              <a:latin typeface="Arial" panose="020B0604020202020204" pitchFamily="34" charset="0"/>
              <a:ea typeface="Gulim" pitchFamily="34" charset="-127"/>
              <a:cs typeface="Arial" panose="020B0604020202020204" pitchFamily="34" charset="0"/>
            </a:endParaRPr>
          </a:p>
        </p:txBody>
      </p:sp>
      <p:cxnSp>
        <p:nvCxnSpPr>
          <p:cNvPr id="23" name="Conector recto 22">
            <a:extLst>
              <a:ext uri="{FF2B5EF4-FFF2-40B4-BE49-F238E27FC236}">
                <a16:creationId xmlns:a16="http://schemas.microsoft.com/office/drawing/2014/main" xmlns="" id="{41DC4A99-973E-8740-AE72-DA35A90AF2B1}"/>
              </a:ext>
            </a:extLst>
          </p:cNvPr>
          <p:cNvCxnSpPr>
            <a:cxnSpLocks/>
          </p:cNvCxnSpPr>
          <p:nvPr/>
        </p:nvCxnSpPr>
        <p:spPr>
          <a:xfrm>
            <a:off x="6090365" y="2915591"/>
            <a:ext cx="0" cy="3095202"/>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4" name="Rectangle 12">
            <a:extLst>
              <a:ext uri="{FF2B5EF4-FFF2-40B4-BE49-F238E27FC236}">
                <a16:creationId xmlns:a16="http://schemas.microsoft.com/office/drawing/2014/main" xmlns="" id="{A2A7DAD9-9920-304D-A7BF-B5ED2F6696D4}"/>
              </a:ext>
            </a:extLst>
          </p:cNvPr>
          <p:cNvSpPr>
            <a:spLocks noChangeArrowheads="1"/>
          </p:cNvSpPr>
          <p:nvPr/>
        </p:nvSpPr>
        <p:spPr bwMode="auto">
          <a:xfrm>
            <a:off x="6881215" y="1882510"/>
            <a:ext cx="3620221" cy="923333"/>
          </a:xfrm>
          <a:prstGeom prst="rect">
            <a:avLst/>
          </a:prstGeom>
          <a:solidFill>
            <a:schemeClr val="accent1"/>
          </a:solidFill>
          <a:ln w="9525">
            <a:noFill/>
            <a:miter lim="800000"/>
            <a:headEnd/>
            <a:tailEnd/>
          </a:ln>
          <a:effectLst/>
        </p:spPr>
        <p:txBody>
          <a:bodyPr wrap="none" lIns="972000" tIns="46800" rIns="36000" anchor="ctr"/>
          <a:lstStyle/>
          <a:p>
            <a:pPr lvl="0" defTabSz="577850"/>
            <a:r>
              <a:rPr lang="es-CL" sz="1600" b="1" dirty="0">
                <a:solidFill>
                  <a:schemeClr val="bg1"/>
                </a:solidFill>
                <a:latin typeface="Arial" panose="020B0604020202020204" pitchFamily="34" charset="0"/>
                <a:cs typeface="Arial" panose="020B0604020202020204" pitchFamily="34" charset="0"/>
              </a:rPr>
              <a:t>Riesgos por agentes </a:t>
            </a:r>
          </a:p>
          <a:p>
            <a:pPr lvl="0" defTabSz="577850"/>
            <a:r>
              <a:rPr lang="es-CL" sz="1600" b="1" dirty="0">
                <a:solidFill>
                  <a:schemeClr val="bg1"/>
                </a:solidFill>
                <a:latin typeface="Arial" panose="020B0604020202020204" pitchFamily="34" charset="0"/>
                <a:cs typeface="Arial" panose="020B0604020202020204" pitchFamily="34" charset="0"/>
              </a:rPr>
              <a:t>químicos</a:t>
            </a:r>
            <a:endParaRPr lang="es-CL" sz="1200" b="1" dirty="0">
              <a:solidFill>
                <a:schemeClr val="bg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xmlns="" id="{70F1F685-2AED-A743-ADA3-40117CCF0E77}"/>
              </a:ext>
            </a:extLst>
          </p:cNvPr>
          <p:cNvPicPr>
            <a:picLocks noChangeAspect="1"/>
          </p:cNvPicPr>
          <p:nvPr/>
        </p:nvPicPr>
        <p:blipFill>
          <a:blip r:embed="rId3"/>
          <a:stretch>
            <a:fillRect/>
          </a:stretch>
        </p:blipFill>
        <p:spPr>
          <a:xfrm>
            <a:off x="1822451" y="1965143"/>
            <a:ext cx="461594" cy="758065"/>
          </a:xfrm>
          <a:prstGeom prst="rect">
            <a:avLst/>
          </a:prstGeom>
        </p:spPr>
      </p:pic>
      <p:pic>
        <p:nvPicPr>
          <p:cNvPr id="11" name="Imagen 10">
            <a:extLst>
              <a:ext uri="{FF2B5EF4-FFF2-40B4-BE49-F238E27FC236}">
                <a16:creationId xmlns:a16="http://schemas.microsoft.com/office/drawing/2014/main" xmlns="" id="{CC73BF20-2DF1-0742-BC3C-1AFCD41B7AC4}"/>
              </a:ext>
            </a:extLst>
          </p:cNvPr>
          <p:cNvPicPr>
            <a:picLocks noChangeAspect="1"/>
          </p:cNvPicPr>
          <p:nvPr/>
        </p:nvPicPr>
        <p:blipFill>
          <a:blip r:embed="rId4"/>
          <a:stretch>
            <a:fillRect/>
          </a:stretch>
        </p:blipFill>
        <p:spPr>
          <a:xfrm>
            <a:off x="7079955" y="1965143"/>
            <a:ext cx="543744" cy="758066"/>
          </a:xfrm>
          <a:prstGeom prst="rect">
            <a:avLst/>
          </a:prstGeom>
        </p:spPr>
      </p:pic>
    </p:spTree>
    <p:custDataLst>
      <p:tags r:id="rId1"/>
    </p:custDataLst>
    <p:extLst>
      <p:ext uri="{BB962C8B-B14F-4D97-AF65-F5344CB8AC3E}">
        <p14:creationId xmlns:p14="http://schemas.microsoft.com/office/powerpoint/2010/main" val="200914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xmlns="" id="{E40CE675-CE60-E54A-872A-0140FC44E589}"/>
              </a:ext>
            </a:extLst>
          </p:cNvPr>
          <p:cNvSpPr txBox="1">
            <a:spLocks/>
          </p:cNvSpPr>
          <p:nvPr/>
        </p:nvSpPr>
        <p:spPr>
          <a:xfrm>
            <a:off x="449262" y="496570"/>
            <a:ext cx="9865812" cy="3562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Herramientas para controlar y detectar</a:t>
            </a:r>
          </a:p>
        </p:txBody>
      </p:sp>
      <p:sp>
        <p:nvSpPr>
          <p:cNvPr id="9" name="Text Placeholder 15">
            <a:extLst>
              <a:ext uri="{FF2B5EF4-FFF2-40B4-BE49-F238E27FC236}">
                <a16:creationId xmlns:a16="http://schemas.microsoft.com/office/drawing/2014/main" xmlns="" id="{49DB77B2-4B58-3A48-88CA-EDE0BCA8B5E7}"/>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El protocolo incluye:</a:t>
            </a:r>
          </a:p>
        </p:txBody>
      </p:sp>
      <p:pic>
        <p:nvPicPr>
          <p:cNvPr id="10" name="Imagen 9">
            <a:extLst>
              <a:ext uri="{FF2B5EF4-FFF2-40B4-BE49-F238E27FC236}">
                <a16:creationId xmlns:a16="http://schemas.microsoft.com/office/drawing/2014/main" xmlns="" id="{70F1F685-2AED-A743-ADA3-40117CCF0E77}"/>
              </a:ext>
            </a:extLst>
          </p:cNvPr>
          <p:cNvPicPr>
            <a:picLocks noChangeAspect="1"/>
          </p:cNvPicPr>
          <p:nvPr/>
        </p:nvPicPr>
        <p:blipFill>
          <a:blip r:embed="rId3"/>
          <a:stretch>
            <a:fillRect/>
          </a:stretch>
        </p:blipFill>
        <p:spPr>
          <a:xfrm>
            <a:off x="1822451" y="1965143"/>
            <a:ext cx="461594" cy="758065"/>
          </a:xfrm>
          <a:prstGeom prst="rect">
            <a:avLst/>
          </a:prstGeom>
        </p:spPr>
      </p:pic>
      <p:pic>
        <p:nvPicPr>
          <p:cNvPr id="11" name="Imagen 10">
            <a:extLst>
              <a:ext uri="{FF2B5EF4-FFF2-40B4-BE49-F238E27FC236}">
                <a16:creationId xmlns:a16="http://schemas.microsoft.com/office/drawing/2014/main" xmlns="" id="{CC73BF20-2DF1-0742-BC3C-1AFCD41B7AC4}"/>
              </a:ext>
            </a:extLst>
          </p:cNvPr>
          <p:cNvPicPr>
            <a:picLocks noChangeAspect="1"/>
          </p:cNvPicPr>
          <p:nvPr/>
        </p:nvPicPr>
        <p:blipFill>
          <a:blip r:embed="rId4"/>
          <a:stretch>
            <a:fillRect/>
          </a:stretch>
        </p:blipFill>
        <p:spPr>
          <a:xfrm>
            <a:off x="7079955" y="1965143"/>
            <a:ext cx="543744" cy="758066"/>
          </a:xfrm>
          <a:prstGeom prst="rect">
            <a:avLst/>
          </a:prstGeom>
        </p:spPr>
      </p:pic>
      <p:sp>
        <p:nvSpPr>
          <p:cNvPr id="12" name="Freeform 6">
            <a:extLst>
              <a:ext uri="{FF2B5EF4-FFF2-40B4-BE49-F238E27FC236}">
                <a16:creationId xmlns:a16="http://schemas.microsoft.com/office/drawing/2014/main" xmlns="" id="{9382BBD7-0CA9-5747-8695-3018957FE686}"/>
              </a:ext>
            </a:extLst>
          </p:cNvPr>
          <p:cNvSpPr/>
          <p:nvPr/>
        </p:nvSpPr>
        <p:spPr>
          <a:xfrm>
            <a:off x="2428696" y="3518380"/>
            <a:ext cx="3063355" cy="2179740"/>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0" rIns="108000" bIns="0" numCol="1" spcCol="1270" anchor="ctr" anchorCtr="0">
            <a:noAutofit/>
          </a:bodyPr>
          <a:lstStyle/>
          <a:p>
            <a:pPr marL="285750" indent="-285750" defTabSz="577850">
              <a:lnSpc>
                <a:spcPct val="90000"/>
              </a:lnSpc>
              <a:spcBef>
                <a:spcPct val="0"/>
              </a:spcBef>
              <a:spcAft>
                <a:spcPct val="35000"/>
              </a:spcAft>
              <a:buClr>
                <a:schemeClr val="accent1"/>
              </a:buClr>
              <a:buFont typeface="Wingdings" pitchFamily="2" charset="2"/>
              <a:buChar char="§"/>
            </a:pPr>
            <a:r>
              <a:rPr lang="es-ES" altLang="es-CL" sz="1600" dirty="0">
                <a:solidFill>
                  <a:schemeClr val="tx1"/>
                </a:solidFill>
                <a:latin typeface="ACHS Nueva Sans" pitchFamily="2" charset="0"/>
                <a:ea typeface="+mj-ea"/>
                <a:cs typeface="Arial"/>
              </a:rPr>
              <a:t>Vigilancia médica, para trabajadores expuestos.</a:t>
            </a:r>
          </a:p>
        </p:txBody>
      </p:sp>
      <p:sp>
        <p:nvSpPr>
          <p:cNvPr id="13" name="Freeform 6">
            <a:extLst>
              <a:ext uri="{FF2B5EF4-FFF2-40B4-BE49-F238E27FC236}">
                <a16:creationId xmlns:a16="http://schemas.microsoft.com/office/drawing/2014/main" xmlns="" id="{691E02D9-95EC-E847-B47F-EEAE153F6CF1}"/>
              </a:ext>
            </a:extLst>
          </p:cNvPr>
          <p:cNvSpPr/>
          <p:nvPr/>
        </p:nvSpPr>
        <p:spPr>
          <a:xfrm>
            <a:off x="6364118" y="3518380"/>
            <a:ext cx="3089847" cy="2179740"/>
          </a:xfrm>
          <a:custGeom>
            <a:avLst/>
            <a:gdLst>
              <a:gd name="connsiteX0" fmla="*/ 0 w 5614677"/>
              <a:gd name="connsiteY0" fmla="*/ 0 h 918211"/>
              <a:gd name="connsiteX1" fmla="*/ 5614677 w 5614677"/>
              <a:gd name="connsiteY1" fmla="*/ 0 h 918211"/>
              <a:gd name="connsiteX2" fmla="*/ 5614677 w 5614677"/>
              <a:gd name="connsiteY2" fmla="*/ 918211 h 918211"/>
              <a:gd name="connsiteX3" fmla="*/ 0 w 5614677"/>
              <a:gd name="connsiteY3" fmla="*/ 918211 h 918211"/>
              <a:gd name="connsiteX4" fmla="*/ 0 w 5614677"/>
              <a:gd name="connsiteY4" fmla="*/ 0 h 91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677" h="918211">
                <a:moveTo>
                  <a:pt x="0" y="0"/>
                </a:moveTo>
                <a:lnTo>
                  <a:pt x="5614677" y="0"/>
                </a:lnTo>
                <a:lnTo>
                  <a:pt x="5614677" y="918211"/>
                </a:lnTo>
                <a:lnTo>
                  <a:pt x="0" y="918211"/>
                </a:lnTo>
                <a:lnTo>
                  <a:pt x="0" y="0"/>
                </a:lnTo>
                <a:close/>
              </a:path>
            </a:pathLst>
          </a:custGeom>
          <a:solidFill>
            <a:schemeClr val="tx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0" rIns="108000" bIns="0" numCol="1" spcCol="1270" anchor="ctr" anchorCtr="0">
            <a:noAutofit/>
          </a:bodyPr>
          <a:lstStyle/>
          <a:p>
            <a:pPr marL="285750" indent="-285750" defTabSz="577850">
              <a:lnSpc>
                <a:spcPct val="90000"/>
              </a:lnSpc>
              <a:spcBef>
                <a:spcPct val="0"/>
              </a:spcBef>
              <a:spcAft>
                <a:spcPct val="35000"/>
              </a:spcAft>
              <a:buClr>
                <a:schemeClr val="accent1"/>
              </a:buClr>
              <a:buFont typeface="Wingdings" pitchFamily="2" charset="2"/>
              <a:buChar char="§"/>
            </a:pPr>
            <a:r>
              <a:rPr lang="es-ES" altLang="es-CL" sz="1600" dirty="0">
                <a:solidFill>
                  <a:schemeClr val="tx1"/>
                </a:solidFill>
                <a:latin typeface="ACHS Nueva Sans" pitchFamily="2" charset="0"/>
                <a:ea typeface="+mj-ea"/>
                <a:cs typeface="Arial"/>
              </a:rPr>
              <a:t>Control ambiental, asociado a la elaboración de evaluaciones cualitativas del nivel de riesgo.</a:t>
            </a:r>
          </a:p>
        </p:txBody>
      </p:sp>
      <p:cxnSp>
        <p:nvCxnSpPr>
          <p:cNvPr id="18" name="Conector recto 17">
            <a:extLst>
              <a:ext uri="{FF2B5EF4-FFF2-40B4-BE49-F238E27FC236}">
                <a16:creationId xmlns:a16="http://schemas.microsoft.com/office/drawing/2014/main" xmlns="" id="{38A46DE8-4AC1-1C41-89D6-B2EF62C90299}"/>
              </a:ext>
            </a:extLst>
          </p:cNvPr>
          <p:cNvCxnSpPr>
            <a:cxnSpLocks/>
          </p:cNvCxnSpPr>
          <p:nvPr/>
        </p:nvCxnSpPr>
        <p:spPr>
          <a:xfrm>
            <a:off x="5914059" y="3518380"/>
            <a:ext cx="0" cy="217974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21" name="Imagen 20">
            <a:extLst>
              <a:ext uri="{FF2B5EF4-FFF2-40B4-BE49-F238E27FC236}">
                <a16:creationId xmlns:a16="http://schemas.microsoft.com/office/drawing/2014/main" xmlns="" id="{A0586DF7-0FF5-1D49-8298-E65E1C60752E}"/>
              </a:ext>
            </a:extLst>
          </p:cNvPr>
          <p:cNvPicPr>
            <a:picLocks noChangeAspect="1"/>
          </p:cNvPicPr>
          <p:nvPr/>
        </p:nvPicPr>
        <p:blipFill>
          <a:blip r:embed="rId5"/>
          <a:stretch>
            <a:fillRect/>
          </a:stretch>
        </p:blipFill>
        <p:spPr>
          <a:xfrm>
            <a:off x="7383067" y="2065110"/>
            <a:ext cx="960232" cy="1134819"/>
          </a:xfrm>
          <a:prstGeom prst="rect">
            <a:avLst/>
          </a:prstGeom>
        </p:spPr>
      </p:pic>
      <p:pic>
        <p:nvPicPr>
          <p:cNvPr id="25" name="Imagen 24">
            <a:extLst>
              <a:ext uri="{FF2B5EF4-FFF2-40B4-BE49-F238E27FC236}">
                <a16:creationId xmlns:a16="http://schemas.microsoft.com/office/drawing/2014/main" xmlns="" id="{FA4E2715-0309-DA46-9C39-1B93E260AB70}"/>
              </a:ext>
            </a:extLst>
          </p:cNvPr>
          <p:cNvPicPr>
            <a:picLocks noChangeAspect="1"/>
          </p:cNvPicPr>
          <p:nvPr/>
        </p:nvPicPr>
        <p:blipFill>
          <a:blip r:embed="rId6"/>
          <a:stretch>
            <a:fillRect/>
          </a:stretch>
        </p:blipFill>
        <p:spPr>
          <a:xfrm>
            <a:off x="3183147" y="2039238"/>
            <a:ext cx="1225255" cy="1225255"/>
          </a:xfrm>
          <a:prstGeom prst="rect">
            <a:avLst/>
          </a:prstGeom>
        </p:spPr>
      </p:pic>
    </p:spTree>
    <p:custDataLst>
      <p:tags r:id="rId1"/>
    </p:custDataLst>
    <p:extLst>
      <p:ext uri="{BB962C8B-B14F-4D97-AF65-F5344CB8AC3E}">
        <p14:creationId xmlns:p14="http://schemas.microsoft.com/office/powerpoint/2010/main" val="40245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DESIGN_ID_TEMA DE OFFICE" val="XO2vU0zq"/>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F93457ED-16EE-4F82-B20F-A5CA67621872}"/>
</file>

<file path=customXml/itemProps2.xml><?xml version="1.0" encoding="utf-8"?>
<ds:datastoreItem xmlns:ds="http://schemas.openxmlformats.org/officeDocument/2006/customXml" ds:itemID="{8A4783EA-DCFC-44A9-BEC5-2D3689E05010}"/>
</file>

<file path=customXml/itemProps3.xml><?xml version="1.0" encoding="utf-8"?>
<ds:datastoreItem xmlns:ds="http://schemas.openxmlformats.org/officeDocument/2006/customXml" ds:itemID="{904B7642-0B1D-46AA-B8AF-E8AD8C408F52}"/>
</file>

<file path=docProps/app.xml><?xml version="1.0" encoding="utf-8"?>
<Properties xmlns="http://schemas.openxmlformats.org/officeDocument/2006/extended-properties" xmlns:vt="http://schemas.openxmlformats.org/officeDocument/2006/docPropsVTypes">
  <TotalTime>1642</TotalTime>
  <Words>1000</Words>
  <Application>Microsoft Office PowerPoint</Application>
  <PresentationFormat>Panorámica</PresentationFormat>
  <Paragraphs>118</Paragraphs>
  <Slides>19</Slides>
  <Notes>8</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19</vt:i4>
      </vt:variant>
    </vt:vector>
  </HeadingPairs>
  <TitlesOfParts>
    <vt:vector size="31" baseType="lpstr">
      <vt:lpstr>ACHS Nueva Sans</vt:lpstr>
      <vt:lpstr>ACHS Nueva Sans Medium</vt:lpstr>
      <vt:lpstr>ACHS Nueva Serif</vt:lpstr>
      <vt:lpstr>Arial</vt:lpstr>
      <vt:lpstr>Calibri</vt:lpstr>
      <vt:lpstr>Calibri Light</vt:lpstr>
      <vt:lpstr>Gulim</vt:lpstr>
      <vt:lpstr>Helvetica Neue Medium</vt:lpstr>
      <vt:lpstr>Wingdings</vt:lpstr>
      <vt:lpstr>Tema de Office</vt:lpstr>
      <vt:lpstr>2_Tema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388</cp:revision>
  <dcterms:created xsi:type="dcterms:W3CDTF">2023-07-11T20:17:04Z</dcterms:created>
  <dcterms:modified xsi:type="dcterms:W3CDTF">2025-02-04T12:26:05Z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B75E5EEC-2E0F-49C7-9C21-3A65591F45E5</vt:lpwstr>
  </property>
  <property fmtid="{D5CDD505-2E9C-101B-9397-08002B2CF9AE}" pid="3" name="ArticulatePath">
    <vt:lpwstr>659715 - PROTOCOLO VIGILANCIA HIPERBARIA - RB2023 </vt:lpwstr>
  </property>
  <property fmtid="{D5CDD505-2E9C-101B-9397-08002B2CF9AE}" pid="4" name="ContentTypeId">
    <vt:lpwstr>0x0101007C36543F3D857D488921B9E8F0F0A212</vt:lpwstr>
  </property>
</Properties>
</file>