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410" r:id="rId6"/>
    <p:sldId id="493" r:id="rId7"/>
    <p:sldId id="474" r:id="rId8"/>
    <p:sldId id="475" r:id="rId9"/>
    <p:sldId id="492" r:id="rId10"/>
    <p:sldId id="494" r:id="rId11"/>
    <p:sldId id="495" r:id="rId12"/>
    <p:sldId id="496" r:id="rId13"/>
    <p:sldId id="497" r:id="rId14"/>
    <p:sldId id="498" r:id="rId15"/>
    <p:sldId id="499" r:id="rId16"/>
    <p:sldId id="483" r:id="rId17"/>
    <p:sldId id="500" r:id="rId18"/>
    <p:sldId id="485" r:id="rId19"/>
    <p:sldId id="501" r:id="rId20"/>
    <p:sldId id="487" r:id="rId21"/>
    <p:sldId id="502" r:id="rId22"/>
    <p:sldId id="489" r:id="rId23"/>
    <p:sldId id="503" r:id="rId24"/>
    <p:sldId id="490" r:id="rId25"/>
    <p:sldId id="505" r:id="rId26"/>
    <p:sldId id="469" r:id="rId27"/>
    <p:sldId id="290" r:id="rId28"/>
  </p:sldIdLst>
  <p:sldSz cx="16202025" cy="9001125"/>
  <p:notesSz cx="6858000" cy="9144000"/>
  <p:custDataLst>
    <p:tags r:id="rId30"/>
  </p:custDataLst>
  <p:defaultTextStyle>
    <a:defPPr>
      <a:defRPr lang="es-CL"/>
    </a:defPPr>
    <a:lvl1pPr marL="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UWmxomukYSDuRE/S6qCXg==" hashData="qAdML1s18q2dI5zpVP9NnC/prSh+zuls9CxY+Z1WUPH1NRjR3dcWsbE/dfIG1jgZjtUM9ceJTFq+avlwgAxq4g=="/>
  <p:extLst>
    <p:ext uri="{EFAFB233-063F-42B5-8137-9DF3F51BA10A}">
      <p15:sldGuideLst xmlns:p15="http://schemas.microsoft.com/office/powerpoint/2012/main">
        <p15:guide id="1" orient="horz" pos="250">
          <p15:clr>
            <a:srgbClr val="A4A3A4"/>
          </p15:clr>
        </p15:guide>
        <p15:guide id="2" orient="horz" pos="5375">
          <p15:clr>
            <a:srgbClr val="A4A3A4"/>
          </p15:clr>
        </p15:guide>
        <p15:guide id="3" orient="horz" pos="839">
          <p15:clr>
            <a:srgbClr val="A4A3A4"/>
          </p15:clr>
        </p15:guide>
        <p15:guide id="4" orient="horz" pos="1021">
          <p15:clr>
            <a:srgbClr val="A4A3A4"/>
          </p15:clr>
        </p15:guide>
        <p15:guide id="5" pos="340">
          <p15:clr>
            <a:srgbClr val="A4A3A4"/>
          </p15:clr>
        </p15:guide>
        <p15:guide id="6" pos="9911">
          <p15:clr>
            <a:srgbClr val="A4A3A4"/>
          </p15:clr>
        </p15:guide>
        <p15:guide id="7" pos="2245" userDrawn="1">
          <p15:clr>
            <a:srgbClr val="A4A3A4"/>
          </p15:clr>
        </p15:guide>
        <p15:guide id="8" pos="2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 Orellana" initials="CO" lastIdx="1" clrIdx="0">
    <p:extLst>
      <p:ext uri="{19B8F6BF-5375-455C-9EA6-DF929625EA0E}">
        <p15:presenceInfo xmlns:p15="http://schemas.microsoft.com/office/powerpoint/2012/main" userId="a0811e376b9b22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C047"/>
    <a:srgbClr val="EAEADE"/>
    <a:srgbClr val="0C662F"/>
    <a:srgbClr val="83B827"/>
    <a:srgbClr val="004B54"/>
    <a:srgbClr val="83B727"/>
    <a:srgbClr val="004B53"/>
    <a:srgbClr val="000000"/>
    <a:srgbClr val="84B727"/>
    <a:srgbClr val="8D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0"/>
    <p:restoredTop sz="96341" autoAdjust="0"/>
  </p:normalViewPr>
  <p:slideViewPr>
    <p:cSldViewPr>
      <p:cViewPr varScale="1">
        <p:scale>
          <a:sx n="59" d="100"/>
          <a:sy n="59" d="100"/>
        </p:scale>
        <p:origin x="184" y="76"/>
      </p:cViewPr>
      <p:guideLst>
        <p:guide orient="horz" pos="250"/>
        <p:guide orient="horz" pos="5375"/>
        <p:guide orient="horz" pos="839"/>
        <p:guide orient="horz" pos="1021"/>
        <p:guide pos="340"/>
        <p:guide pos="9911"/>
        <p:guide pos="2245"/>
        <p:guide pos="2608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BDEC-D5F1-48D1-BE8A-46E3339F7C0E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9BE5-650B-45F0-8090-C917A3048331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419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009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018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6027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8036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7700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4862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48563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35141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809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40221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49887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0067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4120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52594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19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5797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1895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7577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21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54728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22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9745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41096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18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2851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2629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005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8017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D9BE5-650B-45F0-8090-C917A3048331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35541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5152" y="2796183"/>
            <a:ext cx="13771721" cy="19294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0304" y="5100637"/>
            <a:ext cx="11341418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4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6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94575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831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815102" y="472977"/>
            <a:ext cx="6458307" cy="100804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4555" y="472977"/>
            <a:ext cx="19110514" cy="100804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9134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08264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848" y="5784057"/>
            <a:ext cx="13771721" cy="1787723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9848" y="3815062"/>
            <a:ext cx="13771721" cy="1968995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009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401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602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80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004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205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4063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7607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432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4554" y="2756596"/>
            <a:ext cx="12784411" cy="779680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89000" y="2756596"/>
            <a:ext cx="12784409" cy="779680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7007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1" y="360462"/>
            <a:ext cx="14581823" cy="15001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101" y="2014836"/>
            <a:ext cx="7158708" cy="83968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90" indent="0">
              <a:buNone/>
              <a:defRPr sz="3200" b="1"/>
            </a:lvl2pPr>
            <a:lvl3pPr marL="1440180" indent="0">
              <a:buNone/>
              <a:defRPr sz="2800" b="1"/>
            </a:lvl3pPr>
            <a:lvl4pPr marL="2160270" indent="0">
              <a:buNone/>
              <a:defRPr sz="2500" b="1"/>
            </a:lvl4pPr>
            <a:lvl5pPr marL="2880360" indent="0">
              <a:buNone/>
              <a:defRPr sz="2500" b="1"/>
            </a:lvl5pPr>
            <a:lvl6pPr marL="3600450" indent="0">
              <a:buNone/>
              <a:defRPr sz="2500" b="1"/>
            </a:lvl6pPr>
            <a:lvl7pPr marL="4320540" indent="0">
              <a:buNone/>
              <a:defRPr sz="2500" b="1"/>
            </a:lvl7pPr>
            <a:lvl8pPr marL="5040630" indent="0">
              <a:buNone/>
              <a:defRPr sz="2500" b="1"/>
            </a:lvl8pPr>
            <a:lvl9pPr marL="576072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101" y="2854523"/>
            <a:ext cx="7158708" cy="518606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30405" y="2014836"/>
            <a:ext cx="7161520" cy="839688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90" indent="0">
              <a:buNone/>
              <a:defRPr sz="3200" b="1"/>
            </a:lvl2pPr>
            <a:lvl3pPr marL="1440180" indent="0">
              <a:buNone/>
              <a:defRPr sz="2800" b="1"/>
            </a:lvl3pPr>
            <a:lvl4pPr marL="2160270" indent="0">
              <a:buNone/>
              <a:defRPr sz="2500" b="1"/>
            </a:lvl4pPr>
            <a:lvl5pPr marL="2880360" indent="0">
              <a:buNone/>
              <a:defRPr sz="2500" b="1"/>
            </a:lvl5pPr>
            <a:lvl6pPr marL="3600450" indent="0">
              <a:buNone/>
              <a:defRPr sz="2500" b="1"/>
            </a:lvl6pPr>
            <a:lvl7pPr marL="4320540" indent="0">
              <a:buNone/>
              <a:defRPr sz="2500" b="1"/>
            </a:lvl7pPr>
            <a:lvl8pPr marL="5040630" indent="0">
              <a:buNone/>
              <a:defRPr sz="2500" b="1"/>
            </a:lvl8pPr>
            <a:lvl9pPr marL="5760720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30405" y="2854523"/>
            <a:ext cx="7161520" cy="518606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2772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2694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6079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102" y="358378"/>
            <a:ext cx="5330355" cy="152519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4542" y="358379"/>
            <a:ext cx="9057382" cy="768221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102" y="1883570"/>
            <a:ext cx="5330355" cy="6157020"/>
          </a:xfrm>
        </p:spPr>
        <p:txBody>
          <a:bodyPr/>
          <a:lstStyle>
            <a:lvl1pPr marL="0" indent="0">
              <a:buNone/>
              <a:defRPr sz="2200"/>
            </a:lvl1pPr>
            <a:lvl2pPr marL="720090" indent="0">
              <a:buNone/>
              <a:defRPr sz="1900"/>
            </a:lvl2pPr>
            <a:lvl3pPr marL="1440180" indent="0">
              <a:buNone/>
              <a:defRPr sz="1600"/>
            </a:lvl3pPr>
            <a:lvl4pPr marL="2160270" indent="0">
              <a:buNone/>
              <a:defRPr sz="1400"/>
            </a:lvl4pPr>
            <a:lvl5pPr marL="2880360" indent="0">
              <a:buNone/>
              <a:defRPr sz="1400"/>
            </a:lvl5pPr>
            <a:lvl6pPr marL="3600450" indent="0">
              <a:buNone/>
              <a:defRPr sz="1400"/>
            </a:lvl6pPr>
            <a:lvl7pPr marL="4320540" indent="0">
              <a:buNone/>
              <a:defRPr sz="1400"/>
            </a:lvl7pPr>
            <a:lvl8pPr marL="5040630" indent="0">
              <a:buNone/>
              <a:defRPr sz="1400"/>
            </a:lvl8pPr>
            <a:lvl9pPr marL="57607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4604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710" y="6300787"/>
            <a:ext cx="9721215" cy="743844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75710" y="804267"/>
            <a:ext cx="9721215" cy="5400675"/>
          </a:xfrm>
        </p:spPr>
        <p:txBody>
          <a:bodyPr/>
          <a:lstStyle>
            <a:lvl1pPr marL="0" indent="0">
              <a:buNone/>
              <a:defRPr sz="5000"/>
            </a:lvl1pPr>
            <a:lvl2pPr marL="720090" indent="0">
              <a:buNone/>
              <a:defRPr sz="4400"/>
            </a:lvl2pPr>
            <a:lvl3pPr marL="1440180" indent="0">
              <a:buNone/>
              <a:defRPr sz="3800"/>
            </a:lvl3pPr>
            <a:lvl4pPr marL="2160270" indent="0">
              <a:buNone/>
              <a:defRPr sz="3200"/>
            </a:lvl4pPr>
            <a:lvl5pPr marL="2880360" indent="0">
              <a:buNone/>
              <a:defRPr sz="3200"/>
            </a:lvl5pPr>
            <a:lvl6pPr marL="3600450" indent="0">
              <a:buNone/>
              <a:defRPr sz="3200"/>
            </a:lvl6pPr>
            <a:lvl7pPr marL="4320540" indent="0">
              <a:buNone/>
              <a:defRPr sz="3200"/>
            </a:lvl7pPr>
            <a:lvl8pPr marL="5040630" indent="0">
              <a:buNone/>
              <a:defRPr sz="3200"/>
            </a:lvl8pPr>
            <a:lvl9pPr marL="5760720" indent="0">
              <a:buNone/>
              <a:defRPr sz="3200"/>
            </a:lvl9pPr>
          </a:lstStyle>
          <a:p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75710" y="7044631"/>
            <a:ext cx="9721215" cy="1056381"/>
          </a:xfrm>
        </p:spPr>
        <p:txBody>
          <a:bodyPr/>
          <a:lstStyle>
            <a:lvl1pPr marL="0" indent="0">
              <a:buNone/>
              <a:defRPr sz="2200"/>
            </a:lvl1pPr>
            <a:lvl2pPr marL="720090" indent="0">
              <a:buNone/>
              <a:defRPr sz="1900"/>
            </a:lvl2pPr>
            <a:lvl3pPr marL="1440180" indent="0">
              <a:buNone/>
              <a:defRPr sz="1600"/>
            </a:lvl3pPr>
            <a:lvl4pPr marL="2160270" indent="0">
              <a:buNone/>
              <a:defRPr sz="1400"/>
            </a:lvl4pPr>
            <a:lvl5pPr marL="2880360" indent="0">
              <a:buNone/>
              <a:defRPr sz="1400"/>
            </a:lvl5pPr>
            <a:lvl6pPr marL="3600450" indent="0">
              <a:buNone/>
              <a:defRPr sz="1400"/>
            </a:lvl6pPr>
            <a:lvl7pPr marL="4320540" indent="0">
              <a:buNone/>
              <a:defRPr sz="1400"/>
            </a:lvl7pPr>
            <a:lvl8pPr marL="5040630" indent="0">
              <a:buNone/>
              <a:defRPr sz="1400"/>
            </a:lvl8pPr>
            <a:lvl9pPr marL="576072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5949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3181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Diapositiva de think-cell" r:id="rId15" imgW="415" imgH="416" progId="TCLayout.ActiveDocument.1">
                  <p:embed/>
                </p:oleObj>
              </mc:Choice>
              <mc:Fallback>
                <p:oleObj name="Diapositiva de think-cell" r:id="rId1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101" y="360462"/>
            <a:ext cx="14581823" cy="1500188"/>
          </a:xfrm>
          <a:prstGeom prst="rect">
            <a:avLst/>
          </a:prstGeom>
        </p:spPr>
        <p:txBody>
          <a:bodyPr vert="horz" lIns="144018" tIns="72009" rIns="144018" bIns="7200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101" y="2100263"/>
            <a:ext cx="14581823" cy="5940326"/>
          </a:xfrm>
          <a:prstGeom prst="rect">
            <a:avLst/>
          </a:prstGeom>
        </p:spPr>
        <p:txBody>
          <a:bodyPr vert="horz" lIns="144018" tIns="72009" rIns="144018" bIns="720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0101" y="8342710"/>
            <a:ext cx="3780473" cy="479227"/>
          </a:xfrm>
          <a:prstGeom prst="rect">
            <a:avLst/>
          </a:prstGeom>
        </p:spPr>
        <p:txBody>
          <a:bodyPr vert="horz" lIns="144018" tIns="72009" rIns="144018" bIns="72009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F7606-8703-4774-82E4-4A2AAF77675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35692" y="8342710"/>
            <a:ext cx="5130641" cy="479227"/>
          </a:xfrm>
          <a:prstGeom prst="rect">
            <a:avLst/>
          </a:prstGeom>
        </p:spPr>
        <p:txBody>
          <a:bodyPr vert="horz" lIns="144018" tIns="72009" rIns="144018" bIns="72009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1451" y="8342710"/>
            <a:ext cx="3780473" cy="479227"/>
          </a:xfrm>
          <a:prstGeom prst="rect">
            <a:avLst/>
          </a:prstGeom>
        </p:spPr>
        <p:txBody>
          <a:bodyPr vert="horz" lIns="144018" tIns="72009" rIns="144018" bIns="72009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AB5E8-47DE-45C7-8635-B8E0F633FCC5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4712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40180" rtl="0" eaLnBrk="1" latinLnBrk="0" hangingPunct="1"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0068" indent="-540068" algn="l" defTabSz="1440180" rtl="0" eaLnBrk="1" latinLnBrk="0" hangingPunct="1">
        <a:spcBef>
          <a:spcPct val="20000"/>
        </a:spcBef>
        <a:buFont typeface="Arial" pitchFamily="34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70146" indent="-450056" algn="l" defTabSz="1440180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22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315" indent="-360045" algn="l" defTabSz="144018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0405" indent="-360045" algn="l" defTabSz="144018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6049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68058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67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2076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45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54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4063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72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5.xml"/><Relationship Id="rId7" Type="http://schemas.openxmlformats.org/officeDocument/2006/relationships/image" Target="../media/image5.tif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tif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21.em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8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9.jf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0">
            <a:extLst>
              <a:ext uri="{FF2B5EF4-FFF2-40B4-BE49-F238E27FC236}">
                <a16:creationId xmlns="" xmlns:a16="http://schemas.microsoft.com/office/drawing/2014/main" id="{728646D1-0BC7-5147-AB85-7B3CB95E2346}"/>
              </a:ext>
            </a:extLst>
          </p:cNvPr>
          <p:cNvSpPr/>
          <p:nvPr/>
        </p:nvSpPr>
        <p:spPr>
          <a:xfrm>
            <a:off x="14111463" y="-37389"/>
            <a:ext cx="2074681" cy="911363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21" name="Imagen 3">
            <a:extLst>
              <a:ext uri="{FF2B5EF4-FFF2-40B4-BE49-F238E27FC236}">
                <a16:creationId xmlns="" xmlns:a16="http://schemas.microsoft.com/office/drawing/2014/main" id="{FC29A2C4-819A-7846-810A-CDDDF67673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111464" cy="9001125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="" xmlns:a16="http://schemas.microsoft.com/office/drawing/2014/main" id="{2C5787D5-829B-6049-BF86-15D983E03CD1}"/>
              </a:ext>
            </a:extLst>
          </p:cNvPr>
          <p:cNvSpPr txBox="1">
            <a:spLocks/>
          </p:cNvSpPr>
          <p:nvPr/>
        </p:nvSpPr>
        <p:spPr>
          <a:xfrm>
            <a:off x="972220" y="5436665"/>
            <a:ext cx="8064897" cy="1582173"/>
          </a:xfrm>
          <a:prstGeom prst="rect">
            <a:avLst/>
          </a:prstGeom>
        </p:spPr>
        <p:txBody>
          <a:bodyPr vert="horz" lIns="120015" tIns="60008" rIns="120015" bIns="60008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L" sz="4400" b="1" spc="-150" dirty="0">
                <a:solidFill>
                  <a:schemeClr val="bg1"/>
                </a:solidFill>
                <a:latin typeface="ACHS Nueva Serif" pitchFamily="2" charset="77"/>
                <a:cs typeface="Arial" panose="020B0604020202020204" pitchFamily="34" charset="0"/>
              </a:rPr>
              <a:t>Prevención de riesgos</a:t>
            </a:r>
          </a:p>
          <a:p>
            <a:pPr algn="l"/>
            <a:r>
              <a:rPr lang="es-ES" sz="4400" b="1" spc="-150" dirty="0">
                <a:solidFill>
                  <a:schemeClr val="bg1"/>
                </a:solidFill>
                <a:latin typeface="ACHS Nueva Serif" pitchFamily="2" charset="77"/>
                <a:cs typeface="Arial" panose="020B0604020202020204" pitchFamily="34" charset="0"/>
                <a:sym typeface="Arial"/>
              </a:rPr>
              <a:t>en talleres mecánicos</a:t>
            </a:r>
            <a:endParaRPr lang="es-CL" sz="4400" b="1" spc="-150" dirty="0">
              <a:solidFill>
                <a:schemeClr val="bg1"/>
              </a:solidFill>
              <a:latin typeface="ACHS Nueva Serif" pitchFamily="2" charset="77"/>
              <a:cs typeface="Arial" panose="020B0604020202020204" pitchFamily="34" charset="0"/>
            </a:endParaRPr>
          </a:p>
          <a:p>
            <a:pPr algn="l"/>
            <a:endParaRPr lang="es-CL" sz="4400" b="1" spc="-150" dirty="0">
              <a:solidFill>
                <a:schemeClr val="bg1"/>
              </a:solidFill>
              <a:latin typeface="ACHS Nueva Serif" pitchFamily="2" charset="77"/>
              <a:cs typeface="Arial" panose="020B0604020202020204" pitchFamily="34" charset="0"/>
            </a:endParaRPr>
          </a:p>
          <a:p>
            <a:pPr algn="l"/>
            <a:endParaRPr lang="es-CL" sz="4400" b="1" dirty="0">
              <a:solidFill>
                <a:schemeClr val="bg1"/>
              </a:solidFill>
              <a:latin typeface="ACHS Nueva Serif" pitchFamily="2" charset="77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="" xmlns:a16="http://schemas.microsoft.com/office/drawing/2014/main" id="{F0D16A94-1FA7-3F42-A85B-40E5B1578A4C}"/>
              </a:ext>
            </a:extLst>
          </p:cNvPr>
          <p:cNvSpPr txBox="1"/>
          <p:nvPr/>
        </p:nvSpPr>
        <p:spPr>
          <a:xfrm>
            <a:off x="972220" y="771733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99516"/>
            <a:r>
              <a:rPr lang="es-ES" sz="2400" b="1" dirty="0">
                <a:solidFill>
                  <a:schemeClr val="bg1"/>
                </a:solidFill>
                <a:latin typeface="ACHS Nueva Sans SemiBold" pitchFamily="2" charset="77"/>
                <a:cs typeface="Arial"/>
                <a:sym typeface="Arial"/>
              </a:rPr>
              <a:t>Asociación Chilena de Seguridad</a:t>
            </a:r>
          </a:p>
        </p:txBody>
      </p:sp>
      <p:pic>
        <p:nvPicPr>
          <p:cNvPr id="16" name="Imagen 14">
            <a:extLst>
              <a:ext uri="{FF2B5EF4-FFF2-40B4-BE49-F238E27FC236}">
                <a16:creationId xmlns="" xmlns:a16="http://schemas.microsoft.com/office/drawing/2014/main" id="{50AE2543-0A4D-F64B-9898-471401CB79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3740" y="526896"/>
            <a:ext cx="1093874" cy="1710564"/>
          </a:xfrm>
          <a:prstGeom prst="rect">
            <a:avLst/>
          </a:prstGeom>
        </p:spPr>
      </p:pic>
      <p:sp>
        <p:nvSpPr>
          <p:cNvPr id="18" name="Rectángulo redondeado 12">
            <a:extLst>
              <a:ext uri="{FF2B5EF4-FFF2-40B4-BE49-F238E27FC236}">
                <a16:creationId xmlns="" xmlns:a16="http://schemas.microsoft.com/office/drawing/2014/main" id="{0AC8475D-05A1-314E-85CC-260F34AF672C}"/>
              </a:ext>
            </a:extLst>
          </p:cNvPr>
          <p:cNvSpPr/>
          <p:nvPr/>
        </p:nvSpPr>
        <p:spPr>
          <a:xfrm>
            <a:off x="1116237" y="4343449"/>
            <a:ext cx="2922594" cy="484328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75" dirty="0"/>
          </a:p>
        </p:txBody>
      </p:sp>
      <p:sp>
        <p:nvSpPr>
          <p:cNvPr id="19" name="Rectángulo 13">
            <a:extLst>
              <a:ext uri="{FF2B5EF4-FFF2-40B4-BE49-F238E27FC236}">
                <a16:creationId xmlns="" xmlns:a16="http://schemas.microsoft.com/office/drawing/2014/main" id="{BA73037F-8365-884A-918C-C45BE3D3ACE8}"/>
              </a:ext>
            </a:extLst>
          </p:cNvPr>
          <p:cNvSpPr/>
          <p:nvPr/>
        </p:nvSpPr>
        <p:spPr>
          <a:xfrm>
            <a:off x="1116236" y="4343449"/>
            <a:ext cx="2922595" cy="4555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99431">
              <a:defRPr/>
            </a:pPr>
            <a:r>
              <a:rPr lang="es-ES" sz="2360" dirty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Charla / Aula móvil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93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3">
            <a:extLst>
              <a:ext uri="{FF2B5EF4-FFF2-40B4-BE49-F238E27FC236}">
                <a16:creationId xmlns="" xmlns:a16="http://schemas.microsoft.com/office/drawing/2014/main" id="{0CDF478C-AC51-7D40-8674-CC2CAFEB7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1" t="4782" r="198"/>
          <a:stretch/>
        </p:blipFill>
        <p:spPr>
          <a:xfrm>
            <a:off x="6084788" y="1908445"/>
            <a:ext cx="10288694" cy="7092680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97862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Riesgo de accidentes: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herramientas neumáticas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Las principales medidas preventivas que se recomienda al usar herramientas neumáticas son: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Mangueras adecuadas a la presión de aire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y cuidado adecuado de mangueras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Herramientas adecuadas a la presión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Longitud adecuada de la manguera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Cuidados al momento de finalizar el trabajo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99136620-805E-4349-9896-6C89BA2BFABE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84AA04D7-ECA7-CA43-ABF5-9255438015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9178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1">
            <a:extLst>
              <a:ext uri="{FF2B5EF4-FFF2-40B4-BE49-F238E27FC236}">
                <a16:creationId xmlns="" xmlns:a16="http://schemas.microsoft.com/office/drawing/2014/main" id="{E672C2B6-4874-AC43-B8C6-CCC411B3E9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"/>
          <a:stretch/>
        </p:blipFill>
        <p:spPr>
          <a:xfrm>
            <a:off x="6084788" y="1907404"/>
            <a:ext cx="10513168" cy="7131010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97862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Riesgo de accidentes: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herramientas manuales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Las principales medidas preventivas que se recomienda al usar herramientas manuales son: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Diseño de la herramienta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Prácticas de seguridad como: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99600" lvl="1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- Selección de la herramienta correcta</a:t>
            </a:r>
          </a:p>
          <a:p>
            <a:pPr marL="399600" lvl="1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- Mantenimiento de herramienta</a:t>
            </a:r>
          </a:p>
          <a:p>
            <a:pPr marL="399600" lvl="1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- Uso correcto</a:t>
            </a:r>
          </a:p>
          <a:p>
            <a:pPr marL="399600" lvl="1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- Asignación personalizada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Gestión de las herramientas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99136620-805E-4349-9896-6C89BA2BFABE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84AA04D7-ECA7-CA43-ABF5-9255438015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600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7">
            <a:extLst>
              <a:ext uri="{FF2B5EF4-FFF2-40B4-BE49-F238E27FC236}">
                <a16:creationId xmlns="" xmlns:a16="http://schemas.microsoft.com/office/drawing/2014/main" id="{A31B0681-0CEB-3E42-A2F7-80B9B40C86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6"/>
          <a:stretch/>
        </p:blipFill>
        <p:spPr>
          <a:xfrm>
            <a:off x="6084788" y="1907404"/>
            <a:ext cx="10668808" cy="7093721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61858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Bancos de prueba y reparación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 smtClean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de </a:t>
            </a: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motores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Se asocia tanto con la reparación de motores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ubicados en el vehículo, como aquellas pruebas realizadas fuera del mismo en bancos de pruebas.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Golpes, tropiezos y caídas al mismo nivel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Atrapamiento entre elementos móviles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Incendio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Contacto eléctrico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Contacto térmico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27A2DADB-5218-F14C-B1D6-A80837519E44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46C75411-BC47-4846-BB00-3504C6AB0A6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4970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5">
            <a:extLst>
              <a:ext uri="{FF2B5EF4-FFF2-40B4-BE49-F238E27FC236}">
                <a16:creationId xmlns="" xmlns:a16="http://schemas.microsoft.com/office/drawing/2014/main" id="{F7E409EC-2E21-8642-8922-F9C3A562C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grpSp>
        <p:nvGrpSpPr>
          <p:cNvPr id="6" name="Grupo 9">
            <a:extLst>
              <a:ext uri="{FF2B5EF4-FFF2-40B4-BE49-F238E27FC236}">
                <a16:creationId xmlns="" xmlns:a16="http://schemas.microsoft.com/office/drawing/2014/main" id="{6FA7BE5F-1EA8-4A42-8028-2CC528E0AF88}"/>
              </a:ext>
            </a:extLst>
          </p:cNvPr>
          <p:cNvGrpSpPr/>
          <p:nvPr/>
        </p:nvGrpSpPr>
        <p:grpSpPr>
          <a:xfrm>
            <a:off x="927616" y="3060401"/>
            <a:ext cx="3572996" cy="3600401"/>
            <a:chOff x="2068591" y="3255467"/>
            <a:chExt cx="3448904" cy="5724700"/>
          </a:xfrm>
          <a:solidFill>
            <a:srgbClr val="15C047"/>
          </a:solidFill>
        </p:grpSpPr>
        <p:sp>
          <p:nvSpPr>
            <p:cNvPr id="7" name="Rectángulo 10">
              <a:extLst>
                <a:ext uri="{FF2B5EF4-FFF2-40B4-BE49-F238E27FC236}">
                  <a16:creationId xmlns="" xmlns:a16="http://schemas.microsoft.com/office/drawing/2014/main" id="{B0F58445-ADA4-3945-8723-01BE24055E24}"/>
                </a:ext>
              </a:extLst>
            </p:cNvPr>
            <p:cNvSpPr/>
            <p:nvPr/>
          </p:nvSpPr>
          <p:spPr>
            <a:xfrm>
              <a:off x="2068591" y="3255467"/>
              <a:ext cx="3448904" cy="5724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111" rIns="71111" rtlCol="0" anchor="ctr"/>
            <a:lstStyle/>
            <a:p>
              <a:pPr algn="ctr"/>
              <a:endParaRPr lang="es-CL" sz="1778" b="1" dirty="0">
                <a:solidFill>
                  <a:schemeClr val="accent3">
                    <a:lumMod val="50000"/>
                  </a:schemeClr>
                </a:solidFill>
                <a:latin typeface="ACHS Nueva Sans SemiBold" pitchFamily="2" charset="77"/>
              </a:endParaRPr>
            </a:p>
          </p:txBody>
        </p:sp>
        <p:sp>
          <p:nvSpPr>
            <p:cNvPr id="8" name="Rectángulo 11">
              <a:extLst>
                <a:ext uri="{FF2B5EF4-FFF2-40B4-BE49-F238E27FC236}">
                  <a16:creationId xmlns="" xmlns:a16="http://schemas.microsoft.com/office/drawing/2014/main" id="{375D9788-BDCD-C346-9C37-3C4CD7F34D79}"/>
                </a:ext>
              </a:extLst>
            </p:cNvPr>
            <p:cNvSpPr/>
            <p:nvPr/>
          </p:nvSpPr>
          <p:spPr>
            <a:xfrm>
              <a:off x="2165379" y="3855657"/>
              <a:ext cx="3199326" cy="3670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Medidas 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de prevención</a:t>
              </a:r>
            </a:p>
          </p:txBody>
        </p:sp>
      </p:grpSp>
      <p:sp>
        <p:nvSpPr>
          <p:cNvPr id="10" name="Forma libre 16">
            <a:extLst>
              <a:ext uri="{FF2B5EF4-FFF2-40B4-BE49-F238E27FC236}">
                <a16:creationId xmlns="" xmlns:a16="http://schemas.microsoft.com/office/drawing/2014/main" id="{C9BA9E67-69D7-5B41-AD09-957703AE2CB8}"/>
              </a:ext>
            </a:extLst>
          </p:cNvPr>
          <p:cNvSpPr/>
          <p:nvPr/>
        </p:nvSpPr>
        <p:spPr>
          <a:xfrm>
            <a:off x="6291480" y="3060401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Evitar material disperso por el suelo y señalizar adecuadamente puntos 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peligro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1" name="Elipse 17">
            <a:extLst>
              <a:ext uri="{FF2B5EF4-FFF2-40B4-BE49-F238E27FC236}">
                <a16:creationId xmlns="" xmlns:a16="http://schemas.microsoft.com/office/drawing/2014/main" id="{5C6E0BE0-21EA-414C-912D-44B82DFB6595}"/>
              </a:ext>
            </a:extLst>
          </p:cNvPr>
          <p:cNvSpPr/>
          <p:nvPr/>
        </p:nvSpPr>
        <p:spPr>
          <a:xfrm>
            <a:off x="5787424" y="30604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SemiBold" pitchFamily="2" charset="77"/>
              </a:rPr>
              <a:t>1</a:t>
            </a:r>
          </a:p>
        </p:txBody>
      </p:sp>
      <p:sp>
        <p:nvSpPr>
          <p:cNvPr id="13" name="Forma libre 23">
            <a:extLst>
              <a:ext uri="{FF2B5EF4-FFF2-40B4-BE49-F238E27FC236}">
                <a16:creationId xmlns="" xmlns:a16="http://schemas.microsoft.com/office/drawing/2014/main" id="{19AEB5B6-8C04-B440-9E9F-0E011319AF6F}"/>
              </a:ext>
            </a:extLst>
          </p:cNvPr>
          <p:cNvSpPr/>
          <p:nvPr/>
        </p:nvSpPr>
        <p:spPr>
          <a:xfrm>
            <a:off x="6291480" y="5796706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Mantención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eléctrica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4" name="Elipse 24">
            <a:extLst>
              <a:ext uri="{FF2B5EF4-FFF2-40B4-BE49-F238E27FC236}">
                <a16:creationId xmlns="" xmlns:a16="http://schemas.microsoft.com/office/drawing/2014/main" id="{121A9738-68FC-F546-BAA0-F6F3A9691E90}"/>
              </a:ext>
            </a:extLst>
          </p:cNvPr>
          <p:cNvSpPr/>
          <p:nvPr/>
        </p:nvSpPr>
        <p:spPr>
          <a:xfrm>
            <a:off x="5787424" y="5796706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4</a:t>
            </a:r>
          </a:p>
        </p:txBody>
      </p:sp>
      <p:sp>
        <p:nvSpPr>
          <p:cNvPr id="19" name="Forma libre 26">
            <a:extLst>
              <a:ext uri="{FF2B5EF4-FFF2-40B4-BE49-F238E27FC236}">
                <a16:creationId xmlns="" xmlns:a16="http://schemas.microsoft.com/office/drawing/2014/main" id="{E45C98A7-CA16-FE45-934E-8907A01B04DB}"/>
              </a:ext>
            </a:extLst>
          </p:cNvPr>
          <p:cNvSpPr/>
          <p:nvPr/>
        </p:nvSpPr>
        <p:spPr>
          <a:xfrm>
            <a:off x="6291480" y="3972503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Carcasas protectoras o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barreras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0" name="Elipse 27">
            <a:extLst>
              <a:ext uri="{FF2B5EF4-FFF2-40B4-BE49-F238E27FC236}">
                <a16:creationId xmlns="" xmlns:a16="http://schemas.microsoft.com/office/drawing/2014/main" id="{C4A5FB1E-92F8-1B45-BEC1-30B6E2E622D1}"/>
              </a:ext>
            </a:extLst>
          </p:cNvPr>
          <p:cNvSpPr/>
          <p:nvPr/>
        </p:nvSpPr>
        <p:spPr>
          <a:xfrm>
            <a:off x="5787424" y="3972503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2</a:t>
            </a:r>
          </a:p>
        </p:txBody>
      </p:sp>
      <p:sp>
        <p:nvSpPr>
          <p:cNvPr id="23" name="Forma libre 29">
            <a:extLst>
              <a:ext uri="{FF2B5EF4-FFF2-40B4-BE49-F238E27FC236}">
                <a16:creationId xmlns="" xmlns:a16="http://schemas.microsoft.com/office/drawing/2014/main" id="{2AC24C14-AC6D-FF45-9096-F2FFEF5315F9}"/>
              </a:ext>
            </a:extLst>
          </p:cNvPr>
          <p:cNvSpPr/>
          <p:nvPr/>
        </p:nvSpPr>
        <p:spPr>
          <a:xfrm>
            <a:off x="6291480" y="4884605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Evitar generación 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calor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4" name="Elipse 30">
            <a:extLst>
              <a:ext uri="{FF2B5EF4-FFF2-40B4-BE49-F238E27FC236}">
                <a16:creationId xmlns="" xmlns:a16="http://schemas.microsoft.com/office/drawing/2014/main" id="{2101A686-03B3-DF4F-B940-58A33D4D6F99}"/>
              </a:ext>
            </a:extLst>
          </p:cNvPr>
          <p:cNvSpPr/>
          <p:nvPr/>
        </p:nvSpPr>
        <p:spPr>
          <a:xfrm>
            <a:off x="5787424" y="4884605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SemiBold" pitchFamily="2" charset="77"/>
              </a:rPr>
              <a:t>3</a:t>
            </a:r>
          </a:p>
        </p:txBody>
      </p:sp>
      <p:pic>
        <p:nvPicPr>
          <p:cNvPr id="25" name="Imagen 31">
            <a:extLst>
              <a:ext uri="{FF2B5EF4-FFF2-40B4-BE49-F238E27FC236}">
                <a16:creationId xmlns="" xmlns:a16="http://schemas.microsoft.com/office/drawing/2014/main" id="{FD2ECB3D-0B2A-FA4C-89A1-EBB573B93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66" y="3469236"/>
            <a:ext cx="833254" cy="956699"/>
          </a:xfrm>
          <a:prstGeom prst="rect">
            <a:avLst/>
          </a:prstGeom>
        </p:spPr>
      </p:pic>
      <p:cxnSp>
        <p:nvCxnSpPr>
          <p:cNvPr id="26" name="Conector recto 4">
            <a:extLst>
              <a:ext uri="{FF2B5EF4-FFF2-40B4-BE49-F238E27FC236}">
                <a16:creationId xmlns="" xmlns:a16="http://schemas.microsoft.com/office/drawing/2014/main" id="{EF843D3C-223D-4542-B7A2-2D36E8386B44}"/>
              </a:ext>
            </a:extLst>
          </p:cNvPr>
          <p:cNvCxnSpPr/>
          <p:nvPr/>
        </p:nvCxnSpPr>
        <p:spPr>
          <a:xfrm>
            <a:off x="1637800" y="4592037"/>
            <a:ext cx="2142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30">
            <a:extLst>
              <a:ext uri="{FF2B5EF4-FFF2-40B4-BE49-F238E27FC236}">
                <a16:creationId xmlns="" xmlns:a16="http://schemas.microsoft.com/office/drawing/2014/main" id="{99FC3260-8DF6-F743-A0CE-9B8993D07F52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28" name="Conector recto 6">
            <a:extLst>
              <a:ext uri="{FF2B5EF4-FFF2-40B4-BE49-F238E27FC236}">
                <a16:creationId xmlns="" xmlns:a16="http://schemas.microsoft.com/office/drawing/2014/main" id="{D5044412-A313-3840-B22F-F92CFE7E20E8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ítulo 30">
            <a:extLst>
              <a:ext uri="{FF2B5EF4-FFF2-40B4-BE49-F238E27FC236}">
                <a16:creationId xmlns="" xmlns:a16="http://schemas.microsoft.com/office/drawing/2014/main" id="{C1CEF755-7A4B-B443-836B-EE51CD380180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Bancos de prueba y reparación de motores:</a:t>
            </a:r>
          </a:p>
          <a:p>
            <a:pPr algn="l"/>
            <a:endParaRPr lang="es-ES" sz="18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65AD041-A990-CC4B-84EF-F10188F02C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787" y="1911784"/>
            <a:ext cx="10117237" cy="7097310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61858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Desmontaje y montaje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Los principales riesgos que se presentan en el montaje y desmontaje de vehículos son: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Atrapamiento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Caída de neumático o llanta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Cizalladura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27A2DADB-5218-F14C-B1D6-A80837519E44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46C75411-BC47-4846-BB00-3504C6AB0A6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0323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0">
            <a:extLst>
              <a:ext uri="{FF2B5EF4-FFF2-40B4-BE49-F238E27FC236}">
                <a16:creationId xmlns="" xmlns:a16="http://schemas.microsoft.com/office/drawing/2014/main" id="{A1344ACD-D886-4C43-BD33-D8458C35359A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15" name="Conector recto 6">
            <a:extLst>
              <a:ext uri="{FF2B5EF4-FFF2-40B4-BE49-F238E27FC236}">
                <a16:creationId xmlns="" xmlns:a16="http://schemas.microsoft.com/office/drawing/2014/main" id="{7B05D8EB-D9AB-894F-9890-3506B3BB1D4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D114087A-FBD9-034D-BC7F-9B30419EBA9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Desmontaje y montaje:</a:t>
            </a:r>
          </a:p>
          <a:p>
            <a:pPr algn="l"/>
            <a:endParaRPr lang="es-ES" sz="18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8" name="Imagen 5">
            <a:extLst>
              <a:ext uri="{FF2B5EF4-FFF2-40B4-BE49-F238E27FC236}">
                <a16:creationId xmlns="" xmlns:a16="http://schemas.microsoft.com/office/drawing/2014/main" id="{F7E409EC-2E21-8642-8922-F9C3A562C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grpSp>
        <p:nvGrpSpPr>
          <p:cNvPr id="8" name="Grupo 9">
            <a:extLst>
              <a:ext uri="{FF2B5EF4-FFF2-40B4-BE49-F238E27FC236}">
                <a16:creationId xmlns="" xmlns:a16="http://schemas.microsoft.com/office/drawing/2014/main" id="{C182905F-3357-D247-8F98-B8C98728818B}"/>
              </a:ext>
            </a:extLst>
          </p:cNvPr>
          <p:cNvGrpSpPr/>
          <p:nvPr/>
        </p:nvGrpSpPr>
        <p:grpSpPr>
          <a:xfrm>
            <a:off x="927616" y="3060401"/>
            <a:ext cx="3572996" cy="3600401"/>
            <a:chOff x="2068591" y="3255467"/>
            <a:chExt cx="3448904" cy="5724700"/>
          </a:xfrm>
          <a:solidFill>
            <a:srgbClr val="15C047"/>
          </a:solidFill>
        </p:grpSpPr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1BD8C2E0-01CC-A041-A7A5-102D27C6AFE8}"/>
                </a:ext>
              </a:extLst>
            </p:cNvPr>
            <p:cNvSpPr/>
            <p:nvPr/>
          </p:nvSpPr>
          <p:spPr>
            <a:xfrm>
              <a:off x="2068591" y="3255467"/>
              <a:ext cx="3448904" cy="5724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111" rIns="71111" rtlCol="0" anchor="ctr"/>
            <a:lstStyle/>
            <a:p>
              <a:pPr algn="ctr"/>
              <a:endParaRPr lang="es-CL" sz="1778" b="1" dirty="0">
                <a:solidFill>
                  <a:schemeClr val="accent3">
                    <a:lumMod val="50000"/>
                  </a:schemeClr>
                </a:solidFill>
                <a:latin typeface="ACHS Nueva Sans SemiBold" pitchFamily="2" charset="77"/>
              </a:endParaRPr>
            </a:p>
          </p:txBody>
        </p:sp>
        <p:sp>
          <p:nvSpPr>
            <p:cNvPr id="13" name="Rectángulo 11">
              <a:extLst>
                <a:ext uri="{FF2B5EF4-FFF2-40B4-BE49-F238E27FC236}">
                  <a16:creationId xmlns="" xmlns:a16="http://schemas.microsoft.com/office/drawing/2014/main" id="{EC8AB2CB-BF56-2944-B9C6-216DF3D1B3AC}"/>
                </a:ext>
              </a:extLst>
            </p:cNvPr>
            <p:cNvSpPr/>
            <p:nvPr/>
          </p:nvSpPr>
          <p:spPr>
            <a:xfrm>
              <a:off x="2165379" y="3855657"/>
              <a:ext cx="3199326" cy="3670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Medidas 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de prevención</a:t>
              </a:r>
            </a:p>
          </p:txBody>
        </p:sp>
      </p:grpSp>
      <p:sp>
        <p:nvSpPr>
          <p:cNvPr id="16" name="Forma libre 16">
            <a:extLst>
              <a:ext uri="{FF2B5EF4-FFF2-40B4-BE49-F238E27FC236}">
                <a16:creationId xmlns="" xmlns:a16="http://schemas.microsoft.com/office/drawing/2014/main" id="{AB9FCD72-EBD0-4C4F-B179-CED35DDAA8BD}"/>
              </a:ext>
            </a:extLst>
          </p:cNvPr>
          <p:cNvSpPr/>
          <p:nvPr/>
        </p:nvSpPr>
        <p:spPr>
          <a:xfrm>
            <a:off x="6300812" y="3060401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Dispositivo de acción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sostenida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9" name="Elipse 17">
            <a:extLst>
              <a:ext uri="{FF2B5EF4-FFF2-40B4-BE49-F238E27FC236}">
                <a16:creationId xmlns="" xmlns:a16="http://schemas.microsoft.com/office/drawing/2014/main" id="{17797B41-A7A2-414C-8BEF-BF6FEC1B6A66}"/>
              </a:ext>
            </a:extLst>
          </p:cNvPr>
          <p:cNvSpPr/>
          <p:nvPr/>
        </p:nvSpPr>
        <p:spPr>
          <a:xfrm>
            <a:off x="5796756" y="30604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HS Nueva Sans SemiBold" pitchFamily="2" charset="77"/>
              </a:rPr>
              <a:t>1</a:t>
            </a:r>
          </a:p>
        </p:txBody>
      </p:sp>
      <p:sp>
        <p:nvSpPr>
          <p:cNvPr id="21" name="Forma libre 26">
            <a:extLst>
              <a:ext uri="{FF2B5EF4-FFF2-40B4-BE49-F238E27FC236}">
                <a16:creationId xmlns="" xmlns:a16="http://schemas.microsoft.com/office/drawing/2014/main" id="{E0F14344-740E-1B40-A55D-65B4A9D3F379}"/>
              </a:ext>
            </a:extLst>
          </p:cNvPr>
          <p:cNvSpPr/>
          <p:nvPr/>
        </p:nvSpPr>
        <p:spPr>
          <a:xfrm>
            <a:off x="6300812" y="3977388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Protección en los lugares con riesgo de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atrapamiento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2" name="Elipse 27">
            <a:extLst>
              <a:ext uri="{FF2B5EF4-FFF2-40B4-BE49-F238E27FC236}">
                <a16:creationId xmlns="" xmlns:a16="http://schemas.microsoft.com/office/drawing/2014/main" id="{9B7BFFAC-148B-8946-AEB1-5A68C8D5D518}"/>
              </a:ext>
            </a:extLst>
          </p:cNvPr>
          <p:cNvSpPr/>
          <p:nvPr/>
        </p:nvSpPr>
        <p:spPr>
          <a:xfrm>
            <a:off x="5796756" y="3977388"/>
            <a:ext cx="720000" cy="720000"/>
          </a:xfrm>
          <a:prstGeom prst="ellipse">
            <a:avLst/>
          </a:prstGeom>
          <a:solidFill>
            <a:schemeClr val="bg2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2</a:t>
            </a:r>
          </a:p>
        </p:txBody>
      </p:sp>
      <p:sp>
        <p:nvSpPr>
          <p:cNvPr id="24" name="Forma libre 29">
            <a:extLst>
              <a:ext uri="{FF2B5EF4-FFF2-40B4-BE49-F238E27FC236}">
                <a16:creationId xmlns="" xmlns:a16="http://schemas.microsoft.com/office/drawing/2014/main" id="{AED34410-25F4-D346-B60A-25587DBC3434}"/>
              </a:ext>
            </a:extLst>
          </p:cNvPr>
          <p:cNvSpPr/>
          <p:nvPr/>
        </p:nvSpPr>
        <p:spPr>
          <a:xfrm>
            <a:off x="6291480" y="4871859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Uso de calzado 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seguridad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5" name="Elipse 30">
            <a:extLst>
              <a:ext uri="{FF2B5EF4-FFF2-40B4-BE49-F238E27FC236}">
                <a16:creationId xmlns="" xmlns:a16="http://schemas.microsoft.com/office/drawing/2014/main" id="{871B3D50-FC70-8F41-AADD-3A1663BD630D}"/>
              </a:ext>
            </a:extLst>
          </p:cNvPr>
          <p:cNvSpPr/>
          <p:nvPr/>
        </p:nvSpPr>
        <p:spPr>
          <a:xfrm>
            <a:off x="5787424" y="4871859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HS Nueva Sans SemiBold" pitchFamily="2" charset="77"/>
              </a:rPr>
              <a:t>3</a:t>
            </a:r>
          </a:p>
        </p:txBody>
      </p:sp>
      <p:pic>
        <p:nvPicPr>
          <p:cNvPr id="26" name="Imagen 31">
            <a:extLst>
              <a:ext uri="{FF2B5EF4-FFF2-40B4-BE49-F238E27FC236}">
                <a16:creationId xmlns="" xmlns:a16="http://schemas.microsoft.com/office/drawing/2014/main" id="{F1C53A1C-EFD7-0B46-99F0-B2C98440E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66" y="3469236"/>
            <a:ext cx="833254" cy="956699"/>
          </a:xfrm>
          <a:prstGeom prst="rect">
            <a:avLst/>
          </a:prstGeom>
        </p:spPr>
      </p:pic>
      <p:cxnSp>
        <p:nvCxnSpPr>
          <p:cNvPr id="27" name="Conector recto 4">
            <a:extLst>
              <a:ext uri="{FF2B5EF4-FFF2-40B4-BE49-F238E27FC236}">
                <a16:creationId xmlns="" xmlns:a16="http://schemas.microsoft.com/office/drawing/2014/main" id="{92877DD7-E509-1A46-8330-274C16D2231E}"/>
              </a:ext>
            </a:extLst>
          </p:cNvPr>
          <p:cNvCxnSpPr/>
          <p:nvPr/>
        </p:nvCxnSpPr>
        <p:spPr>
          <a:xfrm>
            <a:off x="1637800" y="4592037"/>
            <a:ext cx="2142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7866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165AD041-A990-CC4B-84EF-F10188F02C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787" y="1911784"/>
            <a:ext cx="10117237" cy="7097310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61858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Balanceo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Los principales riesgos que se presentan en balanceo de un vehículos son: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Caídas de ruedas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Atrapamientos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Proyecciones de partículas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27A2DADB-5218-F14C-B1D6-A80837519E44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46C75411-BC47-4846-BB00-3504C6AB0A6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n 4">
            <a:extLst>
              <a:ext uri="{FF2B5EF4-FFF2-40B4-BE49-F238E27FC236}">
                <a16:creationId xmlns="" xmlns:a16="http://schemas.microsoft.com/office/drawing/2014/main" id="{E0BDD88A-3CE4-EB46-89E0-04AC5C570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787" y="1914413"/>
            <a:ext cx="10117238" cy="70946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5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6">
            <a:extLst>
              <a:ext uri="{FF2B5EF4-FFF2-40B4-BE49-F238E27FC236}">
                <a16:creationId xmlns="" xmlns:a16="http://schemas.microsoft.com/office/drawing/2014/main" id="{7B05D8EB-D9AB-894F-9890-3506B3BB1D4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D114087A-FBD9-034D-BC7F-9B30419EBA9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Balanceo:</a:t>
            </a:r>
          </a:p>
        </p:txBody>
      </p:sp>
      <p:pic>
        <p:nvPicPr>
          <p:cNvPr id="18" name="Imagen 5">
            <a:extLst>
              <a:ext uri="{FF2B5EF4-FFF2-40B4-BE49-F238E27FC236}">
                <a16:creationId xmlns="" xmlns:a16="http://schemas.microsoft.com/office/drawing/2014/main" id="{F7E409EC-2E21-8642-8922-F9C3A562C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grpSp>
        <p:nvGrpSpPr>
          <p:cNvPr id="25" name="Grupo 9">
            <a:extLst>
              <a:ext uri="{FF2B5EF4-FFF2-40B4-BE49-F238E27FC236}">
                <a16:creationId xmlns="" xmlns:a16="http://schemas.microsoft.com/office/drawing/2014/main" id="{EC872D4E-5D5A-1546-BFE8-6ED911712263}"/>
              </a:ext>
            </a:extLst>
          </p:cNvPr>
          <p:cNvGrpSpPr/>
          <p:nvPr/>
        </p:nvGrpSpPr>
        <p:grpSpPr>
          <a:xfrm>
            <a:off x="927616" y="3060401"/>
            <a:ext cx="3572996" cy="3600401"/>
            <a:chOff x="2068591" y="3255467"/>
            <a:chExt cx="3448904" cy="5724700"/>
          </a:xfrm>
          <a:solidFill>
            <a:srgbClr val="15C047"/>
          </a:solidFill>
        </p:grpSpPr>
        <p:sp>
          <p:nvSpPr>
            <p:cNvPr id="26" name="Rectángulo 10">
              <a:extLst>
                <a:ext uri="{FF2B5EF4-FFF2-40B4-BE49-F238E27FC236}">
                  <a16:creationId xmlns="" xmlns:a16="http://schemas.microsoft.com/office/drawing/2014/main" id="{1D42A25B-8E66-2941-A389-0C72AD7BAA21}"/>
                </a:ext>
              </a:extLst>
            </p:cNvPr>
            <p:cNvSpPr/>
            <p:nvPr/>
          </p:nvSpPr>
          <p:spPr>
            <a:xfrm>
              <a:off x="2068591" y="3255467"/>
              <a:ext cx="3448904" cy="5724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111" rIns="71111" rtlCol="0" anchor="ctr"/>
            <a:lstStyle/>
            <a:p>
              <a:pPr algn="ctr"/>
              <a:endParaRPr lang="es-CL" sz="1778" b="1" dirty="0">
                <a:solidFill>
                  <a:schemeClr val="accent3">
                    <a:lumMod val="50000"/>
                  </a:schemeClr>
                </a:solidFill>
                <a:latin typeface="ACHS Nueva Sans SemiBold" pitchFamily="2" charset="77"/>
              </a:endParaRPr>
            </a:p>
          </p:txBody>
        </p:sp>
        <p:sp>
          <p:nvSpPr>
            <p:cNvPr id="27" name="Rectángulo 11">
              <a:extLst>
                <a:ext uri="{FF2B5EF4-FFF2-40B4-BE49-F238E27FC236}">
                  <a16:creationId xmlns="" xmlns:a16="http://schemas.microsoft.com/office/drawing/2014/main" id="{4DD1A00C-6BF8-6645-94F5-10C9F2F2E1BB}"/>
                </a:ext>
              </a:extLst>
            </p:cNvPr>
            <p:cNvSpPr/>
            <p:nvPr/>
          </p:nvSpPr>
          <p:spPr>
            <a:xfrm>
              <a:off x="2165379" y="3855657"/>
              <a:ext cx="3199326" cy="3670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Medidas 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de prevención</a:t>
              </a:r>
            </a:p>
          </p:txBody>
        </p:sp>
      </p:grpSp>
      <p:sp>
        <p:nvSpPr>
          <p:cNvPr id="29" name="Forma libre 16">
            <a:extLst>
              <a:ext uri="{FF2B5EF4-FFF2-40B4-BE49-F238E27FC236}">
                <a16:creationId xmlns="" xmlns:a16="http://schemas.microsoft.com/office/drawing/2014/main" id="{320AFD6F-4F0B-A54B-B68D-86403B0D8D23}"/>
              </a:ext>
            </a:extLst>
          </p:cNvPr>
          <p:cNvSpPr/>
          <p:nvPr/>
        </p:nvSpPr>
        <p:spPr>
          <a:xfrm>
            <a:off x="6291480" y="3060401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Protector en sistema 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giro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0" name="Elipse 17">
            <a:extLst>
              <a:ext uri="{FF2B5EF4-FFF2-40B4-BE49-F238E27FC236}">
                <a16:creationId xmlns="" xmlns:a16="http://schemas.microsoft.com/office/drawing/2014/main" id="{DE59BD64-92E7-D645-860D-C5B01E8BCE4D}"/>
              </a:ext>
            </a:extLst>
          </p:cNvPr>
          <p:cNvSpPr/>
          <p:nvPr/>
        </p:nvSpPr>
        <p:spPr>
          <a:xfrm>
            <a:off x="5787424" y="30604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HS Nueva Sans SemiBold" pitchFamily="2" charset="77"/>
              </a:rPr>
              <a:t>1</a:t>
            </a:r>
          </a:p>
        </p:txBody>
      </p:sp>
      <p:sp>
        <p:nvSpPr>
          <p:cNvPr id="32" name="Forma libre 26">
            <a:extLst>
              <a:ext uri="{FF2B5EF4-FFF2-40B4-BE49-F238E27FC236}">
                <a16:creationId xmlns="" xmlns:a16="http://schemas.microsoft.com/office/drawing/2014/main" id="{620F4BE3-E7A5-9E4B-B011-4356ACE9B32C}"/>
              </a:ext>
            </a:extLst>
          </p:cNvPr>
          <p:cNvSpPr/>
          <p:nvPr/>
        </p:nvSpPr>
        <p:spPr>
          <a:xfrm>
            <a:off x="6291480" y="3966130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No retirar rueda mientras el sistema no esté                                 completamente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detenido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3" name="Elipse 27">
            <a:extLst>
              <a:ext uri="{FF2B5EF4-FFF2-40B4-BE49-F238E27FC236}">
                <a16:creationId xmlns="" xmlns:a16="http://schemas.microsoft.com/office/drawing/2014/main" id="{B7E0433B-4C5B-0846-9C58-DECF144EA006}"/>
              </a:ext>
            </a:extLst>
          </p:cNvPr>
          <p:cNvSpPr/>
          <p:nvPr/>
        </p:nvSpPr>
        <p:spPr>
          <a:xfrm>
            <a:off x="5787424" y="3966130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2</a:t>
            </a:r>
          </a:p>
        </p:txBody>
      </p:sp>
      <p:sp>
        <p:nvSpPr>
          <p:cNvPr id="35" name="Forma libre 29">
            <a:extLst>
              <a:ext uri="{FF2B5EF4-FFF2-40B4-BE49-F238E27FC236}">
                <a16:creationId xmlns="" xmlns:a16="http://schemas.microsoft.com/office/drawing/2014/main" id="{B4061567-9A23-5A49-9F59-3C5DBD77C941}"/>
              </a:ext>
            </a:extLst>
          </p:cNvPr>
          <p:cNvSpPr/>
          <p:nvPr/>
        </p:nvSpPr>
        <p:spPr>
          <a:xfrm>
            <a:off x="6291480" y="4871859"/>
            <a:ext cx="8280920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 algn="just"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Uso de calzado 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seguridad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6" name="Elipse 30">
            <a:extLst>
              <a:ext uri="{FF2B5EF4-FFF2-40B4-BE49-F238E27FC236}">
                <a16:creationId xmlns="" xmlns:a16="http://schemas.microsoft.com/office/drawing/2014/main" id="{2A106A09-4FDC-4349-8CE5-E8804842C0BA}"/>
              </a:ext>
            </a:extLst>
          </p:cNvPr>
          <p:cNvSpPr/>
          <p:nvPr/>
        </p:nvSpPr>
        <p:spPr>
          <a:xfrm>
            <a:off x="5787424" y="4871859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CHS Nueva Sans SemiBold" pitchFamily="2" charset="77"/>
              </a:rPr>
              <a:t>3</a:t>
            </a:r>
          </a:p>
        </p:txBody>
      </p:sp>
      <p:pic>
        <p:nvPicPr>
          <p:cNvPr id="37" name="Imagen 31">
            <a:extLst>
              <a:ext uri="{FF2B5EF4-FFF2-40B4-BE49-F238E27FC236}">
                <a16:creationId xmlns="" xmlns:a16="http://schemas.microsoft.com/office/drawing/2014/main" id="{49025C4C-DAC5-B24F-A470-E0642A64E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66" y="3469236"/>
            <a:ext cx="833254" cy="956699"/>
          </a:xfrm>
          <a:prstGeom prst="rect">
            <a:avLst/>
          </a:prstGeom>
        </p:spPr>
      </p:pic>
      <p:cxnSp>
        <p:nvCxnSpPr>
          <p:cNvPr id="38" name="Conector recto 4">
            <a:extLst>
              <a:ext uri="{FF2B5EF4-FFF2-40B4-BE49-F238E27FC236}">
                <a16:creationId xmlns="" xmlns:a16="http://schemas.microsoft.com/office/drawing/2014/main" id="{FE46A4D1-5BEA-1A49-A32C-3BCD4CE76C65}"/>
              </a:ext>
            </a:extLst>
          </p:cNvPr>
          <p:cNvCxnSpPr/>
          <p:nvPr/>
        </p:nvCxnSpPr>
        <p:spPr>
          <a:xfrm>
            <a:off x="1637800" y="4592037"/>
            <a:ext cx="2142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ítulo 30">
            <a:extLst>
              <a:ext uri="{FF2B5EF4-FFF2-40B4-BE49-F238E27FC236}">
                <a16:creationId xmlns="" xmlns:a16="http://schemas.microsoft.com/office/drawing/2014/main" id="{BA39E6E3-BA5C-9A4C-A047-79E29A44FB1D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1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065F06DD-1D31-9A41-8C7B-81C191B6FC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" r="-208"/>
          <a:stretch/>
        </p:blipFill>
        <p:spPr>
          <a:xfrm>
            <a:off x="6084786" y="1925380"/>
            <a:ext cx="10622155" cy="7075745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61858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Trabajo en pozos o fosos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Los principales riesgos que se presentan al trabajar en pozos o fosos son: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Caídas al interior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Golpes por caídas de herramientas y objeto al interior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Golpes en cabeza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Incendios y explosiones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Intoxicaciones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27A2DADB-5218-F14C-B1D6-A80837519E44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46C75411-BC47-4846-BB00-3504C6AB0A6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788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6">
            <a:extLst>
              <a:ext uri="{FF2B5EF4-FFF2-40B4-BE49-F238E27FC236}">
                <a16:creationId xmlns="" xmlns:a16="http://schemas.microsoft.com/office/drawing/2014/main" id="{7B05D8EB-D9AB-894F-9890-3506B3BB1D4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D114087A-FBD9-034D-BC7F-9B30419EBA9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Trabajo en pozos o fosos</a:t>
            </a:r>
          </a:p>
        </p:txBody>
      </p:sp>
      <p:pic>
        <p:nvPicPr>
          <p:cNvPr id="18" name="Imagen 5">
            <a:extLst>
              <a:ext uri="{FF2B5EF4-FFF2-40B4-BE49-F238E27FC236}">
                <a16:creationId xmlns="" xmlns:a16="http://schemas.microsoft.com/office/drawing/2014/main" id="{F7E409EC-2E21-8642-8922-F9C3A562C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grpSp>
        <p:nvGrpSpPr>
          <p:cNvPr id="8" name="Grupo 9">
            <a:extLst>
              <a:ext uri="{FF2B5EF4-FFF2-40B4-BE49-F238E27FC236}">
                <a16:creationId xmlns="" xmlns:a16="http://schemas.microsoft.com/office/drawing/2014/main" id="{C97C26B3-CFD8-294B-98D5-9D11855EA892}"/>
              </a:ext>
            </a:extLst>
          </p:cNvPr>
          <p:cNvGrpSpPr/>
          <p:nvPr/>
        </p:nvGrpSpPr>
        <p:grpSpPr>
          <a:xfrm>
            <a:off x="927616" y="3060401"/>
            <a:ext cx="3572996" cy="3600401"/>
            <a:chOff x="2068591" y="3255467"/>
            <a:chExt cx="3448904" cy="5724700"/>
          </a:xfrm>
          <a:solidFill>
            <a:srgbClr val="15C047"/>
          </a:solidFill>
        </p:grpSpPr>
        <p:sp>
          <p:nvSpPr>
            <p:cNvPr id="10" name="Rectángulo 10">
              <a:extLst>
                <a:ext uri="{FF2B5EF4-FFF2-40B4-BE49-F238E27FC236}">
                  <a16:creationId xmlns="" xmlns:a16="http://schemas.microsoft.com/office/drawing/2014/main" id="{F86AF601-3140-F64F-882D-55E95A2BC5B2}"/>
                </a:ext>
              </a:extLst>
            </p:cNvPr>
            <p:cNvSpPr/>
            <p:nvPr/>
          </p:nvSpPr>
          <p:spPr>
            <a:xfrm>
              <a:off x="2068591" y="3255467"/>
              <a:ext cx="3448904" cy="5724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111" rIns="71111" rtlCol="0" anchor="ctr"/>
            <a:lstStyle/>
            <a:p>
              <a:pPr algn="ctr"/>
              <a:endParaRPr lang="es-CL" sz="1778" b="1" dirty="0">
                <a:solidFill>
                  <a:schemeClr val="accent3">
                    <a:lumMod val="50000"/>
                  </a:schemeClr>
                </a:solidFill>
                <a:latin typeface="ACHS Nueva Sans SemiBold" pitchFamily="2" charset="77"/>
              </a:endParaRPr>
            </a:p>
          </p:txBody>
        </p:sp>
        <p:sp>
          <p:nvSpPr>
            <p:cNvPr id="11" name="Rectángulo 11">
              <a:extLst>
                <a:ext uri="{FF2B5EF4-FFF2-40B4-BE49-F238E27FC236}">
                  <a16:creationId xmlns="" xmlns:a16="http://schemas.microsoft.com/office/drawing/2014/main" id="{232C92E8-74BC-8F43-A1EB-86258B9F146A}"/>
                </a:ext>
              </a:extLst>
            </p:cNvPr>
            <p:cNvSpPr/>
            <p:nvPr/>
          </p:nvSpPr>
          <p:spPr>
            <a:xfrm>
              <a:off x="2165379" y="3855657"/>
              <a:ext cx="3199326" cy="3670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Medidas 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de prevención</a:t>
              </a:r>
            </a:p>
          </p:txBody>
        </p:sp>
      </p:grpSp>
      <p:pic>
        <p:nvPicPr>
          <p:cNvPr id="25" name="Imagen 31">
            <a:extLst>
              <a:ext uri="{FF2B5EF4-FFF2-40B4-BE49-F238E27FC236}">
                <a16:creationId xmlns="" xmlns:a16="http://schemas.microsoft.com/office/drawing/2014/main" id="{0526E257-993C-F44D-B3CE-A67DEB459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66" y="3469236"/>
            <a:ext cx="833254" cy="956699"/>
          </a:xfrm>
          <a:prstGeom prst="rect">
            <a:avLst/>
          </a:prstGeom>
        </p:spPr>
      </p:pic>
      <p:cxnSp>
        <p:nvCxnSpPr>
          <p:cNvPr id="26" name="Conector recto 4">
            <a:extLst>
              <a:ext uri="{FF2B5EF4-FFF2-40B4-BE49-F238E27FC236}">
                <a16:creationId xmlns="" xmlns:a16="http://schemas.microsoft.com/office/drawing/2014/main" id="{F7D23C20-306D-F14D-8693-EDBF3544B6B2}"/>
              </a:ext>
            </a:extLst>
          </p:cNvPr>
          <p:cNvCxnSpPr/>
          <p:nvPr/>
        </p:nvCxnSpPr>
        <p:spPr>
          <a:xfrm>
            <a:off x="1637800" y="4592037"/>
            <a:ext cx="2142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ítulo 30">
            <a:extLst>
              <a:ext uri="{FF2B5EF4-FFF2-40B4-BE49-F238E27FC236}">
                <a16:creationId xmlns="" xmlns:a16="http://schemas.microsoft.com/office/drawing/2014/main" id="{E6BE139A-A2CA-8745-8DCA-458242FF53E2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sp>
        <p:nvSpPr>
          <p:cNvPr id="47" name="Forma libre 16">
            <a:extLst>
              <a:ext uri="{FF2B5EF4-FFF2-40B4-BE49-F238E27FC236}">
                <a16:creationId xmlns="" xmlns:a16="http://schemas.microsoft.com/office/drawing/2014/main" id="{914DCFF3-5B67-0948-B217-77BF32F47D3B}"/>
              </a:ext>
            </a:extLst>
          </p:cNvPr>
          <p:cNvSpPr/>
          <p:nvPr/>
        </p:nvSpPr>
        <p:spPr>
          <a:xfrm>
            <a:off x="5724748" y="3094940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Escaleras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antideslizantes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8" name="Elipse 17">
            <a:extLst>
              <a:ext uri="{FF2B5EF4-FFF2-40B4-BE49-F238E27FC236}">
                <a16:creationId xmlns="" xmlns:a16="http://schemas.microsoft.com/office/drawing/2014/main" id="{AF177B55-2DE4-A243-BAAC-85538AE9C9F6}"/>
              </a:ext>
            </a:extLst>
          </p:cNvPr>
          <p:cNvSpPr/>
          <p:nvPr/>
        </p:nvSpPr>
        <p:spPr>
          <a:xfrm>
            <a:off x="5220692" y="3094940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Medium" pitchFamily="2" charset="77"/>
              </a:rPr>
              <a:t>1</a:t>
            </a:r>
          </a:p>
        </p:txBody>
      </p:sp>
      <p:sp>
        <p:nvSpPr>
          <p:cNvPr id="50" name="Forma libre 26">
            <a:extLst>
              <a:ext uri="{FF2B5EF4-FFF2-40B4-BE49-F238E27FC236}">
                <a16:creationId xmlns="" xmlns:a16="http://schemas.microsoft.com/office/drawing/2014/main" id="{BCBBDC98-5F12-B841-8D8A-A9D39C739794}"/>
              </a:ext>
            </a:extLst>
          </p:cNvPr>
          <p:cNvSpPr/>
          <p:nvPr/>
        </p:nvSpPr>
        <p:spPr>
          <a:xfrm>
            <a:off x="5724748" y="4023548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1" name="Elipse 27">
            <a:extLst>
              <a:ext uri="{FF2B5EF4-FFF2-40B4-BE49-F238E27FC236}">
                <a16:creationId xmlns="" xmlns:a16="http://schemas.microsoft.com/office/drawing/2014/main" id="{0A60C548-C1F6-B64D-956F-9816871B2B7F}"/>
              </a:ext>
            </a:extLst>
          </p:cNvPr>
          <p:cNvSpPr/>
          <p:nvPr/>
        </p:nvSpPr>
        <p:spPr>
          <a:xfrm>
            <a:off x="5220692" y="4023548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</a:rPr>
              <a:t>2</a:t>
            </a:r>
          </a:p>
        </p:txBody>
      </p:sp>
      <p:sp>
        <p:nvSpPr>
          <p:cNvPr id="53" name="Forma libre 29">
            <a:extLst>
              <a:ext uri="{FF2B5EF4-FFF2-40B4-BE49-F238E27FC236}">
                <a16:creationId xmlns="" xmlns:a16="http://schemas.microsoft.com/office/drawing/2014/main" id="{3AC9B54F-FEA4-C442-A7F6-B48D37FD354C}"/>
              </a:ext>
            </a:extLst>
          </p:cNvPr>
          <p:cNvSpPr/>
          <p:nvPr/>
        </p:nvSpPr>
        <p:spPr>
          <a:xfrm>
            <a:off x="5724748" y="4952156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Uso 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casco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4" name="Elipse 30">
            <a:extLst>
              <a:ext uri="{FF2B5EF4-FFF2-40B4-BE49-F238E27FC236}">
                <a16:creationId xmlns="" xmlns:a16="http://schemas.microsoft.com/office/drawing/2014/main" id="{0280A23C-7ED5-2347-8EC4-F545226D8293}"/>
              </a:ext>
            </a:extLst>
          </p:cNvPr>
          <p:cNvSpPr/>
          <p:nvPr/>
        </p:nvSpPr>
        <p:spPr>
          <a:xfrm>
            <a:off x="5220692" y="4952156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Medium" pitchFamily="2" charset="77"/>
              </a:rPr>
              <a:t>3</a:t>
            </a:r>
          </a:p>
        </p:txBody>
      </p:sp>
      <p:pic>
        <p:nvPicPr>
          <p:cNvPr id="55" name="Imagen 31">
            <a:extLst>
              <a:ext uri="{FF2B5EF4-FFF2-40B4-BE49-F238E27FC236}">
                <a16:creationId xmlns="" xmlns:a16="http://schemas.microsoft.com/office/drawing/2014/main" id="{F3FF0C65-5886-A64A-8799-6F6A6727E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66" y="3469236"/>
            <a:ext cx="833254" cy="956699"/>
          </a:xfrm>
          <a:prstGeom prst="rect">
            <a:avLst/>
          </a:prstGeom>
        </p:spPr>
      </p:pic>
      <p:cxnSp>
        <p:nvCxnSpPr>
          <p:cNvPr id="56" name="Conector recto 4">
            <a:extLst>
              <a:ext uri="{FF2B5EF4-FFF2-40B4-BE49-F238E27FC236}">
                <a16:creationId xmlns="" xmlns:a16="http://schemas.microsoft.com/office/drawing/2014/main" id="{6A7BFF9B-FA31-004E-BD91-5BA53018383C}"/>
              </a:ext>
            </a:extLst>
          </p:cNvPr>
          <p:cNvCxnSpPr/>
          <p:nvPr/>
        </p:nvCxnSpPr>
        <p:spPr>
          <a:xfrm>
            <a:off x="1637800" y="4592037"/>
            <a:ext cx="2142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orma libre 22">
            <a:extLst>
              <a:ext uri="{FF2B5EF4-FFF2-40B4-BE49-F238E27FC236}">
                <a16:creationId xmlns="" xmlns:a16="http://schemas.microsoft.com/office/drawing/2014/main" id="{E6263183-7149-B845-9DB2-16CCB9660A6F}"/>
              </a:ext>
            </a:extLst>
          </p:cNvPr>
          <p:cNvSpPr/>
          <p:nvPr/>
        </p:nvSpPr>
        <p:spPr>
          <a:xfrm>
            <a:off x="5724748" y="5880764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59" name="Elipse 23">
            <a:extLst>
              <a:ext uri="{FF2B5EF4-FFF2-40B4-BE49-F238E27FC236}">
                <a16:creationId xmlns="" xmlns:a16="http://schemas.microsoft.com/office/drawing/2014/main" id="{026B791D-2EAA-5D4A-9B54-4CCB7C791B4C}"/>
              </a:ext>
            </a:extLst>
          </p:cNvPr>
          <p:cNvSpPr/>
          <p:nvPr/>
        </p:nvSpPr>
        <p:spPr>
          <a:xfrm>
            <a:off x="5220692" y="5880764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</a:rPr>
              <a:t>4</a:t>
            </a:r>
          </a:p>
        </p:txBody>
      </p:sp>
      <p:sp>
        <p:nvSpPr>
          <p:cNvPr id="61" name="Forma libre 32">
            <a:extLst>
              <a:ext uri="{FF2B5EF4-FFF2-40B4-BE49-F238E27FC236}">
                <a16:creationId xmlns="" xmlns:a16="http://schemas.microsoft.com/office/drawing/2014/main" id="{6C6E9CCF-F723-7E45-A79A-9E4CCE39540F}"/>
              </a:ext>
            </a:extLst>
          </p:cNvPr>
          <p:cNvSpPr/>
          <p:nvPr/>
        </p:nvSpPr>
        <p:spPr>
          <a:xfrm>
            <a:off x="10765308" y="3060401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Mantener en buen estado instalación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eléctrica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62" name="Elipse 33">
            <a:extLst>
              <a:ext uri="{FF2B5EF4-FFF2-40B4-BE49-F238E27FC236}">
                <a16:creationId xmlns="" xmlns:a16="http://schemas.microsoft.com/office/drawing/2014/main" id="{4070934F-B279-764D-BD59-22327B3677CB}"/>
              </a:ext>
            </a:extLst>
          </p:cNvPr>
          <p:cNvSpPr/>
          <p:nvPr/>
        </p:nvSpPr>
        <p:spPr>
          <a:xfrm>
            <a:off x="10261252" y="30604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Medium" pitchFamily="2" charset="77"/>
              </a:rPr>
              <a:t>5</a:t>
            </a:r>
          </a:p>
        </p:txBody>
      </p:sp>
      <p:sp>
        <p:nvSpPr>
          <p:cNvPr id="64" name="Forma libre 35">
            <a:extLst>
              <a:ext uri="{FF2B5EF4-FFF2-40B4-BE49-F238E27FC236}">
                <a16:creationId xmlns="" xmlns:a16="http://schemas.microsoft.com/office/drawing/2014/main" id="{EB16E2D1-D5FB-6749-AE1A-E9973F27531B}"/>
              </a:ext>
            </a:extLst>
          </p:cNvPr>
          <p:cNvSpPr/>
          <p:nvPr/>
        </p:nvSpPr>
        <p:spPr>
          <a:xfrm>
            <a:off x="10765308" y="4005602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Captación de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gases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65" name="Elipse 36">
            <a:extLst>
              <a:ext uri="{FF2B5EF4-FFF2-40B4-BE49-F238E27FC236}">
                <a16:creationId xmlns="" xmlns:a16="http://schemas.microsoft.com/office/drawing/2014/main" id="{D8868BE1-353A-2244-BAF2-A8923B1AE58B}"/>
              </a:ext>
            </a:extLst>
          </p:cNvPr>
          <p:cNvSpPr/>
          <p:nvPr/>
        </p:nvSpPr>
        <p:spPr>
          <a:xfrm>
            <a:off x="10261252" y="4005602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</a:rPr>
              <a:t>6</a:t>
            </a:r>
          </a:p>
        </p:txBody>
      </p:sp>
      <p:sp>
        <p:nvSpPr>
          <p:cNvPr id="67" name="Forma libre 38">
            <a:extLst>
              <a:ext uri="{FF2B5EF4-FFF2-40B4-BE49-F238E27FC236}">
                <a16:creationId xmlns="" xmlns:a16="http://schemas.microsoft.com/office/drawing/2014/main" id="{AFE44146-BAA7-464D-A5DF-EBD911953003}"/>
              </a:ext>
            </a:extLst>
          </p:cNvPr>
          <p:cNvSpPr/>
          <p:nvPr/>
        </p:nvSpPr>
        <p:spPr>
          <a:xfrm>
            <a:off x="10765308" y="4950803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No obstaculizar  salida </a:t>
            </a:r>
          </a:p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de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pozo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68" name="Elipse 39">
            <a:extLst>
              <a:ext uri="{FF2B5EF4-FFF2-40B4-BE49-F238E27FC236}">
                <a16:creationId xmlns="" xmlns:a16="http://schemas.microsoft.com/office/drawing/2014/main" id="{FCF8844F-A8ED-2D44-B71E-8FC2B95350A3}"/>
              </a:ext>
            </a:extLst>
          </p:cNvPr>
          <p:cNvSpPr/>
          <p:nvPr/>
        </p:nvSpPr>
        <p:spPr>
          <a:xfrm>
            <a:off x="10261252" y="4950803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Medium" pitchFamily="2" charset="77"/>
              </a:rPr>
              <a:t>7</a:t>
            </a:r>
          </a:p>
        </p:txBody>
      </p:sp>
      <p:sp>
        <p:nvSpPr>
          <p:cNvPr id="70" name="Forma libre 41">
            <a:extLst>
              <a:ext uri="{FF2B5EF4-FFF2-40B4-BE49-F238E27FC236}">
                <a16:creationId xmlns="" xmlns:a16="http://schemas.microsoft.com/office/drawing/2014/main" id="{35A0D445-5220-BD4D-BE0D-1EA6EB32F24E}"/>
              </a:ext>
            </a:extLst>
          </p:cNvPr>
          <p:cNvSpPr/>
          <p:nvPr/>
        </p:nvSpPr>
        <p:spPr>
          <a:xfrm>
            <a:off x="10747904" y="5896004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Instalar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extintores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71" name="Elipse 42">
            <a:extLst>
              <a:ext uri="{FF2B5EF4-FFF2-40B4-BE49-F238E27FC236}">
                <a16:creationId xmlns="" xmlns:a16="http://schemas.microsoft.com/office/drawing/2014/main" id="{CF51A4B4-8072-614B-BD03-795D26361283}"/>
              </a:ext>
            </a:extLst>
          </p:cNvPr>
          <p:cNvSpPr/>
          <p:nvPr/>
        </p:nvSpPr>
        <p:spPr>
          <a:xfrm>
            <a:off x="10243848" y="5896004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Medium" pitchFamily="2" charset="77"/>
              </a:rPr>
              <a:t>8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04EE513-3E5F-1146-95A4-A3526269522D}"/>
              </a:ext>
            </a:extLst>
          </p:cNvPr>
          <p:cNvSpPr/>
          <p:nvPr/>
        </p:nvSpPr>
        <p:spPr>
          <a:xfrm>
            <a:off x="6165019" y="4197811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Barreras para evitar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caídas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BC1ACE7-57A0-A74B-81C6-3FCD3893ADA6}"/>
              </a:ext>
            </a:extLst>
          </p:cNvPr>
          <p:cNvSpPr/>
          <p:nvPr/>
        </p:nvSpPr>
        <p:spPr>
          <a:xfrm>
            <a:off x="7244057" y="7216786"/>
            <a:ext cx="3546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No obstaculizar salida de pozo.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5A6FA56-D43D-CC44-8D75-2D71899F1AF4}"/>
              </a:ext>
            </a:extLst>
          </p:cNvPr>
          <p:cNvSpPr/>
          <p:nvPr/>
        </p:nvSpPr>
        <p:spPr>
          <a:xfrm>
            <a:off x="6165019" y="6071338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Mantener limpieza y orden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28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20">
            <a:extLst>
              <a:ext uri="{FF2B5EF4-FFF2-40B4-BE49-F238E27FC236}">
                <a16:creationId xmlns="" xmlns:a16="http://schemas.microsoft.com/office/drawing/2014/main" id="{11DC2884-71A7-A144-B977-A26338F79344}"/>
              </a:ext>
            </a:extLst>
          </p:cNvPr>
          <p:cNvSpPr/>
          <p:nvPr/>
        </p:nvSpPr>
        <p:spPr>
          <a:xfrm>
            <a:off x="0" y="-1"/>
            <a:ext cx="8101012" cy="911363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A89AC3-1902-6744-9547-B2B9FA14F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276" y="2483002"/>
            <a:ext cx="1034529" cy="1017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29F240D-A826-7847-B285-BB0D77F2E8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6077" y="2439716"/>
            <a:ext cx="1051215" cy="1051215"/>
          </a:xfrm>
          <a:prstGeom prst="rect">
            <a:avLst/>
          </a:prstGeom>
        </p:spPr>
      </p:pic>
      <p:sp>
        <p:nvSpPr>
          <p:cNvPr id="53" name="Título 30">
            <a:extLst>
              <a:ext uri="{FF2B5EF4-FFF2-40B4-BE49-F238E27FC236}">
                <a16:creationId xmlns="" xmlns:a16="http://schemas.microsoft.com/office/drawing/2014/main" id="{AF2042E6-DDC4-DF42-923B-84C480016B9F}"/>
              </a:ext>
            </a:extLst>
          </p:cNvPr>
          <p:cNvSpPr txBox="1">
            <a:spLocks/>
          </p:cNvSpPr>
          <p:nvPr/>
        </p:nvSpPr>
        <p:spPr>
          <a:xfrm>
            <a:off x="-1537780" y="649394"/>
            <a:ext cx="6182408" cy="610116"/>
          </a:xfrm>
          <a:prstGeom prst="rect">
            <a:avLst/>
          </a:prstGeom>
        </p:spPr>
        <p:txBody>
          <a:bodyPr vert="horz" lIns="144018" tIns="72009" rIns="144018" bIns="72009" rtlCol="0" anchor="ctr">
            <a:normAutofit/>
          </a:bodyPr>
          <a:lstStyle>
            <a:lvl1pPr algn="ctr" defTabSz="1422402" rtl="0" eaLnBrk="1" latinLnBrk="0" hangingPunct="1">
              <a:spcBef>
                <a:spcPct val="0"/>
              </a:spcBef>
              <a:buNone/>
              <a:defRPr sz="68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Objetivos</a:t>
            </a:r>
          </a:p>
        </p:txBody>
      </p:sp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269331085"/>
              </p:ext>
            </p:extLst>
          </p:nvPr>
        </p:nvGraphicFramePr>
        <p:xfrm>
          <a:off x="101600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Diapositiva de think-cell" r:id="rId8" imgW="415" imgH="416" progId="TCLayout.ActiveDocument.1">
                  <p:embed/>
                </p:oleObj>
              </mc:Choice>
              <mc:Fallback>
                <p:oleObj name="Diapositiva de think-cell" r:id="rId8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1600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Imagen 5">
            <a:extLst>
              <a:ext uri="{FF2B5EF4-FFF2-40B4-BE49-F238E27FC236}">
                <a16:creationId xmlns="" xmlns:a16="http://schemas.microsoft.com/office/drawing/2014/main" id="{565D5343-CDB4-C14D-87E9-F795DE4168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51" name="Conector recto 6">
            <a:extLst>
              <a:ext uri="{FF2B5EF4-FFF2-40B4-BE49-F238E27FC236}">
                <a16:creationId xmlns="" xmlns:a16="http://schemas.microsoft.com/office/drawing/2014/main" id="{88FDB7CA-7D73-2C48-A733-8010064E4DCC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21 Rectángulo">
            <a:extLst>
              <a:ext uri="{FF2B5EF4-FFF2-40B4-BE49-F238E27FC236}">
                <a16:creationId xmlns="" xmlns:a16="http://schemas.microsoft.com/office/drawing/2014/main" id="{C8E09EB6-6F01-3845-8D7B-DD0BCAD8BA87}"/>
              </a:ext>
            </a:extLst>
          </p:cNvPr>
          <p:cNvSpPr/>
          <p:nvPr/>
        </p:nvSpPr>
        <p:spPr>
          <a:xfrm>
            <a:off x="1480769" y="3910000"/>
            <a:ext cx="4618482" cy="447791"/>
          </a:xfrm>
          <a:prstGeom prst="rect">
            <a:avLst/>
          </a:prstGeom>
        </p:spPr>
        <p:txBody>
          <a:bodyPr wrap="square" lIns="91429" tIns="47226" rIns="91429" bIns="45714">
            <a:spAutoFit/>
          </a:bodyPr>
          <a:lstStyle/>
          <a:p>
            <a:pPr defTabSz="1199516">
              <a:defRPr/>
            </a:pPr>
            <a:r>
              <a:rPr lang="es-ES" sz="23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OBJETIVO:</a:t>
            </a:r>
          </a:p>
        </p:txBody>
      </p:sp>
      <p:sp>
        <p:nvSpPr>
          <p:cNvPr id="56" name="18 Rectángulo">
            <a:extLst>
              <a:ext uri="{FF2B5EF4-FFF2-40B4-BE49-F238E27FC236}">
                <a16:creationId xmlns="" xmlns:a16="http://schemas.microsoft.com/office/drawing/2014/main" id="{916F6B49-5810-E445-BE3B-125D23907F1F}"/>
              </a:ext>
            </a:extLst>
          </p:cNvPr>
          <p:cNvSpPr/>
          <p:nvPr/>
        </p:nvSpPr>
        <p:spPr>
          <a:xfrm>
            <a:off x="8856077" y="4511846"/>
            <a:ext cx="62328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CHS Nueva Sans Medium" pitchFamily="2" charset="77"/>
                <a:cs typeface="Arial" panose="020B0604020202020204" pitchFamily="34" charset="0"/>
              </a:rPr>
              <a:t>Ser trabajador de empresas que se encuentran afiliadas a la ACHS.</a:t>
            </a:r>
          </a:p>
        </p:txBody>
      </p:sp>
      <p:sp>
        <p:nvSpPr>
          <p:cNvPr id="57" name="21 Rectángulo">
            <a:extLst>
              <a:ext uri="{FF2B5EF4-FFF2-40B4-BE49-F238E27FC236}">
                <a16:creationId xmlns="" xmlns:a16="http://schemas.microsoft.com/office/drawing/2014/main" id="{6C05FFEB-F3AD-984D-A733-0761D67E6D79}"/>
              </a:ext>
            </a:extLst>
          </p:cNvPr>
          <p:cNvSpPr/>
          <p:nvPr/>
        </p:nvSpPr>
        <p:spPr>
          <a:xfrm>
            <a:off x="1480770" y="4523209"/>
            <a:ext cx="5651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2200" dirty="0">
                <a:latin typeface="ACHS Nueva Sans Medium" pitchFamily="2" charset="77"/>
                <a:cs typeface="Arial" panose="020B0604020202020204" pitchFamily="34" charset="0"/>
              </a:rPr>
              <a:t>Identificar los principales riesgos que se presentan en los talleres mecánicos.</a:t>
            </a:r>
          </a:p>
        </p:txBody>
      </p:sp>
      <p:sp>
        <p:nvSpPr>
          <p:cNvPr id="58" name="21 Rectángulo">
            <a:extLst>
              <a:ext uri="{FF2B5EF4-FFF2-40B4-BE49-F238E27FC236}">
                <a16:creationId xmlns="" xmlns:a16="http://schemas.microsoft.com/office/drawing/2014/main" id="{FF2759A9-DCE0-3D4A-A41B-71771EECE42A}"/>
              </a:ext>
            </a:extLst>
          </p:cNvPr>
          <p:cNvSpPr/>
          <p:nvPr/>
        </p:nvSpPr>
        <p:spPr>
          <a:xfrm>
            <a:off x="8860881" y="3898637"/>
            <a:ext cx="4618482" cy="447791"/>
          </a:xfrm>
          <a:prstGeom prst="rect">
            <a:avLst/>
          </a:prstGeom>
        </p:spPr>
        <p:txBody>
          <a:bodyPr wrap="square" lIns="91429" tIns="47226" rIns="91429" bIns="45714">
            <a:spAutoFit/>
          </a:bodyPr>
          <a:lstStyle/>
          <a:p>
            <a:pPr defTabSz="1199516">
              <a:defRPr/>
            </a:pPr>
            <a:r>
              <a:rPr lang="es-ES" sz="23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PÚBLICO OBJETIVO: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38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618584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Elevación de cargas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Los principales riesgos que se presentan en la elevación de cargas son: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Golpes contra la carga o contra el equipo elevador por mal guiado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Caídas o atropello a personas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Caídas de carga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27A2DADB-5218-F14C-B1D6-A80837519E44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46C75411-BC47-4846-BB00-3504C6AB0A65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Imagen 1">
            <a:extLst>
              <a:ext uri="{FF2B5EF4-FFF2-40B4-BE49-F238E27FC236}">
                <a16:creationId xmlns="" xmlns:a16="http://schemas.microsoft.com/office/drawing/2014/main" id="{DBB34DDF-FB73-534C-9C40-BBCF48A03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786" y="1896334"/>
            <a:ext cx="10123634" cy="7104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332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recto 6">
            <a:extLst>
              <a:ext uri="{FF2B5EF4-FFF2-40B4-BE49-F238E27FC236}">
                <a16:creationId xmlns="" xmlns:a16="http://schemas.microsoft.com/office/drawing/2014/main" id="{7B05D8EB-D9AB-894F-9890-3506B3BB1D41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D114087A-FBD9-034D-BC7F-9B30419EBA96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Elevación de cargas</a:t>
            </a:r>
          </a:p>
        </p:txBody>
      </p:sp>
      <p:pic>
        <p:nvPicPr>
          <p:cNvPr id="18" name="Imagen 5">
            <a:extLst>
              <a:ext uri="{FF2B5EF4-FFF2-40B4-BE49-F238E27FC236}">
                <a16:creationId xmlns="" xmlns:a16="http://schemas.microsoft.com/office/drawing/2014/main" id="{F7E409EC-2E21-8642-8922-F9C3A562C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6" name="Título 30">
            <a:extLst>
              <a:ext uri="{FF2B5EF4-FFF2-40B4-BE49-F238E27FC236}">
                <a16:creationId xmlns="" xmlns:a16="http://schemas.microsoft.com/office/drawing/2014/main" id="{93CD8120-8E2B-3947-BC3A-274206C6EC61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específicos</a:t>
            </a:r>
          </a:p>
        </p:txBody>
      </p:sp>
      <p:grpSp>
        <p:nvGrpSpPr>
          <p:cNvPr id="9" name="Grupo 9">
            <a:extLst>
              <a:ext uri="{FF2B5EF4-FFF2-40B4-BE49-F238E27FC236}">
                <a16:creationId xmlns="" xmlns:a16="http://schemas.microsoft.com/office/drawing/2014/main" id="{EC2B1433-3D9C-7245-B0A9-5AF4459C00C8}"/>
              </a:ext>
            </a:extLst>
          </p:cNvPr>
          <p:cNvGrpSpPr/>
          <p:nvPr/>
        </p:nvGrpSpPr>
        <p:grpSpPr>
          <a:xfrm>
            <a:off x="927616" y="3060401"/>
            <a:ext cx="3572996" cy="3600401"/>
            <a:chOff x="2068591" y="3255467"/>
            <a:chExt cx="3448904" cy="5724700"/>
          </a:xfrm>
          <a:solidFill>
            <a:srgbClr val="15C047"/>
          </a:solidFill>
        </p:grpSpPr>
        <p:sp>
          <p:nvSpPr>
            <p:cNvPr id="11" name="Rectángulo 10">
              <a:extLst>
                <a:ext uri="{FF2B5EF4-FFF2-40B4-BE49-F238E27FC236}">
                  <a16:creationId xmlns="" xmlns:a16="http://schemas.microsoft.com/office/drawing/2014/main" id="{709FB6F6-4F8A-EA42-97A9-7ACE2EB2E94D}"/>
                </a:ext>
              </a:extLst>
            </p:cNvPr>
            <p:cNvSpPr/>
            <p:nvPr/>
          </p:nvSpPr>
          <p:spPr>
            <a:xfrm>
              <a:off x="2068591" y="3255467"/>
              <a:ext cx="3448904" cy="57247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111" rIns="71111" rtlCol="0" anchor="ctr"/>
            <a:lstStyle/>
            <a:p>
              <a:pPr algn="ctr"/>
              <a:endParaRPr lang="es-CL" sz="1778" b="1" dirty="0">
                <a:solidFill>
                  <a:schemeClr val="accent3">
                    <a:lumMod val="50000"/>
                  </a:schemeClr>
                </a:solidFill>
                <a:latin typeface="ACHS Nueva Sans SemiBold" pitchFamily="2" charset="77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="" xmlns:a16="http://schemas.microsoft.com/office/drawing/2014/main" id="{48034A0E-C907-1E4B-920F-E7EE96D8A9EE}"/>
                </a:ext>
              </a:extLst>
            </p:cNvPr>
            <p:cNvSpPr/>
            <p:nvPr/>
          </p:nvSpPr>
          <p:spPr>
            <a:xfrm>
              <a:off x="2165379" y="3855657"/>
              <a:ext cx="3199326" cy="3670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endParaRPr lang="es-ES" sz="24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endParaRP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Medidas </a:t>
              </a:r>
            </a:p>
            <a:p>
              <a:pPr algn="ctr"/>
              <a:r>
                <a:rPr lang="es-ES" sz="2400" b="1" dirty="0">
                  <a:solidFill>
                    <a:schemeClr val="bg1"/>
                  </a:solidFill>
                  <a:latin typeface="ACHS Nueva Sans SemiBold" pitchFamily="2" charset="77"/>
                  <a:cs typeface="Arial" panose="020B0604020202020204" pitchFamily="34" charset="0"/>
                </a:rPr>
                <a:t>de prevención</a:t>
              </a:r>
            </a:p>
          </p:txBody>
        </p:sp>
      </p:grpSp>
      <p:sp>
        <p:nvSpPr>
          <p:cNvPr id="14" name="Forma libre 16">
            <a:extLst>
              <a:ext uri="{FF2B5EF4-FFF2-40B4-BE49-F238E27FC236}">
                <a16:creationId xmlns="" xmlns:a16="http://schemas.microsoft.com/office/drawing/2014/main" id="{3DB5CA6C-2C5F-1D4B-9546-A5FDCB0B828E}"/>
              </a:ext>
            </a:extLst>
          </p:cNvPr>
          <p:cNvSpPr/>
          <p:nvPr/>
        </p:nvSpPr>
        <p:spPr>
          <a:xfrm>
            <a:off x="5724748" y="3094940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Manejo a cargo de personal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calificado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16" name="Elipse 17">
            <a:extLst>
              <a:ext uri="{FF2B5EF4-FFF2-40B4-BE49-F238E27FC236}">
                <a16:creationId xmlns="" xmlns:a16="http://schemas.microsoft.com/office/drawing/2014/main" id="{81921939-2374-8E49-A92C-2609527A390B}"/>
              </a:ext>
            </a:extLst>
          </p:cNvPr>
          <p:cNvSpPr/>
          <p:nvPr/>
        </p:nvSpPr>
        <p:spPr>
          <a:xfrm>
            <a:off x="5220692" y="3094940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SemiBold" pitchFamily="2" charset="77"/>
              </a:rPr>
              <a:t>1</a:t>
            </a:r>
          </a:p>
        </p:txBody>
      </p:sp>
      <p:sp>
        <p:nvSpPr>
          <p:cNvPr id="20" name="Forma libre 26">
            <a:extLst>
              <a:ext uri="{FF2B5EF4-FFF2-40B4-BE49-F238E27FC236}">
                <a16:creationId xmlns="" xmlns:a16="http://schemas.microsoft.com/office/drawing/2014/main" id="{7E21FFF3-CFB8-7746-A809-DC0EC3BF9E49}"/>
              </a:ext>
            </a:extLst>
          </p:cNvPr>
          <p:cNvSpPr/>
          <p:nvPr/>
        </p:nvSpPr>
        <p:spPr>
          <a:xfrm>
            <a:off x="5724748" y="3997680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Mantenimiento exigente de todas las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partes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1" name="Elipse 27">
            <a:extLst>
              <a:ext uri="{FF2B5EF4-FFF2-40B4-BE49-F238E27FC236}">
                <a16:creationId xmlns="" xmlns:a16="http://schemas.microsoft.com/office/drawing/2014/main" id="{93ADF25A-73E8-5746-99D0-DD188ADD3D9D}"/>
              </a:ext>
            </a:extLst>
          </p:cNvPr>
          <p:cNvSpPr/>
          <p:nvPr/>
        </p:nvSpPr>
        <p:spPr>
          <a:xfrm>
            <a:off x="5220692" y="3997680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2</a:t>
            </a:r>
          </a:p>
        </p:txBody>
      </p:sp>
      <p:sp>
        <p:nvSpPr>
          <p:cNvPr id="23" name="Forma libre 29">
            <a:extLst>
              <a:ext uri="{FF2B5EF4-FFF2-40B4-BE49-F238E27FC236}">
                <a16:creationId xmlns="" xmlns:a16="http://schemas.microsoft.com/office/drawing/2014/main" id="{7565C34E-D609-3842-A229-3EA2D8983F68}"/>
              </a:ext>
            </a:extLst>
          </p:cNvPr>
          <p:cNvSpPr/>
          <p:nvPr/>
        </p:nvSpPr>
        <p:spPr>
          <a:xfrm>
            <a:off x="5724748" y="4918501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Sistemas de señalización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acústica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4" name="Elipse 30">
            <a:extLst>
              <a:ext uri="{FF2B5EF4-FFF2-40B4-BE49-F238E27FC236}">
                <a16:creationId xmlns="" xmlns:a16="http://schemas.microsoft.com/office/drawing/2014/main" id="{C2551300-A15F-D347-8CD3-B0357BEDE788}"/>
              </a:ext>
            </a:extLst>
          </p:cNvPr>
          <p:cNvSpPr/>
          <p:nvPr/>
        </p:nvSpPr>
        <p:spPr>
          <a:xfrm>
            <a:off x="5220692" y="49185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SemiBold" pitchFamily="2" charset="77"/>
              </a:rPr>
              <a:t>3</a:t>
            </a:r>
          </a:p>
        </p:txBody>
      </p:sp>
      <p:pic>
        <p:nvPicPr>
          <p:cNvPr id="25" name="Imagen 31">
            <a:extLst>
              <a:ext uri="{FF2B5EF4-FFF2-40B4-BE49-F238E27FC236}">
                <a16:creationId xmlns="" xmlns:a16="http://schemas.microsoft.com/office/drawing/2014/main" id="{55F5907C-818A-674B-9C9A-3606FCF17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866" y="3469236"/>
            <a:ext cx="833254" cy="956699"/>
          </a:xfrm>
          <a:prstGeom prst="rect">
            <a:avLst/>
          </a:prstGeom>
        </p:spPr>
      </p:pic>
      <p:cxnSp>
        <p:nvCxnSpPr>
          <p:cNvPr id="26" name="Conector recto 4">
            <a:extLst>
              <a:ext uri="{FF2B5EF4-FFF2-40B4-BE49-F238E27FC236}">
                <a16:creationId xmlns="" xmlns:a16="http://schemas.microsoft.com/office/drawing/2014/main" id="{104C47D8-3329-1946-8289-96DDD6CBA3DE}"/>
              </a:ext>
            </a:extLst>
          </p:cNvPr>
          <p:cNvCxnSpPr/>
          <p:nvPr/>
        </p:nvCxnSpPr>
        <p:spPr>
          <a:xfrm>
            <a:off x="1637800" y="4592037"/>
            <a:ext cx="214273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rma libre 22">
            <a:extLst>
              <a:ext uri="{FF2B5EF4-FFF2-40B4-BE49-F238E27FC236}">
                <a16:creationId xmlns="" xmlns:a16="http://schemas.microsoft.com/office/drawing/2014/main" id="{ABBFE3A6-9936-D040-AAA3-29B94976E786}"/>
              </a:ext>
            </a:extLst>
          </p:cNvPr>
          <p:cNvSpPr/>
          <p:nvPr/>
        </p:nvSpPr>
        <p:spPr>
          <a:xfrm>
            <a:off x="5724748" y="5880764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Considerar los factores </a:t>
            </a:r>
          </a:p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de </a:t>
            </a:r>
            <a:r>
              <a:rPr lang="es-ES" sz="180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seguridad</a:t>
            </a: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29" name="Elipse 23">
            <a:extLst>
              <a:ext uri="{FF2B5EF4-FFF2-40B4-BE49-F238E27FC236}">
                <a16:creationId xmlns="" xmlns:a16="http://schemas.microsoft.com/office/drawing/2014/main" id="{0C58C06E-96A3-2C41-9460-309CFA2F684C}"/>
              </a:ext>
            </a:extLst>
          </p:cNvPr>
          <p:cNvSpPr/>
          <p:nvPr/>
        </p:nvSpPr>
        <p:spPr>
          <a:xfrm>
            <a:off x="5220692" y="5880764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4</a:t>
            </a:r>
          </a:p>
        </p:txBody>
      </p:sp>
      <p:sp>
        <p:nvSpPr>
          <p:cNvPr id="31" name="Forma libre 32">
            <a:extLst>
              <a:ext uri="{FF2B5EF4-FFF2-40B4-BE49-F238E27FC236}">
                <a16:creationId xmlns="" xmlns:a16="http://schemas.microsoft.com/office/drawing/2014/main" id="{B7AB9A79-8111-CC4D-BEFA-43BF0454E71B}"/>
              </a:ext>
            </a:extLst>
          </p:cNvPr>
          <p:cNvSpPr/>
          <p:nvPr/>
        </p:nvSpPr>
        <p:spPr>
          <a:xfrm>
            <a:off x="10765308" y="3060401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No colocarse debajo de las cargas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suspendidas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2" name="Elipse 33">
            <a:extLst>
              <a:ext uri="{FF2B5EF4-FFF2-40B4-BE49-F238E27FC236}">
                <a16:creationId xmlns="" xmlns:a16="http://schemas.microsoft.com/office/drawing/2014/main" id="{BF87AE24-D856-7E41-AD5D-E0D66FA6455C}"/>
              </a:ext>
            </a:extLst>
          </p:cNvPr>
          <p:cNvSpPr/>
          <p:nvPr/>
        </p:nvSpPr>
        <p:spPr>
          <a:xfrm>
            <a:off x="10261252" y="30604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SemiBold" pitchFamily="2" charset="77"/>
              </a:rPr>
              <a:t>5</a:t>
            </a:r>
          </a:p>
        </p:txBody>
      </p:sp>
      <p:sp>
        <p:nvSpPr>
          <p:cNvPr id="34" name="Forma libre 35">
            <a:extLst>
              <a:ext uri="{FF2B5EF4-FFF2-40B4-BE49-F238E27FC236}">
                <a16:creationId xmlns="" xmlns:a16="http://schemas.microsoft.com/office/drawing/2014/main" id="{4662B6FC-E99B-3E48-BBB8-AFCEA06DB78C}"/>
              </a:ext>
            </a:extLst>
          </p:cNvPr>
          <p:cNvSpPr/>
          <p:nvPr/>
        </p:nvSpPr>
        <p:spPr>
          <a:xfrm>
            <a:off x="10765308" y="3997680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5" name="Elipse 36">
            <a:extLst>
              <a:ext uri="{FF2B5EF4-FFF2-40B4-BE49-F238E27FC236}">
                <a16:creationId xmlns="" xmlns:a16="http://schemas.microsoft.com/office/drawing/2014/main" id="{5AC81161-B373-C04A-B4A9-CF77B818CF6C}"/>
              </a:ext>
            </a:extLst>
          </p:cNvPr>
          <p:cNvSpPr/>
          <p:nvPr/>
        </p:nvSpPr>
        <p:spPr>
          <a:xfrm>
            <a:off x="10261252" y="3997680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6</a:t>
            </a:r>
          </a:p>
        </p:txBody>
      </p:sp>
      <p:sp>
        <p:nvSpPr>
          <p:cNvPr id="37" name="Forma libre 38">
            <a:extLst>
              <a:ext uri="{FF2B5EF4-FFF2-40B4-BE49-F238E27FC236}">
                <a16:creationId xmlns="" xmlns:a16="http://schemas.microsoft.com/office/drawing/2014/main" id="{7164DAD4-C4CA-084E-8F08-A7F71D43C497}"/>
              </a:ext>
            </a:extLst>
          </p:cNvPr>
          <p:cNvSpPr/>
          <p:nvPr/>
        </p:nvSpPr>
        <p:spPr>
          <a:xfrm>
            <a:off x="10765308" y="4918501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15C04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r>
              <a:rPr lang="es-ES" sz="1800" kern="0" dirty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Verificar la  estabilidad de los </a:t>
            </a:r>
            <a:r>
              <a:rPr lang="es-ES" sz="1800" kern="0" dirty="0" smtClean="0">
                <a:solidFill>
                  <a:schemeClr val="bg1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equipos</a:t>
            </a:r>
            <a:endParaRPr lang="es-ES" sz="1800" kern="0" dirty="0">
              <a:solidFill>
                <a:schemeClr val="bg1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38" name="Elipse 39">
            <a:extLst>
              <a:ext uri="{FF2B5EF4-FFF2-40B4-BE49-F238E27FC236}">
                <a16:creationId xmlns="" xmlns:a16="http://schemas.microsoft.com/office/drawing/2014/main" id="{3A0FA7FD-DC54-6F4E-B2F7-6882954695F1}"/>
              </a:ext>
            </a:extLst>
          </p:cNvPr>
          <p:cNvSpPr/>
          <p:nvPr/>
        </p:nvSpPr>
        <p:spPr>
          <a:xfrm>
            <a:off x="10261252" y="4918501"/>
            <a:ext cx="720000" cy="720000"/>
          </a:xfrm>
          <a:prstGeom prst="ellipse">
            <a:avLst/>
          </a:prstGeom>
          <a:solidFill>
            <a:srgbClr val="15C047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CHS Nueva Sans SemiBold" pitchFamily="2" charset="77"/>
              </a:rPr>
              <a:t>7</a:t>
            </a:r>
          </a:p>
        </p:txBody>
      </p:sp>
      <p:sp>
        <p:nvSpPr>
          <p:cNvPr id="40" name="Forma libre 41">
            <a:extLst>
              <a:ext uri="{FF2B5EF4-FFF2-40B4-BE49-F238E27FC236}">
                <a16:creationId xmlns="" xmlns:a16="http://schemas.microsoft.com/office/drawing/2014/main" id="{82E4DEC0-0FF8-424C-B062-436440EF9D42}"/>
              </a:ext>
            </a:extLst>
          </p:cNvPr>
          <p:cNvSpPr/>
          <p:nvPr/>
        </p:nvSpPr>
        <p:spPr>
          <a:xfrm>
            <a:off x="10747904" y="5896004"/>
            <a:ext cx="3816424" cy="720000"/>
          </a:xfrm>
          <a:custGeom>
            <a:avLst/>
            <a:gdLst>
              <a:gd name="connsiteX0" fmla="*/ 0 w 5054956"/>
              <a:gd name="connsiteY0" fmla="*/ 0 h 873244"/>
              <a:gd name="connsiteX1" fmla="*/ 5054956 w 5054956"/>
              <a:gd name="connsiteY1" fmla="*/ 0 h 873244"/>
              <a:gd name="connsiteX2" fmla="*/ 5054956 w 5054956"/>
              <a:gd name="connsiteY2" fmla="*/ 873244 h 873244"/>
              <a:gd name="connsiteX3" fmla="*/ 0 w 5054956"/>
              <a:gd name="connsiteY3" fmla="*/ 873244 h 873244"/>
              <a:gd name="connsiteX4" fmla="*/ 0 w 5054956"/>
              <a:gd name="connsiteY4" fmla="*/ 0 h 87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4956" h="873244">
                <a:moveTo>
                  <a:pt x="0" y="0"/>
                </a:moveTo>
                <a:lnTo>
                  <a:pt x="5054956" y="0"/>
                </a:lnTo>
                <a:lnTo>
                  <a:pt x="5054956" y="873244"/>
                </a:lnTo>
                <a:lnTo>
                  <a:pt x="0" y="873244"/>
                </a:lnTo>
                <a:lnTo>
                  <a:pt x="0" y="0"/>
                </a:lnTo>
                <a:close/>
              </a:path>
            </a:pathLst>
          </a:custGeom>
          <a:solidFill>
            <a:srgbClr val="EAEA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2000" tIns="50800" rIns="324000" bIns="50800" numCol="1" spcCol="1270" anchor="ctr" anchorCtr="0">
            <a:noAutofit/>
          </a:bodyPr>
          <a:lstStyle/>
          <a:p>
            <a:pPr>
              <a:buClr>
                <a:srgbClr val="006600"/>
              </a:buClr>
            </a:pPr>
            <a:endParaRPr lang="es-ES" sz="180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1" name="Elipse 42">
            <a:extLst>
              <a:ext uri="{FF2B5EF4-FFF2-40B4-BE49-F238E27FC236}">
                <a16:creationId xmlns="" xmlns:a16="http://schemas.microsoft.com/office/drawing/2014/main" id="{F76BF7A9-4B30-4A44-A0DF-532C85624044}"/>
              </a:ext>
            </a:extLst>
          </p:cNvPr>
          <p:cNvSpPr/>
          <p:nvPr/>
        </p:nvSpPr>
        <p:spPr>
          <a:xfrm>
            <a:off x="10243848" y="5896004"/>
            <a:ext cx="720000" cy="720000"/>
          </a:xfrm>
          <a:prstGeom prst="ellipse">
            <a:avLst/>
          </a:prstGeom>
          <a:solidFill>
            <a:srgbClr val="EAEADE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b="1" u="none" strike="noStrike" kern="1200" cap="none" spc="0" normalizeH="0" baseline="0" noProof="0" dirty="0">
                <a:ln>
                  <a:noFill/>
                </a:ln>
                <a:solidFill>
                  <a:srgbClr val="15C047"/>
                </a:solidFill>
                <a:effectLst/>
                <a:uLnTx/>
                <a:uFillTx/>
                <a:latin typeface="ACHS Nueva Sans SemiBold" pitchFamily="2" charset="77"/>
              </a:rPr>
              <a:t>8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1B5BD8D-E491-5C45-8061-46E9366A1878}"/>
              </a:ext>
            </a:extLst>
          </p:cNvPr>
          <p:cNvSpPr/>
          <p:nvPr/>
        </p:nvSpPr>
        <p:spPr>
          <a:xfrm>
            <a:off x="11162862" y="4174766"/>
            <a:ext cx="3360215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6600"/>
              </a:buClr>
            </a:pPr>
            <a:r>
              <a:rPr lang="es-ES" sz="175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Sistemas de parada </a:t>
            </a:r>
            <a:r>
              <a:rPr lang="es-ES" sz="1750" kern="0" dirty="0" smtClean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inmediata</a:t>
            </a:r>
            <a:endParaRPr lang="es-ES" sz="1750" kern="0" dirty="0">
              <a:solidFill>
                <a:srgbClr val="15C047"/>
              </a:solidFill>
              <a:latin typeface="ACHS Nueva Sans Medium" pitchFamily="2" charset="77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DB434CF-F9AB-0F40-AC8E-63E9ADE27AF4}"/>
              </a:ext>
            </a:extLst>
          </p:cNvPr>
          <p:cNvSpPr/>
          <p:nvPr/>
        </p:nvSpPr>
        <p:spPr>
          <a:xfrm>
            <a:off x="11233393" y="6071338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kern="0" dirty="0">
                <a:solidFill>
                  <a:srgbClr val="15C047"/>
                </a:solidFill>
                <a:latin typeface="ACHS Nueva Sans Medium" pitchFamily="2" charset="77"/>
                <a:ea typeface="Arial"/>
                <a:cs typeface="Arial"/>
                <a:sym typeface="Arial"/>
              </a:rPr>
              <a:t>Revisar todos los elementos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4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7">
            <a:extLst>
              <a:ext uri="{FF2B5EF4-FFF2-40B4-BE49-F238E27FC236}">
                <a16:creationId xmlns="" xmlns:a16="http://schemas.microsoft.com/office/drawing/2014/main" id="{3AED2597-5677-4840-949F-6A026BDFB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38" r="10389"/>
          <a:stretch/>
        </p:blipFill>
        <p:spPr>
          <a:xfrm flipH="1">
            <a:off x="6091181" y="1891100"/>
            <a:ext cx="10117239" cy="7104791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618584" cy="718966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 indent="0" fontAlgn="base">
              <a:lnSpc>
                <a:spcPct val="120000"/>
              </a:lnSpc>
              <a:buClr>
                <a:srgbClr val="83B827"/>
              </a:buClr>
              <a:buNone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Recuerda siempre, revisar y aplicar las recomendaciones entregadas en la presente actividad de capacitación, lo anterior por tu seguridad y la de tus compañeros. </a:t>
            </a:r>
          </a:p>
          <a:p>
            <a:pPr marL="0" lvl="1" indent="0" fontAlgn="base">
              <a:lnSpc>
                <a:spcPct val="120000"/>
              </a:lnSpc>
              <a:buClr>
                <a:schemeClr val="bg1"/>
              </a:buClr>
              <a:buNone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Para ello preocúpate de:</a:t>
            </a:r>
          </a:p>
          <a:p>
            <a:pPr marL="342900" lvl="1" indent="-342900" fontAlgn="base">
              <a:lnSpc>
                <a:spcPct val="12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Estar calificado para dicho </a:t>
            </a:r>
            <a:r>
              <a:rPr lang="es-ES" altLang="es-CL" sz="6400" dirty="0" smtClean="0">
                <a:latin typeface="ACHS Nueva Sans Medium" pitchFamily="2" charset="77"/>
                <a:cs typeface="Arial" panose="020B0604020202020204" pitchFamily="34" charset="0"/>
              </a:rPr>
              <a:t>trabajo</a:t>
            </a:r>
            <a:endParaRPr lang="es-ES" altLang="es-CL" sz="64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342900" lvl="1" indent="-342900" fontAlgn="base">
              <a:lnSpc>
                <a:spcPct val="12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Tener un mantenimiento exigente de todas las partes</a:t>
            </a:r>
          </a:p>
          <a:p>
            <a:pPr marL="342900" lvl="1" indent="-342900" fontAlgn="base">
              <a:lnSpc>
                <a:spcPct val="12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Preocúpate de la señalización acústica</a:t>
            </a:r>
          </a:p>
          <a:p>
            <a:pPr marL="342900" lvl="1" indent="-342900" fontAlgn="base">
              <a:lnSpc>
                <a:spcPct val="12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Considera los factores de seguridad</a:t>
            </a:r>
          </a:p>
          <a:p>
            <a:pPr marL="342900" lvl="1" indent="-342900" fontAlgn="base">
              <a:lnSpc>
                <a:spcPct val="12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No te coloques debajo de las cargas suspendidas</a:t>
            </a:r>
          </a:p>
          <a:p>
            <a:pPr marL="342900" lvl="1" indent="-342900" fontAlgn="base">
              <a:lnSpc>
                <a:spcPct val="120000"/>
              </a:lnSpc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latin typeface="ACHS Nueva Sans Medium" pitchFamily="2" charset="77"/>
                <a:cs typeface="Arial" panose="020B0604020202020204" pitchFamily="34" charset="0"/>
              </a:rPr>
              <a:t>Verifica la estabilidad de los equipos</a:t>
            </a:r>
            <a:endParaRPr lang="es-ES" altLang="es-CL" sz="640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342900" lvl="1" indent="-342900" fontAlgn="base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altLang="es-CL" sz="640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Revisa todos los elementos a utilizar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E693AF70-E978-D14C-AB67-01D701738F2F}"/>
              </a:ext>
            </a:extLst>
          </p:cNvPr>
          <p:cNvSpPr/>
          <p:nvPr/>
        </p:nvSpPr>
        <p:spPr>
          <a:xfrm>
            <a:off x="721168" y="708157"/>
            <a:ext cx="34194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600" dirty="0">
                <a:solidFill>
                  <a:srgbClr val="15C047"/>
                </a:solidFill>
                <a:latin typeface="ACHS Nueva Sans Medium" pitchFamily="2" charset="77"/>
                <a:cs typeface="Calibri" panose="020F0502020204030204" pitchFamily="34" charset="0"/>
              </a:rPr>
              <a:t>Conclusiones</a:t>
            </a:r>
          </a:p>
        </p:txBody>
      </p:sp>
      <p:cxnSp>
        <p:nvCxnSpPr>
          <p:cNvPr id="21" name="Conector recto 6">
            <a:extLst>
              <a:ext uri="{FF2B5EF4-FFF2-40B4-BE49-F238E27FC236}">
                <a16:creationId xmlns="" xmlns:a16="http://schemas.microsoft.com/office/drawing/2014/main" id="{9085F4E4-9D61-994C-932C-AB6AFDA65B4B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272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3">
            <a:extLst>
              <a:ext uri="{FF2B5EF4-FFF2-40B4-BE49-F238E27FC236}">
                <a16:creationId xmlns="" xmlns:a16="http://schemas.microsoft.com/office/drawing/2014/main" id="{FF30DD7E-FB92-2040-92BC-A9AADA20D0B2}"/>
              </a:ext>
            </a:extLst>
          </p:cNvPr>
          <p:cNvSpPr/>
          <p:nvPr/>
        </p:nvSpPr>
        <p:spPr>
          <a:xfrm flipH="1">
            <a:off x="-3" y="-35942"/>
            <a:ext cx="16202027" cy="9037067"/>
          </a:xfrm>
          <a:prstGeom prst="rect">
            <a:avLst/>
          </a:prstGeom>
          <a:solidFill>
            <a:srgbClr val="EAE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75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6DD3051-4DC4-E546-87A4-2DDD5192FFEF}"/>
              </a:ext>
            </a:extLst>
          </p:cNvPr>
          <p:cNvSpPr/>
          <p:nvPr/>
        </p:nvSpPr>
        <p:spPr>
          <a:xfrm>
            <a:off x="706879" y="708157"/>
            <a:ext cx="575647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500" kern="0" dirty="0">
                <a:solidFill>
                  <a:srgbClr val="15C047"/>
                </a:solidFill>
                <a:latin typeface="ACHS Nueva Sans Medium" pitchFamily="2" charset="77"/>
              </a:rPr>
              <a:t>Encuesta de satisfacción – Aula Móvil</a:t>
            </a:r>
          </a:p>
          <a:p>
            <a:endParaRPr lang="es-CL" sz="2500" dirty="0">
              <a:solidFill>
                <a:srgbClr val="15C047"/>
              </a:solidFill>
              <a:latin typeface="ACHS Nueva Sans Medium" pitchFamily="2" charset="77"/>
              <a:cs typeface="Calibri" panose="020F0502020204030204" pitchFamily="34" charset="0"/>
            </a:endParaRPr>
          </a:p>
        </p:txBody>
      </p:sp>
      <p:cxnSp>
        <p:nvCxnSpPr>
          <p:cNvPr id="15" name="Conector recto 6">
            <a:extLst>
              <a:ext uri="{FF2B5EF4-FFF2-40B4-BE49-F238E27FC236}">
                <a16:creationId xmlns="" xmlns:a16="http://schemas.microsoft.com/office/drawing/2014/main" id="{7E15C92A-534B-A548-8B72-D68050E83588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Marcador de texto 11">
            <a:extLst>
              <a:ext uri="{FF2B5EF4-FFF2-40B4-BE49-F238E27FC236}">
                <a16:creationId xmlns="" xmlns:a16="http://schemas.microsoft.com/office/drawing/2014/main" id="{4ABCD778-B747-6144-936D-C7C0FA13826D}"/>
              </a:ext>
            </a:extLst>
          </p:cNvPr>
          <p:cNvSpPr txBox="1">
            <a:spLocks/>
          </p:cNvSpPr>
          <p:nvPr/>
        </p:nvSpPr>
        <p:spPr>
          <a:xfrm>
            <a:off x="7956033" y="3838076"/>
            <a:ext cx="6256634" cy="6875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83B727"/>
              </a:buClr>
              <a:defRPr/>
            </a:pPr>
            <a:r>
              <a:rPr lang="es-CL" sz="2888" u="sng" kern="0" dirty="0">
                <a:solidFill>
                  <a:srgbClr val="15C047"/>
                </a:solidFill>
              </a:rPr>
              <a:t>https://tinyurl.com/yckjfnxk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="" xmlns:a16="http://schemas.microsoft.com/office/drawing/2014/main" id="{B9D34040-1243-8C42-AD94-1A3319A792E2}"/>
              </a:ext>
            </a:extLst>
          </p:cNvPr>
          <p:cNvSpPr txBox="1">
            <a:spLocks/>
          </p:cNvSpPr>
          <p:nvPr/>
        </p:nvSpPr>
        <p:spPr>
          <a:xfrm>
            <a:off x="2439741" y="7443253"/>
            <a:ext cx="3097685" cy="846935"/>
          </a:xfrm>
          <a:prstGeom prst="rect">
            <a:avLst/>
          </a:prstGeom>
          <a:ln/>
        </p:spPr>
        <p:txBody>
          <a:bodyPr vert="horz" lIns="120015" tIns="60008" rIns="120015" bIns="60008" rtlCol="0" anchor="ctr"/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defTabSz="1600159">
              <a:spcBef>
                <a:spcPts val="2953"/>
              </a:spcBef>
              <a:defRPr/>
            </a:pPr>
            <a:r>
              <a:rPr lang="es-ES" sz="2231" b="1" kern="0" dirty="0">
                <a:solidFill>
                  <a:srgbClr val="15C047"/>
                </a:solidFill>
                <a:latin typeface="ACHS Nueva Sans SemiBold" pitchFamily="2" charset="77"/>
                <a:cs typeface="Arial" panose="020B0604020202020204" pitchFamily="34" charset="0"/>
              </a:rPr>
              <a:t>Escanea este código</a:t>
            </a:r>
            <a:endParaRPr lang="es-CL" sz="2231" b="1" kern="0" dirty="0">
              <a:solidFill>
                <a:srgbClr val="15C047"/>
              </a:solidFill>
              <a:latin typeface="ACHS Nueva Sans SemiBold" pitchFamily="2" charset="77"/>
              <a:cs typeface="Arial" panose="020B0604020202020204" pitchFamily="34" charset="0"/>
            </a:endParaRPr>
          </a:p>
        </p:txBody>
      </p:sp>
      <p:sp>
        <p:nvSpPr>
          <p:cNvPr id="21" name="Marcador de texto 11">
            <a:extLst>
              <a:ext uri="{FF2B5EF4-FFF2-40B4-BE49-F238E27FC236}">
                <a16:creationId xmlns="" xmlns:a16="http://schemas.microsoft.com/office/drawing/2014/main" id="{5FE1B7CA-541E-2E40-BB59-0623C6E474F6}"/>
              </a:ext>
            </a:extLst>
          </p:cNvPr>
          <p:cNvSpPr txBox="1">
            <a:spLocks/>
          </p:cNvSpPr>
          <p:nvPr/>
        </p:nvSpPr>
        <p:spPr>
          <a:xfrm>
            <a:off x="9535507" y="7620838"/>
            <a:ext cx="3097685" cy="846935"/>
          </a:xfrm>
          <a:prstGeom prst="rect">
            <a:avLst/>
          </a:prstGeom>
        </p:spPr>
        <p:txBody>
          <a:bodyPr/>
          <a:lstStyle>
            <a:lvl1pPr marL="304800" marR="0" indent="-304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117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422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727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0320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defTabSz="1599158">
              <a:spcBef>
                <a:spcPts val="2953"/>
              </a:spcBef>
              <a:buNone/>
              <a:defRPr/>
            </a:pPr>
            <a:r>
              <a:rPr lang="es-CL" sz="2231" b="1" kern="0" dirty="0">
                <a:solidFill>
                  <a:srgbClr val="15C047"/>
                </a:solidFill>
                <a:latin typeface="ACHS Nueva Sans SemiBold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pic>
        <p:nvPicPr>
          <p:cNvPr id="22" name="Imagen 1">
            <a:extLst>
              <a:ext uri="{FF2B5EF4-FFF2-40B4-BE49-F238E27FC236}">
                <a16:creationId xmlns="" xmlns:a16="http://schemas.microsoft.com/office/drawing/2014/main" id="{7005981B-B180-5B44-A214-CA6807EF3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409" y="3494024"/>
            <a:ext cx="2314350" cy="2350854"/>
          </a:xfrm>
          <a:prstGeom prst="rect">
            <a:avLst/>
          </a:prstGeom>
        </p:spPr>
      </p:pic>
      <p:pic>
        <p:nvPicPr>
          <p:cNvPr id="23" name="Imagen 5">
            <a:extLst>
              <a:ext uri="{FF2B5EF4-FFF2-40B4-BE49-F238E27FC236}">
                <a16:creationId xmlns="" xmlns:a16="http://schemas.microsoft.com/office/drawing/2014/main" id="{4033B64C-A5FA-A244-83EE-69D436D3F3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E4F0D93-80C8-E847-9D08-9C7B1F43E571}"/>
              </a:ext>
            </a:extLst>
          </p:cNvPr>
          <p:cNvGrpSpPr>
            <a:grpSpLocks/>
          </p:cNvGrpSpPr>
          <p:nvPr/>
        </p:nvGrpSpPr>
        <p:grpSpPr bwMode="auto">
          <a:xfrm>
            <a:off x="2497996" y="2146129"/>
            <a:ext cx="2992777" cy="5046644"/>
            <a:chOff x="495" y="1002"/>
            <a:chExt cx="258" cy="473"/>
          </a:xfrm>
          <a:solidFill>
            <a:srgbClr val="0CC144"/>
          </a:solidFill>
        </p:grpSpPr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7EFF31F3-3BDD-B243-86A2-27B629108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9B10A864-5B79-D04C-A99C-2DBE68224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83C387B4-3C1B-5846-B6D4-6F1B77E2D1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CL" dirty="0"/>
            </a:p>
          </p:txBody>
        </p:sp>
      </p:grpSp>
      <p:sp>
        <p:nvSpPr>
          <p:cNvPr id="28" name="Freeform 22">
            <a:extLst>
              <a:ext uri="{FF2B5EF4-FFF2-40B4-BE49-F238E27FC236}">
                <a16:creationId xmlns="" xmlns:a16="http://schemas.microsoft.com/office/drawing/2014/main" id="{26ADB5C0-204E-F948-B9F0-182C08ACEEB9}"/>
              </a:ext>
            </a:extLst>
          </p:cNvPr>
          <p:cNvSpPr>
            <a:spLocks noEditPoints="1"/>
          </p:cNvSpPr>
          <p:nvPr/>
        </p:nvSpPr>
        <p:spPr bwMode="auto">
          <a:xfrm>
            <a:off x="7488595" y="2215853"/>
            <a:ext cx="7178753" cy="4855927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0403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CB9494F1-972C-0D47-B52F-C4B01F8E7DD6}"/>
              </a:ext>
            </a:extLst>
          </p:cNvPr>
          <p:cNvSpPr txBox="1"/>
          <p:nvPr/>
        </p:nvSpPr>
        <p:spPr>
          <a:xfrm>
            <a:off x="6759178" y="5384006"/>
            <a:ext cx="268366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7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 el cuidado</a:t>
            </a:r>
          </a:p>
        </p:txBody>
      </p:sp>
      <p:sp>
        <p:nvSpPr>
          <p:cNvPr id="10" name="Rectángulo 3">
            <a:extLst>
              <a:ext uri="{FF2B5EF4-FFF2-40B4-BE49-F238E27FC236}">
                <a16:creationId xmlns="" xmlns:a16="http://schemas.microsoft.com/office/drawing/2014/main" id="{26F07A07-E326-5343-8998-B3DE11831589}"/>
              </a:ext>
            </a:extLst>
          </p:cNvPr>
          <p:cNvSpPr/>
          <p:nvPr/>
        </p:nvSpPr>
        <p:spPr>
          <a:xfrm>
            <a:off x="-1" y="-1"/>
            <a:ext cx="16202025" cy="9001125"/>
          </a:xfrm>
          <a:prstGeom prst="rect">
            <a:avLst/>
          </a:prstGeom>
          <a:solidFill>
            <a:srgbClr val="0CC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1" name="Imagen 4">
            <a:extLst>
              <a:ext uri="{FF2B5EF4-FFF2-40B4-BE49-F238E27FC236}">
                <a16:creationId xmlns="" xmlns:a16="http://schemas.microsoft.com/office/drawing/2014/main" id="{EA1925EB-F03F-874A-9018-51FE598D5B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639" y="4160594"/>
            <a:ext cx="2994744" cy="1223412"/>
          </a:xfrm>
          <a:prstGeom prst="rect">
            <a:avLst/>
          </a:prstGeom>
        </p:spPr>
      </p:pic>
      <p:sp>
        <p:nvSpPr>
          <p:cNvPr id="12" name="CuadroTexto 5">
            <a:extLst>
              <a:ext uri="{FF2B5EF4-FFF2-40B4-BE49-F238E27FC236}">
                <a16:creationId xmlns="" xmlns:a16="http://schemas.microsoft.com/office/drawing/2014/main" id="{853A572B-1147-3742-BC0F-4AECBE333EA6}"/>
              </a:ext>
            </a:extLst>
          </p:cNvPr>
          <p:cNvSpPr txBox="1"/>
          <p:nvPr/>
        </p:nvSpPr>
        <p:spPr>
          <a:xfrm>
            <a:off x="6732860" y="5680872"/>
            <a:ext cx="2855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rPr>
              <a:t>Vive el cuidado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1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6">
            <a:extLst>
              <a:ext uri="{FF2B5EF4-FFF2-40B4-BE49-F238E27FC236}">
                <a16:creationId xmlns="" xmlns:a16="http://schemas.microsoft.com/office/drawing/2014/main" id="{24CA1193-85B4-334C-8271-8023AF1FE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993" y="1934046"/>
            <a:ext cx="10569701" cy="7067078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505815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Máquinas y herramientas más usadas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Entre las máquinas y herramientas que se utilizan en los talleres mecánicos destacan:</a:t>
            </a:r>
          </a:p>
          <a:p>
            <a:pPr marL="0" indent="0" algn="just"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Equipos de soldadura y oxicorte</a:t>
            </a: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Esmeriles angulares</a:t>
            </a: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Máquinas herramientas</a:t>
            </a: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Herramientas neumáticas</a:t>
            </a: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buClr>
                <a:srgbClr val="15C047"/>
              </a:buClr>
              <a:buSzPct val="100000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Herramientas manuales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8" name="Título 30">
            <a:extLst>
              <a:ext uri="{FF2B5EF4-FFF2-40B4-BE49-F238E27FC236}">
                <a16:creationId xmlns="" xmlns:a16="http://schemas.microsoft.com/office/drawing/2014/main" id="{3A52F19F-D9E2-9242-8711-A3F9DE2CC109}"/>
              </a:ext>
            </a:extLst>
          </p:cNvPr>
          <p:cNvSpPr txBox="1">
            <a:spLocks/>
          </p:cNvSpPr>
          <p:nvPr/>
        </p:nvSpPr>
        <p:spPr>
          <a:xfrm>
            <a:off x="721168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generales</a:t>
            </a:r>
          </a:p>
        </p:txBody>
      </p:sp>
      <p:cxnSp>
        <p:nvCxnSpPr>
          <p:cNvPr id="10" name="Conector recto 6">
            <a:extLst>
              <a:ext uri="{FF2B5EF4-FFF2-40B4-BE49-F238E27FC236}">
                <a16:creationId xmlns="" xmlns:a16="http://schemas.microsoft.com/office/drawing/2014/main" id="{13DC5DAD-DC35-2A4D-A704-F8FFA64B2B96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416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DE469B86-93EE-9A40-8D32-4FB2AB8852B2}"/>
              </a:ext>
            </a:extLst>
          </p:cNvPr>
          <p:cNvSpPr txBox="1">
            <a:spLocks/>
          </p:cNvSpPr>
          <p:nvPr/>
        </p:nvSpPr>
        <p:spPr>
          <a:xfrm>
            <a:off x="721168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generales</a:t>
            </a:r>
          </a:p>
        </p:txBody>
      </p:sp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01600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600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Imagen 5">
            <a:extLst>
              <a:ext uri="{FF2B5EF4-FFF2-40B4-BE49-F238E27FC236}">
                <a16:creationId xmlns="" xmlns:a16="http://schemas.microsoft.com/office/drawing/2014/main" id="{565D5343-CDB4-C14D-87E9-F795DE4168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51" name="Conector recto 6">
            <a:extLst>
              <a:ext uri="{FF2B5EF4-FFF2-40B4-BE49-F238E27FC236}">
                <a16:creationId xmlns="" xmlns:a16="http://schemas.microsoft.com/office/drawing/2014/main" id="{88FDB7CA-7D73-2C48-A733-8010064E4DCC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AC9BBF8A-8F8F-C84D-AE1F-618238401EA9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Riesgos de accidentes</a:t>
            </a:r>
          </a:p>
        </p:txBody>
      </p:sp>
      <p:sp>
        <p:nvSpPr>
          <p:cNvPr id="25" name="CuadroTexto 16">
            <a:extLst>
              <a:ext uri="{FF2B5EF4-FFF2-40B4-BE49-F238E27FC236}">
                <a16:creationId xmlns="" xmlns:a16="http://schemas.microsoft.com/office/drawing/2014/main" id="{D05A8298-8065-CE46-99EB-B068F5B3C748}"/>
              </a:ext>
            </a:extLst>
          </p:cNvPr>
          <p:cNvSpPr txBox="1"/>
          <p:nvPr/>
        </p:nvSpPr>
        <p:spPr>
          <a:xfrm>
            <a:off x="10934700" y="2343948"/>
            <a:ext cx="4320480" cy="7186583"/>
          </a:xfrm>
          <a:prstGeom prst="rect">
            <a:avLst/>
          </a:prstGeom>
          <a:solidFill>
            <a:srgbClr val="EAEADE"/>
          </a:solidFill>
        </p:spPr>
        <p:txBody>
          <a:bodyPr wrap="square" lIns="360000" rtlCol="0">
            <a:spAutoFit/>
          </a:bodyPr>
          <a:lstStyle/>
          <a:p>
            <a:pPr>
              <a:buClr>
                <a:srgbClr val="15C047"/>
              </a:buClr>
            </a:pPr>
            <a:endParaRPr lang="es-E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r>
              <a:rPr lang="es-ES" sz="2000" b="1" dirty="0">
                <a:solidFill>
                  <a:srgbClr val="15C047"/>
                </a:solidFill>
                <a:latin typeface="ACHS Nueva Sans SemiBold" pitchFamily="2" charset="77"/>
                <a:cs typeface="Arial" panose="020B0604020202020204" pitchFamily="34" charset="0"/>
              </a:rPr>
              <a:t>Esmeril angular</a:t>
            </a:r>
          </a:p>
          <a:p>
            <a:pPr>
              <a:buClr>
                <a:srgbClr val="15C047"/>
              </a:buClr>
            </a:pPr>
            <a:endParaRPr lang="es-ES" sz="24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24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Riesgos eléctricos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Golpes al trabajar piezas inestables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Cortes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Proyección de partículas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Quemaduras</a:t>
            </a: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">
            <a:extLst>
              <a:ext uri="{FF2B5EF4-FFF2-40B4-BE49-F238E27FC236}">
                <a16:creationId xmlns="" xmlns:a16="http://schemas.microsoft.com/office/drawing/2014/main" id="{EE9760B1-9B84-F04D-B5A8-ADFB56286FCF}"/>
              </a:ext>
            </a:extLst>
          </p:cNvPr>
          <p:cNvSpPr txBox="1"/>
          <p:nvPr/>
        </p:nvSpPr>
        <p:spPr>
          <a:xfrm>
            <a:off x="927616" y="2313820"/>
            <a:ext cx="4320480" cy="6696000"/>
          </a:xfrm>
          <a:prstGeom prst="rect">
            <a:avLst/>
          </a:prstGeom>
          <a:solidFill>
            <a:srgbClr val="15C047"/>
          </a:solidFill>
        </p:spPr>
        <p:txBody>
          <a:bodyPr wrap="square" lIns="360000" tIns="36000" rtlCol="0">
            <a:spAutoFit/>
          </a:bodyPr>
          <a:lstStyle/>
          <a:p>
            <a:endParaRPr lang="es-ES" sz="9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rPr>
              <a:t>Soldadura al arco</a:t>
            </a:r>
          </a:p>
          <a:p>
            <a:endParaRPr lang="es-ES" sz="24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24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Contactos eléctricos directos e indirectos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Proyección de partículas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Quemaduras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Incendios y explosiones</a:t>
            </a: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pic>
        <p:nvPicPr>
          <p:cNvPr id="27" name="Imagen 3">
            <a:extLst>
              <a:ext uri="{FF2B5EF4-FFF2-40B4-BE49-F238E27FC236}">
                <a16:creationId xmlns="" xmlns:a16="http://schemas.microsoft.com/office/drawing/2014/main" id="{F0165A56-0658-244B-9A86-E6220B7FA5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7392" y="6012730"/>
            <a:ext cx="2960928" cy="2467163"/>
          </a:xfrm>
          <a:prstGeom prst="rect">
            <a:avLst/>
          </a:prstGeom>
          <a:ln w="47625">
            <a:noFill/>
          </a:ln>
        </p:spPr>
      </p:pic>
      <p:sp>
        <p:nvSpPr>
          <p:cNvPr id="28" name="CuadroTexto 14">
            <a:extLst>
              <a:ext uri="{FF2B5EF4-FFF2-40B4-BE49-F238E27FC236}">
                <a16:creationId xmlns="" xmlns:a16="http://schemas.microsoft.com/office/drawing/2014/main" id="{98533BCC-E064-EC4B-885D-88EC1D7D7B73}"/>
              </a:ext>
            </a:extLst>
          </p:cNvPr>
          <p:cNvSpPr txBox="1"/>
          <p:nvPr/>
        </p:nvSpPr>
        <p:spPr>
          <a:xfrm>
            <a:off x="5927872" y="2322940"/>
            <a:ext cx="4320480" cy="6755696"/>
          </a:xfrm>
          <a:prstGeom prst="rect">
            <a:avLst/>
          </a:prstGeom>
          <a:solidFill>
            <a:srgbClr val="15C047"/>
          </a:solidFill>
        </p:spPr>
        <p:txBody>
          <a:bodyPr wrap="square" lIns="360000" rtlCol="0">
            <a:spAutoFit/>
          </a:bodyPr>
          <a:lstStyle/>
          <a:p>
            <a:endParaRPr lang="es-E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rPr>
              <a:t>Soldadura oxiacetilénica </a:t>
            </a:r>
          </a:p>
          <a:p>
            <a:r>
              <a:rPr lang="es-ES" sz="20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rPr>
              <a:t>y oxicorte</a:t>
            </a:r>
          </a:p>
          <a:p>
            <a:endParaRPr lang="es-ES" sz="24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Incendio y/o explosión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Quemaduras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Proyección de partículas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Atrapamiento en el uso de botellas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Imagen 7">
            <a:extLst>
              <a:ext uri="{FF2B5EF4-FFF2-40B4-BE49-F238E27FC236}">
                <a16:creationId xmlns="" xmlns:a16="http://schemas.microsoft.com/office/drawing/2014/main" id="{DBC38E5A-E956-D045-91CD-7FC346CB3C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54780" y="6005606"/>
            <a:ext cx="2880320" cy="2436589"/>
          </a:xfrm>
          <a:prstGeom prst="rect">
            <a:avLst/>
          </a:prstGeom>
        </p:spPr>
      </p:pic>
      <p:pic>
        <p:nvPicPr>
          <p:cNvPr id="30" name="Imagen 8">
            <a:extLst>
              <a:ext uri="{FF2B5EF4-FFF2-40B4-BE49-F238E27FC236}">
                <a16:creationId xmlns="" xmlns:a16="http://schemas.microsoft.com/office/drawing/2014/main" id="{DF6D55E8-9F11-F944-B4CF-73F90B42C7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7881" y="5932070"/>
            <a:ext cx="2933292" cy="252897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4405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30">
            <a:extLst>
              <a:ext uri="{FF2B5EF4-FFF2-40B4-BE49-F238E27FC236}">
                <a16:creationId xmlns="" xmlns:a16="http://schemas.microsoft.com/office/drawing/2014/main" id="{DE469B86-93EE-9A40-8D32-4FB2AB8852B2}"/>
              </a:ext>
            </a:extLst>
          </p:cNvPr>
          <p:cNvSpPr txBox="1">
            <a:spLocks/>
          </p:cNvSpPr>
          <p:nvPr/>
        </p:nvSpPr>
        <p:spPr>
          <a:xfrm>
            <a:off x="721168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Riesgos generales</a:t>
            </a:r>
          </a:p>
        </p:txBody>
      </p:sp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01600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600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" name="Imagen 5">
            <a:extLst>
              <a:ext uri="{FF2B5EF4-FFF2-40B4-BE49-F238E27FC236}">
                <a16:creationId xmlns="" xmlns:a16="http://schemas.microsoft.com/office/drawing/2014/main" id="{565D5343-CDB4-C14D-87E9-F795DE41687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cxnSp>
        <p:nvCxnSpPr>
          <p:cNvPr id="51" name="Conector recto 6">
            <a:extLst>
              <a:ext uri="{FF2B5EF4-FFF2-40B4-BE49-F238E27FC236}">
                <a16:creationId xmlns="" xmlns:a16="http://schemas.microsoft.com/office/drawing/2014/main" id="{88FDB7CA-7D73-2C48-A733-8010064E4DCC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AC9BBF8A-8F8F-C84D-AE1F-618238401EA9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1800" dirty="0">
                <a:solidFill>
                  <a:srgbClr val="0C662F"/>
                </a:solidFill>
                <a:latin typeface="ACHS Nueva Serif" pitchFamily="2" charset="77"/>
                <a:cs typeface="Arial" panose="020B0604020202020204" pitchFamily="34" charset="0"/>
              </a:rPr>
              <a:t>Riesgos de accidentes en el uso de herramientas</a:t>
            </a:r>
          </a:p>
        </p:txBody>
      </p:sp>
      <p:sp>
        <p:nvSpPr>
          <p:cNvPr id="18" name="CuadroTexto 2">
            <a:extLst>
              <a:ext uri="{FF2B5EF4-FFF2-40B4-BE49-F238E27FC236}">
                <a16:creationId xmlns="" xmlns:a16="http://schemas.microsoft.com/office/drawing/2014/main" id="{D1877704-07D6-2D4D-AD0B-7CE049284CCA}"/>
              </a:ext>
            </a:extLst>
          </p:cNvPr>
          <p:cNvSpPr txBox="1"/>
          <p:nvPr/>
        </p:nvSpPr>
        <p:spPr>
          <a:xfrm>
            <a:off x="927616" y="2313819"/>
            <a:ext cx="4320480" cy="6696000"/>
          </a:xfrm>
          <a:prstGeom prst="rect">
            <a:avLst/>
          </a:prstGeom>
          <a:solidFill>
            <a:srgbClr val="15C047"/>
          </a:solidFill>
        </p:spPr>
        <p:txBody>
          <a:bodyPr wrap="square" lIns="360000" tIns="36000" rtlCol="0">
            <a:spAutoFit/>
          </a:bodyPr>
          <a:lstStyle/>
          <a:p>
            <a:endParaRPr lang="es-ES" sz="9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rPr>
              <a:t>Máquinas herramientas</a:t>
            </a: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Atrapamientos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Golpes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Proyección de virutas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Heridas y quemaduras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Descargas eléctricas por contacto directo e indirecto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Incendio</a:t>
            </a: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0" name="CuadroTexto 14">
            <a:extLst>
              <a:ext uri="{FF2B5EF4-FFF2-40B4-BE49-F238E27FC236}">
                <a16:creationId xmlns="" xmlns:a16="http://schemas.microsoft.com/office/drawing/2014/main" id="{6264D378-D80E-1847-B0D7-73005AE6986E}"/>
              </a:ext>
            </a:extLst>
          </p:cNvPr>
          <p:cNvSpPr txBox="1"/>
          <p:nvPr/>
        </p:nvSpPr>
        <p:spPr>
          <a:xfrm>
            <a:off x="5927872" y="2322940"/>
            <a:ext cx="4320480" cy="6786473"/>
          </a:xfrm>
          <a:prstGeom prst="rect">
            <a:avLst/>
          </a:prstGeom>
          <a:solidFill>
            <a:srgbClr val="15C047"/>
          </a:solidFill>
        </p:spPr>
        <p:txBody>
          <a:bodyPr wrap="square" lIns="360000" rtlCol="0">
            <a:spAutoFit/>
          </a:bodyPr>
          <a:lstStyle/>
          <a:p>
            <a:endParaRPr lang="es-ES" sz="9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r>
              <a:rPr lang="es-ES" sz="2000" b="1" dirty="0">
                <a:solidFill>
                  <a:schemeClr val="bg1"/>
                </a:solidFill>
                <a:latin typeface="ACHS Nueva Sans SemiBold" pitchFamily="2" charset="77"/>
                <a:cs typeface="Arial" panose="020B0604020202020204" pitchFamily="34" charset="0"/>
              </a:rPr>
              <a:t>Herramientas neumáticas</a:t>
            </a:r>
          </a:p>
          <a:p>
            <a:endParaRPr lang="es-ES" sz="24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Explosión del compresor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Proyección de partículas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chemeClr val="bg1"/>
                </a:solidFill>
                <a:latin typeface="ACHS Nueva Sans Medium" pitchFamily="2" charset="77"/>
                <a:cs typeface="Arial" panose="020B0604020202020204" pitchFamily="34" charset="0"/>
              </a:rPr>
              <a:t>Exposición directa a chorro de aire comprimido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18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endParaRPr lang="es-ES" sz="1100" dirty="0">
              <a:solidFill>
                <a:schemeClr val="bg1"/>
              </a:solidFill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1" name="CuadroTexto 17">
            <a:extLst>
              <a:ext uri="{FF2B5EF4-FFF2-40B4-BE49-F238E27FC236}">
                <a16:creationId xmlns="" xmlns:a16="http://schemas.microsoft.com/office/drawing/2014/main" id="{4B6B01D5-57E5-064A-AF30-D55B60508F95}"/>
              </a:ext>
            </a:extLst>
          </p:cNvPr>
          <p:cNvSpPr txBox="1"/>
          <p:nvPr/>
        </p:nvSpPr>
        <p:spPr>
          <a:xfrm>
            <a:off x="10928128" y="2313817"/>
            <a:ext cx="4320480" cy="6838214"/>
          </a:xfrm>
          <a:prstGeom prst="rect">
            <a:avLst/>
          </a:prstGeom>
          <a:solidFill>
            <a:srgbClr val="EAEADE"/>
          </a:solidFill>
        </p:spPr>
        <p:txBody>
          <a:bodyPr wrap="square" lIns="360000" tIns="36000" rtlCol="0">
            <a:spAutoFit/>
          </a:bodyPr>
          <a:lstStyle/>
          <a:p>
            <a:pPr>
              <a:buClr>
                <a:srgbClr val="15C047"/>
              </a:buClr>
            </a:pPr>
            <a:endParaRPr lang="es-ES" sz="9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r>
              <a:rPr lang="es-ES" sz="2000" b="1" dirty="0">
                <a:solidFill>
                  <a:srgbClr val="15C047"/>
                </a:solidFill>
                <a:latin typeface="ACHS Nueva Sans SemiBold" pitchFamily="2" charset="77"/>
                <a:cs typeface="Arial" panose="020B0604020202020204" pitchFamily="34" charset="0"/>
              </a:rPr>
              <a:t>Máquinas manuales</a:t>
            </a:r>
          </a:p>
          <a:p>
            <a:pPr>
              <a:buClr>
                <a:srgbClr val="15C047"/>
              </a:buClr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Golpes y cortes en manos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Proyección de partículas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Golpes en distintas partes </a:t>
            </a:r>
          </a:p>
          <a:p>
            <a:pPr>
              <a:buClr>
                <a:srgbClr val="15C047"/>
              </a:buClr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         del cuerpo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latin typeface="ACHS Nueva Sans Medium" pitchFamily="2" charset="77"/>
                <a:cs typeface="Arial" panose="020B0604020202020204" pitchFamily="34" charset="0"/>
              </a:rPr>
              <a:t>Esguinces por sobreesfuerzos o movimientos violentos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800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buClr>
                <a:srgbClr val="15C047"/>
              </a:buClr>
            </a:pPr>
            <a:endParaRPr lang="es-ES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pic>
        <p:nvPicPr>
          <p:cNvPr id="22" name="Picture 8" descr="22">
            <a:extLst>
              <a:ext uri="{FF2B5EF4-FFF2-40B4-BE49-F238E27FC236}">
                <a16:creationId xmlns="" xmlns:a16="http://schemas.microsoft.com/office/drawing/2014/main" id="{04B50B10-03B5-1A44-8B40-BE187613653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12204" y="6109596"/>
            <a:ext cx="2952328" cy="232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n 5">
            <a:extLst>
              <a:ext uri="{FF2B5EF4-FFF2-40B4-BE49-F238E27FC236}">
                <a16:creationId xmlns="" xmlns:a16="http://schemas.microsoft.com/office/drawing/2014/main" id="{824B8137-3FC8-C143-967D-70CBFAA326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289" y="6138328"/>
            <a:ext cx="2907443" cy="2326939"/>
          </a:xfrm>
          <a:prstGeom prst="rect">
            <a:avLst/>
          </a:prstGeom>
        </p:spPr>
      </p:pic>
      <p:pic>
        <p:nvPicPr>
          <p:cNvPr id="24" name="Imagen 8">
            <a:extLst>
              <a:ext uri="{FF2B5EF4-FFF2-40B4-BE49-F238E27FC236}">
                <a16:creationId xmlns="" xmlns:a16="http://schemas.microsoft.com/office/drawing/2014/main" id="{DDCE9488-9207-CB47-A229-32AC538254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6342" y="6155711"/>
            <a:ext cx="3007971" cy="229217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1177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505815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Riesgo de accidentes: soldadura al arco</a:t>
            </a:r>
            <a:endParaRPr lang="es-ES" sz="1800" dirty="0">
              <a:solidFill>
                <a:srgbClr val="15C0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Las principales medidas preventivas que se recomienda en soldadura al arco son: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Trabajo con tensiones de seguridad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Pinza porta-electrodo adecuada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Cables de la sección adecuada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Conexiones a tierra adecuadas más interruptor diferencial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de mamparas para evitar proyecciones de partículas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              y quemaduras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de pantalla facial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Evitar presencia de material inflamable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Inspeccionar material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99136620-805E-4349-9896-6C89BA2BFABE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84AA04D7-ECA7-CA43-ABF5-9255438015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Imagen 10">
            <a:extLst>
              <a:ext uri="{FF2B5EF4-FFF2-40B4-BE49-F238E27FC236}">
                <a16:creationId xmlns="" xmlns:a16="http://schemas.microsoft.com/office/drawing/2014/main" id="{CAEC3183-BABF-B445-AE3F-096F551C3F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74"/>
          <a:stretch/>
        </p:blipFill>
        <p:spPr>
          <a:xfrm>
            <a:off x="6084788" y="1934046"/>
            <a:ext cx="10334255" cy="7067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66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3">
            <a:extLst>
              <a:ext uri="{FF2B5EF4-FFF2-40B4-BE49-F238E27FC236}">
                <a16:creationId xmlns="" xmlns:a16="http://schemas.microsoft.com/office/drawing/2014/main" id="{7C5748C7-AEBC-394F-9F6C-A1EE6D28F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1" r="-1" b="-2254"/>
          <a:stretch/>
        </p:blipFill>
        <p:spPr>
          <a:xfrm>
            <a:off x="6012780" y="1934046"/>
            <a:ext cx="10189245" cy="7274038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762600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Riesgo de accidentes: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soldadura oxiacetilénica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Las principales medidas preventivas que se recomienda en soldadura oxiacetilénica 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oxicorte son: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No trabajar en lugares con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             material inflamable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Evitar caída de chispas 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             material inflamable.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Limpieza de manorreductores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Manejo correcto de botellas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Correcto uso de mangueras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adecuado de sopletes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Utilizar el EPP adecuado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99136620-805E-4349-9896-6C89BA2BFABE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84AA04D7-ECA7-CA43-ABF5-9255438015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826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">
            <a:extLst>
              <a:ext uri="{FF2B5EF4-FFF2-40B4-BE49-F238E27FC236}">
                <a16:creationId xmlns="" xmlns:a16="http://schemas.microsoft.com/office/drawing/2014/main" id="{8F6EEC8D-AA8C-E548-A72B-0AFC79740D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01" b="27391"/>
          <a:stretch/>
        </p:blipFill>
        <p:spPr>
          <a:xfrm>
            <a:off x="6084788" y="1950352"/>
            <a:ext cx="10117237" cy="7067079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4" y="1819430"/>
            <a:ext cx="4505815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Riesgo de accidentes: esmeril angular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Las principales medidas preventivas que se recomienda al usar un esmeril angular son: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Elección adecuada de esmeril y disco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Respetar sentido de rotación del disco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de cubierta protectora de máquina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de elementos de protección personal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99136620-805E-4349-9896-6C89BA2BFABE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84AA04D7-ECA7-CA43-ABF5-9255438015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7226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5">
            <a:extLst>
              <a:ext uri="{FF2B5EF4-FFF2-40B4-BE49-F238E27FC236}">
                <a16:creationId xmlns="" xmlns:a16="http://schemas.microsoft.com/office/drawing/2014/main" id="{B897F779-8DD1-9846-97A6-5B2F89D292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788" y="1916414"/>
            <a:ext cx="10297144" cy="7150892"/>
          </a:xfrm>
          <a:prstGeom prst="rect">
            <a:avLst/>
          </a:prstGeom>
        </p:spPr>
      </p:pic>
      <p:sp>
        <p:nvSpPr>
          <p:cNvPr id="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746125" y="1819430"/>
            <a:ext cx="4762599" cy="7189664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Riesgo de accidentes: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8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máquinas herramientas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Las principales medidas preventivas que se recomienda al usar máquinas herramientas son: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Protecciones para evitar atrapamientos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No medir con herramienta o pieza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             en movimiento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Usar ropa ajustada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de protección ocular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Trabajos eléctricos por personas calificadas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Uso de guantes para manipulación de viruta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  <a:cs typeface="Arial" panose="020B0604020202020204" pitchFamily="34" charset="0"/>
              </a:rPr>
              <a:t>Evitar elementos que generen incendios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8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20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20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15" name="Título 30">
            <a:extLst>
              <a:ext uri="{FF2B5EF4-FFF2-40B4-BE49-F238E27FC236}">
                <a16:creationId xmlns="" xmlns:a16="http://schemas.microsoft.com/office/drawing/2014/main" id="{D343BC80-9856-E148-9099-55F07B5A18E5}"/>
              </a:ext>
            </a:extLst>
          </p:cNvPr>
          <p:cNvSpPr txBox="1">
            <a:spLocks/>
          </p:cNvSpPr>
          <p:nvPr/>
        </p:nvSpPr>
        <p:spPr>
          <a:xfrm>
            <a:off x="721168" y="1260202"/>
            <a:ext cx="7200801" cy="720080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2400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8A250A5-B972-6A4F-844C-B9863B1B8C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3839" y="652050"/>
            <a:ext cx="1627018" cy="664668"/>
          </a:xfrm>
          <a:prstGeom prst="rect">
            <a:avLst/>
          </a:prstGeom>
        </p:spPr>
      </p:pic>
      <p:sp>
        <p:nvSpPr>
          <p:cNvPr id="18" name="Título 30">
            <a:extLst>
              <a:ext uri="{FF2B5EF4-FFF2-40B4-BE49-F238E27FC236}">
                <a16:creationId xmlns="" xmlns:a16="http://schemas.microsoft.com/office/drawing/2014/main" id="{99136620-805E-4349-9896-6C89BA2BFABE}"/>
              </a:ext>
            </a:extLst>
          </p:cNvPr>
          <p:cNvSpPr txBox="1">
            <a:spLocks/>
          </p:cNvSpPr>
          <p:nvPr/>
        </p:nvSpPr>
        <p:spPr>
          <a:xfrm>
            <a:off x="711592" y="713808"/>
            <a:ext cx="738942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algn="ctr" defTabSz="1440180" rtl="0" eaLnBrk="1" latinLnBrk="0" hangingPunct="1"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rgbClr val="15C047"/>
                </a:solidFill>
                <a:latin typeface="ACHS Nueva Sans Medium" pitchFamily="2" charset="77"/>
                <a:cs typeface="Arial" panose="020B0604020202020204" pitchFamily="34" charset="0"/>
              </a:rPr>
              <a:t>Medidas preventivas</a:t>
            </a:r>
          </a:p>
        </p:txBody>
      </p:sp>
      <p:cxnSp>
        <p:nvCxnSpPr>
          <p:cNvPr id="22" name="Conector recto 6">
            <a:extLst>
              <a:ext uri="{FF2B5EF4-FFF2-40B4-BE49-F238E27FC236}">
                <a16:creationId xmlns="" xmlns:a16="http://schemas.microsoft.com/office/drawing/2014/main" id="{84AA04D7-ECA7-CA43-ABF5-92554380153E}"/>
              </a:ext>
            </a:extLst>
          </p:cNvPr>
          <p:cNvCxnSpPr/>
          <p:nvPr/>
        </p:nvCxnSpPr>
        <p:spPr>
          <a:xfrm>
            <a:off x="671737" y="477225"/>
            <a:ext cx="2138199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7591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Props1.xml><?xml version="1.0" encoding="utf-8"?>
<ds:datastoreItem xmlns:ds="http://schemas.openxmlformats.org/officeDocument/2006/customXml" ds:itemID="{8895D1E0-5596-452A-8617-5DC2CEE6D1A2}"/>
</file>

<file path=customXml/itemProps2.xml><?xml version="1.0" encoding="utf-8"?>
<ds:datastoreItem xmlns:ds="http://schemas.openxmlformats.org/officeDocument/2006/customXml" ds:itemID="{B9BA34A1-A543-45A1-A036-6AC975D797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1CD027-EA41-4C3C-AD87-998127FE59C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4158</TotalTime>
  <Words>1031</Words>
  <Application>Microsoft Office PowerPoint</Application>
  <PresentationFormat>Personalizado</PresentationFormat>
  <Paragraphs>602</Paragraphs>
  <Slides>24</Slides>
  <Notes>22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2" baseType="lpstr">
      <vt:lpstr>ACHS Nueva Sans Medium</vt:lpstr>
      <vt:lpstr>ACHS Nueva Sans SemiBold</vt:lpstr>
      <vt:lpstr>ACHS Nueva Serif</vt:lpstr>
      <vt:lpstr>Arial</vt:lpstr>
      <vt:lpstr>Calibri</vt:lpstr>
      <vt:lpstr>Helvetica Neue</vt:lpstr>
      <vt:lpstr>Office Theme</vt:lpstr>
      <vt:lpstr>Diapositiva de think-cell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Marianne MV</dc:creator>
  <cp:lastModifiedBy>Saldaño Carreño, Carlos Antonio</cp:lastModifiedBy>
  <cp:revision>199</cp:revision>
  <dcterms:created xsi:type="dcterms:W3CDTF">2018-04-16T12:09:27Z</dcterms:created>
  <dcterms:modified xsi:type="dcterms:W3CDTF">2025-02-04T13:07:03Z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  <property fmtid="{D5CDD505-2E9C-101B-9397-08002B2CF9AE}" pid="3" name="ArticulateGUID">
    <vt:lpwstr>A84E87C2-D678-4E88-A96C-EB0F617B90F0</vt:lpwstr>
  </property>
  <property fmtid="{D5CDD505-2E9C-101B-9397-08002B2CF9AE}" pid="4" name="ArticulatePath">
    <vt:lpwstr>Charla_AM_Prevencion_riesgos_en_talleres_mecanicos</vt:lpwstr>
  </property>
</Properties>
</file>