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slideLayouts/slideLayout24.xml" ContentType="application/vnd.openxmlformats-officedocument.presentationml.slideLayout+xml"/>
  <Override PartName="/ppt/slideLayouts/slideLayout7.xml" ContentType="application/vnd.openxmlformats-officedocument.presentationml.slideLayout+xml"/>
  <Override PartName="/ppt/slideLayouts/slideLayout2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slideLayouts/slideLayout21.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18.xml" ContentType="application/vnd.openxmlformats-officedocument.presentationml.tags+xml"/>
  <Override PartName="/ppt/tags/tag10.xml" ContentType="application/vnd.openxmlformats-officedocument.presentationml.tags+xml"/>
  <Override PartName="/ppt/tags/tag41.xml" ContentType="application/vnd.openxmlformats-officedocument.presentationml.tags+xml"/>
  <Override PartName="/ppt/tags/tag24.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23.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38.xml" ContentType="application/vnd.openxmlformats-officedocument.presentationml.tags+xml"/>
  <Override PartName="/ppt/tags/tag25.xml" ContentType="application/vnd.openxmlformats-officedocument.presentationml.tags+xml"/>
  <Override PartName="/ppt/tags/tag37.xml" ContentType="application/vnd.openxmlformats-officedocument.presentationml.tags+xml"/>
  <Override PartName="/ppt/tags/tag27.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22.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53.xml" ContentType="application/vnd.openxmlformats-officedocument.presentationml.tags+xml"/>
  <Override PartName="/ppt/tags/tag52.xml" ContentType="application/vnd.openxmlformats-officedocument.presentationml.tags+xml"/>
  <Override PartName="/ppt/tags/tag21.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39"/>
  </p:notesMasterIdLst>
  <p:handoutMasterIdLst>
    <p:handoutMasterId r:id="rId40"/>
  </p:handoutMasterIdLst>
  <p:sldIdLst>
    <p:sldId id="452" r:id="rId3"/>
    <p:sldId id="2147472666" r:id="rId4"/>
    <p:sldId id="2147472595" r:id="rId5"/>
    <p:sldId id="2147472597" r:id="rId6"/>
    <p:sldId id="2147472598" r:id="rId7"/>
    <p:sldId id="2147472602" r:id="rId8"/>
    <p:sldId id="2147472667" r:id="rId9"/>
    <p:sldId id="2147472668" r:id="rId10"/>
    <p:sldId id="2147472615" r:id="rId11"/>
    <p:sldId id="2147472670" r:id="rId12"/>
    <p:sldId id="2147472671" r:id="rId13"/>
    <p:sldId id="2147472672" r:id="rId14"/>
    <p:sldId id="2147472673" r:id="rId15"/>
    <p:sldId id="2147472674" r:id="rId16"/>
    <p:sldId id="2147472676" r:id="rId17"/>
    <p:sldId id="2147472675" r:id="rId18"/>
    <p:sldId id="2147472677" r:id="rId19"/>
    <p:sldId id="2147472678" r:id="rId20"/>
    <p:sldId id="2147472679" r:id="rId21"/>
    <p:sldId id="2147472680" r:id="rId22"/>
    <p:sldId id="2147472681" r:id="rId23"/>
    <p:sldId id="2147472682" r:id="rId24"/>
    <p:sldId id="2147472683" r:id="rId25"/>
    <p:sldId id="2147472684" r:id="rId26"/>
    <p:sldId id="2147472685" r:id="rId27"/>
    <p:sldId id="2147472686" r:id="rId28"/>
    <p:sldId id="2147472687" r:id="rId29"/>
    <p:sldId id="2147472688" r:id="rId30"/>
    <p:sldId id="2147472690" r:id="rId31"/>
    <p:sldId id="2147472691" r:id="rId32"/>
    <p:sldId id="2147472692" r:id="rId33"/>
    <p:sldId id="2147472693" r:id="rId34"/>
    <p:sldId id="2147472656" r:id="rId35"/>
    <p:sldId id="2147472694" r:id="rId36"/>
    <p:sldId id="2147472695" r:id="rId37"/>
    <p:sldId id="2147472658" r:id="rId38"/>
  </p:sldIdLst>
  <p:sldSz cx="12192000" cy="6858000"/>
  <p:notesSz cx="6858000" cy="9144000"/>
  <p:custDataLst>
    <p:tags r:id="rId41"/>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HteL4nIofuiQI+elJQHig==" hashData="XZoHzbge8kCGO/HNyQEo3VcZQO1CbDrlQwgXk3p32qQlLa1+yMS4b+W2F8oxu6wIyYn1LzO86j2bOHFBG42AH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877"/>
    <a:srgbClr val="004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8647-0E4E-4D51-9C0E-13926B4FF229}" v="3059" dt="2023-07-13T15:51:45.4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1611" autoAdjust="0"/>
  </p:normalViewPr>
  <p:slideViewPr>
    <p:cSldViewPr snapToGrid="0">
      <p:cViewPr varScale="1">
        <p:scale>
          <a:sx n="71" d="100"/>
          <a:sy n="71" d="100"/>
        </p:scale>
        <p:origin x="416" y="48"/>
      </p:cViewPr>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6/11/relationships/changesInfo" Target="changesInfos/changesInfo1.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latin typeface="ACHS Nueva Sans" pitchFamily="2" charset="0"/>
            </a:endParaRPr>
          </a:p>
        </p:txBody>
      </p:sp>
      <p:sp>
        <p:nvSpPr>
          <p:cNvPr id="3" name="Marcador de fecha 2">
            <a:extLst>
              <a:ext uri="{FF2B5EF4-FFF2-40B4-BE49-F238E27FC236}">
                <a16:creationId xmlns="" xmlns:a16="http://schemas.microsoft.com/office/drawing/2014/main"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latin typeface="ACHS Nueva Sans" pitchFamily="2" charset="0"/>
              </a:rPr>
              <a:t>23-01-2025</a:t>
            </a:fld>
            <a:endParaRPr lang="es-CL" dirty="0">
              <a:latin typeface="ACHS Nueva Sans" pitchFamily="2" charset="0"/>
            </a:endParaRPr>
          </a:p>
        </p:txBody>
      </p:sp>
      <p:sp>
        <p:nvSpPr>
          <p:cNvPr id="4" name="Marcador de pie de página 3">
            <a:extLst>
              <a:ext uri="{FF2B5EF4-FFF2-40B4-BE49-F238E27FC236}">
                <a16:creationId xmlns="" xmlns:a16="http://schemas.microsoft.com/office/drawing/2014/main"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latin typeface="ACHS Nueva Sans" pitchFamily="2" charset="0"/>
            </a:endParaRPr>
          </a:p>
        </p:txBody>
      </p:sp>
      <p:sp>
        <p:nvSpPr>
          <p:cNvPr id="5" name="Marcador de número de diapositiva 4">
            <a:extLst>
              <a:ext uri="{FF2B5EF4-FFF2-40B4-BE49-F238E27FC236}">
                <a16:creationId xmlns="" xmlns:a16="http://schemas.microsoft.com/office/drawing/2014/main"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latin typeface="ACHS Nueva Sans" pitchFamily="2" charset="0"/>
              </a:rPr>
              <a:t>‹Nº›</a:t>
            </a:fld>
            <a:endParaRPr lang="es-CL" dirty="0">
              <a:latin typeface="ACHS Nueva Sans" pitchFamily="2" charset="0"/>
            </a:endParaRPr>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CHS Nueva Sans" pitchFamily="2" charset="0"/>
              </a:defRPr>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CHS Nueva Sans" pitchFamily="2" charset="0"/>
              </a:defRPr>
            </a:lvl1pPr>
          </a:lstStyle>
          <a:p>
            <a:fld id="{57F30DF6-1775-470B-AB63-2D0DB4F8C554}" type="datetimeFigureOut">
              <a:rPr lang="es-CL" smtClean="0"/>
              <a:pPr/>
              <a:t>23-01-2025</a:t>
            </a:fld>
            <a:endParaRPr lang="es-C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CHS Nueva Sans" pitchFamily="2" charset="0"/>
              </a:defRPr>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CHS Nueva Sans" pitchFamily="2" charset="0"/>
              </a:defRPr>
            </a:lvl1pPr>
          </a:lstStyle>
          <a:p>
            <a:fld id="{EE7F3A76-3C4B-46A8-9478-22DCFEA7A812}" type="slidenum">
              <a:rPr lang="es-CL" smtClean="0"/>
              <a:pPr/>
              <a:t>‹Nº›</a:t>
            </a:fld>
            <a:endParaRPr lang="es-CL" dirty="0"/>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CHS Nueva Sans" pitchFamily="2" charset="0"/>
        <a:ea typeface="+mn-ea"/>
        <a:cs typeface="+mn-cs"/>
      </a:defRPr>
    </a:lvl1pPr>
    <a:lvl2pPr marL="457200" algn="l" defTabSz="914400" rtl="0" eaLnBrk="1" latinLnBrk="0" hangingPunct="1">
      <a:defRPr sz="1200" kern="1200">
        <a:solidFill>
          <a:schemeClr val="tx1"/>
        </a:solidFill>
        <a:latin typeface="ACHS Nueva Sans" pitchFamily="2" charset="0"/>
        <a:ea typeface="+mn-ea"/>
        <a:cs typeface="+mn-cs"/>
      </a:defRPr>
    </a:lvl2pPr>
    <a:lvl3pPr marL="914400" algn="l" defTabSz="914400" rtl="0" eaLnBrk="1" latinLnBrk="0" hangingPunct="1">
      <a:defRPr sz="1200" kern="1200">
        <a:solidFill>
          <a:schemeClr val="tx1"/>
        </a:solidFill>
        <a:latin typeface="ACHS Nueva Sans" pitchFamily="2" charset="0"/>
        <a:ea typeface="+mn-ea"/>
        <a:cs typeface="+mn-cs"/>
      </a:defRPr>
    </a:lvl3pPr>
    <a:lvl4pPr marL="1371600" algn="l" defTabSz="914400" rtl="0" eaLnBrk="1" latinLnBrk="0" hangingPunct="1">
      <a:defRPr sz="1200" kern="1200">
        <a:solidFill>
          <a:schemeClr val="tx1"/>
        </a:solidFill>
        <a:latin typeface="ACHS Nueva Sans" pitchFamily="2" charset="0"/>
        <a:ea typeface="+mn-ea"/>
        <a:cs typeface="+mn-cs"/>
      </a:defRPr>
    </a:lvl4pPr>
    <a:lvl5pPr marL="1828800" algn="l" defTabSz="914400" rtl="0" eaLnBrk="1" latinLnBrk="0" hangingPunct="1">
      <a:defRPr sz="1200" kern="1200">
        <a:solidFill>
          <a:schemeClr val="tx1"/>
        </a:solidFill>
        <a:latin typeface="ACHS Nueva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4301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35420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26974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Tree>
    <p:extLst>
      <p:ext uri="{BB962C8B-B14F-4D97-AF65-F5344CB8AC3E}">
        <p14:creationId xmlns:p14="http://schemas.microsoft.com/office/powerpoint/2010/main" val="22785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26381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746360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73739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23666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509526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99877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27409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CL" dirty="0"/>
          </a:p>
        </p:txBody>
      </p:sp>
    </p:spTree>
    <p:extLst>
      <p:ext uri="{BB962C8B-B14F-4D97-AF65-F5344CB8AC3E}">
        <p14:creationId xmlns:p14="http://schemas.microsoft.com/office/powerpoint/2010/main" val="2287970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44336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2436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38236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03511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818913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010032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056952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668664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153466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15336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892269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8900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69208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05712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13585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18320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34743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853295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5.emf"/><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9.png"/><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1.vml"/><Relationship Id="rId5" Type="http://schemas.openxmlformats.org/officeDocument/2006/relationships/image" Target="../media/image10.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image" Target="../media/image7.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 xmlns:a16="http://schemas.microsoft.com/office/drawing/2014/main"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 xmlns:a16="http://schemas.microsoft.com/office/drawing/2014/main" id="{71896C39-28BA-07D2-C053-6D9004496C1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884657" y="407975"/>
            <a:ext cx="987281" cy="1557134"/>
          </a:xfrm>
          <a:prstGeom prst="rect">
            <a:avLst/>
          </a:prstGeom>
        </p:spPr>
      </p:pic>
    </p:spTree>
    <p:custDataLst>
      <p:tags r:id="rId1"/>
    </p:custDataLst>
    <p:extLst>
      <p:ext uri="{BB962C8B-B14F-4D97-AF65-F5344CB8AC3E}">
        <p14:creationId xmlns:p14="http://schemas.microsoft.com/office/powerpoint/2010/main" val="928876268"/>
      </p:ext>
    </p:extLst>
  </p:cSld>
  <p:clrMapOvr>
    <a:masterClrMapping/>
  </p:clrMapOvr>
  <p:transition spd="med"/>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co con logo">
    <p:bg>
      <p:bgPr>
        <a:solidFill>
          <a:schemeClr val="tx1"/>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2442051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169"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 xmlns:a16="http://schemas.microsoft.com/office/drawing/2014/main"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 xmlns:a16="http://schemas.microsoft.com/office/drawing/2014/main"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 xmlns:a16="http://schemas.microsoft.com/office/drawing/2014/main"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
        <p:nvSpPr>
          <p:cNvPr id="8" name="Marcador de texto 7">
            <a:extLst>
              <a:ext uri="{FF2B5EF4-FFF2-40B4-BE49-F238E27FC236}">
                <a16:creationId xmlns="" xmlns:a16="http://schemas.microsoft.com/office/drawing/2014/main" id="{DE677A26-BE7F-5A48-9368-787E9C243E4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Tree>
    <p:extLst>
      <p:ext uri="{BB962C8B-B14F-4D97-AF65-F5344CB8AC3E}">
        <p14:creationId xmlns:p14="http://schemas.microsoft.com/office/powerpoint/2010/main" val="4078116993"/>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595100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80"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ounded Rectangle 1">
            <a:extLst>
              <a:ext uri="{FF2B5EF4-FFF2-40B4-BE49-F238E27FC236}">
                <a16:creationId xmlns="" xmlns:a16="http://schemas.microsoft.com/office/drawing/2014/main" id="{44016756-863E-9350-E88B-94DCBD1B188E}"/>
              </a:ext>
            </a:extLst>
          </p:cNvPr>
          <p:cNvSpPr/>
          <p:nvPr userDrawn="1"/>
        </p:nvSpPr>
        <p:spPr>
          <a:xfrm>
            <a:off x="469234" y="452438"/>
            <a:ext cx="11265639" cy="592647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 xmlns:a16="http://schemas.microsoft.com/office/drawing/2014/main" id="{28F2BD6C-1A3A-43AC-031A-B29C6DED0823}"/>
              </a:ext>
            </a:extLst>
          </p:cNvPr>
          <p:cNvPicPr>
            <a:picLocks noChangeAspect="1"/>
          </p:cNvPicPr>
          <p:nvPr userDrawn="1"/>
        </p:nvPicPr>
        <p:blipFill>
          <a:blip r:embed="rId6"/>
          <a:stretch>
            <a:fillRect/>
          </a:stretch>
        </p:blipFill>
        <p:spPr>
          <a:xfrm rot="10800000">
            <a:off x="10368340" y="5024631"/>
            <a:ext cx="1380931" cy="1380931"/>
          </a:xfrm>
          <a:prstGeom prst="rect">
            <a:avLst/>
          </a:prstGeom>
        </p:spPr>
      </p:pic>
      <p:sp>
        <p:nvSpPr>
          <p:cNvPr id="3" name="Marcador de texto 7">
            <a:extLst>
              <a:ext uri="{FF2B5EF4-FFF2-40B4-BE49-F238E27FC236}">
                <a16:creationId xmlns="" xmlns:a16="http://schemas.microsoft.com/office/drawing/2014/main" id="{0B3BE0AC-9C2E-0825-1D3B-F58A17735FD9}"/>
              </a:ext>
            </a:extLst>
          </p:cNvPr>
          <p:cNvSpPr>
            <a:spLocks noGrp="1"/>
          </p:cNvSpPr>
          <p:nvPr>
            <p:ph type="body" sz="quarter" idx="17" hasCustomPrompt="1"/>
          </p:nvPr>
        </p:nvSpPr>
        <p:spPr>
          <a:xfrm>
            <a:off x="1126435" y="1020418"/>
            <a:ext cx="9953528" cy="4790514"/>
          </a:xfrm>
          <a:prstGeom prst="rect">
            <a:avLst/>
          </a:prstGeom>
        </p:spPr>
        <p:txBody>
          <a:bodyPr lIns="0" tIns="0" rIns="0" bIns="0"/>
          <a:lstStyle>
            <a:lvl1pPr marL="0" indent="0">
              <a:spcBef>
                <a:spcPts val="0"/>
              </a:spcBef>
              <a:buNone/>
              <a:tabLst/>
              <a:defRPr sz="5400" b="0">
                <a:solidFill>
                  <a:schemeClr val="tx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pic>
        <p:nvPicPr>
          <p:cNvPr id="5" name="Imagen 4">
            <a:extLst>
              <a:ext uri="{FF2B5EF4-FFF2-40B4-BE49-F238E27FC236}">
                <a16:creationId xmlns="" xmlns:a16="http://schemas.microsoft.com/office/drawing/2014/main" id="{95F87F97-8491-0A1C-B28E-C9EF834761F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1532" y="5394193"/>
            <a:ext cx="1380931" cy="645524"/>
          </a:xfrm>
          <a:prstGeom prst="rect">
            <a:avLst/>
          </a:prstGeom>
        </p:spPr>
      </p:pic>
    </p:spTree>
    <p:extLst>
      <p:ext uri="{BB962C8B-B14F-4D97-AF65-F5344CB8AC3E}">
        <p14:creationId xmlns:p14="http://schemas.microsoft.com/office/powerpoint/2010/main" val="2006142071"/>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1924" name="Diapositiva de think-cell" r:id="rId5" imgW="0" imgH="0" progId="TCLayout.ActiveDocument.1">
                  <p:embed/>
                </p:oleObj>
              </mc:Choice>
              <mc:Fallback>
                <p:oleObj name="Diapositiva de think-cell" r:id="rId5"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 xmlns:a16="http://schemas.microsoft.com/office/drawing/2014/main"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 xmlns:a16="http://schemas.microsoft.com/office/drawing/2014/main"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 xmlns:a16="http://schemas.microsoft.com/office/drawing/2014/main"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 xmlns:a16="http://schemas.microsoft.com/office/drawing/2014/main"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61F59BDD-7576-9594-0ABA-4623B21DF95D}"/>
              </a:ext>
            </a:extLst>
          </p:cNvPr>
          <p:cNvPicPr>
            <a:picLocks noChangeAspect="1"/>
          </p:cNvPicPr>
          <p:nvPr userDrawn="1"/>
        </p:nvPicPr>
        <p:blipFill>
          <a:blip r:embed="rId6"/>
          <a:stretch>
            <a:fillRect/>
          </a:stretch>
        </p:blipFill>
        <p:spPr>
          <a:xfrm>
            <a:off x="10456415" y="457317"/>
            <a:ext cx="1266351" cy="518996"/>
          </a:xfrm>
          <a:prstGeom prst="rect">
            <a:avLst/>
          </a:prstGeom>
        </p:spPr>
      </p:pic>
    </p:spTree>
    <p:custDataLst>
      <p:tags r:id="rId2"/>
    </p:custDataLst>
    <p:extLst>
      <p:ext uri="{BB962C8B-B14F-4D97-AF65-F5344CB8AC3E}">
        <p14:creationId xmlns:p14="http://schemas.microsoft.com/office/powerpoint/2010/main" val="415728335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947" name="Diapositiva de think-cell" r:id="rId5" imgW="0" imgH="0" progId="TCLayout.ActiveDocument.1">
                  <p:embed/>
                </p:oleObj>
              </mc:Choice>
              <mc:Fallback>
                <p:oleObj name="Diapositiva de think-cell" r:id="rId5"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a:t>
            </a:r>
            <a:r>
              <a:rPr lang="es-ES" sz="800" kern="0" baseline="0" dirty="0">
                <a:solidFill>
                  <a:srgbClr val="FFFFFF"/>
                </a:solidFill>
                <a:latin typeface="ACHS Nueva Sans" pitchFamily="2" charset="0"/>
                <a:ea typeface="Arial"/>
                <a:cs typeface="Arial"/>
                <a:sym typeface="Arial"/>
              </a:rPr>
              <a:t> </a:t>
            </a:r>
            <a:r>
              <a:rPr lang="es-ES" sz="800" kern="0" dirty="0">
                <a:solidFill>
                  <a:srgbClr val="FFFFFF"/>
                </a:solidFill>
                <a:latin typeface="ACHS Nueva Sans" pitchFamily="2" charset="0"/>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B 222</a:t>
            </a:r>
            <a:endParaRPr sz="800" kern="0" dirty="0">
              <a:solidFill>
                <a:srgbClr val="000000"/>
              </a:solidFill>
              <a:latin typeface="ACHS Nueva Sans" pitchFamily="2" charset="0"/>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108</a:t>
            </a:r>
            <a:endParaRPr sz="800" kern="0" dirty="0">
              <a:solidFill>
                <a:srgbClr val="FFFFFF"/>
              </a:solidFill>
              <a:latin typeface="ACHS Nueva Sans" pitchFamily="2" charset="0"/>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Primarios de marca</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Masterbrand</a:t>
            </a:r>
            <a:r>
              <a:rPr lang="es-CL" sz="1000" kern="0" dirty="0">
                <a:solidFill>
                  <a:srgbClr val="616161"/>
                </a:solidFill>
                <a:latin typeface="ACHS Nueva Sans" pitchFamily="2" charset="0"/>
                <a:ea typeface="Helvetica Neue Medium"/>
                <a:cs typeface="Helvetica Neue Medium"/>
                <a:sym typeface="Helvetica Neue Medium"/>
              </a:rPr>
              <a:t> y Laboral</a:t>
            </a:r>
            <a:endParaRPr lang="es-ES" sz="1000" kern="0" dirty="0">
              <a:solidFill>
                <a:srgbClr val="616161"/>
              </a:solidFill>
              <a:latin typeface="ACHS Nueva Sans" pitchFamily="2" charset="0"/>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Salud</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124</a:t>
            </a:r>
            <a:endParaRPr sz="800" kern="0" dirty="0">
              <a:solidFill>
                <a:srgbClr val="FFFFFF"/>
              </a:solidFill>
              <a:latin typeface="ACHS Nueva Sans" pitchFamily="2" charset="0"/>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Servicios</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3" name="Marcador de texto 7">
            <a:extLst>
              <a:ext uri="{FF2B5EF4-FFF2-40B4-BE49-F238E27FC236}">
                <a16:creationId xmlns="" xmlns:a16="http://schemas.microsoft.com/office/drawing/2014/main"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 xmlns:a16="http://schemas.microsoft.com/office/drawing/2014/main"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 xmlns:a16="http://schemas.microsoft.com/office/drawing/2014/main"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 xmlns:a16="http://schemas.microsoft.com/office/drawing/2014/main" id="{C106790C-406C-F654-4183-98176C2B8C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custDataLst>
      <p:tags r:id="rId2"/>
    </p:custDataLst>
    <p:extLst>
      <p:ext uri="{BB962C8B-B14F-4D97-AF65-F5344CB8AC3E}">
        <p14:creationId xmlns:p14="http://schemas.microsoft.com/office/powerpoint/2010/main" val="31446610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995"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 xmlns:a16="http://schemas.microsoft.com/office/drawing/2014/main"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CHS Nueva Sans" pitchFamily="2" charset="0"/>
                <a:ea typeface="ACHS Nueva Sans"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 xmlns:a16="http://schemas.microsoft.com/office/drawing/2014/main"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CHS Nueva Sans" pitchFamily="2" charset="0"/>
                <a:ea typeface="ACHS Nueva Sans"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 xmlns:a16="http://schemas.microsoft.com/office/drawing/2014/main"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 xmlns:a16="http://schemas.microsoft.com/office/drawing/2014/main"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 xmlns:a16="http://schemas.microsoft.com/office/drawing/2014/main"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 xmlns:a16="http://schemas.microsoft.com/office/drawing/2014/main"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a:t>
            </a:r>
            <a:r>
              <a:rPr lang="es-ES" sz="800" kern="0" baseline="0" dirty="0">
                <a:solidFill>
                  <a:srgbClr val="FFFFFF"/>
                </a:solidFill>
                <a:latin typeface="ACHS Nueva Sans" pitchFamily="2" charset="0"/>
                <a:ea typeface="Arial"/>
                <a:cs typeface="Arial"/>
                <a:sym typeface="Arial"/>
              </a:rPr>
              <a:t> </a:t>
            </a:r>
            <a:r>
              <a:rPr lang="es-ES" sz="800" kern="0" dirty="0">
                <a:solidFill>
                  <a:srgbClr val="FFFFFF"/>
                </a:solidFill>
                <a:latin typeface="ACHS Nueva Sans" pitchFamily="2" charset="0"/>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p:txBody>
      </p:sp>
      <p:sp>
        <p:nvSpPr>
          <p:cNvPr id="7" name="Círculo">
            <a:extLst>
              <a:ext uri="{FF2B5EF4-FFF2-40B4-BE49-F238E27FC236}">
                <a16:creationId xmlns="" xmlns:a16="http://schemas.microsoft.com/office/drawing/2014/main"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B 222</a:t>
            </a:r>
            <a:endParaRPr sz="800" kern="0" dirty="0">
              <a:solidFill>
                <a:srgbClr val="000000"/>
              </a:solidFill>
              <a:latin typeface="ACHS Nueva Sans" pitchFamily="2" charset="0"/>
              <a:ea typeface="Arial"/>
              <a:cs typeface="Arial"/>
              <a:sym typeface="Arial"/>
            </a:endParaRPr>
          </a:p>
        </p:txBody>
      </p:sp>
      <p:sp>
        <p:nvSpPr>
          <p:cNvPr id="9" name="Círculo">
            <a:extLst>
              <a:ext uri="{FF2B5EF4-FFF2-40B4-BE49-F238E27FC236}">
                <a16:creationId xmlns="" xmlns:a16="http://schemas.microsoft.com/office/drawing/2014/main"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0" name="Círculo">
            <a:extLst>
              <a:ext uri="{FF2B5EF4-FFF2-40B4-BE49-F238E27FC236}">
                <a16:creationId xmlns="" xmlns:a16="http://schemas.microsoft.com/office/drawing/2014/main"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11" name="Círculo">
            <a:extLst>
              <a:ext uri="{FF2B5EF4-FFF2-40B4-BE49-F238E27FC236}">
                <a16:creationId xmlns="" xmlns:a16="http://schemas.microsoft.com/office/drawing/2014/main"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108</a:t>
            </a:r>
            <a:endParaRPr sz="800" kern="0" dirty="0">
              <a:solidFill>
                <a:srgbClr val="FFFFFF"/>
              </a:solidFill>
              <a:latin typeface="ACHS Nueva Sans" pitchFamily="2" charset="0"/>
              <a:ea typeface="Arial"/>
              <a:cs typeface="Arial"/>
              <a:sym typeface="Arial"/>
            </a:endParaRPr>
          </a:p>
        </p:txBody>
      </p:sp>
      <p:sp>
        <p:nvSpPr>
          <p:cNvPr id="16" name="Círculo">
            <a:extLst>
              <a:ext uri="{FF2B5EF4-FFF2-40B4-BE49-F238E27FC236}">
                <a16:creationId xmlns="" xmlns:a16="http://schemas.microsoft.com/office/drawing/2014/main"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7" name="Círculo">
            <a:extLst>
              <a:ext uri="{FF2B5EF4-FFF2-40B4-BE49-F238E27FC236}">
                <a16:creationId xmlns="" xmlns:a16="http://schemas.microsoft.com/office/drawing/2014/main"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Primarios de marca</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Masterbrand</a:t>
            </a:r>
            <a:r>
              <a:rPr lang="es-CL" sz="1000" kern="0" dirty="0">
                <a:solidFill>
                  <a:srgbClr val="616161"/>
                </a:solidFill>
                <a:latin typeface="ACHS Nueva Sans" pitchFamily="2" charset="0"/>
                <a:ea typeface="Helvetica Neue Medium"/>
                <a:cs typeface="Helvetica Neue Medium"/>
                <a:sym typeface="Helvetica Neue Medium"/>
              </a:rPr>
              <a:t> y Laboral</a:t>
            </a:r>
            <a:endParaRPr lang="es-ES" sz="1000" kern="0" dirty="0">
              <a:solidFill>
                <a:srgbClr val="616161"/>
              </a:solidFill>
              <a:latin typeface="ACHS Nueva Sans" pitchFamily="2" charset="0"/>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Salud</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22" name="Círculo">
            <a:extLst>
              <a:ext uri="{FF2B5EF4-FFF2-40B4-BE49-F238E27FC236}">
                <a16:creationId xmlns="" xmlns:a16="http://schemas.microsoft.com/office/drawing/2014/main"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124</a:t>
            </a:r>
            <a:endParaRPr sz="800" kern="0" dirty="0">
              <a:solidFill>
                <a:srgbClr val="FFFFFF"/>
              </a:solidFill>
              <a:latin typeface="ACHS Nueva Sans" pitchFamily="2" charset="0"/>
              <a:ea typeface="Arial"/>
              <a:cs typeface="Arial"/>
              <a:sym typeface="Arial"/>
            </a:endParaRPr>
          </a:p>
        </p:txBody>
      </p:sp>
      <p:sp>
        <p:nvSpPr>
          <p:cNvPr id="23" name="Rectángulo 22">
            <a:extLst>
              <a:ext uri="{FF2B5EF4-FFF2-40B4-BE49-F238E27FC236}">
                <a16:creationId xmlns="" xmlns:a16="http://schemas.microsoft.com/office/drawing/2014/main"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Servicios</a:t>
            </a:r>
            <a:endParaRPr lang="es-CL" sz="1000" kern="0" dirty="0">
              <a:solidFill>
                <a:srgbClr val="616161"/>
              </a:solidFill>
              <a:latin typeface="ACHS Nueva Sans" pitchFamily="2" charset="0"/>
              <a:ea typeface="Helvetica Neue Medium"/>
              <a:cs typeface="Helvetica Neue Medium"/>
              <a:sym typeface="Helvetica Neue Medium"/>
            </a:endParaRPr>
          </a:p>
        </p:txBody>
      </p:sp>
      <p:pic>
        <p:nvPicPr>
          <p:cNvPr id="6" name="Picture 11">
            <a:extLst>
              <a:ext uri="{FF2B5EF4-FFF2-40B4-BE49-F238E27FC236}">
                <a16:creationId xmlns="" xmlns:a16="http://schemas.microsoft.com/office/drawing/2014/main"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mod="1">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C18FE8-0749-2C42-B198-0F4DC5680F4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353F16A4-AA9E-234F-B410-8DFF50025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8387DE06-223E-2244-A571-B284E954A96A}"/>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07C2FDC-5719-904E-A060-B6058680B96A}"/>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6D64D61-8CDF-454B-88D3-8B532544DAD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763712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84828A-099E-2347-B19D-1C80ECCE077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44F8E1F0-E41D-D545-A40F-6BADA7C03DFB}"/>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DF3CF82D-BAD7-484A-98E4-BE01FD421FD1}"/>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EE583DE5-4464-0F40-BA02-E9FAF4A93AB4}"/>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D7F6F050-6708-6A42-92DD-7E0D834B6344}"/>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82528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FDD8CC-7D23-574F-832E-026B7C97180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C5EE044A-675D-ED4C-A767-9BC712FA1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61BA5BFD-9126-B440-90F1-F47A6259064F}"/>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12731A68-3B59-8C40-AFDF-CCAB350FF11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51D325D-637D-9649-ADB0-A863497477F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119771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7A881FB-4F42-8046-ABC6-B04A53866E0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B62BF278-7035-F148-AFCF-4FA196416ED3}"/>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FCA97817-07AA-5E4B-97F1-F783A4A740D7}"/>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1EDC9D8F-2F49-EA47-AA74-DD02ACE0F072}"/>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4A3E329F-D94A-0A44-AC1D-F3C7944AE39C}"/>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6F475A9C-0876-284E-8D0F-C653941FA731}"/>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192755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B87EF9-D2CA-1F40-85B8-4D5B5EA7789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2F78C959-5C05-5A42-B241-D5C724512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201F5C5C-CFA9-8947-9E7F-EAEF055FB92C}"/>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xmlns="" id="{62A23890-50DA-BF48-BF51-6D023D6F56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xmlns="" id="{2669B336-F8D7-1244-9AEF-B3D4CF221F2E}"/>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xmlns="" id="{0EDC099B-DF1B-2449-9A08-9318A4FD2886}"/>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75F737D9-C32F-2346-A5CA-E61781AC72E2}"/>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A1704B97-9C58-804B-8BDF-B18CF564C53D}"/>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49131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Cierre_casa">
    <p:bg>
      <p:bgPr>
        <a:solidFill>
          <a:schemeClr val="accent1"/>
        </a:solidFill>
        <a:effectLst/>
      </p:bgPr>
    </p:bg>
    <p:spTree>
      <p:nvGrpSpPr>
        <p:cNvPr id="1" name=""/>
        <p:cNvGrpSpPr/>
        <p:nvPr/>
      </p:nvGrpSpPr>
      <p:grpSpPr>
        <a:xfrm>
          <a:off x="0" y="0"/>
          <a:ext cx="0" cy="0"/>
          <a:chOff x="0" y="0"/>
          <a:chExt cx="0" cy="0"/>
        </a:xfrm>
      </p:grpSpPr>
      <p:sp>
        <p:nvSpPr>
          <p:cNvPr id="4" name="Asociación Chilena de Seguridad…">
            <a:extLst>
              <a:ext uri="{FF2B5EF4-FFF2-40B4-BE49-F238E27FC236}">
                <a16:creationId xmlns="" xmlns:a16="http://schemas.microsoft.com/office/drawing/2014/main" id="{0117B4FB-B755-3EBA-4157-827FB8108C54}"/>
              </a:ext>
            </a:extLst>
          </p:cNvPr>
          <p:cNvSpPr txBox="1"/>
          <p:nvPr userDrawn="1"/>
        </p:nvSpPr>
        <p:spPr>
          <a:xfrm>
            <a:off x="4506686" y="3884955"/>
            <a:ext cx="3178629"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a:spcBef>
                <a:spcPts val="600"/>
              </a:spcBef>
              <a:defRPr sz="3000" b="1">
                <a:solidFill>
                  <a:srgbClr val="79B025"/>
                </a:solidFill>
                <a:latin typeface="Arial"/>
                <a:ea typeface="Arial"/>
                <a:cs typeface="Arial"/>
                <a:sym typeface="Arial"/>
              </a:defRPr>
            </a:pPr>
            <a:r>
              <a:rPr lang="en-US" sz="2400" b="0" i="0" dirty="0">
                <a:solidFill>
                  <a:schemeClr val="bg1"/>
                </a:solidFill>
                <a:latin typeface="ACHS Nueva Sans" pitchFamily="2" charset="0"/>
                <a:cs typeface="Arial" panose="020B0604020202020204" pitchFamily="34" charset="0"/>
              </a:rPr>
              <a:t>Vive el cuidado</a:t>
            </a:r>
            <a:endParaRPr sz="2400" b="0" i="0" dirty="0">
              <a:solidFill>
                <a:schemeClr val="bg1"/>
              </a:solidFill>
              <a:latin typeface="ACHS Nueva Sans" pitchFamily="2" charset="0"/>
              <a:cs typeface="Arial" panose="020B0604020202020204" pitchFamily="34" charset="0"/>
            </a:endParaRPr>
          </a:p>
        </p:txBody>
      </p:sp>
      <p:pic>
        <p:nvPicPr>
          <p:cNvPr id="5" name="Imagen 4">
            <a:extLst>
              <a:ext uri="{FF2B5EF4-FFF2-40B4-BE49-F238E27FC236}">
                <a16:creationId xmlns="" xmlns:a16="http://schemas.microsoft.com/office/drawing/2014/main" id="{0875361A-E1FF-6157-D725-8A6791B912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2032" y="2550695"/>
            <a:ext cx="2367936" cy="1106905"/>
          </a:xfrm>
          <a:prstGeom prst="rect">
            <a:avLst/>
          </a:prstGeom>
        </p:spPr>
      </p:pic>
    </p:spTree>
    <p:custDataLst>
      <p:tags r:id="rId1"/>
    </p:custDataLst>
    <p:extLst>
      <p:ext uri="{BB962C8B-B14F-4D97-AF65-F5344CB8AC3E}">
        <p14:creationId xmlns:p14="http://schemas.microsoft.com/office/powerpoint/2010/main" val="404093023"/>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8977A6-5208-D946-973F-FD471EA08A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31CC0EF0-3CAD-9D41-8E5E-8E9F5E30559D}"/>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639BA876-8B0B-7F41-9383-7EA4CF6AEAD8}"/>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DDEC1E57-3812-B243-8646-D1D2C1A1766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475750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D45F530-C227-BA42-AB23-739B64D07C18}"/>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B554A6B6-6BFD-044B-A1BD-94AE28B5FA9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E9094E48-E8C6-FB4D-BF96-987F5B77B906}"/>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52246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4450B-F42B-FB4D-89A9-CA59CC3E39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53E39D99-AAAB-4145-A36D-C8F424A99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xmlns="" id="{D69F24E0-BBF4-CC49-B05E-FACC0CEA5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806DF0AF-C098-5B48-829D-DB56DAD24D00}"/>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B13E2C68-9F65-2F48-BDAA-BF825D3174DA}"/>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4D7BD95A-BA1D-F445-8878-128B3761C738}"/>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980290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313084-ED99-9E4D-BE6C-2CE0656520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F3066EA-AB7D-814F-8929-75A7F98C1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8449CCE-225C-284F-846D-5AC4E78A7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30D8D557-0D49-EC48-A3B7-15D7C5C9259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E1D28889-5E0B-9147-ABC2-A94291DD8EAE}"/>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DB87C00-1C7E-584F-89FD-D7F418C4E39A}"/>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790814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CA2BA3-7E7A-6042-9A7D-C221AEDC808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407B4BC-AFE8-3341-B25E-9E072D02B9A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36FFC573-089B-E647-AFE6-37263961C6E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DA080199-4A5D-7049-B631-4AA803EB2C2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5DCC475-665A-E44B-AFDB-9E3FFD824663}"/>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781749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E300FBC-0B96-604A-8C1A-82366ED1FE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9CDD020B-FC82-8A4C-842D-35FC3DCBB7D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20F747D2-B59F-5E4D-B65E-F47D39459A8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63D477E8-49AB-FF4B-8553-D73F13CB689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35512FF-35ED-1C44-ADB9-F8DF8881FF8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03146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7 portada simple v2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297"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 xmlns:a16="http://schemas.microsoft.com/office/drawing/2014/main"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 xmlns:a16="http://schemas.microsoft.com/office/drawing/2014/main"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57443859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7 portada simple (v2)">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333"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 xmlns:a16="http://schemas.microsoft.com/office/drawing/2014/main"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 xmlns:a16="http://schemas.microsoft.com/office/drawing/2014/main"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75586854"/>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7 portada simple (v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377"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 xmlns:a16="http://schemas.microsoft.com/office/drawing/2014/main"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 xmlns:a16="http://schemas.microsoft.com/office/drawing/2014/main"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2" name="Picture 4">
            <a:extLst>
              <a:ext uri="{FF2B5EF4-FFF2-40B4-BE49-F238E27FC236}">
                <a16:creationId xmlns="" xmlns:a16="http://schemas.microsoft.com/office/drawing/2014/main" id="{E46B8A13-51DC-F04C-9EED-240EDB6B8C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1162" t="-7735" r="29841" b="24258"/>
          <a:stretch/>
        </p:blipFill>
        <p:spPr>
          <a:xfrm>
            <a:off x="6493790" y="0"/>
            <a:ext cx="5698210" cy="6858000"/>
          </a:xfrm>
          <a:prstGeom prst="rect">
            <a:avLst/>
          </a:prstGeom>
        </p:spPr>
      </p:pic>
    </p:spTree>
    <p:extLst>
      <p:ext uri="{BB962C8B-B14F-4D97-AF65-F5344CB8AC3E}">
        <p14:creationId xmlns:p14="http://schemas.microsoft.com/office/powerpoint/2010/main" val="208272225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7 portada simple (v4)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255"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 xmlns:a16="http://schemas.microsoft.com/office/drawing/2014/main"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 xmlns:a16="http://schemas.microsoft.com/office/drawing/2014/main"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spTree>
    <p:extLst>
      <p:ext uri="{BB962C8B-B14F-4D97-AF65-F5344CB8AC3E}">
        <p14:creationId xmlns:p14="http://schemas.microsoft.com/office/powerpoint/2010/main" val="2909003628"/>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olo texto y bullets">
    <p:spTree>
      <p:nvGrpSpPr>
        <p:cNvPr id="1" name=""/>
        <p:cNvGrpSpPr/>
        <p:nvPr/>
      </p:nvGrpSpPr>
      <p:grpSpPr>
        <a:xfrm>
          <a:off x="0" y="0"/>
          <a:ext cx="0" cy="0"/>
          <a:chOff x="0" y="0"/>
          <a:chExt cx="0" cy="0"/>
        </a:xfrm>
      </p:grpSpPr>
      <p:sp>
        <p:nvSpPr>
          <p:cNvPr id="13" name="Marcador de texto 4">
            <a:extLst>
              <a:ext uri="{FF2B5EF4-FFF2-40B4-BE49-F238E27FC236}">
                <a16:creationId xmlns="" xmlns:a16="http://schemas.microsoft.com/office/drawing/2014/main"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accent3">
                    <a:lumMod val="75000"/>
                    <a:lumOff val="25000"/>
                  </a:schemeClr>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accent3">
                    <a:lumMod val="75000"/>
                    <a:lumOff val="25000"/>
                  </a:schemeClr>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 xmlns:a16="http://schemas.microsoft.com/office/drawing/2014/main"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 xmlns:a16="http://schemas.microsoft.com/office/drawing/2014/main"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 xmlns:a16="http://schemas.microsoft.com/office/drawing/2014/main" id="{7C668FD5-0D1E-D05F-826F-CB8A7BBD5D80}"/>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6782724"/>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olo texto y bullets letra blanco">
    <p:bg>
      <p:bgPr>
        <a:solidFill>
          <a:schemeClr val="tx2"/>
        </a:solidFill>
        <a:effectLst/>
      </p:bgPr>
    </p:bg>
    <p:spTree>
      <p:nvGrpSpPr>
        <p:cNvPr id="1" name=""/>
        <p:cNvGrpSpPr/>
        <p:nvPr/>
      </p:nvGrpSpPr>
      <p:grpSpPr>
        <a:xfrm>
          <a:off x="0" y="0"/>
          <a:ext cx="0" cy="0"/>
          <a:chOff x="0" y="0"/>
          <a:chExt cx="0" cy="0"/>
        </a:xfrm>
      </p:grpSpPr>
      <p:sp>
        <p:nvSpPr>
          <p:cNvPr id="13" name="Marcador de texto 4">
            <a:extLst>
              <a:ext uri="{FF2B5EF4-FFF2-40B4-BE49-F238E27FC236}">
                <a16:creationId xmlns="" xmlns:a16="http://schemas.microsoft.com/office/drawing/2014/main"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bg1"/>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bg1"/>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 xmlns:a16="http://schemas.microsoft.com/office/drawing/2014/main"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 xmlns:a16="http://schemas.microsoft.com/office/drawing/2014/main"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bg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2E78D33D-6F6F-A04D-B578-2397F07FCA67}"/>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497203134"/>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595100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56"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Marcador de texto 7">
            <a:extLst>
              <a:ext uri="{FF2B5EF4-FFF2-40B4-BE49-F238E27FC236}">
                <a16:creationId xmlns="" xmlns:a16="http://schemas.microsoft.com/office/drawing/2014/main" id="{0B3BE0AC-9C2E-0825-1D3B-F58A17735FD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2" name="Marcador de texto 7">
            <a:extLst>
              <a:ext uri="{FF2B5EF4-FFF2-40B4-BE49-F238E27FC236}">
                <a16:creationId xmlns="" xmlns:a16="http://schemas.microsoft.com/office/drawing/2014/main"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 xmlns:a16="http://schemas.microsoft.com/office/drawing/2014/main"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 xmlns:a16="http://schemas.microsoft.com/office/drawing/2014/main"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Tree>
    <p:extLst>
      <p:ext uri="{BB962C8B-B14F-4D97-AF65-F5344CB8AC3E}">
        <p14:creationId xmlns:p14="http://schemas.microsoft.com/office/powerpoint/2010/main" val="3994906667"/>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32A4F985-5364-6E40-4A83-23C6EC548210}"/>
              </a:ext>
            </a:extLst>
          </p:cNvPr>
          <p:cNvGraphicFramePr>
            <a:graphicFrameLocks noChangeAspect="1"/>
          </p:cNvGraphicFramePr>
          <p:nvPr userDrawn="1">
            <p:custDataLst>
              <p:tags r:id="rId18"/>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 name="Diapositiva de think-cell" r:id="rId19" imgW="415" imgH="416" progId="TCLayout.ActiveDocument.1">
                  <p:embed/>
                </p:oleObj>
              </mc:Choice>
              <mc:Fallback>
                <p:oleObj name="Diapositiva de think-cell" r:id="rId19" imgW="415" imgH="416" progId="TCLayout.ActiveDocument.1">
                  <p:embed/>
                  <p:pic>
                    <p:nvPicPr>
                      <p:cNvPr id="2" name="Objeto 1" hidden="1">
                        <a:extLst>
                          <a:ext uri="{FF2B5EF4-FFF2-40B4-BE49-F238E27FC236}">
                            <a16:creationId xmlns="" xmlns:a16="http://schemas.microsoft.com/office/drawing/2014/main" id="{32A4F985-5364-6E40-4A83-23C6EC54821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 xmlns:a16="http://schemas.microsoft.com/office/drawing/2014/main"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7"/>
    </p:custDataLst>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701" r:id="rId3"/>
    <p:sldLayoutId id="2147483697" r:id="rId4"/>
    <p:sldLayoutId id="2147483698" r:id="rId5"/>
    <p:sldLayoutId id="2147483700" r:id="rId6"/>
    <p:sldLayoutId id="2147483665" r:id="rId7"/>
    <p:sldLayoutId id="2147483702" r:id="rId8"/>
    <p:sldLayoutId id="2147483666" r:id="rId9"/>
    <p:sldLayoutId id="2147483699" r:id="rId10"/>
    <p:sldLayoutId id="2147483667" r:id="rId11"/>
    <p:sldLayoutId id="2147483689" r:id="rId12"/>
    <p:sldLayoutId id="2147483696" r:id="rId13"/>
    <p:sldLayoutId id="214748369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ACHS Nueva Sans"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EAE2FC3-E8D4-FE4D-98F5-925B84F58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348AB11D-457D-7D41-8335-147C4E4C2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1D5EA07A-1424-0F4F-BD85-682D60C45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F5D46D7D-5D94-DD44-BA69-DBCCFDB9C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C3A2914-F0B2-F043-8D6A-7832AE91E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6394337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6.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50.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6.xml"/><Relationship Id="rId1" Type="http://schemas.openxmlformats.org/officeDocument/2006/relationships/tags" Target="../tags/tag51.xml"/><Relationship Id="rId6" Type="http://schemas.openxmlformats.org/officeDocument/2006/relationships/image" Target="../media/image51.png"/><Relationship Id="rId5" Type="http://schemas.openxmlformats.org/officeDocument/2006/relationships/image" Target="../media/image59.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6.xml"/><Relationship Id="rId1" Type="http://schemas.openxmlformats.org/officeDocument/2006/relationships/tags" Target="../tags/tag52.xml"/><Relationship Id="rId6" Type="http://schemas.openxmlformats.org/officeDocument/2006/relationships/image" Target="../media/image52.png"/><Relationship Id="rId5" Type="http://schemas.openxmlformats.org/officeDocument/2006/relationships/image" Target="../media/image59.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6186D389-9D35-7846-9713-01A8213A2AB8}"/>
              </a:ext>
            </a:extLst>
          </p:cNvPr>
          <p:cNvPicPr>
            <a:picLocks noChangeAspect="1"/>
          </p:cNvPicPr>
          <p:nvPr/>
        </p:nvPicPr>
        <p:blipFill rotWithShape="1">
          <a:blip r:embed="rId4">
            <a:extLst>
              <a:ext uri="{28A0092B-C50C-407E-A947-70E740481C1C}">
                <a14:useLocalDpi xmlns:a14="http://schemas.microsoft.com/office/drawing/2010/main" val="0"/>
              </a:ext>
            </a:extLst>
          </a:blip>
          <a:srcRect t="915" r="1830" b="915"/>
          <a:stretch/>
        </p:blipFill>
        <p:spPr>
          <a:xfrm>
            <a:off x="-1" y="-1"/>
            <a:ext cx="12192001" cy="6858001"/>
          </a:xfrm>
          <a:prstGeom prst="rect">
            <a:avLst/>
          </a:prstGeom>
        </p:spPr>
      </p:pic>
      <p:sp>
        <p:nvSpPr>
          <p:cNvPr id="2" name="Marcador de texto 1">
            <a:extLst>
              <a:ext uri="{FF2B5EF4-FFF2-40B4-BE49-F238E27FC236}">
                <a16:creationId xmlns="" xmlns:a16="http://schemas.microsoft.com/office/drawing/2014/main" id="{345E0EEB-782B-48CE-950A-41203BE243C8}"/>
              </a:ext>
            </a:extLst>
          </p:cNvPr>
          <p:cNvSpPr>
            <a:spLocks noGrp="1"/>
          </p:cNvSpPr>
          <p:nvPr>
            <p:ph type="body" sz="quarter" idx="11"/>
          </p:nvPr>
        </p:nvSpPr>
        <p:spPr>
          <a:xfrm>
            <a:off x="449262" y="5118847"/>
            <a:ext cx="5037138" cy="1559859"/>
          </a:xfrm>
        </p:spPr>
        <p:txBody>
          <a:bodyPr>
            <a:normAutofit lnSpcReduction="10000"/>
          </a:bodyPr>
          <a:lstStyle/>
          <a:p>
            <a:pPr>
              <a:lnSpc>
                <a:spcPct val="100000"/>
              </a:lnSpc>
            </a:pPr>
            <a:r>
              <a:rPr lang="es-CL" sz="3600" dirty="0">
                <a:solidFill>
                  <a:schemeClr val="bg1"/>
                </a:solidFill>
              </a:rPr>
              <a:t>Manejo seguro de material cortopunzante</a:t>
            </a:r>
          </a:p>
          <a:p>
            <a:endParaRPr lang="es-CL" dirty="0">
              <a:solidFill>
                <a:schemeClr val="bg1"/>
              </a:solidFill>
            </a:endParaRPr>
          </a:p>
          <a:p>
            <a:endParaRPr lang="es-CL" dirty="0">
              <a:solidFill>
                <a:schemeClr val="bg1"/>
              </a:solidFill>
            </a:endParaRPr>
          </a:p>
        </p:txBody>
      </p:sp>
      <p:pic>
        <p:nvPicPr>
          <p:cNvPr id="7" name="Gráfico 6">
            <a:extLst>
              <a:ext uri="{FF2B5EF4-FFF2-40B4-BE49-F238E27FC236}">
                <a16:creationId xmlns="" xmlns:a16="http://schemas.microsoft.com/office/drawing/2014/main" id="{9B6F3F69-2E30-4F59-BB59-33F0542587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6200000">
            <a:off x="0" y="0"/>
            <a:ext cx="2811779" cy="2811779"/>
          </a:xfrm>
          <a:prstGeom prst="rect">
            <a:avLst/>
          </a:prstGeom>
        </p:spPr>
      </p:pic>
      <p:pic>
        <p:nvPicPr>
          <p:cNvPr id="8" name="Gráfico 7">
            <a:extLst>
              <a:ext uri="{FF2B5EF4-FFF2-40B4-BE49-F238E27FC236}">
                <a16:creationId xmlns="" xmlns:a16="http://schemas.microsoft.com/office/drawing/2014/main" id="{B9AAB87F-0217-49FC-8A93-1B1E478797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980835" y="407974"/>
            <a:ext cx="794926" cy="794926"/>
          </a:xfrm>
          <a:prstGeom prst="rect">
            <a:avLst/>
          </a:prstGeom>
        </p:spPr>
      </p:pic>
      <p:sp>
        <p:nvSpPr>
          <p:cNvPr id="3" name="Rectángulo redondeado 2">
            <a:extLst>
              <a:ext uri="{FF2B5EF4-FFF2-40B4-BE49-F238E27FC236}">
                <a16:creationId xmlns="" xmlns:a16="http://schemas.microsoft.com/office/drawing/2014/main" id="{7E0C2104-DC15-7C4B-BD0B-23CF23EA3110}"/>
              </a:ext>
            </a:extLst>
          </p:cNvPr>
          <p:cNvSpPr/>
          <p:nvPr/>
        </p:nvSpPr>
        <p:spPr>
          <a:xfrm>
            <a:off x="449262" y="4637989"/>
            <a:ext cx="2362517" cy="377072"/>
          </a:xfrm>
          <a:prstGeom prst="roundRect">
            <a:avLst>
              <a:gd name="adj" fmla="val 2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chemeClr val="bg2"/>
              </a:solidFill>
              <a:latin typeface="ACHS Nueva Sans" pitchFamily="2" charset="0"/>
            </a:endParaRPr>
          </a:p>
          <a:p>
            <a:pPr algn="ctr"/>
            <a:r>
              <a:rPr lang="es-CL" dirty="0">
                <a:solidFill>
                  <a:schemeClr val="bg2"/>
                </a:solidFill>
                <a:latin typeface="ACHS Nueva Sans" pitchFamily="2" charset="0"/>
              </a:rPr>
              <a:t>Charla / </a:t>
            </a:r>
            <a:r>
              <a:rPr lang="es-CL" dirty="0" smtClean="0">
                <a:solidFill>
                  <a:schemeClr val="bg2"/>
                </a:solidFill>
                <a:latin typeface="ACHS Nueva Sans" pitchFamily="2" charset="0"/>
              </a:rPr>
              <a:t>Presencial</a:t>
            </a:r>
            <a:endParaRPr lang="es-CL" dirty="0">
              <a:solidFill>
                <a:schemeClr val="bg2"/>
              </a:solidFill>
              <a:latin typeface="ACHS Nueva Sans" pitchFamily="2" charset="0"/>
            </a:endParaRPr>
          </a:p>
          <a:p>
            <a:pPr algn="ctr"/>
            <a:endParaRPr lang="es-CL" dirty="0">
              <a:solidFill>
                <a:schemeClr val="bg2"/>
              </a:solidFill>
              <a:latin typeface="ACHS Nueva Sans" pitchFamily="2" charset="0"/>
            </a:endParaRPr>
          </a:p>
        </p:txBody>
      </p:sp>
    </p:spTree>
    <p:custDataLst>
      <p:tags r:id="rId1"/>
    </p:custDataLst>
    <p:extLst>
      <p:ext uri="{BB962C8B-B14F-4D97-AF65-F5344CB8AC3E}">
        <p14:creationId xmlns:p14="http://schemas.microsoft.com/office/powerpoint/2010/main" val="41464369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8922"/>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Lavado de manos:</a:t>
            </a:r>
            <a:endParaRPr lang="x-none" dirty="0">
              <a:latin typeface="ACHS Nueva Sans" pitchFamily="2" charset="0"/>
            </a:endParaRPr>
          </a:p>
        </p:txBody>
      </p:sp>
      <p:pic>
        <p:nvPicPr>
          <p:cNvPr id="9" name="Picture 4" descr="Resultado de imagen para procedimiento de lavado de manos SEREMI">
            <a:extLst>
              <a:ext uri="{FF2B5EF4-FFF2-40B4-BE49-F238E27FC236}">
                <a16:creationId xmlns="" xmlns:a16="http://schemas.microsoft.com/office/drawing/2014/main" id="{B4A2E80B-79EA-B147-81A5-E717C62175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2061" r="833" b="6247"/>
          <a:stretch/>
        </p:blipFill>
        <p:spPr bwMode="auto">
          <a:xfrm>
            <a:off x="2822683" y="1338021"/>
            <a:ext cx="6546634" cy="50228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575167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preparaciones alcohólicas</a:t>
            </a:r>
            <a:endParaRPr lang="x-none" dirty="0">
              <a:latin typeface="ACHS Nueva Sans" pitchFamily="2" charset="0"/>
            </a:endParaRPr>
          </a:p>
        </p:txBody>
      </p:sp>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6" name="Marcador de texto 1">
            <a:extLst>
              <a:ext uri="{FF2B5EF4-FFF2-40B4-BE49-F238E27FC236}">
                <a16:creationId xmlns="" xmlns:a16="http://schemas.microsoft.com/office/drawing/2014/main" id="{4B343BAA-9B9C-2540-BA07-04AE594D4A2D}"/>
              </a:ext>
            </a:extLst>
          </p:cNvPr>
          <p:cNvSpPr txBox="1">
            <a:spLocks/>
          </p:cNvSpPr>
          <p:nvPr/>
        </p:nvSpPr>
        <p:spPr>
          <a:xfrm>
            <a:off x="1897141" y="3145665"/>
            <a:ext cx="5147528" cy="590093"/>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Deposite en la palma de la mano una dosis de producto suficiente para cubrir toda las superficies a tratar.</a:t>
            </a:r>
          </a:p>
        </p:txBody>
      </p:sp>
      <p:pic>
        <p:nvPicPr>
          <p:cNvPr id="32" name="Imagen 3">
            <a:extLst>
              <a:ext uri="{FF2B5EF4-FFF2-40B4-BE49-F238E27FC236}">
                <a16:creationId xmlns="" xmlns:a16="http://schemas.microsoft.com/office/drawing/2014/main" id="{23C037B0-72F8-2E4E-908F-D77B58023A43}"/>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0577" t="17769" r="58760" b="60823"/>
          <a:stretch/>
        </p:blipFill>
        <p:spPr bwMode="auto">
          <a:xfrm>
            <a:off x="2056798" y="1786527"/>
            <a:ext cx="1969858" cy="1189616"/>
          </a:xfrm>
          <a:prstGeom prst="round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Rectángulo redondeado 32">
            <a:extLst>
              <a:ext uri="{FF2B5EF4-FFF2-40B4-BE49-F238E27FC236}">
                <a16:creationId xmlns="" xmlns:a16="http://schemas.microsoft.com/office/drawing/2014/main" id="{5A1C01C8-FB6E-8E49-9079-66CFD3B5A069}"/>
              </a:ext>
            </a:extLst>
          </p:cNvPr>
          <p:cNvSpPr/>
          <p:nvPr/>
        </p:nvSpPr>
        <p:spPr>
          <a:xfrm>
            <a:off x="2056799" y="1779595"/>
            <a:ext cx="1969857" cy="1203456"/>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0" name="Imagen 3">
            <a:extLst>
              <a:ext uri="{FF2B5EF4-FFF2-40B4-BE49-F238E27FC236}">
                <a16:creationId xmlns="" xmlns:a16="http://schemas.microsoft.com/office/drawing/2014/main" id="{F9EA1EB4-BDDD-0742-8112-123A0018BC9E}"/>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42315" t="19504" r="36345" b="59265"/>
          <a:stretch/>
        </p:blipFill>
        <p:spPr bwMode="auto">
          <a:xfrm>
            <a:off x="4900222" y="1796707"/>
            <a:ext cx="1969858"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3">
            <a:extLst>
              <a:ext uri="{FF2B5EF4-FFF2-40B4-BE49-F238E27FC236}">
                <a16:creationId xmlns="" xmlns:a16="http://schemas.microsoft.com/office/drawing/2014/main" id="{3BCC2023-19CD-5F4F-8880-0C303D9E4165}"/>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8552" t="20933" r="10170" b="59636"/>
          <a:stretch/>
        </p:blipFill>
        <p:spPr bwMode="auto">
          <a:xfrm>
            <a:off x="7918621" y="1842766"/>
            <a:ext cx="1969860" cy="1084692"/>
          </a:xfrm>
          <a:prstGeom prst="rect">
            <a:avLst/>
          </a:prstGeom>
          <a:noFill/>
          <a:ln w="9525">
            <a:noFill/>
            <a:miter lim="800000"/>
            <a:headEnd/>
            <a:tailEnd/>
          </a:ln>
        </p:spPr>
      </p:pic>
      <p:sp>
        <p:nvSpPr>
          <p:cNvPr id="29" name="Rectángulo redondeado 28">
            <a:extLst>
              <a:ext uri="{FF2B5EF4-FFF2-40B4-BE49-F238E27FC236}">
                <a16:creationId xmlns="" xmlns:a16="http://schemas.microsoft.com/office/drawing/2014/main" id="{684E2A3A-3E54-7243-A9C2-D3F109AA1529}"/>
              </a:ext>
            </a:extLst>
          </p:cNvPr>
          <p:cNvSpPr/>
          <p:nvPr/>
        </p:nvSpPr>
        <p:spPr>
          <a:xfrm>
            <a:off x="7903083" y="1793435"/>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6" name="Imagen 3">
            <a:extLst>
              <a:ext uri="{FF2B5EF4-FFF2-40B4-BE49-F238E27FC236}">
                <a16:creationId xmlns="" xmlns:a16="http://schemas.microsoft.com/office/drawing/2014/main" id="{97952D06-1A2B-F841-95ED-C106E450F090}"/>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2542" t="54492" r="57992" b="25020"/>
          <a:stretch/>
        </p:blipFill>
        <p:spPr bwMode="auto">
          <a:xfrm>
            <a:off x="1918450" y="3879322"/>
            <a:ext cx="1969859"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ángulo redondeado 26">
            <a:extLst>
              <a:ext uri="{FF2B5EF4-FFF2-40B4-BE49-F238E27FC236}">
                <a16:creationId xmlns="" xmlns:a16="http://schemas.microsoft.com/office/drawing/2014/main" id="{DCDDF0AB-FD60-A64F-817B-ACDAE5584904}"/>
              </a:ext>
            </a:extLst>
          </p:cNvPr>
          <p:cNvSpPr/>
          <p:nvPr/>
        </p:nvSpPr>
        <p:spPr>
          <a:xfrm>
            <a:off x="2056800" y="3902432"/>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4" name="Imagen 3">
            <a:extLst>
              <a:ext uri="{FF2B5EF4-FFF2-40B4-BE49-F238E27FC236}">
                <a16:creationId xmlns="" xmlns:a16="http://schemas.microsoft.com/office/drawing/2014/main" id="{C3C48EC5-5B89-CF43-B008-77FE3BB5DDB0}"/>
              </a:ext>
            </a:extLst>
          </p:cNvPr>
          <p:cNvPicPr>
            <a:picLocks noChangeAspect="1"/>
          </p:cNvPicPr>
          <p:nvPr/>
        </p:nvPicPr>
        <p:blipFill rotWithShape="1">
          <a:blip r:embed="rId4">
            <a:extLst>
              <a:ext uri="{28A0092B-C50C-407E-A947-70E740481C1C}">
                <a14:useLocalDpi xmlns:a14="http://schemas.microsoft.com/office/drawing/2010/main" val="0"/>
              </a:ext>
            </a:extLst>
          </a:blip>
          <a:srcRect l="45526" t="56369" r="34658" b="24587"/>
          <a:stretch/>
        </p:blipFill>
        <p:spPr bwMode="auto">
          <a:xfrm>
            <a:off x="5056437" y="3961482"/>
            <a:ext cx="1735139" cy="10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redondeado 24">
            <a:extLst>
              <a:ext uri="{FF2B5EF4-FFF2-40B4-BE49-F238E27FC236}">
                <a16:creationId xmlns="" xmlns:a16="http://schemas.microsoft.com/office/drawing/2014/main" id="{462739C6-6EE4-B74E-8324-E10D8809A444}"/>
              </a:ext>
            </a:extLst>
          </p:cNvPr>
          <p:cNvSpPr/>
          <p:nvPr/>
        </p:nvSpPr>
        <p:spPr>
          <a:xfrm>
            <a:off x="4900220" y="3902433"/>
            <a:ext cx="1969858"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2" name="Imagen 3">
            <a:extLst>
              <a:ext uri="{FF2B5EF4-FFF2-40B4-BE49-F238E27FC236}">
                <a16:creationId xmlns="" xmlns:a16="http://schemas.microsoft.com/office/drawing/2014/main" id="{B572A949-9031-4F4B-B8D1-D640F418F2D3}"/>
              </a:ext>
            </a:extLst>
          </p:cNvPr>
          <p:cNvPicPr>
            <a:picLocks noChangeAspect="1"/>
          </p:cNvPicPr>
          <p:nvPr/>
        </p:nvPicPr>
        <p:blipFill rotWithShape="1">
          <a:blip r:embed="rId4">
            <a:extLst>
              <a:ext uri="{28A0092B-C50C-407E-A947-70E740481C1C}">
                <a14:useLocalDpi xmlns:a14="http://schemas.microsoft.com/office/drawing/2010/main" val="0"/>
              </a:ext>
            </a:extLst>
          </a:blip>
          <a:srcRect l="68421" t="56794" r="10152" b="25114"/>
          <a:stretch/>
        </p:blipFill>
        <p:spPr bwMode="auto">
          <a:xfrm>
            <a:off x="7977160" y="4053652"/>
            <a:ext cx="1911321" cy="10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redondeado 22">
            <a:extLst>
              <a:ext uri="{FF2B5EF4-FFF2-40B4-BE49-F238E27FC236}">
                <a16:creationId xmlns="" xmlns:a16="http://schemas.microsoft.com/office/drawing/2014/main" id="{EEC4F0B2-9A56-F347-88F9-144729486017}"/>
              </a:ext>
            </a:extLst>
          </p:cNvPr>
          <p:cNvSpPr/>
          <p:nvPr/>
        </p:nvSpPr>
        <p:spPr>
          <a:xfrm>
            <a:off x="7919091" y="3904722"/>
            <a:ext cx="1969859"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31" name="Rectángulo redondeado 30">
            <a:extLst>
              <a:ext uri="{FF2B5EF4-FFF2-40B4-BE49-F238E27FC236}">
                <a16:creationId xmlns="" xmlns:a16="http://schemas.microsoft.com/office/drawing/2014/main" id="{8B704499-207D-4547-B501-196FF67DF4C4}"/>
              </a:ext>
            </a:extLst>
          </p:cNvPr>
          <p:cNvSpPr/>
          <p:nvPr/>
        </p:nvSpPr>
        <p:spPr>
          <a:xfrm>
            <a:off x="4900002" y="1786527"/>
            <a:ext cx="1970076"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35" name="Marcador de texto 1">
            <a:extLst>
              <a:ext uri="{FF2B5EF4-FFF2-40B4-BE49-F238E27FC236}">
                <a16:creationId xmlns="" xmlns:a16="http://schemas.microsoft.com/office/drawing/2014/main" id="{B5061298-749F-1242-9534-F173D6594954}"/>
              </a:ext>
            </a:extLst>
          </p:cNvPr>
          <p:cNvSpPr txBox="1">
            <a:spLocks/>
          </p:cNvSpPr>
          <p:nvPr/>
        </p:nvSpPr>
        <p:spPr>
          <a:xfrm>
            <a:off x="7656740" y="3145666"/>
            <a:ext cx="2392694" cy="590092"/>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a:t>
            </a:r>
          </a:p>
        </p:txBody>
      </p:sp>
      <p:sp>
        <p:nvSpPr>
          <p:cNvPr id="36" name="Marcador de texto 1">
            <a:extLst>
              <a:ext uri="{FF2B5EF4-FFF2-40B4-BE49-F238E27FC236}">
                <a16:creationId xmlns="" xmlns:a16="http://schemas.microsoft.com/office/drawing/2014/main" id="{5DFCD4A7-8C48-684B-A852-AEDBEE225DBC}"/>
              </a:ext>
            </a:extLst>
          </p:cNvPr>
          <p:cNvSpPr txBox="1">
            <a:spLocks/>
          </p:cNvSpPr>
          <p:nvPr/>
        </p:nvSpPr>
        <p:spPr>
          <a:xfrm>
            <a:off x="1897140" y="5296823"/>
            <a:ext cx="2441777"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palma de la mano derecha contra el dorso de la mano izquierda </a:t>
            </a:r>
            <a:r>
              <a:rPr lang="es-CL" sz="1400" dirty="0" smtClean="0">
                <a:latin typeface="ACHS Nueva Sans" pitchFamily="2" charset="0"/>
                <a:cs typeface="Arial" panose="020B0604020202020204" pitchFamily="34" charset="0"/>
              </a:rPr>
              <a:t>entrelazando los </a:t>
            </a:r>
            <a:r>
              <a:rPr lang="es-CL" sz="1400" dirty="0">
                <a:latin typeface="ACHS Nueva Sans" pitchFamily="2" charset="0"/>
                <a:cs typeface="Arial" panose="020B0604020202020204" pitchFamily="34" charset="0"/>
              </a:rPr>
              <a:t>dedos y viceversa.</a:t>
            </a:r>
          </a:p>
          <a:p>
            <a:pPr marL="19050" indent="0">
              <a:buNone/>
            </a:pPr>
            <a:endParaRPr lang="es-CL" sz="1400" dirty="0">
              <a:latin typeface="ACHS Nueva Sans" pitchFamily="2" charset="0"/>
              <a:cs typeface="Arial" panose="020B0604020202020204" pitchFamily="34" charset="0"/>
            </a:endParaRPr>
          </a:p>
        </p:txBody>
      </p:sp>
      <p:sp>
        <p:nvSpPr>
          <p:cNvPr id="37" name="Marcador de texto 1">
            <a:extLst>
              <a:ext uri="{FF2B5EF4-FFF2-40B4-BE49-F238E27FC236}">
                <a16:creationId xmlns="" xmlns:a16="http://schemas.microsoft.com/office/drawing/2014/main" id="{101C0DF8-BCC3-2847-8907-B15202B9AA7A}"/>
              </a:ext>
            </a:extLst>
          </p:cNvPr>
          <p:cNvSpPr txBox="1">
            <a:spLocks/>
          </p:cNvSpPr>
          <p:nvPr/>
        </p:nvSpPr>
        <p:spPr>
          <a:xfrm>
            <a:off x="4725411" y="5296823"/>
            <a:ext cx="2319258"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 con los dedos entrelazados.</a:t>
            </a:r>
          </a:p>
        </p:txBody>
      </p:sp>
      <p:sp>
        <p:nvSpPr>
          <p:cNvPr id="38" name="Marcador de texto 1">
            <a:extLst>
              <a:ext uri="{FF2B5EF4-FFF2-40B4-BE49-F238E27FC236}">
                <a16:creationId xmlns="" xmlns:a16="http://schemas.microsoft.com/office/drawing/2014/main" id="{6341C700-C430-EE45-9DCE-62D2FE48BCE4}"/>
              </a:ext>
            </a:extLst>
          </p:cNvPr>
          <p:cNvSpPr txBox="1">
            <a:spLocks/>
          </p:cNvSpPr>
          <p:nvPr/>
        </p:nvSpPr>
        <p:spPr>
          <a:xfrm>
            <a:off x="7656739" y="5296823"/>
            <a:ext cx="2392695"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el dorso de los dedos de una mano con la palma de la mano opuesta, agarrándose los dedos.</a:t>
            </a:r>
          </a:p>
        </p:txBody>
      </p:sp>
    </p:spTree>
    <p:custDataLst>
      <p:tags r:id="rId1"/>
    </p:custDataLst>
    <p:extLst>
      <p:ext uri="{BB962C8B-B14F-4D97-AF65-F5344CB8AC3E}">
        <p14:creationId xmlns:p14="http://schemas.microsoft.com/office/powerpoint/2010/main" val="37935086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preparaciones alcohólicas</a:t>
            </a:r>
            <a:endParaRPr lang="x-none" dirty="0">
              <a:latin typeface="ACHS Nueva Sans" pitchFamily="2" charset="0"/>
            </a:endParaRPr>
          </a:p>
        </p:txBody>
      </p:sp>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36" name="Marcador de texto 1">
            <a:extLst>
              <a:ext uri="{FF2B5EF4-FFF2-40B4-BE49-F238E27FC236}">
                <a16:creationId xmlns="" xmlns:a16="http://schemas.microsoft.com/office/drawing/2014/main" id="{5DFCD4A7-8C48-684B-A852-AEDBEE225DBC}"/>
              </a:ext>
            </a:extLst>
          </p:cNvPr>
          <p:cNvSpPr txBox="1">
            <a:spLocks/>
          </p:cNvSpPr>
          <p:nvPr/>
        </p:nvSpPr>
        <p:spPr>
          <a:xfrm>
            <a:off x="1897141" y="3259485"/>
            <a:ext cx="2319258" cy="169838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con un movimiento de rotación el pulgar izquierdo atrapándolo con la palma de la mano derecha y viceversa.</a:t>
            </a:r>
          </a:p>
          <a:p>
            <a:pPr marL="19050" indent="0">
              <a:buNone/>
            </a:pPr>
            <a:endParaRPr lang="es-CL" sz="1400" dirty="0">
              <a:latin typeface="ACHS Nueva Sans" pitchFamily="2" charset="0"/>
              <a:cs typeface="Arial" panose="020B0604020202020204" pitchFamily="34" charset="0"/>
            </a:endParaRPr>
          </a:p>
        </p:txBody>
      </p:sp>
      <p:sp>
        <p:nvSpPr>
          <p:cNvPr id="37" name="Marcador de texto 1">
            <a:extLst>
              <a:ext uri="{FF2B5EF4-FFF2-40B4-BE49-F238E27FC236}">
                <a16:creationId xmlns="" xmlns:a16="http://schemas.microsoft.com/office/drawing/2014/main" id="{101C0DF8-BCC3-2847-8907-B15202B9AA7A}"/>
              </a:ext>
            </a:extLst>
          </p:cNvPr>
          <p:cNvSpPr txBox="1">
            <a:spLocks/>
          </p:cNvSpPr>
          <p:nvPr/>
        </p:nvSpPr>
        <p:spPr>
          <a:xfrm>
            <a:off x="4725411" y="3259485"/>
            <a:ext cx="2319258" cy="169839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punta de los dedos de la mano derecha contra la palma de la mano izquierda, haciendo un movimiento de rotación, y viceversa.</a:t>
            </a:r>
          </a:p>
        </p:txBody>
      </p:sp>
      <p:sp>
        <p:nvSpPr>
          <p:cNvPr id="38" name="Marcador de texto 1">
            <a:extLst>
              <a:ext uri="{FF2B5EF4-FFF2-40B4-BE49-F238E27FC236}">
                <a16:creationId xmlns="" xmlns:a16="http://schemas.microsoft.com/office/drawing/2014/main" id="{6341C700-C430-EE45-9DCE-62D2FE48BCE4}"/>
              </a:ext>
            </a:extLst>
          </p:cNvPr>
          <p:cNvSpPr txBox="1">
            <a:spLocks/>
          </p:cNvSpPr>
          <p:nvPr/>
        </p:nvSpPr>
        <p:spPr>
          <a:xfrm>
            <a:off x="7656740" y="3259486"/>
            <a:ext cx="2319258" cy="1698391"/>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Una vez secas, sus manos son seguras.</a:t>
            </a:r>
          </a:p>
        </p:txBody>
      </p:sp>
      <p:grpSp>
        <p:nvGrpSpPr>
          <p:cNvPr id="61" name="Grupo 60">
            <a:extLst>
              <a:ext uri="{FF2B5EF4-FFF2-40B4-BE49-F238E27FC236}">
                <a16:creationId xmlns="" xmlns:a16="http://schemas.microsoft.com/office/drawing/2014/main" id="{89BB8A1A-9E54-1F4F-B7B7-648613AD55A2}"/>
              </a:ext>
            </a:extLst>
          </p:cNvPr>
          <p:cNvGrpSpPr/>
          <p:nvPr/>
        </p:nvGrpSpPr>
        <p:grpSpPr>
          <a:xfrm>
            <a:off x="2012786" y="1789703"/>
            <a:ext cx="1969858" cy="1278732"/>
            <a:chOff x="1988095" y="5455168"/>
            <a:chExt cx="1969858" cy="1162484"/>
          </a:xfrm>
        </p:grpSpPr>
        <p:sp>
          <p:nvSpPr>
            <p:cNvPr id="62" name="Rectángulo redondeado 61">
              <a:extLst>
                <a:ext uri="{FF2B5EF4-FFF2-40B4-BE49-F238E27FC236}">
                  <a16:creationId xmlns="" xmlns:a16="http://schemas.microsoft.com/office/drawing/2014/main" id="{D552E2A6-32BB-6E4F-B51C-E38881D77CFF}"/>
                </a:ext>
              </a:extLst>
            </p:cNvPr>
            <p:cNvSpPr/>
            <p:nvPr/>
          </p:nvSpPr>
          <p:spPr>
            <a:xfrm>
              <a:off x="1988095" y="5455168"/>
              <a:ext cx="1969858"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63" name="Imagen 2">
              <a:extLst>
                <a:ext uri="{FF2B5EF4-FFF2-40B4-BE49-F238E27FC236}">
                  <a16:creationId xmlns="" xmlns:a16="http://schemas.microsoft.com/office/drawing/2014/main" id="{62DF4749-2A66-2642-8D30-0AA182D43163}"/>
                </a:ext>
              </a:extLst>
            </p:cNvPr>
            <p:cNvPicPr>
              <a:picLocks noChangeAspect="1"/>
            </p:cNvPicPr>
            <p:nvPr/>
          </p:nvPicPr>
          <p:blipFill rotWithShape="1">
            <a:blip r:embed="rId4">
              <a:extLst>
                <a:ext uri="{28A0092B-C50C-407E-A947-70E740481C1C}">
                  <a14:useLocalDpi xmlns:a14="http://schemas.microsoft.com/office/drawing/2010/main" val="0"/>
                </a:ext>
              </a:extLst>
            </a:blip>
            <a:srcRect l="22438" t="34746" r="57877" b="43384"/>
            <a:stretch/>
          </p:blipFill>
          <p:spPr bwMode="auto">
            <a:xfrm>
              <a:off x="2266912" y="5475066"/>
              <a:ext cx="1367082" cy="10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upo 66">
            <a:extLst>
              <a:ext uri="{FF2B5EF4-FFF2-40B4-BE49-F238E27FC236}">
                <a16:creationId xmlns="" xmlns:a16="http://schemas.microsoft.com/office/drawing/2014/main" id="{745837E2-9D3D-754E-86F6-F50322C2A6D7}"/>
              </a:ext>
            </a:extLst>
          </p:cNvPr>
          <p:cNvGrpSpPr/>
          <p:nvPr/>
        </p:nvGrpSpPr>
        <p:grpSpPr>
          <a:xfrm>
            <a:off x="4848817" y="1785186"/>
            <a:ext cx="1925143" cy="1162484"/>
            <a:chOff x="5036155" y="5443834"/>
            <a:chExt cx="1925143" cy="1162484"/>
          </a:xfrm>
        </p:grpSpPr>
        <p:sp>
          <p:nvSpPr>
            <p:cNvPr id="68" name="Rectángulo redondeado 67">
              <a:extLst>
                <a:ext uri="{FF2B5EF4-FFF2-40B4-BE49-F238E27FC236}">
                  <a16:creationId xmlns="" xmlns:a16="http://schemas.microsoft.com/office/drawing/2014/main" id="{23EEDF5A-F5FE-1044-BDC2-1EDB77BBFDB3}"/>
                </a:ext>
              </a:extLst>
            </p:cNvPr>
            <p:cNvSpPr/>
            <p:nvPr/>
          </p:nvSpPr>
          <p:spPr>
            <a:xfrm>
              <a:off x="5036155" y="5443834"/>
              <a:ext cx="1925143"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69" name="Imagen 2">
              <a:extLst>
                <a:ext uri="{FF2B5EF4-FFF2-40B4-BE49-F238E27FC236}">
                  <a16:creationId xmlns="" xmlns:a16="http://schemas.microsoft.com/office/drawing/2014/main" id="{729BCF64-9EDD-A048-82FE-77D5F251B52E}"/>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46764" t="35095" r="33988" b="43035"/>
            <a:stretch/>
          </p:blipFill>
          <p:spPr bwMode="auto">
            <a:xfrm>
              <a:off x="5307249" y="5514293"/>
              <a:ext cx="1484327" cy="10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upo 69">
            <a:extLst>
              <a:ext uri="{FF2B5EF4-FFF2-40B4-BE49-F238E27FC236}">
                <a16:creationId xmlns="" xmlns:a16="http://schemas.microsoft.com/office/drawing/2014/main" id="{DD199621-23B0-CF42-8FDE-9A786AEB781A}"/>
              </a:ext>
            </a:extLst>
          </p:cNvPr>
          <p:cNvGrpSpPr/>
          <p:nvPr/>
        </p:nvGrpSpPr>
        <p:grpSpPr>
          <a:xfrm>
            <a:off x="7826045" y="1787903"/>
            <a:ext cx="1924931" cy="1162484"/>
            <a:chOff x="7922879" y="5463732"/>
            <a:chExt cx="1924931" cy="1162484"/>
          </a:xfrm>
        </p:grpSpPr>
        <p:sp>
          <p:nvSpPr>
            <p:cNvPr id="71" name="Rectángulo redondeado 70">
              <a:extLst>
                <a:ext uri="{FF2B5EF4-FFF2-40B4-BE49-F238E27FC236}">
                  <a16:creationId xmlns="" xmlns:a16="http://schemas.microsoft.com/office/drawing/2014/main" id="{2039E25D-F6E4-DC46-8DC1-A54DD1EF3BFA}"/>
                </a:ext>
              </a:extLst>
            </p:cNvPr>
            <p:cNvSpPr/>
            <p:nvPr/>
          </p:nvSpPr>
          <p:spPr>
            <a:xfrm>
              <a:off x="7922879" y="5463732"/>
              <a:ext cx="1924931"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72" name="Imagen 2">
              <a:extLst>
                <a:ext uri="{FF2B5EF4-FFF2-40B4-BE49-F238E27FC236}">
                  <a16:creationId xmlns="" xmlns:a16="http://schemas.microsoft.com/office/drawing/2014/main" id="{A8638B2C-6B69-CF44-A64E-F6E3B881C9CD}"/>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9027" t="34939" r="9976" b="43191"/>
            <a:stretch/>
          </p:blipFill>
          <p:spPr bwMode="auto">
            <a:xfrm>
              <a:off x="8101906" y="5548215"/>
              <a:ext cx="1604228" cy="102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674379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n 4">
            <a:extLst>
              <a:ext uri="{FF2B5EF4-FFF2-40B4-BE49-F238E27FC236}">
                <a16:creationId xmlns="" xmlns:a16="http://schemas.microsoft.com/office/drawing/2014/main" id="{DEA4B2DE-F763-CE48-998D-62935D655E9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0443" t="15694" r="67958" b="64147"/>
          <a:stretch/>
        </p:blipFill>
        <p:spPr bwMode="auto">
          <a:xfrm>
            <a:off x="2210966" y="1519427"/>
            <a:ext cx="1656031" cy="1195368"/>
          </a:xfrm>
          <a:prstGeom prst="roundRect">
            <a:avLst>
              <a:gd name="adj" fmla="val 208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n 4">
            <a:extLst>
              <a:ext uri="{FF2B5EF4-FFF2-40B4-BE49-F238E27FC236}">
                <a16:creationId xmlns="" xmlns:a16="http://schemas.microsoft.com/office/drawing/2014/main" id="{368AC5DF-EF6B-5D49-8AB7-B650D9E0695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6536" t="15284" r="44025" b="65897"/>
          <a:stretch/>
        </p:blipFill>
        <p:spPr bwMode="auto">
          <a:xfrm>
            <a:off x="4968519" y="1506566"/>
            <a:ext cx="1882779" cy="118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a:extLst>
              <a:ext uri="{FF2B5EF4-FFF2-40B4-BE49-F238E27FC236}">
                <a16:creationId xmlns="" xmlns:a16="http://schemas.microsoft.com/office/drawing/2014/main" id="{FFA17B30-F79C-FF4C-8896-79DC62DB2EAC}"/>
              </a:ext>
            </a:extLst>
          </p:cNvPr>
          <p:cNvSpPr>
            <a:spLocks noGrp="1"/>
          </p:cNvSpPr>
          <p:nvPr>
            <p:ph type="body" sz="quarter" idx="64"/>
          </p:nvPr>
        </p:nvSpPr>
        <p:spPr/>
        <p:txBody>
          <a:bodyPr/>
          <a:lstStyle/>
          <a:p>
            <a:endParaRPr lang="es-CL" dirty="0"/>
          </a:p>
        </p:txBody>
      </p:sp>
      <p:sp>
        <p:nvSpPr>
          <p:cNvPr id="7" name="Text Placeholder 15">
            <a:extLst>
              <a:ext uri="{FF2B5EF4-FFF2-40B4-BE49-F238E27FC236}">
                <a16:creationId xmlns="" xmlns:a16="http://schemas.microsoft.com/office/drawing/2014/main" id="{21B785FD-AC33-534C-874C-A494029D5F1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agua y jabón</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F0CBD52-4DCB-0A45-A380-CC14270C0472}"/>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33" name="Rectángulo redondeado 32">
            <a:extLst>
              <a:ext uri="{FF2B5EF4-FFF2-40B4-BE49-F238E27FC236}">
                <a16:creationId xmlns="" xmlns:a16="http://schemas.microsoft.com/office/drawing/2014/main" id="{B1037FE1-6A53-914C-A666-4A06D39ACE50}"/>
              </a:ext>
            </a:extLst>
          </p:cNvPr>
          <p:cNvSpPr/>
          <p:nvPr/>
        </p:nvSpPr>
        <p:spPr>
          <a:xfrm>
            <a:off x="2056799" y="1492726"/>
            <a:ext cx="1969857" cy="1203456"/>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5" name="Imagen 3">
            <a:extLst>
              <a:ext uri="{FF2B5EF4-FFF2-40B4-BE49-F238E27FC236}">
                <a16:creationId xmlns="" xmlns:a16="http://schemas.microsoft.com/office/drawing/2014/main" id="{E36C6BBA-2C1C-4F4B-A3D9-F0F238D16F16}"/>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68552" t="20933" r="10170" b="59636"/>
          <a:stretch/>
        </p:blipFill>
        <p:spPr bwMode="auto">
          <a:xfrm>
            <a:off x="7918621" y="1555897"/>
            <a:ext cx="1969860" cy="1084692"/>
          </a:xfrm>
          <a:prstGeom prst="rect">
            <a:avLst/>
          </a:prstGeom>
          <a:noFill/>
          <a:ln w="9525">
            <a:noFill/>
            <a:miter lim="800000"/>
            <a:headEnd/>
            <a:tailEnd/>
          </a:ln>
        </p:spPr>
      </p:pic>
      <p:sp>
        <p:nvSpPr>
          <p:cNvPr id="36" name="Rectángulo redondeado 35">
            <a:extLst>
              <a:ext uri="{FF2B5EF4-FFF2-40B4-BE49-F238E27FC236}">
                <a16:creationId xmlns="" xmlns:a16="http://schemas.microsoft.com/office/drawing/2014/main" id="{E5B76A3A-A97F-154E-B62D-577E2ADE050E}"/>
              </a:ext>
            </a:extLst>
          </p:cNvPr>
          <p:cNvSpPr/>
          <p:nvPr/>
        </p:nvSpPr>
        <p:spPr>
          <a:xfrm>
            <a:off x="7903083" y="1506566"/>
            <a:ext cx="1969860"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7" name="Imagen 3">
            <a:extLst>
              <a:ext uri="{FF2B5EF4-FFF2-40B4-BE49-F238E27FC236}">
                <a16:creationId xmlns="" xmlns:a16="http://schemas.microsoft.com/office/drawing/2014/main" id="{620AA51C-413B-6F4F-84FB-5D3B654463F5}"/>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22542" t="54492" r="57992" b="25020"/>
          <a:stretch/>
        </p:blipFill>
        <p:spPr bwMode="auto">
          <a:xfrm>
            <a:off x="1918450" y="3943490"/>
            <a:ext cx="1969859"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ángulo redondeado 37">
            <a:extLst>
              <a:ext uri="{FF2B5EF4-FFF2-40B4-BE49-F238E27FC236}">
                <a16:creationId xmlns="" xmlns:a16="http://schemas.microsoft.com/office/drawing/2014/main" id="{ACE98731-5075-9948-914A-64026DA470AE}"/>
              </a:ext>
            </a:extLst>
          </p:cNvPr>
          <p:cNvSpPr/>
          <p:nvPr/>
        </p:nvSpPr>
        <p:spPr>
          <a:xfrm>
            <a:off x="2056800" y="3966600"/>
            <a:ext cx="1969860"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9" name="Imagen 3">
            <a:extLst>
              <a:ext uri="{FF2B5EF4-FFF2-40B4-BE49-F238E27FC236}">
                <a16:creationId xmlns="" xmlns:a16="http://schemas.microsoft.com/office/drawing/2014/main" id="{41604AE2-45CA-8445-84E9-6A03EE5874C1}"/>
              </a:ext>
            </a:extLst>
          </p:cNvPr>
          <p:cNvPicPr>
            <a:picLocks noChangeAspect="1"/>
          </p:cNvPicPr>
          <p:nvPr/>
        </p:nvPicPr>
        <p:blipFill rotWithShape="1">
          <a:blip r:embed="rId5">
            <a:extLst>
              <a:ext uri="{28A0092B-C50C-407E-A947-70E740481C1C}">
                <a14:useLocalDpi xmlns:a14="http://schemas.microsoft.com/office/drawing/2010/main" val="0"/>
              </a:ext>
            </a:extLst>
          </a:blip>
          <a:srcRect l="45526" t="56369" r="34658" b="24587"/>
          <a:stretch/>
        </p:blipFill>
        <p:spPr bwMode="auto">
          <a:xfrm>
            <a:off x="5056437" y="4025650"/>
            <a:ext cx="1735139" cy="10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ángulo redondeado 39">
            <a:extLst>
              <a:ext uri="{FF2B5EF4-FFF2-40B4-BE49-F238E27FC236}">
                <a16:creationId xmlns="" xmlns:a16="http://schemas.microsoft.com/office/drawing/2014/main" id="{CAE35ADB-FE8C-3D46-9E8F-4DCDA4D17882}"/>
              </a:ext>
            </a:extLst>
          </p:cNvPr>
          <p:cNvSpPr/>
          <p:nvPr/>
        </p:nvSpPr>
        <p:spPr>
          <a:xfrm>
            <a:off x="4900220" y="3966601"/>
            <a:ext cx="1969858"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41" name="Imagen 3">
            <a:extLst>
              <a:ext uri="{FF2B5EF4-FFF2-40B4-BE49-F238E27FC236}">
                <a16:creationId xmlns="" xmlns:a16="http://schemas.microsoft.com/office/drawing/2014/main" id="{B05B2FDD-DE1A-764E-9282-48396A74EEA5}"/>
              </a:ext>
            </a:extLst>
          </p:cNvPr>
          <p:cNvPicPr>
            <a:picLocks noChangeAspect="1"/>
          </p:cNvPicPr>
          <p:nvPr/>
        </p:nvPicPr>
        <p:blipFill rotWithShape="1">
          <a:blip r:embed="rId5">
            <a:extLst>
              <a:ext uri="{28A0092B-C50C-407E-A947-70E740481C1C}">
                <a14:useLocalDpi xmlns:a14="http://schemas.microsoft.com/office/drawing/2010/main" val="0"/>
              </a:ext>
            </a:extLst>
          </a:blip>
          <a:srcRect l="68421" t="56794" r="10152" b="25114"/>
          <a:stretch/>
        </p:blipFill>
        <p:spPr bwMode="auto">
          <a:xfrm>
            <a:off x="7977160" y="4117820"/>
            <a:ext cx="1911321" cy="10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ángulo redondeado 41">
            <a:extLst>
              <a:ext uri="{FF2B5EF4-FFF2-40B4-BE49-F238E27FC236}">
                <a16:creationId xmlns="" xmlns:a16="http://schemas.microsoft.com/office/drawing/2014/main" id="{54CE4E8B-38AA-C34B-B958-6BF7EF7A25BD}"/>
              </a:ext>
            </a:extLst>
          </p:cNvPr>
          <p:cNvSpPr/>
          <p:nvPr/>
        </p:nvSpPr>
        <p:spPr>
          <a:xfrm>
            <a:off x="7919091" y="3968890"/>
            <a:ext cx="1969859"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43" name="Rectángulo redondeado 42">
            <a:extLst>
              <a:ext uri="{FF2B5EF4-FFF2-40B4-BE49-F238E27FC236}">
                <a16:creationId xmlns="" xmlns:a16="http://schemas.microsoft.com/office/drawing/2014/main" id="{668B91BB-AE5C-6744-AB5C-8A0E90EA728C}"/>
              </a:ext>
            </a:extLst>
          </p:cNvPr>
          <p:cNvSpPr/>
          <p:nvPr/>
        </p:nvSpPr>
        <p:spPr>
          <a:xfrm>
            <a:off x="4900002" y="1499658"/>
            <a:ext cx="1970076"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44" name="Marcador de texto 1">
            <a:extLst>
              <a:ext uri="{FF2B5EF4-FFF2-40B4-BE49-F238E27FC236}">
                <a16:creationId xmlns="" xmlns:a16="http://schemas.microsoft.com/office/drawing/2014/main" id="{F34BB947-3F07-A445-B5AE-756766097AB2}"/>
              </a:ext>
            </a:extLst>
          </p:cNvPr>
          <p:cNvSpPr txBox="1">
            <a:spLocks/>
          </p:cNvSpPr>
          <p:nvPr/>
        </p:nvSpPr>
        <p:spPr>
          <a:xfrm>
            <a:off x="7656740" y="2858796"/>
            <a:ext cx="2437518" cy="927523"/>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a:t>
            </a:r>
          </a:p>
        </p:txBody>
      </p:sp>
      <p:sp>
        <p:nvSpPr>
          <p:cNvPr id="45" name="Marcador de texto 1">
            <a:extLst>
              <a:ext uri="{FF2B5EF4-FFF2-40B4-BE49-F238E27FC236}">
                <a16:creationId xmlns="" xmlns:a16="http://schemas.microsoft.com/office/drawing/2014/main" id="{BB2A6BBB-F22B-544A-BD4E-5D4716F886C7}"/>
              </a:ext>
            </a:extLst>
          </p:cNvPr>
          <p:cNvSpPr txBox="1">
            <a:spLocks/>
          </p:cNvSpPr>
          <p:nvPr/>
        </p:nvSpPr>
        <p:spPr>
          <a:xfrm>
            <a:off x="1897140" y="5296823"/>
            <a:ext cx="2414883"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palma de la mano derecha contra el dorso de la mano izquierda entrelazando los dedos y viceversa.</a:t>
            </a:r>
          </a:p>
        </p:txBody>
      </p:sp>
      <p:sp>
        <p:nvSpPr>
          <p:cNvPr id="46" name="Marcador de texto 1">
            <a:extLst>
              <a:ext uri="{FF2B5EF4-FFF2-40B4-BE49-F238E27FC236}">
                <a16:creationId xmlns="" xmlns:a16="http://schemas.microsoft.com/office/drawing/2014/main" id="{B8A759F1-ADF6-AB4D-913D-5C215975DF15}"/>
              </a:ext>
            </a:extLst>
          </p:cNvPr>
          <p:cNvSpPr txBox="1">
            <a:spLocks/>
          </p:cNvSpPr>
          <p:nvPr/>
        </p:nvSpPr>
        <p:spPr>
          <a:xfrm>
            <a:off x="4725411" y="5296823"/>
            <a:ext cx="2319258"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 con los dedos entrelazados.</a:t>
            </a:r>
          </a:p>
        </p:txBody>
      </p:sp>
      <p:sp>
        <p:nvSpPr>
          <p:cNvPr id="47" name="Marcador de texto 1">
            <a:extLst>
              <a:ext uri="{FF2B5EF4-FFF2-40B4-BE49-F238E27FC236}">
                <a16:creationId xmlns="" xmlns:a16="http://schemas.microsoft.com/office/drawing/2014/main" id="{925D7CCB-6299-1F48-AC8E-0B1168054C0F}"/>
              </a:ext>
            </a:extLst>
          </p:cNvPr>
          <p:cNvSpPr txBox="1">
            <a:spLocks/>
          </p:cNvSpPr>
          <p:nvPr/>
        </p:nvSpPr>
        <p:spPr>
          <a:xfrm>
            <a:off x="7656739" y="5296823"/>
            <a:ext cx="2437519"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el dorso de los dedos de una mano con la palma de la mano opuesta, agarrándose los dedos.</a:t>
            </a:r>
          </a:p>
        </p:txBody>
      </p:sp>
      <p:sp>
        <p:nvSpPr>
          <p:cNvPr id="60" name="Marcador de texto 1">
            <a:extLst>
              <a:ext uri="{FF2B5EF4-FFF2-40B4-BE49-F238E27FC236}">
                <a16:creationId xmlns="" xmlns:a16="http://schemas.microsoft.com/office/drawing/2014/main" id="{A48ACCBB-45B3-A64D-9E8E-240BA79F5A14}"/>
              </a:ext>
            </a:extLst>
          </p:cNvPr>
          <p:cNvSpPr txBox="1">
            <a:spLocks/>
          </p:cNvSpPr>
          <p:nvPr/>
        </p:nvSpPr>
        <p:spPr>
          <a:xfrm>
            <a:off x="1897141" y="2858797"/>
            <a:ext cx="2414882" cy="927522"/>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Mójese las manos    con agua.</a:t>
            </a:r>
          </a:p>
        </p:txBody>
      </p:sp>
      <p:sp>
        <p:nvSpPr>
          <p:cNvPr id="61" name="Marcador de texto 1">
            <a:extLst>
              <a:ext uri="{FF2B5EF4-FFF2-40B4-BE49-F238E27FC236}">
                <a16:creationId xmlns="" xmlns:a16="http://schemas.microsoft.com/office/drawing/2014/main" id="{5449642E-A66C-8E43-B254-AD15CB30E329}"/>
              </a:ext>
            </a:extLst>
          </p:cNvPr>
          <p:cNvSpPr txBox="1">
            <a:spLocks/>
          </p:cNvSpPr>
          <p:nvPr/>
        </p:nvSpPr>
        <p:spPr>
          <a:xfrm>
            <a:off x="4725411" y="2858797"/>
            <a:ext cx="2319258" cy="927524"/>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Deposite en la mano cantidad de jabón suficiente para ambas manos.</a:t>
            </a:r>
          </a:p>
        </p:txBody>
      </p:sp>
    </p:spTree>
    <p:custDataLst>
      <p:tags r:id="rId1"/>
    </p:custDataLst>
    <p:extLst>
      <p:ext uri="{BB962C8B-B14F-4D97-AF65-F5344CB8AC3E}">
        <p14:creationId xmlns:p14="http://schemas.microsoft.com/office/powerpoint/2010/main" val="100075211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5">
            <a:extLst>
              <a:ext uri="{FF2B5EF4-FFF2-40B4-BE49-F238E27FC236}">
                <a16:creationId xmlns="" xmlns:a16="http://schemas.microsoft.com/office/drawing/2014/main" id="{A180666B-82AE-484C-B42A-8D6E8724990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8550" t="55720" r="20030" b="21843"/>
          <a:stretch/>
        </p:blipFill>
        <p:spPr bwMode="auto">
          <a:xfrm>
            <a:off x="7960090" y="4431497"/>
            <a:ext cx="1830629" cy="117720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5">
            <a:extLst>
              <a:ext uri="{FF2B5EF4-FFF2-40B4-BE49-F238E27FC236}">
                <a16:creationId xmlns="" xmlns:a16="http://schemas.microsoft.com/office/drawing/2014/main" id="{07E834CD-A22F-EB4F-9CD7-22D629198B47}"/>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7156" t="56396" r="44154" b="23396"/>
          <a:stretch/>
        </p:blipFill>
        <p:spPr bwMode="auto">
          <a:xfrm>
            <a:off x="5069080" y="4434619"/>
            <a:ext cx="1677627" cy="11668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5">
            <a:extLst>
              <a:ext uri="{FF2B5EF4-FFF2-40B4-BE49-F238E27FC236}">
                <a16:creationId xmlns="" xmlns:a16="http://schemas.microsoft.com/office/drawing/2014/main" id="{73314E5E-BAC0-CF46-A4EE-B5A52B953812}"/>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2691" t="56462" r="68420" b="22854"/>
          <a:stretch/>
        </p:blipFill>
        <p:spPr bwMode="auto">
          <a:xfrm>
            <a:off x="2130766" y="4434619"/>
            <a:ext cx="1783177" cy="117179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5">
            <a:extLst>
              <a:ext uri="{FF2B5EF4-FFF2-40B4-BE49-F238E27FC236}">
                <a16:creationId xmlns="" xmlns:a16="http://schemas.microsoft.com/office/drawing/2014/main" id="{B47EC3FD-91D1-FC45-B6D8-FF1AD073EF04}"/>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0262" t="13402" r="21125" b="64593"/>
          <a:stretch/>
        </p:blipFill>
        <p:spPr bwMode="auto">
          <a:xfrm>
            <a:off x="8065582" y="1607697"/>
            <a:ext cx="1647799" cy="11733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5">
            <a:extLst>
              <a:ext uri="{FF2B5EF4-FFF2-40B4-BE49-F238E27FC236}">
                <a16:creationId xmlns="" xmlns:a16="http://schemas.microsoft.com/office/drawing/2014/main" id="{1ACDD010-725E-A644-B863-A8D62CD36F66}"/>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5621" t="13807" r="43444" b="63710"/>
          <a:stretch/>
        </p:blipFill>
        <p:spPr bwMode="auto">
          <a:xfrm>
            <a:off x="5035642" y="1607696"/>
            <a:ext cx="1711065" cy="1173302"/>
          </a:xfrm>
          <a:prstGeom prst="roundRect">
            <a:avLst>
              <a:gd name="adj" fmla="val 301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5">
            <a:extLst>
              <a:ext uri="{FF2B5EF4-FFF2-40B4-BE49-F238E27FC236}">
                <a16:creationId xmlns="" xmlns:a16="http://schemas.microsoft.com/office/drawing/2014/main" id="{46B18775-6734-A54C-9B54-E6F6568B6FB7}"/>
              </a:ext>
            </a:extLst>
          </p:cNvPr>
          <p:cNvPicPr>
            <a:picLocks noChangeAspect="1"/>
          </p:cNvPicPr>
          <p:nvPr/>
        </p:nvPicPr>
        <p:blipFill rotWithShape="1">
          <a:blip r:embed="rId4">
            <a:extLst>
              <a:ext uri="{28A0092B-C50C-407E-A947-70E740481C1C}">
                <a14:useLocalDpi xmlns:a14="http://schemas.microsoft.com/office/drawing/2010/main" val="0"/>
              </a:ext>
            </a:extLst>
          </a:blip>
          <a:srcRect l="11351" t="13633" r="67737" b="63884"/>
          <a:stretch/>
        </p:blipFill>
        <p:spPr bwMode="auto">
          <a:xfrm>
            <a:off x="2262852" y="1593856"/>
            <a:ext cx="1501573" cy="1210946"/>
          </a:xfrm>
          <a:prstGeom prst="roundRect">
            <a:avLst>
              <a:gd name="adj" fmla="val 377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 xmlns:a16="http://schemas.microsoft.com/office/drawing/2014/main" id="{6682135F-9793-B64A-9AF3-5B091CAD6D1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agua y jabón</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8217A62-8FF6-A040-BDF3-C529DA3A4DCA}"/>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11" name="Rectángulo redondeado 10">
            <a:extLst>
              <a:ext uri="{FF2B5EF4-FFF2-40B4-BE49-F238E27FC236}">
                <a16:creationId xmlns="" xmlns:a16="http://schemas.microsoft.com/office/drawing/2014/main" id="{C73F536D-E0B9-2542-AA31-FF809A3C8504}"/>
              </a:ext>
            </a:extLst>
          </p:cNvPr>
          <p:cNvSpPr/>
          <p:nvPr/>
        </p:nvSpPr>
        <p:spPr>
          <a:xfrm>
            <a:off x="2056799" y="1593856"/>
            <a:ext cx="1969857" cy="1203456"/>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4" name="Rectángulo redondeado 13">
            <a:extLst>
              <a:ext uri="{FF2B5EF4-FFF2-40B4-BE49-F238E27FC236}">
                <a16:creationId xmlns="" xmlns:a16="http://schemas.microsoft.com/office/drawing/2014/main" id="{B8E6ABD4-089B-C14E-A61E-E14CD2748F75}"/>
              </a:ext>
            </a:extLst>
          </p:cNvPr>
          <p:cNvSpPr/>
          <p:nvPr/>
        </p:nvSpPr>
        <p:spPr>
          <a:xfrm>
            <a:off x="7903083" y="1607696"/>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6" name="Rectángulo redondeado 15">
            <a:extLst>
              <a:ext uri="{FF2B5EF4-FFF2-40B4-BE49-F238E27FC236}">
                <a16:creationId xmlns="" xmlns:a16="http://schemas.microsoft.com/office/drawing/2014/main" id="{719538F6-08DD-E440-BD19-264E4506D2AB}"/>
              </a:ext>
            </a:extLst>
          </p:cNvPr>
          <p:cNvSpPr/>
          <p:nvPr/>
        </p:nvSpPr>
        <p:spPr>
          <a:xfrm>
            <a:off x="2056800" y="4416795"/>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8" name="Rectángulo redondeado 17">
            <a:extLst>
              <a:ext uri="{FF2B5EF4-FFF2-40B4-BE49-F238E27FC236}">
                <a16:creationId xmlns="" xmlns:a16="http://schemas.microsoft.com/office/drawing/2014/main" id="{606DF8B3-C0D7-D04D-82AF-4B80BB7301CE}"/>
              </a:ext>
            </a:extLst>
          </p:cNvPr>
          <p:cNvSpPr/>
          <p:nvPr/>
        </p:nvSpPr>
        <p:spPr>
          <a:xfrm>
            <a:off x="4900220" y="4416796"/>
            <a:ext cx="1969858"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0" name="Rectángulo redondeado 19">
            <a:extLst>
              <a:ext uri="{FF2B5EF4-FFF2-40B4-BE49-F238E27FC236}">
                <a16:creationId xmlns="" xmlns:a16="http://schemas.microsoft.com/office/drawing/2014/main" id="{BF88AA6A-D8EC-0149-B715-AD399107509D}"/>
              </a:ext>
            </a:extLst>
          </p:cNvPr>
          <p:cNvSpPr/>
          <p:nvPr/>
        </p:nvSpPr>
        <p:spPr>
          <a:xfrm>
            <a:off x="7919091" y="4419085"/>
            <a:ext cx="1969859"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1" name="Rectángulo redondeado 20">
            <a:extLst>
              <a:ext uri="{FF2B5EF4-FFF2-40B4-BE49-F238E27FC236}">
                <a16:creationId xmlns="" xmlns:a16="http://schemas.microsoft.com/office/drawing/2014/main" id="{DBD1B9A2-1E18-D346-8B7D-F52CE836756C}"/>
              </a:ext>
            </a:extLst>
          </p:cNvPr>
          <p:cNvSpPr/>
          <p:nvPr/>
        </p:nvSpPr>
        <p:spPr>
          <a:xfrm>
            <a:off x="4900002" y="1600788"/>
            <a:ext cx="1970076"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2" name="Marcador de texto 1">
            <a:extLst>
              <a:ext uri="{FF2B5EF4-FFF2-40B4-BE49-F238E27FC236}">
                <a16:creationId xmlns="" xmlns:a16="http://schemas.microsoft.com/office/drawing/2014/main" id="{5C72C5EC-06F7-8341-BC1A-4C7348F67E38}"/>
              </a:ext>
            </a:extLst>
          </p:cNvPr>
          <p:cNvSpPr txBox="1">
            <a:spLocks/>
          </p:cNvSpPr>
          <p:nvPr/>
        </p:nvSpPr>
        <p:spPr>
          <a:xfrm>
            <a:off x="7656739" y="2959927"/>
            <a:ext cx="2487385" cy="118648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Enjuáguese las manos con agua.</a:t>
            </a:r>
          </a:p>
          <a:p>
            <a:pPr marL="19050" indent="0">
              <a:buNone/>
            </a:pPr>
            <a:endParaRPr lang="es-CL" sz="1400" dirty="0">
              <a:latin typeface="ACHS Nueva Sans" pitchFamily="2" charset="0"/>
              <a:cs typeface="Arial" panose="020B0604020202020204" pitchFamily="34" charset="0"/>
            </a:endParaRPr>
          </a:p>
        </p:txBody>
      </p:sp>
      <p:sp>
        <p:nvSpPr>
          <p:cNvPr id="23" name="Marcador de texto 1">
            <a:extLst>
              <a:ext uri="{FF2B5EF4-FFF2-40B4-BE49-F238E27FC236}">
                <a16:creationId xmlns="" xmlns:a16="http://schemas.microsoft.com/office/drawing/2014/main" id="{3142E5EE-661D-6443-B935-AD0D69714753}"/>
              </a:ext>
            </a:extLst>
          </p:cNvPr>
          <p:cNvSpPr txBox="1">
            <a:spLocks/>
          </p:cNvSpPr>
          <p:nvPr/>
        </p:nvSpPr>
        <p:spPr>
          <a:xfrm>
            <a:off x="1897140" y="5739746"/>
            <a:ext cx="2589787"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Séquelas con una toalla de un solo uso.</a:t>
            </a:r>
          </a:p>
        </p:txBody>
      </p:sp>
      <p:sp>
        <p:nvSpPr>
          <p:cNvPr id="24" name="Marcador de texto 1">
            <a:extLst>
              <a:ext uri="{FF2B5EF4-FFF2-40B4-BE49-F238E27FC236}">
                <a16:creationId xmlns="" xmlns:a16="http://schemas.microsoft.com/office/drawing/2014/main" id="{A1F93D55-66E4-8F42-9F84-917EC2BB826C}"/>
              </a:ext>
            </a:extLst>
          </p:cNvPr>
          <p:cNvSpPr txBox="1">
            <a:spLocks/>
          </p:cNvSpPr>
          <p:nvPr/>
        </p:nvSpPr>
        <p:spPr>
          <a:xfrm>
            <a:off x="4725411" y="5739746"/>
            <a:ext cx="2589788"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Sírvase de la toalla para cerrar el grifo.</a:t>
            </a:r>
          </a:p>
        </p:txBody>
      </p:sp>
      <p:sp>
        <p:nvSpPr>
          <p:cNvPr id="25" name="Marcador de texto 1">
            <a:extLst>
              <a:ext uri="{FF2B5EF4-FFF2-40B4-BE49-F238E27FC236}">
                <a16:creationId xmlns="" xmlns:a16="http://schemas.microsoft.com/office/drawing/2014/main" id="{36FE7AB3-9E31-BB4D-8D8F-A7E987038C51}"/>
              </a:ext>
            </a:extLst>
          </p:cNvPr>
          <p:cNvSpPr txBox="1">
            <a:spLocks/>
          </p:cNvSpPr>
          <p:nvPr/>
        </p:nvSpPr>
        <p:spPr>
          <a:xfrm>
            <a:off x="7656739" y="5739746"/>
            <a:ext cx="2487385"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Y sus manos son seguras.</a:t>
            </a:r>
          </a:p>
        </p:txBody>
      </p:sp>
      <p:sp>
        <p:nvSpPr>
          <p:cNvPr id="26" name="Marcador de texto 1">
            <a:extLst>
              <a:ext uri="{FF2B5EF4-FFF2-40B4-BE49-F238E27FC236}">
                <a16:creationId xmlns="" xmlns:a16="http://schemas.microsoft.com/office/drawing/2014/main" id="{E4C3C9BA-4487-4E45-8364-B42F9FE5A7FC}"/>
              </a:ext>
            </a:extLst>
          </p:cNvPr>
          <p:cNvSpPr txBox="1">
            <a:spLocks/>
          </p:cNvSpPr>
          <p:nvPr/>
        </p:nvSpPr>
        <p:spPr>
          <a:xfrm>
            <a:off x="4725410" y="2959927"/>
            <a:ext cx="2589789" cy="118648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Frote la punta de los dedos de mano derecha contra palma izquierda, con movimiento de rotación, y viceversa. </a:t>
            </a:r>
          </a:p>
        </p:txBody>
      </p:sp>
      <p:sp>
        <p:nvSpPr>
          <p:cNvPr id="27" name="Marcador de texto 1">
            <a:extLst>
              <a:ext uri="{FF2B5EF4-FFF2-40B4-BE49-F238E27FC236}">
                <a16:creationId xmlns="" xmlns:a16="http://schemas.microsoft.com/office/drawing/2014/main" id="{D3A200E9-D6FD-414F-AE2E-E91443BDAF8A}"/>
              </a:ext>
            </a:extLst>
          </p:cNvPr>
          <p:cNvSpPr txBox="1">
            <a:spLocks/>
          </p:cNvSpPr>
          <p:nvPr/>
        </p:nvSpPr>
        <p:spPr>
          <a:xfrm>
            <a:off x="1897140" y="2963050"/>
            <a:ext cx="2589789" cy="1186490"/>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con movimiento de rotación el pulgar izquierdo atrapándolo con la palma de la mano derecha, y viceversa.</a:t>
            </a:r>
          </a:p>
          <a:p>
            <a:pPr marL="19050" indent="0">
              <a:buNone/>
            </a:pPr>
            <a:endParaRPr lang="es-CL" sz="1400" dirty="0">
              <a:latin typeface="ACHS Nueva Sans"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49188045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1F300BC9-AA32-4C4C-B08E-CCD7E6FB60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0" t="4954" r="6608" b="4954"/>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Deben usarse rutinariamente para evitar que la piel o mucosas del personal de salud tomen contacto con sangre o fluidos corporales de alto riesgo de cualquier paciente.</a:t>
            </a:r>
          </a:p>
          <a:p>
            <a:pPr marL="285750" indent="-285750">
              <a:lnSpc>
                <a:spcPct val="100000"/>
              </a:lnSpc>
              <a:spcBef>
                <a:spcPts val="1050"/>
              </a:spcBef>
              <a:buClr>
                <a:schemeClr val="accent2"/>
              </a:buClr>
            </a:pPr>
            <a:r>
              <a:rPr lang="es-ES" dirty="0">
                <a:solidFill>
                  <a:schemeClr val="tx1"/>
                </a:solidFill>
                <a:latin typeface="ACHS Nueva Sans" pitchFamily="2" charset="0"/>
              </a:rPr>
              <a:t>Usar  procedimientos en los cuales exista riesgo o se manipule directamente  sangre o fluido corporal de alto riesgo.</a:t>
            </a:r>
          </a:p>
          <a:p>
            <a:pPr marL="285750" indent="-285750">
              <a:lnSpc>
                <a:spcPct val="100000"/>
              </a:lnSpc>
              <a:spcBef>
                <a:spcPts val="1050"/>
              </a:spcBef>
              <a:buClr>
                <a:schemeClr val="accent2"/>
              </a:buClr>
            </a:pPr>
            <a:r>
              <a:rPr lang="es-ES" dirty="0">
                <a:solidFill>
                  <a:schemeClr val="tx1"/>
                </a:solidFill>
                <a:latin typeface="ACHS Nueva Sans" pitchFamily="2" charset="0"/>
              </a:rPr>
              <a:t>Deben cambiarse entre pacientes y cada vez que se rompan.</a:t>
            </a:r>
          </a:p>
          <a:p>
            <a:pPr marL="285750" indent="-285750">
              <a:lnSpc>
                <a:spcPct val="100000"/>
              </a:lnSpc>
              <a:spcBef>
                <a:spcPts val="1050"/>
              </a:spcBef>
              <a:buClr>
                <a:schemeClr val="accent2"/>
              </a:buClr>
            </a:pPr>
            <a:r>
              <a:rPr lang="es-ES" dirty="0">
                <a:solidFill>
                  <a:schemeClr val="tx1"/>
                </a:solidFill>
                <a:latin typeface="ACHS Nueva Sans" pitchFamily="2" charset="0"/>
              </a:rPr>
              <a:t>El guante contaminado debe ser desechado de inmediato y realizar lavado de manos del operador.</a:t>
            </a:r>
          </a:p>
          <a:p>
            <a:pPr marL="285750" indent="-285750">
              <a:lnSpc>
                <a:spcPct val="100000"/>
              </a:lnSpc>
              <a:spcBef>
                <a:spcPts val="1050"/>
              </a:spcBef>
              <a:buClr>
                <a:schemeClr val="accent2"/>
              </a:buClr>
            </a:pPr>
            <a:r>
              <a:rPr lang="es-ES" dirty="0">
                <a:solidFill>
                  <a:schemeClr val="tx1"/>
                </a:solidFill>
                <a:latin typeface="ACHS Nueva Sans" pitchFamily="2" charset="0"/>
              </a:rPr>
              <a:t>No deben reesterilizarse.</a:t>
            </a:r>
          </a:p>
          <a:p>
            <a:pPr marL="285750" indent="-285750">
              <a:lnSpc>
                <a:spcPct val="100000"/>
              </a:lnSpc>
              <a:spcBef>
                <a:spcPts val="1050"/>
              </a:spcBef>
              <a:buClr>
                <a:schemeClr val="accent2"/>
              </a:buClr>
            </a:pPr>
            <a:endParaRPr lang="es-CL" dirty="0">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Uso de barreras protectoras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3980137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0FAB24A5-1761-0549-83EA-1A1365ADB9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07" t="7754" r="9307" b="7754"/>
          <a:stretch/>
        </p:blipFill>
        <p:spPr>
          <a:xfrm>
            <a:off x="4473573" y="1516159"/>
            <a:ext cx="7718427"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8"/>
            <a:ext cx="3883252" cy="508010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Deben El transporte debe realizarse a través de un procedimiento de trabajo seguro.</a:t>
            </a:r>
          </a:p>
          <a:p>
            <a:pPr marL="285750" indent="-285750">
              <a:lnSpc>
                <a:spcPct val="100000"/>
              </a:lnSpc>
              <a:spcBef>
                <a:spcPts val="1050"/>
              </a:spcBef>
              <a:buClr>
                <a:schemeClr val="accent2"/>
              </a:buClr>
            </a:pPr>
            <a:r>
              <a:rPr lang="es-ES" dirty="0">
                <a:solidFill>
                  <a:schemeClr val="tx1"/>
                </a:solidFill>
                <a:latin typeface="ACHS Nueva Sans" pitchFamily="2" charset="0"/>
              </a:rPr>
              <a:t>Los tubos de exámenes una vez llenados y rotulados deben introducirse en bolsas plásticas pequeñas y transparentes; de este modo, si ocurriera algún derrame éste sería visible y quedará   contenido en la bolsa.</a:t>
            </a:r>
          </a:p>
          <a:p>
            <a:pPr marL="285750" indent="-285750">
              <a:lnSpc>
                <a:spcPct val="100000"/>
              </a:lnSpc>
              <a:spcBef>
                <a:spcPts val="1050"/>
              </a:spcBef>
              <a:buClr>
                <a:schemeClr val="accent2"/>
              </a:buClr>
            </a:pPr>
            <a:r>
              <a:rPr lang="es-ES" dirty="0">
                <a:solidFill>
                  <a:schemeClr val="tx1"/>
                </a:solidFill>
                <a:latin typeface="ACHS Nueva Sans" pitchFamily="2" charset="0"/>
              </a:rPr>
              <a:t>Los exámenes se enviarán a laboratorio dentro de la bolsa plástica, a través de envases de plástico duro, con tapa hermética y sellada (cápsula de transportación);  y si son transportados manualmente, deben ir en bolsa plástica cerrada y en contenedor rígido (cápsula o caja).</a:t>
            </a:r>
            <a:endParaRPr lang="es-CL" dirty="0">
              <a:solidFill>
                <a:schemeClr val="tx1"/>
              </a:solidFill>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Transporte de sangre y otros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325629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C4D78FF2-528C-8044-A9A7-35B54F7B14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7" r="7667" b="12224"/>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Actos:</a:t>
            </a:r>
          </a:p>
          <a:p>
            <a:pPr marL="285750" indent="-285750">
              <a:lnSpc>
                <a:spcPct val="100000"/>
              </a:lnSpc>
              <a:spcBef>
                <a:spcPts val="1050"/>
              </a:spcBef>
              <a:buClr>
                <a:schemeClr val="accent2"/>
              </a:buClr>
            </a:pPr>
            <a:r>
              <a:rPr lang="es-ES" dirty="0">
                <a:solidFill>
                  <a:schemeClr val="tx1"/>
                </a:solidFill>
                <a:latin typeface="ACHS Nueva Sans" pitchFamily="2" charset="0"/>
              </a:rPr>
              <a:t>Recapsular agujas ya utilizadas.</a:t>
            </a:r>
          </a:p>
          <a:p>
            <a:pPr marL="285750" indent="-285750">
              <a:lnSpc>
                <a:spcPct val="100000"/>
              </a:lnSpc>
              <a:spcBef>
                <a:spcPts val="1050"/>
              </a:spcBef>
              <a:buClr>
                <a:schemeClr val="accent2"/>
              </a:buClr>
            </a:pPr>
            <a:r>
              <a:rPr lang="es-ES" dirty="0">
                <a:solidFill>
                  <a:schemeClr val="tx1"/>
                </a:solidFill>
                <a:latin typeface="ACHS Nueva Sans" pitchFamily="2" charset="0"/>
              </a:rPr>
              <a:t>Manipular objetos contaminados sin protección personal.</a:t>
            </a:r>
          </a:p>
          <a:p>
            <a:pPr marL="285750" indent="-285750">
              <a:lnSpc>
                <a:spcPct val="100000"/>
              </a:lnSpc>
              <a:spcBef>
                <a:spcPts val="1050"/>
              </a:spcBef>
              <a:buClr>
                <a:schemeClr val="accent2"/>
              </a:buClr>
            </a:pPr>
            <a:r>
              <a:rPr lang="es-ES" dirty="0">
                <a:solidFill>
                  <a:schemeClr val="tx1"/>
                </a:solidFill>
                <a:latin typeface="ACHS Nueva Sans" pitchFamily="2" charset="0"/>
              </a:rPr>
              <a:t>Almacenar desechos en lugares no habilitados.</a:t>
            </a:r>
          </a:p>
          <a:p>
            <a:pPr marL="285750" indent="-285750">
              <a:lnSpc>
                <a:spcPct val="100000"/>
              </a:lnSpc>
              <a:spcBef>
                <a:spcPts val="1050"/>
              </a:spcBef>
              <a:buClr>
                <a:schemeClr val="accent2"/>
              </a:buClr>
            </a:pPr>
            <a:r>
              <a:rPr lang="es-ES" dirty="0">
                <a:solidFill>
                  <a:schemeClr val="tx1"/>
                </a:solidFill>
                <a:latin typeface="ACHS Nueva Sans" pitchFamily="2" charset="0"/>
              </a:rPr>
              <a:t>Sobrecargar contenedores con material cortopunzante y material biológico.</a:t>
            </a:r>
          </a:p>
          <a:p>
            <a:pPr marL="285750" indent="-285750">
              <a:lnSpc>
                <a:spcPct val="100000"/>
              </a:lnSpc>
              <a:spcBef>
                <a:spcPts val="1050"/>
              </a:spcBef>
              <a:buClr>
                <a:schemeClr val="accent2"/>
              </a:buClr>
            </a:pPr>
            <a:r>
              <a:rPr lang="es-ES" dirty="0">
                <a:solidFill>
                  <a:schemeClr val="tx1"/>
                </a:solidFill>
                <a:latin typeface="ACHS Nueva Sans" pitchFamily="2" charset="0"/>
              </a:rPr>
              <a:t>No estar atento durante la tarea.</a:t>
            </a:r>
          </a:p>
          <a:p>
            <a:pPr marL="285750" indent="-285750">
              <a:lnSpc>
                <a:spcPct val="100000"/>
              </a:lnSpc>
              <a:spcBef>
                <a:spcPts val="1050"/>
              </a:spcBef>
              <a:buClr>
                <a:schemeClr val="accent2"/>
              </a:buClr>
            </a:pPr>
            <a:r>
              <a:rPr lang="es-ES" dirty="0">
                <a:solidFill>
                  <a:schemeClr val="tx1"/>
                </a:solidFill>
                <a:latin typeface="ACHS Nueva Sans" pitchFamily="2" charset="0"/>
              </a:rPr>
              <a:t>No informar de peligros o situaciones irregulares de operación y almacenamiento.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9262"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Peligros habituales:</a:t>
            </a:r>
          </a:p>
        </p:txBody>
      </p:sp>
    </p:spTree>
    <p:custDataLst>
      <p:tags r:id="rId1"/>
    </p:custDataLst>
    <p:extLst>
      <p:ext uri="{BB962C8B-B14F-4D97-AF65-F5344CB8AC3E}">
        <p14:creationId xmlns:p14="http://schemas.microsoft.com/office/powerpoint/2010/main" val="25718492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 xmlns:a16="http://schemas.microsoft.com/office/drawing/2014/main" id="{778C4CA1-F8B8-5646-8883-47B0DC358DAF}"/>
              </a:ext>
            </a:extLst>
          </p:cNvPr>
          <p:cNvPicPr>
            <a:picLocks noChangeAspect="1"/>
          </p:cNvPicPr>
          <p:nvPr/>
        </p:nvPicPr>
        <p:blipFill rotWithShape="1">
          <a:blip r:embed="rId4">
            <a:extLst>
              <a:ext uri="{28A0092B-C50C-407E-A947-70E740481C1C}">
                <a14:useLocalDpi xmlns:a14="http://schemas.microsoft.com/office/drawing/2010/main" val="0"/>
              </a:ext>
            </a:extLst>
          </a:blip>
          <a:srcRect l="1853" t="12079" r="5920" b="45365"/>
          <a:stretch/>
        </p:blipFill>
        <p:spPr>
          <a:xfrm>
            <a:off x="4473573" y="1516159"/>
            <a:ext cx="7718427"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356282"/>
          </a:xfrm>
          <a:prstGeom prst="rect">
            <a:avLst/>
          </a:prstGeom>
        </p:spPr>
        <p:txBody>
          <a:bodyPr lIns="90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Recomendaciones durante el uso: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8321" y="1178874"/>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Cuidados equipo de salud:</a:t>
            </a:r>
          </a:p>
        </p:txBody>
      </p:sp>
      <p:pic>
        <p:nvPicPr>
          <p:cNvPr id="7" name="Imagen 4">
            <a:extLst>
              <a:ext uri="{FF2B5EF4-FFF2-40B4-BE49-F238E27FC236}">
                <a16:creationId xmlns="" xmlns:a16="http://schemas.microsoft.com/office/drawing/2014/main" id="{5D1F416C-95A1-6A4E-BE4E-16BDE6DD356A}"/>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241" t="64695" r="82575" b="27043"/>
          <a:stretch/>
        </p:blipFill>
        <p:spPr bwMode="auto">
          <a:xfrm>
            <a:off x="567932" y="3174454"/>
            <a:ext cx="502196" cy="48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5">
            <a:extLst>
              <a:ext uri="{FF2B5EF4-FFF2-40B4-BE49-F238E27FC236}">
                <a16:creationId xmlns="" xmlns:a16="http://schemas.microsoft.com/office/drawing/2014/main" id="{25D4F430-C58A-4C43-BB3D-CB5C5FBB94E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7981" t="55057" r="36204" b="37217"/>
          <a:stretch/>
        </p:blipFill>
        <p:spPr bwMode="auto">
          <a:xfrm>
            <a:off x="567986" y="4489261"/>
            <a:ext cx="482108" cy="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4">
            <a:extLst>
              <a:ext uri="{FF2B5EF4-FFF2-40B4-BE49-F238E27FC236}">
                <a16:creationId xmlns="" xmlns:a16="http://schemas.microsoft.com/office/drawing/2014/main" id="{1EA75A24-3D24-BC4E-9C04-7A179CA3FDE9}"/>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071" t="54940" r="83015" b="36962"/>
          <a:stretch/>
        </p:blipFill>
        <p:spPr bwMode="auto">
          <a:xfrm>
            <a:off x="567986" y="2541984"/>
            <a:ext cx="482108" cy="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4">
            <a:extLst>
              <a:ext uri="{FF2B5EF4-FFF2-40B4-BE49-F238E27FC236}">
                <a16:creationId xmlns="" xmlns:a16="http://schemas.microsoft.com/office/drawing/2014/main" id="{1DB6B34E-4B27-554A-AA36-96E112F1FD9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025" t="45348" r="82792" b="47079"/>
          <a:stretch/>
        </p:blipFill>
        <p:spPr bwMode="auto">
          <a:xfrm>
            <a:off x="568094" y="2011520"/>
            <a:ext cx="482108" cy="40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5">
            <a:extLst>
              <a:ext uri="{FF2B5EF4-FFF2-40B4-BE49-F238E27FC236}">
                <a16:creationId xmlns="" xmlns:a16="http://schemas.microsoft.com/office/drawing/2014/main" id="{F106D8D8-9F32-3347-9E68-53854ECC8DE8}"/>
              </a:ext>
            </a:extLst>
          </p:cNvPr>
          <p:cNvPicPr>
            <a:picLocks noChangeAspect="1"/>
          </p:cNvPicPr>
          <p:nvPr/>
        </p:nvPicPr>
        <p:blipFill rotWithShape="1">
          <a:blip r:embed="rId5">
            <a:extLst>
              <a:ext uri="{28A0092B-C50C-407E-A947-70E740481C1C}">
                <a14:useLocalDpi xmlns:a14="http://schemas.microsoft.com/office/drawing/2010/main" val="0"/>
              </a:ext>
            </a:extLst>
          </a:blip>
          <a:srcRect l="57731" t="44902" r="36049" b="46804"/>
          <a:stretch/>
        </p:blipFill>
        <p:spPr bwMode="auto">
          <a:xfrm>
            <a:off x="567932" y="3802531"/>
            <a:ext cx="482162" cy="48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arcador de texto 1">
            <a:extLst>
              <a:ext uri="{FF2B5EF4-FFF2-40B4-BE49-F238E27FC236}">
                <a16:creationId xmlns="" xmlns:a16="http://schemas.microsoft.com/office/drawing/2014/main" id="{F4B0D604-4F5F-8149-B214-651B82AC91BA}"/>
              </a:ext>
            </a:extLst>
          </p:cNvPr>
          <p:cNvSpPr txBox="1">
            <a:spLocks/>
          </p:cNvSpPr>
          <p:nvPr/>
        </p:nvSpPr>
        <p:spPr>
          <a:xfrm>
            <a:off x="449261" y="2043111"/>
            <a:ext cx="3869241" cy="3189790"/>
          </a:xfrm>
          <a:prstGeom prst="rect">
            <a:avLst/>
          </a:prstGeom>
        </p:spPr>
        <p:txBody>
          <a:bodyPr lIns="864000" tIns="468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50"/>
              </a:spcBef>
              <a:buClr>
                <a:schemeClr val="accent2"/>
              </a:buClr>
              <a:buNone/>
            </a:pPr>
            <a:r>
              <a:rPr lang="es-ES" dirty="0">
                <a:solidFill>
                  <a:schemeClr val="tx1"/>
                </a:solidFill>
                <a:latin typeface="ACHS Nueva Sans" pitchFamily="2" charset="0"/>
              </a:rPr>
              <a:t>No recapsule agujas.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entregue </a:t>
            </a:r>
            <a:r>
              <a:rPr lang="es-ES" dirty="0">
                <a:solidFill>
                  <a:schemeClr val="tx1"/>
                </a:solidFill>
                <a:latin typeface="ACHS Nueva Sans" pitchFamily="2" charset="0"/>
              </a:rPr>
              <a:t>material cortopunzante mano a mano sin verificar que se esté atento.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transfiera </a:t>
            </a:r>
            <a:r>
              <a:rPr lang="es-ES" dirty="0">
                <a:solidFill>
                  <a:schemeClr val="tx1"/>
                </a:solidFill>
                <a:latin typeface="ACHS Nueva Sans" pitchFamily="2" charset="0"/>
              </a:rPr>
              <a:t>sangre de una jeringa a un tubo.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manipule </a:t>
            </a:r>
            <a:r>
              <a:rPr lang="es-ES" dirty="0">
                <a:solidFill>
                  <a:schemeClr val="tx1"/>
                </a:solidFill>
                <a:latin typeface="ACHS Nueva Sans" pitchFamily="2" charset="0"/>
              </a:rPr>
              <a:t>agujas para separarlas de la jeringa con la mano.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deje </a:t>
            </a:r>
            <a:r>
              <a:rPr lang="es-ES" dirty="0">
                <a:solidFill>
                  <a:schemeClr val="tx1"/>
                </a:solidFill>
                <a:latin typeface="ACHS Nueva Sans" pitchFamily="2" charset="0"/>
              </a:rPr>
              <a:t>material cortopunzante en lugares inadecuados (mesas, cama, ropa, entre otros).</a:t>
            </a:r>
          </a:p>
        </p:txBody>
      </p:sp>
    </p:spTree>
    <p:custDataLst>
      <p:tags r:id="rId1"/>
    </p:custDataLst>
    <p:extLst>
      <p:ext uri="{BB962C8B-B14F-4D97-AF65-F5344CB8AC3E}">
        <p14:creationId xmlns:p14="http://schemas.microsoft.com/office/powerpoint/2010/main" val="40262929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72D9A9C-05F1-EF4C-89D0-45E3CF1C18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2" t="11821" r="6824" b="1842"/>
          <a:stretch/>
        </p:blipFill>
        <p:spPr>
          <a:xfrm>
            <a:off x="4473574" y="1516161"/>
            <a:ext cx="7718426"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356282"/>
          </a:xfrm>
          <a:prstGeom prst="rect">
            <a:avLst/>
          </a:prstGeom>
        </p:spPr>
        <p:txBody>
          <a:bodyPr lIns="90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Recomendaciones durante el uso: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Cuidados equipo de salud:</a:t>
            </a:r>
          </a:p>
        </p:txBody>
      </p:sp>
      <p:sp>
        <p:nvSpPr>
          <p:cNvPr id="14" name="Marcador de texto 1">
            <a:extLst>
              <a:ext uri="{FF2B5EF4-FFF2-40B4-BE49-F238E27FC236}">
                <a16:creationId xmlns="" xmlns:a16="http://schemas.microsoft.com/office/drawing/2014/main" id="{F4B0D604-4F5F-8149-B214-651B82AC91BA}"/>
              </a:ext>
            </a:extLst>
          </p:cNvPr>
          <p:cNvSpPr txBox="1">
            <a:spLocks/>
          </p:cNvSpPr>
          <p:nvPr/>
        </p:nvSpPr>
        <p:spPr>
          <a:xfrm>
            <a:off x="449261" y="2043111"/>
            <a:ext cx="3869241" cy="3000837"/>
          </a:xfrm>
          <a:prstGeom prst="rect">
            <a:avLst/>
          </a:prstGeom>
        </p:spPr>
        <p:txBody>
          <a:bodyPr lIns="864000" tIns="468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use </a:t>
            </a:r>
            <a:r>
              <a:rPr lang="es-ES" dirty="0">
                <a:solidFill>
                  <a:schemeClr val="tx1"/>
                </a:solidFill>
                <a:latin typeface="ACHS Nueva Sans" pitchFamily="2" charset="0"/>
              </a:rPr>
              <a:t>contenedores que tengan </a:t>
            </a:r>
            <a:r>
              <a:rPr lang="es-ES" dirty="0" smtClean="0">
                <a:solidFill>
                  <a:schemeClr val="tx1"/>
                </a:solidFill>
                <a:latin typeface="ACHS Nueva Sans" pitchFamily="2" charset="0"/>
              </a:rPr>
              <a:t>más </a:t>
            </a:r>
            <a:r>
              <a:rPr lang="es-ES" dirty="0">
                <a:solidFill>
                  <a:schemeClr val="tx1"/>
                </a:solidFill>
                <a:latin typeface="ACHS Nueva Sans" pitchFamily="2" charset="0"/>
              </a:rPr>
              <a:t>del tres cuartos de llenado. Solicita recambio.</a:t>
            </a:r>
          </a:p>
          <a:p>
            <a:pPr marL="0" lvl="1" indent="0">
              <a:lnSpc>
                <a:spcPct val="100000"/>
              </a:lnSpc>
              <a:spcBef>
                <a:spcPts val="1050"/>
              </a:spcBef>
              <a:buClr>
                <a:schemeClr val="accent2"/>
              </a:buClr>
              <a:buNone/>
            </a:pPr>
            <a:r>
              <a:rPr lang="es-ES" dirty="0" smtClean="0">
                <a:solidFill>
                  <a:schemeClr val="tx1"/>
                </a:solidFill>
                <a:latin typeface="ACHS Nueva Sans" pitchFamily="2" charset="0"/>
              </a:rPr>
              <a:t>Elimine </a:t>
            </a:r>
            <a:r>
              <a:rPr lang="es-ES" dirty="0">
                <a:solidFill>
                  <a:schemeClr val="tx1"/>
                </a:solidFill>
                <a:latin typeface="ACHS Nueva Sans" pitchFamily="2" charset="0"/>
              </a:rPr>
              <a:t>inmediatamente después del uso los cortopunzante en contenedores normados.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reemplace </a:t>
            </a:r>
            <a:r>
              <a:rPr lang="es-ES" dirty="0">
                <a:solidFill>
                  <a:schemeClr val="tx1"/>
                </a:solidFill>
                <a:latin typeface="ACHS Nueva Sans" pitchFamily="2" charset="0"/>
              </a:rPr>
              <a:t>el contenedor normado por cajas o plásticos no resistentes.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elimine </a:t>
            </a:r>
            <a:r>
              <a:rPr lang="es-ES" dirty="0">
                <a:solidFill>
                  <a:schemeClr val="tx1"/>
                </a:solidFill>
                <a:latin typeface="ACHS Nueva Sans" pitchFamily="2" charset="0"/>
              </a:rPr>
              <a:t>material cortopunzante en la basura común.</a:t>
            </a:r>
          </a:p>
        </p:txBody>
      </p:sp>
      <p:pic>
        <p:nvPicPr>
          <p:cNvPr id="28" name="Imagen 5">
            <a:extLst>
              <a:ext uri="{FF2B5EF4-FFF2-40B4-BE49-F238E27FC236}">
                <a16:creationId xmlns="" xmlns:a16="http://schemas.microsoft.com/office/drawing/2014/main" id="{7C79D3A3-49B1-D24F-904E-94426499D34D}"/>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9362" t="55046" r="85174" b="37416"/>
          <a:stretch/>
        </p:blipFill>
        <p:spPr bwMode="auto">
          <a:xfrm>
            <a:off x="577289" y="2879883"/>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5">
            <a:extLst>
              <a:ext uri="{FF2B5EF4-FFF2-40B4-BE49-F238E27FC236}">
                <a16:creationId xmlns="" xmlns:a16="http://schemas.microsoft.com/office/drawing/2014/main" id="{58CB1C1C-87A8-E74E-9D3A-2C36B189644E}"/>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8920" t="45405" r="84832" b="46752"/>
          <a:stretch/>
        </p:blipFill>
        <p:spPr bwMode="auto">
          <a:xfrm>
            <a:off x="567932" y="2152613"/>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6">
            <a:extLst>
              <a:ext uri="{FF2B5EF4-FFF2-40B4-BE49-F238E27FC236}">
                <a16:creationId xmlns="" xmlns:a16="http://schemas.microsoft.com/office/drawing/2014/main" id="{CC5473CF-AF25-0147-8078-E4A7AAF902DB}"/>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6184" t="55021" r="37822" b="37328"/>
          <a:stretch/>
        </p:blipFill>
        <p:spPr bwMode="auto">
          <a:xfrm>
            <a:off x="567932" y="4391734"/>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6">
            <a:extLst>
              <a:ext uri="{FF2B5EF4-FFF2-40B4-BE49-F238E27FC236}">
                <a16:creationId xmlns="" xmlns:a16="http://schemas.microsoft.com/office/drawing/2014/main" id="{4C7B6D34-0A36-BA4C-B813-F598051D84C3}"/>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6011" t="44954" r="38043" b="46813"/>
          <a:stretch/>
        </p:blipFill>
        <p:spPr bwMode="auto">
          <a:xfrm>
            <a:off x="576169" y="3654653"/>
            <a:ext cx="482108" cy="4821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09150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 xmlns:a16="http://schemas.microsoft.com/office/drawing/2014/main" id="{358893A9-75E6-FD45-B5C2-A37F1BE61C22}"/>
              </a:ext>
            </a:extLst>
          </p:cNvPr>
          <p:cNvSpPr>
            <a:spLocks noGrp="1"/>
          </p:cNvSpPr>
          <p:nvPr>
            <p:ph type="body" sz="quarter" idx="61"/>
          </p:nvPr>
        </p:nvSpPr>
        <p:spPr/>
        <p:txBody>
          <a:bodyPr/>
          <a:lstStyle/>
          <a:p>
            <a:r>
              <a:rPr lang="es-CL" dirty="0"/>
              <a:t>Antes de comenzar</a:t>
            </a:r>
          </a:p>
        </p:txBody>
      </p:sp>
      <p:sp>
        <p:nvSpPr>
          <p:cNvPr id="11" name="Marcador de texto 4">
            <a:extLst>
              <a:ext uri="{FF2B5EF4-FFF2-40B4-BE49-F238E27FC236}">
                <a16:creationId xmlns="" xmlns:a16="http://schemas.microsoft.com/office/drawing/2014/main" id="{91D7553B-3FFF-6047-96D3-581ED27F3ADD}"/>
              </a:ext>
            </a:extLst>
          </p:cNvPr>
          <p:cNvSpPr txBox="1">
            <a:spLocks/>
          </p:cNvSpPr>
          <p:nvPr/>
        </p:nvSpPr>
        <p:spPr>
          <a:xfrm>
            <a:off x="526890" y="2208672"/>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01</a:t>
            </a:r>
            <a:endParaRPr lang="es-CL" sz="4800" dirty="0">
              <a:solidFill>
                <a:schemeClr val="bg2"/>
              </a:solidFill>
              <a:latin typeface="ACHS Nueva Sans" pitchFamily="2" charset="0"/>
            </a:endParaRPr>
          </a:p>
        </p:txBody>
      </p:sp>
      <p:sp>
        <p:nvSpPr>
          <p:cNvPr id="12" name="Marcador de texto 4">
            <a:extLst>
              <a:ext uri="{FF2B5EF4-FFF2-40B4-BE49-F238E27FC236}">
                <a16:creationId xmlns="" xmlns:a16="http://schemas.microsoft.com/office/drawing/2014/main" id="{B62A72D4-A53B-8B49-92F2-9B7C32D91C82}"/>
              </a:ext>
            </a:extLst>
          </p:cNvPr>
          <p:cNvSpPr txBox="1">
            <a:spLocks/>
          </p:cNvSpPr>
          <p:nvPr/>
        </p:nvSpPr>
        <p:spPr>
          <a:xfrm>
            <a:off x="3411953" y="2213429"/>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02</a:t>
            </a:r>
            <a:endParaRPr lang="es-CL" sz="4800" dirty="0">
              <a:solidFill>
                <a:schemeClr val="bg2"/>
              </a:solidFill>
              <a:latin typeface="ACHS Nueva Sans" pitchFamily="2" charset="0"/>
            </a:endParaRPr>
          </a:p>
        </p:txBody>
      </p:sp>
      <p:sp>
        <p:nvSpPr>
          <p:cNvPr id="13" name="Marcador de texto 4">
            <a:extLst>
              <a:ext uri="{FF2B5EF4-FFF2-40B4-BE49-F238E27FC236}">
                <a16:creationId xmlns="" xmlns:a16="http://schemas.microsoft.com/office/drawing/2014/main" id="{FD5C8F62-9C52-8340-82A2-E0066B86EF8A}"/>
              </a:ext>
            </a:extLst>
          </p:cNvPr>
          <p:cNvSpPr txBox="1">
            <a:spLocks/>
          </p:cNvSpPr>
          <p:nvPr/>
        </p:nvSpPr>
        <p:spPr>
          <a:xfrm>
            <a:off x="6513991"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03</a:t>
            </a:r>
            <a:endParaRPr lang="es-CL" sz="4800" dirty="0">
              <a:solidFill>
                <a:schemeClr val="bg2"/>
              </a:solidFill>
              <a:latin typeface="ACHS Nueva Sans" pitchFamily="2" charset="0"/>
            </a:endParaRPr>
          </a:p>
        </p:txBody>
      </p:sp>
      <p:sp>
        <p:nvSpPr>
          <p:cNvPr id="14" name="Marcador de texto 4">
            <a:extLst>
              <a:ext uri="{FF2B5EF4-FFF2-40B4-BE49-F238E27FC236}">
                <a16:creationId xmlns="" xmlns:a16="http://schemas.microsoft.com/office/drawing/2014/main" id="{782DF500-0203-F24A-8A0E-330617E8C7D7}"/>
              </a:ext>
            </a:extLst>
          </p:cNvPr>
          <p:cNvSpPr txBox="1">
            <a:spLocks/>
          </p:cNvSpPr>
          <p:nvPr/>
        </p:nvSpPr>
        <p:spPr>
          <a:xfrm>
            <a:off x="9585030"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04</a:t>
            </a:r>
            <a:endParaRPr lang="es-CL" sz="4800" dirty="0">
              <a:solidFill>
                <a:schemeClr val="bg2"/>
              </a:solidFill>
              <a:latin typeface="ACHS Nueva Sans" pitchFamily="2" charset="0"/>
            </a:endParaRPr>
          </a:p>
        </p:txBody>
      </p:sp>
      <p:sp>
        <p:nvSpPr>
          <p:cNvPr id="15" name="Marcador de texto 5">
            <a:extLst>
              <a:ext uri="{FF2B5EF4-FFF2-40B4-BE49-F238E27FC236}">
                <a16:creationId xmlns="" xmlns:a16="http://schemas.microsoft.com/office/drawing/2014/main" id="{C8ECA2F2-50F4-3F41-B5BD-81252D991F95}"/>
              </a:ext>
            </a:extLst>
          </p:cNvPr>
          <p:cNvSpPr txBox="1">
            <a:spLocks/>
          </p:cNvSpPr>
          <p:nvPr/>
        </p:nvSpPr>
        <p:spPr>
          <a:xfrm>
            <a:off x="584328" y="4625431"/>
            <a:ext cx="1481151" cy="4268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Bienvenida</a:t>
            </a:r>
          </a:p>
        </p:txBody>
      </p:sp>
      <p:sp>
        <p:nvSpPr>
          <p:cNvPr id="16" name="Marcador de texto 5">
            <a:extLst>
              <a:ext uri="{FF2B5EF4-FFF2-40B4-BE49-F238E27FC236}">
                <a16:creationId xmlns="" xmlns:a16="http://schemas.microsoft.com/office/drawing/2014/main" id="{6AE49AC5-1301-734E-8BD6-826D979B9B3E}"/>
              </a:ext>
            </a:extLst>
          </p:cNvPr>
          <p:cNvSpPr txBox="1">
            <a:spLocks/>
          </p:cNvSpPr>
          <p:nvPr/>
        </p:nvSpPr>
        <p:spPr>
          <a:xfrm>
            <a:off x="3399325" y="4644570"/>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Presentación del facilitador</a:t>
            </a:r>
          </a:p>
          <a:p>
            <a:pPr algn="ctr"/>
            <a:endParaRPr lang="es-CL" b="1" dirty="0">
              <a:solidFill>
                <a:schemeClr val="bg2"/>
              </a:solidFill>
              <a:latin typeface="ACHS Nueva Sans" pitchFamily="2" charset="0"/>
            </a:endParaRPr>
          </a:p>
        </p:txBody>
      </p:sp>
      <p:sp>
        <p:nvSpPr>
          <p:cNvPr id="17" name="Marcador de texto 5">
            <a:extLst>
              <a:ext uri="{FF2B5EF4-FFF2-40B4-BE49-F238E27FC236}">
                <a16:creationId xmlns="" xmlns:a16="http://schemas.microsoft.com/office/drawing/2014/main" id="{FD8C40BB-B15B-A844-A1FF-541F929A4580}"/>
              </a:ext>
            </a:extLst>
          </p:cNvPr>
          <p:cNvSpPr txBox="1">
            <a:spLocks/>
          </p:cNvSpPr>
          <p:nvPr/>
        </p:nvSpPr>
        <p:spPr>
          <a:xfrm>
            <a:off x="6392303" y="4644572"/>
            <a:ext cx="1659132" cy="620939"/>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Expectativas de los participantes</a:t>
            </a:r>
          </a:p>
          <a:p>
            <a:pPr algn="ctr"/>
            <a:endParaRPr lang="es-CL" b="1" dirty="0">
              <a:solidFill>
                <a:schemeClr val="bg2"/>
              </a:solidFill>
              <a:latin typeface="ACHS Nueva Sans" pitchFamily="2" charset="0"/>
            </a:endParaRPr>
          </a:p>
        </p:txBody>
      </p:sp>
      <p:sp>
        <p:nvSpPr>
          <p:cNvPr id="18" name="Marcador de texto 5">
            <a:extLst>
              <a:ext uri="{FF2B5EF4-FFF2-40B4-BE49-F238E27FC236}">
                <a16:creationId xmlns="" xmlns:a16="http://schemas.microsoft.com/office/drawing/2014/main" id="{3C575E46-7519-5648-AFA8-A7DD75415D72}"/>
              </a:ext>
            </a:extLst>
          </p:cNvPr>
          <p:cNvSpPr txBox="1">
            <a:spLocks/>
          </p:cNvSpPr>
          <p:nvPr/>
        </p:nvSpPr>
        <p:spPr>
          <a:xfrm>
            <a:off x="9444431" y="4629414"/>
            <a:ext cx="1481151"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Presentación del curso</a:t>
            </a:r>
          </a:p>
          <a:p>
            <a:pPr algn="ctr"/>
            <a:endParaRPr lang="es-CL" b="1" dirty="0">
              <a:solidFill>
                <a:schemeClr val="bg2"/>
              </a:solidFill>
              <a:latin typeface="ACHS Nueva Sans" pitchFamily="2" charset="0"/>
            </a:endParaRPr>
          </a:p>
        </p:txBody>
      </p:sp>
      <p:pic>
        <p:nvPicPr>
          <p:cNvPr id="23" name="Imagen 22">
            <a:extLst>
              <a:ext uri="{FF2B5EF4-FFF2-40B4-BE49-F238E27FC236}">
                <a16:creationId xmlns="" xmlns:a16="http://schemas.microsoft.com/office/drawing/2014/main" id="{03F854EF-F27B-BE48-A769-4C0496D2DA91}"/>
              </a:ext>
            </a:extLst>
          </p:cNvPr>
          <p:cNvPicPr>
            <a:picLocks noChangeAspect="1"/>
          </p:cNvPicPr>
          <p:nvPr/>
        </p:nvPicPr>
        <p:blipFill>
          <a:blip r:embed="rId3"/>
          <a:stretch>
            <a:fillRect/>
          </a:stretch>
        </p:blipFill>
        <p:spPr>
          <a:xfrm>
            <a:off x="584327" y="3060478"/>
            <a:ext cx="1481153" cy="1071472"/>
          </a:xfrm>
          <a:prstGeom prst="rect">
            <a:avLst/>
          </a:prstGeom>
        </p:spPr>
      </p:pic>
      <p:pic>
        <p:nvPicPr>
          <p:cNvPr id="24" name="Imagen 23">
            <a:extLst>
              <a:ext uri="{FF2B5EF4-FFF2-40B4-BE49-F238E27FC236}">
                <a16:creationId xmlns="" xmlns:a16="http://schemas.microsoft.com/office/drawing/2014/main" id="{D58F6625-9293-1F44-9DB4-A9C699541BF9}"/>
              </a:ext>
            </a:extLst>
          </p:cNvPr>
          <p:cNvPicPr>
            <a:picLocks noChangeAspect="1"/>
          </p:cNvPicPr>
          <p:nvPr/>
        </p:nvPicPr>
        <p:blipFill>
          <a:blip r:embed="rId4"/>
          <a:stretch>
            <a:fillRect/>
          </a:stretch>
        </p:blipFill>
        <p:spPr>
          <a:xfrm>
            <a:off x="3762017" y="2959205"/>
            <a:ext cx="922622" cy="1336212"/>
          </a:xfrm>
          <a:prstGeom prst="rect">
            <a:avLst/>
          </a:prstGeom>
        </p:spPr>
      </p:pic>
      <p:pic>
        <p:nvPicPr>
          <p:cNvPr id="25" name="Imagen 24">
            <a:extLst>
              <a:ext uri="{FF2B5EF4-FFF2-40B4-BE49-F238E27FC236}">
                <a16:creationId xmlns="" xmlns:a16="http://schemas.microsoft.com/office/drawing/2014/main" id="{56C07644-EDAE-3C4A-AC80-835AF3C008E5}"/>
              </a:ext>
            </a:extLst>
          </p:cNvPr>
          <p:cNvPicPr>
            <a:picLocks noChangeAspect="1"/>
          </p:cNvPicPr>
          <p:nvPr/>
        </p:nvPicPr>
        <p:blipFill>
          <a:blip r:embed="rId5"/>
          <a:stretch>
            <a:fillRect/>
          </a:stretch>
        </p:blipFill>
        <p:spPr>
          <a:xfrm>
            <a:off x="6614197" y="3139746"/>
            <a:ext cx="1102987" cy="1039959"/>
          </a:xfrm>
          <a:prstGeom prst="rect">
            <a:avLst/>
          </a:prstGeom>
        </p:spPr>
      </p:pic>
      <p:pic>
        <p:nvPicPr>
          <p:cNvPr id="26" name="Imagen 25">
            <a:extLst>
              <a:ext uri="{FF2B5EF4-FFF2-40B4-BE49-F238E27FC236}">
                <a16:creationId xmlns="" xmlns:a16="http://schemas.microsoft.com/office/drawing/2014/main" id="{047C67DE-090A-0A4D-9DF0-AEED1D1CCBA4}"/>
              </a:ext>
            </a:extLst>
          </p:cNvPr>
          <p:cNvPicPr>
            <a:picLocks noChangeAspect="1"/>
          </p:cNvPicPr>
          <p:nvPr/>
        </p:nvPicPr>
        <p:blipFill>
          <a:blip r:embed="rId6"/>
          <a:stretch>
            <a:fillRect/>
          </a:stretch>
        </p:blipFill>
        <p:spPr>
          <a:xfrm>
            <a:off x="9606598" y="3082608"/>
            <a:ext cx="1157089" cy="1124948"/>
          </a:xfrm>
          <a:prstGeom prst="rect">
            <a:avLst/>
          </a:prstGeom>
        </p:spPr>
      </p:pic>
    </p:spTree>
    <p:custDataLst>
      <p:tags r:id="rId1"/>
    </p:custDataLst>
    <p:extLst>
      <p:ext uri="{BB962C8B-B14F-4D97-AF65-F5344CB8AC3E}">
        <p14:creationId xmlns:p14="http://schemas.microsoft.com/office/powerpoint/2010/main" val="11017070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3653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Tener tapa de cierre ajustado. </a:t>
            </a:r>
          </a:p>
          <a:p>
            <a:pPr marL="285750" indent="-285750">
              <a:lnSpc>
                <a:spcPct val="100000"/>
              </a:lnSpc>
              <a:spcBef>
                <a:spcPts val="1050"/>
              </a:spcBef>
              <a:buClr>
                <a:schemeClr val="accent2"/>
              </a:buClr>
            </a:pPr>
            <a:r>
              <a:rPr lang="es-ES" dirty="0">
                <a:solidFill>
                  <a:schemeClr val="tx1"/>
                </a:solidFill>
                <a:latin typeface="ACHS Nueva Sans" pitchFamily="2" charset="0"/>
              </a:rPr>
              <a:t>Tener bordes romos y superficies lisas.</a:t>
            </a:r>
          </a:p>
          <a:p>
            <a:pPr marL="285750" indent="-285750">
              <a:lnSpc>
                <a:spcPct val="100000"/>
              </a:lnSpc>
              <a:spcBef>
                <a:spcPts val="1050"/>
              </a:spcBef>
              <a:buClr>
                <a:schemeClr val="accent2"/>
              </a:buClr>
            </a:pPr>
            <a:r>
              <a:rPr lang="es-ES" dirty="0">
                <a:solidFill>
                  <a:schemeClr val="tx1"/>
                </a:solidFill>
                <a:latin typeface="ACHS Nueva Sans" pitchFamily="2" charset="0"/>
              </a:rPr>
              <a:t>Tener asas que faciliten su manejo. </a:t>
            </a:r>
          </a:p>
          <a:p>
            <a:pPr marL="285750" indent="-285750">
              <a:lnSpc>
                <a:spcPct val="100000"/>
              </a:lnSpc>
              <a:spcBef>
                <a:spcPts val="1050"/>
              </a:spcBef>
              <a:buClr>
                <a:schemeClr val="accent2"/>
              </a:buClr>
            </a:pPr>
            <a:r>
              <a:rPr lang="es-ES" dirty="0">
                <a:solidFill>
                  <a:schemeClr val="tx1"/>
                </a:solidFill>
                <a:latin typeface="ACHS Nueva Sans" pitchFamily="2" charset="0"/>
              </a:rPr>
              <a:t>Ser de material resistente a la manipulación y a los residuos contenidos.</a:t>
            </a:r>
          </a:p>
          <a:p>
            <a:pPr marL="285750" indent="-285750">
              <a:lnSpc>
                <a:spcPct val="100000"/>
              </a:lnSpc>
              <a:spcBef>
                <a:spcPts val="1050"/>
              </a:spcBef>
              <a:buClr>
                <a:schemeClr val="accent2"/>
              </a:buClr>
            </a:pPr>
            <a:r>
              <a:rPr lang="es-ES" dirty="0">
                <a:solidFill>
                  <a:schemeClr val="tx1"/>
                </a:solidFill>
                <a:latin typeface="ACHS Nueva Sans" pitchFamily="2" charset="0"/>
              </a:rPr>
              <a:t>Tener capacidad no mayor de 110 lts. </a:t>
            </a:r>
          </a:p>
          <a:p>
            <a:pPr marL="285750" indent="-285750">
              <a:lnSpc>
                <a:spcPct val="100000"/>
              </a:lnSpc>
              <a:spcBef>
                <a:spcPts val="1050"/>
              </a:spcBef>
              <a:buClr>
                <a:schemeClr val="accent2"/>
              </a:buClr>
            </a:pPr>
            <a:r>
              <a:rPr lang="es-ES" dirty="0">
                <a:solidFill>
                  <a:schemeClr val="tx1"/>
                </a:solidFill>
                <a:latin typeface="ACHS Nueva Sans" pitchFamily="2" charset="0"/>
              </a:rPr>
              <a:t>Los contenedores destinados a los residuos clasificados como cortopunzante deberán ser rígidos y resistentes al corte y la punción. </a:t>
            </a:r>
          </a:p>
        </p:txBody>
      </p:sp>
      <p:sp>
        <p:nvSpPr>
          <p:cNvPr id="6" name="Text Placeholder 14">
            <a:extLst>
              <a:ext uri="{FF2B5EF4-FFF2-40B4-BE49-F238E27FC236}">
                <a16:creationId xmlns="" xmlns:a16="http://schemas.microsoft.com/office/drawing/2014/main" id="{817F0031-52F2-204A-8724-8C264837EE4F}"/>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0E571026-FCED-9146-9135-A0EEF9EFEEEF}"/>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Contenedores:</a:t>
            </a:r>
          </a:p>
        </p:txBody>
      </p:sp>
      <p:pic>
        <p:nvPicPr>
          <p:cNvPr id="9" name="Imagen 8">
            <a:extLst>
              <a:ext uri="{FF2B5EF4-FFF2-40B4-BE49-F238E27FC236}">
                <a16:creationId xmlns="" xmlns:a16="http://schemas.microsoft.com/office/drawing/2014/main" id="{1262EEDE-8951-1748-B77A-00E435D5C03C}"/>
              </a:ext>
            </a:extLst>
          </p:cNvPr>
          <p:cNvPicPr>
            <a:picLocks noChangeAspect="1"/>
          </p:cNvPicPr>
          <p:nvPr/>
        </p:nvPicPr>
        <p:blipFill>
          <a:blip r:embed="rId4"/>
          <a:stretch>
            <a:fillRect/>
          </a:stretch>
        </p:blipFill>
        <p:spPr>
          <a:xfrm>
            <a:off x="5130730" y="758508"/>
            <a:ext cx="6612008" cy="6821714"/>
          </a:xfrm>
          <a:prstGeom prst="rect">
            <a:avLst/>
          </a:prstGeom>
        </p:spPr>
      </p:pic>
    </p:spTree>
    <p:custDataLst>
      <p:tags r:id="rId1"/>
    </p:custDataLst>
    <p:extLst>
      <p:ext uri="{BB962C8B-B14F-4D97-AF65-F5344CB8AC3E}">
        <p14:creationId xmlns:p14="http://schemas.microsoft.com/office/powerpoint/2010/main" val="19635478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D5CA4C0-C064-1B4D-A476-03B03A59F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7" t="8453" r="3801" b="459"/>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16160"/>
            <a:ext cx="3817938" cy="5080104"/>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tx1"/>
                </a:solidFill>
                <a:latin typeface="ACHS Nueva Sans" pitchFamily="2" charset="0"/>
              </a:rPr>
              <a:t>Frente a derrames, se avisará de inmediato a la empresa de aseo  para que proceda a la limpieza </a:t>
            </a:r>
            <a:r>
              <a:rPr lang="es-ES" b="1" dirty="0" smtClean="0">
                <a:solidFill>
                  <a:schemeClr val="tx1"/>
                </a:solidFill>
                <a:latin typeface="ACHS Nueva Sans" pitchFamily="2" charset="0"/>
              </a:rPr>
              <a:t>del </a:t>
            </a:r>
            <a:r>
              <a:rPr lang="es-ES" b="1" dirty="0">
                <a:solidFill>
                  <a:schemeClr val="tx1"/>
                </a:solidFill>
                <a:latin typeface="ACHS Nueva Sans" pitchFamily="2" charset="0"/>
              </a:rPr>
              <a:t>derrame:</a:t>
            </a:r>
          </a:p>
          <a:p>
            <a:pPr marL="285750" indent="-285750">
              <a:lnSpc>
                <a:spcPct val="100000"/>
              </a:lnSpc>
              <a:spcBef>
                <a:spcPts val="1050"/>
              </a:spcBef>
              <a:buClr>
                <a:schemeClr val="accent2"/>
              </a:buClr>
            </a:pPr>
            <a:r>
              <a:rPr lang="es-ES" dirty="0">
                <a:solidFill>
                  <a:schemeClr val="tx1"/>
                </a:solidFill>
                <a:latin typeface="ACHS Nueva Sans" pitchFamily="2" charset="0"/>
              </a:rPr>
              <a:t>El operador debe utilizar siempre guantes de procedimiento, frente a derrame de sangre o fluidos y en el caso de ser abundante debe utilizar además delantal y antiparras.</a:t>
            </a:r>
          </a:p>
          <a:p>
            <a:pPr marL="285750" indent="-285750">
              <a:lnSpc>
                <a:spcPct val="100000"/>
              </a:lnSpc>
              <a:spcBef>
                <a:spcPts val="1050"/>
              </a:spcBef>
              <a:buClr>
                <a:schemeClr val="accent2"/>
              </a:buClr>
            </a:pPr>
            <a:r>
              <a:rPr lang="es-ES" dirty="0">
                <a:solidFill>
                  <a:schemeClr val="tx1"/>
                </a:solidFill>
                <a:latin typeface="ACHS Nueva Sans" pitchFamily="2" charset="0"/>
              </a:rPr>
              <a:t>Deberá secar el derrame con papel o material absorbente.</a:t>
            </a:r>
          </a:p>
          <a:p>
            <a:pPr marL="285750" indent="-285750">
              <a:lnSpc>
                <a:spcPct val="100000"/>
              </a:lnSpc>
              <a:spcBef>
                <a:spcPts val="1050"/>
              </a:spcBef>
              <a:buClr>
                <a:schemeClr val="accent2"/>
              </a:buClr>
            </a:pPr>
            <a:r>
              <a:rPr lang="es-ES" dirty="0">
                <a:solidFill>
                  <a:schemeClr val="tx1"/>
                </a:solidFill>
                <a:latin typeface="ACHS Nueva Sans" pitchFamily="2" charset="0"/>
              </a:rPr>
              <a:t>Luego debe aplicar solución desinfectante (amonio cuaternario de 4ª generación), dejando actuar por 4 minutos. Luego retirar con papel absorbente.</a:t>
            </a:r>
          </a:p>
          <a:p>
            <a:pPr marL="285750" indent="-285750">
              <a:lnSpc>
                <a:spcPct val="100000"/>
              </a:lnSpc>
              <a:spcBef>
                <a:spcPts val="1050"/>
              </a:spcBef>
              <a:buClr>
                <a:schemeClr val="accent2"/>
              </a:buClr>
            </a:pPr>
            <a:r>
              <a:rPr lang="es-ES" dirty="0">
                <a:solidFill>
                  <a:schemeClr val="tx1"/>
                </a:solidFill>
                <a:latin typeface="ACHS Nueva Sans" pitchFamily="2" charset="0"/>
              </a:rPr>
              <a:t>Retire guantes y realice lavado de manos.</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derrame de sangre y/o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31654346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ES" dirty="0">
                <a:solidFill>
                  <a:schemeClr val="tx1"/>
                </a:solidFill>
                <a:latin typeface="ACHS Nueva Sans" pitchFamily="2" charset="0"/>
              </a:rPr>
              <a:t>Para el lavado de los materiales contaminados con sangre y fluidos corporales será obligatorio el uso de guantes y protección ocular.</a:t>
            </a:r>
          </a:p>
          <a:p>
            <a:pPr>
              <a:lnSpc>
                <a:spcPct val="100000"/>
              </a:lnSpc>
              <a:spcBef>
                <a:spcPts val="1050"/>
              </a:spcBef>
              <a:buClr>
                <a:schemeClr val="accent2"/>
              </a:buClr>
            </a:pPr>
            <a:r>
              <a:rPr lang="es-ES" dirty="0">
                <a:solidFill>
                  <a:schemeClr val="tx1"/>
                </a:solidFill>
                <a:latin typeface="ACHS Nueva Sans" pitchFamily="2" charset="0"/>
              </a:rPr>
              <a:t>En las áreas clínicas, en caso de contener sangre u otros fluidos visibles, sólo enjuagar con agua corriente previo envío a central de esterilización para su lavado y preparación para su esterilización, según procedimiento establecido. </a:t>
            </a:r>
          </a:p>
          <a:p>
            <a:pPr marL="285750" indent="-285750">
              <a:lnSpc>
                <a:spcPct val="100000"/>
              </a:lnSpc>
              <a:spcBef>
                <a:spcPts val="1050"/>
              </a:spcBef>
              <a:buClr>
                <a:schemeClr val="accent2"/>
              </a:buClr>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Limpieza instrumental y material contaminado con sangre y/o fluidos corporales</a:t>
            </a:r>
            <a:endParaRPr lang="x-none" dirty="0">
              <a:latin typeface="ACHS Nueva Sans" pitchFamily="2" charset="0"/>
            </a:endParaRPr>
          </a:p>
        </p:txBody>
      </p:sp>
      <p:pic>
        <p:nvPicPr>
          <p:cNvPr id="10" name="Imagen 9">
            <a:extLst>
              <a:ext uri="{FF2B5EF4-FFF2-40B4-BE49-F238E27FC236}">
                <a16:creationId xmlns="" xmlns:a16="http://schemas.microsoft.com/office/drawing/2014/main" id="{BE454919-45E4-8946-AE0C-86916275B467}"/>
              </a:ext>
            </a:extLst>
          </p:cNvPr>
          <p:cNvPicPr>
            <a:picLocks noChangeAspect="1"/>
          </p:cNvPicPr>
          <p:nvPr/>
        </p:nvPicPr>
        <p:blipFill rotWithShape="1">
          <a:blip r:embed="rId4"/>
          <a:srcRect l="3130" t="15416" r="3130" b="5794"/>
          <a:stretch/>
        </p:blipFill>
        <p:spPr>
          <a:xfrm>
            <a:off x="4473574" y="1537549"/>
            <a:ext cx="7718426" cy="5320451"/>
          </a:xfrm>
          <a:prstGeom prst="rect">
            <a:avLst/>
          </a:prstGeom>
        </p:spPr>
      </p:pic>
    </p:spTree>
    <p:custDataLst>
      <p:tags r:id="rId1"/>
    </p:custDataLst>
    <p:extLst>
      <p:ext uri="{BB962C8B-B14F-4D97-AF65-F5344CB8AC3E}">
        <p14:creationId xmlns:p14="http://schemas.microsoft.com/office/powerpoint/2010/main" val="4878381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616D64D6-3926-B648-978B-8545C091B4A4}"/>
              </a:ext>
            </a:extLst>
          </p:cNvPr>
          <p:cNvPicPr>
            <a:picLocks noChangeAspect="1"/>
          </p:cNvPicPr>
          <p:nvPr/>
        </p:nvPicPr>
        <p:blipFill rotWithShape="1">
          <a:blip r:embed="rId4"/>
          <a:srcRect l="8045" t="12331" r="8045" b="3456"/>
          <a:stretch/>
        </p:blipFill>
        <p:spPr>
          <a:xfrm>
            <a:off x="4473574" y="1537549"/>
            <a:ext cx="7718425" cy="532045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CL" altLang="es-CL" dirty="0">
                <a:latin typeface="ACHS Nueva Sans" pitchFamily="2" charset="0"/>
              </a:rPr>
              <a:t>La ropa visiblemente contaminada con sangre o fluidos se debe dejar en bolsa de plástico transparente cerrada, para el posterior retiro de lavandería, quienes la manipulen deben usar guantes y trasladar en contenedor.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ropa contaminada con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44131833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4AC2264C-4185-8C49-83A8-511C17B8479C}"/>
              </a:ext>
            </a:extLst>
          </p:cNvPr>
          <p:cNvPicPr>
            <a:picLocks noChangeAspect="1"/>
          </p:cNvPicPr>
          <p:nvPr/>
        </p:nvPicPr>
        <p:blipFill rotWithShape="1">
          <a:blip r:embed="rId4">
            <a:extLst>
              <a:ext uri="{28A0092B-C50C-407E-A947-70E740481C1C}">
                <a14:useLocalDpi xmlns:a14="http://schemas.microsoft.com/office/drawing/2010/main" val="0"/>
              </a:ext>
            </a:extLst>
          </a:blip>
          <a:srcRect l="3675" t="1503" r="3675" b="5241"/>
          <a:stretch/>
        </p:blipFill>
        <p:spPr>
          <a:xfrm>
            <a:off x="4474722" y="1537549"/>
            <a:ext cx="7717277" cy="532045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CL" altLang="es-CL" dirty="0">
                <a:latin typeface="ACHS Nueva Sans" pitchFamily="2" charset="0"/>
              </a:rPr>
              <a:t>La recolección y traslado de todos los residuos deberá realizarse a través de un procedimiento de trabajo seguro.</a:t>
            </a:r>
          </a:p>
          <a:p>
            <a:pPr>
              <a:lnSpc>
                <a:spcPct val="100000"/>
              </a:lnSpc>
              <a:spcBef>
                <a:spcPts val="1050"/>
              </a:spcBef>
              <a:buClr>
                <a:schemeClr val="accent2"/>
              </a:buClr>
            </a:pPr>
            <a:r>
              <a:rPr lang="es-CL" altLang="es-CL" dirty="0">
                <a:latin typeface="ACHS Nueva Sans" pitchFamily="2" charset="0"/>
              </a:rPr>
              <a:t>Durante el retiro y transporte interno, los residuos depositados en contenedores y bolsas.</a:t>
            </a:r>
          </a:p>
          <a:p>
            <a:pPr>
              <a:lnSpc>
                <a:spcPct val="100000"/>
              </a:lnSpc>
              <a:spcBef>
                <a:spcPts val="1050"/>
              </a:spcBef>
              <a:buClr>
                <a:schemeClr val="accent2"/>
              </a:buClr>
            </a:pPr>
            <a:r>
              <a:rPr lang="es-CL" altLang="es-CL" dirty="0">
                <a:latin typeface="ACHS Nueva Sans" pitchFamily="2" charset="0"/>
              </a:rPr>
              <a:t>Deberá practicarse en horarios y condiciones que minimicen molestias y riesgos.</a:t>
            </a:r>
          </a:p>
          <a:p>
            <a:pPr>
              <a:lnSpc>
                <a:spcPct val="100000"/>
              </a:lnSpc>
              <a:spcBef>
                <a:spcPts val="1050"/>
              </a:spcBef>
              <a:buClr>
                <a:schemeClr val="accent2"/>
              </a:buClr>
            </a:pPr>
            <a:endParaRPr lang="es-CL" altLang="es-CL" dirty="0">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5147422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E88C1A8-2CBB-154E-AF44-40730A44A6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6" t="7168" r="16231" b="19082"/>
          <a:stretch/>
        </p:blipFill>
        <p:spPr>
          <a:xfrm>
            <a:off x="4474723" y="1537549"/>
            <a:ext cx="7717276"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CL" altLang="es-CL" dirty="0">
                <a:latin typeface="ACHS Nueva Sans" pitchFamily="2" charset="0"/>
              </a:rPr>
              <a:t>Si la prevención falló, ante un accidente cortopunzante se deberán realizar las siguientes acciones de manera inmediata en el lugar de trabajo: </a:t>
            </a:r>
          </a:p>
          <a:p>
            <a:pPr>
              <a:lnSpc>
                <a:spcPct val="100000"/>
              </a:lnSpc>
              <a:spcBef>
                <a:spcPts val="1050"/>
              </a:spcBef>
              <a:buClr>
                <a:schemeClr val="accent2"/>
              </a:buClr>
            </a:pPr>
            <a:r>
              <a:rPr lang="es-CL" altLang="es-CL" dirty="0">
                <a:latin typeface="ACHS Nueva Sans" pitchFamily="2" charset="0"/>
              </a:rPr>
              <a:t>Avise a su jefatura del accidente para su derivación a ACHS más cercana.</a:t>
            </a:r>
          </a:p>
          <a:p>
            <a:pPr>
              <a:lnSpc>
                <a:spcPct val="100000"/>
              </a:lnSpc>
              <a:spcBef>
                <a:spcPts val="1050"/>
              </a:spcBef>
              <a:buClr>
                <a:schemeClr val="accent2"/>
              </a:buClr>
            </a:pPr>
            <a:r>
              <a:rPr lang="es-CL" altLang="es-CL" dirty="0">
                <a:latin typeface="ACHS Nueva Sans" pitchFamily="2" charset="0"/>
              </a:rPr>
              <a:t>Frente a una fuente conocida, se debe solicitar una muestra al paciente fuente, la que debe ser presentada al momento del ingreso del accidentado en centros ACHS.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4870801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CD6B534-060C-464E-BEC2-DBE171CCCCCA}"/>
              </a:ext>
            </a:extLst>
          </p:cNvPr>
          <p:cNvPicPr>
            <a:picLocks noChangeAspect="1"/>
          </p:cNvPicPr>
          <p:nvPr/>
        </p:nvPicPr>
        <p:blipFill rotWithShape="1">
          <a:blip r:embed="rId4">
            <a:extLst>
              <a:ext uri="{28A0092B-C50C-407E-A947-70E740481C1C}">
                <a14:useLocalDpi xmlns:a14="http://schemas.microsoft.com/office/drawing/2010/main" val="0"/>
              </a:ext>
            </a:extLst>
          </a:blip>
          <a:srcRect l="747" t="30917" r="747" b="23808"/>
          <a:stretch/>
        </p:blipFill>
        <p:spPr>
          <a:xfrm>
            <a:off x="4474724" y="1537549"/>
            <a:ext cx="7717275"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CL" altLang="es-CL" dirty="0">
                <a:latin typeface="ACHS Nueva Sans" pitchFamily="2" charset="0"/>
              </a:rPr>
              <a:t>Con fuente conocida:</a:t>
            </a:r>
          </a:p>
          <a:p>
            <a:pPr>
              <a:lnSpc>
                <a:spcPct val="100000"/>
              </a:lnSpc>
              <a:spcBef>
                <a:spcPts val="1050"/>
              </a:spcBef>
              <a:buClr>
                <a:schemeClr val="accent2"/>
              </a:buClr>
            </a:pPr>
            <a:r>
              <a:rPr lang="es-CL" altLang="es-CL" dirty="0">
                <a:latin typeface="ACHS Nueva Sans" pitchFamily="2" charset="0"/>
              </a:rPr>
              <a:t>Traer muestra de la fuente con consentimiento informado.</a:t>
            </a:r>
          </a:p>
          <a:p>
            <a:pPr>
              <a:lnSpc>
                <a:spcPct val="100000"/>
              </a:lnSpc>
              <a:spcBef>
                <a:spcPts val="1050"/>
              </a:spcBef>
              <a:buClr>
                <a:schemeClr val="accent2"/>
              </a:buClr>
            </a:pPr>
            <a:r>
              <a:rPr lang="es-CL" altLang="es-CL" dirty="0">
                <a:latin typeface="ACHS Nueva Sans" pitchFamily="2" charset="0"/>
              </a:rPr>
              <a:t>Si paciente es VIH+ traer carga viral.</a:t>
            </a:r>
          </a:p>
          <a:p>
            <a:pPr marL="0" indent="0">
              <a:lnSpc>
                <a:spcPct val="100000"/>
              </a:lnSpc>
              <a:spcBef>
                <a:spcPts val="1050"/>
              </a:spcBef>
              <a:buClr>
                <a:schemeClr val="accent2"/>
              </a:buClr>
              <a:buNone/>
            </a:pPr>
            <a:endParaRPr lang="es-CL" altLang="es-CL" dirty="0">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410423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9AF5BBDA-384A-8A48-B18C-02C14399FF66}"/>
              </a:ext>
            </a:extLst>
          </p:cNvPr>
          <p:cNvSpPr>
            <a:spLocks noGrp="1"/>
          </p:cNvSpPr>
          <p:nvPr>
            <p:ph type="body" sz="quarter" idx="64"/>
          </p:nvPr>
        </p:nvSpPr>
        <p:spPr/>
        <p:txBody>
          <a:bodyPr/>
          <a:lstStyle/>
          <a:p>
            <a:endParaRPr lang="es-CL" dirty="0"/>
          </a:p>
        </p:txBody>
      </p:sp>
      <p:sp>
        <p:nvSpPr>
          <p:cNvPr id="7" name="Text Placeholder 15">
            <a:extLst>
              <a:ext uri="{FF2B5EF4-FFF2-40B4-BE49-F238E27FC236}">
                <a16:creationId xmlns="" xmlns:a16="http://schemas.microsoft.com/office/drawing/2014/main" id="{6682135F-9793-B64A-9AF3-5B091CAD6D1F}"/>
              </a:ext>
            </a:extLst>
          </p:cNvPr>
          <p:cNvSpPr txBox="1">
            <a:spLocks/>
          </p:cNvSpPr>
          <p:nvPr/>
        </p:nvSpPr>
        <p:spPr>
          <a:xfrm>
            <a:off x="449262" y="969461"/>
            <a:ext cx="9865812" cy="356282"/>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Documento de consentimiento informado para procedimiento de realización de examen VIH, VHB y/o VHC</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8217A62-8FF6-A040-BDF3-C529DA3A4DCA}"/>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Anexos</a:t>
            </a:r>
            <a:endParaRPr lang="x-none" dirty="0">
              <a:latin typeface="ACHS Nueva Sans" pitchFamily="2" charset="0"/>
            </a:endParaRPr>
          </a:p>
        </p:txBody>
      </p:sp>
      <p:sp>
        <p:nvSpPr>
          <p:cNvPr id="39" name="1 CuadroTexto">
            <a:extLst>
              <a:ext uri="{FF2B5EF4-FFF2-40B4-BE49-F238E27FC236}">
                <a16:creationId xmlns="" xmlns:a16="http://schemas.microsoft.com/office/drawing/2014/main" id="{C2DDDB7C-645A-BA40-83E6-988B1E2C82CF}"/>
              </a:ext>
            </a:extLst>
          </p:cNvPr>
          <p:cNvSpPr txBox="1">
            <a:spLocks noChangeArrowheads="1"/>
          </p:cNvSpPr>
          <p:nvPr/>
        </p:nvSpPr>
        <p:spPr bwMode="auto">
          <a:xfrm>
            <a:off x="2287591" y="1583039"/>
            <a:ext cx="7564161" cy="3754874"/>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1400" dirty="0">
                <a:solidFill>
                  <a:schemeClr val="accent3">
                    <a:lumMod val="75000"/>
                    <a:lumOff val="25000"/>
                  </a:schemeClr>
                </a:solidFill>
                <a:latin typeface="ACHS Nueva Sans" pitchFamily="2" charset="0"/>
                <a:cs typeface="Catamaran Light" panose="00000400000000000000" pitchFamily="2" charset="0"/>
              </a:rPr>
              <a:t>Fecha del Consentimiento: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Paciente: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RUT: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Médico: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RUT: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Lugar de Consulta: </a:t>
            </a:r>
          </a:p>
          <a:p>
            <a:endParaRPr lang="es-CL" altLang="es-CL" sz="1400" dirty="0">
              <a:solidFill>
                <a:schemeClr val="accent3">
                  <a:lumMod val="75000"/>
                  <a:lumOff val="25000"/>
                </a:schemeClr>
              </a:solidFill>
              <a:latin typeface="ACHS Nueva Sans" pitchFamily="2" charset="0"/>
              <a:cs typeface="Catamaran Light" panose="00000400000000000000" pitchFamily="2" charset="0"/>
            </a:endParaRPr>
          </a:p>
          <a:p>
            <a:pPr algn="just"/>
            <a:r>
              <a:rPr lang="es-CL" altLang="es-CL" sz="1400" dirty="0">
                <a:solidFill>
                  <a:schemeClr val="accent3">
                    <a:lumMod val="75000"/>
                    <a:lumOff val="25000"/>
                  </a:schemeClr>
                </a:solidFill>
                <a:latin typeface="ACHS Nueva Sans" pitchFamily="2" charset="0"/>
                <a:cs typeface="Catamaran Light" panose="00000400000000000000" pitchFamily="2" charset="0"/>
              </a:rPr>
              <a:t>Yo, ……………_____………………… declaro haber recibido consejería por parte del profesional ……____……………………………. del centro ……………………………, previa a la realización del test, y haber comprendido este documento, aceptando que el establecimiento antes mencionado me contacte confidencialmente para la entrega de resultados. Por otra parte, AUTORIZO a la Asociación Chilena de Seguridad y a su red de prestadores en convenio para la realización del examen de detección de anticuerpos contra el virus del VIH, VHB y VHC señalado por mi médico tratante antes individualizado. </a:t>
            </a:r>
          </a:p>
          <a:p>
            <a:pPr algn="just"/>
            <a:endParaRPr lang="es-CL" altLang="es-CL" sz="1400" dirty="0">
              <a:solidFill>
                <a:schemeClr val="accent1"/>
              </a:solidFill>
              <a:latin typeface="ACHS Nueva Sans" pitchFamily="2" charset="0"/>
              <a:cs typeface="Catamaran Light" panose="00000400000000000000" pitchFamily="2" charset="0"/>
            </a:endParaRPr>
          </a:p>
          <a:p>
            <a:r>
              <a:rPr lang="es-CL" altLang="es-CL" sz="1400" b="1" dirty="0">
                <a:solidFill>
                  <a:schemeClr val="accent1"/>
                </a:solidFill>
                <a:latin typeface="ACHS Nueva Sans" pitchFamily="2" charset="0"/>
                <a:cs typeface="Catamaran Light" panose="00000400000000000000" pitchFamily="2" charset="0"/>
              </a:rPr>
              <a:t>En caso de menores de edad o pacientes sin capacidad de otorgar consentimiento.</a:t>
            </a:r>
            <a:r>
              <a:rPr lang="es-CL" altLang="es-CL" sz="1400" b="1" spc="300" dirty="0">
                <a:solidFill>
                  <a:schemeClr val="accent1"/>
                </a:solidFill>
                <a:latin typeface="ACHS Nueva Sans" pitchFamily="2" charset="0"/>
                <a:cs typeface="Catamaran Light" panose="00000400000000000000" pitchFamily="2" charset="0"/>
              </a:rPr>
              <a:t> </a:t>
            </a:r>
            <a:endParaRPr lang="es-CL" altLang="es-CL" sz="1400" spc="300" dirty="0">
              <a:solidFill>
                <a:schemeClr val="accent1"/>
              </a:solidFill>
              <a:latin typeface="ACHS Nueva Sans" pitchFamily="2" charset="0"/>
              <a:cs typeface="Catamaran Light" panose="00000400000000000000" pitchFamily="2" charset="0"/>
            </a:endParaRP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representante legal: RUT: </a:t>
            </a:r>
          </a:p>
        </p:txBody>
      </p:sp>
      <p:sp>
        <p:nvSpPr>
          <p:cNvPr id="40" name="CuadroTexto 39">
            <a:extLst>
              <a:ext uri="{FF2B5EF4-FFF2-40B4-BE49-F238E27FC236}">
                <a16:creationId xmlns="" xmlns:a16="http://schemas.microsoft.com/office/drawing/2014/main" id="{E37A82A9-409A-4940-8CA6-01E88DDDD36D}"/>
              </a:ext>
            </a:extLst>
          </p:cNvPr>
          <p:cNvSpPr txBox="1"/>
          <p:nvPr/>
        </p:nvSpPr>
        <p:spPr>
          <a:xfrm>
            <a:off x="2287591" y="5907324"/>
            <a:ext cx="2808312" cy="584775"/>
          </a:xfrm>
          <a:prstGeom prst="rect">
            <a:avLst/>
          </a:prstGeom>
          <a:noFill/>
          <a:ln w="9525">
            <a:noFill/>
            <a:miter lim="800000"/>
            <a:headEnd/>
            <a:tailEnd/>
          </a:ln>
        </p:spPr>
        <p:txBody>
          <a:bodyPr wrap="square">
            <a:spAutoFit/>
          </a:bodyPr>
          <a:lstStyle>
            <a:defPPr>
              <a:defRPr lang="es-CL"/>
            </a:defPPr>
            <a:lvl1pPr>
              <a:defRPr sz="1700">
                <a:solidFill>
                  <a:srgbClr val="00454C"/>
                </a:solidFill>
                <a:latin typeface="+mj-lt"/>
                <a:cs typeface="Catamaran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s-CL" sz="1600" dirty="0">
                <a:solidFill>
                  <a:schemeClr val="accent3">
                    <a:lumMod val="75000"/>
                    <a:lumOff val="25000"/>
                  </a:schemeClr>
                </a:solidFill>
                <a:latin typeface="ACHS Nueva Sans" pitchFamily="2" charset="0"/>
                <a:sym typeface="Helvetica Neue"/>
              </a:rPr>
              <a:t>Firma del paciente o representante legal</a:t>
            </a:r>
          </a:p>
        </p:txBody>
      </p:sp>
      <p:sp>
        <p:nvSpPr>
          <p:cNvPr id="41" name="CuadroTexto 40">
            <a:extLst>
              <a:ext uri="{FF2B5EF4-FFF2-40B4-BE49-F238E27FC236}">
                <a16:creationId xmlns="" xmlns:a16="http://schemas.microsoft.com/office/drawing/2014/main" id="{27BEB699-9A0E-FC44-8858-980D00E75A29}"/>
              </a:ext>
            </a:extLst>
          </p:cNvPr>
          <p:cNvSpPr txBox="1"/>
          <p:nvPr/>
        </p:nvSpPr>
        <p:spPr>
          <a:xfrm>
            <a:off x="6752087" y="5907323"/>
            <a:ext cx="2808312" cy="338554"/>
          </a:xfrm>
          <a:prstGeom prst="rect">
            <a:avLst/>
          </a:prstGeom>
          <a:noFill/>
          <a:ln w="9525">
            <a:noFill/>
            <a:miter lim="800000"/>
            <a:headEnd/>
            <a:tailEnd/>
          </a:ln>
        </p:spPr>
        <p:txBody>
          <a:bodyPr wrap="square">
            <a:spAutoFit/>
          </a:bodyPr>
          <a:lstStyle>
            <a:defPPr>
              <a:defRPr lang="es-CL"/>
            </a:defPPr>
            <a:lvl1pPr>
              <a:defRPr sz="1700">
                <a:solidFill>
                  <a:srgbClr val="00454C"/>
                </a:solidFill>
                <a:latin typeface="+mj-lt"/>
                <a:cs typeface="Catamaran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s-CL" sz="1600" dirty="0">
                <a:solidFill>
                  <a:schemeClr val="accent3">
                    <a:lumMod val="75000"/>
                    <a:lumOff val="25000"/>
                  </a:schemeClr>
                </a:solidFill>
                <a:latin typeface="ACHS Nueva Sans" pitchFamily="2" charset="0"/>
                <a:sym typeface="Helvetica Neue"/>
              </a:rPr>
              <a:t>Firma del médico</a:t>
            </a:r>
          </a:p>
        </p:txBody>
      </p:sp>
      <p:cxnSp>
        <p:nvCxnSpPr>
          <p:cNvPr id="42" name="Conector recto 41">
            <a:extLst>
              <a:ext uri="{FF2B5EF4-FFF2-40B4-BE49-F238E27FC236}">
                <a16:creationId xmlns="" xmlns:a16="http://schemas.microsoft.com/office/drawing/2014/main" id="{67D61DDC-6B81-3F46-AED3-B19B93D2E815}"/>
              </a:ext>
            </a:extLst>
          </p:cNvPr>
          <p:cNvCxnSpPr/>
          <p:nvPr/>
        </p:nvCxnSpPr>
        <p:spPr>
          <a:xfrm>
            <a:off x="2395603" y="5763308"/>
            <a:ext cx="259228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43" name="Conector recto 42">
            <a:extLst>
              <a:ext uri="{FF2B5EF4-FFF2-40B4-BE49-F238E27FC236}">
                <a16:creationId xmlns="" xmlns:a16="http://schemas.microsoft.com/office/drawing/2014/main" id="{2E63C350-5B3B-3043-907A-E9FF003196C0}"/>
              </a:ext>
            </a:extLst>
          </p:cNvPr>
          <p:cNvCxnSpPr/>
          <p:nvPr/>
        </p:nvCxnSpPr>
        <p:spPr>
          <a:xfrm>
            <a:off x="6968111" y="5763308"/>
            <a:ext cx="259228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30939645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DC4AB5B-693E-4047-AF6D-6B20DF18F5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47" t="18514" r="9638" b="11573"/>
          <a:stretch/>
        </p:blipFill>
        <p:spPr>
          <a:xfrm>
            <a:off x="4473575" y="1537548"/>
            <a:ext cx="7718426"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A) Tubo de Muestra:</a:t>
            </a:r>
          </a:p>
          <a:p>
            <a:pPr marL="285750" indent="-285750">
              <a:lnSpc>
                <a:spcPct val="100000"/>
              </a:lnSpc>
              <a:spcBef>
                <a:spcPts val="1050"/>
              </a:spcBef>
              <a:buClr>
                <a:schemeClr val="accent2"/>
              </a:buClr>
            </a:pPr>
            <a:r>
              <a:rPr lang="es-ES" dirty="0">
                <a:solidFill>
                  <a:schemeClr val="tx1"/>
                </a:solidFill>
                <a:latin typeface="ACHS Nueva Sans" pitchFamily="2" charset="0"/>
              </a:rPr>
              <a:t>El Tubo debe ser tapa lila con EDTA o Tubo tapa roja (sin anticoagulante). </a:t>
            </a:r>
          </a:p>
          <a:p>
            <a:pPr marL="285750" indent="-285750">
              <a:lnSpc>
                <a:spcPct val="100000"/>
              </a:lnSpc>
              <a:spcBef>
                <a:spcPts val="1050"/>
              </a:spcBef>
              <a:buClr>
                <a:schemeClr val="accent2"/>
              </a:buClr>
            </a:pPr>
            <a:r>
              <a:rPr lang="es-ES" dirty="0">
                <a:solidFill>
                  <a:schemeClr val="tx1"/>
                </a:solidFill>
                <a:latin typeface="ACHS Nueva Sans" pitchFamily="2" charset="0"/>
              </a:rPr>
              <a:t>El tubo lila EDTAK2 es el que se requiere. De no contar con éste el tubo rojo puede ser utilizado. </a:t>
            </a:r>
          </a:p>
          <a:p>
            <a:pPr marL="285750" indent="-285750">
              <a:lnSpc>
                <a:spcPct val="100000"/>
              </a:lnSpc>
              <a:spcBef>
                <a:spcPts val="1050"/>
              </a:spcBef>
              <a:buClr>
                <a:schemeClr val="accent2"/>
              </a:buClr>
            </a:pPr>
            <a:r>
              <a:rPr lang="es-ES" dirty="0">
                <a:solidFill>
                  <a:schemeClr val="tx1"/>
                </a:solidFill>
                <a:latin typeface="ACHS Nueva Sans" pitchFamily="2" charset="0"/>
              </a:rPr>
              <a:t>Cantidad de ml de la muestra: El Mínimo de llenado es de 5 ml. </a:t>
            </a:r>
          </a:p>
          <a:p>
            <a:pPr marL="0" indent="0">
              <a:lnSpc>
                <a:spcPct val="100000"/>
              </a:lnSpc>
              <a:spcBef>
                <a:spcPts val="1050"/>
              </a:spcBef>
              <a:buClr>
                <a:schemeClr val="accent2"/>
              </a:buClr>
              <a:buNone/>
            </a:pPr>
            <a:r>
              <a:rPr lang="es-ES" b="1" dirty="0">
                <a:solidFill>
                  <a:schemeClr val="accent1"/>
                </a:solidFill>
                <a:latin typeface="ACHS Nueva Sans" pitchFamily="2" charset="0"/>
              </a:rPr>
              <a:t>Nota: </a:t>
            </a:r>
          </a:p>
          <a:p>
            <a:pPr marL="0" indent="0">
              <a:lnSpc>
                <a:spcPct val="100000"/>
              </a:lnSpc>
              <a:spcBef>
                <a:spcPts val="1050"/>
              </a:spcBef>
              <a:buClr>
                <a:schemeClr val="accent2"/>
              </a:buClr>
              <a:buNone/>
            </a:pPr>
            <a:r>
              <a:rPr lang="es-ES" dirty="0">
                <a:solidFill>
                  <a:schemeClr val="tx1"/>
                </a:solidFill>
                <a:latin typeface="ACHS Nueva Sans" pitchFamily="2" charset="0"/>
              </a:rPr>
              <a:t>En caso de ser necesario enviar a confirmación al ISP, se podrá solicitar una nueva muestra al centro de origen de la muestra fuente.</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479906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0" y="1537549"/>
            <a:ext cx="4454209"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B) Rotulación de Muestra:</a:t>
            </a:r>
          </a:p>
          <a:p>
            <a:pPr marL="285750" indent="-285750">
              <a:lnSpc>
                <a:spcPct val="100000"/>
              </a:lnSpc>
              <a:spcBef>
                <a:spcPts val="1050"/>
              </a:spcBef>
              <a:buClr>
                <a:schemeClr val="accent2"/>
              </a:buClr>
            </a:pPr>
            <a:r>
              <a:rPr lang="es-ES" dirty="0">
                <a:solidFill>
                  <a:schemeClr val="tx1"/>
                </a:solidFill>
                <a:latin typeface="ACHS Nueva Sans" pitchFamily="2" charset="0"/>
              </a:rPr>
              <a:t>El Tubo debe ser tapa lila La muestra sanguínea debe venir rotulada desde el centro donde se realizó la atención. </a:t>
            </a:r>
          </a:p>
          <a:p>
            <a:pPr marL="285750" indent="-285750">
              <a:lnSpc>
                <a:spcPct val="100000"/>
              </a:lnSpc>
              <a:spcBef>
                <a:spcPts val="1050"/>
              </a:spcBef>
              <a:buClr>
                <a:schemeClr val="accent2"/>
              </a:buClr>
            </a:pPr>
            <a:r>
              <a:rPr lang="es-ES" dirty="0">
                <a:solidFill>
                  <a:schemeClr val="tx1"/>
                </a:solidFill>
                <a:latin typeface="ACHS Nueva Sans" pitchFamily="2" charset="0"/>
              </a:rPr>
              <a:t>La rotulación debe regirse bajo el instructivo del MINSAL </a:t>
            </a:r>
            <a:r>
              <a:rPr lang="es-ES" b="1" dirty="0">
                <a:solidFill>
                  <a:schemeClr val="accent1"/>
                </a:solidFill>
                <a:latin typeface="ACHS Nueva Sans" pitchFamily="2" charset="0"/>
              </a:rPr>
              <a:t>“Manual de procedimientos para la detección y diagnóstico de la infección por VIH, 2010”, </a:t>
            </a:r>
            <a:r>
              <a:rPr lang="es-ES" dirty="0">
                <a:solidFill>
                  <a:schemeClr val="tx1"/>
                </a:solidFill>
                <a:latin typeface="ACHS Nueva Sans" pitchFamily="2" charset="0"/>
              </a:rPr>
              <a:t>el cual establece una clave o código de identificación que se genera a partir de: </a:t>
            </a:r>
          </a:p>
          <a:p>
            <a:pPr marL="285750" indent="-285750">
              <a:lnSpc>
                <a:spcPct val="100000"/>
              </a:lnSpc>
              <a:spcBef>
                <a:spcPts val="1050"/>
              </a:spcBef>
              <a:buClr>
                <a:schemeClr val="accent2"/>
              </a:buClr>
            </a:pPr>
            <a:r>
              <a:rPr lang="es-ES" dirty="0">
                <a:solidFill>
                  <a:schemeClr val="tx1"/>
                </a:solidFill>
                <a:latin typeface="ACHS Nueva Sans" pitchFamily="2" charset="0"/>
              </a:rPr>
              <a:t>Inicial del primer nombre y de los dos apellidos, es decir, se registran tres letras. </a:t>
            </a:r>
          </a:p>
          <a:p>
            <a:pPr marL="285750" indent="-285750">
              <a:lnSpc>
                <a:spcPct val="100000"/>
              </a:lnSpc>
              <a:spcBef>
                <a:spcPts val="1050"/>
              </a:spcBef>
              <a:buClr>
                <a:schemeClr val="accent2"/>
              </a:buClr>
            </a:pPr>
            <a:r>
              <a:rPr lang="es-ES" dirty="0">
                <a:solidFill>
                  <a:schemeClr val="tx1"/>
                </a:solidFill>
                <a:latin typeface="ACHS Nueva Sans" pitchFamily="2" charset="0"/>
              </a:rPr>
              <a:t>Fecha de nacimiento con el formato dd/mm/aa. </a:t>
            </a:r>
          </a:p>
          <a:p>
            <a:pPr marL="285750" indent="-285750">
              <a:lnSpc>
                <a:spcPct val="100000"/>
              </a:lnSpc>
              <a:spcBef>
                <a:spcPts val="1050"/>
              </a:spcBef>
              <a:buClr>
                <a:schemeClr val="accent2"/>
              </a:buClr>
            </a:pPr>
            <a:r>
              <a:rPr lang="es-ES" dirty="0">
                <a:solidFill>
                  <a:schemeClr val="tx1"/>
                </a:solidFill>
                <a:latin typeface="ACHS Nueva Sans" pitchFamily="2" charset="0"/>
              </a:rPr>
              <a:t>Tres últimos dígitos del RUN y dígito verificador. </a:t>
            </a:r>
          </a:p>
          <a:p>
            <a:pPr marL="285750" indent="-285750">
              <a:lnSpc>
                <a:spcPct val="100000"/>
              </a:lnSpc>
              <a:spcBef>
                <a:spcPts val="1050"/>
              </a:spcBef>
              <a:buClr>
                <a:schemeClr val="accent2"/>
              </a:buClr>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6" name="Picture 42">
            <a:extLst>
              <a:ext uri="{FF2B5EF4-FFF2-40B4-BE49-F238E27FC236}">
                <a16:creationId xmlns="" xmlns:a16="http://schemas.microsoft.com/office/drawing/2014/main" id="{094BA06F-B9B7-7049-AB24-4B6FC361B2E5}"/>
              </a:ext>
            </a:extLst>
          </p:cNvPr>
          <p:cNvPicPr>
            <a:picLocks noChangeAspect="1"/>
          </p:cNvPicPr>
          <p:nvPr/>
        </p:nvPicPr>
        <p:blipFill>
          <a:blip r:embed="rId4"/>
          <a:stretch>
            <a:fillRect/>
          </a:stretch>
        </p:blipFill>
        <p:spPr>
          <a:xfrm>
            <a:off x="7501643" y="2484728"/>
            <a:ext cx="3618307" cy="5105282"/>
          </a:xfrm>
          <a:prstGeom prst="rect">
            <a:avLst/>
          </a:prstGeom>
        </p:spPr>
      </p:pic>
    </p:spTree>
    <p:custDataLst>
      <p:tags r:id="rId1"/>
    </p:custDataLst>
    <p:extLst>
      <p:ext uri="{BB962C8B-B14F-4D97-AF65-F5344CB8AC3E}">
        <p14:creationId xmlns:p14="http://schemas.microsoft.com/office/powerpoint/2010/main" val="34601387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45C74C1B-1D27-F64C-8312-42DDF08EC4AB}"/>
              </a:ext>
            </a:extLst>
          </p:cNvPr>
          <p:cNvSpPr>
            <a:spLocks noGrp="1"/>
          </p:cNvSpPr>
          <p:nvPr>
            <p:ph type="body" sz="quarter" idx="17"/>
          </p:nvPr>
        </p:nvSpPr>
        <p:spPr>
          <a:xfrm>
            <a:off x="483632" y="1273630"/>
            <a:ext cx="11239134" cy="5105282"/>
          </a:xfrm>
        </p:spPr>
        <p:txBody>
          <a:bodyPr/>
          <a:lstStyle/>
          <a:p>
            <a:r>
              <a:rPr lang="es-CL" dirty="0"/>
              <a:t>¿Qué esperan </a:t>
            </a:r>
          </a:p>
          <a:p>
            <a:r>
              <a:rPr lang="es-CL" dirty="0"/>
              <a:t>del curso?</a:t>
            </a:r>
          </a:p>
          <a:p>
            <a:endParaRPr lang="es-CL" dirty="0"/>
          </a:p>
        </p:txBody>
      </p:sp>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Expectativas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42">
            <a:extLst>
              <a:ext uri="{FF2B5EF4-FFF2-40B4-BE49-F238E27FC236}">
                <a16:creationId xmlns="" xmlns:a16="http://schemas.microsoft.com/office/drawing/2014/main" id="{82762078-34C4-4F43-8900-7E8FFFAB50F6}"/>
              </a:ext>
            </a:extLst>
          </p:cNvPr>
          <p:cNvPicPr>
            <a:picLocks noChangeAspect="1"/>
          </p:cNvPicPr>
          <p:nvPr/>
        </p:nvPicPr>
        <p:blipFill>
          <a:blip r:embed="rId3"/>
          <a:stretch>
            <a:fillRect/>
          </a:stretch>
        </p:blipFill>
        <p:spPr>
          <a:xfrm>
            <a:off x="7501643" y="2484728"/>
            <a:ext cx="3618307" cy="5105282"/>
          </a:xfrm>
          <a:prstGeom prst="rect">
            <a:avLst/>
          </a:prstGeom>
        </p:spPr>
      </p:pic>
    </p:spTree>
    <p:custDataLst>
      <p:tags r:id="rId1"/>
    </p:custDataLst>
    <p:extLst>
      <p:ext uri="{BB962C8B-B14F-4D97-AF65-F5344CB8AC3E}">
        <p14:creationId xmlns:p14="http://schemas.microsoft.com/office/powerpoint/2010/main" val="38428558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dirty="0">
                <a:solidFill>
                  <a:schemeClr val="tx1"/>
                </a:solidFill>
                <a:latin typeface="ACHS Nueva Sans" pitchFamily="2" charset="0"/>
              </a:rPr>
              <a:t>Para la rotulación de la muestra fuente, además se debe registrar el nombre del paciente entre paréntesis. </a:t>
            </a:r>
          </a:p>
          <a:p>
            <a:pPr marL="0" indent="0">
              <a:lnSpc>
                <a:spcPct val="100000"/>
              </a:lnSpc>
              <a:spcBef>
                <a:spcPts val="1050"/>
              </a:spcBef>
              <a:buClr>
                <a:schemeClr val="accent2"/>
              </a:buClr>
              <a:buNone/>
            </a:pPr>
            <a:r>
              <a:rPr lang="es-ES" b="1" dirty="0">
                <a:solidFill>
                  <a:schemeClr val="accent1"/>
                </a:solidFill>
                <a:latin typeface="ACHS Nueva Sans" pitchFamily="2" charset="0"/>
              </a:rPr>
              <a:t>Ejemplo: </a:t>
            </a:r>
          </a:p>
          <a:p>
            <a:pPr>
              <a:lnSpc>
                <a:spcPct val="100000"/>
              </a:lnSpc>
              <a:spcBef>
                <a:spcPts val="1050"/>
              </a:spcBef>
              <a:buClr>
                <a:schemeClr val="accent2"/>
              </a:buClr>
            </a:pPr>
            <a:r>
              <a:rPr lang="es-ES" dirty="0">
                <a:solidFill>
                  <a:schemeClr val="tx1"/>
                </a:solidFill>
                <a:latin typeface="ACHS Nueva Sans" pitchFamily="2" charset="0"/>
              </a:rPr>
              <a:t>En Muestra accidentado: Pedro Canales Díaz - PCD 050287 945-2 </a:t>
            </a:r>
          </a:p>
          <a:p>
            <a:pPr>
              <a:lnSpc>
                <a:spcPct val="100000"/>
              </a:lnSpc>
              <a:spcBef>
                <a:spcPts val="1050"/>
              </a:spcBef>
              <a:buClr>
                <a:schemeClr val="accent2"/>
              </a:buClr>
            </a:pPr>
            <a:r>
              <a:rPr lang="es-ES" dirty="0">
                <a:solidFill>
                  <a:schemeClr val="tx1"/>
                </a:solidFill>
                <a:latin typeface="ACHS Nueva Sans" pitchFamily="2" charset="0"/>
              </a:rPr>
              <a:t>Muestra fuente: JLM 030264 883-2 (fuente de Pedro Canales Díaz)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9" name="Imagen 8">
            <a:extLst>
              <a:ext uri="{FF2B5EF4-FFF2-40B4-BE49-F238E27FC236}">
                <a16:creationId xmlns="" xmlns:a16="http://schemas.microsoft.com/office/drawing/2014/main" id="{33264A7C-FF29-024B-A34B-F8B787B994D1}"/>
              </a:ext>
            </a:extLst>
          </p:cNvPr>
          <p:cNvPicPr>
            <a:picLocks noChangeAspect="1"/>
          </p:cNvPicPr>
          <p:nvPr/>
        </p:nvPicPr>
        <p:blipFill rotWithShape="1">
          <a:blip r:embed="rId4">
            <a:extLst>
              <a:ext uri="{28A0092B-C50C-407E-A947-70E740481C1C}">
                <a14:useLocalDpi xmlns:a14="http://schemas.microsoft.com/office/drawing/2010/main" val="0"/>
              </a:ext>
            </a:extLst>
          </a:blip>
          <a:srcRect l="10630" b="7351"/>
          <a:stretch/>
        </p:blipFill>
        <p:spPr>
          <a:xfrm>
            <a:off x="4473574" y="1516160"/>
            <a:ext cx="7718426" cy="5341840"/>
          </a:xfrm>
          <a:prstGeom prst="rect">
            <a:avLst/>
          </a:prstGeom>
        </p:spPr>
      </p:pic>
    </p:spTree>
    <p:custDataLst>
      <p:tags r:id="rId1"/>
    </p:custDataLst>
    <p:extLst>
      <p:ext uri="{BB962C8B-B14F-4D97-AF65-F5344CB8AC3E}">
        <p14:creationId xmlns:p14="http://schemas.microsoft.com/office/powerpoint/2010/main" val="120499648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C) Consideraciones de la Muestra:</a:t>
            </a:r>
          </a:p>
          <a:p>
            <a:pPr marL="0" indent="0">
              <a:lnSpc>
                <a:spcPct val="100000"/>
              </a:lnSpc>
              <a:spcBef>
                <a:spcPts val="1050"/>
              </a:spcBef>
              <a:buClr>
                <a:schemeClr val="accent2"/>
              </a:buClr>
              <a:buNone/>
            </a:pPr>
            <a:r>
              <a:rPr lang="es-ES" dirty="0">
                <a:solidFill>
                  <a:schemeClr val="tx1"/>
                </a:solidFill>
                <a:latin typeface="ACHS Nueva Sans" pitchFamily="2" charset="0"/>
              </a:rPr>
              <a:t>Es importante siempre adjuntar el documento de la información requerida para el procesamiento de muestras fuentes (Anexo 2) y el consentimiento informado de la fuente (Anexo 3), con los datos completos, dado que si sale alterado se debe notificar al ISP. En caso de que la persona fuente se encuentre imposibilitado para su consentimiento debe estar firmado por el médico tratante.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6" name="Imagen 5">
            <a:extLst>
              <a:ext uri="{FF2B5EF4-FFF2-40B4-BE49-F238E27FC236}">
                <a16:creationId xmlns="" xmlns:a16="http://schemas.microsoft.com/office/drawing/2014/main" id="{971A8AB1-203B-4C4F-9AF8-FC6D3A625A5F}"/>
              </a:ext>
            </a:extLst>
          </p:cNvPr>
          <p:cNvPicPr>
            <a:picLocks noChangeAspect="1"/>
          </p:cNvPicPr>
          <p:nvPr/>
        </p:nvPicPr>
        <p:blipFill rotWithShape="1">
          <a:blip r:embed="rId4">
            <a:extLst>
              <a:ext uri="{28A0092B-C50C-407E-A947-70E740481C1C}">
                <a14:useLocalDpi xmlns:a14="http://schemas.microsoft.com/office/drawing/2010/main" val="0"/>
              </a:ext>
            </a:extLst>
          </a:blip>
          <a:srcRect l="288" t="30714" r="1216" b="23778"/>
          <a:stretch/>
        </p:blipFill>
        <p:spPr>
          <a:xfrm>
            <a:off x="4473574" y="1516161"/>
            <a:ext cx="7718426" cy="5341840"/>
          </a:xfrm>
          <a:prstGeom prst="rect">
            <a:avLst/>
          </a:prstGeom>
        </p:spPr>
      </p:pic>
    </p:spTree>
    <p:custDataLst>
      <p:tags r:id="rId1"/>
    </p:custDataLst>
    <p:extLst>
      <p:ext uri="{BB962C8B-B14F-4D97-AF65-F5344CB8AC3E}">
        <p14:creationId xmlns:p14="http://schemas.microsoft.com/office/powerpoint/2010/main" val="8005051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8550F41-1DF0-4E43-8D26-9D0115A42A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61" t="16931" r="12061" b="4611"/>
          <a:stretch/>
        </p:blipFill>
        <p:spPr>
          <a:xfrm>
            <a:off x="4473573" y="1537549"/>
            <a:ext cx="7718427"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654108"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D) Traslado de la Muestra:</a:t>
            </a:r>
          </a:p>
          <a:p>
            <a:pPr marL="0" indent="0">
              <a:lnSpc>
                <a:spcPct val="100000"/>
              </a:lnSpc>
              <a:spcBef>
                <a:spcPts val="1050"/>
              </a:spcBef>
              <a:buClr>
                <a:schemeClr val="accent2"/>
              </a:buClr>
              <a:buNone/>
            </a:pPr>
            <a:r>
              <a:rPr lang="es-ES" dirty="0">
                <a:solidFill>
                  <a:schemeClr val="tx1"/>
                </a:solidFill>
                <a:latin typeface="ACHS Nueva Sans" pitchFamily="2" charset="0"/>
              </a:rPr>
              <a:t>El embalaje deberá cumplir las siguientes condiciones: </a:t>
            </a:r>
          </a:p>
          <a:p>
            <a:pPr>
              <a:lnSpc>
                <a:spcPct val="100000"/>
              </a:lnSpc>
              <a:spcBef>
                <a:spcPts val="1050"/>
              </a:spcBef>
              <a:buClr>
                <a:schemeClr val="accent2"/>
              </a:buClr>
            </a:pPr>
            <a:r>
              <a:rPr lang="es-ES" dirty="0">
                <a:solidFill>
                  <a:schemeClr val="tx1"/>
                </a:solidFill>
                <a:latin typeface="ACHS Nueva Sans" pitchFamily="2" charset="0"/>
              </a:rPr>
              <a:t>Uno o varios recipientes primarios herméticos (bolsas plásticas) por cada muestra. </a:t>
            </a:r>
          </a:p>
          <a:p>
            <a:pPr>
              <a:lnSpc>
                <a:spcPct val="100000"/>
              </a:lnSpc>
              <a:spcBef>
                <a:spcPts val="1050"/>
              </a:spcBef>
              <a:buClr>
                <a:schemeClr val="accent2"/>
              </a:buClr>
            </a:pPr>
            <a:r>
              <a:rPr lang="es-ES" dirty="0">
                <a:solidFill>
                  <a:schemeClr val="tx1"/>
                </a:solidFill>
                <a:latin typeface="ACHS Nueva Sans" pitchFamily="2" charset="0"/>
              </a:rPr>
              <a:t>Un embalaje secundario hermético e impermeable. </a:t>
            </a:r>
          </a:p>
          <a:p>
            <a:pPr>
              <a:lnSpc>
                <a:spcPct val="100000"/>
              </a:lnSpc>
              <a:spcBef>
                <a:spcPts val="1050"/>
              </a:spcBef>
              <a:buClr>
                <a:schemeClr val="accent2"/>
              </a:buClr>
            </a:pPr>
            <a:r>
              <a:rPr lang="es-ES" dirty="0">
                <a:solidFill>
                  <a:schemeClr val="tx1"/>
                </a:solidFill>
                <a:latin typeface="ACHS Nueva Sans" pitchFamily="2" charset="0"/>
              </a:rPr>
              <a:t>La Temperatura de transporte no debe exceder el rango de 2° a 8°C. </a:t>
            </a:r>
          </a:p>
          <a:p>
            <a:pPr marL="0" indent="0">
              <a:lnSpc>
                <a:spcPct val="100000"/>
              </a:lnSpc>
              <a:spcBef>
                <a:spcPts val="1050"/>
              </a:spcBef>
              <a:buClr>
                <a:schemeClr val="accent2"/>
              </a:buClr>
              <a:buNone/>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7255243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AFC9763F-C0E6-5844-ACA6-4F6668887884}"/>
              </a:ext>
            </a:extLst>
          </p:cNvPr>
          <p:cNvSpPr>
            <a:spLocks noGrp="1"/>
          </p:cNvSpPr>
          <p:nvPr>
            <p:ph type="body" sz="quarter" idx="17"/>
          </p:nvPr>
        </p:nvSpPr>
        <p:spPr>
          <a:xfrm>
            <a:off x="3865125" y="2465815"/>
            <a:ext cx="6866284" cy="2892211"/>
          </a:xfrm>
        </p:spPr>
        <p:txBody>
          <a:bodyPr>
            <a:normAutofit/>
          </a:bodyPr>
          <a:lstStyle/>
          <a:p>
            <a:r>
              <a:rPr lang="es-CL" sz="2800" dirty="0"/>
              <a:t>Recuerde siempre, revisar y aplicar las recomendaciones expuestas en la capacitación y así usted logrará prevenir incidentes por manipulación de elementos corto punzantes.</a:t>
            </a:r>
          </a:p>
        </p:txBody>
      </p:sp>
      <p:sp>
        <p:nvSpPr>
          <p:cNvPr id="4" name="Marcador de texto 7">
            <a:extLst>
              <a:ext uri="{FF2B5EF4-FFF2-40B4-BE49-F238E27FC236}">
                <a16:creationId xmlns="" xmlns:a16="http://schemas.microsoft.com/office/drawing/2014/main" id="{BC0D33F1-EC87-0445-A4C3-A8801D5B7627}"/>
              </a:ext>
            </a:extLst>
          </p:cNvPr>
          <p:cNvSpPr txBox="1">
            <a:spLocks/>
          </p:cNvSpPr>
          <p:nvPr/>
        </p:nvSpPr>
        <p:spPr>
          <a:xfrm>
            <a:off x="3865125" y="1316160"/>
            <a:ext cx="4461750" cy="507826"/>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b="1" dirty="0">
                <a:solidFill>
                  <a:schemeClr val="tx1"/>
                </a:solidFill>
                <a:latin typeface="ACHS Nueva Sans" pitchFamily="2" charset="0"/>
              </a:rPr>
              <a:t>Conclusión</a:t>
            </a:r>
          </a:p>
        </p:txBody>
      </p:sp>
      <p:pic>
        <p:nvPicPr>
          <p:cNvPr id="5" name="Imagen 4">
            <a:extLst>
              <a:ext uri="{FF2B5EF4-FFF2-40B4-BE49-F238E27FC236}">
                <a16:creationId xmlns="" xmlns:a16="http://schemas.microsoft.com/office/drawing/2014/main" id="{CCFB3358-EDFE-AC41-A2BA-5F0EEF589F16}"/>
              </a:ext>
            </a:extLst>
          </p:cNvPr>
          <p:cNvPicPr>
            <a:picLocks noChangeAspect="1"/>
          </p:cNvPicPr>
          <p:nvPr/>
        </p:nvPicPr>
        <p:blipFill>
          <a:blip r:embed="rId4"/>
          <a:stretch>
            <a:fillRect/>
          </a:stretch>
        </p:blipFill>
        <p:spPr>
          <a:xfrm>
            <a:off x="1384211" y="1823986"/>
            <a:ext cx="2065865" cy="2892211"/>
          </a:xfrm>
          <a:prstGeom prst="rect">
            <a:avLst/>
          </a:prstGeom>
        </p:spPr>
      </p:pic>
    </p:spTree>
    <p:custDataLst>
      <p:tags r:id="rId1"/>
    </p:custDataLst>
    <p:extLst>
      <p:ext uri="{BB962C8B-B14F-4D97-AF65-F5344CB8AC3E}">
        <p14:creationId xmlns:p14="http://schemas.microsoft.com/office/powerpoint/2010/main" val="21457111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35BA01-3820-0D49-B44E-B4F99E7447C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 xmlns:a16="http://schemas.microsoft.com/office/drawing/2014/main" id="{8FF4BCEE-EF67-F649-AF32-944821D8ED18}"/>
              </a:ext>
            </a:extLst>
          </p:cNvPr>
          <p:cNvSpPr>
            <a:spLocks noGrp="1"/>
          </p:cNvSpPr>
          <p:nvPr>
            <p:ph idx="1"/>
          </p:nvPr>
        </p:nvSpPr>
        <p:spPr/>
        <p:txBody>
          <a:bodyPr/>
          <a:lstStyle/>
          <a:p>
            <a:endParaRPr lang="es-CL"/>
          </a:p>
        </p:txBody>
      </p:sp>
      <p:sp>
        <p:nvSpPr>
          <p:cNvPr id="4" name="Rectángulo 3">
            <a:extLst>
              <a:ext uri="{FF2B5EF4-FFF2-40B4-BE49-F238E27FC236}">
                <a16:creationId xmlns="" xmlns:a16="http://schemas.microsoft.com/office/drawing/2014/main" id="{09574CC7-AE90-D142-A007-56E366130952}"/>
              </a:ext>
            </a:extLst>
          </p:cNvPr>
          <p:cNvSpPr/>
          <p:nvPr/>
        </p:nvSpPr>
        <p:spPr>
          <a:xfrm>
            <a:off x="0" y="118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prstClr val="white"/>
              </a:solidFill>
            </a:endParaRPr>
          </a:p>
        </p:txBody>
      </p:sp>
      <p:grpSp>
        <p:nvGrpSpPr>
          <p:cNvPr id="5" name="Group 4">
            <a:extLst>
              <a:ext uri="{FF2B5EF4-FFF2-40B4-BE49-F238E27FC236}">
                <a16:creationId xmlns="" xmlns:a16="http://schemas.microsoft.com/office/drawing/2014/main" id="{22AF48BE-1D16-174E-9D61-AAAA6E1FDA71}"/>
              </a:ext>
            </a:extLst>
          </p:cNvPr>
          <p:cNvGrpSpPr>
            <a:grpSpLocks/>
          </p:cNvGrpSpPr>
          <p:nvPr/>
        </p:nvGrpSpPr>
        <p:grpSpPr bwMode="auto">
          <a:xfrm>
            <a:off x="1357049" y="1571875"/>
            <a:ext cx="2203200" cy="3715200"/>
            <a:chOff x="495" y="1002"/>
            <a:chExt cx="258" cy="473"/>
          </a:xfrm>
          <a:solidFill>
            <a:srgbClr val="0CC144"/>
          </a:solidFill>
        </p:grpSpPr>
        <p:sp>
          <p:nvSpPr>
            <p:cNvPr id="6" name="Freeform 5">
              <a:extLst>
                <a:ext uri="{FF2B5EF4-FFF2-40B4-BE49-F238E27FC236}">
                  <a16:creationId xmlns="" xmlns:a16="http://schemas.microsoft.com/office/drawing/2014/main" id="{34DA0A71-997A-6648-A38D-B5CEF703E8A2}"/>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7" name="Freeform 6">
              <a:extLst>
                <a:ext uri="{FF2B5EF4-FFF2-40B4-BE49-F238E27FC236}">
                  <a16:creationId xmlns="" xmlns:a16="http://schemas.microsoft.com/office/drawing/2014/main" id="{88DFC691-DBE8-004F-A13D-664670C5C7EB}"/>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8" name="Freeform 7">
              <a:extLst>
                <a:ext uri="{FF2B5EF4-FFF2-40B4-BE49-F238E27FC236}">
                  <a16:creationId xmlns="" xmlns:a16="http://schemas.microsoft.com/office/drawing/2014/main" id="{1274D962-464B-6A4E-BB2A-5D7CFEA38C05}"/>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solidFill>
                  <a:prstClr val="black"/>
                </a:solidFill>
              </a:endParaRPr>
            </a:p>
          </p:txBody>
        </p:sp>
      </p:grpSp>
      <p:sp>
        <p:nvSpPr>
          <p:cNvPr id="9" name="Freeform 22">
            <a:extLst>
              <a:ext uri="{FF2B5EF4-FFF2-40B4-BE49-F238E27FC236}">
                <a16:creationId xmlns="" xmlns:a16="http://schemas.microsoft.com/office/drawing/2014/main" id="{916A0246-60AB-E848-807A-41356E60F15C}"/>
              </a:ext>
            </a:extLst>
          </p:cNvPr>
          <p:cNvSpPr>
            <a:spLocks noEditPoints="1"/>
          </p:cNvSpPr>
          <p:nvPr/>
        </p:nvSpPr>
        <p:spPr bwMode="auto">
          <a:xfrm>
            <a:off x="5592763"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10" name="Rectángulo 9">
            <a:extLst>
              <a:ext uri="{FF2B5EF4-FFF2-40B4-BE49-F238E27FC236}">
                <a16:creationId xmlns="" xmlns:a16="http://schemas.microsoft.com/office/drawing/2014/main" id="{E4AD6C16-93E3-E145-953C-336B7AACA87C}"/>
              </a:ext>
            </a:extLst>
          </p:cNvPr>
          <p:cNvSpPr/>
          <p:nvPr/>
        </p:nvSpPr>
        <p:spPr>
          <a:xfrm>
            <a:off x="452954" y="440791"/>
            <a:ext cx="6280887" cy="400110"/>
          </a:xfrm>
          <a:prstGeom prst="rect">
            <a:avLst/>
          </a:prstGeom>
        </p:spPr>
        <p:txBody>
          <a:bodyPr wrap="none">
            <a:spAutoFit/>
          </a:bodyPr>
          <a:lstStyle/>
          <a:p>
            <a:r>
              <a:rPr lang="es-CL" sz="2000" dirty="0">
                <a:solidFill>
                  <a:srgbClr val="15C047"/>
                </a:solidFill>
                <a:latin typeface="ACHS Nueva Serif" pitchFamily="2" charset="77"/>
                <a:cs typeface="Arial" panose="020B0604020202020204" pitchFamily="34" charset="0"/>
              </a:rPr>
              <a:t>Encuesta de satisfacción – Curso  abierto presencial</a:t>
            </a:r>
          </a:p>
        </p:txBody>
      </p:sp>
      <p:pic>
        <p:nvPicPr>
          <p:cNvPr id="11" name="Imagen 10">
            <a:extLst>
              <a:ext uri="{FF2B5EF4-FFF2-40B4-BE49-F238E27FC236}">
                <a16:creationId xmlns="" xmlns:a16="http://schemas.microsoft.com/office/drawing/2014/main" id="{B6014957-C826-9C45-BC05-9121603F1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106" y="496800"/>
            <a:ext cx="1239633" cy="506414"/>
          </a:xfrm>
          <a:prstGeom prst="rect">
            <a:avLst/>
          </a:prstGeom>
        </p:spPr>
      </p:pic>
      <p:cxnSp>
        <p:nvCxnSpPr>
          <p:cNvPr id="12" name="Conector recto 11">
            <a:extLst>
              <a:ext uri="{FF2B5EF4-FFF2-40B4-BE49-F238E27FC236}">
                <a16:creationId xmlns="" xmlns:a16="http://schemas.microsoft.com/office/drawing/2014/main" id="{6074E660-AA37-9E45-8D6E-CAAC7EB0A77B}"/>
              </a:ext>
            </a:extLst>
          </p:cNvPr>
          <p:cNvCxnSpPr>
            <a:cxnSpLocks/>
          </p:cNvCxnSpPr>
          <p:nvPr/>
        </p:nvCxnSpPr>
        <p:spPr>
          <a:xfrm>
            <a:off x="535129" y="386604"/>
            <a:ext cx="1297221" cy="0"/>
          </a:xfrm>
          <a:prstGeom prst="line">
            <a:avLst/>
          </a:prstGeom>
          <a:noFill/>
          <a:ln w="22225" cap="flat">
            <a:solidFill>
              <a:srgbClr val="13C045"/>
            </a:solidFill>
            <a:prstDash val="solid"/>
            <a:miter lim="400000"/>
          </a:ln>
          <a:effectLst/>
          <a:sp3d/>
        </p:spPr>
        <p:style>
          <a:lnRef idx="0">
            <a:scrgbClr r="0" g="0" b="0"/>
          </a:lnRef>
          <a:fillRef idx="0">
            <a:scrgbClr r="0" g="0" b="0"/>
          </a:fillRef>
          <a:effectRef idx="0">
            <a:scrgbClr r="0" g="0" b="0"/>
          </a:effectRef>
          <a:fontRef idx="none"/>
        </p:style>
      </p:cxnSp>
      <p:sp>
        <p:nvSpPr>
          <p:cNvPr id="13" name="Rectángulo 12">
            <a:extLst>
              <a:ext uri="{FF2B5EF4-FFF2-40B4-BE49-F238E27FC236}">
                <a16:creationId xmlns="" xmlns:a16="http://schemas.microsoft.com/office/drawing/2014/main" id="{F0CB735D-06B5-B341-AC4F-A43926FC2125}"/>
              </a:ext>
            </a:extLst>
          </p:cNvPr>
          <p:cNvSpPr/>
          <p:nvPr/>
        </p:nvSpPr>
        <p:spPr>
          <a:xfrm>
            <a:off x="1357049" y="5488534"/>
            <a:ext cx="2220180" cy="338554"/>
          </a:xfrm>
          <a:prstGeom prst="rect">
            <a:avLst/>
          </a:prstGeom>
        </p:spPr>
        <p:txBody>
          <a:bodyPr wrap="square">
            <a:spAutoFit/>
          </a:bodyPr>
          <a:lstStyle/>
          <a:p>
            <a:pPr algn="ctr"/>
            <a:r>
              <a:rPr lang="es-CL" sz="1600" b="1" dirty="0">
                <a:solidFill>
                  <a:srgbClr val="15C047"/>
                </a:solidFill>
                <a:latin typeface="ACHS Nueva Sans" pitchFamily="2" charset="77"/>
                <a:cs typeface="Arial" panose="020B0604020202020204" pitchFamily="34" charset="0"/>
              </a:rPr>
              <a:t>Escanea este código</a:t>
            </a:r>
          </a:p>
        </p:txBody>
      </p:sp>
      <p:sp>
        <p:nvSpPr>
          <p:cNvPr id="14" name="Rectángulo 13">
            <a:extLst>
              <a:ext uri="{FF2B5EF4-FFF2-40B4-BE49-F238E27FC236}">
                <a16:creationId xmlns="" xmlns:a16="http://schemas.microsoft.com/office/drawing/2014/main" id="{94D5BD24-B25B-0348-81AE-8B0005A9356E}"/>
              </a:ext>
            </a:extLst>
          </p:cNvPr>
          <p:cNvSpPr/>
          <p:nvPr/>
        </p:nvSpPr>
        <p:spPr>
          <a:xfrm>
            <a:off x="7366082" y="5488534"/>
            <a:ext cx="2220180" cy="338554"/>
          </a:xfrm>
          <a:prstGeom prst="rect">
            <a:avLst/>
          </a:prstGeom>
        </p:spPr>
        <p:txBody>
          <a:bodyPr wrap="square">
            <a:spAutoFit/>
          </a:bodyPr>
          <a:lstStyle/>
          <a:p>
            <a:pPr algn="ctr"/>
            <a:r>
              <a:rPr lang="es-CL" sz="1600" b="1" dirty="0">
                <a:solidFill>
                  <a:srgbClr val="15C047"/>
                </a:solidFill>
                <a:latin typeface="ACHS Nueva Sans" pitchFamily="2" charset="77"/>
                <a:cs typeface="Arial" panose="020B0604020202020204" pitchFamily="34" charset="0"/>
              </a:rPr>
              <a:t>O ingresa a este link</a:t>
            </a:r>
          </a:p>
        </p:txBody>
      </p:sp>
      <p:sp>
        <p:nvSpPr>
          <p:cNvPr id="17" name="Marcador de texto 11">
            <a:extLst>
              <a:ext uri="{FF2B5EF4-FFF2-40B4-BE49-F238E27FC236}">
                <a16:creationId xmlns="" xmlns:a16="http://schemas.microsoft.com/office/drawing/2014/main" id="{792C80F6-197E-164E-929B-FF5B71010328}"/>
              </a:ext>
            </a:extLst>
          </p:cNvPr>
          <p:cNvSpPr txBox="1">
            <a:spLocks/>
          </p:cNvSpPr>
          <p:nvPr/>
        </p:nvSpPr>
        <p:spPr>
          <a:xfrm>
            <a:off x="5958451" y="2923972"/>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b="0" u="sng" kern="0" dirty="0">
                <a:solidFill>
                  <a:srgbClr val="00C42A"/>
                </a:solidFill>
                <a:latin typeface="ACHS Nueva Sans" pitchFamily="2" charset="77"/>
              </a:rPr>
              <a:t>tinyurl.com/26vbepn4</a:t>
            </a:r>
          </a:p>
        </p:txBody>
      </p:sp>
      <p:pic>
        <p:nvPicPr>
          <p:cNvPr id="18" name="Imagen 17">
            <a:extLst>
              <a:ext uri="{FF2B5EF4-FFF2-40B4-BE49-F238E27FC236}">
                <a16:creationId xmlns="" xmlns:a16="http://schemas.microsoft.com/office/drawing/2014/main" id="{34643A48-629B-8542-A236-DED458AE96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57118" y="2627956"/>
            <a:ext cx="1625051" cy="1628874"/>
          </a:xfrm>
          <a:prstGeom prst="rect">
            <a:avLst/>
          </a:prstGeom>
        </p:spPr>
      </p:pic>
    </p:spTree>
    <p:custDataLst>
      <p:tags r:id="rId1"/>
    </p:custDataLst>
    <p:extLst>
      <p:ext uri="{BB962C8B-B14F-4D97-AF65-F5344CB8AC3E}">
        <p14:creationId xmlns:p14="http://schemas.microsoft.com/office/powerpoint/2010/main" val="282497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0317DA-7C74-1548-9D23-0BFB8866CFE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 xmlns:a16="http://schemas.microsoft.com/office/drawing/2014/main" id="{7CC3F05D-7E38-9645-BAA9-459EE8109A56}"/>
              </a:ext>
            </a:extLst>
          </p:cNvPr>
          <p:cNvSpPr>
            <a:spLocks noGrp="1"/>
          </p:cNvSpPr>
          <p:nvPr>
            <p:ph idx="1"/>
          </p:nvPr>
        </p:nvSpPr>
        <p:spPr/>
        <p:txBody>
          <a:bodyPr/>
          <a:lstStyle/>
          <a:p>
            <a:endParaRPr lang="es-CL"/>
          </a:p>
        </p:txBody>
      </p:sp>
      <p:sp>
        <p:nvSpPr>
          <p:cNvPr id="4" name="Rectángulo 3">
            <a:extLst>
              <a:ext uri="{FF2B5EF4-FFF2-40B4-BE49-F238E27FC236}">
                <a16:creationId xmlns="" xmlns:a16="http://schemas.microsoft.com/office/drawing/2014/main" id="{52BD712E-6A3D-4342-B8CA-C4A51CDB477B}"/>
              </a:ext>
            </a:extLst>
          </p:cNvPr>
          <p:cNvSpPr/>
          <p:nvPr/>
        </p:nvSpPr>
        <p:spPr>
          <a:xfrm>
            <a:off x="0" y="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13C045"/>
              </a:solidFill>
            </a:endParaRPr>
          </a:p>
        </p:txBody>
      </p:sp>
      <p:grpSp>
        <p:nvGrpSpPr>
          <p:cNvPr id="5" name="Group 4">
            <a:extLst>
              <a:ext uri="{FF2B5EF4-FFF2-40B4-BE49-F238E27FC236}">
                <a16:creationId xmlns="" xmlns:a16="http://schemas.microsoft.com/office/drawing/2014/main" id="{B63C7CAB-FA4F-1745-9571-70574C4DB2EB}"/>
              </a:ext>
            </a:extLst>
          </p:cNvPr>
          <p:cNvGrpSpPr>
            <a:grpSpLocks/>
          </p:cNvGrpSpPr>
          <p:nvPr/>
        </p:nvGrpSpPr>
        <p:grpSpPr bwMode="auto">
          <a:xfrm>
            <a:off x="1357049" y="1571875"/>
            <a:ext cx="2203200" cy="3715200"/>
            <a:chOff x="495" y="1002"/>
            <a:chExt cx="258" cy="473"/>
          </a:xfrm>
          <a:solidFill>
            <a:srgbClr val="0CC144"/>
          </a:solidFill>
        </p:grpSpPr>
        <p:sp>
          <p:nvSpPr>
            <p:cNvPr id="6" name="Freeform 5">
              <a:extLst>
                <a:ext uri="{FF2B5EF4-FFF2-40B4-BE49-F238E27FC236}">
                  <a16:creationId xmlns="" xmlns:a16="http://schemas.microsoft.com/office/drawing/2014/main" id="{9CBA5BF2-5B2A-484C-8814-AFFB5F9CD650}"/>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7" name="Freeform 6">
              <a:extLst>
                <a:ext uri="{FF2B5EF4-FFF2-40B4-BE49-F238E27FC236}">
                  <a16:creationId xmlns="" xmlns:a16="http://schemas.microsoft.com/office/drawing/2014/main" id="{4E3359A4-44E0-1547-8EA4-A8EF46656606}"/>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8" name="Freeform 7">
              <a:extLst>
                <a:ext uri="{FF2B5EF4-FFF2-40B4-BE49-F238E27FC236}">
                  <a16:creationId xmlns="" xmlns:a16="http://schemas.microsoft.com/office/drawing/2014/main" id="{50DEDFD7-C412-3C40-AB72-78E8FFC623A5}"/>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solidFill>
                  <a:prstClr val="black"/>
                </a:solidFill>
              </a:endParaRPr>
            </a:p>
          </p:txBody>
        </p:sp>
      </p:grpSp>
      <p:sp>
        <p:nvSpPr>
          <p:cNvPr id="9" name="Freeform 22">
            <a:extLst>
              <a:ext uri="{FF2B5EF4-FFF2-40B4-BE49-F238E27FC236}">
                <a16:creationId xmlns="" xmlns:a16="http://schemas.microsoft.com/office/drawing/2014/main" id="{255B9AF1-52CC-2343-85D3-3845CBB0F8CC}"/>
              </a:ext>
            </a:extLst>
          </p:cNvPr>
          <p:cNvSpPr>
            <a:spLocks noEditPoints="1"/>
          </p:cNvSpPr>
          <p:nvPr/>
        </p:nvSpPr>
        <p:spPr bwMode="auto">
          <a:xfrm>
            <a:off x="5592763"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10" name="Rectángulo 9">
            <a:extLst>
              <a:ext uri="{FF2B5EF4-FFF2-40B4-BE49-F238E27FC236}">
                <a16:creationId xmlns="" xmlns:a16="http://schemas.microsoft.com/office/drawing/2014/main" id="{52DB2E02-B54A-514F-BDA4-EFDA7F802CB0}"/>
              </a:ext>
            </a:extLst>
          </p:cNvPr>
          <p:cNvSpPr/>
          <p:nvPr/>
        </p:nvSpPr>
        <p:spPr>
          <a:xfrm>
            <a:off x="473261" y="411644"/>
            <a:ext cx="6330579" cy="400110"/>
          </a:xfrm>
          <a:prstGeom prst="rect">
            <a:avLst/>
          </a:prstGeom>
        </p:spPr>
        <p:txBody>
          <a:bodyPr wrap="none">
            <a:spAutoFit/>
          </a:bodyPr>
          <a:lstStyle/>
          <a:p>
            <a:r>
              <a:rPr lang="es-CL" sz="2000" dirty="0">
                <a:solidFill>
                  <a:srgbClr val="15C047"/>
                </a:solidFill>
                <a:latin typeface="ACHS Nueva Serif" pitchFamily="2" charset="77"/>
                <a:cs typeface="Arial" panose="020B0604020202020204" pitchFamily="34" charset="0"/>
              </a:rPr>
              <a:t>Encuesta de satisfacción – Curso  cerrado presencial</a:t>
            </a:r>
          </a:p>
        </p:txBody>
      </p:sp>
      <p:pic>
        <p:nvPicPr>
          <p:cNvPr id="11" name="Imagen 10">
            <a:extLst>
              <a:ext uri="{FF2B5EF4-FFF2-40B4-BE49-F238E27FC236}">
                <a16:creationId xmlns="" xmlns:a16="http://schemas.microsoft.com/office/drawing/2014/main" id="{F7E0F5A1-98C2-AD4B-8707-ABC2A7D517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106" y="496800"/>
            <a:ext cx="1239633" cy="506414"/>
          </a:xfrm>
          <a:prstGeom prst="rect">
            <a:avLst/>
          </a:prstGeom>
        </p:spPr>
      </p:pic>
      <p:cxnSp>
        <p:nvCxnSpPr>
          <p:cNvPr id="12" name="Conector recto 11">
            <a:extLst>
              <a:ext uri="{FF2B5EF4-FFF2-40B4-BE49-F238E27FC236}">
                <a16:creationId xmlns="" xmlns:a16="http://schemas.microsoft.com/office/drawing/2014/main" id="{A9D57230-4199-4046-BF66-AFC00D33CA09}"/>
              </a:ext>
            </a:extLst>
          </p:cNvPr>
          <p:cNvCxnSpPr>
            <a:cxnSpLocks/>
          </p:cNvCxnSpPr>
          <p:nvPr/>
        </p:nvCxnSpPr>
        <p:spPr>
          <a:xfrm>
            <a:off x="535129" y="386604"/>
            <a:ext cx="1297221" cy="0"/>
          </a:xfrm>
          <a:prstGeom prst="line">
            <a:avLst/>
          </a:prstGeom>
          <a:noFill/>
          <a:ln w="22225" cap="flat">
            <a:solidFill>
              <a:srgbClr val="13C045"/>
            </a:solidFill>
            <a:prstDash val="solid"/>
            <a:miter lim="400000"/>
          </a:ln>
          <a:effectLst/>
          <a:sp3d/>
        </p:spPr>
        <p:style>
          <a:lnRef idx="0">
            <a:scrgbClr r="0" g="0" b="0"/>
          </a:lnRef>
          <a:fillRef idx="0">
            <a:scrgbClr r="0" g="0" b="0"/>
          </a:fillRef>
          <a:effectRef idx="0">
            <a:scrgbClr r="0" g="0" b="0"/>
          </a:effectRef>
          <a:fontRef idx="none"/>
        </p:style>
      </p:cxnSp>
      <p:sp>
        <p:nvSpPr>
          <p:cNvPr id="13" name="Rectángulo 12">
            <a:extLst>
              <a:ext uri="{FF2B5EF4-FFF2-40B4-BE49-F238E27FC236}">
                <a16:creationId xmlns="" xmlns:a16="http://schemas.microsoft.com/office/drawing/2014/main" id="{86BC6BC7-E20A-9247-A50E-0570BBC7EEAE}"/>
              </a:ext>
            </a:extLst>
          </p:cNvPr>
          <p:cNvSpPr/>
          <p:nvPr/>
        </p:nvSpPr>
        <p:spPr>
          <a:xfrm>
            <a:off x="1357049" y="5488534"/>
            <a:ext cx="2220180" cy="338554"/>
          </a:xfrm>
          <a:prstGeom prst="rect">
            <a:avLst/>
          </a:prstGeom>
        </p:spPr>
        <p:txBody>
          <a:bodyPr wrap="square">
            <a:spAutoFit/>
          </a:bodyPr>
          <a:lstStyle/>
          <a:p>
            <a:pPr algn="ctr"/>
            <a:r>
              <a:rPr lang="es-CL" sz="1600" b="1" dirty="0">
                <a:solidFill>
                  <a:srgbClr val="15C047"/>
                </a:solidFill>
                <a:latin typeface="ACHS Nueva Sans" pitchFamily="2" charset="77"/>
                <a:cs typeface="Arial" panose="020B0604020202020204" pitchFamily="34" charset="0"/>
              </a:rPr>
              <a:t>Escanea este código</a:t>
            </a:r>
          </a:p>
        </p:txBody>
      </p:sp>
      <p:sp>
        <p:nvSpPr>
          <p:cNvPr id="14" name="Rectángulo 13">
            <a:extLst>
              <a:ext uri="{FF2B5EF4-FFF2-40B4-BE49-F238E27FC236}">
                <a16:creationId xmlns="" xmlns:a16="http://schemas.microsoft.com/office/drawing/2014/main" id="{E086CC3D-33B0-3144-9EF3-77898E9C108B}"/>
              </a:ext>
            </a:extLst>
          </p:cNvPr>
          <p:cNvSpPr/>
          <p:nvPr/>
        </p:nvSpPr>
        <p:spPr>
          <a:xfrm>
            <a:off x="7366082" y="5488534"/>
            <a:ext cx="2220180" cy="338554"/>
          </a:xfrm>
          <a:prstGeom prst="rect">
            <a:avLst/>
          </a:prstGeom>
        </p:spPr>
        <p:txBody>
          <a:bodyPr wrap="square">
            <a:spAutoFit/>
          </a:bodyPr>
          <a:lstStyle/>
          <a:p>
            <a:pPr algn="ctr"/>
            <a:r>
              <a:rPr lang="es-CL" sz="1600" b="1" dirty="0">
                <a:solidFill>
                  <a:srgbClr val="15C047"/>
                </a:solidFill>
                <a:latin typeface="ACHS Nueva Sans" pitchFamily="2" charset="77"/>
                <a:cs typeface="Arial" panose="020B0604020202020204" pitchFamily="34" charset="0"/>
              </a:rPr>
              <a:t>O ingresa a este link</a:t>
            </a:r>
          </a:p>
        </p:txBody>
      </p:sp>
      <p:sp>
        <p:nvSpPr>
          <p:cNvPr id="17" name="Marcador de texto 11">
            <a:extLst>
              <a:ext uri="{FF2B5EF4-FFF2-40B4-BE49-F238E27FC236}">
                <a16:creationId xmlns="" xmlns:a16="http://schemas.microsoft.com/office/drawing/2014/main" id="{72A2680E-4576-5A4B-A104-46E1C4C9804A}"/>
              </a:ext>
            </a:extLst>
          </p:cNvPr>
          <p:cNvSpPr txBox="1">
            <a:spLocks/>
          </p:cNvSpPr>
          <p:nvPr/>
        </p:nvSpPr>
        <p:spPr>
          <a:xfrm>
            <a:off x="5851683" y="2967163"/>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b="0" u="sng" kern="0" dirty="0">
                <a:solidFill>
                  <a:srgbClr val="00C42A"/>
                </a:solidFill>
                <a:latin typeface="ACHS Nueva Sans Medium" pitchFamily="2" charset="77"/>
              </a:rPr>
              <a:t>tinyurl.</a:t>
            </a:r>
            <a:r>
              <a:rPr lang="es-CL" sz="2400" b="0" u="sng" kern="0" dirty="0">
                <a:solidFill>
                  <a:srgbClr val="00C42A"/>
                </a:solidFill>
                <a:latin typeface="ACHS Nueva Sans" pitchFamily="2" charset="77"/>
              </a:rPr>
              <a:t>com</a:t>
            </a:r>
            <a:r>
              <a:rPr lang="es-CL" sz="2400" b="0" u="sng" kern="0" dirty="0">
                <a:solidFill>
                  <a:srgbClr val="00C42A"/>
                </a:solidFill>
                <a:latin typeface="ACHS Nueva Sans Medium" pitchFamily="2" charset="77"/>
              </a:rPr>
              <a:t>/</a:t>
            </a:r>
            <a:r>
              <a:rPr lang="es-CL" sz="2400" b="0" u="sng" kern="0" dirty="0" err="1">
                <a:solidFill>
                  <a:srgbClr val="00C42A"/>
                </a:solidFill>
                <a:latin typeface="ACHS Nueva Sans Medium" pitchFamily="2" charset="77"/>
              </a:rPr>
              <a:t>ujnzkjew</a:t>
            </a:r>
            <a:endParaRPr lang="es-CL" sz="2400" b="0" u="sng" kern="0" dirty="0">
              <a:solidFill>
                <a:srgbClr val="00C42A"/>
              </a:solidFill>
              <a:latin typeface="ACHS Nueva Sans Medium" pitchFamily="2" charset="77"/>
            </a:endParaRPr>
          </a:p>
        </p:txBody>
      </p:sp>
      <p:pic>
        <p:nvPicPr>
          <p:cNvPr id="18" name="Imagen 17">
            <a:extLst>
              <a:ext uri="{FF2B5EF4-FFF2-40B4-BE49-F238E27FC236}">
                <a16:creationId xmlns="" xmlns:a16="http://schemas.microsoft.com/office/drawing/2014/main" id="{2702EFA0-33F1-4245-8373-7B1B27325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33680" y="2590800"/>
            <a:ext cx="1657927" cy="1676400"/>
          </a:xfrm>
          <a:prstGeom prst="rect">
            <a:avLst/>
          </a:prstGeom>
        </p:spPr>
      </p:pic>
    </p:spTree>
    <p:custDataLst>
      <p:tags r:id="rId1"/>
    </p:custDataLst>
    <p:extLst>
      <p:ext uri="{BB962C8B-B14F-4D97-AF65-F5344CB8AC3E}">
        <p14:creationId xmlns:p14="http://schemas.microsoft.com/office/powerpoint/2010/main" val="138858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494164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Objetivo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4">
            <a:extLst>
              <a:ext uri="{FF2B5EF4-FFF2-40B4-BE49-F238E27FC236}">
                <a16:creationId xmlns="" xmlns:a16="http://schemas.microsoft.com/office/drawing/2014/main" id="{5896A767-BE9B-FC40-B758-33EE8FEBBA27}"/>
              </a:ext>
            </a:extLst>
          </p:cNvPr>
          <p:cNvSpPr txBox="1">
            <a:spLocks/>
          </p:cNvSpPr>
          <p:nvPr/>
        </p:nvSpPr>
        <p:spPr>
          <a:xfrm>
            <a:off x="449263" y="2841171"/>
            <a:ext cx="4792208" cy="2475821"/>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Conocer las precauciones y técnicas correctas para evitar incidentes por contacto con material corto punzante.</a:t>
            </a:r>
          </a:p>
        </p:txBody>
      </p:sp>
      <p:sp>
        <p:nvSpPr>
          <p:cNvPr id="11" name="Marcador de texto 7">
            <a:extLst>
              <a:ext uri="{FF2B5EF4-FFF2-40B4-BE49-F238E27FC236}">
                <a16:creationId xmlns="" xmlns:a16="http://schemas.microsoft.com/office/drawing/2014/main" id="{3D59D9C0-0F50-5945-B5F4-47E650792B10}"/>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solidFill>
                  <a:schemeClr val="tx2"/>
                </a:solidFill>
                <a:latin typeface="ACHS Nueva Sans" pitchFamily="2" charset="0"/>
              </a:rPr>
              <a:t>OBJETIVO</a:t>
            </a:r>
          </a:p>
        </p:txBody>
      </p:sp>
      <p:pic>
        <p:nvPicPr>
          <p:cNvPr id="15" name="Imagen 14">
            <a:extLst>
              <a:ext uri="{FF2B5EF4-FFF2-40B4-BE49-F238E27FC236}">
                <a16:creationId xmlns="" xmlns:a16="http://schemas.microsoft.com/office/drawing/2014/main" id="{AF65B942-F80F-5B43-A733-7A72D80B2536}"/>
              </a:ext>
            </a:extLst>
          </p:cNvPr>
          <p:cNvPicPr>
            <a:picLocks noChangeAspect="1"/>
          </p:cNvPicPr>
          <p:nvPr/>
        </p:nvPicPr>
        <p:blipFill>
          <a:blip r:embed="rId4"/>
          <a:stretch>
            <a:fillRect/>
          </a:stretch>
        </p:blipFill>
        <p:spPr>
          <a:xfrm>
            <a:off x="6988304" y="1898027"/>
            <a:ext cx="5376962" cy="5535109"/>
          </a:xfrm>
          <a:prstGeom prst="rect">
            <a:avLst/>
          </a:prstGeom>
        </p:spPr>
      </p:pic>
    </p:spTree>
    <p:custDataLst>
      <p:tags r:id="rId1"/>
    </p:custDataLst>
    <p:extLst>
      <p:ext uri="{BB962C8B-B14F-4D97-AF65-F5344CB8AC3E}">
        <p14:creationId xmlns:p14="http://schemas.microsoft.com/office/powerpoint/2010/main" val="6852229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Objetivo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4">
            <a:extLst>
              <a:ext uri="{FF2B5EF4-FFF2-40B4-BE49-F238E27FC236}">
                <a16:creationId xmlns="" xmlns:a16="http://schemas.microsoft.com/office/drawing/2014/main" id="{5896A767-BE9B-FC40-B758-33EE8FEBBA27}"/>
              </a:ext>
            </a:extLst>
          </p:cNvPr>
          <p:cNvSpPr txBox="1">
            <a:spLocks/>
          </p:cNvSpPr>
          <p:nvPr/>
        </p:nvSpPr>
        <p:spPr>
          <a:xfrm>
            <a:off x="449263" y="2841171"/>
            <a:ext cx="4792208" cy="2475821"/>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Ser trabajador de empresas que se encuentra adheridas a la ACHS.</a:t>
            </a:r>
          </a:p>
          <a:p>
            <a:endParaRPr lang="es-ES" dirty="0">
              <a:latin typeface="ACHS Nueva Sans" pitchFamily="2" charset="0"/>
            </a:endParaRPr>
          </a:p>
        </p:txBody>
      </p:sp>
      <p:sp>
        <p:nvSpPr>
          <p:cNvPr id="11" name="Marcador de texto 7">
            <a:extLst>
              <a:ext uri="{FF2B5EF4-FFF2-40B4-BE49-F238E27FC236}">
                <a16:creationId xmlns="" xmlns:a16="http://schemas.microsoft.com/office/drawing/2014/main" id="{3D59D9C0-0F50-5945-B5F4-47E650792B10}"/>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solidFill>
                  <a:schemeClr val="tx2"/>
                </a:solidFill>
                <a:latin typeface="ACHS Nueva Sans" pitchFamily="2" charset="0"/>
              </a:rPr>
              <a:t>PÚBLICO OBJETIVO</a:t>
            </a:r>
          </a:p>
        </p:txBody>
      </p:sp>
      <p:pic>
        <p:nvPicPr>
          <p:cNvPr id="8" name="Imagen 7">
            <a:extLst>
              <a:ext uri="{FF2B5EF4-FFF2-40B4-BE49-F238E27FC236}">
                <a16:creationId xmlns="" xmlns:a16="http://schemas.microsoft.com/office/drawing/2014/main" id="{AF586A40-6B57-5647-8D3F-D086E3729C20}"/>
              </a:ext>
            </a:extLst>
          </p:cNvPr>
          <p:cNvPicPr>
            <a:picLocks noChangeAspect="1"/>
          </p:cNvPicPr>
          <p:nvPr/>
        </p:nvPicPr>
        <p:blipFill>
          <a:blip r:embed="rId4"/>
          <a:stretch>
            <a:fillRect/>
          </a:stretch>
        </p:blipFill>
        <p:spPr>
          <a:xfrm>
            <a:off x="6874408" y="1569311"/>
            <a:ext cx="4851400" cy="4851400"/>
          </a:xfrm>
          <a:prstGeom prst="rect">
            <a:avLst/>
          </a:prstGeom>
        </p:spPr>
      </p:pic>
    </p:spTree>
    <p:custDataLst>
      <p:tags r:id="rId1"/>
    </p:custDataLst>
    <p:extLst>
      <p:ext uri="{BB962C8B-B14F-4D97-AF65-F5344CB8AC3E}">
        <p14:creationId xmlns:p14="http://schemas.microsoft.com/office/powerpoint/2010/main" val="335745061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0E8C4A05-968E-C542-843D-76D49985405B}"/>
              </a:ext>
            </a:extLst>
          </p:cNvPr>
          <p:cNvPicPr>
            <a:picLocks noChangeAspect="1"/>
          </p:cNvPicPr>
          <p:nvPr/>
        </p:nvPicPr>
        <p:blipFill rotWithShape="1">
          <a:blip r:embed="rId4">
            <a:extLst>
              <a:ext uri="{28A0092B-C50C-407E-A947-70E740481C1C}">
                <a14:useLocalDpi xmlns:a14="http://schemas.microsoft.com/office/drawing/2010/main" val="0"/>
              </a:ext>
            </a:extLst>
          </a:blip>
          <a:srcRect l="10687" t="1895" r="1163" b="5626"/>
          <a:stretch/>
        </p:blipFill>
        <p:spPr>
          <a:xfrm>
            <a:off x="4473575" y="1538289"/>
            <a:ext cx="7718425" cy="5319712"/>
          </a:xfrm>
          <a:prstGeom prst="rect">
            <a:avLst/>
          </a:prstGeom>
        </p:spPr>
      </p:pic>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607446"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Precauciones standard:         </a:t>
            </a:r>
            <a:r>
              <a:rPr lang="es-ES" dirty="0">
                <a:solidFill>
                  <a:schemeClr val="tx1"/>
                </a:solidFill>
                <a:effectLst/>
                <a:latin typeface="ACHS Nueva Sans" pitchFamily="2" charset="0"/>
              </a:rPr>
              <a:t>Medidas destinadas a proteger al personal de salud de la exposición a productos biológicos contaminados en la práctica clínica.</a:t>
            </a:r>
          </a:p>
          <a:p>
            <a:pPr>
              <a:lnSpc>
                <a:spcPct val="100000"/>
              </a:lnSpc>
            </a:pPr>
            <a:r>
              <a:rPr lang="es-ES" b="1" dirty="0">
                <a:solidFill>
                  <a:srgbClr val="15BF45"/>
                </a:solidFill>
                <a:effectLst/>
                <a:latin typeface="ACHS Nueva Sans" pitchFamily="2" charset="0"/>
              </a:rPr>
              <a:t>Fluido corporal:</a:t>
            </a:r>
            <a:r>
              <a:rPr lang="es-ES" b="1" dirty="0">
                <a:solidFill>
                  <a:schemeClr val="tx1"/>
                </a:solidFill>
                <a:latin typeface="ACHS Nueva Sans" pitchFamily="2" charset="0"/>
              </a:rPr>
              <a:t> </a:t>
            </a:r>
            <a:r>
              <a:rPr lang="es-ES" dirty="0" smtClean="0">
                <a:solidFill>
                  <a:schemeClr val="tx1"/>
                </a:solidFill>
                <a:effectLst/>
                <a:latin typeface="ACHS Nueva Sans" pitchFamily="2" charset="0"/>
              </a:rPr>
              <a:t>Toda </a:t>
            </a:r>
            <a:r>
              <a:rPr lang="es-ES" dirty="0">
                <a:solidFill>
                  <a:schemeClr val="tx1"/>
                </a:solidFill>
                <a:effectLst/>
                <a:latin typeface="ACHS Nueva Sans" pitchFamily="2" charset="0"/>
              </a:rPr>
              <a:t>secreción o líquido biológico, fisiológico o patológico que se produce en el organismo.</a:t>
            </a:r>
          </a:p>
          <a:p>
            <a:pPr>
              <a:lnSpc>
                <a:spcPct val="100000"/>
              </a:lnSpc>
            </a:pPr>
            <a:r>
              <a:rPr lang="es-ES" b="1" dirty="0">
                <a:solidFill>
                  <a:srgbClr val="15BF45"/>
                </a:solidFill>
                <a:effectLst/>
                <a:latin typeface="ACHS Nueva Sans" pitchFamily="2" charset="0"/>
              </a:rPr>
              <a:t>Barrera protectora:         </a:t>
            </a:r>
            <a:r>
              <a:rPr lang="es-ES" dirty="0">
                <a:solidFill>
                  <a:schemeClr val="tx1"/>
                </a:solidFill>
                <a:effectLst/>
                <a:latin typeface="ACHS Nueva Sans" pitchFamily="2" charset="0"/>
              </a:rPr>
              <a:t>Elemento de protección personal que separa al agente del riesgo del trabajador.</a:t>
            </a:r>
          </a:p>
        </p:txBody>
      </p:sp>
    </p:spTree>
    <p:custDataLst>
      <p:tags r:id="rId1"/>
    </p:custDataLst>
    <p:extLst>
      <p:ext uri="{BB962C8B-B14F-4D97-AF65-F5344CB8AC3E}">
        <p14:creationId xmlns:p14="http://schemas.microsoft.com/office/powerpoint/2010/main" val="8923199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607446"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Material cortopunzante:  </a:t>
            </a:r>
            <a:r>
              <a:rPr lang="es-ES" dirty="0">
                <a:solidFill>
                  <a:schemeClr val="tx1"/>
                </a:solidFill>
                <a:effectLst/>
                <a:latin typeface="ACHS Nueva Sans" pitchFamily="2" charset="0"/>
              </a:rPr>
              <a:t>Residuos resultantes del diagnóstico, tratamiento o investigación capaz de provocar cortes o punciones, se incluye en esta categoría: agujas, pipetas, bisturíes, placas de cultivos y demás cristalería. </a:t>
            </a:r>
          </a:p>
          <a:p>
            <a:pPr>
              <a:lnSpc>
                <a:spcPct val="100000"/>
              </a:lnSpc>
            </a:pPr>
            <a:r>
              <a:rPr lang="es-ES" dirty="0">
                <a:solidFill>
                  <a:schemeClr val="tx1"/>
                </a:solidFill>
                <a:effectLst/>
                <a:latin typeface="ACHS Nueva Sans" pitchFamily="2" charset="0"/>
              </a:rPr>
              <a:t>Todo insumo o instrumental que haya estado en contacto con pacientes que sea capaz de producir una lesión cortante o punzante.</a:t>
            </a:r>
          </a:p>
        </p:txBody>
      </p:sp>
      <p:pic>
        <p:nvPicPr>
          <p:cNvPr id="13" name="Imagen 12">
            <a:extLst>
              <a:ext uri="{FF2B5EF4-FFF2-40B4-BE49-F238E27FC236}">
                <a16:creationId xmlns="" xmlns:a16="http://schemas.microsoft.com/office/drawing/2014/main" id="{39353F31-776E-BE4C-BEFC-56FD7A850D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8" b="1272"/>
          <a:stretch/>
        </p:blipFill>
        <p:spPr>
          <a:xfrm>
            <a:off x="4473575" y="1516162"/>
            <a:ext cx="7718425" cy="5341838"/>
          </a:xfrm>
          <a:prstGeom prst="rect">
            <a:avLst/>
          </a:prstGeom>
        </p:spPr>
      </p:pic>
    </p:spTree>
    <p:custDataLst>
      <p:tags r:id="rId1"/>
    </p:custDataLst>
    <p:extLst>
      <p:ext uri="{BB962C8B-B14F-4D97-AF65-F5344CB8AC3E}">
        <p14:creationId xmlns:p14="http://schemas.microsoft.com/office/powerpoint/2010/main" val="36195717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930431"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Accidente con riesgo biológico: </a:t>
            </a:r>
            <a:r>
              <a:rPr lang="es-ES" dirty="0" smtClean="0">
                <a:solidFill>
                  <a:schemeClr val="tx1"/>
                </a:solidFill>
                <a:effectLst/>
                <a:latin typeface="ACHS Nueva Sans" pitchFamily="2" charset="0"/>
              </a:rPr>
              <a:t>Evento </a:t>
            </a:r>
            <a:r>
              <a:rPr lang="es-ES" dirty="0">
                <a:solidFill>
                  <a:schemeClr val="tx1"/>
                </a:solidFill>
                <a:effectLst/>
                <a:latin typeface="ACHS Nueva Sans" pitchFamily="2" charset="0"/>
              </a:rPr>
              <a:t>no deseado donde se produce contacto con sangre o fluido corporal en mucosas a través de lesiones a la piel. Estos pueden ser del tipo cortante, punzante o por proyección de líquido. </a:t>
            </a:r>
          </a:p>
          <a:p>
            <a:pPr>
              <a:lnSpc>
                <a:spcPct val="100000"/>
              </a:lnSpc>
            </a:pPr>
            <a:r>
              <a:rPr lang="es-ES" b="1" dirty="0">
                <a:solidFill>
                  <a:srgbClr val="15BF45"/>
                </a:solidFill>
                <a:effectLst/>
                <a:latin typeface="ACHS Nueva Sans" pitchFamily="2" charset="0"/>
              </a:rPr>
              <a:t>Persona </a:t>
            </a:r>
            <a:r>
              <a:rPr lang="es-ES" b="1" dirty="0" smtClean="0">
                <a:solidFill>
                  <a:srgbClr val="15BF45"/>
                </a:solidFill>
                <a:effectLst/>
                <a:latin typeface="ACHS Nueva Sans" pitchFamily="2" charset="0"/>
              </a:rPr>
              <a:t>fuente: </a:t>
            </a:r>
            <a:r>
              <a:rPr lang="es-ES" dirty="0" smtClean="0">
                <a:solidFill>
                  <a:schemeClr val="tx1"/>
                </a:solidFill>
                <a:effectLst/>
                <a:latin typeface="ACHS Nueva Sans" pitchFamily="2" charset="0"/>
              </a:rPr>
              <a:t>La </a:t>
            </a:r>
            <a:r>
              <a:rPr lang="es-ES" dirty="0">
                <a:solidFill>
                  <a:schemeClr val="tx1"/>
                </a:solidFill>
                <a:effectLst/>
                <a:latin typeface="ACHS Nueva Sans" pitchFamily="2" charset="0"/>
              </a:rPr>
              <a:t>personas cuya sangre o fluidos corporales están involucrados en una exposición laboral.</a:t>
            </a:r>
          </a:p>
        </p:txBody>
      </p:sp>
      <p:pic>
        <p:nvPicPr>
          <p:cNvPr id="14" name="Imagen 13">
            <a:extLst>
              <a:ext uri="{FF2B5EF4-FFF2-40B4-BE49-F238E27FC236}">
                <a16:creationId xmlns="" xmlns:a16="http://schemas.microsoft.com/office/drawing/2014/main" id="{4730E655-2033-EF44-8A5A-8FCE30736AF6}"/>
              </a:ext>
            </a:extLst>
          </p:cNvPr>
          <p:cNvPicPr>
            <a:picLocks noChangeAspect="1"/>
          </p:cNvPicPr>
          <p:nvPr/>
        </p:nvPicPr>
        <p:blipFill rotWithShape="1">
          <a:blip r:embed="rId4">
            <a:extLst>
              <a:ext uri="{28A0092B-C50C-407E-A947-70E740481C1C}">
                <a14:useLocalDpi xmlns:a14="http://schemas.microsoft.com/office/drawing/2010/main" val="0"/>
              </a:ext>
            </a:extLst>
          </a:blip>
          <a:srcRect l="1038" t="27376" r="1038" b="27376"/>
          <a:stretch/>
        </p:blipFill>
        <p:spPr>
          <a:xfrm>
            <a:off x="4473574" y="1516161"/>
            <a:ext cx="7718426" cy="5341839"/>
          </a:xfrm>
          <a:prstGeom prst="rect">
            <a:avLst/>
          </a:prstGeom>
        </p:spPr>
      </p:pic>
    </p:spTree>
    <p:custDataLst>
      <p:tags r:id="rId1"/>
    </p:custDataLst>
    <p:extLst>
      <p:ext uri="{BB962C8B-B14F-4D97-AF65-F5344CB8AC3E}">
        <p14:creationId xmlns:p14="http://schemas.microsoft.com/office/powerpoint/2010/main" val="4965683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AF98417F-CCE9-DF40-96A5-D1E6C1915D6F}"/>
              </a:ext>
            </a:extLst>
          </p:cNvPr>
          <p:cNvPicPr>
            <a:picLocks noChangeAspect="1"/>
          </p:cNvPicPr>
          <p:nvPr/>
        </p:nvPicPr>
        <p:blipFill rotWithShape="1">
          <a:blip r:embed="rId4">
            <a:extLst>
              <a:ext uri="{28A0092B-C50C-407E-A947-70E740481C1C}">
                <a14:useLocalDpi xmlns:a14="http://schemas.microsoft.com/office/drawing/2010/main" val="0"/>
              </a:ext>
            </a:extLst>
          </a:blip>
          <a:srcRect t="38142" b="15718"/>
          <a:stretch/>
        </p:blipFill>
        <p:spPr>
          <a:xfrm>
            <a:off x="4473574" y="1516160"/>
            <a:ext cx="7718426"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297548"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Lavado de manos</a:t>
            </a:r>
          </a:p>
          <a:p>
            <a:pPr marL="285750" indent="-285750">
              <a:lnSpc>
                <a:spcPct val="100000"/>
              </a:lnSpc>
              <a:spcBef>
                <a:spcPts val="1050"/>
              </a:spcBef>
              <a:buClr>
                <a:schemeClr val="accent2"/>
              </a:buClr>
            </a:pPr>
            <a:r>
              <a:rPr lang="es-ES" dirty="0">
                <a:solidFill>
                  <a:schemeClr val="tx1"/>
                </a:solidFill>
                <a:latin typeface="ACHS Nueva Sans" pitchFamily="2" charset="0"/>
              </a:rPr>
              <a:t>Uso de barreras protectoras</a:t>
            </a:r>
          </a:p>
          <a:p>
            <a:pPr marL="285750" indent="-285750">
              <a:lnSpc>
                <a:spcPct val="100000"/>
              </a:lnSpc>
              <a:spcBef>
                <a:spcPts val="1050"/>
              </a:spcBef>
              <a:buClr>
                <a:schemeClr val="accent2"/>
              </a:buClr>
            </a:pPr>
            <a:r>
              <a:rPr lang="es-ES" dirty="0">
                <a:solidFill>
                  <a:schemeClr val="tx1"/>
                </a:solidFill>
                <a:latin typeface="ACHS Nueva Sans" pitchFamily="2" charset="0"/>
              </a:rPr>
              <a:t>Transporte de sangre y otros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del material           corto punzante</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derrame de sangre y / o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Limpieza de instrumental y material contaminado con sangre y/o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ropa contaminada con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residuos </a:t>
            </a:r>
          </a:p>
          <a:p>
            <a:pPr marL="285750" indent="-285750">
              <a:lnSpc>
                <a:spcPct val="100000"/>
              </a:lnSpc>
              <a:spcBef>
                <a:spcPts val="1050"/>
              </a:spcBef>
              <a:buClr>
                <a:schemeClr val="accent2"/>
              </a:buClr>
            </a:pPr>
            <a:endParaRPr lang="es-CL" dirty="0">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12" name="Text Placeholder 15">
            <a:extLst>
              <a:ext uri="{FF2B5EF4-FFF2-40B4-BE49-F238E27FC236}">
                <a16:creationId xmlns="" xmlns:a16="http://schemas.microsoft.com/office/drawing/2014/main" id="{24D156E8-85AF-D94B-8506-069538FCDFD3}"/>
              </a:ext>
            </a:extLst>
          </p:cNvPr>
          <p:cNvSpPr txBox="1">
            <a:spLocks/>
          </p:cNvSpPr>
          <p:nvPr/>
        </p:nvSpPr>
        <p:spPr>
          <a:xfrm>
            <a:off x="338425" y="1178113"/>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30627480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 name="ARTICULATE_PROJECT_OPEN" val="0"/>
  <p:tag name="ARTICULATE_DESIGN_ID_TEMA DE OFFICE" val="ErKLj9Ni"/>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79FA04C6-FC4C-4581-A479-23FD2A11CF9B}"/>
</file>

<file path=customXml/itemProps2.xml><?xml version="1.0" encoding="utf-8"?>
<ds:datastoreItem xmlns:ds="http://schemas.openxmlformats.org/officeDocument/2006/customXml" ds:itemID="{3135F8E4-38FD-41B1-B488-A37398078536}"/>
</file>

<file path=customXml/itemProps3.xml><?xml version="1.0" encoding="utf-8"?>
<ds:datastoreItem xmlns:ds="http://schemas.openxmlformats.org/officeDocument/2006/customXml" ds:itemID="{9EA5760F-29AD-43A2-B7BD-1DAAC767C6D2}"/>
</file>

<file path=docProps/app.xml><?xml version="1.0" encoding="utf-8"?>
<Properties xmlns="http://schemas.openxmlformats.org/officeDocument/2006/extended-properties" xmlns:vt="http://schemas.openxmlformats.org/officeDocument/2006/docPropsVTypes">
  <TotalTime>3111</TotalTime>
  <Words>2069</Words>
  <Application>Microsoft Office PowerPoint</Application>
  <PresentationFormat>Panorámica</PresentationFormat>
  <Paragraphs>195</Paragraphs>
  <Slides>36</Slides>
  <Notes>30</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36</vt:i4>
      </vt:variant>
    </vt:vector>
  </HeadingPairs>
  <TitlesOfParts>
    <vt:vector size="49" baseType="lpstr">
      <vt:lpstr>ACHS Nueva Sans</vt:lpstr>
      <vt:lpstr>ACHS Nueva Sans Medium</vt:lpstr>
      <vt:lpstr>ACHS Nueva Serif</vt:lpstr>
      <vt:lpstr>Arial</vt:lpstr>
      <vt:lpstr>Calibri</vt:lpstr>
      <vt:lpstr>Calibri Light</vt:lpstr>
      <vt:lpstr>Catamaran Light</vt:lpstr>
      <vt:lpstr>Helvetica Neue</vt:lpstr>
      <vt:lpstr>Helvetica Neue Medium</vt:lpstr>
      <vt:lpstr>Wingdings</vt:lpstr>
      <vt:lpstr>Tema de Office</vt:lpstr>
      <vt:lpstr>2_Tema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ALEJANDRO VALDÉS SAAVEDRA</dc:creator>
  <cp:lastModifiedBy>Saldaño Carreño, Carlos Antonio</cp:lastModifiedBy>
  <cp:revision>409</cp:revision>
  <dcterms:created xsi:type="dcterms:W3CDTF">2023-07-11T20:17:04Z</dcterms:created>
  <dcterms:modified xsi:type="dcterms:W3CDTF">2025-01-23T14:13:56Z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432A7DEB-3BAE-4D53-9577-5513354C0A47</vt:lpwstr>
  </property>
  <property fmtid="{D5CDD505-2E9C-101B-9397-08002B2CF9AE}" pid="3" name="ArticulatePath">
    <vt:lpwstr>659720 - MANEJO SEGURO DE MATERIAL CORTOPUNZANTE (PPT)-RB2023 </vt:lpwstr>
  </property>
  <property fmtid="{D5CDD505-2E9C-101B-9397-08002B2CF9AE}" pid="4" name="ContentTypeId">
    <vt:lpwstr>0x0101007C36543F3D857D488921B9E8F0F0A212</vt:lpwstr>
  </property>
  <property fmtid="{D5CDD505-2E9C-101B-9397-08002B2CF9AE}" pid="5" name="MediaServiceImageTags">
    <vt:lpwstr/>
  </property>
</Properties>
</file>