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9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1365" r:id="rId4"/>
    <p:sldId id="732" r:id="rId5"/>
    <p:sldId id="733" r:id="rId6"/>
    <p:sldId id="734" r:id="rId7"/>
    <p:sldId id="735" r:id="rId8"/>
    <p:sldId id="738" r:id="rId9"/>
    <p:sldId id="737" r:id="rId10"/>
    <p:sldId id="739" r:id="rId11"/>
    <p:sldId id="740" r:id="rId12"/>
    <p:sldId id="741" r:id="rId13"/>
    <p:sldId id="742" r:id="rId14"/>
    <p:sldId id="743" r:id="rId15"/>
    <p:sldId id="744" r:id="rId16"/>
    <p:sldId id="746" r:id="rId17"/>
    <p:sldId id="747" r:id="rId18"/>
    <p:sldId id="2147472629" r:id="rId19"/>
    <p:sldId id="749" r:id="rId20"/>
    <p:sldId id="750" r:id="rId21"/>
    <p:sldId id="751" r:id="rId22"/>
    <p:sldId id="1960" r:id="rId23"/>
    <p:sldId id="2147472630" r:id="rId24"/>
    <p:sldId id="2147472631" r:id="rId25"/>
    <p:sldId id="348" r:id="rId26"/>
  </p:sldIdLst>
  <p:sldSz cx="12192000" cy="6858000"/>
  <p:notesSz cx="6858000" cy="9144000"/>
  <p:custDataLst>
    <p:tags r:id="rId29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5WMrjtlr8C/HclmWHw2Q==" hashData="d572MeXX0C2hpVZZDoKxvdgRnZiTifHYlwDUa/i3pIsRShmqvV/V2ghuBRbjH97zvOXUheI+ZJG2jpgGdGx0Vg=="/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2887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6" orient="horz" pos="2273" userDrawn="1">
          <p15:clr>
            <a:srgbClr val="A4A3A4"/>
          </p15:clr>
        </p15:guide>
        <p15:guide id="7" orient="horz" pos="232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4"/>
    <a:srgbClr val="27933E"/>
    <a:srgbClr val="81D877"/>
    <a:srgbClr val="7EFF45"/>
    <a:srgbClr val="13C045"/>
    <a:srgbClr val="000000"/>
    <a:srgbClr val="CCCCCC"/>
    <a:srgbClr val="EAEADE"/>
    <a:srgbClr val="D7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3506" autoAdjust="0"/>
  </p:normalViewPr>
  <p:slideViewPr>
    <p:cSldViewPr snapToGrid="0">
      <p:cViewPr varScale="1">
        <p:scale>
          <a:sx n="73" d="100"/>
          <a:sy n="73" d="100"/>
        </p:scale>
        <p:origin x="92" y="36"/>
      </p:cViewPr>
      <p:guideLst>
        <p:guide orient="horz" pos="1003"/>
        <p:guide pos="279"/>
        <p:guide pos="2887"/>
        <p:guide orient="horz" pos="3770"/>
        <p:guide orient="horz" pos="2273"/>
        <p:guide orient="horz" pos="232"/>
        <p:guide orient="horz" pos="1162"/>
        <p:guide pos="3840"/>
        <p:guide orient="horz" pos="799"/>
      </p:guideLst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22-01-2025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22-01-2025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El relator se preocupa de preparar todo lo necesario para el inicio del curso: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Data.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Computador.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Sonido conectado y probado.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Sillas y mesas, si fuera necesario.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Temperatura de la sala.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Saber dónde están ubicadas las salidas de emergencia.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Saber dónde están los baños.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• Tener la lista de asistencia.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 continuación señalaremos los pasos que el facilitador debe seguir según protocolo ACHS: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1. Dar la bienvenida al Curso Fatiga Mental, dictado por Asociación Chilena de Seguridad, institución a la cual representa el relator.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2. Presentación del facilitador: «Mi nombre es (Indicar Nombre).»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3. Señalar profesión, experiencia laboral y OTEC con la cual trabaja .El relator se presenta, detallando su nombre.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C8F28-7E9B-7146-9906-5BD3B97C239F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847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50BD5-19AB-4EED-8D66-56BE71A9253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94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CA5E5-9736-EE44-B466-3EA96E0378B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10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bl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 Light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68758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497EFAB5-C186-B1F0-88EF-5F1D29CEEF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ans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1DCD0ED3-DFFD-C9E8-9AA8-1F5C3B2317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48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CHS Nueva Sans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s-CL" spc="-40">
                <a:latin typeface="ACHS Nueva Sans" pitchFamily="2" charset="0"/>
              </a:rPr>
              <a:t>SEGURIDAD</a:t>
            </a:r>
            <a:r>
              <a:rPr lang="es-CL" spc="-95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PARA </a:t>
            </a:r>
            <a:r>
              <a:rPr lang="es-CL" spc="-35">
                <a:latin typeface="ACHS Nueva Sans" pitchFamily="2" charset="0"/>
              </a:rPr>
              <a:t>TRABAJOS</a:t>
            </a:r>
            <a:r>
              <a:rPr lang="es-CL" spc="-100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EN</a:t>
            </a:r>
            <a:r>
              <a:rPr lang="es-CL" spc="-45">
                <a:latin typeface="ACHS Nueva Sans" pitchFamily="2" charset="0"/>
              </a:rPr>
              <a:t> </a:t>
            </a:r>
            <a:r>
              <a:rPr lang="es-CL" spc="-10">
                <a:latin typeface="ACHS Nueva Sans" pitchFamily="2" charset="0"/>
              </a:rPr>
              <a:t>ALTURA</a:t>
            </a:r>
            <a:endParaRPr lang="es-CL" spc="-10" dirty="0">
              <a:latin typeface="ACHS Nueva Sans" pitchFamily="2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CHS Nueva San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1810"/>
              </a:lnSpc>
            </a:pPr>
            <a:fld id="{81D60167-4931-47E6-BA6A-407CBD079E47}" type="slidenum">
              <a:rPr lang="es-CL" smtClean="0"/>
              <a:pPr marL="95885">
                <a:lnSpc>
                  <a:spcPts val="1810"/>
                </a:lnSpc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314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s-CL" spc="-40">
                <a:latin typeface="ACHS Nueva Sans" pitchFamily="2" charset="0"/>
              </a:rPr>
              <a:t>SEGURIDAD</a:t>
            </a:r>
            <a:r>
              <a:rPr lang="es-CL" spc="-95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PARA </a:t>
            </a:r>
            <a:r>
              <a:rPr lang="es-CL" spc="-35">
                <a:latin typeface="ACHS Nueva Sans" pitchFamily="2" charset="0"/>
              </a:rPr>
              <a:t>TRABAJOS</a:t>
            </a:r>
            <a:r>
              <a:rPr lang="es-CL" spc="-100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EN</a:t>
            </a:r>
            <a:r>
              <a:rPr lang="es-CL" spc="-45">
                <a:latin typeface="ACHS Nueva Sans" pitchFamily="2" charset="0"/>
              </a:rPr>
              <a:t> </a:t>
            </a:r>
            <a:r>
              <a:rPr lang="es-CL" spc="-10">
                <a:latin typeface="ACHS Nueva Sans" pitchFamily="2" charset="0"/>
              </a:rPr>
              <a:t>ALTURA</a:t>
            </a:r>
            <a:endParaRPr lang="es-CL" spc="-10" dirty="0">
              <a:latin typeface="ACHS Nueva Sans" pitchFamily="2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CHS Nueva San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1810"/>
              </a:lnSpc>
            </a:pPr>
            <a:fld id="{81D60167-4931-47E6-BA6A-407CBD079E47}" type="slidenum">
              <a:rPr lang="es-CL" smtClean="0"/>
              <a:pPr marL="95885">
                <a:lnSpc>
                  <a:spcPts val="1810"/>
                </a:lnSpc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116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7373" y="1408303"/>
            <a:ext cx="74862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CHS Nueva Sans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CHS Nueva Sans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s-CL" spc="-40">
                <a:latin typeface="ACHS Nueva Sans" pitchFamily="2" charset="0"/>
              </a:rPr>
              <a:t>SEGURIDAD</a:t>
            </a:r>
            <a:r>
              <a:rPr lang="es-CL" spc="-95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PARA </a:t>
            </a:r>
            <a:r>
              <a:rPr lang="es-CL" spc="-35">
                <a:latin typeface="ACHS Nueva Sans" pitchFamily="2" charset="0"/>
              </a:rPr>
              <a:t>TRABAJOS</a:t>
            </a:r>
            <a:r>
              <a:rPr lang="es-CL" spc="-100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EN</a:t>
            </a:r>
            <a:r>
              <a:rPr lang="es-CL" spc="-45">
                <a:latin typeface="ACHS Nueva Sans" pitchFamily="2" charset="0"/>
              </a:rPr>
              <a:t> </a:t>
            </a:r>
            <a:r>
              <a:rPr lang="es-CL" spc="-10">
                <a:latin typeface="ACHS Nueva Sans" pitchFamily="2" charset="0"/>
              </a:rPr>
              <a:t>ALTURA</a:t>
            </a:r>
            <a:endParaRPr lang="es-CL" spc="-10" dirty="0">
              <a:latin typeface="ACHS Nueva Sans" pitchFamily="2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CHS Nueva San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1810"/>
              </a:lnSpc>
            </a:pPr>
            <a:fld id="{81D60167-4931-47E6-BA6A-407CBD079E47}" type="slidenum">
              <a:rPr lang="es-CL" smtClean="0"/>
              <a:pPr marL="95885">
                <a:lnSpc>
                  <a:spcPts val="1810"/>
                </a:lnSpc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329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5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8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2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3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blanca"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 Light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68758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497EFAB5-C186-B1F0-88EF-5F1D29CEEF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ans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1DCD0ED3-DFFD-C9E8-9AA8-1F5C3B2317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39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48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65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3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2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3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35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7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e blanca">
    <p:bg>
      <p:bgPr>
        <a:solidFill>
          <a:srgbClr val="81D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CHS Nueva Serif Light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68758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EBAA09C-FEE3-AEBA-9B38-A86128DBFD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9738" y="441325"/>
            <a:ext cx="1294324" cy="5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60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Font typeface="Arial" panose="020B0604020202020204" pitchFamily="34" charset="0"/>
              <a:buNone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1pPr>
            <a:lvl2pPr marL="338667" indent="-338667" algn="l" defTabSz="903113" rtl="0" eaLnBrk="1" latinLnBrk="0" hangingPunct="1">
              <a:lnSpc>
                <a:spcPct val="100000"/>
              </a:lnSpc>
              <a:spcBef>
                <a:spcPts val="988"/>
              </a:spcBef>
              <a:buClr>
                <a:srgbClr val="8A004A"/>
              </a:buClr>
              <a:buFont typeface="Wingdings" panose="05000000000000000000" pitchFamily="2" charset="2"/>
              <a:buChar char="§"/>
              <a:defRPr lang="es-ES" sz="1975" kern="1200" dirty="0">
                <a:solidFill>
                  <a:srgbClr val="004A51"/>
                </a:solidFill>
                <a:latin typeface="ACHS Nueva Sans" pitchFamily="2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CHS Nueva Sans" pitchFamily="2" charset="0"/>
                <a:cs typeface="Arial" panose="020B0604020202020204" pitchFamily="34" charset="0"/>
              </a:defRPr>
            </a:lvl3pPr>
            <a:lvl4pPr>
              <a:defRPr>
                <a:latin typeface="ACHS Nueva Sans" pitchFamily="2" charset="0"/>
                <a:cs typeface="Arial" panose="020B0604020202020204" pitchFamily="34" charset="0"/>
              </a:defRPr>
            </a:lvl4pPr>
            <a:lvl5pPr>
              <a:defRPr>
                <a:latin typeface="ACHS Nueva Sans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7A23BB2-9067-4E5B-824A-816438B2C528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B0D548D9-BE4D-4764-BA6E-E7176B575E49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Conector recto 26">
            <a:extLst>
              <a:ext uri="{FF2B5EF4-FFF2-40B4-BE49-F238E27FC236}">
                <a16:creationId xmlns="" xmlns:a16="http://schemas.microsoft.com/office/drawing/2014/main" id="{0BC6CEF7-6F12-41A4-8329-A107A9D0A71C}"/>
              </a:ext>
            </a:extLst>
          </p:cNvPr>
          <p:cNvCxnSpPr>
            <a:cxnSpLocks/>
          </p:cNvCxnSpPr>
          <p:nvPr userDrawn="1"/>
        </p:nvCxnSpPr>
        <p:spPr>
          <a:xfrm>
            <a:off x="460665" y="385812"/>
            <a:ext cx="1297221" cy="0"/>
          </a:xfrm>
          <a:prstGeom prst="line">
            <a:avLst/>
          </a:prstGeom>
          <a:noFill/>
          <a:ln w="22225" cap="flat">
            <a:solidFill>
              <a:srgbClr val="0C652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ítulo 6">
            <a:extLst>
              <a:ext uri="{FF2B5EF4-FFF2-40B4-BE49-F238E27FC236}">
                <a16:creationId xmlns="" xmlns:a16="http://schemas.microsoft.com/office/drawing/2014/main" id="{BA38ED96-45DE-45E2-B602-E87B4E3DBCBC}"/>
              </a:ext>
            </a:extLst>
          </p:cNvPr>
          <p:cNvSpPr txBox="1">
            <a:spLocks/>
          </p:cNvSpPr>
          <p:nvPr userDrawn="1"/>
        </p:nvSpPr>
        <p:spPr>
          <a:xfrm>
            <a:off x="539892" y="458787"/>
            <a:ext cx="9887748" cy="720000"/>
          </a:xfrm>
          <a:prstGeom prst="rect">
            <a:avLst/>
          </a:prstGeom>
        </p:spPr>
        <p:txBody>
          <a:bodyPr vert="horz" lIns="90311" tIns="45156" rIns="90311" bIns="4515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8A8A8A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="" xmlns:a16="http://schemas.microsoft.com/office/drawing/2014/main" id="{AFDDC3E5-747F-470D-ADE5-BBB45D44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9" y="45244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1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41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56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69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90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97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13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65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6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0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ja 1/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2D7FF15-B38C-8842-876D-97F49F22B2FB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solidFill>
                <a:schemeClr val="bg1"/>
              </a:solidFill>
              <a:latin typeface="ACHS Nueva Sans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F5FD7157-1F1F-BEAC-4F32-D24F6D53A36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ans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2878D212-5AF2-903E-A7F8-93D59287C25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 Light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0CB4FA48-7D4D-2773-1477-8931445131A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1" name="Conector recto 18">
            <a:extLst>
              <a:ext uri="{FF2B5EF4-FFF2-40B4-BE49-F238E27FC236}">
                <a16:creationId xmlns="" xmlns:a16="http://schemas.microsoft.com/office/drawing/2014/main" id="{C42DE094-1EFC-2B52-C6DF-950313E94BE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5496D2A9-BCAB-633C-E4EB-C4C7B9A7E7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66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87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2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erre_ca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3071" y="2727158"/>
            <a:ext cx="4144108" cy="1513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4800" b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Evaluación de Aprendizaje!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3071" y="4695362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CHS Nueva Sans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8CAF82DF-1EBE-5B84-3BAD-E0710FCC0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3071" y="5220274"/>
            <a:ext cx="1266351" cy="518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E8C1A2E-062D-0049-845C-69B17A29A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7636" r="15271" b="5264"/>
          <a:stretch/>
        </p:blipFill>
        <p:spPr>
          <a:xfrm>
            <a:off x="1" y="1443789"/>
            <a:ext cx="6372192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8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4EE8141-9183-7C4D-80D5-D85C7DA8EE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0925" y="45243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6365D241-FDAE-0D48-B4BF-DBFBA123716F}"/>
              </a:ext>
            </a:extLst>
          </p:cNvPr>
          <p:cNvCxnSpPr>
            <a:cxnSpLocks/>
          </p:cNvCxnSpPr>
          <p:nvPr userDrawn="1"/>
        </p:nvCxnSpPr>
        <p:spPr>
          <a:xfrm>
            <a:off x="539896" y="374650"/>
            <a:ext cx="1297221" cy="0"/>
          </a:xfrm>
          <a:prstGeom prst="line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9371C62-644E-E74F-8E59-C30494177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707" y="1620839"/>
            <a:ext cx="11291094" cy="47982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defRPr sz="1696">
                <a:solidFill>
                  <a:srgbClr val="5F5F5F"/>
                </a:solidFill>
              </a:defRPr>
            </a:lvl1pPr>
            <a:lvl2pPr marL="675463" indent="-37103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29052" indent="-33297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3"/>
              </a:buBlip>
              <a:tabLst/>
              <a:defRPr sz="1400">
                <a:solidFill>
                  <a:srgbClr val="5F5F5F"/>
                </a:solidFill>
              </a:defRPr>
            </a:lvl3pPr>
            <a:lvl4pPr marL="1340622" indent="-33218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3"/>
              </a:buBlip>
              <a:tabLst/>
              <a:defRPr sz="1400">
                <a:solidFill>
                  <a:srgbClr val="5F5F5F"/>
                </a:solidFill>
              </a:defRPr>
            </a:lvl4pPr>
            <a:lvl5pPr marL="1673597" indent="-363896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3"/>
              </a:buBlip>
              <a:tabLst>
                <a:tab pos="1569741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53576B9-B83C-5443-BD15-16C8689F5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263" y="450851"/>
            <a:ext cx="833747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6" b="1">
                <a:solidFill>
                  <a:schemeClr val="bg2"/>
                </a:solidFill>
              </a:defRPr>
            </a:lvl1pPr>
            <a:lvl2pPr marL="304436" indent="0">
              <a:buNone/>
              <a:defRPr/>
            </a:lvl2pPr>
            <a:lvl3pPr marL="608868" indent="0">
              <a:buNone/>
              <a:defRPr/>
            </a:lvl3pPr>
            <a:lvl4pPr marL="913304" indent="0">
              <a:buNone/>
              <a:defRPr/>
            </a:lvl4pPr>
            <a:lvl5pPr marL="1217737" indent="0"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ES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862270DA-512C-4649-A656-87AADE148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878297"/>
            <a:ext cx="8337472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6" b="0">
                <a:solidFill>
                  <a:schemeClr val="bg1">
                    <a:lumMod val="50000"/>
                  </a:schemeClr>
                </a:solidFill>
              </a:defRPr>
            </a:lvl1pPr>
            <a:lvl2pPr marL="304436" indent="0">
              <a:buNone/>
              <a:defRPr/>
            </a:lvl2pPr>
            <a:lvl3pPr marL="608868" indent="0">
              <a:buNone/>
              <a:defRPr/>
            </a:lvl3pPr>
            <a:lvl4pPr marL="913304" indent="0">
              <a:buNone/>
              <a:defRPr/>
            </a:lvl4pPr>
            <a:lvl5pPr marL="1217737" indent="0"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F8E7D5E6-749F-3D40-8E49-219C5D3852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1088" y="6464300"/>
            <a:ext cx="1844675" cy="365125"/>
          </a:xfrm>
        </p:spPr>
        <p:txBody>
          <a:bodyPr anchor="t"/>
          <a:lstStyle>
            <a:lvl1pPr>
              <a:defRPr sz="1000" smtClean="0">
                <a:solidFill>
                  <a:schemeClr val="accent3"/>
                </a:solidFill>
                <a:latin typeface="ACHS Nueva Sans" pitchFamily="2" charset="0"/>
              </a:defRPr>
            </a:lvl1pPr>
          </a:lstStyle>
          <a:p>
            <a:pPr>
              <a:defRPr/>
            </a:pPr>
            <a:fld id="{9C85AEE7-3928-5049-8AD4-415EA1040AC2}" type="slidenum">
              <a:rPr lang="es-CL" smtClean="0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01254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911A7-15C4-2E41-AB06-6D7F8F2C8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CHS Nueva Sans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7EA7731-8706-BF4D-9F9E-D0003FDEB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501F82E-32E2-B94F-8C6F-69D10485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C4AB1EC5-55C0-9844-B4F0-937E81B63632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1F97396-76F8-0544-A8CD-FB60B25C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C42828-497E-304C-A0CD-3106F151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4E20AD38-B6AD-5843-B9FC-A1E746E0DCA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85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556FC6-7E7D-D241-BA74-7FDFCA33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08171CF-E677-BA4E-87F1-3B19A85D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43C6A1B-703D-9840-A14C-AD8F0657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DCC79A44-1ADD-F340-AA4C-E4332ED69CBA}" type="datetimeFigureOut">
              <a:rPr lang="es-CL" smtClean="0"/>
              <a:pPr/>
              <a:t>22-01-2025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F0852B-61F2-5D48-A2A0-E10EAFD5C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23B1CD1-B409-B84C-9EEB-A1733A8F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CHS Nueva Sans" pitchFamily="2" charset="0"/>
              </a:defRPr>
            </a:lvl1pPr>
          </a:lstStyle>
          <a:p>
            <a:fld id="{D78F5103-97D5-8243-9ED4-3936D3201D2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686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CHS Nueva Sans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s-CL" spc="-40">
                <a:latin typeface="ACHS Nueva Sans" pitchFamily="2" charset="0"/>
              </a:rPr>
              <a:t>SEGURIDAD</a:t>
            </a:r>
            <a:r>
              <a:rPr lang="es-CL" spc="-95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PARA </a:t>
            </a:r>
            <a:r>
              <a:rPr lang="es-CL" spc="-35">
                <a:latin typeface="ACHS Nueva Sans" pitchFamily="2" charset="0"/>
              </a:rPr>
              <a:t>TRABAJOS</a:t>
            </a:r>
            <a:r>
              <a:rPr lang="es-CL" spc="-100">
                <a:latin typeface="ACHS Nueva Sans" pitchFamily="2" charset="0"/>
              </a:rPr>
              <a:t> </a:t>
            </a:r>
            <a:r>
              <a:rPr lang="es-CL" spc="-25">
                <a:latin typeface="ACHS Nueva Sans" pitchFamily="2" charset="0"/>
              </a:rPr>
              <a:t>EN</a:t>
            </a:r>
            <a:r>
              <a:rPr lang="es-CL" spc="-45">
                <a:latin typeface="ACHS Nueva Sans" pitchFamily="2" charset="0"/>
              </a:rPr>
              <a:t> </a:t>
            </a:r>
            <a:r>
              <a:rPr lang="es-CL" spc="-10">
                <a:latin typeface="ACHS Nueva Sans" pitchFamily="2" charset="0"/>
              </a:rPr>
              <a:t>ALTURA</a:t>
            </a:r>
            <a:endParaRPr lang="es-CL" spc="-10" dirty="0">
              <a:latin typeface="ACHS Nueva Sans" pitchFamily="2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CHS Nueva Sans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1810"/>
              </a:lnSpc>
            </a:pPr>
            <a:fld id="{81D60167-4931-47E6-BA6A-407CBD079E47}" type="slidenum">
              <a:rPr lang="es-CL" smtClean="0"/>
              <a:pPr marL="95885">
                <a:lnSpc>
                  <a:spcPts val="1810"/>
                </a:lnSpc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86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iapositiva de think-cell" r:id="rId34" imgW="415" imgH="416" progId="TCLayout.ActiveDocument.1">
                  <p:embed/>
                </p:oleObj>
              </mc:Choice>
              <mc:Fallback>
                <p:oleObj name="Diapositiva de think-cell" r:id="rId3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1" r:id="rId2"/>
    <p:sldLayoutId id="2147483719" r:id="rId3"/>
    <p:sldLayoutId id="2147483710" r:id="rId4"/>
    <p:sldLayoutId id="2147483705" r:id="rId5"/>
    <p:sldLayoutId id="2147483708" r:id="rId6"/>
    <p:sldLayoutId id="2147483713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5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0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1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="" xmlns:a16="http://schemas.microsoft.com/office/drawing/2014/main" id="{403519CE-C58D-7944-9B39-A52069B99C2E}"/>
              </a:ext>
            </a:extLst>
          </p:cNvPr>
          <p:cNvSpPr txBox="1">
            <a:spLocks/>
          </p:cNvSpPr>
          <p:nvPr/>
        </p:nvSpPr>
        <p:spPr>
          <a:xfrm>
            <a:off x="434274" y="1094224"/>
            <a:ext cx="4133849" cy="401117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600"/>
              </a:lnSpc>
            </a:pPr>
            <a:r>
              <a:rPr lang="es-CL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 Medium" pitchFamily="2" charset="0"/>
              </a:rPr>
              <a:t>ACCIDENTES FRECUENTES, CAÍDAS Y GOLPES</a:t>
            </a:r>
          </a:p>
          <a:p>
            <a:pPr algn="l">
              <a:lnSpc>
                <a:spcPts val="4000"/>
              </a:lnSpc>
            </a:pPr>
            <a:endParaRPr lang="es-CL" sz="3000" dirty="0">
              <a:solidFill>
                <a:schemeClr val="accent3">
                  <a:lumMod val="75000"/>
                  <a:lumOff val="25000"/>
                </a:schemeClr>
              </a:solidFill>
              <a:latin typeface="ACHS Nueva Serif Medium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10E693C-AD73-124D-9624-9F995FA5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74" y="5733612"/>
            <a:ext cx="1239633" cy="506414"/>
          </a:xfrm>
          <a:prstGeom prst="rect">
            <a:avLst/>
          </a:prstGeom>
        </p:spPr>
      </p:pic>
      <p:sp>
        <p:nvSpPr>
          <p:cNvPr id="4" name="Rectángulo redondeado 7">
            <a:extLst>
              <a:ext uri="{FF2B5EF4-FFF2-40B4-BE49-F238E27FC236}">
                <a16:creationId xmlns="" xmlns:a16="http://schemas.microsoft.com/office/drawing/2014/main" id="{7ECCAB12-C10E-6E47-B3FD-F5C083FCF6D5}"/>
              </a:ext>
            </a:extLst>
          </p:cNvPr>
          <p:cNvSpPr/>
          <p:nvPr/>
        </p:nvSpPr>
        <p:spPr>
          <a:xfrm>
            <a:off x="427924" y="466012"/>
            <a:ext cx="2390190" cy="448666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" pitchFamily="2" charset="0"/>
              </a:rPr>
              <a:t>Charla / </a:t>
            </a:r>
            <a:r>
              <a:rPr lang="es-CL" smtClean="0">
                <a:solidFill>
                  <a:schemeClr val="bg2"/>
                </a:solidFill>
                <a:latin typeface="ACHS Nueva Sans" pitchFamily="2" charset="0"/>
              </a:rPr>
              <a:t>Streaming</a:t>
            </a:r>
            <a:endParaRPr lang="es-CL" dirty="0">
              <a:solidFill>
                <a:schemeClr val="bg2"/>
              </a:solidFill>
              <a:latin typeface="ACHS Nueva Sans" pitchFamily="2" charset="0"/>
            </a:endParaRPr>
          </a:p>
        </p:txBody>
      </p:sp>
      <p:pic>
        <p:nvPicPr>
          <p:cNvPr id="3" name="Picture 5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25544B17-2F9C-6543-9A3A-310821B4CC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5" t="4211" r="21069" b="188"/>
          <a:stretch/>
        </p:blipFill>
        <p:spPr>
          <a:xfrm rot="5400000">
            <a:off x="4958555" y="-375441"/>
            <a:ext cx="6858001" cy="76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>
            <a:extLst>
              <a:ext uri="{FF2B5EF4-FFF2-40B4-BE49-F238E27FC236}">
                <a16:creationId xmlns="" xmlns:a16="http://schemas.microsoft.com/office/drawing/2014/main" id="{AF481B1D-C504-45C4-B6D1-45D388CF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2246"/>
          <a:stretch/>
        </p:blipFill>
        <p:spPr>
          <a:xfrm>
            <a:off x="1505759" y="1586679"/>
            <a:ext cx="9180482" cy="4659989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6B6000F0-8C90-4898-8E3A-332E39C7C6E3}"/>
              </a:ext>
            </a:extLst>
          </p:cNvPr>
          <p:cNvSpPr/>
          <p:nvPr/>
        </p:nvSpPr>
        <p:spPr>
          <a:xfrm>
            <a:off x="2736473" y="4298618"/>
            <a:ext cx="1814313" cy="48503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Zonas de </a:t>
            </a:r>
            <a:r>
              <a:rPr lang="pt-BR" sz="1054" dirty="0" err="1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tránsito</a:t>
            </a:r>
            <a:r>
              <a:rPr lang="pt-BR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demarcadas 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D38B6A96-ECA4-4A8B-9CE1-E6743D27BFB5}"/>
              </a:ext>
            </a:extLst>
          </p:cNvPr>
          <p:cNvSpPr/>
          <p:nvPr/>
        </p:nvSpPr>
        <p:spPr>
          <a:xfrm>
            <a:off x="8155065" y="2236910"/>
            <a:ext cx="1814313" cy="4742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Indiferencia frente a obstáculos en la vía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024E6BEF-897C-40AA-B27D-6E1CEEB06989}"/>
              </a:ext>
            </a:extLst>
          </p:cNvPr>
          <p:cNvSpPr/>
          <p:nvPr/>
        </p:nvSpPr>
        <p:spPr>
          <a:xfrm>
            <a:off x="9042193" y="3699929"/>
            <a:ext cx="2115403" cy="44687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Zonas de trabajo /</a:t>
            </a:r>
          </a:p>
          <a:p>
            <a:pPr algn="ctr"/>
            <a:r>
              <a:rPr lang="es-CL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almacenamiento no definidas 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B86F24C8-6619-4E51-BB32-7B50954543F7}"/>
              </a:ext>
            </a:extLst>
          </p:cNvPr>
          <p:cNvSpPr/>
          <p:nvPr/>
        </p:nvSpPr>
        <p:spPr>
          <a:xfrm>
            <a:off x="8049904" y="5915668"/>
            <a:ext cx="2115403" cy="44687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Equipos, herramientas y piezas obstaculizan el paso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="" xmlns:a16="http://schemas.microsoft.com/office/drawing/2014/main" id="{57DF4515-DCB8-4FD6-8FD6-FD7FA832B9BC}"/>
              </a:ext>
            </a:extLst>
          </p:cNvPr>
          <p:cNvSpPr txBox="1">
            <a:spLocks/>
          </p:cNvSpPr>
          <p:nvPr/>
        </p:nvSpPr>
        <p:spPr>
          <a:xfrm>
            <a:off x="378745" y="1601198"/>
            <a:ext cx="3389145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B20730B-474A-B45A-518B-21D94084528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Tropezón en taller</a:t>
            </a:r>
          </a:p>
          <a:p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6AC5C87D-3D33-FB8A-16A1-6D0F04877623}"/>
              </a:ext>
            </a:extLst>
          </p:cNvPr>
          <p:cNvCxnSpPr/>
          <p:nvPr/>
        </p:nvCxnSpPr>
        <p:spPr>
          <a:xfrm flipH="1">
            <a:off x="7356143" y="2474052"/>
            <a:ext cx="798922" cy="79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273505DB-EF00-3E07-4057-1B111182CE2D}"/>
              </a:ext>
            </a:extLst>
          </p:cNvPr>
          <p:cNvCxnSpPr/>
          <p:nvPr/>
        </p:nvCxnSpPr>
        <p:spPr>
          <a:xfrm flipH="1">
            <a:off x="8325134" y="3937071"/>
            <a:ext cx="717059" cy="71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80DED92C-6640-E959-6D00-65358ECC4E0A}"/>
              </a:ext>
            </a:extLst>
          </p:cNvPr>
          <p:cNvCxnSpPr/>
          <p:nvPr/>
        </p:nvCxnSpPr>
        <p:spPr>
          <a:xfrm>
            <a:off x="4583113" y="4459288"/>
            <a:ext cx="1626618" cy="81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C3BBAFC5-6F46-9A67-CE0F-C94D2131E8B6}"/>
              </a:ext>
            </a:extLst>
          </p:cNvPr>
          <p:cNvCxnSpPr/>
          <p:nvPr/>
        </p:nvCxnSpPr>
        <p:spPr>
          <a:xfrm flipH="1" flipV="1">
            <a:off x="7356143" y="5879763"/>
            <a:ext cx="668741" cy="366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">
            <a:extLst>
              <a:ext uri="{FF2B5EF4-FFF2-40B4-BE49-F238E27FC236}">
                <a16:creationId xmlns="" xmlns:a16="http://schemas.microsoft.com/office/drawing/2014/main" id="{F3E8BDD9-A355-9BB5-14A0-85764B6EE4D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40795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>
            <a:extLst>
              <a:ext uri="{FF2B5EF4-FFF2-40B4-BE49-F238E27FC236}">
                <a16:creationId xmlns="" xmlns:a16="http://schemas.microsoft.com/office/drawing/2014/main" id="{AF481B1D-C504-45C4-B6D1-45D388CF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2246"/>
          <a:stretch/>
        </p:blipFill>
        <p:spPr>
          <a:xfrm>
            <a:off x="1505759" y="1586679"/>
            <a:ext cx="9180482" cy="4659989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6B6000F0-8C90-4898-8E3A-332E39C7C6E3}"/>
              </a:ext>
            </a:extLst>
          </p:cNvPr>
          <p:cNvSpPr/>
          <p:nvPr/>
        </p:nvSpPr>
        <p:spPr>
          <a:xfrm>
            <a:off x="2736473" y="4298618"/>
            <a:ext cx="1814313" cy="485030"/>
          </a:xfrm>
          <a:prstGeom prst="roundRect">
            <a:avLst/>
          </a:prstGeom>
          <a:solidFill>
            <a:srgbClr val="27933E"/>
          </a:solidFill>
          <a:ln>
            <a:solidFill>
              <a:srgbClr val="84B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Guardar herramientas y materiales en su lugar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024E6BEF-897C-40AA-B27D-6E1CEEB06989}"/>
              </a:ext>
            </a:extLst>
          </p:cNvPr>
          <p:cNvSpPr/>
          <p:nvPr/>
        </p:nvSpPr>
        <p:spPr>
          <a:xfrm>
            <a:off x="9042193" y="3699929"/>
            <a:ext cx="1814313" cy="474285"/>
          </a:xfrm>
          <a:prstGeom prst="roundRect">
            <a:avLst/>
          </a:prstGeom>
          <a:solidFill>
            <a:srgbClr val="27933E"/>
          </a:solidFill>
          <a:ln>
            <a:solidFill>
              <a:srgbClr val="84B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Despejar las vías de tránsito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B86F24C8-6619-4E51-BB32-7B50954543F7}"/>
              </a:ext>
            </a:extLst>
          </p:cNvPr>
          <p:cNvSpPr/>
          <p:nvPr/>
        </p:nvSpPr>
        <p:spPr>
          <a:xfrm>
            <a:off x="8049904" y="5915668"/>
            <a:ext cx="1814313" cy="474285"/>
          </a:xfrm>
          <a:prstGeom prst="roundRect">
            <a:avLst/>
          </a:prstGeom>
          <a:solidFill>
            <a:srgbClr val="27933E"/>
          </a:solidFill>
          <a:ln>
            <a:solidFill>
              <a:srgbClr val="84B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Definir y demarcar las zonas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="" xmlns:a16="http://schemas.microsoft.com/office/drawing/2014/main" id="{C5A61798-5D1F-4E8C-B747-4FBBFF46342E}"/>
              </a:ext>
            </a:extLst>
          </p:cNvPr>
          <p:cNvSpPr txBox="1">
            <a:spLocks/>
          </p:cNvSpPr>
          <p:nvPr/>
        </p:nvSpPr>
        <p:spPr>
          <a:xfrm>
            <a:off x="353010" y="1597661"/>
            <a:ext cx="2271169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5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5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46E12A4-211D-1704-0968-40478F7383F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Resbalón en acceso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AA4949F6-FD33-0A90-94D8-898357E8D879}"/>
              </a:ext>
            </a:extLst>
          </p:cNvPr>
          <p:cNvCxnSpPr>
            <a:stCxn id="13" idx="1"/>
          </p:cNvCxnSpPr>
          <p:nvPr/>
        </p:nvCxnSpPr>
        <p:spPr>
          <a:xfrm flipH="1">
            <a:off x="7427495" y="3937072"/>
            <a:ext cx="1614698" cy="84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9723E4FE-1457-B664-1A08-1E62C402F323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7251032" y="5855368"/>
            <a:ext cx="798872" cy="297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F71B9AC3-A73A-4B8C-68CC-15BEA66C2641}"/>
              </a:ext>
            </a:extLst>
          </p:cNvPr>
          <p:cNvCxnSpPr/>
          <p:nvPr/>
        </p:nvCxnSpPr>
        <p:spPr>
          <a:xfrm>
            <a:off x="4583113" y="4459288"/>
            <a:ext cx="1111834" cy="128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1">
            <a:extLst>
              <a:ext uri="{FF2B5EF4-FFF2-40B4-BE49-F238E27FC236}">
                <a16:creationId xmlns="" xmlns:a16="http://schemas.microsoft.com/office/drawing/2014/main" id="{147E1A76-B9B0-7C72-7EE8-52DA45EED44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50501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="" xmlns:a16="http://schemas.microsoft.com/office/drawing/2014/main" id="{CF758F3F-D4DE-47C8-84E2-700B2BBDB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268"/>
          <a:stretch/>
        </p:blipFill>
        <p:spPr>
          <a:xfrm>
            <a:off x="2260799" y="2507839"/>
            <a:ext cx="8113363" cy="3955572"/>
          </a:xfrm>
          <a:prstGeom prst="rect">
            <a:avLst/>
          </a:prstGeom>
        </p:spPr>
      </p:pic>
      <p:sp>
        <p:nvSpPr>
          <p:cNvPr id="7" name="CuadroTexto 18">
            <a:extLst>
              <a:ext uri="{FF2B5EF4-FFF2-40B4-BE49-F238E27FC236}">
                <a16:creationId xmlns="" xmlns:a16="http://schemas.microsoft.com/office/drawing/2014/main" id="{0675F0F8-A0F8-4F7B-8A8D-AB0F1817DE5B}"/>
              </a:ext>
            </a:extLst>
          </p:cNvPr>
          <p:cNvSpPr txBox="1"/>
          <p:nvPr/>
        </p:nvSpPr>
        <p:spPr>
          <a:xfrm>
            <a:off x="470330" y="1608305"/>
            <a:ext cx="2709333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El 17 % de los accidentes leves tipo golpeado por/con/contra ocurre al abrir/cerrar puertas, portones, ventanas, tapas y al usar muebles de todo tipo.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EFF3C3-9E89-6511-040B-7B846D3E36C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 en puestos de trabajo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98FAD867-07B0-04A6-F7A4-75C02273079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77599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5" y="43529"/>
          <a:ext cx="1195" cy="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5" y="43529"/>
                        <a:ext cx="1195" cy="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1">
            <a:extLst>
              <a:ext uri="{FF2B5EF4-FFF2-40B4-BE49-F238E27FC236}">
                <a16:creationId xmlns="" xmlns:a16="http://schemas.microsoft.com/office/drawing/2014/main" id="{CF758F3F-D4DE-47C8-84E2-700B2BBDBB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268"/>
          <a:stretch/>
        </p:blipFill>
        <p:spPr>
          <a:xfrm>
            <a:off x="2260799" y="2507839"/>
            <a:ext cx="8113363" cy="3955572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="" xmlns:a16="http://schemas.microsoft.com/office/drawing/2014/main" id="{A49159D7-701A-4D3F-811D-35659361F657}"/>
              </a:ext>
            </a:extLst>
          </p:cNvPr>
          <p:cNvSpPr/>
          <p:nvPr/>
        </p:nvSpPr>
        <p:spPr>
          <a:xfrm>
            <a:off x="2085270" y="3699929"/>
            <a:ext cx="1626550" cy="440182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tener orden en los lugares de trabajo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F210E1C8-DE1E-4578-984C-03DD4D1EDC0B}"/>
              </a:ext>
            </a:extLst>
          </p:cNvPr>
          <p:cNvSpPr/>
          <p:nvPr/>
        </p:nvSpPr>
        <p:spPr>
          <a:xfrm>
            <a:off x="2743201" y="2473024"/>
            <a:ext cx="1889780" cy="522489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Situar objetos colgantes y salientes por debajo de 2 metros de altura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97607B12-8D4D-4131-816D-B71B965BB67D}"/>
              </a:ext>
            </a:extLst>
          </p:cNvPr>
          <p:cNvSpPr/>
          <p:nvPr/>
        </p:nvSpPr>
        <p:spPr>
          <a:xfrm>
            <a:off x="2556537" y="5637680"/>
            <a:ext cx="1782310" cy="435643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utilizar el mobiliario según diseño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CFE86E4C-F003-4F05-B1C1-5CBBD4C19F4F}"/>
              </a:ext>
            </a:extLst>
          </p:cNvPr>
          <p:cNvSpPr/>
          <p:nvPr/>
        </p:nvSpPr>
        <p:spPr>
          <a:xfrm>
            <a:off x="5383487" y="5855501"/>
            <a:ext cx="1376436" cy="434617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los cajones cerrados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AB5D00FB-9310-4C26-89CC-27DBA106CE87}"/>
              </a:ext>
            </a:extLst>
          </p:cNvPr>
          <p:cNvSpPr/>
          <p:nvPr/>
        </p:nvSpPr>
        <p:spPr>
          <a:xfrm>
            <a:off x="7450649" y="6145236"/>
            <a:ext cx="1707733" cy="434617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Dejar obstáculos en las vías de tránsito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4D13E7AF-B45A-4ABD-B963-D1C0E695FD73}"/>
              </a:ext>
            </a:extLst>
          </p:cNvPr>
          <p:cNvSpPr/>
          <p:nvPr/>
        </p:nvSpPr>
        <p:spPr>
          <a:xfrm>
            <a:off x="8986252" y="5437410"/>
            <a:ext cx="2000195" cy="396080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señalizar o demarcar la zona de la puerta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BF6E85DF-8D15-4A58-AEDE-31398D281B79}"/>
              </a:ext>
            </a:extLst>
          </p:cNvPr>
          <p:cNvSpPr/>
          <p:nvPr/>
        </p:nvSpPr>
        <p:spPr>
          <a:xfrm>
            <a:off x="8986253" y="4598184"/>
            <a:ext cx="1707733" cy="491560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verificar que puertas y ventanas no se cierren bruscamente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5AF19C08-37F2-40B6-AC54-A02511CEC429}"/>
              </a:ext>
            </a:extLst>
          </p:cNvPr>
          <p:cNvSpPr/>
          <p:nvPr/>
        </p:nvSpPr>
        <p:spPr>
          <a:xfrm>
            <a:off x="8898418" y="3388116"/>
            <a:ext cx="2088029" cy="623627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Poner las manos en marcos de puertas y ventanas donde se pueda recibir golpes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="" xmlns:a16="http://schemas.microsoft.com/office/drawing/2014/main" id="{570C3DA2-34F0-4079-86AA-2683D6179AC0}"/>
              </a:ext>
            </a:extLst>
          </p:cNvPr>
          <p:cNvSpPr/>
          <p:nvPr/>
        </p:nvSpPr>
        <p:spPr>
          <a:xfrm>
            <a:off x="8681819" y="2473023"/>
            <a:ext cx="2012166" cy="491560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la vista en la tarea que estás realizando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="" xmlns:a16="http://schemas.microsoft.com/office/drawing/2014/main" id="{40289FF4-B82A-477A-B3CD-8FF5B60DC992}"/>
              </a:ext>
            </a:extLst>
          </p:cNvPr>
          <p:cNvSpPr/>
          <p:nvPr/>
        </p:nvSpPr>
        <p:spPr>
          <a:xfrm>
            <a:off x="6286249" y="2227244"/>
            <a:ext cx="1467362" cy="491560"/>
          </a:xfrm>
          <a:prstGeom prst="roundRect">
            <a:avLst/>
          </a:prstGeom>
          <a:solidFill>
            <a:srgbClr val="27933E"/>
          </a:solidFill>
          <a:ln>
            <a:solidFill>
              <a:srgbClr val="27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tener visibilidad al abrir puertas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95983372-5007-4594-AAC7-5367151EC7A5}"/>
              </a:ext>
            </a:extLst>
          </p:cNvPr>
          <p:cNvSpPr txBox="1">
            <a:spLocks/>
          </p:cNvSpPr>
          <p:nvPr/>
        </p:nvSpPr>
        <p:spPr>
          <a:xfrm>
            <a:off x="355101" y="1608229"/>
            <a:ext cx="5093793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5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5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5122873-DD5C-D0AF-B131-3412FB3BF81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 en puestos de trabajo</a:t>
            </a:r>
          </a:p>
          <a:p>
            <a:endParaRPr lang="es-CL" dirty="0"/>
          </a:p>
        </p:txBody>
      </p:sp>
      <p:sp>
        <p:nvSpPr>
          <p:cNvPr id="5" name="Marcador de texto 1">
            <a:extLst>
              <a:ext uri="{FF2B5EF4-FFF2-40B4-BE49-F238E27FC236}">
                <a16:creationId xmlns="" xmlns:a16="http://schemas.microsoft.com/office/drawing/2014/main" id="{9DFC8430-DEED-1006-2CB2-DEA5D14ADD8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0758DA98-B796-5087-08B9-356B3694FA33}"/>
              </a:ext>
            </a:extLst>
          </p:cNvPr>
          <p:cNvCxnSpPr/>
          <p:nvPr/>
        </p:nvCxnSpPr>
        <p:spPr>
          <a:xfrm>
            <a:off x="4583113" y="2734268"/>
            <a:ext cx="1162594" cy="653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AD6BA2B3-1CD7-1BEE-87F2-40B345DF4D83}"/>
              </a:ext>
            </a:extLst>
          </p:cNvPr>
          <p:cNvCxnSpPr/>
          <p:nvPr/>
        </p:nvCxnSpPr>
        <p:spPr>
          <a:xfrm>
            <a:off x="3725839" y="4011743"/>
            <a:ext cx="477671" cy="586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26B1FBF3-A0C9-DBDC-53CE-EF9EC6673186}"/>
              </a:ext>
            </a:extLst>
          </p:cNvPr>
          <p:cNvCxnSpPr/>
          <p:nvPr/>
        </p:nvCxnSpPr>
        <p:spPr>
          <a:xfrm>
            <a:off x="7028597" y="2734268"/>
            <a:ext cx="1091821" cy="965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23C9C2E4-048C-1C08-4AAA-FB0DA40F6D1B}"/>
              </a:ext>
            </a:extLst>
          </p:cNvPr>
          <p:cNvCxnSpPr>
            <a:cxnSpLocks/>
          </p:cNvCxnSpPr>
          <p:nvPr/>
        </p:nvCxnSpPr>
        <p:spPr>
          <a:xfrm flipH="1">
            <a:off x="8284191" y="2964583"/>
            <a:ext cx="397628" cy="73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09407CA5-2D8A-8865-D642-D8D6B36BC30F}"/>
              </a:ext>
            </a:extLst>
          </p:cNvPr>
          <p:cNvCxnSpPr/>
          <p:nvPr/>
        </p:nvCxnSpPr>
        <p:spPr>
          <a:xfrm flipH="1">
            <a:off x="7988492" y="3699929"/>
            <a:ext cx="909928" cy="89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C4C19836-4D03-C0B0-0CBE-1C20AB76312E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284191" y="4722125"/>
            <a:ext cx="702062" cy="121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FE90817F-8D15-0AD7-628D-E17A38D74817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8475663" y="5308979"/>
            <a:ext cx="510589" cy="326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CBA96CA5-4ABD-B8CB-2540-2E124D492605}"/>
              </a:ext>
            </a:extLst>
          </p:cNvPr>
          <p:cNvCxnSpPr>
            <a:cxnSpLocks/>
          </p:cNvCxnSpPr>
          <p:nvPr/>
        </p:nvCxnSpPr>
        <p:spPr>
          <a:xfrm flipH="1" flipV="1">
            <a:off x="7383439" y="5833490"/>
            <a:ext cx="163773" cy="311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="" xmlns:a16="http://schemas.microsoft.com/office/drawing/2014/main" id="{19683814-8D09-DBB6-1241-530B1A248791}"/>
              </a:ext>
            </a:extLst>
          </p:cNvPr>
          <p:cNvCxnSpPr/>
          <p:nvPr/>
        </p:nvCxnSpPr>
        <p:spPr>
          <a:xfrm flipV="1">
            <a:off x="6096000" y="5089744"/>
            <a:ext cx="932597" cy="74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FF7BFBC0-1C0A-0F39-3D5D-84174FB9BFD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338847" y="5308979"/>
            <a:ext cx="1044640" cy="54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481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B1E6633D-280B-4A4B-AF0F-191876731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268"/>
          <a:stretch/>
        </p:blipFill>
        <p:spPr>
          <a:xfrm>
            <a:off x="2260799" y="2507839"/>
            <a:ext cx="8113363" cy="3955572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="" xmlns:a16="http://schemas.microsoft.com/office/drawing/2014/main" id="{A49159D7-701A-4D3F-811D-35659361F657}"/>
              </a:ext>
            </a:extLst>
          </p:cNvPr>
          <p:cNvSpPr/>
          <p:nvPr/>
        </p:nvSpPr>
        <p:spPr>
          <a:xfrm>
            <a:off x="2085270" y="3699929"/>
            <a:ext cx="1626550" cy="4401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Mantener el orden en el lugar de trabajo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F210E1C8-DE1E-4578-984C-03DD4D1EDC0B}"/>
              </a:ext>
            </a:extLst>
          </p:cNvPr>
          <p:cNvSpPr/>
          <p:nvPr/>
        </p:nvSpPr>
        <p:spPr>
          <a:xfrm>
            <a:off x="2712297" y="2473024"/>
            <a:ext cx="1920683" cy="5224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Situar objetos colgantes y salientes por sobre 2 metros de altura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97607B12-8D4D-4131-816D-B71B965BB67D}"/>
              </a:ext>
            </a:extLst>
          </p:cNvPr>
          <p:cNvSpPr/>
          <p:nvPr/>
        </p:nvSpPr>
        <p:spPr>
          <a:xfrm>
            <a:off x="2712297" y="5637680"/>
            <a:ext cx="1626550" cy="43564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Utilizar el mobiliario según diseño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CFE86E4C-F003-4F05-B1C1-5CBBD4C19F4F}"/>
              </a:ext>
            </a:extLst>
          </p:cNvPr>
          <p:cNvSpPr/>
          <p:nvPr/>
        </p:nvSpPr>
        <p:spPr>
          <a:xfrm>
            <a:off x="5383487" y="5855501"/>
            <a:ext cx="1376436" cy="4346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Mantener los cajones cerrados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AB5D00FB-9310-4C26-89CC-27DBA106CE87}"/>
              </a:ext>
            </a:extLst>
          </p:cNvPr>
          <p:cNvSpPr/>
          <p:nvPr/>
        </p:nvSpPr>
        <p:spPr>
          <a:xfrm>
            <a:off x="7307511" y="6145236"/>
            <a:ext cx="1590909" cy="4346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dejar obstáculos en las vías de tránsito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4D13E7AF-B45A-4ABD-B963-D1C0E695FD73}"/>
              </a:ext>
            </a:extLst>
          </p:cNvPr>
          <p:cNvSpPr/>
          <p:nvPr/>
        </p:nvSpPr>
        <p:spPr>
          <a:xfrm>
            <a:off x="8986252" y="5437410"/>
            <a:ext cx="1707733" cy="3960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Señalizar o demarcar la zona de la puerta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BF6E85DF-8D15-4A58-AEDE-31398D281B79}"/>
              </a:ext>
            </a:extLst>
          </p:cNvPr>
          <p:cNvSpPr/>
          <p:nvPr/>
        </p:nvSpPr>
        <p:spPr>
          <a:xfrm>
            <a:off x="8986253" y="4292340"/>
            <a:ext cx="1795564" cy="92479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Verificar que puertas y ventanas no se cierren bruscamente. Instalar brazos hidráulicos y/o ganchos si es necesario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5AF19C08-37F2-40B6-AC54-A02511CEC429}"/>
              </a:ext>
            </a:extLst>
          </p:cNvPr>
          <p:cNvSpPr/>
          <p:nvPr/>
        </p:nvSpPr>
        <p:spPr>
          <a:xfrm>
            <a:off x="8898419" y="3388116"/>
            <a:ext cx="1883398" cy="62362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poner las manos en marcos de puertas y ventanas donde se pueda recibir golpes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="" xmlns:a16="http://schemas.microsoft.com/office/drawing/2014/main" id="{570C3DA2-34F0-4079-86AA-2683D6179AC0}"/>
              </a:ext>
            </a:extLst>
          </p:cNvPr>
          <p:cNvSpPr/>
          <p:nvPr/>
        </p:nvSpPr>
        <p:spPr>
          <a:xfrm>
            <a:off x="8681819" y="2473023"/>
            <a:ext cx="1590910" cy="4915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Mantener la vista en la tarea que se está realizando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="" xmlns:a16="http://schemas.microsoft.com/office/drawing/2014/main" id="{40289FF4-B82A-477A-B3CD-8FF5B60DC992}"/>
              </a:ext>
            </a:extLst>
          </p:cNvPr>
          <p:cNvSpPr/>
          <p:nvPr/>
        </p:nvSpPr>
        <p:spPr>
          <a:xfrm>
            <a:off x="7179718" y="1939624"/>
            <a:ext cx="1376436" cy="4915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Tener visibilidad al abrir puertas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="" xmlns:a16="http://schemas.microsoft.com/office/drawing/2014/main" id="{7867F25B-56D7-48C2-8FA7-E67C05197DE1}"/>
              </a:ext>
            </a:extLst>
          </p:cNvPr>
          <p:cNvSpPr/>
          <p:nvPr/>
        </p:nvSpPr>
        <p:spPr>
          <a:xfrm>
            <a:off x="5868538" y="2658717"/>
            <a:ext cx="2110894" cy="4915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obstruir el campo visual cuando se transporta objetos en las manos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5A2F5FEC-9761-4F76-9B4D-5C060F76B64B}"/>
              </a:ext>
            </a:extLst>
          </p:cNvPr>
          <p:cNvSpPr txBox="1">
            <a:spLocks/>
          </p:cNvSpPr>
          <p:nvPr/>
        </p:nvSpPr>
        <p:spPr>
          <a:xfrm>
            <a:off x="352962" y="1610536"/>
            <a:ext cx="5093793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5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5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C21A243-BEF7-84CA-D1A4-C49F48FC4EF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 en puestos de trabajo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781EFC3F-864F-CCBB-A6C7-387D2103489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920D4945-ED0C-FB3C-A4BB-22461A0BA0A8}"/>
              </a:ext>
            </a:extLst>
          </p:cNvPr>
          <p:cNvCxnSpPr/>
          <p:nvPr/>
        </p:nvCxnSpPr>
        <p:spPr>
          <a:xfrm>
            <a:off x="4681182" y="2736575"/>
            <a:ext cx="1037230" cy="69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69D61F09-3B4A-FA7A-E038-910D38C99569}"/>
              </a:ext>
            </a:extLst>
          </p:cNvPr>
          <p:cNvCxnSpPr/>
          <p:nvPr/>
        </p:nvCxnSpPr>
        <p:spPr>
          <a:xfrm>
            <a:off x="3711820" y="3862488"/>
            <a:ext cx="478043" cy="96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8D149596-9EF3-FDB4-2989-B5A88AF529CD}"/>
              </a:ext>
            </a:extLst>
          </p:cNvPr>
          <p:cNvCxnSpPr>
            <a:stCxn id="19" idx="1"/>
          </p:cNvCxnSpPr>
          <p:nvPr/>
        </p:nvCxnSpPr>
        <p:spPr>
          <a:xfrm flipH="1">
            <a:off x="8297839" y="2718803"/>
            <a:ext cx="383980" cy="981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2951BCD8-5B8C-0E34-D243-F04A8BA8494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923985" y="3150278"/>
            <a:ext cx="806355" cy="1227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62FEA48F-2036-D865-EC1E-F6AEDE11262C}"/>
              </a:ext>
            </a:extLst>
          </p:cNvPr>
          <p:cNvCxnSpPr>
            <a:stCxn id="18" idx="1"/>
          </p:cNvCxnSpPr>
          <p:nvPr/>
        </p:nvCxnSpPr>
        <p:spPr>
          <a:xfrm flipH="1">
            <a:off x="7978016" y="3699930"/>
            <a:ext cx="920403" cy="858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A25252F4-ED6E-517E-4DA4-BA94CCD44B87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420376" y="4663410"/>
            <a:ext cx="565877" cy="9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59996A95-EC0F-BCA0-57A1-164F99CB85B2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8475663" y="5217136"/>
            <a:ext cx="510589" cy="418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="" xmlns:a16="http://schemas.microsoft.com/office/drawing/2014/main" id="{563DB584-5818-EB47-F0AE-D4D71B3704BA}"/>
              </a:ext>
            </a:extLst>
          </p:cNvPr>
          <p:cNvCxnSpPr>
            <a:stCxn id="12" idx="3"/>
          </p:cNvCxnSpPr>
          <p:nvPr/>
        </p:nvCxnSpPr>
        <p:spPr>
          <a:xfrm flipV="1">
            <a:off x="4338847" y="5308464"/>
            <a:ext cx="1379565" cy="54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12318B5C-C076-8FF4-DA7A-2DBB0A67A6CF}"/>
              </a:ext>
            </a:extLst>
          </p:cNvPr>
          <p:cNvCxnSpPr>
            <a:stCxn id="13" idx="0"/>
          </p:cNvCxnSpPr>
          <p:nvPr/>
        </p:nvCxnSpPr>
        <p:spPr>
          <a:xfrm flipV="1">
            <a:off x="6071705" y="5163077"/>
            <a:ext cx="1016048" cy="692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="" xmlns:a16="http://schemas.microsoft.com/office/drawing/2014/main" id="{CBBBF85D-144B-3976-0B46-C11F315E60B8}"/>
              </a:ext>
            </a:extLst>
          </p:cNvPr>
          <p:cNvCxnSpPr/>
          <p:nvPr/>
        </p:nvCxnSpPr>
        <p:spPr>
          <a:xfrm flipH="1" flipV="1">
            <a:off x="7344962" y="5833490"/>
            <a:ext cx="434476" cy="311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="" xmlns:a16="http://schemas.microsoft.com/office/drawing/2014/main" id="{EB130DFB-EDDB-9CAF-6080-9AAA09C75C00}"/>
              </a:ext>
            </a:extLst>
          </p:cNvPr>
          <p:cNvCxnSpPr>
            <a:cxnSpLocks/>
          </p:cNvCxnSpPr>
          <p:nvPr/>
        </p:nvCxnSpPr>
        <p:spPr>
          <a:xfrm>
            <a:off x="8102965" y="2457450"/>
            <a:ext cx="0" cy="1242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186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0E54E313-8B8A-4F53-BA4E-3D0612A61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6800"/>
          <a:stretch/>
        </p:blipFill>
        <p:spPr>
          <a:xfrm>
            <a:off x="1815313" y="1890634"/>
            <a:ext cx="9427551" cy="4292553"/>
          </a:xfrm>
          <a:prstGeom prst="rect">
            <a:avLst/>
          </a:prstGeom>
        </p:spPr>
      </p:pic>
      <p:sp>
        <p:nvSpPr>
          <p:cNvPr id="10" name="CuadroTexto 18">
            <a:extLst>
              <a:ext uri="{FF2B5EF4-FFF2-40B4-BE49-F238E27FC236}">
                <a16:creationId xmlns="" xmlns:a16="http://schemas.microsoft.com/office/drawing/2014/main" id="{7F8E7C39-2EE3-4FC7-9D4A-8B1DB6252823}"/>
              </a:ext>
            </a:extLst>
          </p:cNvPr>
          <p:cNvSpPr txBox="1"/>
          <p:nvPr/>
        </p:nvSpPr>
        <p:spPr>
          <a:xfrm>
            <a:off x="465304" y="1608305"/>
            <a:ext cx="3309824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El 30% de los accidentes leves tipo golpeado por/con/contra ocurre por caída de objetos almacenados en altura.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BFF9682-6BC6-D886-B9AA-0FCCE579472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objetos en altura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90077781-87AF-F4C4-AD9C-CF0891BD70D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34158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>
            <a:extLst>
              <a:ext uri="{FF2B5EF4-FFF2-40B4-BE49-F238E27FC236}">
                <a16:creationId xmlns="" xmlns:a16="http://schemas.microsoft.com/office/drawing/2014/main" id="{357D72FF-59B2-438A-A62F-3D5B7F98D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6800"/>
          <a:stretch/>
        </p:blipFill>
        <p:spPr>
          <a:xfrm>
            <a:off x="1815313" y="1890634"/>
            <a:ext cx="9427551" cy="4292553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E31AE457-D797-4F0E-B587-BDC796835F72}"/>
              </a:ext>
            </a:extLst>
          </p:cNvPr>
          <p:cNvSpPr/>
          <p:nvPr/>
        </p:nvSpPr>
        <p:spPr>
          <a:xfrm>
            <a:off x="5845316" y="1498916"/>
            <a:ext cx="2111329" cy="425728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respetar la altura máxima de almacenamiento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59151B8D-1D68-442B-8B64-4F491F75CF76}"/>
              </a:ext>
            </a:extLst>
          </p:cNvPr>
          <p:cNvSpPr/>
          <p:nvPr/>
        </p:nvSpPr>
        <p:spPr>
          <a:xfrm>
            <a:off x="3754151" y="5457652"/>
            <a:ext cx="1780327" cy="425728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utilizar EPP, guantes y calzado de seguridad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A74B1238-62E5-461C-8F88-B53AB6D56539}"/>
              </a:ext>
            </a:extLst>
          </p:cNvPr>
          <p:cNvSpPr/>
          <p:nvPr/>
        </p:nvSpPr>
        <p:spPr>
          <a:xfrm>
            <a:off x="8599270" y="5457651"/>
            <a:ext cx="1612469" cy="399903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el orden del lugar de trabajo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C4DA3C4D-919C-4BE3-B095-94844B471E66}"/>
              </a:ext>
            </a:extLst>
          </p:cNvPr>
          <p:cNvSpPr/>
          <p:nvPr/>
        </p:nvSpPr>
        <p:spPr>
          <a:xfrm>
            <a:off x="6529088" y="2345282"/>
            <a:ext cx="1523091" cy="394251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Almacenar objetos pesados arriba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="" xmlns:a16="http://schemas.microsoft.com/office/drawing/2014/main" id="{CDD59562-B9D4-4E0A-B1F9-7B976BA11F5B}"/>
              </a:ext>
            </a:extLst>
          </p:cNvPr>
          <p:cNvSpPr/>
          <p:nvPr/>
        </p:nvSpPr>
        <p:spPr>
          <a:xfrm>
            <a:off x="2947917" y="3182457"/>
            <a:ext cx="1780328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utilizar escala para alcanzar los materiales almacenados arriba</a:t>
            </a:r>
          </a:p>
        </p:txBody>
      </p:sp>
      <p:sp>
        <p:nvSpPr>
          <p:cNvPr id="21" name="Callout: Line 20">
            <a:extLst>
              <a:ext uri="{FF2B5EF4-FFF2-40B4-BE49-F238E27FC236}">
                <a16:creationId xmlns="" xmlns:a16="http://schemas.microsoft.com/office/drawing/2014/main" id="{7149E405-3CC1-48B0-855B-2196B4372323}"/>
              </a:ext>
            </a:extLst>
          </p:cNvPr>
          <p:cNvSpPr/>
          <p:nvPr/>
        </p:nvSpPr>
        <p:spPr>
          <a:xfrm>
            <a:off x="7062425" y="4512718"/>
            <a:ext cx="1417755" cy="394251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Mal estado de los envases / cajas</a:t>
            </a:r>
          </a:p>
        </p:txBody>
      </p:sp>
      <p:sp>
        <p:nvSpPr>
          <p:cNvPr id="23" name="Callout: Line 22">
            <a:extLst>
              <a:ext uri="{FF2B5EF4-FFF2-40B4-BE49-F238E27FC236}">
                <a16:creationId xmlns="" xmlns:a16="http://schemas.microsoft.com/office/drawing/2014/main" id="{31994826-C383-4A38-A03A-D2CA6833C2DF}"/>
              </a:ext>
            </a:extLst>
          </p:cNvPr>
          <p:cNvSpPr/>
          <p:nvPr/>
        </p:nvSpPr>
        <p:spPr>
          <a:xfrm>
            <a:off x="8338161" y="2817942"/>
            <a:ext cx="1692943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Manipular objetos pesados/voluminosos sin pedir ayuda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="" xmlns:a16="http://schemas.microsoft.com/office/drawing/2014/main" id="{80E580DC-6C07-4FC7-80E5-97E89A25F544}"/>
              </a:ext>
            </a:extLst>
          </p:cNvPr>
          <p:cNvSpPr/>
          <p:nvPr/>
        </p:nvSpPr>
        <p:spPr>
          <a:xfrm>
            <a:off x="9726456" y="4723008"/>
            <a:ext cx="1625577" cy="568956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Materiales almacenados y estanterías inestables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="" xmlns:a16="http://schemas.microsoft.com/office/drawing/2014/main" id="{5C29E561-0698-4F00-AE28-B1F4F54B6C8A}"/>
              </a:ext>
            </a:extLst>
          </p:cNvPr>
          <p:cNvSpPr txBox="1">
            <a:spLocks/>
          </p:cNvSpPr>
          <p:nvPr/>
        </p:nvSpPr>
        <p:spPr>
          <a:xfrm>
            <a:off x="363634" y="1608385"/>
            <a:ext cx="3551502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EE4352B-AE29-7CCF-5CDD-309AAC0146F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objetos en altura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899E1E9A-3B4B-8783-6AD7-E2B87020488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26E5B144-EAC5-9792-F290-BB65CBF62E0C}"/>
              </a:ext>
            </a:extLst>
          </p:cNvPr>
          <p:cNvCxnSpPr>
            <a:stCxn id="11" idx="1"/>
          </p:cNvCxnSpPr>
          <p:nvPr/>
        </p:nvCxnSpPr>
        <p:spPr>
          <a:xfrm flipH="1">
            <a:off x="5534478" y="1711780"/>
            <a:ext cx="310838" cy="33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EAFB61E0-C641-B8A2-4961-CEA294721166}"/>
              </a:ext>
            </a:extLst>
          </p:cNvPr>
          <p:cNvCxnSpPr/>
          <p:nvPr/>
        </p:nvCxnSpPr>
        <p:spPr>
          <a:xfrm flipV="1">
            <a:off x="4722125" y="3111690"/>
            <a:ext cx="1123191" cy="317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43A667E-36C0-F3E4-9DA7-8AF0A516196A}"/>
              </a:ext>
            </a:extLst>
          </p:cNvPr>
          <p:cNvCxnSpPr>
            <a:stCxn id="18" idx="1"/>
          </p:cNvCxnSpPr>
          <p:nvPr/>
        </p:nvCxnSpPr>
        <p:spPr>
          <a:xfrm flipH="1">
            <a:off x="5991367" y="2542408"/>
            <a:ext cx="537721" cy="192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BE639FAF-16BB-2A91-902F-FA54CE246F9B}"/>
              </a:ext>
            </a:extLst>
          </p:cNvPr>
          <p:cNvCxnSpPr>
            <a:stCxn id="13" idx="3"/>
          </p:cNvCxnSpPr>
          <p:nvPr/>
        </p:nvCxnSpPr>
        <p:spPr>
          <a:xfrm>
            <a:off x="5534478" y="5670516"/>
            <a:ext cx="561522" cy="18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BBC1F47A-28C5-105D-D71B-07EF96425398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8802806" y="3306821"/>
            <a:ext cx="381827" cy="301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79BE1D2A-819D-37A4-633E-BAC03F88543A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9389660" y="4906969"/>
            <a:ext cx="336796" cy="100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08419FE3-CC8D-06B8-217B-672F93BDCE5C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7751928" y="5568287"/>
            <a:ext cx="847342" cy="89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89E06835-A862-0958-AAC8-D28F788A2543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7246961" y="4285397"/>
            <a:ext cx="524342" cy="227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9332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>
            <a:extLst>
              <a:ext uri="{FF2B5EF4-FFF2-40B4-BE49-F238E27FC236}">
                <a16:creationId xmlns="" xmlns:a16="http://schemas.microsoft.com/office/drawing/2014/main" id="{357D72FF-59B2-438A-A62F-3D5B7F98D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6800"/>
          <a:stretch/>
        </p:blipFill>
        <p:spPr>
          <a:xfrm>
            <a:off x="1815313" y="1890634"/>
            <a:ext cx="9427551" cy="4292553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82506543-0980-4374-B125-6392D2C89A66}"/>
              </a:ext>
            </a:extLst>
          </p:cNvPr>
          <p:cNvSpPr/>
          <p:nvPr/>
        </p:nvSpPr>
        <p:spPr>
          <a:xfrm>
            <a:off x="2971365" y="3182457"/>
            <a:ext cx="1756880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Utiliza escala para alcanzar los materiales almacenados arriba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A74B1238-62E5-461C-8F88-B53AB6D56539}"/>
              </a:ext>
            </a:extLst>
          </p:cNvPr>
          <p:cNvSpPr/>
          <p:nvPr/>
        </p:nvSpPr>
        <p:spPr>
          <a:xfrm>
            <a:off x="8480180" y="5457651"/>
            <a:ext cx="1614861" cy="3999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mantener el orden del lugar de trabajo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0F7A098A-8893-497E-862C-518B76F2A65D}"/>
              </a:ext>
            </a:extLst>
          </p:cNvPr>
          <p:cNvSpPr/>
          <p:nvPr/>
        </p:nvSpPr>
        <p:spPr>
          <a:xfrm>
            <a:off x="6854603" y="4512718"/>
            <a:ext cx="1625577" cy="394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Verificar el estado de los envases/cajas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5C851201-4156-43ED-83C0-EFBC67C15A99}"/>
              </a:ext>
            </a:extLst>
          </p:cNvPr>
          <p:cNvSpPr/>
          <p:nvPr/>
        </p:nvSpPr>
        <p:spPr>
          <a:xfrm>
            <a:off x="8338161" y="2817942"/>
            <a:ext cx="1756880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Solicitar ayuda para mover objetos pesados o voluminosos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="" xmlns:a16="http://schemas.microsoft.com/office/drawing/2014/main" id="{134C1ED7-A15E-427E-BF94-66A83D274908}"/>
              </a:ext>
            </a:extLst>
          </p:cNvPr>
          <p:cNvSpPr/>
          <p:nvPr/>
        </p:nvSpPr>
        <p:spPr>
          <a:xfrm>
            <a:off x="9726456" y="4723008"/>
            <a:ext cx="1942380" cy="5689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Verifica la estabilidad del material almacenado y la estantería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C4DA3C4D-919C-4BE3-B095-94844B471E66}"/>
              </a:ext>
            </a:extLst>
          </p:cNvPr>
          <p:cNvSpPr/>
          <p:nvPr/>
        </p:nvSpPr>
        <p:spPr>
          <a:xfrm>
            <a:off x="2877596" y="4897714"/>
            <a:ext cx="1625577" cy="394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Almacenar los objetos más pesados abajo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="" xmlns:a16="http://schemas.microsoft.com/office/drawing/2014/main" id="{82D7E6D8-3A94-4B63-B552-E02AB85F092B}"/>
              </a:ext>
            </a:extLst>
          </p:cNvPr>
          <p:cNvSpPr/>
          <p:nvPr/>
        </p:nvSpPr>
        <p:spPr>
          <a:xfrm>
            <a:off x="3922009" y="5457652"/>
            <a:ext cx="1612469" cy="4257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Utilizar EPP: guantes y calzado de seguridad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="" xmlns:a16="http://schemas.microsoft.com/office/drawing/2014/main" id="{25E6A744-4CC4-42A0-AA30-53B46CAD1AA2}"/>
              </a:ext>
            </a:extLst>
          </p:cNvPr>
          <p:cNvSpPr/>
          <p:nvPr/>
        </p:nvSpPr>
        <p:spPr>
          <a:xfrm>
            <a:off x="2971365" y="4170242"/>
            <a:ext cx="1756880" cy="394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utilizar niveles de la estantería como escalón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C2DB6E60-F18C-4756-9588-CD210E57D2D2}"/>
              </a:ext>
            </a:extLst>
          </p:cNvPr>
          <p:cNvSpPr txBox="1">
            <a:spLocks/>
          </p:cNvSpPr>
          <p:nvPr/>
        </p:nvSpPr>
        <p:spPr>
          <a:xfrm>
            <a:off x="364254" y="1609838"/>
            <a:ext cx="5093793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25" name="Callout: Line 24">
            <a:extLst>
              <a:ext uri="{FF2B5EF4-FFF2-40B4-BE49-F238E27FC236}">
                <a16:creationId xmlns="" xmlns:a16="http://schemas.microsoft.com/office/drawing/2014/main" id="{AC1FCE1C-204F-4AFC-BB68-CE81DC4F6305}"/>
              </a:ext>
            </a:extLst>
          </p:cNvPr>
          <p:cNvSpPr/>
          <p:nvPr/>
        </p:nvSpPr>
        <p:spPr>
          <a:xfrm>
            <a:off x="5845316" y="1498916"/>
            <a:ext cx="2002147" cy="4257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Respetar la altura máxima de almacenamiento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5290963-81B9-F68B-CAF0-54A185D2357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objetos en altura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B96CCB21-AD99-6F38-C524-4DB05044DBA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21D70F39-598C-48A7-A662-22514AB851D1}"/>
              </a:ext>
            </a:extLst>
          </p:cNvPr>
          <p:cNvCxnSpPr>
            <a:stCxn id="25" idx="1"/>
          </p:cNvCxnSpPr>
          <p:nvPr/>
        </p:nvCxnSpPr>
        <p:spPr>
          <a:xfrm flipH="1">
            <a:off x="5534478" y="1711780"/>
            <a:ext cx="310838" cy="36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2DF63855-A723-53D5-8763-D91A10FF1E88}"/>
              </a:ext>
            </a:extLst>
          </p:cNvPr>
          <p:cNvCxnSpPr>
            <a:stCxn id="12" idx="3"/>
          </p:cNvCxnSpPr>
          <p:nvPr/>
        </p:nvCxnSpPr>
        <p:spPr>
          <a:xfrm flipV="1">
            <a:off x="4728245" y="3182457"/>
            <a:ext cx="1117071" cy="244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A8C9F103-7F37-917A-0248-4E30477B065C}"/>
              </a:ext>
            </a:extLst>
          </p:cNvPr>
          <p:cNvCxnSpPr>
            <a:stCxn id="20" idx="3"/>
          </p:cNvCxnSpPr>
          <p:nvPr/>
        </p:nvCxnSpPr>
        <p:spPr>
          <a:xfrm>
            <a:off x="4728245" y="4367368"/>
            <a:ext cx="1017462" cy="355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8A90A8E4-F307-ACC5-AED5-B342FBEFB673}"/>
              </a:ext>
            </a:extLst>
          </p:cNvPr>
          <p:cNvCxnSpPr>
            <a:stCxn id="18" idx="3"/>
          </p:cNvCxnSpPr>
          <p:nvPr/>
        </p:nvCxnSpPr>
        <p:spPr>
          <a:xfrm>
            <a:off x="4503173" y="5094840"/>
            <a:ext cx="1342143" cy="197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D99F75E2-01A1-197A-0567-9C6957E75D36}"/>
              </a:ext>
            </a:extLst>
          </p:cNvPr>
          <p:cNvCxnSpPr>
            <a:stCxn id="19" idx="3"/>
          </p:cNvCxnSpPr>
          <p:nvPr/>
        </p:nvCxnSpPr>
        <p:spPr>
          <a:xfrm flipV="1">
            <a:off x="5534478" y="5520568"/>
            <a:ext cx="456889" cy="149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01DE2184-68A8-65FD-08C5-BEEEDE262C10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7738281" y="5473392"/>
            <a:ext cx="741899" cy="18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2163A995-EF8B-C02F-586A-FCE42CFB26DC}"/>
              </a:ext>
            </a:extLst>
          </p:cNvPr>
          <p:cNvCxnSpPr/>
          <p:nvPr/>
        </p:nvCxnSpPr>
        <p:spPr>
          <a:xfrm flipH="1">
            <a:off x="8693624" y="3306821"/>
            <a:ext cx="532263" cy="301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BE94CD08-AFE3-F867-22C2-3EE868ACFF3C}"/>
              </a:ext>
            </a:extLst>
          </p:cNvPr>
          <p:cNvCxnSpPr/>
          <p:nvPr/>
        </p:nvCxnSpPr>
        <p:spPr>
          <a:xfrm flipH="1" flipV="1">
            <a:off x="9328327" y="4853100"/>
            <a:ext cx="355463" cy="197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AF51DD03-D7C5-3957-85AC-6FCF0D1A1701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7192370" y="4234129"/>
            <a:ext cx="475022" cy="27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229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2AEE69FA-FD24-4ED1-A21C-ED6837D8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1" b="5339"/>
          <a:stretch/>
        </p:blipFill>
        <p:spPr>
          <a:xfrm>
            <a:off x="1509343" y="2072571"/>
            <a:ext cx="9173315" cy="4289975"/>
          </a:xfrm>
          <a:prstGeom prst="rect">
            <a:avLst/>
          </a:prstGeom>
        </p:spPr>
      </p:pic>
      <p:sp>
        <p:nvSpPr>
          <p:cNvPr id="11" name="CuadroTexto 18">
            <a:extLst>
              <a:ext uri="{FF2B5EF4-FFF2-40B4-BE49-F238E27FC236}">
                <a16:creationId xmlns="" xmlns:a16="http://schemas.microsoft.com/office/drawing/2014/main" id="{114CFE61-6429-4194-AC2A-E34CC58E0431}"/>
              </a:ext>
            </a:extLst>
          </p:cNvPr>
          <p:cNvSpPr txBox="1"/>
          <p:nvPr/>
        </p:nvSpPr>
        <p:spPr>
          <a:xfrm>
            <a:off x="458955" y="1608305"/>
            <a:ext cx="3309824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El 16% de los accidentes leves tipo golpeado por/con/contra ocurre durante las operaciones de maniobra con equipo rodante, grúas horquilla y traspaleas al movilizar carga, pallets y </a:t>
            </a:r>
            <a:r>
              <a:rPr lang="es-ES" sz="15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bins</a:t>
            </a: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, vacíos y llenos.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1E25F53-8703-ED3E-6D7F-E766D58EECE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equipos rodantes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A64DE7BD-540D-5FF2-55F4-0BA34C886E5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90674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2AEE69FA-FD24-4ED1-A21C-ED6837D8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 b="5339"/>
          <a:stretch/>
        </p:blipFill>
        <p:spPr>
          <a:xfrm>
            <a:off x="1509343" y="2169920"/>
            <a:ext cx="9173315" cy="4192625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19252A49-20DB-4827-A218-9E05802216FA}"/>
              </a:ext>
            </a:extLst>
          </p:cNvPr>
          <p:cNvSpPr/>
          <p:nvPr/>
        </p:nvSpPr>
        <p:spPr>
          <a:xfrm>
            <a:off x="1555199" y="5779449"/>
            <a:ext cx="1612469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usar EPP: calzado de seguridad y chaleco reflectante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7DC4827F-1E67-4B27-BBE7-207A28259331}"/>
              </a:ext>
            </a:extLst>
          </p:cNvPr>
          <p:cNvSpPr/>
          <p:nvPr/>
        </p:nvSpPr>
        <p:spPr>
          <a:xfrm>
            <a:off x="3597568" y="6003434"/>
            <a:ext cx="1862419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Falta de señales de seguridad y demarcaciones en el piso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4B056EBC-9267-47A3-850B-1869D4100C28}"/>
              </a:ext>
            </a:extLst>
          </p:cNvPr>
          <p:cNvSpPr/>
          <p:nvPr/>
        </p:nvSpPr>
        <p:spPr>
          <a:xfrm>
            <a:off x="6136644" y="5758994"/>
            <a:ext cx="1301571" cy="603551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Circular con las horquillas en posición arriba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1324F259-5BE5-4490-B7A9-5582CD7B920E}"/>
              </a:ext>
            </a:extLst>
          </p:cNvPr>
          <p:cNvSpPr/>
          <p:nvPr/>
        </p:nvSpPr>
        <p:spPr>
          <a:xfrm>
            <a:off x="7900834" y="5932587"/>
            <a:ext cx="1638341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Circular entre vehículos o equipos en movimiento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96CF3C4F-5557-4EBD-B482-2833C7BB58D6}"/>
              </a:ext>
            </a:extLst>
          </p:cNvPr>
          <p:cNvSpPr/>
          <p:nvPr/>
        </p:nvSpPr>
        <p:spPr>
          <a:xfrm>
            <a:off x="9539175" y="3028301"/>
            <a:ext cx="1638341" cy="593852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transitar por las zonas demarcadas para peatones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3140005B-4935-4C52-850E-FE8992035BB5}"/>
              </a:ext>
            </a:extLst>
          </p:cNvPr>
          <p:cNvSpPr/>
          <p:nvPr/>
        </p:nvSpPr>
        <p:spPr>
          <a:xfrm>
            <a:off x="5249123" y="2169920"/>
            <a:ext cx="2038968" cy="733320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poner atención a los obstáculos portones, marco de puerta, pilares, cañerías y canalizaciones eléctricas</a:t>
            </a:r>
          </a:p>
        </p:txBody>
      </p:sp>
      <p:sp>
        <p:nvSpPr>
          <p:cNvPr id="20" name="Rectángulo 98">
            <a:extLst>
              <a:ext uri="{FF2B5EF4-FFF2-40B4-BE49-F238E27FC236}">
                <a16:creationId xmlns="" xmlns:a16="http://schemas.microsoft.com/office/drawing/2014/main" id="{6D074F22-586C-4E21-9DB9-E7B6F5464085}"/>
              </a:ext>
            </a:extLst>
          </p:cNvPr>
          <p:cNvSpPr/>
          <p:nvPr/>
        </p:nvSpPr>
        <p:spPr>
          <a:xfrm>
            <a:off x="9917963" y="4298502"/>
            <a:ext cx="333096" cy="889995"/>
          </a:xfrm>
          <a:custGeom>
            <a:avLst/>
            <a:gdLst>
              <a:gd name="connsiteX0" fmla="*/ 0 w 442653"/>
              <a:gd name="connsiteY0" fmla="*/ 0 h 229428"/>
              <a:gd name="connsiteX1" fmla="*/ 442653 w 442653"/>
              <a:gd name="connsiteY1" fmla="*/ 0 h 229428"/>
              <a:gd name="connsiteX2" fmla="*/ 442653 w 442653"/>
              <a:gd name="connsiteY2" fmla="*/ 229428 h 229428"/>
              <a:gd name="connsiteX3" fmla="*/ 0 w 442653"/>
              <a:gd name="connsiteY3" fmla="*/ 229428 h 229428"/>
              <a:gd name="connsiteX4" fmla="*/ 0 w 442653"/>
              <a:gd name="connsiteY4" fmla="*/ 0 h 229428"/>
              <a:gd name="connsiteX0" fmla="*/ 0 w 442653"/>
              <a:gd name="connsiteY0" fmla="*/ 0 h 309256"/>
              <a:gd name="connsiteX1" fmla="*/ 442653 w 442653"/>
              <a:gd name="connsiteY1" fmla="*/ 0 h 309256"/>
              <a:gd name="connsiteX2" fmla="*/ 442653 w 442653"/>
              <a:gd name="connsiteY2" fmla="*/ 229428 h 309256"/>
              <a:gd name="connsiteX3" fmla="*/ 0 w 442653"/>
              <a:gd name="connsiteY3" fmla="*/ 229428 h 309256"/>
              <a:gd name="connsiteX4" fmla="*/ 0 w 442653"/>
              <a:gd name="connsiteY4" fmla="*/ 0 h 309256"/>
              <a:gd name="connsiteX0" fmla="*/ 138 w 442791"/>
              <a:gd name="connsiteY0" fmla="*/ 0 h 343153"/>
              <a:gd name="connsiteX1" fmla="*/ 442791 w 442791"/>
              <a:gd name="connsiteY1" fmla="*/ 0 h 343153"/>
              <a:gd name="connsiteX2" fmla="*/ 442791 w 442791"/>
              <a:gd name="connsiteY2" fmla="*/ 229428 h 343153"/>
              <a:gd name="connsiteX3" fmla="*/ 138 w 442791"/>
              <a:gd name="connsiteY3" fmla="*/ 229428 h 343153"/>
              <a:gd name="connsiteX4" fmla="*/ 138 w 442791"/>
              <a:gd name="connsiteY4" fmla="*/ 0 h 343153"/>
              <a:gd name="connsiteX0" fmla="*/ 139 w 442792"/>
              <a:gd name="connsiteY0" fmla="*/ 0 h 328809"/>
              <a:gd name="connsiteX1" fmla="*/ 442792 w 442792"/>
              <a:gd name="connsiteY1" fmla="*/ 0 h 328809"/>
              <a:gd name="connsiteX2" fmla="*/ 442792 w 442792"/>
              <a:gd name="connsiteY2" fmla="*/ 229428 h 328809"/>
              <a:gd name="connsiteX3" fmla="*/ 139 w 442792"/>
              <a:gd name="connsiteY3" fmla="*/ 229428 h 328809"/>
              <a:gd name="connsiteX4" fmla="*/ 139 w 442792"/>
              <a:gd name="connsiteY4" fmla="*/ 0 h 328809"/>
              <a:gd name="connsiteX0" fmla="*/ 13 w 442666"/>
              <a:gd name="connsiteY0" fmla="*/ 0 h 335976"/>
              <a:gd name="connsiteX1" fmla="*/ 442666 w 442666"/>
              <a:gd name="connsiteY1" fmla="*/ 0 h 335976"/>
              <a:gd name="connsiteX2" fmla="*/ 442666 w 442666"/>
              <a:gd name="connsiteY2" fmla="*/ 229428 h 335976"/>
              <a:gd name="connsiteX3" fmla="*/ 13 w 442666"/>
              <a:gd name="connsiteY3" fmla="*/ 229428 h 335976"/>
              <a:gd name="connsiteX4" fmla="*/ 13 w 442666"/>
              <a:gd name="connsiteY4" fmla="*/ 0 h 335976"/>
              <a:gd name="connsiteX0" fmla="*/ 6544 w 442666"/>
              <a:gd name="connsiteY0" fmla="*/ 0 h 995650"/>
              <a:gd name="connsiteX1" fmla="*/ 442666 w 442666"/>
              <a:gd name="connsiteY1" fmla="*/ 659674 h 995650"/>
              <a:gd name="connsiteX2" fmla="*/ 442666 w 442666"/>
              <a:gd name="connsiteY2" fmla="*/ 889102 h 995650"/>
              <a:gd name="connsiteX3" fmla="*/ 13 w 442666"/>
              <a:gd name="connsiteY3" fmla="*/ 889102 h 995650"/>
              <a:gd name="connsiteX4" fmla="*/ 6544 w 442666"/>
              <a:gd name="connsiteY4" fmla="*/ 0 h 995650"/>
              <a:gd name="connsiteX0" fmla="*/ 3279 w 442666"/>
              <a:gd name="connsiteY0" fmla="*/ 0 h 1171999"/>
              <a:gd name="connsiteX1" fmla="*/ 442666 w 442666"/>
              <a:gd name="connsiteY1" fmla="*/ 836023 h 1171999"/>
              <a:gd name="connsiteX2" fmla="*/ 442666 w 442666"/>
              <a:gd name="connsiteY2" fmla="*/ 1065451 h 1171999"/>
              <a:gd name="connsiteX3" fmla="*/ 13 w 442666"/>
              <a:gd name="connsiteY3" fmla="*/ 1065451 h 1171999"/>
              <a:gd name="connsiteX4" fmla="*/ 3279 w 442666"/>
              <a:gd name="connsiteY4" fmla="*/ 0 h 1171999"/>
              <a:gd name="connsiteX0" fmla="*/ 144 w 446063"/>
              <a:gd name="connsiteY0" fmla="*/ 0 h 1149139"/>
              <a:gd name="connsiteX1" fmla="*/ 446063 w 446063"/>
              <a:gd name="connsiteY1" fmla="*/ 813163 h 1149139"/>
              <a:gd name="connsiteX2" fmla="*/ 446063 w 446063"/>
              <a:gd name="connsiteY2" fmla="*/ 1042591 h 1149139"/>
              <a:gd name="connsiteX3" fmla="*/ 3410 w 446063"/>
              <a:gd name="connsiteY3" fmla="*/ 1042591 h 1149139"/>
              <a:gd name="connsiteX4" fmla="*/ 144 w 446063"/>
              <a:gd name="connsiteY4" fmla="*/ 0 h 1149139"/>
              <a:gd name="connsiteX0" fmla="*/ 144 w 446063"/>
              <a:gd name="connsiteY0" fmla="*/ 0 h 1149139"/>
              <a:gd name="connsiteX1" fmla="*/ 436265 w 446063"/>
              <a:gd name="connsiteY1" fmla="*/ 0 h 1149139"/>
              <a:gd name="connsiteX2" fmla="*/ 446063 w 446063"/>
              <a:gd name="connsiteY2" fmla="*/ 1042591 h 1149139"/>
              <a:gd name="connsiteX3" fmla="*/ 3410 w 446063"/>
              <a:gd name="connsiteY3" fmla="*/ 1042591 h 1149139"/>
              <a:gd name="connsiteX4" fmla="*/ 144 w 446063"/>
              <a:gd name="connsiteY4" fmla="*/ 0 h 1149139"/>
              <a:gd name="connsiteX0" fmla="*/ 144 w 446063"/>
              <a:gd name="connsiteY0" fmla="*/ 9797 h 1158936"/>
              <a:gd name="connsiteX1" fmla="*/ 446062 w 446063"/>
              <a:gd name="connsiteY1" fmla="*/ 0 h 1158936"/>
              <a:gd name="connsiteX2" fmla="*/ 446063 w 446063"/>
              <a:gd name="connsiteY2" fmla="*/ 1052388 h 1158936"/>
              <a:gd name="connsiteX3" fmla="*/ 3410 w 446063"/>
              <a:gd name="connsiteY3" fmla="*/ 1052388 h 1158936"/>
              <a:gd name="connsiteX4" fmla="*/ 144 w 446063"/>
              <a:gd name="connsiteY4" fmla="*/ 9797 h 1158936"/>
              <a:gd name="connsiteX0" fmla="*/ 19607 w 442666"/>
              <a:gd name="connsiteY0" fmla="*/ 55517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19607 w 442666"/>
              <a:gd name="connsiteY4" fmla="*/ 55517 h 1158936"/>
              <a:gd name="connsiteX0" fmla="*/ 3278 w 442666"/>
              <a:gd name="connsiteY0" fmla="*/ 0 h 1162202"/>
              <a:gd name="connsiteX1" fmla="*/ 442665 w 442666"/>
              <a:gd name="connsiteY1" fmla="*/ 3266 h 1162202"/>
              <a:gd name="connsiteX2" fmla="*/ 442666 w 442666"/>
              <a:gd name="connsiteY2" fmla="*/ 1055654 h 1162202"/>
              <a:gd name="connsiteX3" fmla="*/ 13 w 442666"/>
              <a:gd name="connsiteY3" fmla="*/ 1055654 h 1162202"/>
              <a:gd name="connsiteX4" fmla="*/ 3278 w 442666"/>
              <a:gd name="connsiteY4" fmla="*/ 0 h 1162202"/>
              <a:gd name="connsiteX0" fmla="*/ 25312 w 442666"/>
              <a:gd name="connsiteY0" fmla="*/ 24276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25312 w 442666"/>
              <a:gd name="connsiteY4" fmla="*/ 24276 h 1158936"/>
              <a:gd name="connsiteX0" fmla="*/ 3278 w 442666"/>
              <a:gd name="connsiteY0" fmla="*/ 4996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3278 w 442666"/>
              <a:gd name="connsiteY4" fmla="*/ 4996 h 1158936"/>
              <a:gd name="connsiteX0" fmla="*/ 22558 w 442666"/>
              <a:gd name="connsiteY0" fmla="*/ 29784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22558 w 442666"/>
              <a:gd name="connsiteY4" fmla="*/ 29784 h 1158936"/>
              <a:gd name="connsiteX0" fmla="*/ 524 w 442666"/>
              <a:gd name="connsiteY0" fmla="*/ 0 h 1159448"/>
              <a:gd name="connsiteX1" fmla="*/ 442665 w 442666"/>
              <a:gd name="connsiteY1" fmla="*/ 512 h 1159448"/>
              <a:gd name="connsiteX2" fmla="*/ 442666 w 442666"/>
              <a:gd name="connsiteY2" fmla="*/ 1052900 h 1159448"/>
              <a:gd name="connsiteX3" fmla="*/ 13 w 442666"/>
              <a:gd name="connsiteY3" fmla="*/ 1052900 h 1159448"/>
              <a:gd name="connsiteX4" fmla="*/ 524 w 442666"/>
              <a:gd name="connsiteY4" fmla="*/ 0 h 1159448"/>
              <a:gd name="connsiteX0" fmla="*/ 524 w 442666"/>
              <a:gd name="connsiteY0" fmla="*/ 54237 h 1213685"/>
              <a:gd name="connsiteX1" fmla="*/ 442665 w 442666"/>
              <a:gd name="connsiteY1" fmla="*/ 54749 h 1213685"/>
              <a:gd name="connsiteX2" fmla="*/ 442666 w 442666"/>
              <a:gd name="connsiteY2" fmla="*/ 1107137 h 1213685"/>
              <a:gd name="connsiteX3" fmla="*/ 13 w 442666"/>
              <a:gd name="connsiteY3" fmla="*/ 1107137 h 1213685"/>
              <a:gd name="connsiteX4" fmla="*/ 524 w 442666"/>
              <a:gd name="connsiteY4" fmla="*/ 54237 h 1213685"/>
              <a:gd name="connsiteX0" fmla="*/ 524 w 442666"/>
              <a:gd name="connsiteY0" fmla="*/ 86037 h 1245485"/>
              <a:gd name="connsiteX1" fmla="*/ 442665 w 442666"/>
              <a:gd name="connsiteY1" fmla="*/ 86549 h 1245485"/>
              <a:gd name="connsiteX2" fmla="*/ 442666 w 442666"/>
              <a:gd name="connsiteY2" fmla="*/ 1138937 h 1245485"/>
              <a:gd name="connsiteX3" fmla="*/ 13 w 442666"/>
              <a:gd name="connsiteY3" fmla="*/ 1138937 h 1245485"/>
              <a:gd name="connsiteX4" fmla="*/ 524 w 442666"/>
              <a:gd name="connsiteY4" fmla="*/ 86037 h 1245485"/>
              <a:gd name="connsiteX0" fmla="*/ 524 w 442666"/>
              <a:gd name="connsiteY0" fmla="*/ 89697 h 1249145"/>
              <a:gd name="connsiteX1" fmla="*/ 442665 w 442666"/>
              <a:gd name="connsiteY1" fmla="*/ 90209 h 1249145"/>
              <a:gd name="connsiteX2" fmla="*/ 442666 w 442666"/>
              <a:gd name="connsiteY2" fmla="*/ 1142597 h 1249145"/>
              <a:gd name="connsiteX3" fmla="*/ 13 w 442666"/>
              <a:gd name="connsiteY3" fmla="*/ 1142597 h 1249145"/>
              <a:gd name="connsiteX4" fmla="*/ 524 w 442666"/>
              <a:gd name="connsiteY4" fmla="*/ 89697 h 1249145"/>
              <a:gd name="connsiteX0" fmla="*/ 524 w 442666"/>
              <a:gd name="connsiteY0" fmla="*/ 72349 h 1231797"/>
              <a:gd name="connsiteX1" fmla="*/ 442665 w 442666"/>
              <a:gd name="connsiteY1" fmla="*/ 72861 h 1231797"/>
              <a:gd name="connsiteX2" fmla="*/ 442666 w 442666"/>
              <a:gd name="connsiteY2" fmla="*/ 1125249 h 1231797"/>
              <a:gd name="connsiteX3" fmla="*/ 13 w 442666"/>
              <a:gd name="connsiteY3" fmla="*/ 1125249 h 1231797"/>
              <a:gd name="connsiteX4" fmla="*/ 524 w 442666"/>
              <a:gd name="connsiteY4" fmla="*/ 72349 h 1231797"/>
              <a:gd name="connsiteX0" fmla="*/ 524 w 442666"/>
              <a:gd name="connsiteY0" fmla="*/ 51197 h 1210645"/>
              <a:gd name="connsiteX1" fmla="*/ 442665 w 442666"/>
              <a:gd name="connsiteY1" fmla="*/ 51709 h 1210645"/>
              <a:gd name="connsiteX2" fmla="*/ 442666 w 442666"/>
              <a:gd name="connsiteY2" fmla="*/ 1104097 h 1210645"/>
              <a:gd name="connsiteX3" fmla="*/ 13 w 442666"/>
              <a:gd name="connsiteY3" fmla="*/ 1104097 h 1210645"/>
              <a:gd name="connsiteX4" fmla="*/ 524 w 442666"/>
              <a:gd name="connsiteY4" fmla="*/ 51197 h 1210645"/>
              <a:gd name="connsiteX0" fmla="*/ 524 w 442666"/>
              <a:gd name="connsiteY0" fmla="*/ 48989 h 1208437"/>
              <a:gd name="connsiteX1" fmla="*/ 442665 w 442666"/>
              <a:gd name="connsiteY1" fmla="*/ 49501 h 1208437"/>
              <a:gd name="connsiteX2" fmla="*/ 442666 w 442666"/>
              <a:gd name="connsiteY2" fmla="*/ 1101889 h 1208437"/>
              <a:gd name="connsiteX3" fmla="*/ 13 w 442666"/>
              <a:gd name="connsiteY3" fmla="*/ 1101889 h 1208437"/>
              <a:gd name="connsiteX4" fmla="*/ 524 w 442666"/>
              <a:gd name="connsiteY4" fmla="*/ 48989 h 1208437"/>
              <a:gd name="connsiteX0" fmla="*/ 524 w 442666"/>
              <a:gd name="connsiteY0" fmla="*/ 46822 h 1206270"/>
              <a:gd name="connsiteX1" fmla="*/ 442665 w 442666"/>
              <a:gd name="connsiteY1" fmla="*/ 47334 h 1206270"/>
              <a:gd name="connsiteX2" fmla="*/ 442666 w 442666"/>
              <a:gd name="connsiteY2" fmla="*/ 1099722 h 1206270"/>
              <a:gd name="connsiteX3" fmla="*/ 13 w 442666"/>
              <a:gd name="connsiteY3" fmla="*/ 1099722 h 1206270"/>
              <a:gd name="connsiteX4" fmla="*/ 524 w 442666"/>
              <a:gd name="connsiteY4" fmla="*/ 46822 h 1206270"/>
              <a:gd name="connsiteX0" fmla="*/ 511 w 442653"/>
              <a:gd name="connsiteY0" fmla="*/ 46822 h 1196925"/>
              <a:gd name="connsiteX1" fmla="*/ 442652 w 442653"/>
              <a:gd name="connsiteY1" fmla="*/ 47334 h 1196925"/>
              <a:gd name="connsiteX2" fmla="*/ 442653 w 442653"/>
              <a:gd name="connsiteY2" fmla="*/ 1099722 h 1196925"/>
              <a:gd name="connsiteX3" fmla="*/ 0 w 442653"/>
              <a:gd name="connsiteY3" fmla="*/ 1099722 h 1196925"/>
              <a:gd name="connsiteX4" fmla="*/ 511 w 442653"/>
              <a:gd name="connsiteY4" fmla="*/ 46822 h 1196925"/>
              <a:gd name="connsiteX0" fmla="*/ 511 w 442653"/>
              <a:gd name="connsiteY0" fmla="*/ 46822 h 1182720"/>
              <a:gd name="connsiteX1" fmla="*/ 442652 w 442653"/>
              <a:gd name="connsiteY1" fmla="*/ 47334 h 1182720"/>
              <a:gd name="connsiteX2" fmla="*/ 442653 w 442653"/>
              <a:gd name="connsiteY2" fmla="*/ 1099722 h 1182720"/>
              <a:gd name="connsiteX3" fmla="*/ 0 w 442653"/>
              <a:gd name="connsiteY3" fmla="*/ 1099722 h 1182720"/>
              <a:gd name="connsiteX4" fmla="*/ 511 w 442653"/>
              <a:gd name="connsiteY4" fmla="*/ 46822 h 11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53" h="1182720">
                <a:moveTo>
                  <a:pt x="511" y="46822"/>
                </a:moveTo>
                <a:cubicBezTo>
                  <a:pt x="2986" y="-15418"/>
                  <a:pt x="442675" y="-15967"/>
                  <a:pt x="442652" y="47334"/>
                </a:cubicBezTo>
                <a:cubicBezTo>
                  <a:pt x="442652" y="398130"/>
                  <a:pt x="442653" y="748926"/>
                  <a:pt x="442653" y="1099722"/>
                </a:cubicBezTo>
                <a:cubicBezTo>
                  <a:pt x="441652" y="1206266"/>
                  <a:pt x="186" y="1214431"/>
                  <a:pt x="0" y="1099722"/>
                </a:cubicBezTo>
                <a:cubicBezTo>
                  <a:pt x="1089" y="744572"/>
                  <a:pt x="-578" y="401972"/>
                  <a:pt x="511" y="468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5" dirty="0">
              <a:latin typeface="ACHS Nueva Sans" pitchFamily="2" charset="0"/>
            </a:endParaRPr>
          </a:p>
        </p:txBody>
      </p:sp>
      <p:sp>
        <p:nvSpPr>
          <p:cNvPr id="21" name="Callout: Line 20">
            <a:extLst>
              <a:ext uri="{FF2B5EF4-FFF2-40B4-BE49-F238E27FC236}">
                <a16:creationId xmlns="" xmlns:a16="http://schemas.microsoft.com/office/drawing/2014/main" id="{0D8B339C-7D96-4471-AD70-67136FFB4E34}"/>
              </a:ext>
            </a:extLst>
          </p:cNvPr>
          <p:cNvSpPr/>
          <p:nvPr/>
        </p:nvSpPr>
        <p:spPr>
          <a:xfrm>
            <a:off x="1381825" y="3391652"/>
            <a:ext cx="1246276" cy="382107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la vista en la tarea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="" xmlns:a16="http://schemas.microsoft.com/office/drawing/2014/main" id="{87C3DDD5-39FA-4639-906A-4CB5CF5A4E25}"/>
              </a:ext>
            </a:extLst>
          </p:cNvPr>
          <p:cNvSpPr/>
          <p:nvPr/>
        </p:nvSpPr>
        <p:spPr>
          <a:xfrm>
            <a:off x="9917963" y="5542252"/>
            <a:ext cx="1471804" cy="688098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Obstáculos no señalizados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="" xmlns:a16="http://schemas.microsoft.com/office/drawing/2014/main" id="{72B27A10-2E65-4AB5-97C7-BE4B4E035898}"/>
              </a:ext>
            </a:extLst>
          </p:cNvPr>
          <p:cNvSpPr/>
          <p:nvPr/>
        </p:nvSpPr>
        <p:spPr>
          <a:xfrm>
            <a:off x="8179013" y="2169921"/>
            <a:ext cx="1879387" cy="488879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Falta de planificación y coordinación entre operadores y ayudantes</a:t>
            </a:r>
          </a:p>
        </p:txBody>
      </p:sp>
      <p:sp>
        <p:nvSpPr>
          <p:cNvPr id="26" name="Callout: Line 25">
            <a:extLst>
              <a:ext uri="{FF2B5EF4-FFF2-40B4-BE49-F238E27FC236}">
                <a16:creationId xmlns="" xmlns:a16="http://schemas.microsoft.com/office/drawing/2014/main" id="{66E5E6F8-AEE1-4E98-A990-04ED7721920B}"/>
              </a:ext>
            </a:extLst>
          </p:cNvPr>
          <p:cNvSpPr/>
          <p:nvPr/>
        </p:nvSpPr>
        <p:spPr>
          <a:xfrm>
            <a:off x="3386705" y="3014943"/>
            <a:ext cx="1862419" cy="593852"/>
          </a:xfrm>
          <a:prstGeom prst="roundRect">
            <a:avLst/>
          </a:prstGeom>
          <a:solidFill>
            <a:srgbClr val="27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No mantener la carga en equilibrio usando SIEMPRE pallets 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01827761-BA67-4CF3-B406-6A01C0F3357D}"/>
              </a:ext>
            </a:extLst>
          </p:cNvPr>
          <p:cNvSpPr txBox="1">
            <a:spLocks/>
          </p:cNvSpPr>
          <p:nvPr/>
        </p:nvSpPr>
        <p:spPr>
          <a:xfrm>
            <a:off x="363086" y="1596320"/>
            <a:ext cx="3402978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10720E9-25E4-4451-69CE-82DBA1DC4AB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equipos rodantes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F7C0E3B0-F32C-20D8-42C6-2576BEEADB2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5C77270B-CA93-21DF-DFC9-358D415D79EB}"/>
              </a:ext>
            </a:extLst>
          </p:cNvPr>
          <p:cNvCxnSpPr>
            <a:stCxn id="21" idx="3"/>
          </p:cNvCxnSpPr>
          <p:nvPr/>
        </p:nvCxnSpPr>
        <p:spPr>
          <a:xfrm>
            <a:off x="2628101" y="3582706"/>
            <a:ext cx="319815" cy="191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59BFD9C3-543A-23F9-6D82-6FFE01AF06AA}"/>
              </a:ext>
            </a:extLst>
          </p:cNvPr>
          <p:cNvCxnSpPr/>
          <p:nvPr/>
        </p:nvCxnSpPr>
        <p:spPr>
          <a:xfrm>
            <a:off x="4681182" y="3622153"/>
            <a:ext cx="423081" cy="1086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4C4C3805-59A6-8BEC-1D82-43A78143A0AF}"/>
              </a:ext>
            </a:extLst>
          </p:cNvPr>
          <p:cNvCxnSpPr/>
          <p:nvPr/>
        </p:nvCxnSpPr>
        <p:spPr>
          <a:xfrm>
            <a:off x="6319523" y="2903240"/>
            <a:ext cx="0" cy="1423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6FE5A527-B7B8-41AD-F2B2-81A8F017A61B}"/>
              </a:ext>
            </a:extLst>
          </p:cNvPr>
          <p:cNvCxnSpPr/>
          <p:nvPr/>
        </p:nvCxnSpPr>
        <p:spPr>
          <a:xfrm flipH="1">
            <a:off x="8475663" y="2658800"/>
            <a:ext cx="627394" cy="136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A060C25D-B3BE-5B16-F2D9-3CC40695DF4C}"/>
              </a:ext>
            </a:extLst>
          </p:cNvPr>
          <p:cNvCxnSpPr/>
          <p:nvPr/>
        </p:nvCxnSpPr>
        <p:spPr>
          <a:xfrm flipV="1">
            <a:off x="2316306" y="5542252"/>
            <a:ext cx="631610" cy="216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00B2747E-6F37-620E-7AB7-D8D800390BCA}"/>
              </a:ext>
            </a:extLst>
          </p:cNvPr>
          <p:cNvCxnSpPr>
            <a:stCxn id="13" idx="0"/>
          </p:cNvCxnSpPr>
          <p:nvPr/>
        </p:nvCxnSpPr>
        <p:spPr>
          <a:xfrm flipV="1">
            <a:off x="6787430" y="4708745"/>
            <a:ext cx="778303" cy="1050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EB26B51B-F2C4-ED2B-3D1B-11974A9E3638}"/>
              </a:ext>
            </a:extLst>
          </p:cNvPr>
          <p:cNvCxnSpPr>
            <a:stCxn id="14" idx="0"/>
          </p:cNvCxnSpPr>
          <p:nvPr/>
        </p:nvCxnSpPr>
        <p:spPr>
          <a:xfrm flipV="1">
            <a:off x="8720005" y="5542252"/>
            <a:ext cx="219279" cy="390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BEE7297A-733D-F24E-29B6-AE104D7D7421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10058400" y="4882338"/>
            <a:ext cx="595465" cy="659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C453FF60-BF47-0ADC-D62A-2211EEA24A56}"/>
              </a:ext>
            </a:extLst>
          </p:cNvPr>
          <p:cNvCxnSpPr/>
          <p:nvPr/>
        </p:nvCxnSpPr>
        <p:spPr>
          <a:xfrm flipV="1">
            <a:off x="5459987" y="6003434"/>
            <a:ext cx="348764" cy="22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633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21 Rectángulo">
            <a:extLst>
              <a:ext uri="{FF2B5EF4-FFF2-40B4-BE49-F238E27FC236}">
                <a16:creationId xmlns="" xmlns:a16="http://schemas.microsoft.com/office/drawing/2014/main" id="{F8D7ED05-426F-A14D-BF7B-1C2C7A7B883B}"/>
              </a:ext>
            </a:extLst>
          </p:cNvPr>
          <p:cNvSpPr/>
          <p:nvPr/>
        </p:nvSpPr>
        <p:spPr>
          <a:xfrm>
            <a:off x="1317945" y="3080626"/>
            <a:ext cx="3518843" cy="348374"/>
          </a:xfrm>
          <a:prstGeom prst="rect">
            <a:avLst/>
          </a:prstGeom>
        </p:spPr>
        <p:txBody>
          <a:bodyPr wrap="square" lIns="69660" tIns="35982" rIns="69660" bIns="34830">
            <a:spAutoFit/>
          </a:bodyPr>
          <a:lstStyle/>
          <a:p>
            <a:pPr defTabSz="913911">
              <a:defRPr/>
            </a:pPr>
            <a:r>
              <a:rPr lang="es-ES" sz="1799" b="1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  <a:sym typeface="Helvetica Neue"/>
              </a:rPr>
              <a:t>OBJETIVO</a:t>
            </a:r>
          </a:p>
        </p:txBody>
      </p:sp>
      <p:sp>
        <p:nvSpPr>
          <p:cNvPr id="13" name="18 Rectángulo">
            <a:extLst>
              <a:ext uri="{FF2B5EF4-FFF2-40B4-BE49-F238E27FC236}">
                <a16:creationId xmlns="" xmlns:a16="http://schemas.microsoft.com/office/drawing/2014/main" id="{DA8DD53B-1953-3B46-9C38-A405CC6CC90A}"/>
              </a:ext>
            </a:extLst>
          </p:cNvPr>
          <p:cNvSpPr/>
          <p:nvPr/>
        </p:nvSpPr>
        <p:spPr>
          <a:xfrm>
            <a:off x="7355214" y="3625042"/>
            <a:ext cx="348030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Ser trabajador de empresas adheridas a la ACHS.</a:t>
            </a:r>
          </a:p>
        </p:txBody>
      </p:sp>
      <p:sp>
        <p:nvSpPr>
          <p:cNvPr id="14" name="21 Rectángulo">
            <a:extLst>
              <a:ext uri="{FF2B5EF4-FFF2-40B4-BE49-F238E27FC236}">
                <a16:creationId xmlns="" xmlns:a16="http://schemas.microsoft.com/office/drawing/2014/main" id="{626DA37E-4F8D-F743-A2F5-4E4949829CA2}"/>
              </a:ext>
            </a:extLst>
          </p:cNvPr>
          <p:cNvSpPr/>
          <p:nvPr/>
        </p:nvSpPr>
        <p:spPr>
          <a:xfrm>
            <a:off x="1317945" y="3625042"/>
            <a:ext cx="3500097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buClr>
                <a:srgbClr val="8D004C"/>
              </a:buClr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Prevenir incidentes por golpes y caídas en los trabajadores.</a:t>
            </a:r>
          </a:p>
        </p:txBody>
      </p:sp>
      <p:sp>
        <p:nvSpPr>
          <p:cNvPr id="28" name="21 Rectángulo">
            <a:extLst>
              <a:ext uri="{FF2B5EF4-FFF2-40B4-BE49-F238E27FC236}">
                <a16:creationId xmlns="" xmlns:a16="http://schemas.microsoft.com/office/drawing/2014/main" id="{6A8FF1F3-DFAC-7F4E-AF6E-BB0BB0F3D068}"/>
              </a:ext>
            </a:extLst>
          </p:cNvPr>
          <p:cNvSpPr/>
          <p:nvPr/>
        </p:nvSpPr>
        <p:spPr>
          <a:xfrm>
            <a:off x="7316678" y="3080626"/>
            <a:ext cx="3518843" cy="348374"/>
          </a:xfrm>
          <a:prstGeom prst="rect">
            <a:avLst/>
          </a:prstGeom>
        </p:spPr>
        <p:txBody>
          <a:bodyPr wrap="square" lIns="69660" tIns="35982" rIns="69660" bIns="34830">
            <a:spAutoFit/>
          </a:bodyPr>
          <a:lstStyle/>
          <a:p>
            <a:pPr defTabSz="913911">
              <a:defRPr/>
            </a:pPr>
            <a:r>
              <a:rPr lang="es-ES" sz="1799" b="1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  <a:sym typeface="Helvetica Neue"/>
              </a:rPr>
              <a:t>PÚBLICO OBJETIVO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C7DED84-B542-1373-CC9F-1D499541C88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Objetivos del curso</a:t>
            </a:r>
          </a:p>
        </p:txBody>
      </p:sp>
      <p:pic>
        <p:nvPicPr>
          <p:cNvPr id="6" name="Picture 38">
            <a:extLst>
              <a:ext uri="{FF2B5EF4-FFF2-40B4-BE49-F238E27FC236}">
                <a16:creationId xmlns="" xmlns:a16="http://schemas.microsoft.com/office/drawing/2014/main" id="{33192A0F-9AD0-B207-83C7-90C49448F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261" y="1844111"/>
            <a:ext cx="1474389" cy="1519067"/>
          </a:xfrm>
          <a:prstGeom prst="rect">
            <a:avLst/>
          </a:prstGeom>
        </p:spPr>
      </p:pic>
      <p:grpSp>
        <p:nvGrpSpPr>
          <p:cNvPr id="7" name="Group 314">
            <a:extLst>
              <a:ext uri="{FF2B5EF4-FFF2-40B4-BE49-F238E27FC236}">
                <a16:creationId xmlns="" xmlns:a16="http://schemas.microsoft.com/office/drawing/2014/main" id="{F560DFFE-D423-BDD5-960D-6EC5E8CA99D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491799" y="1860324"/>
            <a:ext cx="1649758" cy="1469272"/>
            <a:chOff x="4615" y="3476"/>
            <a:chExt cx="585" cy="521"/>
          </a:xfrm>
          <a:solidFill>
            <a:srgbClr val="12BF45"/>
          </a:solidFill>
        </p:grpSpPr>
        <p:sp>
          <p:nvSpPr>
            <p:cNvPr id="8" name="Freeform 315">
              <a:extLst>
                <a:ext uri="{FF2B5EF4-FFF2-40B4-BE49-F238E27FC236}">
                  <a16:creationId xmlns="" xmlns:a16="http://schemas.microsoft.com/office/drawing/2014/main" id="{09B9911F-55E3-43C5-A045-9FAF5F9BF9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5" y="3476"/>
              <a:ext cx="584" cy="241"/>
            </a:xfrm>
            <a:custGeom>
              <a:avLst/>
              <a:gdLst>
                <a:gd name="T0" fmla="*/ 904 w 963"/>
                <a:gd name="T1" fmla="*/ 185 h 392"/>
                <a:gd name="T2" fmla="*/ 904 w 963"/>
                <a:gd name="T3" fmla="*/ 185 h 392"/>
                <a:gd name="T4" fmla="*/ 483 w 963"/>
                <a:gd name="T5" fmla="*/ 360 h 392"/>
                <a:gd name="T6" fmla="*/ 59 w 963"/>
                <a:gd name="T7" fmla="*/ 185 h 392"/>
                <a:gd name="T8" fmla="*/ 483 w 963"/>
                <a:gd name="T9" fmla="*/ 31 h 392"/>
                <a:gd name="T10" fmla="*/ 904 w 963"/>
                <a:gd name="T11" fmla="*/ 185 h 392"/>
                <a:gd name="T12" fmla="*/ 953 w 963"/>
                <a:gd name="T13" fmla="*/ 169 h 392"/>
                <a:gd name="T14" fmla="*/ 953 w 963"/>
                <a:gd name="T15" fmla="*/ 169 h 392"/>
                <a:gd name="T16" fmla="*/ 488 w 963"/>
                <a:gd name="T17" fmla="*/ 1 h 392"/>
                <a:gd name="T18" fmla="*/ 477 w 963"/>
                <a:gd name="T19" fmla="*/ 1 h 392"/>
                <a:gd name="T20" fmla="*/ 10 w 963"/>
                <a:gd name="T21" fmla="*/ 169 h 392"/>
                <a:gd name="T22" fmla="*/ 0 w 963"/>
                <a:gd name="T23" fmla="*/ 183 h 392"/>
                <a:gd name="T24" fmla="*/ 9 w 963"/>
                <a:gd name="T25" fmla="*/ 198 h 392"/>
                <a:gd name="T26" fmla="*/ 476 w 963"/>
                <a:gd name="T27" fmla="*/ 391 h 392"/>
                <a:gd name="T28" fmla="*/ 483 w 963"/>
                <a:gd name="T29" fmla="*/ 392 h 392"/>
                <a:gd name="T30" fmla="*/ 489 w 963"/>
                <a:gd name="T31" fmla="*/ 391 h 392"/>
                <a:gd name="T32" fmla="*/ 953 w 963"/>
                <a:gd name="T33" fmla="*/ 198 h 392"/>
                <a:gd name="T34" fmla="*/ 963 w 963"/>
                <a:gd name="T35" fmla="*/ 183 h 392"/>
                <a:gd name="T36" fmla="*/ 953 w 963"/>
                <a:gd name="T37" fmla="*/ 1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3" h="392">
                  <a:moveTo>
                    <a:pt x="904" y="185"/>
                  </a:moveTo>
                  <a:lnTo>
                    <a:pt x="904" y="185"/>
                  </a:lnTo>
                  <a:lnTo>
                    <a:pt x="483" y="360"/>
                  </a:lnTo>
                  <a:lnTo>
                    <a:pt x="59" y="185"/>
                  </a:lnTo>
                  <a:lnTo>
                    <a:pt x="483" y="31"/>
                  </a:lnTo>
                  <a:lnTo>
                    <a:pt x="904" y="185"/>
                  </a:lnTo>
                  <a:close/>
                  <a:moveTo>
                    <a:pt x="953" y="169"/>
                  </a:moveTo>
                  <a:lnTo>
                    <a:pt x="953" y="169"/>
                  </a:lnTo>
                  <a:lnTo>
                    <a:pt x="488" y="1"/>
                  </a:lnTo>
                  <a:cubicBezTo>
                    <a:pt x="485" y="0"/>
                    <a:pt x="481" y="0"/>
                    <a:pt x="477" y="1"/>
                  </a:cubicBezTo>
                  <a:lnTo>
                    <a:pt x="10" y="169"/>
                  </a:lnTo>
                  <a:cubicBezTo>
                    <a:pt x="4" y="171"/>
                    <a:pt x="0" y="177"/>
                    <a:pt x="0" y="183"/>
                  </a:cubicBezTo>
                  <a:cubicBezTo>
                    <a:pt x="0" y="190"/>
                    <a:pt x="3" y="195"/>
                    <a:pt x="9" y="198"/>
                  </a:cubicBezTo>
                  <a:lnTo>
                    <a:pt x="476" y="391"/>
                  </a:lnTo>
                  <a:cubicBezTo>
                    <a:pt x="478" y="392"/>
                    <a:pt x="480" y="392"/>
                    <a:pt x="483" y="392"/>
                  </a:cubicBezTo>
                  <a:cubicBezTo>
                    <a:pt x="485" y="392"/>
                    <a:pt x="487" y="392"/>
                    <a:pt x="489" y="391"/>
                  </a:cubicBezTo>
                  <a:lnTo>
                    <a:pt x="953" y="198"/>
                  </a:lnTo>
                  <a:cubicBezTo>
                    <a:pt x="960" y="195"/>
                    <a:pt x="963" y="190"/>
                    <a:pt x="963" y="183"/>
                  </a:cubicBezTo>
                  <a:cubicBezTo>
                    <a:pt x="963" y="177"/>
                    <a:pt x="959" y="171"/>
                    <a:pt x="953" y="1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9" name="Freeform 316">
              <a:extLst>
                <a:ext uri="{FF2B5EF4-FFF2-40B4-BE49-F238E27FC236}">
                  <a16:creationId xmlns="" xmlns:a16="http://schemas.microsoft.com/office/drawing/2014/main" id="{78FD45BD-54D1-7652-CD7A-EB0937853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3617"/>
              <a:ext cx="585" cy="138"/>
            </a:xfrm>
            <a:custGeom>
              <a:avLst/>
              <a:gdLst>
                <a:gd name="T0" fmla="*/ 962 w 964"/>
                <a:gd name="T1" fmla="*/ 12 h 226"/>
                <a:gd name="T2" fmla="*/ 962 w 964"/>
                <a:gd name="T3" fmla="*/ 12 h 226"/>
                <a:gd name="T4" fmla="*/ 941 w 964"/>
                <a:gd name="T5" fmla="*/ 4 h 226"/>
                <a:gd name="T6" fmla="*/ 483 w 964"/>
                <a:gd name="T7" fmla="*/ 194 h 226"/>
                <a:gd name="T8" fmla="*/ 22 w 964"/>
                <a:gd name="T9" fmla="*/ 4 h 226"/>
                <a:gd name="T10" fmla="*/ 1 w 964"/>
                <a:gd name="T11" fmla="*/ 12 h 226"/>
                <a:gd name="T12" fmla="*/ 1 w 964"/>
                <a:gd name="T13" fmla="*/ 23 h 226"/>
                <a:gd name="T14" fmla="*/ 9 w 964"/>
                <a:gd name="T15" fmla="*/ 32 h 226"/>
                <a:gd name="T16" fmla="*/ 476 w 964"/>
                <a:gd name="T17" fmla="*/ 225 h 226"/>
                <a:gd name="T18" fmla="*/ 483 w 964"/>
                <a:gd name="T19" fmla="*/ 226 h 226"/>
                <a:gd name="T20" fmla="*/ 489 w 964"/>
                <a:gd name="T21" fmla="*/ 225 h 226"/>
                <a:gd name="T22" fmla="*/ 953 w 964"/>
                <a:gd name="T23" fmla="*/ 32 h 226"/>
                <a:gd name="T24" fmla="*/ 962 w 964"/>
                <a:gd name="T25" fmla="*/ 23 h 226"/>
                <a:gd name="T26" fmla="*/ 962 w 964"/>
                <a:gd name="T27" fmla="*/ 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" h="226">
                  <a:moveTo>
                    <a:pt x="962" y="12"/>
                  </a:moveTo>
                  <a:lnTo>
                    <a:pt x="962" y="12"/>
                  </a:lnTo>
                  <a:cubicBezTo>
                    <a:pt x="958" y="4"/>
                    <a:pt x="949" y="0"/>
                    <a:pt x="941" y="4"/>
                  </a:cubicBezTo>
                  <a:lnTo>
                    <a:pt x="483" y="194"/>
                  </a:lnTo>
                  <a:lnTo>
                    <a:pt x="22" y="4"/>
                  </a:lnTo>
                  <a:cubicBezTo>
                    <a:pt x="14" y="0"/>
                    <a:pt x="4" y="4"/>
                    <a:pt x="1" y="12"/>
                  </a:cubicBezTo>
                  <a:cubicBezTo>
                    <a:pt x="0" y="15"/>
                    <a:pt x="0" y="20"/>
                    <a:pt x="1" y="23"/>
                  </a:cubicBezTo>
                  <a:cubicBezTo>
                    <a:pt x="2" y="27"/>
                    <a:pt x="5" y="30"/>
                    <a:pt x="9" y="32"/>
                  </a:cubicBezTo>
                  <a:lnTo>
                    <a:pt x="476" y="225"/>
                  </a:lnTo>
                  <a:cubicBezTo>
                    <a:pt x="478" y="226"/>
                    <a:pt x="480" y="226"/>
                    <a:pt x="483" y="226"/>
                  </a:cubicBezTo>
                  <a:cubicBezTo>
                    <a:pt x="485" y="226"/>
                    <a:pt x="487" y="226"/>
                    <a:pt x="489" y="225"/>
                  </a:cubicBezTo>
                  <a:lnTo>
                    <a:pt x="953" y="32"/>
                  </a:lnTo>
                  <a:cubicBezTo>
                    <a:pt x="957" y="30"/>
                    <a:pt x="961" y="27"/>
                    <a:pt x="962" y="23"/>
                  </a:cubicBezTo>
                  <a:cubicBezTo>
                    <a:pt x="964" y="20"/>
                    <a:pt x="964" y="15"/>
                    <a:pt x="962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0" name="Freeform 317">
              <a:extLst>
                <a:ext uri="{FF2B5EF4-FFF2-40B4-BE49-F238E27FC236}">
                  <a16:creationId xmlns="" xmlns:a16="http://schemas.microsoft.com/office/drawing/2014/main" id="{7D4412E4-2FB8-5EF1-3F6D-F241CD234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3707"/>
              <a:ext cx="58" cy="137"/>
            </a:xfrm>
            <a:custGeom>
              <a:avLst/>
              <a:gdLst>
                <a:gd name="T0" fmla="*/ 79 w 95"/>
                <a:gd name="T1" fmla="*/ 0 h 223"/>
                <a:gd name="T2" fmla="*/ 79 w 95"/>
                <a:gd name="T3" fmla="*/ 0 h 223"/>
                <a:gd name="T4" fmla="*/ 63 w 95"/>
                <a:gd name="T5" fmla="*/ 15 h 223"/>
                <a:gd name="T6" fmla="*/ 63 w 95"/>
                <a:gd name="T7" fmla="*/ 106 h 223"/>
                <a:gd name="T8" fmla="*/ 7 w 95"/>
                <a:gd name="T9" fmla="*/ 195 h 223"/>
                <a:gd name="T10" fmla="*/ 1 w 95"/>
                <a:gd name="T11" fmla="*/ 206 h 223"/>
                <a:gd name="T12" fmla="*/ 4 w 95"/>
                <a:gd name="T13" fmla="*/ 217 h 223"/>
                <a:gd name="T14" fmla="*/ 17 w 95"/>
                <a:gd name="T15" fmla="*/ 223 h 223"/>
                <a:gd name="T16" fmla="*/ 26 w 95"/>
                <a:gd name="T17" fmla="*/ 220 h 223"/>
                <a:gd name="T18" fmla="*/ 95 w 95"/>
                <a:gd name="T19" fmla="*/ 106 h 223"/>
                <a:gd name="T20" fmla="*/ 95 w 95"/>
                <a:gd name="T21" fmla="*/ 15 h 223"/>
                <a:gd name="T22" fmla="*/ 79 w 95"/>
                <a:gd name="T2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23">
                  <a:moveTo>
                    <a:pt x="79" y="0"/>
                  </a:moveTo>
                  <a:lnTo>
                    <a:pt x="79" y="0"/>
                  </a:lnTo>
                  <a:cubicBezTo>
                    <a:pt x="70" y="0"/>
                    <a:pt x="63" y="7"/>
                    <a:pt x="63" y="15"/>
                  </a:cubicBezTo>
                  <a:lnTo>
                    <a:pt x="63" y="106"/>
                  </a:lnTo>
                  <a:cubicBezTo>
                    <a:pt x="63" y="138"/>
                    <a:pt x="44" y="169"/>
                    <a:pt x="7" y="195"/>
                  </a:cubicBezTo>
                  <a:cubicBezTo>
                    <a:pt x="4" y="198"/>
                    <a:pt x="1" y="201"/>
                    <a:pt x="1" y="206"/>
                  </a:cubicBezTo>
                  <a:cubicBezTo>
                    <a:pt x="0" y="210"/>
                    <a:pt x="1" y="214"/>
                    <a:pt x="4" y="217"/>
                  </a:cubicBezTo>
                  <a:cubicBezTo>
                    <a:pt x="7" y="221"/>
                    <a:pt x="12" y="223"/>
                    <a:pt x="17" y="223"/>
                  </a:cubicBezTo>
                  <a:cubicBezTo>
                    <a:pt x="20" y="223"/>
                    <a:pt x="24" y="222"/>
                    <a:pt x="26" y="220"/>
                  </a:cubicBezTo>
                  <a:cubicBezTo>
                    <a:pt x="71" y="188"/>
                    <a:pt x="95" y="148"/>
                    <a:pt x="95" y="106"/>
                  </a:cubicBezTo>
                  <a:lnTo>
                    <a:pt x="95" y="15"/>
                  </a:lnTo>
                  <a:cubicBezTo>
                    <a:pt x="95" y="7"/>
                    <a:pt x="88" y="0"/>
                    <a:pt x="7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1" name="Freeform 318">
              <a:extLst>
                <a:ext uri="{FF2B5EF4-FFF2-40B4-BE49-F238E27FC236}">
                  <a16:creationId xmlns="" xmlns:a16="http://schemas.microsoft.com/office/drawing/2014/main" id="{7B63C43D-E86C-A5A0-7EC7-181E6CA29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3688"/>
              <a:ext cx="310" cy="197"/>
            </a:xfrm>
            <a:custGeom>
              <a:avLst/>
              <a:gdLst>
                <a:gd name="T0" fmla="*/ 511 w 512"/>
                <a:gd name="T1" fmla="*/ 267 h 320"/>
                <a:gd name="T2" fmla="*/ 511 w 512"/>
                <a:gd name="T3" fmla="*/ 267 h 320"/>
                <a:gd name="T4" fmla="*/ 490 w 512"/>
                <a:gd name="T5" fmla="*/ 259 h 320"/>
                <a:gd name="T6" fmla="*/ 338 w 512"/>
                <a:gd name="T7" fmla="*/ 288 h 320"/>
                <a:gd name="T8" fmla="*/ 338 w 512"/>
                <a:gd name="T9" fmla="*/ 154 h 320"/>
                <a:gd name="T10" fmla="*/ 322 w 512"/>
                <a:gd name="T11" fmla="*/ 138 h 320"/>
                <a:gd name="T12" fmla="*/ 305 w 512"/>
                <a:gd name="T13" fmla="*/ 154 h 320"/>
                <a:gd name="T14" fmla="*/ 305 w 512"/>
                <a:gd name="T15" fmla="*/ 289 h 320"/>
                <a:gd name="T16" fmla="*/ 32 w 512"/>
                <a:gd name="T17" fmla="*/ 137 h 320"/>
                <a:gd name="T18" fmla="*/ 32 w 512"/>
                <a:gd name="T19" fmla="*/ 16 h 320"/>
                <a:gd name="T20" fmla="*/ 16 w 512"/>
                <a:gd name="T21" fmla="*/ 0 h 320"/>
                <a:gd name="T22" fmla="*/ 0 w 512"/>
                <a:gd name="T23" fmla="*/ 16 h 320"/>
                <a:gd name="T24" fmla="*/ 0 w 512"/>
                <a:gd name="T25" fmla="*/ 137 h 320"/>
                <a:gd name="T26" fmla="*/ 319 w 512"/>
                <a:gd name="T27" fmla="*/ 320 h 320"/>
                <a:gd name="T28" fmla="*/ 322 w 512"/>
                <a:gd name="T29" fmla="*/ 320 h 320"/>
                <a:gd name="T30" fmla="*/ 502 w 512"/>
                <a:gd name="T31" fmla="*/ 287 h 320"/>
                <a:gd name="T32" fmla="*/ 511 w 512"/>
                <a:gd name="T33" fmla="*/ 279 h 320"/>
                <a:gd name="T34" fmla="*/ 511 w 512"/>
                <a:gd name="T35" fmla="*/ 267 h 320"/>
                <a:gd name="T36" fmla="*/ 511 w 512"/>
                <a:gd name="T37" fmla="*/ 26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2" h="320">
                  <a:moveTo>
                    <a:pt x="511" y="267"/>
                  </a:moveTo>
                  <a:lnTo>
                    <a:pt x="511" y="267"/>
                  </a:lnTo>
                  <a:cubicBezTo>
                    <a:pt x="507" y="259"/>
                    <a:pt x="498" y="255"/>
                    <a:pt x="490" y="259"/>
                  </a:cubicBezTo>
                  <a:cubicBezTo>
                    <a:pt x="445" y="276"/>
                    <a:pt x="393" y="287"/>
                    <a:pt x="338" y="288"/>
                  </a:cubicBezTo>
                  <a:lnTo>
                    <a:pt x="338" y="154"/>
                  </a:lnTo>
                  <a:cubicBezTo>
                    <a:pt x="338" y="145"/>
                    <a:pt x="330" y="138"/>
                    <a:pt x="322" y="138"/>
                  </a:cubicBezTo>
                  <a:cubicBezTo>
                    <a:pt x="313" y="138"/>
                    <a:pt x="305" y="145"/>
                    <a:pt x="305" y="154"/>
                  </a:cubicBezTo>
                  <a:lnTo>
                    <a:pt x="305" y="289"/>
                  </a:lnTo>
                  <a:cubicBezTo>
                    <a:pt x="154" y="285"/>
                    <a:pt x="32" y="217"/>
                    <a:pt x="32" y="137"/>
                  </a:cubicBezTo>
                  <a:lnTo>
                    <a:pt x="32" y="16"/>
                  </a:ln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137"/>
                  </a:lnTo>
                  <a:cubicBezTo>
                    <a:pt x="0" y="238"/>
                    <a:pt x="143" y="320"/>
                    <a:pt x="319" y="320"/>
                  </a:cubicBezTo>
                  <a:lnTo>
                    <a:pt x="322" y="320"/>
                  </a:lnTo>
                  <a:cubicBezTo>
                    <a:pt x="387" y="320"/>
                    <a:pt x="449" y="308"/>
                    <a:pt x="502" y="287"/>
                  </a:cubicBezTo>
                  <a:cubicBezTo>
                    <a:pt x="506" y="286"/>
                    <a:pt x="509" y="283"/>
                    <a:pt x="511" y="279"/>
                  </a:cubicBezTo>
                  <a:cubicBezTo>
                    <a:pt x="512" y="275"/>
                    <a:pt x="512" y="271"/>
                    <a:pt x="511" y="267"/>
                  </a:cubicBezTo>
                  <a:lnTo>
                    <a:pt x="511" y="2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2" name="Freeform 319">
              <a:extLst>
                <a:ext uri="{FF2B5EF4-FFF2-40B4-BE49-F238E27FC236}">
                  <a16:creationId xmlns="" xmlns:a16="http://schemas.microsoft.com/office/drawing/2014/main" id="{8507F010-0673-27C9-9B04-C514329A7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9" y="3569"/>
              <a:ext cx="213" cy="371"/>
            </a:xfrm>
            <a:custGeom>
              <a:avLst/>
              <a:gdLst>
                <a:gd name="T0" fmla="*/ 62 w 350"/>
                <a:gd name="T1" fmla="*/ 31 h 604"/>
                <a:gd name="T2" fmla="*/ 62 w 350"/>
                <a:gd name="T3" fmla="*/ 31 h 604"/>
                <a:gd name="T4" fmla="*/ 92 w 350"/>
                <a:gd name="T5" fmla="*/ 44 h 604"/>
                <a:gd name="T6" fmla="*/ 62 w 350"/>
                <a:gd name="T7" fmla="*/ 57 h 604"/>
                <a:gd name="T8" fmla="*/ 32 w 350"/>
                <a:gd name="T9" fmla="*/ 44 h 604"/>
                <a:gd name="T10" fmla="*/ 62 w 350"/>
                <a:gd name="T11" fmla="*/ 31 h 604"/>
                <a:gd name="T12" fmla="*/ 286 w 350"/>
                <a:gd name="T13" fmla="*/ 558 h 604"/>
                <a:gd name="T14" fmla="*/ 286 w 350"/>
                <a:gd name="T15" fmla="*/ 558 h 604"/>
                <a:gd name="T16" fmla="*/ 302 w 350"/>
                <a:gd name="T17" fmla="*/ 543 h 604"/>
                <a:gd name="T18" fmla="*/ 317 w 350"/>
                <a:gd name="T19" fmla="*/ 558 h 604"/>
                <a:gd name="T20" fmla="*/ 302 w 350"/>
                <a:gd name="T21" fmla="*/ 573 h 604"/>
                <a:gd name="T22" fmla="*/ 286 w 350"/>
                <a:gd name="T23" fmla="*/ 558 h 604"/>
                <a:gd name="T24" fmla="*/ 286 w 350"/>
                <a:gd name="T25" fmla="*/ 515 h 604"/>
                <a:gd name="T26" fmla="*/ 286 w 350"/>
                <a:gd name="T27" fmla="*/ 515 h 604"/>
                <a:gd name="T28" fmla="*/ 254 w 350"/>
                <a:gd name="T29" fmla="*/ 558 h 604"/>
                <a:gd name="T30" fmla="*/ 302 w 350"/>
                <a:gd name="T31" fmla="*/ 604 h 604"/>
                <a:gd name="T32" fmla="*/ 350 w 350"/>
                <a:gd name="T33" fmla="*/ 558 h 604"/>
                <a:gd name="T34" fmla="*/ 318 w 350"/>
                <a:gd name="T35" fmla="*/ 515 h 604"/>
                <a:gd name="T36" fmla="*/ 318 w 350"/>
                <a:gd name="T37" fmla="*/ 126 h 604"/>
                <a:gd name="T38" fmla="*/ 307 w 350"/>
                <a:gd name="T39" fmla="*/ 111 h 604"/>
                <a:gd name="T40" fmla="*/ 123 w 350"/>
                <a:gd name="T41" fmla="*/ 52 h 604"/>
                <a:gd name="T42" fmla="*/ 125 w 350"/>
                <a:gd name="T43" fmla="*/ 44 h 604"/>
                <a:gd name="T44" fmla="*/ 62 w 350"/>
                <a:gd name="T45" fmla="*/ 0 h 604"/>
                <a:gd name="T46" fmla="*/ 0 w 350"/>
                <a:gd name="T47" fmla="*/ 44 h 604"/>
                <a:gd name="T48" fmla="*/ 62 w 350"/>
                <a:gd name="T49" fmla="*/ 88 h 604"/>
                <a:gd name="T50" fmla="*/ 102 w 350"/>
                <a:gd name="T51" fmla="*/ 78 h 604"/>
                <a:gd name="T52" fmla="*/ 104 w 350"/>
                <a:gd name="T53" fmla="*/ 79 h 604"/>
                <a:gd name="T54" fmla="*/ 286 w 350"/>
                <a:gd name="T55" fmla="*/ 137 h 604"/>
                <a:gd name="T56" fmla="*/ 286 w 350"/>
                <a:gd name="T57" fmla="*/ 51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0" h="604">
                  <a:moveTo>
                    <a:pt x="62" y="31"/>
                  </a:moveTo>
                  <a:lnTo>
                    <a:pt x="62" y="31"/>
                  </a:lnTo>
                  <a:cubicBezTo>
                    <a:pt x="81" y="31"/>
                    <a:pt x="92" y="39"/>
                    <a:pt x="92" y="44"/>
                  </a:cubicBezTo>
                  <a:cubicBezTo>
                    <a:pt x="92" y="48"/>
                    <a:pt x="81" y="57"/>
                    <a:pt x="62" y="57"/>
                  </a:cubicBezTo>
                  <a:cubicBezTo>
                    <a:pt x="44" y="57"/>
                    <a:pt x="32" y="48"/>
                    <a:pt x="32" y="44"/>
                  </a:cubicBezTo>
                  <a:cubicBezTo>
                    <a:pt x="32" y="39"/>
                    <a:pt x="44" y="31"/>
                    <a:pt x="62" y="31"/>
                  </a:cubicBezTo>
                  <a:close/>
                  <a:moveTo>
                    <a:pt x="286" y="558"/>
                  </a:moveTo>
                  <a:lnTo>
                    <a:pt x="286" y="558"/>
                  </a:lnTo>
                  <a:cubicBezTo>
                    <a:pt x="286" y="550"/>
                    <a:pt x="293" y="543"/>
                    <a:pt x="302" y="543"/>
                  </a:cubicBezTo>
                  <a:cubicBezTo>
                    <a:pt x="310" y="543"/>
                    <a:pt x="317" y="550"/>
                    <a:pt x="317" y="558"/>
                  </a:cubicBezTo>
                  <a:cubicBezTo>
                    <a:pt x="317" y="566"/>
                    <a:pt x="310" y="573"/>
                    <a:pt x="302" y="573"/>
                  </a:cubicBezTo>
                  <a:cubicBezTo>
                    <a:pt x="293" y="573"/>
                    <a:pt x="286" y="566"/>
                    <a:pt x="286" y="558"/>
                  </a:cubicBezTo>
                  <a:close/>
                  <a:moveTo>
                    <a:pt x="286" y="515"/>
                  </a:moveTo>
                  <a:lnTo>
                    <a:pt x="286" y="515"/>
                  </a:lnTo>
                  <a:cubicBezTo>
                    <a:pt x="267" y="521"/>
                    <a:pt x="254" y="539"/>
                    <a:pt x="254" y="558"/>
                  </a:cubicBezTo>
                  <a:cubicBezTo>
                    <a:pt x="254" y="584"/>
                    <a:pt x="275" y="604"/>
                    <a:pt x="302" y="604"/>
                  </a:cubicBezTo>
                  <a:cubicBezTo>
                    <a:pt x="328" y="604"/>
                    <a:pt x="350" y="584"/>
                    <a:pt x="350" y="558"/>
                  </a:cubicBezTo>
                  <a:cubicBezTo>
                    <a:pt x="350" y="539"/>
                    <a:pt x="337" y="522"/>
                    <a:pt x="318" y="515"/>
                  </a:cubicBezTo>
                  <a:lnTo>
                    <a:pt x="318" y="126"/>
                  </a:lnTo>
                  <a:cubicBezTo>
                    <a:pt x="318" y="119"/>
                    <a:pt x="314" y="113"/>
                    <a:pt x="307" y="111"/>
                  </a:cubicBezTo>
                  <a:lnTo>
                    <a:pt x="123" y="52"/>
                  </a:lnTo>
                  <a:cubicBezTo>
                    <a:pt x="124" y="49"/>
                    <a:pt x="125" y="46"/>
                    <a:pt x="125" y="44"/>
                  </a:cubicBezTo>
                  <a:cubicBezTo>
                    <a:pt x="125" y="19"/>
                    <a:pt x="97" y="0"/>
                    <a:pt x="62" y="0"/>
                  </a:cubicBezTo>
                  <a:cubicBezTo>
                    <a:pt x="27" y="0"/>
                    <a:pt x="0" y="19"/>
                    <a:pt x="0" y="44"/>
                  </a:cubicBezTo>
                  <a:cubicBezTo>
                    <a:pt x="0" y="68"/>
                    <a:pt x="27" y="88"/>
                    <a:pt x="62" y="88"/>
                  </a:cubicBezTo>
                  <a:cubicBezTo>
                    <a:pt x="77" y="88"/>
                    <a:pt x="91" y="84"/>
                    <a:pt x="102" y="78"/>
                  </a:cubicBezTo>
                  <a:cubicBezTo>
                    <a:pt x="102" y="78"/>
                    <a:pt x="103" y="78"/>
                    <a:pt x="104" y="79"/>
                  </a:cubicBezTo>
                  <a:lnTo>
                    <a:pt x="286" y="137"/>
                  </a:lnTo>
                  <a:lnTo>
                    <a:pt x="286" y="5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5" name="Freeform 320">
              <a:extLst>
                <a:ext uri="{FF2B5EF4-FFF2-40B4-BE49-F238E27FC236}">
                  <a16:creationId xmlns="" xmlns:a16="http://schemas.microsoft.com/office/drawing/2014/main" id="{A3939578-3281-47B4-A27E-DB8C2C204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3950"/>
              <a:ext cx="19" cy="46"/>
            </a:xfrm>
            <a:custGeom>
              <a:avLst/>
              <a:gdLst>
                <a:gd name="T0" fmla="*/ 16 w 32"/>
                <a:gd name="T1" fmla="*/ 0 h 76"/>
                <a:gd name="T2" fmla="*/ 16 w 32"/>
                <a:gd name="T3" fmla="*/ 0 h 76"/>
                <a:gd name="T4" fmla="*/ 0 w 32"/>
                <a:gd name="T5" fmla="*/ 16 h 76"/>
                <a:gd name="T6" fmla="*/ 0 w 32"/>
                <a:gd name="T7" fmla="*/ 61 h 76"/>
                <a:gd name="T8" fmla="*/ 16 w 32"/>
                <a:gd name="T9" fmla="*/ 76 h 76"/>
                <a:gd name="T10" fmla="*/ 32 w 32"/>
                <a:gd name="T11" fmla="*/ 61 h 76"/>
                <a:gd name="T12" fmla="*/ 32 w 32"/>
                <a:gd name="T13" fmla="*/ 16 h 76"/>
                <a:gd name="T14" fmla="*/ 16 w 3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6">
                  <a:moveTo>
                    <a:pt x="16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61"/>
                  </a:lnTo>
                  <a:cubicBezTo>
                    <a:pt x="0" y="70"/>
                    <a:pt x="7" y="76"/>
                    <a:pt x="16" y="76"/>
                  </a:cubicBezTo>
                  <a:cubicBezTo>
                    <a:pt x="25" y="76"/>
                    <a:pt x="32" y="70"/>
                    <a:pt x="32" y="61"/>
                  </a:cubicBezTo>
                  <a:lnTo>
                    <a:pt x="32" y="16"/>
                  </a:ln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8" name="Freeform 321">
              <a:extLst>
                <a:ext uri="{FF2B5EF4-FFF2-40B4-BE49-F238E27FC236}">
                  <a16:creationId xmlns="" xmlns:a16="http://schemas.microsoft.com/office/drawing/2014/main" id="{B264B70A-1E98-22FA-5C3A-C84DA68F9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3940"/>
              <a:ext cx="31" cy="57"/>
            </a:xfrm>
            <a:custGeom>
              <a:avLst/>
              <a:gdLst>
                <a:gd name="T0" fmla="*/ 39 w 51"/>
                <a:gd name="T1" fmla="*/ 2 h 93"/>
                <a:gd name="T2" fmla="*/ 39 w 51"/>
                <a:gd name="T3" fmla="*/ 2 h 93"/>
                <a:gd name="T4" fmla="*/ 19 w 51"/>
                <a:gd name="T5" fmla="*/ 13 h 93"/>
                <a:gd name="T6" fmla="*/ 1 w 51"/>
                <a:gd name="T7" fmla="*/ 73 h 93"/>
                <a:gd name="T8" fmla="*/ 3 w 51"/>
                <a:gd name="T9" fmla="*/ 84 h 93"/>
                <a:gd name="T10" fmla="*/ 12 w 51"/>
                <a:gd name="T11" fmla="*/ 92 h 93"/>
                <a:gd name="T12" fmla="*/ 17 w 51"/>
                <a:gd name="T13" fmla="*/ 93 h 93"/>
                <a:gd name="T14" fmla="*/ 32 w 51"/>
                <a:gd name="T15" fmla="*/ 81 h 93"/>
                <a:gd name="T16" fmla="*/ 50 w 51"/>
                <a:gd name="T17" fmla="*/ 21 h 93"/>
                <a:gd name="T18" fmla="*/ 49 w 51"/>
                <a:gd name="T19" fmla="*/ 10 h 93"/>
                <a:gd name="T20" fmla="*/ 39 w 51"/>
                <a:gd name="T21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39" y="2"/>
                  </a:moveTo>
                  <a:lnTo>
                    <a:pt x="39" y="2"/>
                  </a:lnTo>
                  <a:cubicBezTo>
                    <a:pt x="30" y="0"/>
                    <a:pt x="22" y="5"/>
                    <a:pt x="19" y="13"/>
                  </a:cubicBezTo>
                  <a:lnTo>
                    <a:pt x="1" y="73"/>
                  </a:lnTo>
                  <a:cubicBezTo>
                    <a:pt x="0" y="77"/>
                    <a:pt x="1" y="81"/>
                    <a:pt x="3" y="84"/>
                  </a:cubicBezTo>
                  <a:cubicBezTo>
                    <a:pt x="5" y="88"/>
                    <a:pt x="8" y="91"/>
                    <a:pt x="12" y="92"/>
                  </a:cubicBezTo>
                  <a:cubicBezTo>
                    <a:pt x="14" y="92"/>
                    <a:pt x="15" y="93"/>
                    <a:pt x="17" y="93"/>
                  </a:cubicBezTo>
                  <a:cubicBezTo>
                    <a:pt x="24" y="93"/>
                    <a:pt x="30" y="88"/>
                    <a:pt x="32" y="81"/>
                  </a:cubicBezTo>
                  <a:lnTo>
                    <a:pt x="50" y="21"/>
                  </a:lnTo>
                  <a:cubicBezTo>
                    <a:pt x="51" y="18"/>
                    <a:pt x="51" y="13"/>
                    <a:pt x="49" y="10"/>
                  </a:cubicBezTo>
                  <a:cubicBezTo>
                    <a:pt x="46" y="6"/>
                    <a:pt x="43" y="3"/>
                    <a:pt x="3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  <p:sp>
          <p:nvSpPr>
            <p:cNvPr id="19" name="Freeform 322">
              <a:extLst>
                <a:ext uri="{FF2B5EF4-FFF2-40B4-BE49-F238E27FC236}">
                  <a16:creationId xmlns="" xmlns:a16="http://schemas.microsoft.com/office/drawing/2014/main" id="{C5994A48-AE8B-E31A-E5CD-F01F52CE6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3940"/>
              <a:ext cx="31" cy="56"/>
            </a:xfrm>
            <a:custGeom>
              <a:avLst/>
              <a:gdLst>
                <a:gd name="T0" fmla="*/ 50 w 51"/>
                <a:gd name="T1" fmla="*/ 73 h 92"/>
                <a:gd name="T2" fmla="*/ 50 w 51"/>
                <a:gd name="T3" fmla="*/ 73 h 92"/>
                <a:gd name="T4" fmla="*/ 32 w 51"/>
                <a:gd name="T5" fmla="*/ 13 h 92"/>
                <a:gd name="T6" fmla="*/ 13 w 51"/>
                <a:gd name="T7" fmla="*/ 2 h 92"/>
                <a:gd name="T8" fmla="*/ 3 w 51"/>
                <a:gd name="T9" fmla="*/ 10 h 92"/>
                <a:gd name="T10" fmla="*/ 1 w 51"/>
                <a:gd name="T11" fmla="*/ 21 h 92"/>
                <a:gd name="T12" fmla="*/ 19 w 51"/>
                <a:gd name="T13" fmla="*/ 81 h 92"/>
                <a:gd name="T14" fmla="*/ 35 w 51"/>
                <a:gd name="T15" fmla="*/ 92 h 92"/>
                <a:gd name="T16" fmla="*/ 39 w 51"/>
                <a:gd name="T17" fmla="*/ 92 h 92"/>
                <a:gd name="T18" fmla="*/ 49 w 51"/>
                <a:gd name="T19" fmla="*/ 84 h 92"/>
                <a:gd name="T20" fmla="*/ 50 w 51"/>
                <a:gd name="T21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2">
                  <a:moveTo>
                    <a:pt x="50" y="73"/>
                  </a:moveTo>
                  <a:lnTo>
                    <a:pt x="50" y="73"/>
                  </a:lnTo>
                  <a:lnTo>
                    <a:pt x="32" y="13"/>
                  </a:lnTo>
                  <a:cubicBezTo>
                    <a:pt x="30" y="5"/>
                    <a:pt x="21" y="0"/>
                    <a:pt x="13" y="2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1" y="13"/>
                    <a:pt x="0" y="18"/>
                    <a:pt x="1" y="21"/>
                  </a:cubicBezTo>
                  <a:lnTo>
                    <a:pt x="19" y="81"/>
                  </a:lnTo>
                  <a:cubicBezTo>
                    <a:pt x="21" y="88"/>
                    <a:pt x="27" y="92"/>
                    <a:pt x="35" y="92"/>
                  </a:cubicBezTo>
                  <a:cubicBezTo>
                    <a:pt x="36" y="92"/>
                    <a:pt x="37" y="92"/>
                    <a:pt x="39" y="92"/>
                  </a:cubicBezTo>
                  <a:cubicBezTo>
                    <a:pt x="43" y="91"/>
                    <a:pt x="47" y="88"/>
                    <a:pt x="49" y="84"/>
                  </a:cubicBezTo>
                  <a:cubicBezTo>
                    <a:pt x="51" y="81"/>
                    <a:pt x="51" y="77"/>
                    <a:pt x="50" y="7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latin typeface="ACHS Nueva Sans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66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2AEE69FA-FD24-4ED1-A21C-ED6837D8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 b="5339"/>
          <a:stretch/>
        </p:blipFill>
        <p:spPr>
          <a:xfrm>
            <a:off x="1509343" y="2169920"/>
            <a:ext cx="9173315" cy="4192625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="" xmlns:a16="http://schemas.microsoft.com/office/drawing/2014/main" id="{F17067B2-E54E-4ED3-B4F9-6BC0FE7F9BCC}"/>
              </a:ext>
            </a:extLst>
          </p:cNvPr>
          <p:cNvSpPr/>
          <p:nvPr/>
        </p:nvSpPr>
        <p:spPr>
          <a:xfrm>
            <a:off x="1146412" y="3391652"/>
            <a:ext cx="1481689" cy="38210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Mantener siempre la vista en la tarea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19252A49-20DB-4827-A218-9E05802216FA}"/>
              </a:ext>
            </a:extLst>
          </p:cNvPr>
          <p:cNvSpPr/>
          <p:nvPr/>
        </p:nvSpPr>
        <p:spPr>
          <a:xfrm>
            <a:off x="1555199" y="5779449"/>
            <a:ext cx="1612469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Usar EPP: calzado de seguridad y chaleco reflectante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7DC4827F-1E67-4B27-BBE7-207A28259331}"/>
              </a:ext>
            </a:extLst>
          </p:cNvPr>
          <p:cNvSpPr/>
          <p:nvPr/>
        </p:nvSpPr>
        <p:spPr>
          <a:xfrm>
            <a:off x="3597568" y="6003434"/>
            <a:ext cx="1651555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Demarcar y respetar la señalización en el piso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4B056EBC-9267-47A3-850B-1869D4100C28}"/>
              </a:ext>
            </a:extLst>
          </p:cNvPr>
          <p:cNvSpPr/>
          <p:nvPr/>
        </p:nvSpPr>
        <p:spPr>
          <a:xfrm>
            <a:off x="6136644" y="5758994"/>
            <a:ext cx="1301571" cy="6035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Circular con las horquillas en posición abajo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1324F259-5BE5-4490-B7A9-5582CD7B920E}"/>
              </a:ext>
            </a:extLst>
          </p:cNvPr>
          <p:cNvSpPr/>
          <p:nvPr/>
        </p:nvSpPr>
        <p:spPr>
          <a:xfrm>
            <a:off x="8032762" y="5932587"/>
            <a:ext cx="1506413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No circular entre vehículos o equipos en movimiento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="" xmlns:a16="http://schemas.microsoft.com/office/drawing/2014/main" id="{96CF3C4F-5557-4EBD-B482-2833C7BB58D6}"/>
              </a:ext>
            </a:extLst>
          </p:cNvPr>
          <p:cNvSpPr/>
          <p:nvPr/>
        </p:nvSpPr>
        <p:spPr>
          <a:xfrm>
            <a:off x="9539175" y="3028301"/>
            <a:ext cx="1506413" cy="5938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Transitar por las zonas demarcadas para peatones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E3945F82-2511-49E4-AB36-718267B87FC0}"/>
              </a:ext>
            </a:extLst>
          </p:cNvPr>
          <p:cNvSpPr/>
          <p:nvPr/>
        </p:nvSpPr>
        <p:spPr>
          <a:xfrm>
            <a:off x="9917963" y="5542252"/>
            <a:ext cx="1652216" cy="6880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Señalizar los obstáculos: pilares, cañerías, desniveles, entre otros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="" xmlns:a16="http://schemas.microsoft.com/office/drawing/2014/main" id="{6FC8DCDE-BDEC-41EA-92A2-2589E260319C}"/>
              </a:ext>
            </a:extLst>
          </p:cNvPr>
          <p:cNvSpPr/>
          <p:nvPr/>
        </p:nvSpPr>
        <p:spPr>
          <a:xfrm>
            <a:off x="8179013" y="2169921"/>
            <a:ext cx="1881336" cy="48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Planificación y coordinación entre operadores y ayudantes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3140005B-4935-4C52-850E-FE8992035BB5}"/>
              </a:ext>
            </a:extLst>
          </p:cNvPr>
          <p:cNvSpPr/>
          <p:nvPr/>
        </p:nvSpPr>
        <p:spPr>
          <a:xfrm>
            <a:off x="5406755" y="2169920"/>
            <a:ext cx="1881336" cy="733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Poner atención a los obstáculos como portones, marcos de puerta, cañerías, pilares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="" xmlns:a16="http://schemas.microsoft.com/office/drawing/2014/main" id="{E823CB5B-DAC6-48F1-9E73-3EA11CA33D65}"/>
              </a:ext>
            </a:extLst>
          </p:cNvPr>
          <p:cNvSpPr/>
          <p:nvPr/>
        </p:nvSpPr>
        <p:spPr>
          <a:xfrm>
            <a:off x="3167669" y="3014943"/>
            <a:ext cx="2081456" cy="5938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Usa siempre pallets. La carga debe estar apilada y balanceada en forma estable</a:t>
            </a:r>
          </a:p>
        </p:txBody>
      </p:sp>
      <p:sp>
        <p:nvSpPr>
          <p:cNvPr id="20" name="Rectángulo 98">
            <a:extLst>
              <a:ext uri="{FF2B5EF4-FFF2-40B4-BE49-F238E27FC236}">
                <a16:creationId xmlns="" xmlns:a16="http://schemas.microsoft.com/office/drawing/2014/main" id="{6D074F22-586C-4E21-9DB9-E7B6F5464085}"/>
              </a:ext>
            </a:extLst>
          </p:cNvPr>
          <p:cNvSpPr/>
          <p:nvPr/>
        </p:nvSpPr>
        <p:spPr>
          <a:xfrm>
            <a:off x="9917963" y="4298502"/>
            <a:ext cx="333096" cy="889995"/>
          </a:xfrm>
          <a:custGeom>
            <a:avLst/>
            <a:gdLst>
              <a:gd name="connsiteX0" fmla="*/ 0 w 442653"/>
              <a:gd name="connsiteY0" fmla="*/ 0 h 229428"/>
              <a:gd name="connsiteX1" fmla="*/ 442653 w 442653"/>
              <a:gd name="connsiteY1" fmla="*/ 0 h 229428"/>
              <a:gd name="connsiteX2" fmla="*/ 442653 w 442653"/>
              <a:gd name="connsiteY2" fmla="*/ 229428 h 229428"/>
              <a:gd name="connsiteX3" fmla="*/ 0 w 442653"/>
              <a:gd name="connsiteY3" fmla="*/ 229428 h 229428"/>
              <a:gd name="connsiteX4" fmla="*/ 0 w 442653"/>
              <a:gd name="connsiteY4" fmla="*/ 0 h 229428"/>
              <a:gd name="connsiteX0" fmla="*/ 0 w 442653"/>
              <a:gd name="connsiteY0" fmla="*/ 0 h 309256"/>
              <a:gd name="connsiteX1" fmla="*/ 442653 w 442653"/>
              <a:gd name="connsiteY1" fmla="*/ 0 h 309256"/>
              <a:gd name="connsiteX2" fmla="*/ 442653 w 442653"/>
              <a:gd name="connsiteY2" fmla="*/ 229428 h 309256"/>
              <a:gd name="connsiteX3" fmla="*/ 0 w 442653"/>
              <a:gd name="connsiteY3" fmla="*/ 229428 h 309256"/>
              <a:gd name="connsiteX4" fmla="*/ 0 w 442653"/>
              <a:gd name="connsiteY4" fmla="*/ 0 h 309256"/>
              <a:gd name="connsiteX0" fmla="*/ 138 w 442791"/>
              <a:gd name="connsiteY0" fmla="*/ 0 h 343153"/>
              <a:gd name="connsiteX1" fmla="*/ 442791 w 442791"/>
              <a:gd name="connsiteY1" fmla="*/ 0 h 343153"/>
              <a:gd name="connsiteX2" fmla="*/ 442791 w 442791"/>
              <a:gd name="connsiteY2" fmla="*/ 229428 h 343153"/>
              <a:gd name="connsiteX3" fmla="*/ 138 w 442791"/>
              <a:gd name="connsiteY3" fmla="*/ 229428 h 343153"/>
              <a:gd name="connsiteX4" fmla="*/ 138 w 442791"/>
              <a:gd name="connsiteY4" fmla="*/ 0 h 343153"/>
              <a:gd name="connsiteX0" fmla="*/ 139 w 442792"/>
              <a:gd name="connsiteY0" fmla="*/ 0 h 328809"/>
              <a:gd name="connsiteX1" fmla="*/ 442792 w 442792"/>
              <a:gd name="connsiteY1" fmla="*/ 0 h 328809"/>
              <a:gd name="connsiteX2" fmla="*/ 442792 w 442792"/>
              <a:gd name="connsiteY2" fmla="*/ 229428 h 328809"/>
              <a:gd name="connsiteX3" fmla="*/ 139 w 442792"/>
              <a:gd name="connsiteY3" fmla="*/ 229428 h 328809"/>
              <a:gd name="connsiteX4" fmla="*/ 139 w 442792"/>
              <a:gd name="connsiteY4" fmla="*/ 0 h 328809"/>
              <a:gd name="connsiteX0" fmla="*/ 13 w 442666"/>
              <a:gd name="connsiteY0" fmla="*/ 0 h 335976"/>
              <a:gd name="connsiteX1" fmla="*/ 442666 w 442666"/>
              <a:gd name="connsiteY1" fmla="*/ 0 h 335976"/>
              <a:gd name="connsiteX2" fmla="*/ 442666 w 442666"/>
              <a:gd name="connsiteY2" fmla="*/ 229428 h 335976"/>
              <a:gd name="connsiteX3" fmla="*/ 13 w 442666"/>
              <a:gd name="connsiteY3" fmla="*/ 229428 h 335976"/>
              <a:gd name="connsiteX4" fmla="*/ 13 w 442666"/>
              <a:gd name="connsiteY4" fmla="*/ 0 h 335976"/>
              <a:gd name="connsiteX0" fmla="*/ 6544 w 442666"/>
              <a:gd name="connsiteY0" fmla="*/ 0 h 995650"/>
              <a:gd name="connsiteX1" fmla="*/ 442666 w 442666"/>
              <a:gd name="connsiteY1" fmla="*/ 659674 h 995650"/>
              <a:gd name="connsiteX2" fmla="*/ 442666 w 442666"/>
              <a:gd name="connsiteY2" fmla="*/ 889102 h 995650"/>
              <a:gd name="connsiteX3" fmla="*/ 13 w 442666"/>
              <a:gd name="connsiteY3" fmla="*/ 889102 h 995650"/>
              <a:gd name="connsiteX4" fmla="*/ 6544 w 442666"/>
              <a:gd name="connsiteY4" fmla="*/ 0 h 995650"/>
              <a:gd name="connsiteX0" fmla="*/ 3279 w 442666"/>
              <a:gd name="connsiteY0" fmla="*/ 0 h 1171999"/>
              <a:gd name="connsiteX1" fmla="*/ 442666 w 442666"/>
              <a:gd name="connsiteY1" fmla="*/ 836023 h 1171999"/>
              <a:gd name="connsiteX2" fmla="*/ 442666 w 442666"/>
              <a:gd name="connsiteY2" fmla="*/ 1065451 h 1171999"/>
              <a:gd name="connsiteX3" fmla="*/ 13 w 442666"/>
              <a:gd name="connsiteY3" fmla="*/ 1065451 h 1171999"/>
              <a:gd name="connsiteX4" fmla="*/ 3279 w 442666"/>
              <a:gd name="connsiteY4" fmla="*/ 0 h 1171999"/>
              <a:gd name="connsiteX0" fmla="*/ 144 w 446063"/>
              <a:gd name="connsiteY0" fmla="*/ 0 h 1149139"/>
              <a:gd name="connsiteX1" fmla="*/ 446063 w 446063"/>
              <a:gd name="connsiteY1" fmla="*/ 813163 h 1149139"/>
              <a:gd name="connsiteX2" fmla="*/ 446063 w 446063"/>
              <a:gd name="connsiteY2" fmla="*/ 1042591 h 1149139"/>
              <a:gd name="connsiteX3" fmla="*/ 3410 w 446063"/>
              <a:gd name="connsiteY3" fmla="*/ 1042591 h 1149139"/>
              <a:gd name="connsiteX4" fmla="*/ 144 w 446063"/>
              <a:gd name="connsiteY4" fmla="*/ 0 h 1149139"/>
              <a:gd name="connsiteX0" fmla="*/ 144 w 446063"/>
              <a:gd name="connsiteY0" fmla="*/ 0 h 1149139"/>
              <a:gd name="connsiteX1" fmla="*/ 436265 w 446063"/>
              <a:gd name="connsiteY1" fmla="*/ 0 h 1149139"/>
              <a:gd name="connsiteX2" fmla="*/ 446063 w 446063"/>
              <a:gd name="connsiteY2" fmla="*/ 1042591 h 1149139"/>
              <a:gd name="connsiteX3" fmla="*/ 3410 w 446063"/>
              <a:gd name="connsiteY3" fmla="*/ 1042591 h 1149139"/>
              <a:gd name="connsiteX4" fmla="*/ 144 w 446063"/>
              <a:gd name="connsiteY4" fmla="*/ 0 h 1149139"/>
              <a:gd name="connsiteX0" fmla="*/ 144 w 446063"/>
              <a:gd name="connsiteY0" fmla="*/ 9797 h 1158936"/>
              <a:gd name="connsiteX1" fmla="*/ 446062 w 446063"/>
              <a:gd name="connsiteY1" fmla="*/ 0 h 1158936"/>
              <a:gd name="connsiteX2" fmla="*/ 446063 w 446063"/>
              <a:gd name="connsiteY2" fmla="*/ 1052388 h 1158936"/>
              <a:gd name="connsiteX3" fmla="*/ 3410 w 446063"/>
              <a:gd name="connsiteY3" fmla="*/ 1052388 h 1158936"/>
              <a:gd name="connsiteX4" fmla="*/ 144 w 446063"/>
              <a:gd name="connsiteY4" fmla="*/ 9797 h 1158936"/>
              <a:gd name="connsiteX0" fmla="*/ 19607 w 442666"/>
              <a:gd name="connsiteY0" fmla="*/ 55517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19607 w 442666"/>
              <a:gd name="connsiteY4" fmla="*/ 55517 h 1158936"/>
              <a:gd name="connsiteX0" fmla="*/ 3278 w 442666"/>
              <a:gd name="connsiteY0" fmla="*/ 0 h 1162202"/>
              <a:gd name="connsiteX1" fmla="*/ 442665 w 442666"/>
              <a:gd name="connsiteY1" fmla="*/ 3266 h 1162202"/>
              <a:gd name="connsiteX2" fmla="*/ 442666 w 442666"/>
              <a:gd name="connsiteY2" fmla="*/ 1055654 h 1162202"/>
              <a:gd name="connsiteX3" fmla="*/ 13 w 442666"/>
              <a:gd name="connsiteY3" fmla="*/ 1055654 h 1162202"/>
              <a:gd name="connsiteX4" fmla="*/ 3278 w 442666"/>
              <a:gd name="connsiteY4" fmla="*/ 0 h 1162202"/>
              <a:gd name="connsiteX0" fmla="*/ 25312 w 442666"/>
              <a:gd name="connsiteY0" fmla="*/ 24276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25312 w 442666"/>
              <a:gd name="connsiteY4" fmla="*/ 24276 h 1158936"/>
              <a:gd name="connsiteX0" fmla="*/ 3278 w 442666"/>
              <a:gd name="connsiteY0" fmla="*/ 4996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3278 w 442666"/>
              <a:gd name="connsiteY4" fmla="*/ 4996 h 1158936"/>
              <a:gd name="connsiteX0" fmla="*/ 22558 w 442666"/>
              <a:gd name="connsiteY0" fmla="*/ 29784 h 1158936"/>
              <a:gd name="connsiteX1" fmla="*/ 442665 w 442666"/>
              <a:gd name="connsiteY1" fmla="*/ 0 h 1158936"/>
              <a:gd name="connsiteX2" fmla="*/ 442666 w 442666"/>
              <a:gd name="connsiteY2" fmla="*/ 1052388 h 1158936"/>
              <a:gd name="connsiteX3" fmla="*/ 13 w 442666"/>
              <a:gd name="connsiteY3" fmla="*/ 1052388 h 1158936"/>
              <a:gd name="connsiteX4" fmla="*/ 22558 w 442666"/>
              <a:gd name="connsiteY4" fmla="*/ 29784 h 1158936"/>
              <a:gd name="connsiteX0" fmla="*/ 524 w 442666"/>
              <a:gd name="connsiteY0" fmla="*/ 0 h 1159448"/>
              <a:gd name="connsiteX1" fmla="*/ 442665 w 442666"/>
              <a:gd name="connsiteY1" fmla="*/ 512 h 1159448"/>
              <a:gd name="connsiteX2" fmla="*/ 442666 w 442666"/>
              <a:gd name="connsiteY2" fmla="*/ 1052900 h 1159448"/>
              <a:gd name="connsiteX3" fmla="*/ 13 w 442666"/>
              <a:gd name="connsiteY3" fmla="*/ 1052900 h 1159448"/>
              <a:gd name="connsiteX4" fmla="*/ 524 w 442666"/>
              <a:gd name="connsiteY4" fmla="*/ 0 h 1159448"/>
              <a:gd name="connsiteX0" fmla="*/ 524 w 442666"/>
              <a:gd name="connsiteY0" fmla="*/ 54237 h 1213685"/>
              <a:gd name="connsiteX1" fmla="*/ 442665 w 442666"/>
              <a:gd name="connsiteY1" fmla="*/ 54749 h 1213685"/>
              <a:gd name="connsiteX2" fmla="*/ 442666 w 442666"/>
              <a:gd name="connsiteY2" fmla="*/ 1107137 h 1213685"/>
              <a:gd name="connsiteX3" fmla="*/ 13 w 442666"/>
              <a:gd name="connsiteY3" fmla="*/ 1107137 h 1213685"/>
              <a:gd name="connsiteX4" fmla="*/ 524 w 442666"/>
              <a:gd name="connsiteY4" fmla="*/ 54237 h 1213685"/>
              <a:gd name="connsiteX0" fmla="*/ 524 w 442666"/>
              <a:gd name="connsiteY0" fmla="*/ 86037 h 1245485"/>
              <a:gd name="connsiteX1" fmla="*/ 442665 w 442666"/>
              <a:gd name="connsiteY1" fmla="*/ 86549 h 1245485"/>
              <a:gd name="connsiteX2" fmla="*/ 442666 w 442666"/>
              <a:gd name="connsiteY2" fmla="*/ 1138937 h 1245485"/>
              <a:gd name="connsiteX3" fmla="*/ 13 w 442666"/>
              <a:gd name="connsiteY3" fmla="*/ 1138937 h 1245485"/>
              <a:gd name="connsiteX4" fmla="*/ 524 w 442666"/>
              <a:gd name="connsiteY4" fmla="*/ 86037 h 1245485"/>
              <a:gd name="connsiteX0" fmla="*/ 524 w 442666"/>
              <a:gd name="connsiteY0" fmla="*/ 89697 h 1249145"/>
              <a:gd name="connsiteX1" fmla="*/ 442665 w 442666"/>
              <a:gd name="connsiteY1" fmla="*/ 90209 h 1249145"/>
              <a:gd name="connsiteX2" fmla="*/ 442666 w 442666"/>
              <a:gd name="connsiteY2" fmla="*/ 1142597 h 1249145"/>
              <a:gd name="connsiteX3" fmla="*/ 13 w 442666"/>
              <a:gd name="connsiteY3" fmla="*/ 1142597 h 1249145"/>
              <a:gd name="connsiteX4" fmla="*/ 524 w 442666"/>
              <a:gd name="connsiteY4" fmla="*/ 89697 h 1249145"/>
              <a:gd name="connsiteX0" fmla="*/ 524 w 442666"/>
              <a:gd name="connsiteY0" fmla="*/ 72349 h 1231797"/>
              <a:gd name="connsiteX1" fmla="*/ 442665 w 442666"/>
              <a:gd name="connsiteY1" fmla="*/ 72861 h 1231797"/>
              <a:gd name="connsiteX2" fmla="*/ 442666 w 442666"/>
              <a:gd name="connsiteY2" fmla="*/ 1125249 h 1231797"/>
              <a:gd name="connsiteX3" fmla="*/ 13 w 442666"/>
              <a:gd name="connsiteY3" fmla="*/ 1125249 h 1231797"/>
              <a:gd name="connsiteX4" fmla="*/ 524 w 442666"/>
              <a:gd name="connsiteY4" fmla="*/ 72349 h 1231797"/>
              <a:gd name="connsiteX0" fmla="*/ 524 w 442666"/>
              <a:gd name="connsiteY0" fmla="*/ 51197 h 1210645"/>
              <a:gd name="connsiteX1" fmla="*/ 442665 w 442666"/>
              <a:gd name="connsiteY1" fmla="*/ 51709 h 1210645"/>
              <a:gd name="connsiteX2" fmla="*/ 442666 w 442666"/>
              <a:gd name="connsiteY2" fmla="*/ 1104097 h 1210645"/>
              <a:gd name="connsiteX3" fmla="*/ 13 w 442666"/>
              <a:gd name="connsiteY3" fmla="*/ 1104097 h 1210645"/>
              <a:gd name="connsiteX4" fmla="*/ 524 w 442666"/>
              <a:gd name="connsiteY4" fmla="*/ 51197 h 1210645"/>
              <a:gd name="connsiteX0" fmla="*/ 524 w 442666"/>
              <a:gd name="connsiteY0" fmla="*/ 48989 h 1208437"/>
              <a:gd name="connsiteX1" fmla="*/ 442665 w 442666"/>
              <a:gd name="connsiteY1" fmla="*/ 49501 h 1208437"/>
              <a:gd name="connsiteX2" fmla="*/ 442666 w 442666"/>
              <a:gd name="connsiteY2" fmla="*/ 1101889 h 1208437"/>
              <a:gd name="connsiteX3" fmla="*/ 13 w 442666"/>
              <a:gd name="connsiteY3" fmla="*/ 1101889 h 1208437"/>
              <a:gd name="connsiteX4" fmla="*/ 524 w 442666"/>
              <a:gd name="connsiteY4" fmla="*/ 48989 h 1208437"/>
              <a:gd name="connsiteX0" fmla="*/ 524 w 442666"/>
              <a:gd name="connsiteY0" fmla="*/ 46822 h 1206270"/>
              <a:gd name="connsiteX1" fmla="*/ 442665 w 442666"/>
              <a:gd name="connsiteY1" fmla="*/ 47334 h 1206270"/>
              <a:gd name="connsiteX2" fmla="*/ 442666 w 442666"/>
              <a:gd name="connsiteY2" fmla="*/ 1099722 h 1206270"/>
              <a:gd name="connsiteX3" fmla="*/ 13 w 442666"/>
              <a:gd name="connsiteY3" fmla="*/ 1099722 h 1206270"/>
              <a:gd name="connsiteX4" fmla="*/ 524 w 442666"/>
              <a:gd name="connsiteY4" fmla="*/ 46822 h 1206270"/>
              <a:gd name="connsiteX0" fmla="*/ 511 w 442653"/>
              <a:gd name="connsiteY0" fmla="*/ 46822 h 1196925"/>
              <a:gd name="connsiteX1" fmla="*/ 442652 w 442653"/>
              <a:gd name="connsiteY1" fmla="*/ 47334 h 1196925"/>
              <a:gd name="connsiteX2" fmla="*/ 442653 w 442653"/>
              <a:gd name="connsiteY2" fmla="*/ 1099722 h 1196925"/>
              <a:gd name="connsiteX3" fmla="*/ 0 w 442653"/>
              <a:gd name="connsiteY3" fmla="*/ 1099722 h 1196925"/>
              <a:gd name="connsiteX4" fmla="*/ 511 w 442653"/>
              <a:gd name="connsiteY4" fmla="*/ 46822 h 1196925"/>
              <a:gd name="connsiteX0" fmla="*/ 511 w 442653"/>
              <a:gd name="connsiteY0" fmla="*/ 46822 h 1182720"/>
              <a:gd name="connsiteX1" fmla="*/ 442652 w 442653"/>
              <a:gd name="connsiteY1" fmla="*/ 47334 h 1182720"/>
              <a:gd name="connsiteX2" fmla="*/ 442653 w 442653"/>
              <a:gd name="connsiteY2" fmla="*/ 1099722 h 1182720"/>
              <a:gd name="connsiteX3" fmla="*/ 0 w 442653"/>
              <a:gd name="connsiteY3" fmla="*/ 1099722 h 1182720"/>
              <a:gd name="connsiteX4" fmla="*/ 511 w 442653"/>
              <a:gd name="connsiteY4" fmla="*/ 46822 h 11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653" h="1182720">
                <a:moveTo>
                  <a:pt x="511" y="46822"/>
                </a:moveTo>
                <a:cubicBezTo>
                  <a:pt x="2986" y="-15418"/>
                  <a:pt x="442675" y="-15967"/>
                  <a:pt x="442652" y="47334"/>
                </a:cubicBezTo>
                <a:cubicBezTo>
                  <a:pt x="442652" y="398130"/>
                  <a:pt x="442653" y="748926"/>
                  <a:pt x="442653" y="1099722"/>
                </a:cubicBezTo>
                <a:cubicBezTo>
                  <a:pt x="441652" y="1206266"/>
                  <a:pt x="186" y="1214431"/>
                  <a:pt x="0" y="1099722"/>
                </a:cubicBezTo>
                <a:cubicBezTo>
                  <a:pt x="1089" y="744572"/>
                  <a:pt x="-578" y="401972"/>
                  <a:pt x="511" y="468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5" dirty="0">
              <a:latin typeface="ACHS Nueva Sans" pitchFamily="2" charset="0"/>
            </a:endParaRPr>
          </a:p>
        </p:txBody>
      </p:sp>
      <p:sp>
        <p:nvSpPr>
          <p:cNvPr id="22" name="Marcador de texto 10">
            <a:extLst>
              <a:ext uri="{FF2B5EF4-FFF2-40B4-BE49-F238E27FC236}">
                <a16:creationId xmlns="" xmlns:a16="http://schemas.microsoft.com/office/drawing/2014/main" id="{B6D3DDAF-F0CD-444C-8353-778ACA951551}"/>
              </a:ext>
            </a:extLst>
          </p:cNvPr>
          <p:cNvSpPr txBox="1">
            <a:spLocks/>
          </p:cNvSpPr>
          <p:nvPr/>
        </p:nvSpPr>
        <p:spPr>
          <a:xfrm>
            <a:off x="356338" y="1599229"/>
            <a:ext cx="4824788" cy="1126039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5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5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7393565-5EDF-73A7-2835-70E8542B97D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Golpe al mover carga, equipos rodantes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685CD49C-AF3E-FFC7-1596-AE40BB6832F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536C5F93-5B0A-2B45-2E42-2EE9CE36EFDA}"/>
              </a:ext>
            </a:extLst>
          </p:cNvPr>
          <p:cNvCxnSpPr>
            <a:stCxn id="19" idx="2"/>
          </p:cNvCxnSpPr>
          <p:nvPr/>
        </p:nvCxnSpPr>
        <p:spPr>
          <a:xfrm>
            <a:off x="4208397" y="3608795"/>
            <a:ext cx="1000191" cy="1058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ABAD0545-439D-6CDE-BF9A-07A97C53D689}"/>
              </a:ext>
            </a:extLst>
          </p:cNvPr>
          <p:cNvCxnSpPr>
            <a:stCxn id="11" idx="3"/>
          </p:cNvCxnSpPr>
          <p:nvPr/>
        </p:nvCxnSpPr>
        <p:spPr>
          <a:xfrm flipV="1">
            <a:off x="3167668" y="5758994"/>
            <a:ext cx="389365" cy="26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3494CCC4-D24F-E533-4F2C-B2B5A75419BF}"/>
              </a:ext>
            </a:extLst>
          </p:cNvPr>
          <p:cNvCxnSpPr/>
          <p:nvPr/>
        </p:nvCxnSpPr>
        <p:spPr>
          <a:xfrm flipH="1">
            <a:off x="8475663" y="2658800"/>
            <a:ext cx="668337" cy="1339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D72B154D-A732-A16E-369E-1F2AEE34797F}"/>
              </a:ext>
            </a:extLst>
          </p:cNvPr>
          <p:cNvCxnSpPr>
            <a:stCxn id="16" idx="0"/>
            <a:endCxn id="20" idx="2"/>
          </p:cNvCxnSpPr>
          <p:nvPr/>
        </p:nvCxnSpPr>
        <p:spPr>
          <a:xfrm flipH="1" flipV="1">
            <a:off x="10251059" y="5126041"/>
            <a:ext cx="493012" cy="416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7E1BE368-573A-93AE-DCF0-AC025B61B42D}"/>
              </a:ext>
            </a:extLst>
          </p:cNvPr>
          <p:cNvCxnSpPr>
            <a:stCxn id="14" idx="0"/>
          </p:cNvCxnSpPr>
          <p:nvPr/>
        </p:nvCxnSpPr>
        <p:spPr>
          <a:xfrm flipV="1">
            <a:off x="8785969" y="5542252"/>
            <a:ext cx="194258" cy="390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EF6B35F7-0706-5B39-805C-2E99A0A8CCBF}"/>
              </a:ext>
            </a:extLst>
          </p:cNvPr>
          <p:cNvCxnSpPr>
            <a:stCxn id="13" idx="0"/>
          </p:cNvCxnSpPr>
          <p:nvPr/>
        </p:nvCxnSpPr>
        <p:spPr>
          <a:xfrm flipV="1">
            <a:off x="6787430" y="5008728"/>
            <a:ext cx="814373" cy="750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18DE99FF-0869-4EC4-4CC3-0B2BC9935856}"/>
              </a:ext>
            </a:extLst>
          </p:cNvPr>
          <p:cNvCxnSpPr/>
          <p:nvPr/>
        </p:nvCxnSpPr>
        <p:spPr>
          <a:xfrm flipV="1">
            <a:off x="5249123" y="5984875"/>
            <a:ext cx="414698" cy="24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C6EA5CB9-D98A-420C-ED8A-997E554D1715}"/>
              </a:ext>
            </a:extLst>
          </p:cNvPr>
          <p:cNvCxnSpPr>
            <a:stCxn id="15" idx="2"/>
          </p:cNvCxnSpPr>
          <p:nvPr/>
        </p:nvCxnSpPr>
        <p:spPr>
          <a:xfrm flipH="1">
            <a:off x="9294125" y="3622153"/>
            <a:ext cx="998257" cy="83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317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79B728F-80FA-F644-A741-892712CE0A8A}"/>
              </a:ext>
            </a:extLst>
          </p:cNvPr>
          <p:cNvSpPr txBox="1"/>
          <p:nvPr/>
        </p:nvSpPr>
        <p:spPr>
          <a:xfrm>
            <a:off x="459815" y="1287463"/>
            <a:ext cx="47487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CL" sz="1500" b="1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Para evitar este tipo de accidentes recuerda y utiliza las recomendaciones revisadas en la presente charla.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De esta manera, las medidas de prevención deben enfocarse en: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Evitar golpes al subir y bajar objetos.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Utilizar escalas para alcanzar los materiales almacenados fuera de tu alcance.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Solicitar ayuda para mover objetos pesados o voluminosos.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Verificar la estabilidad del material almacenado.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Comprobar el buen estado de las cajas o envases y utilizar siempre equipos de protección personal.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Aplicando estas medidas, evitaras la ocurrencia de accidentes laborales.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C698876-862A-7398-1E49-3EDFD031044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Conclusiones</a:t>
            </a:r>
          </a:p>
          <a:p>
            <a:endParaRPr lang="es-CL" dirty="0"/>
          </a:p>
        </p:txBody>
      </p:sp>
      <p:pic>
        <p:nvPicPr>
          <p:cNvPr id="13" name="Imagen 12" descr="Una caricatura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03176B9A-114F-1339-C3CB-CC3395DBF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r="30238"/>
          <a:stretch/>
        </p:blipFill>
        <p:spPr>
          <a:xfrm flipH="1">
            <a:off x="6476999" y="921545"/>
            <a:ext cx="4375485" cy="7250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070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88550A4-1DE6-C94A-BC55-1473485351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A11D24-AD6C-AC46-8A54-D2DA454D3336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458015A-2076-3643-9D4E-CDA7988B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12C7EBAE-BCCF-514F-AF4B-FAA87B74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5BADBBA6-0D13-1944-BE7F-85F9675DA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E452025A-63DE-FF41-A369-D0B05A53B121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FA15053-6531-1C4F-9DAD-F1A98ACE9D4A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27589CF8-2A0B-5940-9954-F26613DD4347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E86D35B-FFA1-F54F-8774-D8E68AC54DB3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139FFF0-9526-FA40-82E4-BADBAB536699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C70E9DE-2F32-9642-AD47-9A6C0C48ED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D78F5B53-66FE-D84A-B65B-7012FCD1C20A}"/>
              </a:ext>
            </a:extLst>
          </p:cNvPr>
          <p:cNvSpPr txBox="1">
            <a:spLocks/>
          </p:cNvSpPr>
          <p:nvPr/>
        </p:nvSpPr>
        <p:spPr>
          <a:xfrm>
            <a:off x="5737689" y="2905125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rxm3zy35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50A787F-09EE-A148-BBF9-46923C6CB7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958" y="2578100"/>
            <a:ext cx="1692424" cy="170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1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8D277AE-C60C-8245-81E6-E15C1B7E1B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3348561-921E-344F-A72B-19BDA9CAB6ED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32A776A-BF7B-BB46-8762-2FA3E11F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9C2DBAC-EE7F-2E4E-A7FA-7DEB6275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C2A70D82-86AA-7C41-AAC2-4F88BF792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B6387BF9-0F61-2D4E-A120-4F288EDAE62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70FEB82-F7CF-D043-985C-783DDD13C7D4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ADE4072A-0E18-2D42-95AC-B147F88E4A68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0AC4C99A-FBC1-E34E-98B4-212F0F61514A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799C167-C865-6B44-A263-891460E2A8DD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6E3E300-634B-C448-95F3-6291B64DE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D017B122-CEB0-8A4F-B99D-3761E6F821F0}"/>
              </a:ext>
            </a:extLst>
          </p:cNvPr>
          <p:cNvSpPr txBox="1">
            <a:spLocks/>
          </p:cNvSpPr>
          <p:nvPr/>
        </p:nvSpPr>
        <p:spPr>
          <a:xfrm>
            <a:off x="5851683" y="3038490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wtus2r43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02EF3BD-7D21-134F-A18F-2593E24BF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59" y="2576379"/>
            <a:ext cx="1705240" cy="1705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2C1985-4E59-9E41-8CD1-9BE0C77A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2E13418-3A9E-BD4D-A872-AF8D97F8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12C4156-5DBF-DD4E-ABDF-42799CD88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ACHS Nueva Sans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6A9A2E5-548C-4C49-96D6-945023222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69" y="2966421"/>
            <a:ext cx="2264662" cy="9251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4020CFA-E5FB-FC44-9AED-3060DFFF744F}"/>
              </a:ext>
            </a:extLst>
          </p:cNvPr>
          <p:cNvSpPr txBox="1"/>
          <p:nvPr/>
        </p:nvSpPr>
        <p:spPr>
          <a:xfrm>
            <a:off x="5073650" y="4102100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Vive el cuidado</a:t>
            </a:r>
          </a:p>
        </p:txBody>
      </p:sp>
    </p:spTree>
    <p:extLst>
      <p:ext uri="{BB962C8B-B14F-4D97-AF65-F5344CB8AC3E}">
        <p14:creationId xmlns:p14="http://schemas.microsoft.com/office/powerpoint/2010/main" val="237480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8">
            <a:extLst>
              <a:ext uri="{FF2B5EF4-FFF2-40B4-BE49-F238E27FC236}">
                <a16:creationId xmlns="" xmlns:a16="http://schemas.microsoft.com/office/drawing/2014/main" id="{5461730C-3AE7-4E09-8D1E-DEABD9FD6CAB}"/>
              </a:ext>
            </a:extLst>
          </p:cNvPr>
          <p:cNvSpPr txBox="1"/>
          <p:nvPr/>
        </p:nvSpPr>
        <p:spPr>
          <a:xfrm>
            <a:off x="463313" y="1611685"/>
            <a:ext cx="4076604" cy="3153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sp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Prevenir los accidentes es una tarea que requiere el compromiso de todos porque las consecuencias abarcan el desempeño propio, el de nuestros compañeros de labores y a la organización en general. 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Por ello, descubre cómo evitarlos para no ser parte de las estadísticas de riesgo laboral.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¿Cuáles son los rubros que registran las tasas más altas de este tipo de situaciones? El agrícola, industrial, comercio y retail, transporte, construcción y el sector forestal.</a:t>
            </a:r>
            <a:endParaRPr lang="es-ES" sz="1500" b="1" dirty="0">
              <a:solidFill>
                <a:schemeClr val="accent3">
                  <a:lumMod val="75000"/>
                  <a:lumOff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BCA8CF86-BEAC-95AB-3200-182594E6878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Introducción</a:t>
            </a:r>
          </a:p>
          <a:p>
            <a:endParaRPr lang="es-CL" dirty="0"/>
          </a:p>
        </p:txBody>
      </p:sp>
      <p:grpSp>
        <p:nvGrpSpPr>
          <p:cNvPr id="4" name="Group 95">
            <a:extLst>
              <a:ext uri="{FF2B5EF4-FFF2-40B4-BE49-F238E27FC236}">
                <a16:creationId xmlns="" xmlns:a16="http://schemas.microsoft.com/office/drawing/2014/main" id="{23C77C57-B9A9-4DEE-3CF4-7AC6F86F0A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2482" y="2105819"/>
            <a:ext cx="2646361" cy="2646361"/>
            <a:chOff x="6842" y="1142"/>
            <a:chExt cx="495" cy="495"/>
          </a:xfrm>
          <a:solidFill>
            <a:schemeClr val="accent1"/>
          </a:solidFill>
        </p:grpSpPr>
        <p:sp>
          <p:nvSpPr>
            <p:cNvPr id="5" name="Freeform 96">
              <a:extLst>
                <a:ext uri="{FF2B5EF4-FFF2-40B4-BE49-F238E27FC236}">
                  <a16:creationId xmlns="" xmlns:a16="http://schemas.microsoft.com/office/drawing/2014/main" id="{884DFE5F-AA89-1E42-FCAA-3F81E858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" y="1328"/>
              <a:ext cx="99" cy="57"/>
            </a:xfrm>
            <a:custGeom>
              <a:avLst/>
              <a:gdLst>
                <a:gd name="T0" fmla="*/ 151 w 164"/>
                <a:gd name="T1" fmla="*/ 2 h 95"/>
                <a:gd name="T2" fmla="*/ 151 w 164"/>
                <a:gd name="T3" fmla="*/ 2 h 95"/>
                <a:gd name="T4" fmla="*/ 136 w 164"/>
                <a:gd name="T5" fmla="*/ 1 h 95"/>
                <a:gd name="T6" fmla="*/ 13 w 164"/>
                <a:gd name="T7" fmla="*/ 58 h 95"/>
                <a:gd name="T8" fmla="*/ 5 w 164"/>
                <a:gd name="T9" fmla="*/ 85 h 95"/>
                <a:gd name="T10" fmla="*/ 5 w 164"/>
                <a:gd name="T11" fmla="*/ 85 h 95"/>
                <a:gd name="T12" fmla="*/ 22 w 164"/>
                <a:gd name="T13" fmla="*/ 95 h 95"/>
                <a:gd name="T14" fmla="*/ 23 w 164"/>
                <a:gd name="T15" fmla="*/ 95 h 95"/>
                <a:gd name="T16" fmla="*/ 31 w 164"/>
                <a:gd name="T17" fmla="*/ 93 h 95"/>
                <a:gd name="T18" fmla="*/ 148 w 164"/>
                <a:gd name="T19" fmla="*/ 38 h 95"/>
                <a:gd name="T20" fmla="*/ 160 w 164"/>
                <a:gd name="T21" fmla="*/ 14 h 95"/>
                <a:gd name="T22" fmla="*/ 151 w 164"/>
                <a:gd name="T23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95">
                  <a:moveTo>
                    <a:pt x="151" y="2"/>
                  </a:moveTo>
                  <a:lnTo>
                    <a:pt x="151" y="2"/>
                  </a:lnTo>
                  <a:cubicBezTo>
                    <a:pt x="146" y="0"/>
                    <a:pt x="141" y="0"/>
                    <a:pt x="136" y="1"/>
                  </a:cubicBezTo>
                  <a:cubicBezTo>
                    <a:pt x="99" y="14"/>
                    <a:pt x="33" y="48"/>
                    <a:pt x="13" y="58"/>
                  </a:cubicBezTo>
                  <a:cubicBezTo>
                    <a:pt x="4" y="63"/>
                    <a:pt x="0" y="75"/>
                    <a:pt x="5" y="85"/>
                  </a:cubicBezTo>
                  <a:lnTo>
                    <a:pt x="5" y="85"/>
                  </a:lnTo>
                  <a:cubicBezTo>
                    <a:pt x="9" y="91"/>
                    <a:pt x="15" y="95"/>
                    <a:pt x="22" y="95"/>
                  </a:cubicBezTo>
                  <a:lnTo>
                    <a:pt x="23" y="95"/>
                  </a:lnTo>
                  <a:cubicBezTo>
                    <a:pt x="26" y="95"/>
                    <a:pt x="29" y="94"/>
                    <a:pt x="31" y="93"/>
                  </a:cubicBezTo>
                  <a:cubicBezTo>
                    <a:pt x="32" y="92"/>
                    <a:pt x="110" y="51"/>
                    <a:pt x="148" y="38"/>
                  </a:cubicBezTo>
                  <a:cubicBezTo>
                    <a:pt x="158" y="35"/>
                    <a:pt x="164" y="24"/>
                    <a:pt x="160" y="14"/>
                  </a:cubicBezTo>
                  <a:cubicBezTo>
                    <a:pt x="159" y="9"/>
                    <a:pt x="155" y="5"/>
                    <a:pt x="15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" name="Freeform 97">
              <a:extLst>
                <a:ext uri="{FF2B5EF4-FFF2-40B4-BE49-F238E27FC236}">
                  <a16:creationId xmlns="" xmlns:a16="http://schemas.microsoft.com/office/drawing/2014/main" id="{FC5207DB-B3B5-2992-2B2B-DC21FFEE6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" y="1253"/>
              <a:ext cx="97" cy="59"/>
            </a:xfrm>
            <a:custGeom>
              <a:avLst/>
              <a:gdLst>
                <a:gd name="T0" fmla="*/ 20 w 160"/>
                <a:gd name="T1" fmla="*/ 97 h 97"/>
                <a:gd name="T2" fmla="*/ 20 w 160"/>
                <a:gd name="T3" fmla="*/ 97 h 97"/>
                <a:gd name="T4" fmla="*/ 21 w 160"/>
                <a:gd name="T5" fmla="*/ 97 h 97"/>
                <a:gd name="T6" fmla="*/ 21 w 160"/>
                <a:gd name="T7" fmla="*/ 97 h 97"/>
                <a:gd name="T8" fmla="*/ 30 w 160"/>
                <a:gd name="T9" fmla="*/ 95 h 97"/>
                <a:gd name="T10" fmla="*/ 146 w 160"/>
                <a:gd name="T11" fmla="*/ 40 h 97"/>
                <a:gd name="T12" fmla="*/ 157 w 160"/>
                <a:gd name="T13" fmla="*/ 30 h 97"/>
                <a:gd name="T14" fmla="*/ 158 w 160"/>
                <a:gd name="T15" fmla="*/ 16 h 97"/>
                <a:gd name="T16" fmla="*/ 134 w 160"/>
                <a:gd name="T17" fmla="*/ 3 h 97"/>
                <a:gd name="T18" fmla="*/ 11 w 160"/>
                <a:gd name="T19" fmla="*/ 60 h 97"/>
                <a:gd name="T20" fmla="*/ 2 w 160"/>
                <a:gd name="T21" fmla="*/ 72 h 97"/>
                <a:gd name="T22" fmla="*/ 3 w 160"/>
                <a:gd name="T23" fmla="*/ 87 h 97"/>
                <a:gd name="T24" fmla="*/ 20 w 160"/>
                <a:gd name="T2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97">
                  <a:moveTo>
                    <a:pt x="20" y="97"/>
                  </a:moveTo>
                  <a:lnTo>
                    <a:pt x="20" y="97"/>
                  </a:lnTo>
                  <a:lnTo>
                    <a:pt x="21" y="97"/>
                  </a:lnTo>
                  <a:lnTo>
                    <a:pt x="21" y="97"/>
                  </a:lnTo>
                  <a:cubicBezTo>
                    <a:pt x="24" y="97"/>
                    <a:pt x="27" y="96"/>
                    <a:pt x="30" y="95"/>
                  </a:cubicBezTo>
                  <a:cubicBezTo>
                    <a:pt x="30" y="94"/>
                    <a:pt x="108" y="53"/>
                    <a:pt x="146" y="40"/>
                  </a:cubicBezTo>
                  <a:cubicBezTo>
                    <a:pt x="151" y="38"/>
                    <a:pt x="155" y="35"/>
                    <a:pt x="157" y="30"/>
                  </a:cubicBezTo>
                  <a:cubicBezTo>
                    <a:pt x="160" y="26"/>
                    <a:pt x="160" y="20"/>
                    <a:pt x="158" y="16"/>
                  </a:cubicBezTo>
                  <a:cubicBezTo>
                    <a:pt x="155" y="5"/>
                    <a:pt x="144" y="0"/>
                    <a:pt x="134" y="3"/>
                  </a:cubicBezTo>
                  <a:cubicBezTo>
                    <a:pt x="92" y="17"/>
                    <a:pt x="12" y="60"/>
                    <a:pt x="11" y="60"/>
                  </a:cubicBezTo>
                  <a:cubicBezTo>
                    <a:pt x="7" y="63"/>
                    <a:pt x="3" y="67"/>
                    <a:pt x="2" y="72"/>
                  </a:cubicBezTo>
                  <a:cubicBezTo>
                    <a:pt x="0" y="77"/>
                    <a:pt x="1" y="82"/>
                    <a:pt x="3" y="87"/>
                  </a:cubicBezTo>
                  <a:cubicBezTo>
                    <a:pt x="7" y="93"/>
                    <a:pt x="13" y="97"/>
                    <a:pt x="20" y="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" name="Freeform 98">
              <a:extLst>
                <a:ext uri="{FF2B5EF4-FFF2-40B4-BE49-F238E27FC236}">
                  <a16:creationId xmlns="" xmlns:a16="http://schemas.microsoft.com/office/drawing/2014/main" id="{0AE49E7F-1831-B13E-844C-A551DED79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" y="1294"/>
              <a:ext cx="133" cy="39"/>
            </a:xfrm>
            <a:custGeom>
              <a:avLst/>
              <a:gdLst>
                <a:gd name="T0" fmla="*/ 22 w 218"/>
                <a:gd name="T1" fmla="*/ 64 h 64"/>
                <a:gd name="T2" fmla="*/ 22 w 218"/>
                <a:gd name="T3" fmla="*/ 64 h 64"/>
                <a:gd name="T4" fmla="*/ 27 w 218"/>
                <a:gd name="T5" fmla="*/ 63 h 64"/>
                <a:gd name="T6" fmla="*/ 192 w 218"/>
                <a:gd name="T7" fmla="*/ 57 h 64"/>
                <a:gd name="T8" fmla="*/ 215 w 218"/>
                <a:gd name="T9" fmla="*/ 43 h 64"/>
                <a:gd name="T10" fmla="*/ 201 w 218"/>
                <a:gd name="T11" fmla="*/ 20 h 64"/>
                <a:gd name="T12" fmla="*/ 201 w 218"/>
                <a:gd name="T13" fmla="*/ 20 h 64"/>
                <a:gd name="T14" fmla="*/ 17 w 218"/>
                <a:gd name="T15" fmla="*/ 26 h 64"/>
                <a:gd name="T16" fmla="*/ 3 w 218"/>
                <a:gd name="T17" fmla="*/ 50 h 64"/>
                <a:gd name="T18" fmla="*/ 22 w 218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64">
                  <a:moveTo>
                    <a:pt x="22" y="64"/>
                  </a:moveTo>
                  <a:lnTo>
                    <a:pt x="22" y="64"/>
                  </a:lnTo>
                  <a:cubicBezTo>
                    <a:pt x="24" y="64"/>
                    <a:pt x="25" y="64"/>
                    <a:pt x="27" y="63"/>
                  </a:cubicBezTo>
                  <a:cubicBezTo>
                    <a:pt x="28" y="63"/>
                    <a:pt x="118" y="40"/>
                    <a:pt x="192" y="57"/>
                  </a:cubicBezTo>
                  <a:cubicBezTo>
                    <a:pt x="202" y="60"/>
                    <a:pt x="213" y="53"/>
                    <a:pt x="215" y="43"/>
                  </a:cubicBezTo>
                  <a:cubicBezTo>
                    <a:pt x="218" y="33"/>
                    <a:pt x="211" y="22"/>
                    <a:pt x="201" y="20"/>
                  </a:cubicBezTo>
                  <a:lnTo>
                    <a:pt x="201" y="20"/>
                  </a:lnTo>
                  <a:cubicBezTo>
                    <a:pt x="119" y="0"/>
                    <a:pt x="27" y="23"/>
                    <a:pt x="17" y="26"/>
                  </a:cubicBezTo>
                  <a:cubicBezTo>
                    <a:pt x="7" y="29"/>
                    <a:pt x="0" y="39"/>
                    <a:pt x="3" y="50"/>
                  </a:cubicBezTo>
                  <a:cubicBezTo>
                    <a:pt x="6" y="58"/>
                    <a:pt x="13" y="64"/>
                    <a:pt x="22" y="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Freeform 99">
              <a:extLst>
                <a:ext uri="{FF2B5EF4-FFF2-40B4-BE49-F238E27FC236}">
                  <a16:creationId xmlns="" xmlns:a16="http://schemas.microsoft.com/office/drawing/2014/main" id="{A10711AA-2D70-2CD6-1303-BD935830E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" y="1400"/>
              <a:ext cx="98" cy="59"/>
            </a:xfrm>
            <a:custGeom>
              <a:avLst/>
              <a:gdLst>
                <a:gd name="T0" fmla="*/ 134 w 162"/>
                <a:gd name="T1" fmla="*/ 3 h 97"/>
                <a:gd name="T2" fmla="*/ 134 w 162"/>
                <a:gd name="T3" fmla="*/ 3 h 97"/>
                <a:gd name="T4" fmla="*/ 11 w 162"/>
                <a:gd name="T5" fmla="*/ 60 h 97"/>
                <a:gd name="T6" fmla="*/ 2 w 162"/>
                <a:gd name="T7" fmla="*/ 72 h 97"/>
                <a:gd name="T8" fmla="*/ 3 w 162"/>
                <a:gd name="T9" fmla="*/ 86 h 97"/>
                <a:gd name="T10" fmla="*/ 3 w 162"/>
                <a:gd name="T11" fmla="*/ 87 h 97"/>
                <a:gd name="T12" fmla="*/ 20 w 162"/>
                <a:gd name="T13" fmla="*/ 97 h 97"/>
                <a:gd name="T14" fmla="*/ 21 w 162"/>
                <a:gd name="T15" fmla="*/ 97 h 97"/>
                <a:gd name="T16" fmla="*/ 29 w 162"/>
                <a:gd name="T17" fmla="*/ 95 h 97"/>
                <a:gd name="T18" fmla="*/ 146 w 162"/>
                <a:gd name="T19" fmla="*/ 40 h 97"/>
                <a:gd name="T20" fmla="*/ 158 w 162"/>
                <a:gd name="T21" fmla="*/ 15 h 97"/>
                <a:gd name="T22" fmla="*/ 134 w 162"/>
                <a:gd name="T23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97">
                  <a:moveTo>
                    <a:pt x="134" y="3"/>
                  </a:moveTo>
                  <a:lnTo>
                    <a:pt x="134" y="3"/>
                  </a:lnTo>
                  <a:cubicBezTo>
                    <a:pt x="95" y="16"/>
                    <a:pt x="25" y="53"/>
                    <a:pt x="11" y="60"/>
                  </a:cubicBezTo>
                  <a:cubicBezTo>
                    <a:pt x="7" y="63"/>
                    <a:pt x="3" y="67"/>
                    <a:pt x="2" y="72"/>
                  </a:cubicBezTo>
                  <a:cubicBezTo>
                    <a:pt x="0" y="77"/>
                    <a:pt x="1" y="82"/>
                    <a:pt x="3" y="86"/>
                  </a:cubicBezTo>
                  <a:lnTo>
                    <a:pt x="3" y="87"/>
                  </a:lnTo>
                  <a:cubicBezTo>
                    <a:pt x="7" y="93"/>
                    <a:pt x="13" y="97"/>
                    <a:pt x="20" y="97"/>
                  </a:cubicBezTo>
                  <a:lnTo>
                    <a:pt x="21" y="97"/>
                  </a:lnTo>
                  <a:cubicBezTo>
                    <a:pt x="24" y="97"/>
                    <a:pt x="27" y="96"/>
                    <a:pt x="29" y="95"/>
                  </a:cubicBezTo>
                  <a:cubicBezTo>
                    <a:pt x="30" y="94"/>
                    <a:pt x="108" y="53"/>
                    <a:pt x="146" y="40"/>
                  </a:cubicBezTo>
                  <a:cubicBezTo>
                    <a:pt x="156" y="37"/>
                    <a:pt x="162" y="25"/>
                    <a:pt x="158" y="15"/>
                  </a:cubicBezTo>
                  <a:cubicBezTo>
                    <a:pt x="155" y="5"/>
                    <a:pt x="144" y="0"/>
                    <a:pt x="134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Freeform 100">
              <a:extLst>
                <a:ext uri="{FF2B5EF4-FFF2-40B4-BE49-F238E27FC236}">
                  <a16:creationId xmlns="" xmlns:a16="http://schemas.microsoft.com/office/drawing/2014/main" id="{F257E4D1-10A4-50B7-3980-6C6683EC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" y="1373"/>
              <a:ext cx="133" cy="40"/>
            </a:xfrm>
            <a:custGeom>
              <a:avLst/>
              <a:gdLst>
                <a:gd name="T0" fmla="*/ 22 w 218"/>
                <a:gd name="T1" fmla="*/ 65 h 65"/>
                <a:gd name="T2" fmla="*/ 22 w 218"/>
                <a:gd name="T3" fmla="*/ 65 h 65"/>
                <a:gd name="T4" fmla="*/ 27 w 218"/>
                <a:gd name="T5" fmla="*/ 64 h 65"/>
                <a:gd name="T6" fmla="*/ 192 w 218"/>
                <a:gd name="T7" fmla="*/ 58 h 65"/>
                <a:gd name="T8" fmla="*/ 215 w 218"/>
                <a:gd name="T9" fmla="*/ 44 h 65"/>
                <a:gd name="T10" fmla="*/ 201 w 218"/>
                <a:gd name="T11" fmla="*/ 20 h 65"/>
                <a:gd name="T12" fmla="*/ 17 w 218"/>
                <a:gd name="T13" fmla="*/ 27 h 65"/>
                <a:gd name="T14" fmla="*/ 3 w 218"/>
                <a:gd name="T15" fmla="*/ 51 h 65"/>
                <a:gd name="T16" fmla="*/ 22 w 21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65">
                  <a:moveTo>
                    <a:pt x="22" y="65"/>
                  </a:moveTo>
                  <a:lnTo>
                    <a:pt x="22" y="65"/>
                  </a:lnTo>
                  <a:cubicBezTo>
                    <a:pt x="24" y="65"/>
                    <a:pt x="25" y="65"/>
                    <a:pt x="27" y="64"/>
                  </a:cubicBezTo>
                  <a:cubicBezTo>
                    <a:pt x="28" y="64"/>
                    <a:pt x="118" y="41"/>
                    <a:pt x="192" y="58"/>
                  </a:cubicBezTo>
                  <a:cubicBezTo>
                    <a:pt x="202" y="61"/>
                    <a:pt x="213" y="54"/>
                    <a:pt x="215" y="44"/>
                  </a:cubicBezTo>
                  <a:cubicBezTo>
                    <a:pt x="218" y="33"/>
                    <a:pt x="211" y="23"/>
                    <a:pt x="201" y="20"/>
                  </a:cubicBezTo>
                  <a:cubicBezTo>
                    <a:pt x="116" y="0"/>
                    <a:pt x="21" y="26"/>
                    <a:pt x="17" y="27"/>
                  </a:cubicBezTo>
                  <a:cubicBezTo>
                    <a:pt x="7" y="30"/>
                    <a:pt x="0" y="40"/>
                    <a:pt x="3" y="51"/>
                  </a:cubicBezTo>
                  <a:cubicBezTo>
                    <a:pt x="6" y="59"/>
                    <a:pt x="13" y="65"/>
                    <a:pt x="22" y="6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" name="Freeform 101">
              <a:extLst>
                <a:ext uri="{FF2B5EF4-FFF2-40B4-BE49-F238E27FC236}">
                  <a16:creationId xmlns="" xmlns:a16="http://schemas.microsoft.com/office/drawing/2014/main" id="{7F5A6A4A-25C3-5E7E-223C-F7D987295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" y="1454"/>
              <a:ext cx="133" cy="39"/>
            </a:xfrm>
            <a:custGeom>
              <a:avLst/>
              <a:gdLst>
                <a:gd name="T0" fmla="*/ 201 w 218"/>
                <a:gd name="T1" fmla="*/ 19 h 64"/>
                <a:gd name="T2" fmla="*/ 201 w 218"/>
                <a:gd name="T3" fmla="*/ 19 h 64"/>
                <a:gd name="T4" fmla="*/ 201 w 218"/>
                <a:gd name="T5" fmla="*/ 19 h 64"/>
                <a:gd name="T6" fmla="*/ 17 w 218"/>
                <a:gd name="T7" fmla="*/ 26 h 64"/>
                <a:gd name="T8" fmla="*/ 3 w 218"/>
                <a:gd name="T9" fmla="*/ 49 h 64"/>
                <a:gd name="T10" fmla="*/ 22 w 218"/>
                <a:gd name="T11" fmla="*/ 64 h 64"/>
                <a:gd name="T12" fmla="*/ 27 w 218"/>
                <a:gd name="T13" fmla="*/ 63 h 64"/>
                <a:gd name="T14" fmla="*/ 192 w 218"/>
                <a:gd name="T15" fmla="*/ 57 h 64"/>
                <a:gd name="T16" fmla="*/ 215 w 218"/>
                <a:gd name="T17" fmla="*/ 42 h 64"/>
                <a:gd name="T18" fmla="*/ 201 w 218"/>
                <a:gd name="T19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64">
                  <a:moveTo>
                    <a:pt x="201" y="19"/>
                  </a:moveTo>
                  <a:lnTo>
                    <a:pt x="201" y="19"/>
                  </a:lnTo>
                  <a:lnTo>
                    <a:pt x="201" y="19"/>
                  </a:lnTo>
                  <a:cubicBezTo>
                    <a:pt x="118" y="0"/>
                    <a:pt x="27" y="23"/>
                    <a:pt x="17" y="26"/>
                  </a:cubicBezTo>
                  <a:cubicBezTo>
                    <a:pt x="7" y="28"/>
                    <a:pt x="0" y="39"/>
                    <a:pt x="3" y="49"/>
                  </a:cubicBezTo>
                  <a:cubicBezTo>
                    <a:pt x="6" y="58"/>
                    <a:pt x="13" y="64"/>
                    <a:pt x="22" y="64"/>
                  </a:cubicBezTo>
                  <a:cubicBezTo>
                    <a:pt x="24" y="64"/>
                    <a:pt x="25" y="63"/>
                    <a:pt x="27" y="63"/>
                  </a:cubicBezTo>
                  <a:cubicBezTo>
                    <a:pt x="28" y="63"/>
                    <a:pt x="118" y="40"/>
                    <a:pt x="192" y="57"/>
                  </a:cubicBezTo>
                  <a:cubicBezTo>
                    <a:pt x="202" y="59"/>
                    <a:pt x="213" y="53"/>
                    <a:pt x="215" y="42"/>
                  </a:cubicBezTo>
                  <a:cubicBezTo>
                    <a:pt x="218" y="32"/>
                    <a:pt x="211" y="22"/>
                    <a:pt x="201" y="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Freeform 102">
              <a:extLst>
                <a:ext uri="{FF2B5EF4-FFF2-40B4-BE49-F238E27FC236}">
                  <a16:creationId xmlns="" xmlns:a16="http://schemas.microsoft.com/office/drawing/2014/main" id="{7E5AF497-C5DE-4645-AA35-988C9BD4B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2" y="1142"/>
              <a:ext cx="495" cy="495"/>
            </a:xfrm>
            <a:custGeom>
              <a:avLst/>
              <a:gdLst>
                <a:gd name="T0" fmla="*/ 810 w 816"/>
                <a:gd name="T1" fmla="*/ 220 h 817"/>
                <a:gd name="T2" fmla="*/ 743 w 816"/>
                <a:gd name="T3" fmla="*/ 778 h 817"/>
                <a:gd name="T4" fmla="*/ 427 w 816"/>
                <a:gd name="T5" fmla="*/ 778 h 817"/>
                <a:gd name="T6" fmla="*/ 542 w 816"/>
                <a:gd name="T7" fmla="*/ 736 h 817"/>
                <a:gd name="T8" fmla="*/ 754 w 816"/>
                <a:gd name="T9" fmla="*/ 759 h 817"/>
                <a:gd name="T10" fmla="*/ 762 w 816"/>
                <a:gd name="T11" fmla="*/ 232 h 817"/>
                <a:gd name="T12" fmla="*/ 777 w 816"/>
                <a:gd name="T13" fmla="*/ 743 h 817"/>
                <a:gd name="T14" fmla="*/ 61 w 816"/>
                <a:gd name="T15" fmla="*/ 759 h 817"/>
                <a:gd name="T16" fmla="*/ 78 w 816"/>
                <a:gd name="T17" fmla="*/ 762 h 817"/>
                <a:gd name="T18" fmla="*/ 388 w 816"/>
                <a:gd name="T19" fmla="*/ 756 h 817"/>
                <a:gd name="T20" fmla="*/ 73 w 816"/>
                <a:gd name="T21" fmla="*/ 778 h 817"/>
                <a:gd name="T22" fmla="*/ 38 w 816"/>
                <a:gd name="T23" fmla="*/ 235 h 817"/>
                <a:gd name="T24" fmla="*/ 53 w 816"/>
                <a:gd name="T25" fmla="*/ 743 h 817"/>
                <a:gd name="T26" fmla="*/ 92 w 816"/>
                <a:gd name="T27" fmla="*/ 169 h 817"/>
                <a:gd name="T28" fmla="*/ 287 w 816"/>
                <a:gd name="T29" fmla="*/ 146 h 817"/>
                <a:gd name="T30" fmla="*/ 388 w 816"/>
                <a:gd name="T31" fmla="*/ 690 h 817"/>
                <a:gd name="T32" fmla="*/ 418 w 816"/>
                <a:gd name="T33" fmla="*/ 706 h 817"/>
                <a:gd name="T34" fmla="*/ 682 w 816"/>
                <a:gd name="T35" fmla="*/ 569 h 817"/>
                <a:gd name="T36" fmla="*/ 709 w 816"/>
                <a:gd name="T37" fmla="*/ 166 h 817"/>
                <a:gd name="T38" fmla="*/ 724 w 816"/>
                <a:gd name="T39" fmla="*/ 718 h 817"/>
                <a:gd name="T40" fmla="*/ 409 w 816"/>
                <a:gd name="T41" fmla="*/ 722 h 817"/>
                <a:gd name="T42" fmla="*/ 92 w 816"/>
                <a:gd name="T43" fmla="*/ 719 h 817"/>
                <a:gd name="T44" fmla="*/ 427 w 816"/>
                <a:gd name="T45" fmla="*/ 656 h 817"/>
                <a:gd name="T46" fmla="*/ 427 w 816"/>
                <a:gd name="T47" fmla="*/ 162 h 817"/>
                <a:gd name="T48" fmla="*/ 643 w 816"/>
                <a:gd name="T49" fmla="*/ 555 h 817"/>
                <a:gd name="T50" fmla="*/ 816 w 816"/>
                <a:gd name="T51" fmla="*/ 219 h 817"/>
                <a:gd name="T52" fmla="*/ 815 w 816"/>
                <a:gd name="T53" fmla="*/ 214 h 817"/>
                <a:gd name="T54" fmla="*/ 811 w 816"/>
                <a:gd name="T55" fmla="*/ 208 h 817"/>
                <a:gd name="T56" fmla="*/ 806 w 816"/>
                <a:gd name="T57" fmla="*/ 204 h 817"/>
                <a:gd name="T58" fmla="*/ 762 w 816"/>
                <a:gd name="T59" fmla="*/ 192 h 817"/>
                <a:gd name="T60" fmla="*/ 747 w 816"/>
                <a:gd name="T61" fmla="*/ 134 h 817"/>
                <a:gd name="T62" fmla="*/ 682 w 816"/>
                <a:gd name="T63" fmla="*/ 19 h 817"/>
                <a:gd name="T64" fmla="*/ 656 w 816"/>
                <a:gd name="T65" fmla="*/ 2 h 817"/>
                <a:gd name="T66" fmla="*/ 287 w 816"/>
                <a:gd name="T67" fmla="*/ 107 h 817"/>
                <a:gd name="T68" fmla="*/ 53 w 816"/>
                <a:gd name="T69" fmla="*/ 153 h 817"/>
                <a:gd name="T70" fmla="*/ 14 w 816"/>
                <a:gd name="T71" fmla="*/ 202 h 817"/>
                <a:gd name="T72" fmla="*/ 9 w 816"/>
                <a:gd name="T73" fmla="*/ 204 h 817"/>
                <a:gd name="T74" fmla="*/ 3 w 816"/>
                <a:gd name="T75" fmla="*/ 209 h 817"/>
                <a:gd name="T76" fmla="*/ 0 w 816"/>
                <a:gd name="T77" fmla="*/ 216 h 817"/>
                <a:gd name="T78" fmla="*/ 0 w 816"/>
                <a:gd name="T79" fmla="*/ 220 h 817"/>
                <a:gd name="T80" fmla="*/ 73 w 816"/>
                <a:gd name="T81" fmla="*/ 817 h 817"/>
                <a:gd name="T82" fmla="*/ 816 w 816"/>
                <a:gd name="T83" fmla="*/ 743 h 817"/>
                <a:gd name="T84" fmla="*/ 816 w 816"/>
                <a:gd name="T85" fmla="*/ 21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6" h="817">
                  <a:moveTo>
                    <a:pt x="810" y="220"/>
                  </a:moveTo>
                  <a:lnTo>
                    <a:pt x="810" y="220"/>
                  </a:lnTo>
                  <a:lnTo>
                    <a:pt x="810" y="220"/>
                  </a:lnTo>
                  <a:close/>
                  <a:moveTo>
                    <a:pt x="743" y="778"/>
                  </a:moveTo>
                  <a:lnTo>
                    <a:pt x="743" y="778"/>
                  </a:lnTo>
                  <a:lnTo>
                    <a:pt x="427" y="778"/>
                  </a:lnTo>
                  <a:lnTo>
                    <a:pt x="427" y="757"/>
                  </a:lnTo>
                  <a:cubicBezTo>
                    <a:pt x="449" y="750"/>
                    <a:pt x="496" y="736"/>
                    <a:pt x="542" y="736"/>
                  </a:cubicBezTo>
                  <a:cubicBezTo>
                    <a:pt x="657" y="736"/>
                    <a:pt x="736" y="762"/>
                    <a:pt x="737" y="762"/>
                  </a:cubicBezTo>
                  <a:cubicBezTo>
                    <a:pt x="743" y="764"/>
                    <a:pt x="749" y="763"/>
                    <a:pt x="754" y="759"/>
                  </a:cubicBezTo>
                  <a:cubicBezTo>
                    <a:pt x="759" y="756"/>
                    <a:pt x="762" y="750"/>
                    <a:pt x="762" y="743"/>
                  </a:cubicBezTo>
                  <a:lnTo>
                    <a:pt x="762" y="232"/>
                  </a:lnTo>
                  <a:lnTo>
                    <a:pt x="777" y="235"/>
                  </a:lnTo>
                  <a:lnTo>
                    <a:pt x="777" y="743"/>
                  </a:lnTo>
                  <a:cubicBezTo>
                    <a:pt x="777" y="762"/>
                    <a:pt x="762" y="778"/>
                    <a:pt x="743" y="778"/>
                  </a:cubicBezTo>
                  <a:close/>
                  <a:moveTo>
                    <a:pt x="61" y="759"/>
                  </a:moveTo>
                  <a:lnTo>
                    <a:pt x="61" y="759"/>
                  </a:lnTo>
                  <a:cubicBezTo>
                    <a:pt x="66" y="763"/>
                    <a:pt x="72" y="764"/>
                    <a:pt x="78" y="762"/>
                  </a:cubicBezTo>
                  <a:cubicBezTo>
                    <a:pt x="82" y="761"/>
                    <a:pt x="172" y="736"/>
                    <a:pt x="287" y="736"/>
                  </a:cubicBezTo>
                  <a:cubicBezTo>
                    <a:pt x="332" y="736"/>
                    <a:pt x="371" y="749"/>
                    <a:pt x="388" y="756"/>
                  </a:cubicBezTo>
                  <a:lnTo>
                    <a:pt x="388" y="778"/>
                  </a:lnTo>
                  <a:lnTo>
                    <a:pt x="73" y="778"/>
                  </a:lnTo>
                  <a:cubicBezTo>
                    <a:pt x="54" y="778"/>
                    <a:pt x="38" y="762"/>
                    <a:pt x="38" y="743"/>
                  </a:cubicBezTo>
                  <a:lnTo>
                    <a:pt x="38" y="235"/>
                  </a:lnTo>
                  <a:lnTo>
                    <a:pt x="53" y="232"/>
                  </a:lnTo>
                  <a:lnTo>
                    <a:pt x="53" y="743"/>
                  </a:lnTo>
                  <a:cubicBezTo>
                    <a:pt x="53" y="750"/>
                    <a:pt x="56" y="755"/>
                    <a:pt x="61" y="759"/>
                  </a:cubicBezTo>
                  <a:close/>
                  <a:moveTo>
                    <a:pt x="92" y="169"/>
                  </a:moveTo>
                  <a:lnTo>
                    <a:pt x="92" y="169"/>
                  </a:lnTo>
                  <a:cubicBezTo>
                    <a:pt x="124" y="161"/>
                    <a:pt x="198" y="146"/>
                    <a:pt x="287" y="146"/>
                  </a:cubicBezTo>
                  <a:cubicBezTo>
                    <a:pt x="332" y="146"/>
                    <a:pt x="371" y="159"/>
                    <a:pt x="388" y="166"/>
                  </a:cubicBezTo>
                  <a:lnTo>
                    <a:pt x="388" y="690"/>
                  </a:lnTo>
                  <a:cubicBezTo>
                    <a:pt x="388" y="697"/>
                    <a:pt x="392" y="703"/>
                    <a:pt x="398" y="707"/>
                  </a:cubicBezTo>
                  <a:cubicBezTo>
                    <a:pt x="404" y="710"/>
                    <a:pt x="412" y="710"/>
                    <a:pt x="418" y="706"/>
                  </a:cubicBezTo>
                  <a:cubicBezTo>
                    <a:pt x="432" y="698"/>
                    <a:pt x="556" y="625"/>
                    <a:pt x="669" y="588"/>
                  </a:cubicBezTo>
                  <a:cubicBezTo>
                    <a:pt x="677" y="585"/>
                    <a:pt x="682" y="577"/>
                    <a:pt x="682" y="569"/>
                  </a:cubicBezTo>
                  <a:lnTo>
                    <a:pt x="682" y="160"/>
                  </a:lnTo>
                  <a:cubicBezTo>
                    <a:pt x="690" y="162"/>
                    <a:pt x="700" y="164"/>
                    <a:pt x="709" y="166"/>
                  </a:cubicBezTo>
                  <a:cubicBezTo>
                    <a:pt x="715" y="167"/>
                    <a:pt x="720" y="168"/>
                    <a:pt x="724" y="169"/>
                  </a:cubicBezTo>
                  <a:lnTo>
                    <a:pt x="724" y="718"/>
                  </a:lnTo>
                  <a:cubicBezTo>
                    <a:pt x="689" y="709"/>
                    <a:pt x="625" y="697"/>
                    <a:pt x="542" y="697"/>
                  </a:cubicBezTo>
                  <a:cubicBezTo>
                    <a:pt x="485" y="697"/>
                    <a:pt x="428" y="716"/>
                    <a:pt x="409" y="722"/>
                  </a:cubicBezTo>
                  <a:cubicBezTo>
                    <a:pt x="389" y="714"/>
                    <a:pt x="343" y="697"/>
                    <a:pt x="287" y="697"/>
                  </a:cubicBezTo>
                  <a:cubicBezTo>
                    <a:pt x="202" y="697"/>
                    <a:pt x="131" y="710"/>
                    <a:pt x="92" y="719"/>
                  </a:cubicBezTo>
                  <a:lnTo>
                    <a:pt x="92" y="169"/>
                  </a:lnTo>
                  <a:close/>
                  <a:moveTo>
                    <a:pt x="427" y="656"/>
                  </a:moveTo>
                  <a:lnTo>
                    <a:pt x="427" y="656"/>
                  </a:lnTo>
                  <a:lnTo>
                    <a:pt x="427" y="162"/>
                  </a:lnTo>
                  <a:cubicBezTo>
                    <a:pt x="449" y="148"/>
                    <a:pt x="557" y="84"/>
                    <a:pt x="643" y="48"/>
                  </a:cubicBezTo>
                  <a:lnTo>
                    <a:pt x="643" y="555"/>
                  </a:lnTo>
                  <a:cubicBezTo>
                    <a:pt x="558" y="585"/>
                    <a:pt x="469" y="633"/>
                    <a:pt x="427" y="656"/>
                  </a:cubicBezTo>
                  <a:close/>
                  <a:moveTo>
                    <a:pt x="816" y="219"/>
                  </a:moveTo>
                  <a:lnTo>
                    <a:pt x="816" y="219"/>
                  </a:lnTo>
                  <a:cubicBezTo>
                    <a:pt x="816" y="217"/>
                    <a:pt x="815" y="216"/>
                    <a:pt x="815" y="214"/>
                  </a:cubicBezTo>
                  <a:cubicBezTo>
                    <a:pt x="815" y="214"/>
                    <a:pt x="814" y="213"/>
                    <a:pt x="814" y="212"/>
                  </a:cubicBezTo>
                  <a:cubicBezTo>
                    <a:pt x="813" y="210"/>
                    <a:pt x="812" y="209"/>
                    <a:pt x="811" y="208"/>
                  </a:cubicBezTo>
                  <a:cubicBezTo>
                    <a:pt x="811" y="207"/>
                    <a:pt x="810" y="207"/>
                    <a:pt x="810" y="206"/>
                  </a:cubicBezTo>
                  <a:cubicBezTo>
                    <a:pt x="808" y="205"/>
                    <a:pt x="807" y="204"/>
                    <a:pt x="806" y="204"/>
                  </a:cubicBezTo>
                  <a:cubicBezTo>
                    <a:pt x="805" y="203"/>
                    <a:pt x="804" y="203"/>
                    <a:pt x="804" y="202"/>
                  </a:cubicBezTo>
                  <a:lnTo>
                    <a:pt x="762" y="192"/>
                  </a:lnTo>
                  <a:lnTo>
                    <a:pt x="762" y="153"/>
                  </a:lnTo>
                  <a:cubicBezTo>
                    <a:pt x="762" y="144"/>
                    <a:pt x="756" y="136"/>
                    <a:pt x="747" y="134"/>
                  </a:cubicBezTo>
                  <a:cubicBezTo>
                    <a:pt x="747" y="134"/>
                    <a:pt x="704" y="125"/>
                    <a:pt x="682" y="120"/>
                  </a:cubicBezTo>
                  <a:lnTo>
                    <a:pt x="682" y="19"/>
                  </a:lnTo>
                  <a:cubicBezTo>
                    <a:pt x="682" y="13"/>
                    <a:pt x="679" y="7"/>
                    <a:pt x="674" y="3"/>
                  </a:cubicBezTo>
                  <a:cubicBezTo>
                    <a:pt x="668" y="1"/>
                    <a:pt x="662" y="0"/>
                    <a:pt x="656" y="2"/>
                  </a:cubicBezTo>
                  <a:cubicBezTo>
                    <a:pt x="556" y="39"/>
                    <a:pt x="424" y="118"/>
                    <a:pt x="404" y="130"/>
                  </a:cubicBezTo>
                  <a:cubicBezTo>
                    <a:pt x="381" y="121"/>
                    <a:pt x="338" y="107"/>
                    <a:pt x="287" y="107"/>
                  </a:cubicBezTo>
                  <a:cubicBezTo>
                    <a:pt x="164" y="107"/>
                    <a:pt x="71" y="134"/>
                    <a:pt x="67" y="135"/>
                  </a:cubicBezTo>
                  <a:cubicBezTo>
                    <a:pt x="59" y="137"/>
                    <a:pt x="53" y="145"/>
                    <a:pt x="53" y="153"/>
                  </a:cubicBezTo>
                  <a:lnTo>
                    <a:pt x="53" y="192"/>
                  </a:lnTo>
                  <a:lnTo>
                    <a:pt x="14" y="202"/>
                  </a:lnTo>
                  <a:lnTo>
                    <a:pt x="13" y="202"/>
                  </a:lnTo>
                  <a:cubicBezTo>
                    <a:pt x="11" y="203"/>
                    <a:pt x="10" y="203"/>
                    <a:pt x="9" y="204"/>
                  </a:cubicBezTo>
                  <a:cubicBezTo>
                    <a:pt x="8" y="204"/>
                    <a:pt x="7" y="205"/>
                    <a:pt x="7" y="206"/>
                  </a:cubicBezTo>
                  <a:cubicBezTo>
                    <a:pt x="5" y="207"/>
                    <a:pt x="4" y="208"/>
                    <a:pt x="3" y="209"/>
                  </a:cubicBezTo>
                  <a:cubicBezTo>
                    <a:pt x="3" y="210"/>
                    <a:pt x="2" y="211"/>
                    <a:pt x="2" y="211"/>
                  </a:cubicBezTo>
                  <a:cubicBezTo>
                    <a:pt x="1" y="213"/>
                    <a:pt x="1" y="215"/>
                    <a:pt x="0" y="216"/>
                  </a:cubicBezTo>
                  <a:cubicBezTo>
                    <a:pt x="0" y="217"/>
                    <a:pt x="0" y="217"/>
                    <a:pt x="0" y="218"/>
                  </a:cubicBezTo>
                  <a:lnTo>
                    <a:pt x="0" y="220"/>
                  </a:lnTo>
                  <a:lnTo>
                    <a:pt x="0" y="743"/>
                  </a:lnTo>
                  <a:cubicBezTo>
                    <a:pt x="0" y="784"/>
                    <a:pt x="32" y="817"/>
                    <a:pt x="73" y="817"/>
                  </a:cubicBezTo>
                  <a:lnTo>
                    <a:pt x="743" y="817"/>
                  </a:lnTo>
                  <a:cubicBezTo>
                    <a:pt x="783" y="817"/>
                    <a:pt x="816" y="784"/>
                    <a:pt x="816" y="743"/>
                  </a:cubicBezTo>
                  <a:lnTo>
                    <a:pt x="816" y="220"/>
                  </a:lnTo>
                  <a:lnTo>
                    <a:pt x="816" y="21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1426444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8">
            <a:extLst>
              <a:ext uri="{FF2B5EF4-FFF2-40B4-BE49-F238E27FC236}">
                <a16:creationId xmlns="" xmlns:a16="http://schemas.microsoft.com/office/drawing/2014/main" id="{2E4FA827-DD43-4A7E-B4A8-6B0BE89E5F46}"/>
              </a:ext>
            </a:extLst>
          </p:cNvPr>
          <p:cNvSpPr txBox="1"/>
          <p:nvPr/>
        </p:nvSpPr>
        <p:spPr>
          <a:xfrm>
            <a:off x="463312" y="1608138"/>
            <a:ext cx="5632688" cy="4487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sp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En la mayoría de los casos, la clave está en </a:t>
            </a: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identificar los riesgos asociados a este tipo de situaciones</a:t>
            </a:r>
            <a:r>
              <a:rPr lang="es-ES" sz="1500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. </a:t>
            </a: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Por ejemplo, sabemos que el 30% de los golpes ocurren por caída de elementos almacenados en altura, principalmente en bodegas, estanterías, racks y al cargar y descargar vehículos. 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De esta manera, las medidas de prevención deben enfocarse en: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Evitar golpes al subir y bajar objetos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Utilizar escalas para alcanzar los materiales almacenados fuera de alcance de la estatura de la persona, 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Solicitar ayuda para mover objetos pesados o voluminosos, 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Verificar la estabilidad del material almacenado y comprobar el buen estado de las cajas o envases y, </a:t>
            </a:r>
          </a:p>
          <a:p>
            <a:pPr marL="285750" indent="-285750" defTabSz="903113">
              <a:lnSpc>
                <a:spcPts val="2000"/>
              </a:lnSpc>
              <a:spcBef>
                <a:spcPts val="600"/>
              </a:spcBef>
              <a:buClr>
                <a:srgbClr val="13C045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Utilizar siempre equipos de protección personal.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3F9D9CD7-661D-0EBA-3EE7-4096081306A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¿Cómo prevenir accidentes y caídas?</a:t>
            </a:r>
          </a:p>
          <a:p>
            <a:endParaRPr lang="es-CL" dirty="0"/>
          </a:p>
        </p:txBody>
      </p:sp>
      <p:grpSp>
        <p:nvGrpSpPr>
          <p:cNvPr id="4" name="Group 184">
            <a:extLst>
              <a:ext uri="{FF2B5EF4-FFF2-40B4-BE49-F238E27FC236}">
                <a16:creationId xmlns="" xmlns:a16="http://schemas.microsoft.com/office/drawing/2014/main" id="{A50850C8-9D30-9962-3C46-EFE1244749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47978" y="2327277"/>
            <a:ext cx="2255369" cy="2562222"/>
            <a:chOff x="3986" y="2706"/>
            <a:chExt cx="441" cy="501"/>
          </a:xfrm>
          <a:solidFill>
            <a:schemeClr val="accent1"/>
          </a:solidFill>
        </p:grpSpPr>
        <p:sp>
          <p:nvSpPr>
            <p:cNvPr id="5" name="Freeform 185">
              <a:extLst>
                <a:ext uri="{FF2B5EF4-FFF2-40B4-BE49-F238E27FC236}">
                  <a16:creationId xmlns="" xmlns:a16="http://schemas.microsoft.com/office/drawing/2014/main" id="{3ED66ED9-87B3-1C0B-918D-0F729C62D4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6" y="2706"/>
              <a:ext cx="441" cy="501"/>
            </a:xfrm>
            <a:custGeom>
              <a:avLst/>
              <a:gdLst>
                <a:gd name="T0" fmla="*/ 358 w 715"/>
                <a:gd name="T1" fmla="*/ 833 h 833"/>
                <a:gd name="T2" fmla="*/ 358 w 715"/>
                <a:gd name="T3" fmla="*/ 833 h 833"/>
                <a:gd name="T4" fmla="*/ 352 w 715"/>
                <a:gd name="T5" fmla="*/ 831 h 833"/>
                <a:gd name="T6" fmla="*/ 0 w 715"/>
                <a:gd name="T7" fmla="*/ 425 h 833"/>
                <a:gd name="T8" fmla="*/ 0 w 715"/>
                <a:gd name="T9" fmla="*/ 425 h 833"/>
                <a:gd name="T10" fmla="*/ 0 w 715"/>
                <a:gd name="T11" fmla="*/ 408 h 833"/>
                <a:gd name="T12" fmla="*/ 0 w 715"/>
                <a:gd name="T13" fmla="*/ 132 h 833"/>
                <a:gd name="T14" fmla="*/ 357 w 715"/>
                <a:gd name="T15" fmla="*/ 0 h 833"/>
                <a:gd name="T16" fmla="*/ 715 w 715"/>
                <a:gd name="T17" fmla="*/ 132 h 833"/>
                <a:gd name="T18" fmla="*/ 715 w 715"/>
                <a:gd name="T19" fmla="*/ 425 h 833"/>
                <a:gd name="T20" fmla="*/ 363 w 715"/>
                <a:gd name="T21" fmla="*/ 831 h 833"/>
                <a:gd name="T22" fmla="*/ 358 w 715"/>
                <a:gd name="T23" fmla="*/ 833 h 833"/>
                <a:gd name="T24" fmla="*/ 34 w 715"/>
                <a:gd name="T25" fmla="*/ 402 h 833"/>
                <a:gd name="T26" fmla="*/ 34 w 715"/>
                <a:gd name="T27" fmla="*/ 402 h 833"/>
                <a:gd name="T28" fmla="*/ 34 w 715"/>
                <a:gd name="T29" fmla="*/ 408 h 833"/>
                <a:gd name="T30" fmla="*/ 357 w 715"/>
                <a:gd name="T31" fmla="*/ 796 h 833"/>
                <a:gd name="T32" fmla="*/ 681 w 715"/>
                <a:gd name="T33" fmla="*/ 408 h 833"/>
                <a:gd name="T34" fmla="*/ 681 w 715"/>
                <a:gd name="T35" fmla="*/ 400 h 833"/>
                <a:gd name="T36" fmla="*/ 681 w 715"/>
                <a:gd name="T37" fmla="*/ 156 h 833"/>
                <a:gd name="T38" fmla="*/ 357 w 715"/>
                <a:gd name="T39" fmla="*/ 36 h 833"/>
                <a:gd name="T40" fmla="*/ 34 w 715"/>
                <a:gd name="T41" fmla="*/ 156 h 833"/>
                <a:gd name="T42" fmla="*/ 34 w 715"/>
                <a:gd name="T43" fmla="*/ 40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5" h="833">
                  <a:moveTo>
                    <a:pt x="358" y="833"/>
                  </a:moveTo>
                  <a:lnTo>
                    <a:pt x="358" y="833"/>
                  </a:lnTo>
                  <a:lnTo>
                    <a:pt x="352" y="831"/>
                  </a:lnTo>
                  <a:cubicBezTo>
                    <a:pt x="349" y="830"/>
                    <a:pt x="16" y="726"/>
                    <a:pt x="0" y="425"/>
                  </a:cubicBezTo>
                  <a:lnTo>
                    <a:pt x="0" y="425"/>
                  </a:lnTo>
                  <a:lnTo>
                    <a:pt x="0" y="408"/>
                  </a:lnTo>
                  <a:lnTo>
                    <a:pt x="0" y="132"/>
                  </a:lnTo>
                  <a:lnTo>
                    <a:pt x="357" y="0"/>
                  </a:lnTo>
                  <a:lnTo>
                    <a:pt x="715" y="132"/>
                  </a:lnTo>
                  <a:lnTo>
                    <a:pt x="715" y="425"/>
                  </a:lnTo>
                  <a:cubicBezTo>
                    <a:pt x="698" y="719"/>
                    <a:pt x="366" y="830"/>
                    <a:pt x="363" y="831"/>
                  </a:cubicBezTo>
                  <a:lnTo>
                    <a:pt x="358" y="833"/>
                  </a:lnTo>
                  <a:close/>
                  <a:moveTo>
                    <a:pt x="34" y="402"/>
                  </a:moveTo>
                  <a:lnTo>
                    <a:pt x="34" y="402"/>
                  </a:lnTo>
                  <a:lnTo>
                    <a:pt x="34" y="408"/>
                  </a:lnTo>
                  <a:cubicBezTo>
                    <a:pt x="38" y="676"/>
                    <a:pt x="316" y="782"/>
                    <a:pt x="357" y="796"/>
                  </a:cubicBezTo>
                  <a:cubicBezTo>
                    <a:pt x="399" y="781"/>
                    <a:pt x="677" y="670"/>
                    <a:pt x="681" y="408"/>
                  </a:cubicBezTo>
                  <a:lnTo>
                    <a:pt x="681" y="400"/>
                  </a:lnTo>
                  <a:lnTo>
                    <a:pt x="681" y="156"/>
                  </a:lnTo>
                  <a:lnTo>
                    <a:pt x="357" y="36"/>
                  </a:lnTo>
                  <a:lnTo>
                    <a:pt x="34" y="156"/>
                  </a:lnTo>
                  <a:lnTo>
                    <a:pt x="34" y="4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7" name="Freeform 186">
              <a:extLst>
                <a:ext uri="{FF2B5EF4-FFF2-40B4-BE49-F238E27FC236}">
                  <a16:creationId xmlns="" xmlns:a16="http://schemas.microsoft.com/office/drawing/2014/main" id="{BE7A6107-B2C8-79F7-136F-ABFAD094A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43"/>
              <a:ext cx="217" cy="211"/>
            </a:xfrm>
            <a:custGeom>
              <a:avLst/>
              <a:gdLst>
                <a:gd name="T0" fmla="*/ 316 w 351"/>
                <a:gd name="T1" fmla="*/ 211 h 351"/>
                <a:gd name="T2" fmla="*/ 316 w 351"/>
                <a:gd name="T3" fmla="*/ 211 h 351"/>
                <a:gd name="T4" fmla="*/ 228 w 351"/>
                <a:gd name="T5" fmla="*/ 211 h 351"/>
                <a:gd name="T6" fmla="*/ 211 w 351"/>
                <a:gd name="T7" fmla="*/ 228 h 351"/>
                <a:gd name="T8" fmla="*/ 211 w 351"/>
                <a:gd name="T9" fmla="*/ 316 h 351"/>
                <a:gd name="T10" fmla="*/ 140 w 351"/>
                <a:gd name="T11" fmla="*/ 316 h 351"/>
                <a:gd name="T12" fmla="*/ 140 w 351"/>
                <a:gd name="T13" fmla="*/ 228 h 351"/>
                <a:gd name="T14" fmla="*/ 123 w 351"/>
                <a:gd name="T15" fmla="*/ 211 h 351"/>
                <a:gd name="T16" fmla="*/ 35 w 351"/>
                <a:gd name="T17" fmla="*/ 211 h 351"/>
                <a:gd name="T18" fmla="*/ 35 w 351"/>
                <a:gd name="T19" fmla="*/ 140 h 351"/>
                <a:gd name="T20" fmla="*/ 123 w 351"/>
                <a:gd name="T21" fmla="*/ 140 h 351"/>
                <a:gd name="T22" fmla="*/ 140 w 351"/>
                <a:gd name="T23" fmla="*/ 123 h 351"/>
                <a:gd name="T24" fmla="*/ 140 w 351"/>
                <a:gd name="T25" fmla="*/ 34 h 351"/>
                <a:gd name="T26" fmla="*/ 211 w 351"/>
                <a:gd name="T27" fmla="*/ 34 h 351"/>
                <a:gd name="T28" fmla="*/ 211 w 351"/>
                <a:gd name="T29" fmla="*/ 123 h 351"/>
                <a:gd name="T30" fmla="*/ 228 w 351"/>
                <a:gd name="T31" fmla="*/ 140 h 351"/>
                <a:gd name="T32" fmla="*/ 316 w 351"/>
                <a:gd name="T33" fmla="*/ 140 h 351"/>
                <a:gd name="T34" fmla="*/ 316 w 351"/>
                <a:gd name="T35" fmla="*/ 211 h 351"/>
                <a:gd name="T36" fmla="*/ 334 w 351"/>
                <a:gd name="T37" fmla="*/ 105 h 351"/>
                <a:gd name="T38" fmla="*/ 334 w 351"/>
                <a:gd name="T39" fmla="*/ 105 h 351"/>
                <a:gd name="T40" fmla="*/ 246 w 351"/>
                <a:gd name="T41" fmla="*/ 105 h 351"/>
                <a:gd name="T42" fmla="*/ 246 w 351"/>
                <a:gd name="T43" fmla="*/ 17 h 351"/>
                <a:gd name="T44" fmla="*/ 228 w 351"/>
                <a:gd name="T45" fmla="*/ 0 h 351"/>
                <a:gd name="T46" fmla="*/ 123 w 351"/>
                <a:gd name="T47" fmla="*/ 0 h 351"/>
                <a:gd name="T48" fmla="*/ 105 w 351"/>
                <a:gd name="T49" fmla="*/ 17 h 351"/>
                <a:gd name="T50" fmla="*/ 105 w 351"/>
                <a:gd name="T51" fmla="*/ 105 h 351"/>
                <a:gd name="T52" fmla="*/ 17 w 351"/>
                <a:gd name="T53" fmla="*/ 105 h 351"/>
                <a:gd name="T54" fmla="*/ 0 w 351"/>
                <a:gd name="T55" fmla="*/ 123 h 351"/>
                <a:gd name="T56" fmla="*/ 0 w 351"/>
                <a:gd name="T57" fmla="*/ 228 h 351"/>
                <a:gd name="T58" fmla="*/ 17 w 351"/>
                <a:gd name="T59" fmla="*/ 246 h 351"/>
                <a:gd name="T60" fmla="*/ 105 w 351"/>
                <a:gd name="T61" fmla="*/ 246 h 351"/>
                <a:gd name="T62" fmla="*/ 105 w 351"/>
                <a:gd name="T63" fmla="*/ 334 h 351"/>
                <a:gd name="T64" fmla="*/ 123 w 351"/>
                <a:gd name="T65" fmla="*/ 351 h 351"/>
                <a:gd name="T66" fmla="*/ 228 w 351"/>
                <a:gd name="T67" fmla="*/ 351 h 351"/>
                <a:gd name="T68" fmla="*/ 246 w 351"/>
                <a:gd name="T69" fmla="*/ 334 h 351"/>
                <a:gd name="T70" fmla="*/ 246 w 351"/>
                <a:gd name="T71" fmla="*/ 246 h 351"/>
                <a:gd name="T72" fmla="*/ 334 w 351"/>
                <a:gd name="T73" fmla="*/ 246 h 351"/>
                <a:gd name="T74" fmla="*/ 351 w 351"/>
                <a:gd name="T75" fmla="*/ 228 h 351"/>
                <a:gd name="T76" fmla="*/ 351 w 351"/>
                <a:gd name="T77" fmla="*/ 123 h 351"/>
                <a:gd name="T78" fmla="*/ 334 w 351"/>
                <a:gd name="T79" fmla="*/ 10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1" h="351">
                  <a:moveTo>
                    <a:pt x="316" y="211"/>
                  </a:moveTo>
                  <a:lnTo>
                    <a:pt x="316" y="211"/>
                  </a:lnTo>
                  <a:lnTo>
                    <a:pt x="228" y="211"/>
                  </a:lnTo>
                  <a:cubicBezTo>
                    <a:pt x="219" y="211"/>
                    <a:pt x="211" y="219"/>
                    <a:pt x="211" y="228"/>
                  </a:cubicBezTo>
                  <a:lnTo>
                    <a:pt x="211" y="316"/>
                  </a:lnTo>
                  <a:lnTo>
                    <a:pt x="140" y="316"/>
                  </a:lnTo>
                  <a:lnTo>
                    <a:pt x="140" y="228"/>
                  </a:lnTo>
                  <a:cubicBezTo>
                    <a:pt x="140" y="219"/>
                    <a:pt x="132" y="211"/>
                    <a:pt x="123" y="211"/>
                  </a:cubicBezTo>
                  <a:lnTo>
                    <a:pt x="35" y="211"/>
                  </a:lnTo>
                  <a:lnTo>
                    <a:pt x="35" y="140"/>
                  </a:lnTo>
                  <a:lnTo>
                    <a:pt x="123" y="140"/>
                  </a:lnTo>
                  <a:cubicBezTo>
                    <a:pt x="132" y="140"/>
                    <a:pt x="140" y="132"/>
                    <a:pt x="140" y="123"/>
                  </a:cubicBezTo>
                  <a:lnTo>
                    <a:pt x="140" y="34"/>
                  </a:lnTo>
                  <a:lnTo>
                    <a:pt x="211" y="34"/>
                  </a:lnTo>
                  <a:lnTo>
                    <a:pt x="211" y="123"/>
                  </a:lnTo>
                  <a:cubicBezTo>
                    <a:pt x="211" y="132"/>
                    <a:pt x="219" y="140"/>
                    <a:pt x="228" y="140"/>
                  </a:cubicBezTo>
                  <a:lnTo>
                    <a:pt x="316" y="140"/>
                  </a:lnTo>
                  <a:lnTo>
                    <a:pt x="316" y="211"/>
                  </a:lnTo>
                  <a:close/>
                  <a:moveTo>
                    <a:pt x="334" y="105"/>
                  </a:moveTo>
                  <a:lnTo>
                    <a:pt x="334" y="105"/>
                  </a:lnTo>
                  <a:lnTo>
                    <a:pt x="246" y="105"/>
                  </a:lnTo>
                  <a:lnTo>
                    <a:pt x="246" y="17"/>
                  </a:lnTo>
                  <a:cubicBezTo>
                    <a:pt x="246" y="7"/>
                    <a:pt x="238" y="0"/>
                    <a:pt x="228" y="0"/>
                  </a:cubicBezTo>
                  <a:lnTo>
                    <a:pt x="123" y="0"/>
                  </a:lnTo>
                  <a:cubicBezTo>
                    <a:pt x="113" y="0"/>
                    <a:pt x="105" y="7"/>
                    <a:pt x="105" y="17"/>
                  </a:cubicBezTo>
                  <a:lnTo>
                    <a:pt x="105" y="105"/>
                  </a:lnTo>
                  <a:lnTo>
                    <a:pt x="17" y="105"/>
                  </a:lnTo>
                  <a:cubicBezTo>
                    <a:pt x="7" y="105"/>
                    <a:pt x="0" y="113"/>
                    <a:pt x="0" y="123"/>
                  </a:cubicBezTo>
                  <a:lnTo>
                    <a:pt x="0" y="228"/>
                  </a:lnTo>
                  <a:cubicBezTo>
                    <a:pt x="0" y="238"/>
                    <a:pt x="7" y="246"/>
                    <a:pt x="17" y="246"/>
                  </a:cubicBezTo>
                  <a:lnTo>
                    <a:pt x="105" y="246"/>
                  </a:lnTo>
                  <a:lnTo>
                    <a:pt x="105" y="334"/>
                  </a:lnTo>
                  <a:cubicBezTo>
                    <a:pt x="105" y="343"/>
                    <a:pt x="113" y="351"/>
                    <a:pt x="123" y="351"/>
                  </a:cubicBezTo>
                  <a:lnTo>
                    <a:pt x="228" y="351"/>
                  </a:lnTo>
                  <a:cubicBezTo>
                    <a:pt x="238" y="351"/>
                    <a:pt x="246" y="343"/>
                    <a:pt x="246" y="334"/>
                  </a:cubicBezTo>
                  <a:lnTo>
                    <a:pt x="246" y="246"/>
                  </a:lnTo>
                  <a:lnTo>
                    <a:pt x="334" y="246"/>
                  </a:lnTo>
                  <a:cubicBezTo>
                    <a:pt x="343" y="246"/>
                    <a:pt x="351" y="238"/>
                    <a:pt x="351" y="228"/>
                  </a:cubicBezTo>
                  <a:lnTo>
                    <a:pt x="351" y="123"/>
                  </a:lnTo>
                  <a:cubicBezTo>
                    <a:pt x="351" y="113"/>
                    <a:pt x="343" y="105"/>
                    <a:pt x="334" y="1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311085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CE205B8D-5D31-27C6-C106-E5A59074A9CC}"/>
              </a:ext>
            </a:extLst>
          </p:cNvPr>
          <p:cNvGrpSpPr/>
          <p:nvPr/>
        </p:nvGrpSpPr>
        <p:grpSpPr>
          <a:xfrm>
            <a:off x="947881" y="2219735"/>
            <a:ext cx="10309054" cy="3605646"/>
            <a:chOff x="675167" y="1626177"/>
            <a:chExt cx="10309054" cy="3605646"/>
          </a:xfrm>
        </p:grpSpPr>
        <p:sp>
          <p:nvSpPr>
            <p:cNvPr id="4" name="Pentagon 3">
              <a:extLst>
                <a:ext uri="{FF2B5EF4-FFF2-40B4-BE49-F238E27FC236}">
                  <a16:creationId xmlns="" xmlns:a16="http://schemas.microsoft.com/office/drawing/2014/main" id="{B569ED50-8999-4152-B32F-FF53B9E188D2}"/>
                </a:ext>
              </a:extLst>
            </p:cNvPr>
            <p:cNvSpPr/>
            <p:nvPr/>
          </p:nvSpPr>
          <p:spPr>
            <a:xfrm rot="5400000">
              <a:off x="1260182" y="2325196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64508"/>
              <a:r>
                <a:rPr lang="es-CL" sz="2000" b="1" dirty="0">
                  <a:latin typeface="ACHS Nueva Sans" pitchFamily="2" charset="0"/>
                  <a:cs typeface="Arial" panose="020B0604020202020204" pitchFamily="34" charset="0"/>
                </a:rPr>
                <a:t>Resbalón</a:t>
              </a:r>
            </a:p>
          </p:txBody>
        </p:sp>
        <p:sp>
          <p:nvSpPr>
            <p:cNvPr id="26" name="Pentagon 3">
              <a:extLst>
                <a:ext uri="{FF2B5EF4-FFF2-40B4-BE49-F238E27FC236}">
                  <a16:creationId xmlns="" xmlns:a16="http://schemas.microsoft.com/office/drawing/2014/main" id="{C1CB468D-D28F-4A38-A430-16A25811D9AE}"/>
                </a:ext>
              </a:extLst>
            </p:cNvPr>
            <p:cNvSpPr/>
            <p:nvPr/>
          </p:nvSpPr>
          <p:spPr>
            <a:xfrm rot="5400000">
              <a:off x="3684776" y="2325197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64508"/>
              <a:r>
                <a:rPr lang="es-CL" sz="2000" b="1" dirty="0">
                  <a:latin typeface="ACHS Nueva Sans" pitchFamily="2" charset="0"/>
                  <a:cs typeface="Arial" panose="020B0604020202020204" pitchFamily="34" charset="0"/>
                </a:rPr>
                <a:t>Tropezón</a:t>
              </a:r>
            </a:p>
          </p:txBody>
        </p:sp>
        <p:sp>
          <p:nvSpPr>
            <p:cNvPr id="27" name="Pentagon 3">
              <a:extLst>
                <a:ext uri="{FF2B5EF4-FFF2-40B4-BE49-F238E27FC236}">
                  <a16:creationId xmlns="" xmlns:a16="http://schemas.microsoft.com/office/drawing/2014/main" id="{81B27A45-F433-4600-9475-C3EBF427169A}"/>
                </a:ext>
              </a:extLst>
            </p:cNvPr>
            <p:cNvSpPr/>
            <p:nvPr/>
          </p:nvSpPr>
          <p:spPr>
            <a:xfrm rot="5400000">
              <a:off x="6113948" y="2325197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64508"/>
              <a:r>
                <a:rPr lang="es-CL" sz="2000" b="1" dirty="0">
                  <a:latin typeface="ACHS Nueva Sans" pitchFamily="2" charset="0"/>
                  <a:cs typeface="Arial" panose="020B0604020202020204" pitchFamily="34" charset="0"/>
                </a:rPr>
                <a:t>Golpe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C83F5D3-BE80-411D-BE3F-9703B86DD3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4565" y="3429458"/>
              <a:ext cx="399582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5772250-24CD-4AAD-A996-5A5DD5991D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0902" y="3429462"/>
              <a:ext cx="358477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entagon 3">
              <a:extLst>
                <a:ext uri="{FF2B5EF4-FFF2-40B4-BE49-F238E27FC236}">
                  <a16:creationId xmlns="" xmlns:a16="http://schemas.microsoft.com/office/drawing/2014/main" id="{56709D56-85DE-4E85-9C62-14A8E8EAC301}"/>
                </a:ext>
              </a:extLst>
            </p:cNvPr>
            <p:cNvSpPr/>
            <p:nvPr/>
          </p:nvSpPr>
          <p:spPr>
            <a:xfrm rot="16200000">
              <a:off x="9361405" y="2330476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339265" algn="ctr"/>
              <a:r>
                <a:rPr lang="es-CL" sz="1400" b="1" dirty="0">
                  <a:solidFill>
                    <a:srgbClr val="004C14"/>
                  </a:solidFill>
                  <a:latin typeface="ACHS Nueva Sans" pitchFamily="2" charset="0"/>
                  <a:cs typeface="Arial" panose="020B0604020202020204" pitchFamily="34" charset="0"/>
                </a:rPr>
                <a:t>Objetos </a:t>
              </a:r>
            </a:p>
            <a:p>
              <a:pPr marL="339265" algn="ctr"/>
              <a:r>
                <a:rPr lang="es-CL" sz="1400" b="1" dirty="0">
                  <a:solidFill>
                    <a:srgbClr val="004C14"/>
                  </a:solidFill>
                  <a:latin typeface="ACHS Nueva Sans" pitchFamily="2" charset="0"/>
                  <a:cs typeface="Arial" panose="020B0604020202020204" pitchFamily="34" charset="0"/>
                </a:rPr>
                <a:t>en altura</a:t>
              </a:r>
            </a:p>
          </p:txBody>
        </p:sp>
        <p:sp>
          <p:nvSpPr>
            <p:cNvPr id="32" name="Pentagon 3">
              <a:extLst>
                <a:ext uri="{FF2B5EF4-FFF2-40B4-BE49-F238E27FC236}">
                  <a16:creationId xmlns="" xmlns:a16="http://schemas.microsoft.com/office/drawing/2014/main" id="{3E295601-BCEE-46E5-AAA7-A8DE4DE20E4D}"/>
                </a:ext>
              </a:extLst>
            </p:cNvPr>
            <p:cNvSpPr/>
            <p:nvPr/>
          </p:nvSpPr>
          <p:spPr>
            <a:xfrm rot="16200000">
              <a:off x="9312482" y="3609006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339265" algn="ctr"/>
              <a:r>
                <a:rPr lang="es-CL" sz="1400" b="1" dirty="0">
                  <a:solidFill>
                    <a:srgbClr val="004C14"/>
                  </a:solidFill>
                  <a:latin typeface="ACHS Nueva Sans" pitchFamily="2" charset="0"/>
                  <a:cs typeface="Arial" panose="020B0604020202020204" pitchFamily="34" charset="0"/>
                </a:rPr>
                <a:t>Equipos rodantes</a:t>
              </a:r>
            </a:p>
          </p:txBody>
        </p:sp>
        <p:sp>
          <p:nvSpPr>
            <p:cNvPr id="33" name="Pentagon 3">
              <a:extLst>
                <a:ext uri="{FF2B5EF4-FFF2-40B4-BE49-F238E27FC236}">
                  <a16:creationId xmlns="" xmlns:a16="http://schemas.microsoft.com/office/drawing/2014/main" id="{E800F4D5-8822-4CAA-8B74-D24900542510}"/>
                </a:ext>
              </a:extLst>
            </p:cNvPr>
            <p:cNvSpPr/>
            <p:nvPr/>
          </p:nvSpPr>
          <p:spPr>
            <a:xfrm rot="16200000">
              <a:off x="9309763" y="1041162"/>
              <a:ext cx="1037802" cy="2207831"/>
            </a:xfrm>
            <a:custGeom>
              <a:avLst/>
              <a:gdLst>
                <a:gd name="connsiteX0" fmla="*/ 3 w 2667268"/>
                <a:gd name="connsiteY0" fmla="*/ 715117 h 1872206"/>
                <a:gd name="connsiteX1" fmla="*/ 1333634 w 2667268"/>
                <a:gd name="connsiteY1" fmla="*/ 0 h 1872206"/>
                <a:gd name="connsiteX2" fmla="*/ 2667265 w 2667268"/>
                <a:gd name="connsiteY2" fmla="*/ 715117 h 1872206"/>
                <a:gd name="connsiteX3" fmla="*/ 2157863 w 2667268"/>
                <a:gd name="connsiteY3" fmla="*/ 1872201 h 1872206"/>
                <a:gd name="connsiteX4" fmla="*/ 509405 w 2667268"/>
                <a:gd name="connsiteY4" fmla="*/ 1872201 h 1872206"/>
                <a:gd name="connsiteX5" fmla="*/ 3 w 2667268"/>
                <a:gd name="connsiteY5" fmla="*/ 715117 h 1872206"/>
                <a:gd name="connsiteX0" fmla="*/ 0 w 2667262"/>
                <a:gd name="connsiteY0" fmla="*/ 715117 h 1900776"/>
                <a:gd name="connsiteX1" fmla="*/ 1333631 w 2667262"/>
                <a:gd name="connsiteY1" fmla="*/ 0 h 1900776"/>
                <a:gd name="connsiteX2" fmla="*/ 2667262 w 2667262"/>
                <a:gd name="connsiteY2" fmla="*/ 715117 h 1900776"/>
                <a:gd name="connsiteX3" fmla="*/ 2662685 w 2667262"/>
                <a:gd name="connsiteY3" fmla="*/ 1900776 h 1900776"/>
                <a:gd name="connsiteX4" fmla="*/ 509402 w 2667262"/>
                <a:gd name="connsiteY4" fmla="*/ 1872201 h 1900776"/>
                <a:gd name="connsiteX5" fmla="*/ 0 w 2667262"/>
                <a:gd name="connsiteY5" fmla="*/ 715117 h 1900776"/>
                <a:gd name="connsiteX0" fmla="*/ 9711 w 2676973"/>
                <a:gd name="connsiteY0" fmla="*/ 715117 h 1900776"/>
                <a:gd name="connsiteX1" fmla="*/ 1343342 w 2676973"/>
                <a:gd name="connsiteY1" fmla="*/ 0 h 1900776"/>
                <a:gd name="connsiteX2" fmla="*/ 2676973 w 2676973"/>
                <a:gd name="connsiteY2" fmla="*/ 715117 h 1900776"/>
                <a:gd name="connsiteX3" fmla="*/ 2672396 w 2676973"/>
                <a:gd name="connsiteY3" fmla="*/ 1900776 h 1900776"/>
                <a:gd name="connsiteX4" fmla="*/ 0 w 2676973"/>
                <a:gd name="connsiteY4" fmla="*/ 1884107 h 1900776"/>
                <a:gd name="connsiteX5" fmla="*/ 9711 w 2676973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4107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88070 h 1900776"/>
                <a:gd name="connsiteX5" fmla="*/ 186 w 2667448"/>
                <a:gd name="connsiteY5" fmla="*/ 715117 h 1900776"/>
                <a:gd name="connsiteX0" fmla="*/ 186 w 2667448"/>
                <a:gd name="connsiteY0" fmla="*/ 715117 h 1900776"/>
                <a:gd name="connsiteX1" fmla="*/ 1333817 w 2667448"/>
                <a:gd name="connsiteY1" fmla="*/ 0 h 1900776"/>
                <a:gd name="connsiteX2" fmla="*/ 2667448 w 2667448"/>
                <a:gd name="connsiteY2" fmla="*/ 715117 h 1900776"/>
                <a:gd name="connsiteX3" fmla="*/ 2662871 w 2667448"/>
                <a:gd name="connsiteY3" fmla="*/ 1900776 h 1900776"/>
                <a:gd name="connsiteX4" fmla="*/ 0 w 2667448"/>
                <a:gd name="connsiteY4" fmla="*/ 1895997 h 1900776"/>
                <a:gd name="connsiteX5" fmla="*/ 186 w 2667448"/>
                <a:gd name="connsiteY5" fmla="*/ 715117 h 1900776"/>
                <a:gd name="connsiteX0" fmla="*/ 186 w 2667448"/>
                <a:gd name="connsiteY0" fmla="*/ 715117 h 1903924"/>
                <a:gd name="connsiteX1" fmla="*/ 1333817 w 2667448"/>
                <a:gd name="connsiteY1" fmla="*/ 0 h 1903924"/>
                <a:gd name="connsiteX2" fmla="*/ 2667448 w 2667448"/>
                <a:gd name="connsiteY2" fmla="*/ 715117 h 1903924"/>
                <a:gd name="connsiteX3" fmla="*/ 2662871 w 2667448"/>
                <a:gd name="connsiteY3" fmla="*/ 1900776 h 1903924"/>
                <a:gd name="connsiteX4" fmla="*/ 0 w 2667448"/>
                <a:gd name="connsiteY4" fmla="*/ 1903924 h 1903924"/>
                <a:gd name="connsiteX5" fmla="*/ 186 w 2667448"/>
                <a:gd name="connsiteY5" fmla="*/ 715117 h 1903924"/>
                <a:gd name="connsiteX0" fmla="*/ 5701 w 2672963"/>
                <a:gd name="connsiteY0" fmla="*/ 715117 h 1900776"/>
                <a:gd name="connsiteX1" fmla="*/ 1339332 w 2672963"/>
                <a:gd name="connsiteY1" fmla="*/ 0 h 1900776"/>
                <a:gd name="connsiteX2" fmla="*/ 2672963 w 2672963"/>
                <a:gd name="connsiteY2" fmla="*/ 715117 h 1900776"/>
                <a:gd name="connsiteX3" fmla="*/ 2668386 w 2672963"/>
                <a:gd name="connsiteY3" fmla="*/ 1900776 h 1900776"/>
                <a:gd name="connsiteX4" fmla="*/ 1 w 2672963"/>
                <a:gd name="connsiteY4" fmla="*/ 1897978 h 1900776"/>
                <a:gd name="connsiteX5" fmla="*/ 5701 w 2672963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-1 w 2672956"/>
                <a:gd name="connsiteY4" fmla="*/ 1897978 h 1900776"/>
                <a:gd name="connsiteX5" fmla="*/ 5694 w 2672956"/>
                <a:gd name="connsiteY5" fmla="*/ 715117 h 1900776"/>
                <a:gd name="connsiteX0" fmla="*/ 5694 w 2672956"/>
                <a:gd name="connsiteY0" fmla="*/ 715117 h 1900776"/>
                <a:gd name="connsiteX1" fmla="*/ 1339325 w 2672956"/>
                <a:gd name="connsiteY1" fmla="*/ 0 h 1900776"/>
                <a:gd name="connsiteX2" fmla="*/ 2672956 w 2672956"/>
                <a:gd name="connsiteY2" fmla="*/ 715117 h 1900776"/>
                <a:gd name="connsiteX3" fmla="*/ 2668379 w 2672956"/>
                <a:gd name="connsiteY3" fmla="*/ 1900776 h 1900776"/>
                <a:gd name="connsiteX4" fmla="*/ 0 w 2672956"/>
                <a:gd name="connsiteY4" fmla="*/ 1897978 h 1900776"/>
                <a:gd name="connsiteX5" fmla="*/ 5694 w 2672956"/>
                <a:gd name="connsiteY5" fmla="*/ 715117 h 190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956" h="1900776">
                  <a:moveTo>
                    <a:pt x="5694" y="715117"/>
                  </a:moveTo>
                  <a:lnTo>
                    <a:pt x="1339325" y="0"/>
                  </a:lnTo>
                  <a:lnTo>
                    <a:pt x="2672956" y="715117"/>
                  </a:lnTo>
                  <a:cubicBezTo>
                    <a:pt x="2671430" y="1110337"/>
                    <a:pt x="2669905" y="1505556"/>
                    <a:pt x="2668379" y="1900776"/>
                  </a:cubicBezTo>
                  <a:lnTo>
                    <a:pt x="0" y="1897978"/>
                  </a:lnTo>
                  <a:lnTo>
                    <a:pt x="5694" y="715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339265" algn="ctr"/>
              <a:r>
                <a:rPr lang="es-CL" sz="1400" b="1" dirty="0">
                  <a:solidFill>
                    <a:srgbClr val="004C14"/>
                  </a:solidFill>
                  <a:latin typeface="ACHS Nueva Sans" pitchFamily="2" charset="0"/>
                  <a:cs typeface="Arial" panose="020B0604020202020204" pitchFamily="34" charset="0"/>
                </a:rPr>
                <a:t>En puestos de trabajo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D736E54F-C255-4CF1-A4AE-E7431E428A5A}"/>
                </a:ext>
              </a:extLst>
            </p:cNvPr>
            <p:cNvCxnSpPr>
              <a:cxnSpLocks/>
            </p:cNvCxnSpPr>
            <p:nvPr/>
          </p:nvCxnSpPr>
          <p:spPr>
            <a:xfrm>
              <a:off x="8265229" y="2113849"/>
              <a:ext cx="1024" cy="259457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A3A32D8B-586D-4649-8460-DEB1F6B78E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7972" y="3429277"/>
              <a:ext cx="1176562" cy="4593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85F4D97D-389B-4265-9395-3732B55A73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9449" y="2142516"/>
              <a:ext cx="681475" cy="2420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72BC9C42-9BF1-48DC-8DF9-C0E5BC5BB6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0002" y="4704485"/>
              <a:ext cx="707798" cy="8577"/>
            </a:xfrm>
            <a:prstGeom prst="line">
              <a:avLst/>
            </a:prstGeom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4B7B7D4A-627C-4DE4-56D5-E927E7388ED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33506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8">
            <a:extLst>
              <a:ext uri="{FF2B5EF4-FFF2-40B4-BE49-F238E27FC236}">
                <a16:creationId xmlns="" xmlns:a16="http://schemas.microsoft.com/office/drawing/2014/main" id="{2E4FA827-DD43-4A7E-B4A8-6B0BE89E5F46}"/>
              </a:ext>
            </a:extLst>
          </p:cNvPr>
          <p:cNvSpPr txBox="1"/>
          <p:nvPr/>
        </p:nvSpPr>
        <p:spPr>
          <a:xfrm>
            <a:off x="467389" y="1605250"/>
            <a:ext cx="3928148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Un resbalón ocurre cuando el cuerpo pierde el equilibrio, debido a que el pie pierde tracción por una disminución  de fricción entre el calzado y el piso. 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El resbalón puede generar una caída y/o lesión. La mayoría de los resbalones se producen por la presencia de algún líquido. No obstante, también ocurren por presencia de contaminantes secos (Ej. polvo, talco, gravilla). </a:t>
            </a:r>
          </a:p>
        </p:txBody>
      </p:sp>
      <p:pic>
        <p:nvPicPr>
          <p:cNvPr id="7" name="Imagen 23">
            <a:extLst>
              <a:ext uri="{FF2B5EF4-FFF2-40B4-BE49-F238E27FC236}">
                <a16:creationId xmlns="" xmlns:a16="http://schemas.microsoft.com/office/drawing/2014/main" id="{06DC851F-0CFC-4E2E-B60A-21CA92C7A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9904" r="15917" b="5396"/>
          <a:stretch/>
        </p:blipFill>
        <p:spPr>
          <a:xfrm>
            <a:off x="4091121" y="1757961"/>
            <a:ext cx="7623043" cy="4370499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E132812A-EDA9-AD1F-754F-BBCECC53DED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6898800-A3E7-5553-764C-7727197BD9D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Resbalón</a:t>
            </a:r>
          </a:p>
        </p:txBody>
      </p:sp>
    </p:spTree>
    <p:extLst>
      <p:ext uri="{BB962C8B-B14F-4D97-AF65-F5344CB8AC3E}">
        <p14:creationId xmlns:p14="http://schemas.microsoft.com/office/powerpoint/2010/main" val="36306411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3">
            <a:extLst>
              <a:ext uri="{FF2B5EF4-FFF2-40B4-BE49-F238E27FC236}">
                <a16:creationId xmlns="" xmlns:a16="http://schemas.microsoft.com/office/drawing/2014/main" id="{2EC475CF-6B99-4A68-8140-1F73A251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4" b="5396"/>
          <a:stretch/>
        </p:blipFill>
        <p:spPr>
          <a:xfrm>
            <a:off x="1505759" y="1749405"/>
            <a:ext cx="9180482" cy="4370499"/>
          </a:xfrm>
          <a:prstGeom prst="rect">
            <a:avLst/>
          </a:prstGeom>
        </p:spPr>
      </p:pic>
      <p:sp>
        <p:nvSpPr>
          <p:cNvPr id="2" name="Callout: Line 1">
            <a:extLst>
              <a:ext uri="{FF2B5EF4-FFF2-40B4-BE49-F238E27FC236}">
                <a16:creationId xmlns="" xmlns:a16="http://schemas.microsoft.com/office/drawing/2014/main" id="{5E65C2EB-8A0E-42DB-9C8B-D33B056CD24B}"/>
              </a:ext>
            </a:extLst>
          </p:cNvPr>
          <p:cNvSpPr/>
          <p:nvPr/>
        </p:nvSpPr>
        <p:spPr>
          <a:xfrm>
            <a:off x="2407887" y="2343536"/>
            <a:ext cx="1555295" cy="327976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CL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Ir apurado a marcar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7CA74A05-307E-4A71-9E9A-1B4964F0E62E}"/>
              </a:ext>
            </a:extLst>
          </p:cNvPr>
          <p:cNvSpPr/>
          <p:nvPr/>
        </p:nvSpPr>
        <p:spPr>
          <a:xfrm>
            <a:off x="2899031" y="4329514"/>
            <a:ext cx="1311461" cy="433915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CL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Usar calzado inestable (tacos)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194BE2AD-CDDD-4F7D-8F63-FD01648E2557}"/>
              </a:ext>
            </a:extLst>
          </p:cNvPr>
          <p:cNvSpPr/>
          <p:nvPr/>
        </p:nvSpPr>
        <p:spPr>
          <a:xfrm>
            <a:off x="5188844" y="2507524"/>
            <a:ext cx="2249186" cy="726996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CL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Circular sin estar pendiente de las condiciones del entorno (hablando por celular)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9746FFA1-9175-46C3-8EEB-DBA15DC765AD}"/>
              </a:ext>
            </a:extLst>
          </p:cNvPr>
          <p:cNvSpPr/>
          <p:nvPr/>
        </p:nvSpPr>
        <p:spPr>
          <a:xfrm>
            <a:off x="7846045" y="3065582"/>
            <a:ext cx="1935907" cy="542806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ES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Piso recién limpiado, sin señalética ni segregación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="" xmlns:a16="http://schemas.microsoft.com/office/drawing/2014/main" id="{DF5EE4BD-B023-463D-A14D-92704A487D47}"/>
              </a:ext>
            </a:extLst>
          </p:cNvPr>
          <p:cNvSpPr/>
          <p:nvPr/>
        </p:nvSpPr>
        <p:spPr>
          <a:xfrm>
            <a:off x="8859481" y="4348800"/>
            <a:ext cx="2092053" cy="677078"/>
          </a:xfrm>
          <a:prstGeom prst="roundRect">
            <a:avLst/>
          </a:prstGeom>
          <a:solidFill>
            <a:srgbClr val="81D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400"/>
              </a:lnSpc>
            </a:pPr>
            <a:r>
              <a:rPr lang="es-CL" sz="1100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Aplicación de recubrimiento que disminuye coeficiente de fricción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="" xmlns:a16="http://schemas.microsoft.com/office/drawing/2014/main" id="{8A0FB407-BCF1-48EE-90CB-7F03F0CD841A}"/>
              </a:ext>
            </a:extLst>
          </p:cNvPr>
          <p:cNvSpPr txBox="1">
            <a:spLocks/>
          </p:cNvSpPr>
          <p:nvPr/>
        </p:nvSpPr>
        <p:spPr>
          <a:xfrm>
            <a:off x="378745" y="1604322"/>
            <a:ext cx="5093793" cy="482143"/>
          </a:xfrm>
          <a:prstGeom prst="rect">
            <a:avLst/>
          </a:prstGeom>
        </p:spPr>
        <p:txBody>
          <a:bodyPr>
            <a:no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Condiciones y comportamientos que lo generan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6BDA8E5-611E-304A-5483-8A1FCAA7ADF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Resbalón en acceso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="" xmlns:a16="http://schemas.microsoft.com/office/drawing/2014/main" id="{89C7A1FA-0549-1A21-AB29-203806E3A86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B1D0927-5F4C-6524-80AA-605389A7E462}"/>
              </a:ext>
            </a:extLst>
          </p:cNvPr>
          <p:cNvCxnSpPr>
            <a:stCxn id="2" idx="2"/>
          </p:cNvCxnSpPr>
          <p:nvPr/>
        </p:nvCxnSpPr>
        <p:spPr>
          <a:xfrm>
            <a:off x="3185535" y="2671512"/>
            <a:ext cx="664570" cy="56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C06FB268-1724-103E-DC6A-7AED45B4CB8D}"/>
              </a:ext>
            </a:extLst>
          </p:cNvPr>
          <p:cNvCxnSpPr/>
          <p:nvPr/>
        </p:nvCxnSpPr>
        <p:spPr>
          <a:xfrm flipV="1">
            <a:off x="3529263" y="3914274"/>
            <a:ext cx="1540042" cy="4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376F6F93-8F50-8E8B-CDC5-AB50B17C6C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313437" y="3234520"/>
            <a:ext cx="0" cy="93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46A25D66-7653-1AB4-52E4-F480DC84D0B7}"/>
              </a:ext>
            </a:extLst>
          </p:cNvPr>
          <p:cNvCxnSpPr/>
          <p:nvPr/>
        </p:nvCxnSpPr>
        <p:spPr>
          <a:xfrm flipH="1">
            <a:off x="8341897" y="3623481"/>
            <a:ext cx="517584" cy="1686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8BA9B347-98AC-1BE0-209E-8CE3F532E321}"/>
              </a:ext>
            </a:extLst>
          </p:cNvPr>
          <p:cNvCxnSpPr/>
          <p:nvPr/>
        </p:nvCxnSpPr>
        <p:spPr>
          <a:xfrm flipH="1">
            <a:off x="9292969" y="5025878"/>
            <a:ext cx="488983" cy="52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652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3">
            <a:extLst>
              <a:ext uri="{FF2B5EF4-FFF2-40B4-BE49-F238E27FC236}">
                <a16:creationId xmlns="" xmlns:a16="http://schemas.microsoft.com/office/drawing/2014/main" id="{2EC475CF-6B99-4A68-8140-1F73A251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4" b="5396"/>
          <a:stretch/>
        </p:blipFill>
        <p:spPr>
          <a:xfrm>
            <a:off x="1505759" y="1749405"/>
            <a:ext cx="9180482" cy="4370499"/>
          </a:xfrm>
          <a:prstGeom prst="rect">
            <a:avLst/>
          </a:prstGeom>
        </p:spPr>
      </p:pic>
      <p:sp>
        <p:nvSpPr>
          <p:cNvPr id="2" name="Callout: Line 1">
            <a:extLst>
              <a:ext uri="{FF2B5EF4-FFF2-40B4-BE49-F238E27FC236}">
                <a16:creationId xmlns="" xmlns:a16="http://schemas.microsoft.com/office/drawing/2014/main" id="{5E65C2EB-8A0E-42DB-9C8B-D33B056CD24B}"/>
              </a:ext>
            </a:extLst>
          </p:cNvPr>
          <p:cNvSpPr/>
          <p:nvPr/>
        </p:nvSpPr>
        <p:spPr>
          <a:xfrm>
            <a:off x="2790660" y="2314729"/>
            <a:ext cx="1204874" cy="55805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Caminar de modo seguro, sin correr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="" xmlns:a16="http://schemas.microsoft.com/office/drawing/2014/main" id="{7CA74A05-307E-4A71-9E9A-1B4964F0E62E}"/>
              </a:ext>
            </a:extLst>
          </p:cNvPr>
          <p:cNvSpPr/>
          <p:nvPr/>
        </p:nvSpPr>
        <p:spPr>
          <a:xfrm>
            <a:off x="2899032" y="4329514"/>
            <a:ext cx="1204874" cy="4339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Usar calzado adecuado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="" xmlns:a16="http://schemas.microsoft.com/office/drawing/2014/main" id="{194BE2AD-CDDD-4F7D-8F63-FD01648E2557}"/>
              </a:ext>
            </a:extLst>
          </p:cNvPr>
          <p:cNvSpPr/>
          <p:nvPr/>
        </p:nvSpPr>
        <p:spPr>
          <a:xfrm>
            <a:off x="5188844" y="2507524"/>
            <a:ext cx="1413975" cy="5580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Tomar conciencia del entorno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="" xmlns:a16="http://schemas.microsoft.com/office/drawing/2014/main" id="{9746FFA1-9175-46C3-8EEB-DBA15DC765AD}"/>
              </a:ext>
            </a:extLst>
          </p:cNvPr>
          <p:cNvSpPr/>
          <p:nvPr/>
        </p:nvSpPr>
        <p:spPr>
          <a:xfrm>
            <a:off x="7846046" y="3065583"/>
            <a:ext cx="1814312" cy="6877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Limpiar en horarios que permitan secado de pisos y tránsito expedito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="" xmlns:a16="http://schemas.microsoft.com/office/drawing/2014/main" id="{BB228BBC-E585-4035-AABF-86F0A65F68B0}"/>
              </a:ext>
            </a:extLst>
          </p:cNvPr>
          <p:cNvSpPr txBox="1">
            <a:spLocks/>
          </p:cNvSpPr>
          <p:nvPr/>
        </p:nvSpPr>
        <p:spPr>
          <a:xfrm>
            <a:off x="374078" y="1601724"/>
            <a:ext cx="4112783" cy="433916"/>
          </a:xfrm>
          <a:prstGeom prst="rect">
            <a:avLst/>
          </a:prstGeom>
        </p:spPr>
        <p:txBody>
          <a:bodyPr>
            <a:normAutofit/>
          </a:bodyPr>
          <a:lstStyle>
            <a:lvl1pPr marL="540068" indent="-540068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146" indent="-450056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22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31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40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49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58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67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765" indent="-360045" algn="l" defTabSz="1440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" b="1" dirty="0">
                <a:solidFill>
                  <a:schemeClr val="accent1"/>
                </a:solidFill>
                <a:latin typeface="ACHS Nueva Sans" pitchFamily="2" charset="0"/>
                <a:cs typeface="Arial" panose="020B0604020202020204" pitchFamily="34" charset="0"/>
              </a:rPr>
              <a:t>Cómo evitarlo</a:t>
            </a:r>
            <a:endParaRPr lang="es-CL" sz="1500" b="1" dirty="0">
              <a:solidFill>
                <a:schemeClr val="accent1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7CE79E3-0EA7-CAD1-AC8D-A14AAE34840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Resbalón en acceso</a:t>
            </a:r>
          </a:p>
          <a:p>
            <a:endParaRPr lang="es-CL" dirty="0"/>
          </a:p>
        </p:txBody>
      </p:sp>
      <p:sp>
        <p:nvSpPr>
          <p:cNvPr id="5" name="Marcador de texto 1">
            <a:extLst>
              <a:ext uri="{FF2B5EF4-FFF2-40B4-BE49-F238E27FC236}">
                <a16:creationId xmlns="" xmlns:a16="http://schemas.microsoft.com/office/drawing/2014/main" id="{F886D2B5-E82F-1614-2471-A7278F27656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1C9371DA-1682-E3C6-B539-F43BCB286F7B}"/>
              </a:ext>
            </a:extLst>
          </p:cNvPr>
          <p:cNvCxnSpPr>
            <a:stCxn id="2" idx="2"/>
          </p:cNvCxnSpPr>
          <p:nvPr/>
        </p:nvCxnSpPr>
        <p:spPr>
          <a:xfrm>
            <a:off x="3393097" y="2872787"/>
            <a:ext cx="408882" cy="33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EC823EDB-687B-917E-7D2A-A9D5833270F0}"/>
              </a:ext>
            </a:extLst>
          </p:cNvPr>
          <p:cNvCxnSpPr>
            <a:stCxn id="11" idx="0"/>
          </p:cNvCxnSpPr>
          <p:nvPr/>
        </p:nvCxnSpPr>
        <p:spPr>
          <a:xfrm flipV="1">
            <a:off x="3501469" y="3753293"/>
            <a:ext cx="1567836" cy="576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AB6C2BF3-219D-6272-3248-A84789CD39EB}"/>
              </a:ext>
            </a:extLst>
          </p:cNvPr>
          <p:cNvCxnSpPr>
            <a:stCxn id="12" idx="2"/>
          </p:cNvCxnSpPr>
          <p:nvPr/>
        </p:nvCxnSpPr>
        <p:spPr>
          <a:xfrm>
            <a:off x="5895832" y="3065583"/>
            <a:ext cx="424757" cy="126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B8864124-D8F5-9B22-DBE9-9204395559BD}"/>
              </a:ext>
            </a:extLst>
          </p:cNvPr>
          <p:cNvCxnSpPr>
            <a:stCxn id="13" idx="2"/>
          </p:cNvCxnSpPr>
          <p:nvPr/>
        </p:nvCxnSpPr>
        <p:spPr>
          <a:xfrm flipH="1">
            <a:off x="8197516" y="3753293"/>
            <a:ext cx="555686" cy="1540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785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0">
            <a:extLst>
              <a:ext uri="{FF2B5EF4-FFF2-40B4-BE49-F238E27FC236}">
                <a16:creationId xmlns="" xmlns:a16="http://schemas.microsoft.com/office/drawing/2014/main" id="{1807CA38-D8A6-4F17-9EA2-BD4293642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2246"/>
          <a:stretch/>
        </p:blipFill>
        <p:spPr>
          <a:xfrm>
            <a:off x="1505759" y="1586679"/>
            <a:ext cx="9180482" cy="4659989"/>
          </a:xfrm>
          <a:prstGeom prst="rect">
            <a:avLst/>
          </a:prstGeom>
        </p:spPr>
      </p:pic>
      <p:sp>
        <p:nvSpPr>
          <p:cNvPr id="7" name="CuadroTexto 18">
            <a:extLst>
              <a:ext uri="{FF2B5EF4-FFF2-40B4-BE49-F238E27FC236}">
                <a16:creationId xmlns="" xmlns:a16="http://schemas.microsoft.com/office/drawing/2014/main" id="{00F66611-B1D5-437A-9EDC-D011B44DB146}"/>
              </a:ext>
            </a:extLst>
          </p:cNvPr>
          <p:cNvSpPr txBox="1"/>
          <p:nvPr/>
        </p:nvSpPr>
        <p:spPr>
          <a:xfrm>
            <a:off x="465304" y="1608305"/>
            <a:ext cx="2711033" cy="331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173" tIns="50173" rIns="50173" bIns="50173" numCol="1" spcCol="38100" rtlCol="0" anchor="t">
            <a:noAutofit/>
          </a:bodyPr>
          <a:lstStyle/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Un tropezón ocurre cuando el cuerpo pierde el equilibrio, debido a que el pie golpea contra un obstáculo o se enfrenta a un desnivel. </a:t>
            </a:r>
          </a:p>
          <a:p>
            <a:pPr defTabSz="903113">
              <a:lnSpc>
                <a:spcPts val="2000"/>
              </a:lnSpc>
              <a:spcBef>
                <a:spcPts val="600"/>
              </a:spcBef>
            </a:pPr>
            <a:r>
              <a:rPr lang="es-ES" sz="1500" dirty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Este puede generar una caída y/o lesiones (tobillo, rodilla, pie y cadera).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CD78198-3BDA-475E-903A-E9B62A60AC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CL" dirty="0"/>
              <a:t>Tropezón</a:t>
            </a:r>
          </a:p>
          <a:p>
            <a:endParaRPr lang="es-CL" dirty="0"/>
          </a:p>
        </p:txBody>
      </p:sp>
      <p:sp>
        <p:nvSpPr>
          <p:cNvPr id="4" name="Marcador de texto 1">
            <a:extLst>
              <a:ext uri="{FF2B5EF4-FFF2-40B4-BE49-F238E27FC236}">
                <a16:creationId xmlns="" xmlns:a16="http://schemas.microsoft.com/office/drawing/2014/main" id="{BFF4B058-DC16-5926-B572-7132D7074A8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65812" cy="523874"/>
          </a:xfrm>
        </p:spPr>
        <p:txBody>
          <a:bodyPr/>
          <a:lstStyle/>
          <a:p>
            <a:r>
              <a:rPr lang="es-CL" dirty="0"/>
              <a:t>Principales tipos de accidentes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685930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8FB60DCE-F3D2-46D7-8678-EA5DDD3E3172}"/>
</file>

<file path=customXml/itemProps2.xml><?xml version="1.0" encoding="utf-8"?>
<ds:datastoreItem xmlns:ds="http://schemas.openxmlformats.org/officeDocument/2006/customXml" ds:itemID="{28F298AD-47D7-4B83-B618-2D07ABB46240}"/>
</file>

<file path=customXml/itemProps3.xml><?xml version="1.0" encoding="utf-8"?>
<ds:datastoreItem xmlns:ds="http://schemas.openxmlformats.org/officeDocument/2006/customXml" ds:itemID="{D9579C8D-6219-43D1-9F30-1F9C90FFC289}"/>
</file>

<file path=docProps/app.xml><?xml version="1.0" encoding="utf-8"?>
<Properties xmlns="http://schemas.openxmlformats.org/officeDocument/2006/extended-properties" xmlns:vt="http://schemas.openxmlformats.org/officeDocument/2006/docPropsVTypes">
  <TotalTime>7228</TotalTime>
  <Words>1448</Words>
  <Application>Microsoft Office PowerPoint</Application>
  <PresentationFormat>Panorámica</PresentationFormat>
  <Paragraphs>185</Paragraphs>
  <Slides>24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ACHS Nueva Sans</vt:lpstr>
      <vt:lpstr>ACHS Nueva Serif Light</vt:lpstr>
      <vt:lpstr>ACHS Nueva Serif Medium</vt:lpstr>
      <vt:lpstr>Arial</vt:lpstr>
      <vt:lpstr>Calibri</vt:lpstr>
      <vt:lpstr>Calibri Light</vt:lpstr>
      <vt:lpstr>Helvetica Neue</vt:lpstr>
      <vt:lpstr>Helvetica Neue Medium</vt:lpstr>
      <vt:lpstr>Wingdings</vt:lpstr>
      <vt:lpstr>Tema de Office</vt:lpstr>
      <vt:lpstr>2_Tema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Saldaño Carreño</dc:creator>
  <cp:lastModifiedBy>Saldaño Carreño, Carlos Antonio</cp:lastModifiedBy>
  <cp:revision>407</cp:revision>
  <dcterms:created xsi:type="dcterms:W3CDTF">2023-07-11T20:17:04Z</dcterms:created>
  <dcterms:modified xsi:type="dcterms:W3CDTF">2025-01-22T19:10:33Z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0x0101007C36543F3D857D488921B9E8F0F0A212</vt:lpwstr>
  </property>
</Properties>
</file>