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3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45.xml" ContentType="application/vnd.openxmlformats-officedocument.presentationml.tags+xml"/>
  <Override PartName="/ppt/tags/tag9.xml" ContentType="application/vnd.openxmlformats-officedocument.presentationml.tags+xml"/>
  <Override PartName="/ppt/tags/tag64.xml" ContentType="application/vnd.openxmlformats-officedocument.presentationml.tags+xml"/>
  <Override PartName="/ppt/tags/tag46.xml" ContentType="application/vnd.openxmlformats-officedocument.presentationml.tags+xml"/>
  <Override PartName="/ppt/tags/tag65.xml" ContentType="application/vnd.openxmlformats-officedocument.presentationml.tags+xml"/>
  <Override PartName="/ppt/tags/tag8.xml" ContentType="application/vnd.openxmlformats-officedocument.presentationml.tags+xml"/>
  <Override PartName="/ppt/tags/tag47.xml" ContentType="application/vnd.openxmlformats-officedocument.presentationml.tags+xml"/>
  <Override PartName="/ppt/tags/tag7.xml" ContentType="application/vnd.openxmlformats-officedocument.presentationml.tags+xml"/>
  <Override PartName="/ppt/tags/tag10.xml" ContentType="application/vnd.openxmlformats-officedocument.presentationml.tags+xml"/>
  <Override PartName="/ppt/tags/tag66.xml" ContentType="application/vnd.openxmlformats-officedocument.presentationml.tags+xml"/>
  <Override PartName="/ppt/tags/tag12.xml" ContentType="application/vnd.openxmlformats-officedocument.presentationml.tags+xml"/>
  <Override PartName="/ppt/tags/tag42.xml" ContentType="application/vnd.openxmlformats-officedocument.presentationml.tags+xml"/>
  <Override PartName="/ppt/tags/tag69.xml" ContentType="application/vnd.openxmlformats-officedocument.presentationml.tags+xml"/>
  <Override PartName="/ppt/tags/tag11.xml" ContentType="application/vnd.openxmlformats-officedocument.presentationml.tags+xml"/>
  <Override PartName="/ppt/tags/tag68.xml" ContentType="application/vnd.openxmlformats-officedocument.presentationml.tags+xml"/>
  <Override PartName="/ppt/tags/tag43.xml" ContentType="application/vnd.openxmlformats-officedocument.presentationml.tags+xml"/>
  <Override PartName="/ppt/tags/tag67.xml" ContentType="application/vnd.openxmlformats-officedocument.presentationml.tags+xml"/>
  <Override PartName="/ppt/tags/tag48.xml" ContentType="application/vnd.openxmlformats-officedocument.presentationml.tags+xml"/>
  <Override PartName="/ppt/tags/tag44.xml" ContentType="application/vnd.openxmlformats-officedocument.presentationml.tags+xml"/>
  <Override PartName="/ppt/tags/tag50.xml" ContentType="application/vnd.openxmlformats-officedocument.presentationml.tags+xml"/>
  <Override PartName="/ppt/tags/tag63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57.xml" ContentType="application/vnd.openxmlformats-officedocument.presentationml.tags+xml"/>
  <Override PartName="/ppt/tags/tag56.xml" ContentType="application/vnd.openxmlformats-officedocument.presentationml.tags+xml"/>
  <Override PartName="/ppt/tags/tag53.xml" ContentType="application/vnd.openxmlformats-officedocument.presentationml.tags+xml"/>
  <Override PartName="/ppt/tags/tag55.xml" ContentType="application/vnd.openxmlformats-officedocument.presentationml.tags+xml"/>
  <Override PartName="/ppt/tags/tag54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13.xml" ContentType="application/vnd.openxmlformats-officedocument.presentationml.tags+xml"/>
  <Override PartName="/ppt/tags/tag62.xml" ContentType="application/vnd.openxmlformats-officedocument.presentationml.tags+xml"/>
  <Override PartName="/ppt/tags/tag51.xml" ContentType="application/vnd.openxmlformats-officedocument.presentationml.tags+xml"/>
  <Override PartName="/ppt/tags/tag61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49.xml" ContentType="application/vnd.openxmlformats-officedocument.presentationml.tags+xml"/>
  <Override PartName="/ppt/tags/tag41.xml" ContentType="application/vnd.openxmlformats-officedocument.presentationml.tags+xml"/>
  <Override PartName="/ppt/tags/tag28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ppt/tags/tag21.xml" ContentType="application/vnd.openxmlformats-officedocument.presentationml.tags+xml"/>
  <Override PartName="/ppt/tags/tag31.xml" ContentType="application/vnd.openxmlformats-officedocument.presentationml.tags+xml"/>
  <Override PartName="/ppt/tags/tag78.xml" ContentType="application/vnd.openxmlformats-officedocument.presentationml.tags+xml"/>
  <Override PartName="/ppt/tags/tag20.xml" ContentType="application/vnd.openxmlformats-officedocument.presentationml.tags+xml"/>
  <Override PartName="/ppt/tags/tag32.xml" ContentType="application/vnd.openxmlformats-officedocument.presentationml.tags+xml"/>
  <Override PartName="/ppt/tags/tag77.xml" ContentType="application/vnd.openxmlformats-officedocument.presentationml.tag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ppt/tags/tag29.xml" ContentType="application/vnd.openxmlformats-officedocument.presentationml.tags+xml"/>
  <Override PartName="/ppt/tags/tag27.xml" ContentType="application/vnd.openxmlformats-officedocument.presentationml.tags+xml"/>
  <Override PartName="/ppt/tags/tag30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9.xml" ContentType="application/vnd.openxmlformats-officedocument.presentationml.tags+xml"/>
  <Override PartName="/ppt/tags/tag34.xml" ContentType="application/vnd.openxmlformats-officedocument.presentationml.tags+xml"/>
  <Override PartName="/ppt/tags/tag72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15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71.xml" ContentType="application/vnd.openxmlformats-officedocument.presentationml.tags+xml"/>
  <Override PartName="/ppt/tags/tag14.xml" ContentType="application/vnd.openxmlformats-officedocument.presentationml.tags+xml"/>
  <Override PartName="/ppt/tags/tag33.xml" ContentType="application/vnd.openxmlformats-officedocument.presentationml.tags+xml"/>
  <Override PartName="/ppt/tags/tag73.xml" ContentType="application/vnd.openxmlformats-officedocument.presentationml.tags+xml"/>
  <Override PartName="/ppt/tags/tag35.xml" ContentType="application/vnd.openxmlformats-officedocument.presentationml.tags+xml"/>
  <Override PartName="/ppt/tags/tag76.xml" ContentType="application/vnd.openxmlformats-officedocument.presentationml.tags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16.xml" ContentType="application/vnd.openxmlformats-officedocument.presentationml.tags+xml"/>
  <Override PartName="/ppt/tags/tag75.xml" ContentType="application/vnd.openxmlformats-officedocument.presentationml.tags+xml"/>
  <Override PartName="/ppt/tags/tag74.xml" ContentType="application/vnd.openxmlformats-officedocument.presentationml.tags+xml"/>
  <Override PartName="/ppt/tags/tag17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9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1" r:id="rId36"/>
    <p:sldId id="292" r:id="rId37"/>
    <p:sldId id="290" r:id="rId38"/>
  </p:sldIdLst>
  <p:sldSz cx="12192000" cy="6858000"/>
  <p:notesSz cx="6858000" cy="9144000"/>
  <p:custDataLst>
    <p:tags r:id="rId40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lA0LRWA+VeEXmF6l51Qljg==" hashData="oX4ytFwcZdnQg+OKBQUPwUJzjEN9+g+7pzt6F2dnQIgJPH91TQyS3Ryde0oHMaWq3YmrEEuwmoSvKxu14QfZ5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yes Cordero, Leonardo Guille" initials="RCLG" lastIdx="10" clrIdx="0">
    <p:extLst>
      <p:ext uri="{19B8F6BF-5375-455C-9EA6-DF929625EA0E}">
        <p15:presenceInfo xmlns:p15="http://schemas.microsoft.com/office/powerpoint/2012/main" userId="S-1-5-21-1078081533-854245398-1957994488-2140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C045"/>
    <a:srgbClr val="15C047"/>
    <a:srgbClr val="EAEADE"/>
    <a:srgbClr val="F4F4ED"/>
    <a:srgbClr val="79F540"/>
    <a:srgbClr val="000000"/>
    <a:srgbClr val="004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281"/>
  </p:normalViewPr>
  <p:slideViewPr>
    <p:cSldViewPr snapToGrid="0" snapToObjects="1">
      <p:cViewPr varScale="1">
        <p:scale>
          <a:sx n="78" d="100"/>
          <a:sy n="78" d="100"/>
        </p:scale>
        <p:origin x="12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binaria_de_Microsoft_Excel1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55769230769231"/>
          <c:y val="0.22431668237511782"/>
          <c:w val="0.7533653846153846"/>
          <c:h val="0.617342130065975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572101790763430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CHS Nueva Serif"/>
                      <a:ea typeface="ACHS Nueva Serif"/>
                      <a:cs typeface="ACHS Nueva Serif"/>
                      <a:sym typeface="ACHS Nueva Serif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3760603204524034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CHS Nueva Serif"/>
                      <a:ea typeface="ACHS Nueva Serif"/>
                      <a:cs typeface="ACHS Nueva Serif"/>
                      <a:sym typeface="ACHS Nueva Serif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0"/>
                  <c:y val="-0.3477851083883128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CHS Nueva Serif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General</c:formatCode>
                <c:ptCount val="3"/>
                <c:pt idx="0">
                  <c:v>80751</c:v>
                </c:pt>
                <c:pt idx="1">
                  <c:v>86050</c:v>
                </c:pt>
                <c:pt idx="2">
                  <c:v>78238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2.0192307692307693E-2"/>
                  <c:y val="1.036757775683317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CHS Nueva Serif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1.7788461538461538E-2"/>
                  <c:y val="1.0367577756833177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CHS Nueva Serif"/>
                      <a:ea typeface="ACHS Nueva Serif"/>
                      <a:cs typeface="ACHS Nueva Serif"/>
                      <a:sym typeface="ACHS Nueva Serif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1.7788461538461538E-2"/>
                  <c:y val="1.1310084825636193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ACHS Nueva Serif"/>
                      <a:ea typeface="ACHS Nueva Serif"/>
                      <a:cs typeface="ACHS Nueva Serif"/>
                      <a:sym typeface="ACHS Nueva Serif"/>
                    </a:defRPr>
                  </a:pPr>
                  <a:endParaRPr lang="es-CL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General</c:formatCode>
                <c:ptCount val="3"/>
                <c:pt idx="0">
                  <c:v>1688</c:v>
                </c:pt>
                <c:pt idx="1">
                  <c:v>1745</c:v>
                </c:pt>
                <c:pt idx="2">
                  <c:v>1635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394194176"/>
        <c:axId val="853562760"/>
      </c:barChart>
      <c:catAx>
        <c:axId val="39419417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853562760"/>
        <c:crosses val="min"/>
        <c:auto val="0"/>
        <c:lblAlgn val="ctr"/>
        <c:lblOffset val="100"/>
        <c:noMultiLvlLbl val="0"/>
      </c:catAx>
      <c:valAx>
        <c:axId val="853562760"/>
        <c:scaling>
          <c:orientation val="minMax"/>
          <c:max val="860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9419417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1-15T16:12:45.401" idx="10">
    <p:pos x="7444" y="37"/>
    <p:text>Se modifica información completa y se agrega gráfico de evolución</p:text>
    <p:extLst>
      <p:ext uri="{C676402C-5697-4E1C-873F-D02D1690AC5C}">
        <p15:threadingInfo xmlns:p15="http://schemas.microsoft.com/office/powerpoint/2012/main" timeZoneBias="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EF7C9-038D-41DA-9562-CD7C0AA25260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4C7DE-78BB-47BD-997A-6605428ACEE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23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CL" sz="1200" dirty="0" smtClean="0">
                <a:latin typeface="Tw Cen MT" panose="020B0602020104020603" pitchFamily="34" charset="0"/>
              </a:rPr>
              <a:t>En Chile, en el año 2023 se registraron </a:t>
            </a:r>
            <a:r>
              <a:rPr lang="es-CL" sz="1200" b="1" dirty="0" smtClean="0">
                <a:latin typeface="Tw Cen MT" panose="020B0602020104020603" pitchFamily="34" charset="0"/>
              </a:rPr>
              <a:t>78.238 </a:t>
            </a:r>
            <a:r>
              <a:rPr lang="es-CL" sz="1200" dirty="0" smtClean="0">
                <a:latin typeface="Tw Cen MT" panose="020B0602020104020603" pitchFamily="34" charset="0"/>
              </a:rPr>
              <a:t>accidentes de tránsito. Como consecuencia de éstos fallecieron </a:t>
            </a:r>
            <a:r>
              <a:rPr lang="es-CL" sz="1200" b="1" dirty="0" smtClean="0">
                <a:latin typeface="Tw Cen MT" panose="020B0602020104020603" pitchFamily="34" charset="0"/>
              </a:rPr>
              <a:t>1.635</a:t>
            </a:r>
            <a:r>
              <a:rPr lang="es-CL" sz="1200" dirty="0" smtClean="0">
                <a:latin typeface="Tw Cen MT" panose="020B0602020104020603" pitchFamily="34" charset="0"/>
              </a:rPr>
              <a:t> personas y </a:t>
            </a:r>
            <a:r>
              <a:rPr lang="es-CL" sz="1200" b="1" dirty="0" smtClean="0">
                <a:latin typeface="Tw Cen MT" panose="020B0602020104020603" pitchFamily="34" charset="0"/>
              </a:rPr>
              <a:t>45.679</a:t>
            </a:r>
            <a:r>
              <a:rPr lang="es-CL" sz="1200" dirty="0" smtClean="0">
                <a:latin typeface="Tw Cen MT" panose="020B0602020104020603" pitchFamily="34" charset="0"/>
              </a:rPr>
              <a:t> lesionados (graves, menos graves o leves). </a:t>
            </a:r>
          </a:p>
          <a:p>
            <a:pPr algn="just"/>
            <a:endParaRPr lang="es-CL" sz="1200" dirty="0" smtClean="0">
              <a:latin typeface="Tw Cen MT" panose="020B0602020104020603" pitchFamily="34" charset="0"/>
            </a:endParaRPr>
          </a:p>
          <a:p>
            <a:pPr algn="just"/>
            <a:r>
              <a:rPr lang="es-CL" sz="1200" dirty="0" smtClean="0">
                <a:latin typeface="Tw Cen MT" panose="020B0602020104020603" pitchFamily="34" charset="0"/>
              </a:rPr>
              <a:t>Un </a:t>
            </a:r>
            <a:r>
              <a:rPr lang="es-CL" sz="1200" b="1" dirty="0" smtClean="0">
                <a:latin typeface="Tw Cen MT" panose="020B0602020104020603" pitchFamily="34" charset="0"/>
              </a:rPr>
              <a:t>76%</a:t>
            </a:r>
            <a:r>
              <a:rPr lang="es-CL" sz="1200" dirty="0" smtClean="0">
                <a:latin typeface="Tw Cen MT" panose="020B0602020104020603" pitchFamily="34" charset="0"/>
              </a:rPr>
              <a:t> se produce en zonas urbanas; y la mayor cantidad en cruces de calles o intersecciones.</a:t>
            </a:r>
          </a:p>
          <a:p>
            <a:pPr algn="just"/>
            <a:endParaRPr lang="es-CL" sz="1200" b="1" dirty="0" smtClean="0">
              <a:latin typeface="Tw Cen MT" panose="020B0602020104020603" pitchFamily="34" charset="0"/>
            </a:endParaRPr>
          </a:p>
          <a:p>
            <a:pPr algn="just"/>
            <a:r>
              <a:rPr lang="es-CL" sz="1200" dirty="0" smtClean="0">
                <a:latin typeface="Tw Cen MT" panose="020B0602020104020603" pitchFamily="34" charset="0"/>
              </a:rPr>
              <a:t>El grupo etario con mayor accidentabilidad son jóvenes entre </a:t>
            </a:r>
            <a:r>
              <a:rPr lang="es-CL" sz="1200" b="1" dirty="0" smtClean="0">
                <a:latin typeface="Tw Cen MT" panose="020B0602020104020603" pitchFamily="34" charset="0"/>
              </a:rPr>
              <a:t>18</a:t>
            </a:r>
            <a:r>
              <a:rPr lang="es-CL" sz="1200" dirty="0" smtClean="0">
                <a:latin typeface="Tw Cen MT" panose="020B0602020104020603" pitchFamily="34" charset="0"/>
              </a:rPr>
              <a:t> y </a:t>
            </a:r>
            <a:r>
              <a:rPr lang="es-CL" sz="1200" b="1" dirty="0" smtClean="0">
                <a:latin typeface="Tw Cen MT" panose="020B0602020104020603" pitchFamily="34" charset="0"/>
              </a:rPr>
              <a:t>29</a:t>
            </a:r>
            <a:r>
              <a:rPr lang="es-CL" sz="1200" dirty="0" smtClean="0">
                <a:latin typeface="Tw Cen MT" panose="020B0602020104020603" pitchFamily="34" charset="0"/>
              </a:rPr>
              <a:t> años, y representan el </a:t>
            </a:r>
            <a:r>
              <a:rPr lang="es-CL" sz="1200" b="1" dirty="0" smtClean="0">
                <a:latin typeface="Tw Cen MT" panose="020B0602020104020603" pitchFamily="34" charset="0"/>
              </a:rPr>
              <a:t>24%</a:t>
            </a:r>
            <a:r>
              <a:rPr lang="es-CL" sz="1200" dirty="0" smtClean="0">
                <a:latin typeface="Tw Cen MT" panose="020B0602020104020603" pitchFamily="34" charset="0"/>
              </a:rPr>
              <a:t> del total de conductores fallecidos en accidentes de tránsito. </a:t>
            </a:r>
          </a:p>
          <a:p>
            <a:pPr algn="just"/>
            <a:endParaRPr lang="es-CL" sz="1200" dirty="0" smtClean="0">
              <a:latin typeface="Tw Cen MT" panose="020B0602020104020603" pitchFamily="34" charset="0"/>
            </a:endParaRPr>
          </a:p>
          <a:p>
            <a:pPr algn="just"/>
            <a:r>
              <a:rPr lang="es-CL" sz="1200" dirty="0" smtClean="0">
                <a:latin typeface="Tw Cen MT" panose="020B0602020104020603" pitchFamily="34" charset="0"/>
              </a:rPr>
              <a:t>El </a:t>
            </a:r>
            <a:r>
              <a:rPr lang="es-CL" sz="1200" b="1" dirty="0" smtClean="0">
                <a:latin typeface="Tw Cen MT" panose="020B0602020104020603" pitchFamily="34" charset="0"/>
              </a:rPr>
              <a:t>76%</a:t>
            </a:r>
            <a:r>
              <a:rPr lang="es-CL" sz="1200" dirty="0" smtClean="0">
                <a:latin typeface="Tw Cen MT" panose="020B0602020104020603" pitchFamily="34" charset="0"/>
              </a:rPr>
              <a:t> de conductores fallecidos en accidentes de tránsito son varones y que la falla humana está presente en más del </a:t>
            </a:r>
            <a:r>
              <a:rPr lang="es-CL" sz="1200" b="1" dirty="0" smtClean="0">
                <a:latin typeface="Tw Cen MT" panose="020B0602020104020603" pitchFamily="34" charset="0"/>
              </a:rPr>
              <a:t>90%</a:t>
            </a:r>
            <a:r>
              <a:rPr lang="es-CL" sz="1200" dirty="0" smtClean="0">
                <a:latin typeface="Tw Cen MT" panose="020B0602020104020603" pitchFamily="34" charset="0"/>
              </a:rPr>
              <a:t> de los accidentes.</a:t>
            </a:r>
          </a:p>
          <a:p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ACHS Nueva Serif" pitchFamily="2" charset="0"/>
                <a:ea typeface="+mn-ea"/>
                <a:cs typeface="Arial" panose="020B0604020202020204" pitchFamily="34" charset="0"/>
                <a:sym typeface="Helvetica Neue"/>
              </a:rPr>
              <a:t> </a:t>
            </a:r>
          </a:p>
          <a:p>
            <a:r>
              <a:rPr lang="es-CL" sz="1200" b="0" i="0" kern="1200" dirty="0" smtClean="0">
                <a:solidFill>
                  <a:schemeClr val="tx1"/>
                </a:solidFill>
                <a:effectLst/>
                <a:latin typeface="ACHS Nueva Serif" pitchFamily="2" charset="0"/>
                <a:ea typeface="+mn-ea"/>
                <a:cs typeface="Arial" panose="020B0604020202020204" pitchFamily="34" charset="0"/>
                <a:sym typeface="Helvetica Neue"/>
              </a:rPr>
              <a:t>Dado lo anterior, y de acuerdo a las estadísticas que proporcionan Carabineros de Chile, las principales causas de los accidentes de tránsito en nuestro país, se ve resumida en la siguiente tabla.</a:t>
            </a:r>
            <a:endParaRPr lang="es-CL" sz="1200" b="0" i="0" kern="1200" dirty="0">
              <a:solidFill>
                <a:schemeClr val="tx1"/>
              </a:solidFill>
              <a:effectLst/>
              <a:latin typeface="ACHS Nueva Serif" pitchFamily="2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>
                <a:solidFill>
                  <a:prstClr val="black"/>
                </a:solidFill>
              </a:rPr>
              <a:pPr/>
              <a:t>11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5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8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0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2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3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4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5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oleObject" Target="../embeddings/oleObject16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20B890-7F27-2543-9D68-EC0860F6C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7AB8414-56E2-AC4D-B809-21C697FC4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347DCA1-734A-6E4D-B9F0-12B56709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3EABC21-4D0E-1144-BCF8-8F106C112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90986B3-2AB3-2947-98CB-BFE62513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91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71DEE6-06ED-F247-B6EE-71BEA45B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BDC31862-ADE1-9540-B26D-0FF2DC62B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9F0AAEA-B130-5144-B993-1694F5EB2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54BD01D-C901-8848-A404-8A8CE94C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51EED86-2555-EE47-98E9-8A201E02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7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D2147E0-7550-684A-BBE9-052425D79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95784CC-225D-264F-8963-FA713C904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915E38D-98A9-2844-813D-ECB36445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08E8FBAD-21F1-8644-873D-67332F71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53C4CA5-3AD8-1D4F-A535-58D0DED3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7636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5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66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0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66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90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8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46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8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75903E2-E2FE-724C-B711-DB7ABE2D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BCDA04C-47BD-AA43-BF5A-C80A77C9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E57CE66-0B67-704C-B692-2C0B76BE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4715B8E-C614-8F4F-ACB3-3992FA19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84AFBFC-01AA-ED4C-958C-6D7CAF51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8192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16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2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1056459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endParaRPr lang="es-CL" dirty="0"/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4936" y="6307024"/>
            <a:ext cx="103966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u="none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35" name="Marcador de texto 7">
            <a:extLst>
              <a:ext uri="{FF2B5EF4-FFF2-40B4-BE49-F238E27FC236}">
                <a16:creationId xmlns="" xmlns:a16="http://schemas.microsoft.com/office/drawing/2014/main" id="{D7DF378A-026C-4225-AFB3-233ADAFEB2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085" y="4957143"/>
            <a:ext cx="4989786" cy="1143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bg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  <a:br>
              <a:rPr lang="es-ES" dirty="0"/>
            </a:br>
            <a:r>
              <a:rPr lang="es-ES" dirty="0"/>
              <a:t>Arial Bold - 30 puntos</a:t>
            </a:r>
            <a:endParaRPr lang="es-CL" dirty="0"/>
          </a:p>
        </p:txBody>
      </p:sp>
      <p:pic>
        <p:nvPicPr>
          <p:cNvPr id="3" name="Gráfico 2">
            <a:extLst>
              <a:ext uri="{FF2B5EF4-FFF2-40B4-BE49-F238E27FC236}">
                <a16:creationId xmlns="" xmlns:a16="http://schemas.microsoft.com/office/drawing/2014/main" id="{6684D6C2-8FED-B52F-0DE2-7AC39638A0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324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erre gr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55288D1B-98A4-32E3-8DB4-CCBE19B84F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59474" y="2512390"/>
            <a:ext cx="4473053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590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bl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5A7A9B33-7B66-F8F4-1825-E799862F44D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7991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AD3C91F-24C9-937E-CAD8-008A6BCF7E99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BECB94EE-2021-766E-66DF-A02E74D7DA1A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784DA957-7346-8A14-74C3-09C332D9867D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41935EE7-2010-DB0E-6C3A-AC90D27A85D5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7C14BBD-5910-AA0B-FA10-89E9320D26CE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426E49CE-8D77-9EFE-34DD-2EB4C78A08C7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D172806-E0A8-B922-23CD-E04F500955B5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AA27AEF8-B9C0-93A0-8845-A752493B5842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EF9FAB4C-032F-599C-A2B8-4AF8DBF26325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C99CA4D3-9B09-FFC7-2982-9EB313F7B3E9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E87D6726-AA9A-125F-35D7-F17ABD668B3B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46669984-4816-DF96-05FD-DB4F32E1D237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6462527A-413E-08BC-6BAB-21B40FFBE75A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D8D87479-B62F-508C-CDEC-C459FACFB58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9" name="Marcador de número de diapositiva 1">
            <a:extLst>
              <a:ext uri="{FF2B5EF4-FFF2-40B4-BE49-F238E27FC236}">
                <a16:creationId xmlns="" xmlns:a16="http://schemas.microsoft.com/office/drawing/2014/main" id="{4A8CA278-5EA4-F2D1-645A-2841FE908A7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7B7BA8A6-132C-AE42-B46A-523DDA54712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EFFB580F-43F1-D169-9FBA-E4BD07DEF46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="" xmlns:a16="http://schemas.microsoft.com/office/drawing/2014/main" id="{63A156A8-1ECD-9141-544B-166421C124E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CD5E070D-3F3B-1B6F-3AB7-9379AABAD1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66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FA6940AD-40B8-365F-8A39-B2DD501E6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98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ranja 1/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8815200" cy="6858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171450" indent="-171450" algn="ctr" defTabSz="825500" hangingPunct="0">
              <a:buFont typeface="Wingdings" panose="05000000000000000000" pitchFamily="2" charset="2"/>
              <a:buChar char="§"/>
            </a:pPr>
            <a:endParaRPr lang="en-US" sz="1000" dirty="0" err="1">
              <a:solidFill>
                <a:srgbClr val="FFFFFF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FE66F47F-72C7-BAE4-A47A-FB881F895DC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5" name="Marcador de número de diapositiva 1">
            <a:extLst>
              <a:ext uri="{FF2B5EF4-FFF2-40B4-BE49-F238E27FC236}">
                <a16:creationId xmlns="" xmlns:a16="http://schemas.microsoft.com/office/drawing/2014/main" id="{54856A64-3944-D063-A51A-843A25CACD1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ABB13BA6-FEB8-A8D9-5534-1EFF3038A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9BDF55F6-86E9-D30E-473D-03D8AB6ED51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="" xmlns:a16="http://schemas.microsoft.com/office/drawing/2014/main" id="{3071ADB6-042E-C07F-156D-FE614C27E06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8057293C-3509-6315-A576-6CEBF8FF5C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727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3600" b="0">
                <a:solidFill>
                  <a:schemeClr val="tx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Máximo 3 líneas Arial - 36 puntos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5E0497F8-A2FD-49A7-2776-B541B2C60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0" y="582545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14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29F75AE-9443-AB48-87CB-4F02A7097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21B724F-0880-7141-9549-5BB288CCE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3C94EBA-421D-774E-9BDD-4E79E00E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443AAD6-E623-8042-930E-13521D9A1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5A0252F-6FD9-DA43-8785-040EBCE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9594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223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557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01114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2215" y="2470016"/>
            <a:ext cx="1910556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223" y="4082327"/>
            <a:ext cx="1910496" cy="15639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Arial</a:t>
            </a:r>
            <a:br>
              <a:rPr lang="es-ES" dirty="0">
                <a:solidFill>
                  <a:schemeClr val="bg2"/>
                </a:solidFill>
              </a:rPr>
            </a:br>
            <a:r>
              <a:rPr lang="es-ES" dirty="0">
                <a:solidFill>
                  <a:schemeClr val="bg2"/>
                </a:solidFill>
              </a:rPr>
              <a:t>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5574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392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2275" y="4082774"/>
            <a:ext cx="1910496" cy="1563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33034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7655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82276" y="1926714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D7B7004-52BB-B5F0-4E28-4F86D8D4781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3" name="Marcador de número de diapositiva 1">
            <a:extLst>
              <a:ext uri="{FF2B5EF4-FFF2-40B4-BE49-F238E27FC236}">
                <a16:creationId xmlns="" xmlns:a16="http://schemas.microsoft.com/office/drawing/2014/main" id="{08EA6602-AC03-7B3E-9195-835BCBF5F9C8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501FF1B-BD4D-A157-0E36-74D11CCC30C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F8B2E1C-3612-5603-0BF4-77D309DEC3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5" name="Conector recto 18">
            <a:extLst>
              <a:ext uri="{FF2B5EF4-FFF2-40B4-BE49-F238E27FC236}">
                <a16:creationId xmlns="" xmlns:a16="http://schemas.microsoft.com/office/drawing/2014/main" id="{CA188178-0E47-0073-F8C7-CEABECF512B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0F1CF61F-F315-E01E-9B5C-4E1A830AC3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213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3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Diapositiva de think-cell" r:id="rId5" imgW="0" imgH="0" progId="TCLayout.ActiveDocument.1">
                  <p:embed/>
                </p:oleObj>
              </mc:Choice>
              <mc:Fallback>
                <p:oleObj name="Diapositiva de think-cell" r:id="rId5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="" xmlns:a16="http://schemas.microsoft.com/office/drawing/2014/main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2590199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="" xmlns:a16="http://schemas.microsoft.com/office/drawing/2014/main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="" xmlns:a16="http://schemas.microsoft.com/office/drawing/2014/main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="" xmlns:a16="http://schemas.microsoft.com/office/drawing/2014/main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="" xmlns:a16="http://schemas.microsoft.com/office/drawing/2014/main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="" xmlns:a16="http://schemas.microsoft.com/office/drawing/2014/main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="" xmlns:a16="http://schemas.microsoft.com/office/drawing/2014/main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="" xmlns:a16="http://schemas.microsoft.com/office/drawing/2014/main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="" xmlns:a16="http://schemas.microsoft.com/office/drawing/2014/main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="" xmlns:a16="http://schemas.microsoft.com/office/drawing/2014/main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47327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="" xmlns:a16="http://schemas.microsoft.com/office/drawing/2014/main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="" xmlns:a16="http://schemas.microsoft.com/office/drawing/2014/main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8891" y="452438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6465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496571"/>
            <a:ext cx="9849281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000" b="0" i="0" u="none" strike="noStrike" cap="none" spc="0" baseline="0" dirty="0">
                <a:solidFill>
                  <a:schemeClr val="accent5"/>
                </a:solidFill>
                <a:uFillTx/>
                <a:latin typeface="ACHS Nueva Serif" pitchFamily="2" charset="0"/>
                <a:ea typeface="ACHS Nueva Serif" pitchFamily="2" charset="0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9262" y="1159880"/>
            <a:ext cx="9849281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CHS Nueva Serif" pitchFamily="2" charset="0"/>
                <a:ea typeface="ACHS Nueva Serif" pitchFamily="2" charset="0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="" xmlns:a16="http://schemas.microsoft.com/office/drawing/2014/main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="" xmlns:a16="http://schemas.microsoft.com/office/drawing/2014/main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Círculo">
            <a:extLst>
              <a:ext uri="{FF2B5EF4-FFF2-40B4-BE49-F238E27FC236}">
                <a16:creationId xmlns="" xmlns:a16="http://schemas.microsoft.com/office/drawing/2014/main" id="{B013BD41-287C-1A57-DF87-979E3985710F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="" xmlns:a16="http://schemas.microsoft.com/office/drawing/2014/main" id="{038593C4-09B1-CC43-03A6-1E570B7E9230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="" xmlns:a16="http://schemas.microsoft.com/office/drawing/2014/main" id="{64C3536A-DB1D-5F9D-A859-EF83745A0F3C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="" xmlns:a16="http://schemas.microsoft.com/office/drawing/2014/main" id="{F0E96976-20F5-C9D2-DB6C-2972F6ADC8ED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="" xmlns:a16="http://schemas.microsoft.com/office/drawing/2014/main" id="{8284F20C-5834-107A-6C61-4581EF210267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="" xmlns:a16="http://schemas.microsoft.com/office/drawing/2014/main" id="{B90B81C4-637D-FE03-E21B-DA820BA34052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="" xmlns:a16="http://schemas.microsoft.com/office/drawing/2014/main" id="{EF616713-76ED-1DF7-A5AF-E647F10E69B4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84A4A24-CB9F-C923-AFB2-BB380632CC49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0ABF032F-0128-3042-C572-D475BC9EE629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err="1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406777C-366A-BBCE-2030-CB4475CFAEAC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12C0B682-0695-8ABA-7305-F19C5602C945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DB299067-D620-B2F3-D94C-C61BF550AE28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erif" pitchFamily="2" charset="0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erif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82552B1E-5A98-21B5-3B5F-3DFF71BE7B09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616161"/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="" xmlns:a16="http://schemas.microsoft.com/office/drawing/2014/main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555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653" y="1589782"/>
            <a:ext cx="1403474" cy="888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653" y="3199250"/>
            <a:ext cx="1403474" cy="888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653" y="4808718"/>
            <a:ext cx="1403474" cy="888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Título Arial Bold 16</a:t>
            </a:r>
            <a:endParaRPr lang="es-CL"/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9E9C22AF-E388-556C-4E40-782807F42A9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5C50D126-ACFF-8254-BC9B-5257DAE7AAB7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05375231-091A-3750-BE08-97BEB30D049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C071937-690E-BA6A-1309-B62976822B89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5" name="Conector recto 18">
            <a:extLst>
              <a:ext uri="{FF2B5EF4-FFF2-40B4-BE49-F238E27FC236}">
                <a16:creationId xmlns="" xmlns:a16="http://schemas.microsoft.com/office/drawing/2014/main" id="{EA2A2096-C900-949A-CDD7-F85753C279CA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Picture 9">
            <a:extLst>
              <a:ext uri="{FF2B5EF4-FFF2-40B4-BE49-F238E27FC236}">
                <a16:creationId xmlns="" xmlns:a16="http://schemas.microsoft.com/office/drawing/2014/main" id="{B27470B5-6416-9AA9-0A36-EB3F1CAEB9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0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  <p15:guide id="2" pos="280">
          <p15:clr>
            <a:srgbClr val="FBAE40"/>
          </p15:clr>
        </p15:guide>
        <p15:guide id="3" orient="horz" pos="358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tx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5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tx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5F87F97-8491-0A1C-B28E-C9EF834761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32" y="5394193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1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ja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02D7FF15-B38C-8842-876D-97F49F22B2FB}"/>
              </a:ext>
            </a:extLst>
          </p:cNvPr>
          <p:cNvSpPr/>
          <p:nvPr userDrawn="1"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171450" indent="-171450" algn="ctr" defTabSz="825500" hangingPunct="0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FFFFFF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3C80AA98-DF0A-D558-4346-340778DB86D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="" xmlns:a16="http://schemas.microsoft.com/office/drawing/2014/main" id="{F5FD7157-1F1F-BEAC-4F32-D24F6D53A36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2" name="Marcador de texto 7">
            <a:extLst>
              <a:ext uri="{FF2B5EF4-FFF2-40B4-BE49-F238E27FC236}">
                <a16:creationId xmlns="" xmlns:a16="http://schemas.microsoft.com/office/drawing/2014/main" id="{2878D212-5AF2-903E-A7F8-93D59287C25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0CB4FA48-7D4D-2773-1477-8931445131A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1" name="Conector recto 18">
            <a:extLst>
              <a:ext uri="{FF2B5EF4-FFF2-40B4-BE49-F238E27FC236}">
                <a16:creationId xmlns="" xmlns:a16="http://schemas.microsoft.com/office/drawing/2014/main" id="{C42DE094-1EFC-2B52-C6DF-950313E94BED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5496D2A9-BCAB-633C-E4EB-C4C7B9A7E7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0178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626227" y="976313"/>
            <a:ext cx="9078851" cy="67447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9500" b="1">
                <a:solidFill>
                  <a:schemeClr val="accent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Nº</a:t>
            </a:r>
            <a:endParaRPr lang="es-CL" dirty="0"/>
          </a:p>
        </p:txBody>
      </p:sp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AD2C0A8-B6B2-0419-0AFF-3341208219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8545" y="370115"/>
            <a:ext cx="2138711" cy="2394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Nº</a:t>
            </a:r>
            <a:r>
              <a:rPr lang="es-ES" dirty="0"/>
              <a:t> - Título del capítulo</a:t>
            </a:r>
            <a:endParaRPr lang="es-CL" dirty="0"/>
          </a:p>
        </p:txBody>
      </p:sp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81C8C9F4-8EE4-DE3A-A006-90BC9A669AB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14400" y="2150888"/>
            <a:ext cx="10326029" cy="3915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0">
                <a:solidFill>
                  <a:schemeClr val="accent1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</a:t>
            </a:r>
            <a:br>
              <a:rPr lang="es-ES" dirty="0"/>
            </a:br>
            <a:r>
              <a:rPr lang="es-ES" dirty="0"/>
              <a:t>Arial - 40 puntos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92EF5749-03D5-7EB9-B918-BCA03C1609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14400" y="1260300"/>
            <a:ext cx="10326029" cy="523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>
                <a:solidFill>
                  <a:schemeClr val="bg2"/>
                </a:solidFill>
                <a:latin typeface="ACHS Nueva Serif" pitchFamily="2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- 40 puntos</a:t>
            </a:r>
            <a:endParaRPr lang="es-CL" dirty="0"/>
          </a:p>
        </p:txBody>
      </p:sp>
      <p:pic>
        <p:nvPicPr>
          <p:cNvPr id="2" name="Picture 9">
            <a:extLst>
              <a:ext uri="{FF2B5EF4-FFF2-40B4-BE49-F238E27FC236}">
                <a16:creationId xmlns="" xmlns:a16="http://schemas.microsoft.com/office/drawing/2014/main" id="{AE4C7EE8-3C8D-3F09-779E-F218E79787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7701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76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89">
          <p15:clr>
            <a:srgbClr val="FBAE40"/>
          </p15:clr>
        </p15:guide>
        <p15:guide id="4" pos="7061">
          <p15:clr>
            <a:srgbClr val="FBAE40"/>
          </p15:clr>
        </p15:guide>
        <p15:guide id="5" orient="horz" pos="155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47E381-CDE0-CA4E-83FD-4CA054BF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74A6DCD-8F28-9446-AA7A-6DA95CF03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F44E5B6-B388-CE4B-B05E-53A84AFF3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66B4FAC2-F014-C242-AD77-8D41BF587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32BBC2F-BD79-AD43-9CB4-F3B441E0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BBE3150-EDB5-FF4F-B8A9-3A18327E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265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678889-87EF-A74E-BE35-36CD39CF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C7EDA15-3F39-934A-83CC-C3CDEA83A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413ED56-BCF6-5445-B3F2-104AC6F6E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2D14E0E-C96A-F149-8645-2694E6416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1D296898-7669-D442-A987-FF1CD9047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4F65F09-0875-3444-ACFD-8AFC9057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30E4A78-82C4-8345-A2CD-616B6BD0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FA22C658-1E42-4645-94F7-E34B14AE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67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B71B97E-18C3-A840-A14A-85529EF9E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4D3F80CA-FE58-0340-9517-57D8A52F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8AFC2781-9EB3-D246-B905-09AE392AB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895A477C-A02D-BE49-B7B5-224990780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21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09F1636A-E148-C047-AC5A-E761D3733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086A2235-7C03-B44C-A8F0-8D228F0E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C8361045-A2A7-AE4E-AFDB-941672A9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738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C180B9-081C-824D-8C27-8A05F19B1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497D49E-8C6B-814E-9F32-EC0B4278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108F5E33-3A99-7B4A-A251-B42196621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4467B522-C9B5-EC42-BD38-7751C349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496D37B-AEA0-854D-8FA9-C5ABA0CA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1B0EC18-529D-BB46-94E9-C930C981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364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2B46C32-366D-4649-AF4D-D3505124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0F7B359-F304-B143-9BA3-B6E46CE6D9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762CF3D4-53B0-AF42-AC8C-16E30D946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76818BB-6F84-5B44-8B80-9DCE8D93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1429CEC-351F-7B45-B232-F20B81D2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F07B1FA-95AF-1146-8CCB-D4A42C0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887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25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542B515C-7075-F940-AFBF-12D81782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3926EE0-739F-834B-A01A-6DE089CF5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32B06115-54FF-3C4A-BA84-81FCD6983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5304-467D-F54B-9742-D5C4E6C70CAF}" type="datetimeFigureOut">
              <a:rPr lang="es-CL" smtClean="0"/>
              <a:t>23-02-2025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C45EBE7-B61E-4F4E-AE35-4DB67DA69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4E7757B-AFCF-BF4D-8B3E-B41A65B35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769D2-9D9F-5B46-A634-B351B3CEE6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800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23-02-2025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3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iapositiva de think-cell" r:id="rId21" imgW="415" imgH="416" progId="TCLayout.ActiveDocument.1">
                  <p:embed/>
                </p:oleObj>
              </mc:Choice>
              <mc:Fallback>
                <p:oleObj name="Diapositiva de think-cell" r:id="rId21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="" xmlns:a16="http://schemas.microsoft.com/office/drawing/2014/main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97679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ACHS Nueva Serif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slideLayout" Target="../slideLayouts/slideLayout28.xml"/><Relationship Id="rId3" Type="http://schemas.openxmlformats.org/officeDocument/2006/relationships/tags" Target="../tags/tag32.xml"/><Relationship Id="rId21" Type="http://schemas.openxmlformats.org/officeDocument/2006/relationships/tags" Target="../tags/tag50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2" Type="http://schemas.openxmlformats.org/officeDocument/2006/relationships/tags" Target="../tags/tag31.xml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29" Type="http://schemas.openxmlformats.org/officeDocument/2006/relationships/image" Target="../media/image1.emf"/><Relationship Id="rId1" Type="http://schemas.openxmlformats.org/officeDocument/2006/relationships/vmlDrawing" Target="../drawings/vmlDrawing17.v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tags" Target="../tags/tag53.xml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28" Type="http://schemas.openxmlformats.org/officeDocument/2006/relationships/oleObject" Target="../embeddings/oleObject17.bin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31" Type="http://schemas.openxmlformats.org/officeDocument/2006/relationships/comments" Target="../comments/comment1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notesSlide" Target="../notesSlides/notesSlide1.xml"/><Relationship Id="rId30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4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75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6.xml"/><Relationship Id="rId6" Type="http://schemas.openxmlformats.org/officeDocument/2006/relationships/image" Target="../media/image49.png"/><Relationship Id="rId5" Type="http://schemas.openxmlformats.org/officeDocument/2006/relationships/image" Target="../media/image59.sv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7.xml"/><Relationship Id="rId6" Type="http://schemas.openxmlformats.org/officeDocument/2006/relationships/image" Target="../media/image50.png"/><Relationship Id="rId5" Type="http://schemas.openxmlformats.org/officeDocument/2006/relationships/image" Target="../media/image59.sv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6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0178B02D-E00B-B447-AD98-3A00E3BCAB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49AF5809-CFA4-CC4B-AB49-D7A6883419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8"/>
            <a:ext cx="10564906" cy="6853643"/>
          </a:xfrm>
          <a:prstGeom prst="rect">
            <a:avLst/>
          </a:prstGeom>
        </p:spPr>
      </p:pic>
      <p:sp>
        <p:nvSpPr>
          <p:cNvPr id="12" name="Marcador de texto 1">
            <a:extLst>
              <a:ext uri="{FF2B5EF4-FFF2-40B4-BE49-F238E27FC236}">
                <a16:creationId xmlns="" xmlns:a16="http://schemas.microsoft.com/office/drawing/2014/main" id="{4E6A71AB-13FB-B84F-83AC-C6BB413E6921}"/>
              </a:ext>
            </a:extLst>
          </p:cNvPr>
          <p:cNvSpPr txBox="1">
            <a:spLocks/>
          </p:cNvSpPr>
          <p:nvPr/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000" b="1" dirty="0">
                <a:solidFill>
                  <a:schemeClr val="bg1"/>
                </a:solidFill>
                <a:latin typeface="ACHS Nueva Serif" pitchFamily="2" charset="0"/>
                <a:cs typeface="Arial" panose="020B0604020202020204" pitchFamily="34" charset="0"/>
              </a:rPr>
              <a:t>Conducción defensiva en vehículos livianos</a:t>
            </a:r>
          </a:p>
          <a:p>
            <a:endParaRPr lang="es-CL" dirty="0">
              <a:solidFill>
                <a:schemeClr val="bg2"/>
              </a:solidFill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="" xmlns:a16="http://schemas.microsoft.com/office/drawing/2014/main" id="{6CF5850E-6633-5E42-9A56-4C68E340A978}"/>
              </a:ext>
            </a:extLst>
          </p:cNvPr>
          <p:cNvSpPr/>
          <p:nvPr/>
        </p:nvSpPr>
        <p:spPr>
          <a:xfrm>
            <a:off x="449264" y="4875291"/>
            <a:ext cx="2214067" cy="369012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A4ACD947-6F6A-5740-A21A-BE9397C6B5C5}"/>
              </a:ext>
            </a:extLst>
          </p:cNvPr>
          <p:cNvSpPr/>
          <p:nvPr/>
        </p:nvSpPr>
        <p:spPr>
          <a:xfrm>
            <a:off x="449264" y="4875291"/>
            <a:ext cx="2214068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852">
              <a:defRPr/>
            </a:pPr>
            <a:r>
              <a:rPr lang="es-ES" sz="1798" dirty="0" smtClean="0">
                <a:solidFill>
                  <a:srgbClr val="004C14"/>
                </a:solidFill>
                <a:latin typeface="ACHS Nueva Serif" pitchFamily="2" charset="0"/>
                <a:cs typeface="Arial" panose="020B0604020202020204" pitchFamily="34" charset="0"/>
              </a:rPr>
              <a:t>Charla / Presencial</a:t>
            </a:r>
            <a:endParaRPr lang="es-ES" sz="1798" b="1" dirty="0">
              <a:solidFill>
                <a:srgbClr val="004C14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39EDAE37-16D5-9342-86F2-BC00FEA724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622" y="401444"/>
            <a:ext cx="1039662" cy="1625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6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6839714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Estadísticas de los accidentes de tránsito en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7AEEE0D6-4491-B847-A0A1-4D136E780600}"/>
              </a:ext>
            </a:extLst>
          </p:cNvPr>
          <p:cNvSpPr/>
          <p:nvPr/>
        </p:nvSpPr>
        <p:spPr>
          <a:xfrm>
            <a:off x="450000" y="1710000"/>
            <a:ext cx="376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El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78%</a:t>
            </a:r>
            <a:r>
              <a:rPr lang="es-CL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de conductores fallecidos en accidentes de tránsito son varones y que la falla humana está presente en más del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90%</a:t>
            </a:r>
            <a:r>
              <a:rPr lang="es-CL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de los accidentes.</a:t>
            </a:r>
          </a:p>
          <a:p>
            <a:pPr>
              <a:defRPr/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Dado lo anterior, y de acuerdo a las estadísticas que proporcionan Carabineros de Chile, las principales causas de los accidentes de tránsito en nuestro país, se ve resumida en la siguiente tabla.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5FC4C51-70BA-1545-A85F-31D7CA32C1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000" y="1540361"/>
            <a:ext cx="7722000" cy="5317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65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to 18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Diapositiva de think-cell" r:id="rId28" imgW="415" imgH="416" progId="TCLayout.ActiveDocument.1">
                  <p:embed/>
                </p:oleObj>
              </mc:Choice>
              <mc:Fallback>
                <p:oleObj name="Diapositiva de think-cell" r:id="rId28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Marcador de texto 17">
            <a:extLst>
              <a:ext uri="{FF2B5EF4-FFF2-40B4-BE49-F238E27FC236}">
                <a16:creationId xmlns="" xmlns:a16="http://schemas.microsoft.com/office/drawing/2014/main" id="{10DF5A62-7196-44C7-BFDA-9127933CE88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49262" y="1159880"/>
            <a:ext cx="2069724" cy="356282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Causas </a:t>
            </a:r>
            <a:r>
              <a:rPr lang="es-ES" dirty="0" smtClean="0"/>
              <a:t>2023</a:t>
            </a:r>
            <a:endParaRPr lang="es-CL" dirty="0"/>
          </a:p>
        </p:txBody>
      </p:sp>
      <p:sp>
        <p:nvSpPr>
          <p:cNvPr id="71" name="Rectángulo 70"/>
          <p:cNvSpPr/>
          <p:nvPr>
            <p:custDataLst>
              <p:tags r:id="rId4"/>
            </p:custDataLst>
          </p:nvPr>
        </p:nvSpPr>
        <p:spPr bwMode="auto">
          <a:xfrm>
            <a:off x="1101348" y="2636283"/>
            <a:ext cx="1417638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63E1811F-4BB8-4A3C-876E-B04CB8BE9988}" type="datetime'Al''c''oh''''o''''l'' en'' c''''o''nd''''u''c''to''''''''r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Alcohol en conductor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69" name="Rectángulo 68"/>
          <p:cNvSpPr/>
          <p:nvPr>
            <p:custDataLst>
              <p:tags r:id="rId5"/>
            </p:custDataLst>
          </p:nvPr>
        </p:nvSpPr>
        <p:spPr bwMode="auto">
          <a:xfrm>
            <a:off x="831473" y="1994933"/>
            <a:ext cx="16875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DBFF4ACA-23FF-43DE-ADBA-DEC620707F81}" type="datetime'Cau''s''''a''s'' no'' d''''e''''term''''''i''''n''''adas''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Causas no determinadas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5" name="Rectángulo 74"/>
          <p:cNvSpPr/>
          <p:nvPr>
            <p:custDataLst>
              <p:tags r:id="rId6"/>
            </p:custDataLst>
          </p:nvPr>
        </p:nvSpPr>
        <p:spPr bwMode="auto">
          <a:xfrm>
            <a:off x="1060073" y="3600006"/>
            <a:ext cx="14589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6FDCA5E2-1A32-4A88-B312-9BE4AA25EDC9}" type="datetime'''''''Ve''l''oc''i''''dad'' i''''''m''p''''''rud''''ente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Velocidad imprudente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4" name="Rectángulo 73"/>
          <p:cNvSpPr/>
          <p:nvPr>
            <p:custDataLst>
              <p:tags r:id="rId7"/>
            </p:custDataLst>
          </p:nvPr>
        </p:nvSpPr>
        <p:spPr bwMode="auto">
          <a:xfrm>
            <a:off x="933073" y="3279331"/>
            <a:ext cx="15859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2FD732D0-68A3-4632-ABB7-01147BA04C9D}" type="datetime'I''m''p''''rud''''en''''cia d''el ''''pe''at''''''ó''''n''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Imprudencia del peatón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67" name="Rectángulo 66"/>
          <p:cNvSpPr/>
          <p:nvPr>
            <p:custDataLst>
              <p:tags r:id="rId8"/>
            </p:custDataLst>
          </p:nvPr>
        </p:nvSpPr>
        <p:spPr bwMode="auto">
          <a:xfrm>
            <a:off x="729873" y="1674258"/>
            <a:ext cx="17891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r>
              <a:rPr lang="es-CL" alt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t>Imprudencia del conductor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0" name="Rectángulo 69"/>
          <p:cNvSpPr/>
          <p:nvPr>
            <p:custDataLst>
              <p:tags r:id="rId9"/>
            </p:custDataLst>
          </p:nvPr>
        </p:nvSpPr>
        <p:spPr bwMode="auto">
          <a:xfrm>
            <a:off x="513973" y="2315608"/>
            <a:ext cx="20050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8E33A8AD-350B-454B-80F0-2B4F8B87D38D}" type="datetime'D''e''so''be''diencia'''' a s''eñ''al''''iz''a''''ción''''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Desobediencia a señalización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3" name="Rectángulo 72"/>
          <p:cNvSpPr/>
          <p:nvPr>
            <p:custDataLst>
              <p:tags r:id="rId10"/>
            </p:custDataLst>
          </p:nvPr>
        </p:nvSpPr>
        <p:spPr bwMode="auto">
          <a:xfrm>
            <a:off x="1622048" y="2958656"/>
            <a:ext cx="896938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E9B61728-DEAC-483A-94AE-E0BAB824B902}" type="datetime'''''''O''''''tr''a''s c''''''au''''''s''''a''''s''''''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Otras causas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80" name="Rectángulo 79"/>
          <p:cNvSpPr/>
          <p:nvPr>
            <p:custDataLst>
              <p:tags r:id="rId11"/>
            </p:custDataLst>
          </p:nvPr>
        </p:nvSpPr>
        <p:spPr bwMode="auto">
          <a:xfrm>
            <a:off x="815598" y="5203381"/>
            <a:ext cx="1703388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69FC2DDC-2EE0-4206-97B7-83BD223CEAD4}" type="datetime'I''mpr''''u''d''en''''cia'' de''''''l pas''''''''''a''''jero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Imprudencia del pasajero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6" name="Rectángulo 75"/>
          <p:cNvSpPr/>
          <p:nvPr>
            <p:custDataLst>
              <p:tags r:id="rId12"/>
            </p:custDataLst>
          </p:nvPr>
        </p:nvSpPr>
        <p:spPr bwMode="auto">
          <a:xfrm>
            <a:off x="1345823" y="3920681"/>
            <a:ext cx="117316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09C08F57-71F9-4DB5-8451-CB35072750F9}" type="datetime'''''''Fall''''a''s'''' ''''m''''e''''cá''''''''n''''ic''''as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Fallas mecánicas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7" name="Rectángulo 76"/>
          <p:cNvSpPr/>
          <p:nvPr>
            <p:custDataLst>
              <p:tags r:id="rId13"/>
            </p:custDataLst>
          </p:nvPr>
        </p:nvSpPr>
        <p:spPr bwMode="auto">
          <a:xfrm>
            <a:off x="1271211" y="4241356"/>
            <a:ext cx="1247775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4A09744A-78C2-4E5B-AB31-524D2FE69CDF}" type="datetime'D''''efi''''''ci''''''e''''nc''i''a''''s v''''ia''''''les''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Deficiencias viales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8" name="Rectángulo 77"/>
          <p:cNvSpPr/>
          <p:nvPr>
            <p:custDataLst>
              <p:tags r:id="rId14"/>
            </p:custDataLst>
          </p:nvPr>
        </p:nvSpPr>
        <p:spPr bwMode="auto">
          <a:xfrm>
            <a:off x="448886" y="4562031"/>
            <a:ext cx="2070100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B5D4BEEA-9965-48D7-8902-60E7A23B3762}" type="datetime'D''rogas'' y/''o'' ''fatiga'' en ''co''nd''uc''t''or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Drogas y/o fatiga en conductor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9" name="Rectángulo 78"/>
          <p:cNvSpPr/>
          <p:nvPr>
            <p:custDataLst>
              <p:tags r:id="rId15"/>
            </p:custDataLst>
          </p:nvPr>
        </p:nvSpPr>
        <p:spPr bwMode="auto">
          <a:xfrm>
            <a:off x="1304548" y="4882706"/>
            <a:ext cx="1214438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9BEBAA80-4195-4409-A1CC-DD85F6F9526F}" type="datetime'''Al''''c''o''''''h''o''''''''l'''''''' e''n p''e''a''''''tón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Alcohol en peatón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81" name="Rectángulo 80"/>
          <p:cNvSpPr/>
          <p:nvPr>
            <p:custDataLst>
              <p:tags r:id="rId16"/>
            </p:custDataLst>
          </p:nvPr>
        </p:nvSpPr>
        <p:spPr bwMode="auto">
          <a:xfrm>
            <a:off x="1187073" y="5524056"/>
            <a:ext cx="13319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fld id="{80E51450-741A-4E2F-97B6-5A318848F198}" type="datetime'Alco''''ho''''l e''''''''''n ''pa''''s''a''''''j''er''''o'''''">
              <a:rPr lang="es-CL" altLang="en-US" sz="120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pPr algn="r" defTabSz="825500">
                <a:spcBef>
                  <a:spcPct val="0"/>
                </a:spcBef>
                <a:spcAft>
                  <a:spcPct val="0"/>
                </a:spcAft>
              </a:pPr>
              <a:t>Alcohol en pasajero</a:t>
            </a:fld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624724" y="3051059"/>
            <a:ext cx="1637267" cy="663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171450" indent="-171450" defTabSz="825500" hangingPunct="0">
              <a:spcAft>
                <a:spcPts val="600"/>
              </a:spcAft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CL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78.203 </a:t>
            </a:r>
            <a:r>
              <a:rPr lang="es-CL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Siniestros</a:t>
            </a:r>
          </a:p>
          <a:p>
            <a:pPr marL="171450" indent="-171450" defTabSz="825500" hangingPunct="0">
              <a:spcAft>
                <a:spcPts val="600"/>
              </a:spcAft>
              <a:buClr>
                <a:srgbClr val="15C045"/>
              </a:buClr>
              <a:buFont typeface="Arial" panose="020B0604020202020204" pitchFamily="34" charset="0"/>
              <a:buChar char="•"/>
            </a:pPr>
            <a:r>
              <a:rPr lang="es-CL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1.635 </a:t>
            </a:r>
            <a:r>
              <a:rPr lang="es-CL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Fallecidos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8074488" y="1890653"/>
            <a:ext cx="2772187" cy="3428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algn="ctr" defTabSz="825500" hangingPunct="0"/>
            <a:r>
              <a:rPr lang="es-ES" sz="1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TOTAL GENERAL</a:t>
            </a:r>
            <a:endParaRPr lang="es-CL" sz="1200" b="1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6" name="Elipse 55"/>
          <p:cNvSpPr/>
          <p:nvPr/>
        </p:nvSpPr>
        <p:spPr>
          <a:xfrm>
            <a:off x="6992552" y="1657660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545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7" name="Elipse 56"/>
          <p:cNvSpPr/>
          <p:nvPr/>
        </p:nvSpPr>
        <p:spPr>
          <a:xfrm>
            <a:off x="6992552" y="1981179"/>
            <a:ext cx="525604" cy="197814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8" name="Elipse 57"/>
          <p:cNvSpPr/>
          <p:nvPr/>
        </p:nvSpPr>
        <p:spPr>
          <a:xfrm>
            <a:off x="6992552" y="2285232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7</a:t>
            </a:r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2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6992552" y="2608751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163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1" name="Elipse 60"/>
          <p:cNvSpPr/>
          <p:nvPr/>
        </p:nvSpPr>
        <p:spPr>
          <a:xfrm>
            <a:off x="6992552" y="2936812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12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2" name="Elipse 61"/>
          <p:cNvSpPr/>
          <p:nvPr/>
        </p:nvSpPr>
        <p:spPr>
          <a:xfrm>
            <a:off x="6992552" y="3260331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290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6992552" y="3583850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443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6992552" y="3907369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16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6992552" y="4230888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3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6992552" y="4554407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80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8" name="Elipse 67"/>
          <p:cNvSpPr/>
          <p:nvPr/>
        </p:nvSpPr>
        <p:spPr>
          <a:xfrm>
            <a:off x="6992552" y="4877926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9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2" name="Elipse 81"/>
          <p:cNvSpPr/>
          <p:nvPr/>
        </p:nvSpPr>
        <p:spPr>
          <a:xfrm>
            <a:off x="6992552" y="5201445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  <p:sp>
        <p:nvSpPr>
          <p:cNvPr id="83" name="Elipse 82"/>
          <p:cNvSpPr/>
          <p:nvPr/>
        </p:nvSpPr>
        <p:spPr>
          <a:xfrm>
            <a:off x="6992552" y="5524967"/>
            <a:ext cx="525604" cy="217280"/>
          </a:xfrm>
          <a:prstGeom prst="ellipse">
            <a:avLst/>
          </a:prstGeom>
          <a:solidFill>
            <a:schemeClr val="accent2"/>
          </a:solidFill>
          <a:ln w="38100" cap="flat">
            <a:solidFill>
              <a:srgbClr val="7DFF4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0</a:t>
            </a:r>
          </a:p>
        </p:txBody>
      </p:sp>
      <p:sp>
        <p:nvSpPr>
          <p:cNvPr id="84" name="Triángulo isósceles 83">
            <a:extLst>
              <a:ext uri="{FF2B5EF4-FFF2-40B4-BE49-F238E27FC236}">
                <a16:creationId xmlns="" xmlns:a16="http://schemas.microsoft.com/office/drawing/2014/main" id="{49869B31-37A7-4C91-A3E4-0DF334BA582A}"/>
              </a:ext>
            </a:extLst>
          </p:cNvPr>
          <p:cNvSpPr/>
          <p:nvPr/>
        </p:nvSpPr>
        <p:spPr>
          <a:xfrm rot="10800000">
            <a:off x="9086207" y="2283734"/>
            <a:ext cx="714302" cy="664195"/>
          </a:xfrm>
          <a:prstGeom prst="triangl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defTabSz="825500" hangingPunct="0"/>
            <a:endParaRPr lang="es-CL" sz="1200" dirty="0">
              <a:solidFill>
                <a:srgbClr val="7CFF44"/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87" name="Conector recto 86">
            <a:extLst>
              <a:ext uri="{FF2B5EF4-FFF2-40B4-BE49-F238E27FC236}">
                <a16:creationId xmlns="" xmlns:a16="http://schemas.microsoft.com/office/drawing/2014/main" id="{6AECD6E7-EC5F-4B05-B4BF-8B81954FF299}"/>
              </a:ext>
            </a:extLst>
          </p:cNvPr>
          <p:cNvCxnSpPr>
            <a:cxnSpLocks/>
          </p:cNvCxnSpPr>
          <p:nvPr/>
        </p:nvCxnSpPr>
        <p:spPr>
          <a:xfrm>
            <a:off x="449262" y="1378119"/>
            <a:ext cx="8071283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Elipse 54">
            <a:extLst>
              <a:ext uri="{FF2B5EF4-FFF2-40B4-BE49-F238E27FC236}">
                <a16:creationId xmlns="" xmlns:a16="http://schemas.microsoft.com/office/drawing/2014/main" id="{A15C31A2-EB8F-134E-BCB3-1BFA4048F8B9}"/>
              </a:ext>
            </a:extLst>
          </p:cNvPr>
          <p:cNvSpPr/>
          <p:nvPr/>
        </p:nvSpPr>
        <p:spPr>
          <a:xfrm>
            <a:off x="5215861" y="1656163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49.804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6" name="Elipse 85">
            <a:extLst>
              <a:ext uri="{FF2B5EF4-FFF2-40B4-BE49-F238E27FC236}">
                <a16:creationId xmlns="" xmlns:a16="http://schemas.microsoft.com/office/drawing/2014/main" id="{BC22E0C2-A28A-F947-9259-65E546C34A85}"/>
              </a:ext>
            </a:extLst>
          </p:cNvPr>
          <p:cNvSpPr/>
          <p:nvPr/>
        </p:nvSpPr>
        <p:spPr>
          <a:xfrm>
            <a:off x="5215861" y="1979682"/>
            <a:ext cx="525604" cy="197814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150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" name="Elipse 87">
            <a:extLst>
              <a:ext uri="{FF2B5EF4-FFF2-40B4-BE49-F238E27FC236}">
                <a16:creationId xmlns="" xmlns:a16="http://schemas.microsoft.com/office/drawing/2014/main" id="{75B8F43F-16C0-2647-B3AB-8DD98CEC6C0D}"/>
              </a:ext>
            </a:extLst>
          </p:cNvPr>
          <p:cNvSpPr/>
          <p:nvPr/>
        </p:nvSpPr>
        <p:spPr>
          <a:xfrm>
            <a:off x="5215861" y="2283735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7.268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9" name="Elipse 88">
            <a:extLst>
              <a:ext uri="{FF2B5EF4-FFF2-40B4-BE49-F238E27FC236}">
                <a16:creationId xmlns="" xmlns:a16="http://schemas.microsoft.com/office/drawing/2014/main" id="{7E554F4F-E900-CE40-BA07-F099E274E4F7}"/>
              </a:ext>
            </a:extLst>
          </p:cNvPr>
          <p:cNvSpPr/>
          <p:nvPr/>
        </p:nvSpPr>
        <p:spPr>
          <a:xfrm>
            <a:off x="5215861" y="2607254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8.073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1" name="Elipse 90">
            <a:extLst>
              <a:ext uri="{FF2B5EF4-FFF2-40B4-BE49-F238E27FC236}">
                <a16:creationId xmlns="" xmlns:a16="http://schemas.microsoft.com/office/drawing/2014/main" id="{6C12EDE0-BB84-424D-8EE1-646C2CD9B22F}"/>
              </a:ext>
            </a:extLst>
          </p:cNvPr>
          <p:cNvSpPr/>
          <p:nvPr/>
        </p:nvSpPr>
        <p:spPr>
          <a:xfrm>
            <a:off x="5215861" y="2935315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496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2" name="Elipse 91">
            <a:extLst>
              <a:ext uri="{FF2B5EF4-FFF2-40B4-BE49-F238E27FC236}">
                <a16:creationId xmlns="" xmlns:a16="http://schemas.microsoft.com/office/drawing/2014/main" id="{BA1720FF-755F-9D4A-9260-BE9DCB1EB5D1}"/>
              </a:ext>
            </a:extLst>
          </p:cNvPr>
          <p:cNvSpPr/>
          <p:nvPr/>
        </p:nvSpPr>
        <p:spPr>
          <a:xfrm>
            <a:off x="5215861" y="3258834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1.804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3" name="Elipse 92">
            <a:extLst>
              <a:ext uri="{FF2B5EF4-FFF2-40B4-BE49-F238E27FC236}">
                <a16:creationId xmlns="" xmlns:a16="http://schemas.microsoft.com/office/drawing/2014/main" id="{A72DAAF2-D16F-D842-BAB6-E822BBAE0ECF}"/>
              </a:ext>
            </a:extLst>
          </p:cNvPr>
          <p:cNvSpPr/>
          <p:nvPr/>
        </p:nvSpPr>
        <p:spPr>
          <a:xfrm>
            <a:off x="5215861" y="3582353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6.978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4" name="Elipse 93">
            <a:extLst>
              <a:ext uri="{FF2B5EF4-FFF2-40B4-BE49-F238E27FC236}">
                <a16:creationId xmlns="" xmlns:a16="http://schemas.microsoft.com/office/drawing/2014/main" id="{BC7841E7-8B9D-4844-ACAF-1C949B72C53A}"/>
              </a:ext>
            </a:extLst>
          </p:cNvPr>
          <p:cNvSpPr/>
          <p:nvPr/>
        </p:nvSpPr>
        <p:spPr>
          <a:xfrm>
            <a:off x="5215861" y="3905872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1.088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5" name="Elipse 94">
            <a:extLst>
              <a:ext uri="{FF2B5EF4-FFF2-40B4-BE49-F238E27FC236}">
                <a16:creationId xmlns="" xmlns:a16="http://schemas.microsoft.com/office/drawing/2014/main" id="{4A53C81A-034A-FF46-AE4F-E77AEB6E0228}"/>
              </a:ext>
            </a:extLst>
          </p:cNvPr>
          <p:cNvSpPr/>
          <p:nvPr/>
        </p:nvSpPr>
        <p:spPr>
          <a:xfrm>
            <a:off x="5215861" y="4229391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934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6" name="Elipse 95">
            <a:extLst>
              <a:ext uri="{FF2B5EF4-FFF2-40B4-BE49-F238E27FC236}">
                <a16:creationId xmlns="" xmlns:a16="http://schemas.microsoft.com/office/drawing/2014/main" id="{374A398B-7AD1-534D-BACA-C46FD4D3937C}"/>
              </a:ext>
            </a:extLst>
          </p:cNvPr>
          <p:cNvSpPr/>
          <p:nvPr/>
        </p:nvSpPr>
        <p:spPr>
          <a:xfrm>
            <a:off x="5215861" y="4552910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1.147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7" name="Elipse 96">
            <a:extLst>
              <a:ext uri="{FF2B5EF4-FFF2-40B4-BE49-F238E27FC236}">
                <a16:creationId xmlns="" xmlns:a16="http://schemas.microsoft.com/office/drawing/2014/main" id="{7EC9CCA3-DBE6-804D-835F-6A7E79BC9536}"/>
              </a:ext>
            </a:extLst>
          </p:cNvPr>
          <p:cNvSpPr/>
          <p:nvPr/>
        </p:nvSpPr>
        <p:spPr>
          <a:xfrm>
            <a:off x="5215861" y="4876429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125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8" name="Elipse 97">
            <a:extLst>
              <a:ext uri="{FF2B5EF4-FFF2-40B4-BE49-F238E27FC236}">
                <a16:creationId xmlns="" xmlns:a16="http://schemas.microsoft.com/office/drawing/2014/main" id="{4A1517E5-B02A-FC47-A2FB-97B8AE6FCD5D}"/>
              </a:ext>
            </a:extLst>
          </p:cNvPr>
          <p:cNvSpPr/>
          <p:nvPr/>
        </p:nvSpPr>
        <p:spPr>
          <a:xfrm>
            <a:off x="5215861" y="5199948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365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9" name="Elipse 98">
            <a:extLst>
              <a:ext uri="{FF2B5EF4-FFF2-40B4-BE49-F238E27FC236}">
                <a16:creationId xmlns="" xmlns:a16="http://schemas.microsoft.com/office/drawing/2014/main" id="{310ACB28-C114-EC4B-AFDE-4E06592103AB}"/>
              </a:ext>
            </a:extLst>
          </p:cNvPr>
          <p:cNvSpPr/>
          <p:nvPr/>
        </p:nvSpPr>
        <p:spPr>
          <a:xfrm>
            <a:off x="5215861" y="5523470"/>
            <a:ext cx="525604" cy="217280"/>
          </a:xfrm>
          <a:prstGeom prst="ellipse">
            <a:avLst/>
          </a:prstGeom>
          <a:solidFill>
            <a:srgbClr val="81D877"/>
          </a:solidFill>
          <a:ln w="38100" cap="flat">
            <a:solidFill>
              <a:srgbClr val="81D87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algn="ctr" defTabSz="825500" hangingPunct="0"/>
            <a:r>
              <a:rPr lang="es-CL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6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0" name="Marcador de texto 17">
            <a:extLst>
              <a:ext uri="{FF2B5EF4-FFF2-40B4-BE49-F238E27FC236}">
                <a16:creationId xmlns="" xmlns:a16="http://schemas.microsoft.com/office/drawing/2014/main" id="{6DFAE49E-5B0E-894C-B2C7-88B94E0F3265}"/>
              </a:ext>
            </a:extLst>
          </p:cNvPr>
          <p:cNvSpPr txBox="1">
            <a:spLocks/>
          </p:cNvSpPr>
          <p:nvPr/>
        </p:nvSpPr>
        <p:spPr>
          <a:xfrm>
            <a:off x="5023038" y="1196013"/>
            <a:ext cx="1729704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rgbClr val="81D877"/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t>Siniestros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</a:endParaRPr>
          </a:p>
        </p:txBody>
      </p:sp>
      <p:sp>
        <p:nvSpPr>
          <p:cNvPr id="101" name="Marcador de texto 17">
            <a:extLst>
              <a:ext uri="{FF2B5EF4-FFF2-40B4-BE49-F238E27FC236}">
                <a16:creationId xmlns="" xmlns:a16="http://schemas.microsoft.com/office/drawing/2014/main" id="{B3E436E4-7DE3-7D4F-AAB0-DF99205785E8}"/>
              </a:ext>
            </a:extLst>
          </p:cNvPr>
          <p:cNvSpPr txBox="1">
            <a:spLocks/>
          </p:cNvSpPr>
          <p:nvPr/>
        </p:nvSpPr>
        <p:spPr>
          <a:xfrm>
            <a:off x="6752742" y="1193315"/>
            <a:ext cx="1729703" cy="3562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Clr>
                <a:srgbClr val="7DFF43"/>
              </a:buClr>
              <a:buFont typeface="Wingdings" panose="05000000000000000000" pitchFamily="2" charset="2"/>
              <a:buChar char="§"/>
            </a:pPr>
            <a:r>
              <a:rPr lang="es-E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</a:rPr>
              <a:t>Fallecidos</a:t>
            </a:r>
            <a:endParaRPr lang="es-CL" sz="1200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</a:endParaRPr>
          </a:p>
        </p:txBody>
      </p:sp>
      <p:graphicFrame>
        <p:nvGraphicFramePr>
          <p:cNvPr id="177" name="Chart 3"/>
          <p:cNvGraphicFramePr/>
          <p:nvPr>
            <p:custDataLst>
              <p:tags r:id="rId17"/>
            </p:custDataLst>
            <p:extLst/>
          </p:nvPr>
        </p:nvGraphicFramePr>
        <p:xfrm>
          <a:off x="8112125" y="4822825"/>
          <a:ext cx="3302000" cy="168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sp>
        <p:nvSpPr>
          <p:cNvPr id="109" name="Marcador de texto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9572625" y="6291263"/>
            <a:ext cx="38100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15BF45"/>
              </a:buClr>
              <a:buFont typeface="Wingdings" panose="05000000000000000000" pitchFamily="2" charset="2"/>
              <a:buNone/>
            </a:pPr>
            <a:fld id="{5487FFE0-F75A-4BF6-89EE-C9B1EC0D2559}" type="datetime'''''''''2''''''''''0''''''''''2''''''''''''''2'''''''">
              <a:rPr lang="es-CL" altLang="en-US" sz="1200" smtClean="0">
                <a:solidFill>
                  <a:srgbClr val="3F3F3F"/>
                </a:solidFill>
                <a:sym typeface="ACHS Nueva Serif" pitchFamily="2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Clr>
                  <a:srgbClr val="15BF45"/>
                </a:buClr>
                <a:buFont typeface="Wingdings" panose="05000000000000000000" pitchFamily="2" charset="2"/>
                <a:buNone/>
              </a:pPr>
              <a:t>2022</a:t>
            </a:fld>
            <a:endParaRPr lang="es-CL" sz="1200" dirty="0">
              <a:solidFill>
                <a:srgbClr val="3F3F3F"/>
              </a:solidFill>
              <a:sym typeface="ACHS Nueva Serif" pitchFamily="2" charset="0"/>
            </a:endParaRPr>
          </a:p>
        </p:txBody>
      </p:sp>
      <p:sp>
        <p:nvSpPr>
          <p:cNvPr id="110" name="Marcador de texto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401300" y="6291263"/>
            <a:ext cx="3825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15BF45"/>
              </a:buClr>
              <a:buFont typeface="Wingdings" panose="05000000000000000000" pitchFamily="2" charset="2"/>
              <a:buNone/>
            </a:pPr>
            <a:fld id="{DB9FB4E7-9463-48DB-BCD8-E3E405B32431}" type="datetime'''''''''''2''0''''''''''''''''''''''23'''''''''''">
              <a:rPr lang="es-CL" altLang="en-US" sz="1200" smtClean="0">
                <a:solidFill>
                  <a:srgbClr val="3F3F3F"/>
                </a:solidFill>
                <a:sym typeface="ACHS Nueva Serif" pitchFamily="2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Clr>
                  <a:srgbClr val="15BF45"/>
                </a:buClr>
                <a:buFont typeface="Wingdings" panose="05000000000000000000" pitchFamily="2" charset="2"/>
                <a:buNone/>
              </a:pPr>
              <a:t>2023</a:t>
            </a:fld>
            <a:endParaRPr lang="es-CL" sz="1200" dirty="0">
              <a:solidFill>
                <a:srgbClr val="3F3F3F"/>
              </a:solidFill>
              <a:sym typeface="ACHS Nueva Serif" pitchFamily="2" charset="0"/>
            </a:endParaRPr>
          </a:p>
        </p:txBody>
      </p:sp>
      <p:sp>
        <p:nvSpPr>
          <p:cNvPr id="167" name="Marcador de texto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8751888" y="6291263"/>
            <a:ext cx="3635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Clr>
                <a:srgbClr val="15BF45"/>
              </a:buClr>
              <a:buFont typeface="Wingdings" panose="05000000000000000000" pitchFamily="2" charset="2"/>
              <a:buNone/>
            </a:pPr>
            <a:fld id="{EF971B8A-63BF-4B89-99BC-5CF77A713A18}" type="datetime'''''''2''''''''''''''''''''0''''''''''''''''2''''''1'''''''">
              <a:rPr lang="es-CL" altLang="en-US" sz="1200" smtClean="0">
                <a:solidFill>
                  <a:srgbClr val="3F3F3F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Clr>
                  <a:srgbClr val="15BF45"/>
                </a:buClr>
                <a:buFont typeface="Wingdings" panose="05000000000000000000" pitchFamily="2" charset="2"/>
                <a:buNone/>
              </a:pPr>
              <a:t>2021</a:t>
            </a:fld>
            <a:endParaRPr lang="es-CL" sz="1200" dirty="0">
              <a:solidFill>
                <a:srgbClr val="3F3F3F"/>
              </a:solidFill>
              <a:sym typeface="ACHS Nueva Serif" pitchFamily="2" charset="0"/>
            </a:endParaRPr>
          </a:p>
        </p:txBody>
      </p:sp>
      <p:sp>
        <p:nvSpPr>
          <p:cNvPr id="6" name="Rectángulo 5"/>
          <p:cNvSpPr/>
          <p:nvPr>
            <p:custDataLst>
              <p:tags r:id="rId21"/>
            </p:custDataLst>
          </p:nvPr>
        </p:nvSpPr>
        <p:spPr bwMode="auto">
          <a:xfrm>
            <a:off x="10837863" y="5260975"/>
            <a:ext cx="214313" cy="16033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FFFF"/>
              </a:solidFill>
            </a:endParaRPr>
          </a:p>
        </p:txBody>
      </p:sp>
      <p:sp>
        <p:nvSpPr>
          <p:cNvPr id="7" name="Rectángulo 6"/>
          <p:cNvSpPr/>
          <p:nvPr>
            <p:custDataLst>
              <p:tags r:id="rId22"/>
            </p:custDataLst>
          </p:nvPr>
        </p:nvSpPr>
        <p:spPr bwMode="auto">
          <a:xfrm>
            <a:off x="10837863" y="5484813"/>
            <a:ext cx="214313" cy="16033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FFFF"/>
              </a:solidFill>
            </a:endParaRPr>
          </a:p>
        </p:txBody>
      </p:sp>
      <p:sp>
        <p:nvSpPr>
          <p:cNvPr id="106" name="Marcador de texto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1102975" y="5268913"/>
            <a:ext cx="7254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15BF45"/>
              </a:buClr>
              <a:buFont typeface="Wingdings" panose="05000000000000000000" pitchFamily="2" charset="2"/>
              <a:buNone/>
            </a:pPr>
            <a:fld id="{276A8B15-2666-4ED3-9298-F6AF75937B0A}" type="datetime'''''''''''S''i''n''ies''t''''''''''''''''''''''''''''''''ros'">
              <a:rPr lang="es-CL" altLang="en-US" sz="1200" smtClean="0">
                <a:solidFill>
                  <a:srgbClr val="3F3F3F"/>
                </a:solidFill>
                <a:sym typeface="ACHS Nueva Serif" pitchFamily="2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Clr>
                  <a:srgbClr val="15BF45"/>
                </a:buClr>
                <a:buFont typeface="Wingdings" panose="05000000000000000000" pitchFamily="2" charset="2"/>
                <a:buNone/>
              </a:pPr>
              <a:t>Siniestros</a:t>
            </a:fld>
            <a:endParaRPr lang="es-CL" sz="1200" dirty="0">
              <a:solidFill>
                <a:srgbClr val="3F3F3F"/>
              </a:solidFill>
              <a:sym typeface="ACHS Nueva Serif" pitchFamily="2" charset="0"/>
            </a:endParaRPr>
          </a:p>
        </p:txBody>
      </p:sp>
      <p:sp>
        <p:nvSpPr>
          <p:cNvPr id="108" name="Marcador de texto 6">
            <a:extLst>
              <a:ext uri="{FF2B5EF4-FFF2-40B4-BE49-F238E27FC236}">
                <a16:creationId xmlns:lc="http://schemas.openxmlformats.org/drawingml/2006/lockedCanvas"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11102975" y="5492750"/>
            <a:ext cx="7350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CHS Nueva Serif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Clr>
                <a:srgbClr val="15BF45"/>
              </a:buClr>
              <a:buFont typeface="Wingdings" panose="05000000000000000000" pitchFamily="2" charset="2"/>
              <a:buNone/>
            </a:pPr>
            <a:fld id="{1B8425AD-7445-4D7E-9595-B0415A618FD6}" type="datetime'''''F''''''a''''''''''''l''''l''''''''''ec''i''do''''s'''">
              <a:rPr lang="es-CL" altLang="en-US" sz="1200" smtClean="0">
                <a:solidFill>
                  <a:srgbClr val="3F3F3F"/>
                </a:solidFill>
                <a:sym typeface="ACHS Nueva Serif" pitchFamily="2" charset="0"/>
              </a:rPr>
              <a:pPr marL="0" indent="0">
                <a:spcBef>
                  <a:spcPct val="0"/>
                </a:spcBef>
                <a:spcAft>
                  <a:spcPct val="0"/>
                </a:spcAft>
                <a:buClr>
                  <a:srgbClr val="15BF45"/>
                </a:buClr>
                <a:buFont typeface="Wingdings" panose="05000000000000000000" pitchFamily="2" charset="2"/>
                <a:buNone/>
              </a:pPr>
              <a:t>Fallecidos</a:t>
            </a:fld>
            <a:endParaRPr lang="es-CL" sz="1200" dirty="0">
              <a:solidFill>
                <a:srgbClr val="3F3F3F"/>
              </a:solidFill>
              <a:sym typeface="ACHS Nueva Serif" pitchFamily="2" charset="0"/>
            </a:endParaRPr>
          </a:p>
        </p:txBody>
      </p:sp>
      <p:sp>
        <p:nvSpPr>
          <p:cNvPr id="172" name="Rectángulo 171"/>
          <p:cNvSpPr/>
          <p:nvPr/>
        </p:nvSpPr>
        <p:spPr>
          <a:xfrm>
            <a:off x="8207204" y="4295848"/>
            <a:ext cx="2772187" cy="3428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algn="ctr" defTabSz="825500" hangingPunct="0"/>
            <a:r>
              <a:rPr lang="es-ES" sz="1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ea typeface="Helvetica Neue Medium"/>
                <a:cs typeface="Helvetica Neue Medium"/>
                <a:sym typeface="Helvetica Neue Medium"/>
              </a:rPr>
              <a:t>EVOLUCIÓN SINIESTROS/FALLECIDOS ÚLTIMOS 3 AÑOS</a:t>
            </a:r>
            <a:endParaRPr lang="es-CL" sz="1200" b="1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9" name="Rectángulo 178"/>
          <p:cNvSpPr/>
          <p:nvPr>
            <p:custDataLst>
              <p:tags r:id="rId25"/>
            </p:custDataLst>
          </p:nvPr>
        </p:nvSpPr>
        <p:spPr bwMode="auto">
          <a:xfrm>
            <a:off x="1092933" y="6591523"/>
            <a:ext cx="1331913" cy="182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  <a:ext uri="{E45631CC-5BF2-4C18-A39C-3461C7D3F71A}">
              <a14:hiddenSp3d xmlns:a14="http://schemas.microsoft.com/office/drawing/2010/main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0" rtlCol="0" anchor="ctr">
            <a:noAutofit/>
          </a:bodyPr>
          <a:lstStyle/>
          <a:p>
            <a:pPr algn="r" defTabSz="825500">
              <a:spcBef>
                <a:spcPct val="0"/>
              </a:spcBef>
              <a:spcAft>
                <a:spcPct val="0"/>
              </a:spcAft>
            </a:pPr>
            <a:r>
              <a:rPr lang="es-CL" sz="9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CHS Nueva Serif" pitchFamily="2" charset="0"/>
                <a:sym typeface="Helvetica Neue Medium"/>
              </a:rPr>
              <a:t>Fuente: Estadísticas CONASET AÑO 2023</a:t>
            </a:r>
            <a:endParaRPr lang="es-CL" sz="900" b="1" dirty="0">
              <a:solidFill>
                <a:srgbClr val="000000">
                  <a:lumMod val="75000"/>
                  <a:lumOff val="25000"/>
                </a:srgbClr>
              </a:solidFill>
              <a:latin typeface="ACHS Nueva Serif" pitchFamily="2" charset="0"/>
              <a:sym typeface="Helvetica Neue Medium"/>
            </a:endParaRPr>
          </a:p>
        </p:txBody>
      </p:sp>
      <p:sp>
        <p:nvSpPr>
          <p:cNvPr id="72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6839714" cy="4648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Estadísticas de los accidentes de tránsito en Chile</a:t>
            </a:r>
            <a:endParaRPr lang="es-CL" sz="2000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3754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6839714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Ley de tránsito N°18.290</a:t>
            </a:r>
            <a:endParaRPr lang="es-CL" sz="2000" i="1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B29EFD1F-8E5B-2D46-AA00-32C770567D12}"/>
              </a:ext>
            </a:extLst>
          </p:cNvPr>
          <p:cNvSpPr/>
          <p:nvPr/>
        </p:nvSpPr>
        <p:spPr>
          <a:xfrm>
            <a:off x="450000" y="1685951"/>
            <a:ext cx="37620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Artículo 1°: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CL" alt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1600" dirty="0">
                <a:latin typeface="ACHS Nueva Serif" pitchFamily="2" charset="0"/>
                <a:cs typeface="Arial" panose="020B0604020202020204" pitchFamily="34" charset="0"/>
              </a:rPr>
              <a:t>A la presente ley quedarán sujetas todas las personas que como </a:t>
            </a:r>
            <a:r>
              <a:rPr lang="es-CL" altLang="es-CL" sz="1600" b="1" dirty="0">
                <a:latin typeface="ACHS Nueva Serif" pitchFamily="2" charset="0"/>
                <a:cs typeface="Arial" panose="020B0604020202020204" pitchFamily="34" charset="0"/>
              </a:rPr>
              <a:t>peatones, pasajeros o conductores</a:t>
            </a:r>
            <a:r>
              <a:rPr lang="es-CL" altLang="es-CL" sz="1600" dirty="0">
                <a:latin typeface="ACHS Nueva Serif" pitchFamily="2" charset="0"/>
                <a:cs typeface="Arial" panose="020B0604020202020204" pitchFamily="34" charset="0"/>
              </a:rPr>
              <a:t> de cualquiera clase de vehículos, usen o transiten por los caminos, calles y demás vías públicas, rurales o urbanas, caminos vecinales o particulares destinados al uso público, de todo el territorio de la República.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L" altLang="es-CL" sz="1600" dirty="0">
                <a:latin typeface="ACHS Nueva Serif" pitchFamily="2" charset="0"/>
                <a:cs typeface="Arial" panose="020B0604020202020204" pitchFamily="34" charset="0"/>
              </a:rPr>
              <a:t/>
            </a:r>
            <a:br>
              <a:rPr lang="es-CL" altLang="es-CL" sz="1600" dirty="0">
                <a:latin typeface="ACHS Nueva Serif" pitchFamily="2" charset="0"/>
                <a:cs typeface="Arial" panose="020B0604020202020204" pitchFamily="34" charset="0"/>
              </a:rPr>
            </a:br>
            <a:r>
              <a:rPr lang="es-CL" altLang="es-CL" sz="1600" dirty="0">
                <a:latin typeface="ACHS Nueva Serif" pitchFamily="2" charset="0"/>
                <a:cs typeface="Arial" panose="020B0604020202020204" pitchFamily="34" charset="0"/>
              </a:rPr>
              <a:t>Asimismo, se aplicarán estas normas, en lo que fueren compatibles, en aparcamientos y edificios de estacionamientos y demás lugares de acceso público</a:t>
            </a:r>
            <a:r>
              <a:rPr lang="es-CL" altLang="es-CL" dirty="0">
                <a:solidFill>
                  <a:srgbClr val="666666"/>
                </a:solidFill>
                <a:latin typeface="ACHS Nueva Serif" pitchFamily="2" charset="0"/>
                <a:cs typeface="Arial" panose="020B0604020202020204" pitchFamily="34" charset="0"/>
              </a:rPr>
              <a:t>. </a:t>
            </a:r>
            <a:endParaRPr lang="es-CL" altLang="es-CL" dirty="0">
              <a:latin typeface="ACHS Nueva Serif" pitchFamily="2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DD88B12-A7CF-F640-AC74-081C02A80D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000" y="1710497"/>
            <a:ext cx="7722000" cy="5147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9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645EB3B0-B6C1-BE4E-9098-AA00F032822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Ley de tránsito N°18.290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0ABA26B4-A630-DC40-8151-0D5A505658BA}"/>
              </a:ext>
            </a:extLst>
          </p:cNvPr>
          <p:cNvSpPr txBox="1"/>
          <p:nvPr/>
        </p:nvSpPr>
        <p:spPr>
          <a:xfrm>
            <a:off x="450000" y="1805614"/>
            <a:ext cx="5122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Es para todo persona que conduzca un vehículo motorizado y con ello el conductor debe de cumplir una serie de obligaciones para poder circular con su vehículo, entre ellas están:</a:t>
            </a: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31" name="Rectangle 3">
            <a:extLst>
              <a:ext uri="{FF2B5EF4-FFF2-40B4-BE49-F238E27FC236}">
                <a16:creationId xmlns="" xmlns:a16="http://schemas.microsoft.com/office/drawing/2014/main" id="{C4433551-6D51-D04F-9CF5-7A5AC9249A81}"/>
              </a:ext>
            </a:extLst>
          </p:cNvPr>
          <p:cNvSpPr/>
          <p:nvPr/>
        </p:nvSpPr>
        <p:spPr>
          <a:xfrm>
            <a:off x="739073" y="3044446"/>
            <a:ext cx="461785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5C047"/>
              </a:buClr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52000" lvl="1" indent="-25200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Tener contratado el SOAP que cubra los daños que pudiese infringir a terceras personas.</a:t>
            </a:r>
          </a:p>
          <a:p>
            <a:pPr marL="252000" lvl="1" indent="-25200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52000" lvl="1" indent="-25200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Tener precaución en la conducción en todo momento, así como la adopción de medidas necesarias para no distraerse y evitar daño para sí mismo, para los ocupantes de su vehículo y para el resto de los usuarios de las vías. 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5BF86C94-DC2A-2E43-9C9E-F87CD033AAF3}"/>
              </a:ext>
            </a:extLst>
          </p:cNvPr>
          <p:cNvSpPr txBox="1">
            <a:spLocks/>
          </p:cNvSpPr>
          <p:nvPr/>
        </p:nvSpPr>
        <p:spPr>
          <a:xfrm>
            <a:off x="4500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Aplicación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="" xmlns:a16="http://schemas.microsoft.com/office/drawing/2014/main" id="{72C86ECE-173F-E54D-8A1E-27AAD3133C4F}"/>
              </a:ext>
            </a:extLst>
          </p:cNvPr>
          <p:cNvSpPr/>
          <p:nvPr/>
        </p:nvSpPr>
        <p:spPr>
          <a:xfrm>
            <a:off x="6949373" y="2305783"/>
            <a:ext cx="46178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Tener aprobada la revisión técnica del vehículo.</a:t>
            </a:r>
          </a:p>
          <a:p>
            <a:pPr marL="285750" lvl="1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Asegurar que su matrícula está en perfecto estado y puede leerse e identificarse sin dificultad.</a:t>
            </a:r>
          </a:p>
          <a:p>
            <a:pPr marL="285750" lvl="1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85750" lvl="1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Mantener el vehículo en las condiciones legales y reglamentariamente establecidas, sometiéndolo a reconocimientos e inspecciones que correspondan e impidiendo que sean conducidos por quienes carezcan de la licencia respectiva que los habilite según el tipo de vehículo a conducir.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8B9C5A1E-EFBA-6749-86F3-1A3BA7AFAFD8}"/>
              </a:ext>
            </a:extLst>
          </p:cNvPr>
          <p:cNvSpPr/>
          <p:nvPr/>
        </p:nvSpPr>
        <p:spPr>
          <a:xfrm rot="18900000">
            <a:off x="5690209" y="3341110"/>
            <a:ext cx="811583" cy="811583"/>
          </a:xfrm>
          <a:prstGeom prst="rect">
            <a:avLst/>
          </a:prstGeom>
          <a:solidFill>
            <a:srgbClr val="EAEAD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8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D401180B-32D3-D640-92A5-952ED4FF856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600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Ley de tránsito N°18.290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5BF86C94-DC2A-2E43-9C9E-F87CD033AAF3}"/>
              </a:ext>
            </a:extLst>
          </p:cNvPr>
          <p:cNvSpPr txBox="1">
            <a:spLocks/>
          </p:cNvSpPr>
          <p:nvPr/>
        </p:nvSpPr>
        <p:spPr>
          <a:xfrm>
            <a:off x="4500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Obligaciones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8B9C5A1E-EFBA-6749-86F3-1A3BA7AFAFD8}"/>
              </a:ext>
            </a:extLst>
          </p:cNvPr>
          <p:cNvSpPr/>
          <p:nvPr/>
        </p:nvSpPr>
        <p:spPr>
          <a:xfrm rot="18900000">
            <a:off x="5690209" y="3341110"/>
            <a:ext cx="811583" cy="811583"/>
          </a:xfrm>
          <a:prstGeom prst="rect">
            <a:avLst/>
          </a:prstGeom>
          <a:solidFill>
            <a:srgbClr val="EAEAD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7E827606-F5DC-4E45-9821-C18949C7A60A}"/>
              </a:ext>
            </a:extLst>
          </p:cNvPr>
          <p:cNvSpPr/>
          <p:nvPr/>
        </p:nvSpPr>
        <p:spPr>
          <a:xfrm>
            <a:off x="563443" y="1969267"/>
            <a:ext cx="4522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Licencia de conducir vigente y que lo habilite para conducir el vehículo en cuestión.</a:t>
            </a:r>
            <a:endParaRPr lang="es-CL" sz="1600" dirty="0"/>
          </a:p>
        </p:txBody>
      </p:sp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5D6B828D-2A56-F44F-BA6F-09B95BE50D70}"/>
              </a:ext>
            </a:extLst>
          </p:cNvPr>
          <p:cNvSpPr/>
          <p:nvPr/>
        </p:nvSpPr>
        <p:spPr>
          <a:xfrm>
            <a:off x="390439" y="3158821"/>
            <a:ext cx="4522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2857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Todos los documentos del vehículo: padrón, permiso de circulación y revisión técnica.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05EB5BB-415E-BC40-BD0B-E90AE86C9865}"/>
              </a:ext>
            </a:extLst>
          </p:cNvPr>
          <p:cNvSpPr/>
          <p:nvPr/>
        </p:nvSpPr>
        <p:spPr>
          <a:xfrm>
            <a:off x="563443" y="4436303"/>
            <a:ext cx="4522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</a:rPr>
              <a:t>Seguro Obligatorio de Accidentes Personales (SOAP).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36707A08-B08B-764D-BA6C-DE1550DEAE4C}"/>
              </a:ext>
            </a:extLst>
          </p:cNvPr>
          <p:cNvSpPr/>
          <p:nvPr/>
        </p:nvSpPr>
        <p:spPr>
          <a:xfrm>
            <a:off x="6576872" y="1969267"/>
            <a:ext cx="45220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Además de la documentación anteriormente señalada, deberá portar los siguientes elementos de seguridad</a:t>
            </a:r>
            <a:r>
              <a:rPr lang="es-CL" dirty="0">
                <a:latin typeface="ACHS Nueva Serif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8E3BB47F-C9BE-B441-9277-80D658EB5279}"/>
              </a:ext>
            </a:extLst>
          </p:cNvPr>
          <p:cNvSpPr/>
          <p:nvPr/>
        </p:nvSpPr>
        <p:spPr>
          <a:xfrm>
            <a:off x="7444067" y="3158821"/>
            <a:ext cx="352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Chaleco reflectante.</a:t>
            </a:r>
          </a:p>
          <a:p>
            <a:pPr marL="285750" indent="-285750">
              <a:lnSpc>
                <a:spcPct val="15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Extintor de incendio.</a:t>
            </a:r>
          </a:p>
          <a:p>
            <a:pPr marL="285750" indent="-285750">
              <a:lnSpc>
                <a:spcPct val="15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Gata y llaves de ruedas.</a:t>
            </a:r>
          </a:p>
          <a:p>
            <a:pPr marL="285750" indent="-285750">
              <a:lnSpc>
                <a:spcPct val="15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Rueda de repuestos.</a:t>
            </a:r>
          </a:p>
          <a:p>
            <a:pPr marL="285750" indent="-285750">
              <a:lnSpc>
                <a:spcPct val="15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Botiquín.</a:t>
            </a:r>
          </a:p>
          <a:p>
            <a:pPr marL="285750" indent="-285750">
              <a:lnSpc>
                <a:spcPct val="15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Triángulos</a:t>
            </a:r>
            <a:r>
              <a:rPr lang="es-CL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4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D401180B-32D3-D640-92A5-952ED4FF856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Ley de tránsito N°18.290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5BF86C94-DC2A-2E43-9C9E-F87CD033AAF3}"/>
              </a:ext>
            </a:extLst>
          </p:cNvPr>
          <p:cNvSpPr txBox="1">
            <a:spLocks/>
          </p:cNvSpPr>
          <p:nvPr/>
        </p:nvSpPr>
        <p:spPr>
          <a:xfrm>
            <a:off x="4356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Velocidad de circulación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8B9C5A1E-EFBA-6749-86F3-1A3BA7AFAFD8}"/>
              </a:ext>
            </a:extLst>
          </p:cNvPr>
          <p:cNvSpPr/>
          <p:nvPr/>
        </p:nvSpPr>
        <p:spPr>
          <a:xfrm rot="18900000">
            <a:off x="5690209" y="3341110"/>
            <a:ext cx="811583" cy="811583"/>
          </a:xfrm>
          <a:prstGeom prst="rect">
            <a:avLst/>
          </a:prstGeom>
          <a:solidFill>
            <a:srgbClr val="EAEAD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E39CB74C-E3C3-394D-8143-4614AEB33914}"/>
              </a:ext>
            </a:extLst>
          </p:cNvPr>
          <p:cNvSpPr/>
          <p:nvPr/>
        </p:nvSpPr>
        <p:spPr>
          <a:xfrm>
            <a:off x="435600" y="2274838"/>
            <a:ext cx="51192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La velocidad de circulación de los vehículos en calles, caminos, carreteras y autopistas en nuestro país, es uno de los elementos claves en los niveles de seguridad en el tránsito. La relación entre velocidad, distancia de visibilidad y distancia de detención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se vincula directamente con la probabilidad de ocurrencia de un accidente</a:t>
            </a:r>
            <a:r>
              <a:rPr lang="es-CL" sz="1600" b="1" dirty="0"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y con la gravedad que éste pueda alcanzar</a:t>
            </a:r>
            <a:r>
              <a:rPr lang="es-CL" dirty="0">
                <a:solidFill>
                  <a:schemeClr val="accent3">
                    <a:lumMod val="75000"/>
                  </a:schemeClr>
                </a:solidFill>
                <a:latin typeface="ACHS Nueva Serif" pitchFamily="2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4" name="1 Tabla">
            <a:extLst>
              <a:ext uri="{FF2B5EF4-FFF2-40B4-BE49-F238E27FC236}">
                <a16:creationId xmlns="" xmlns:a16="http://schemas.microsoft.com/office/drawing/2014/main" id="{5B420F8F-D9BE-024D-8CA5-564B7ADDC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426297"/>
              </p:ext>
            </p:extLst>
          </p:nvPr>
        </p:nvGraphicFramePr>
        <p:xfrm>
          <a:off x="6780164" y="2274838"/>
          <a:ext cx="5184576" cy="165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31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L" sz="1600" b="1" spc="0" dirty="0">
                          <a:solidFill>
                            <a:srgbClr val="15C047"/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Autopista</a:t>
                      </a:r>
                      <a:endParaRPr lang="es-CL" sz="1600" b="1" spc="0" dirty="0">
                        <a:solidFill>
                          <a:srgbClr val="15C047"/>
                        </a:solidFill>
                        <a:effectLst/>
                        <a:latin typeface="ACHS Nueva Serif" pitchFamily="2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6234" marR="4623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L" sz="1600" b="1" spc="0" dirty="0">
                          <a:solidFill>
                            <a:srgbClr val="15C047"/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Carretera</a:t>
                      </a:r>
                      <a:endParaRPr lang="es-CL" sz="1600" b="1" spc="0" dirty="0">
                        <a:solidFill>
                          <a:srgbClr val="15C047"/>
                        </a:solidFill>
                        <a:effectLst/>
                        <a:latin typeface="ACHS Nueva Serif" pitchFamily="2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6234" marR="4623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CL" sz="1600" b="1" spc="0" dirty="0">
                          <a:solidFill>
                            <a:srgbClr val="15C047"/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       Ciudad</a:t>
                      </a:r>
                      <a:endParaRPr lang="es-CL" sz="1600" b="1" spc="0" dirty="0">
                        <a:solidFill>
                          <a:srgbClr val="15C047"/>
                        </a:solidFill>
                        <a:effectLst/>
                        <a:latin typeface="ACHS Nueva Serif" pitchFamily="2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6234" marR="46234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48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300" b="1" spc="0" dirty="0">
                        <a:solidFill>
                          <a:srgbClr val="08662E"/>
                        </a:solidFill>
                        <a:effectLst/>
                        <a:latin typeface="ACHS Nueva Serif" pitchFamily="2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6234" marR="4623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300" b="1" spc="0" dirty="0">
                        <a:solidFill>
                          <a:srgbClr val="08662E"/>
                        </a:solidFill>
                        <a:effectLst/>
                        <a:latin typeface="ACHS Nueva Serif" pitchFamily="2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6234" marR="4623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CL" sz="1300" b="1" spc="0" dirty="0">
                        <a:solidFill>
                          <a:srgbClr val="08662E"/>
                        </a:solidFill>
                        <a:effectLst/>
                        <a:latin typeface="ACHS Nueva Serif" pitchFamily="2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6234" marR="46234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="" xmlns:a16="http://schemas.microsoft.com/office/drawing/2014/main" id="{0A16F7F8-3A5E-5246-8648-548540E6409E}"/>
              </a:ext>
            </a:extLst>
          </p:cNvPr>
          <p:cNvGrpSpPr/>
          <p:nvPr/>
        </p:nvGrpSpPr>
        <p:grpSpPr>
          <a:xfrm>
            <a:off x="7114308" y="2933018"/>
            <a:ext cx="4418384" cy="964094"/>
            <a:chOff x="4985203" y="4204066"/>
            <a:chExt cx="5253888" cy="1125102"/>
          </a:xfrm>
        </p:grpSpPr>
        <p:sp>
          <p:nvSpPr>
            <p:cNvPr id="17" name="Conector 16">
              <a:extLst>
                <a:ext uri="{FF2B5EF4-FFF2-40B4-BE49-F238E27FC236}">
                  <a16:creationId xmlns="" xmlns:a16="http://schemas.microsoft.com/office/drawing/2014/main" id="{A061DB90-C684-7D43-BD7D-53E0C2A57EED}"/>
                </a:ext>
              </a:extLst>
            </p:cNvPr>
            <p:cNvSpPr/>
            <p:nvPr/>
          </p:nvSpPr>
          <p:spPr>
            <a:xfrm>
              <a:off x="4985203" y="4213168"/>
              <a:ext cx="1116000" cy="1116000"/>
            </a:xfrm>
            <a:prstGeom prst="flowChartConnector">
              <a:avLst/>
            </a:prstGeom>
            <a:noFill/>
            <a:ln w="114300">
              <a:solidFill>
                <a:srgbClr val="15C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CL" b="1" dirty="0">
                  <a:solidFill>
                    <a:srgbClr val="004C14"/>
                  </a:solidFill>
                  <a:latin typeface="ACHS Nueva Serif" pitchFamily="2" charset="0"/>
                  <a:cs typeface="Arial" pitchFamily="34" charset="0"/>
                </a:rPr>
                <a:t>Max. 120</a:t>
              </a:r>
            </a:p>
          </p:txBody>
        </p:sp>
        <p:sp>
          <p:nvSpPr>
            <p:cNvPr id="19" name="Conector 18">
              <a:extLst>
                <a:ext uri="{FF2B5EF4-FFF2-40B4-BE49-F238E27FC236}">
                  <a16:creationId xmlns="" xmlns:a16="http://schemas.microsoft.com/office/drawing/2014/main" id="{A8FD82D8-F632-5D43-BBD2-2A962C1141E0}"/>
                </a:ext>
              </a:extLst>
            </p:cNvPr>
            <p:cNvSpPr/>
            <p:nvPr/>
          </p:nvSpPr>
          <p:spPr>
            <a:xfrm>
              <a:off x="7137813" y="4204067"/>
              <a:ext cx="1116000" cy="1115999"/>
            </a:xfrm>
            <a:prstGeom prst="flowChartConnector">
              <a:avLst/>
            </a:prstGeom>
            <a:noFill/>
            <a:ln w="114300">
              <a:solidFill>
                <a:srgbClr val="15C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CL" b="1" dirty="0">
                  <a:solidFill>
                    <a:srgbClr val="004C14"/>
                  </a:solidFill>
                  <a:latin typeface="ACHS Nueva Serif" pitchFamily="2" charset="0"/>
                  <a:cs typeface="Arial" pitchFamily="34" charset="0"/>
                </a:rPr>
                <a:t>Max. 100</a:t>
              </a:r>
            </a:p>
          </p:txBody>
        </p:sp>
        <p:sp>
          <p:nvSpPr>
            <p:cNvPr id="20" name="Conector 19">
              <a:extLst>
                <a:ext uri="{FF2B5EF4-FFF2-40B4-BE49-F238E27FC236}">
                  <a16:creationId xmlns="" xmlns:a16="http://schemas.microsoft.com/office/drawing/2014/main" id="{C1CD9874-4662-414A-9249-8E5C5D4ED374}"/>
                </a:ext>
              </a:extLst>
            </p:cNvPr>
            <p:cNvSpPr/>
            <p:nvPr/>
          </p:nvSpPr>
          <p:spPr>
            <a:xfrm>
              <a:off x="9123091" y="4204066"/>
              <a:ext cx="1116000" cy="1116000"/>
            </a:xfrm>
            <a:prstGeom prst="flowChartConnector">
              <a:avLst/>
            </a:prstGeom>
            <a:noFill/>
            <a:ln w="114300">
              <a:solidFill>
                <a:srgbClr val="15C0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CL" b="1" dirty="0">
                  <a:solidFill>
                    <a:srgbClr val="004C14"/>
                  </a:solidFill>
                  <a:latin typeface="ACHS Nueva Serif" pitchFamily="2" charset="0"/>
                  <a:cs typeface="Arial" pitchFamily="34" charset="0"/>
                </a:rPr>
                <a:t>Max. 50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03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" y="496800"/>
            <a:ext cx="8222513" cy="46485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Ley de Tolerancia Cero al Alcohol N° 20.580 y Ley Emilia N° 20.770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" name="Tabla 1">
            <a:extLst>
              <a:ext uri="{FF2B5EF4-FFF2-40B4-BE49-F238E27FC236}">
                <a16:creationId xmlns="" xmlns:a16="http://schemas.microsoft.com/office/drawing/2014/main" id="{063AC3B5-3303-0244-9542-8391E1AEBC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745621"/>
              </p:ext>
            </p:extLst>
          </p:nvPr>
        </p:nvGraphicFramePr>
        <p:xfrm>
          <a:off x="191344" y="1556792"/>
          <a:ext cx="11628000" cy="46080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87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0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Gr. de alcohol por litro de sangre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Estado etílico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Lesión, daño causado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Reincidencia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Tiempo suspensión de licencia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Multa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spc="0" dirty="0"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Pena</a:t>
                      </a:r>
                      <a:endParaRPr lang="es-CL" sz="1400" b="0" spc="0" dirty="0"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15C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pt-BR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0,30 a 0,80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Bajo la influencia del alcohol.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Sin daño ni lesiones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1ra. vez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 meses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1 a 5 UTM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No hay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pt-BR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0,30 a 0,80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Bajo la influencia del alcohol.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Lesiones gravísimas o muerte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1ra. vez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 – 5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21 a 30 UTM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 años 1 día a 5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Sobre 0,80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Estado de Ebriedad.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Sin daño ni lesiones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1ra. vez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2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2 a 10 UTM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61 días 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541 días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Sobre 0,80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Estado de Ebriedad.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Sin daño ni lesiones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2da. vez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5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2 a 10 UTM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541 días 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Sobre 0,80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Estado de Ebriedad.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Sin daño ni lesiones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3ra. vez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Cancelación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2 a 10 UTM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541 días 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Sobre 0,80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Estado de Ebriedad.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Lesiones gravísimas o muerte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1ra. vez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Inhabilidad de por vida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8 a 20 UTM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3 años 1 día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1705" algn="l"/>
                        </a:tabLst>
                      </a:pPr>
                      <a:r>
                        <a:rPr lang="es-CL" sz="14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CHS Nueva Serif" pitchFamily="2" charset="0"/>
                          <a:cs typeface="Arial" panose="020B0604020202020204" pitchFamily="34" charset="0"/>
                        </a:rPr>
                        <a:t>a 10 años</a:t>
                      </a:r>
                      <a:endParaRPr lang="es-CL" sz="14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CHS Nueva Serif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797" marR="64797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7771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46506" y="770303"/>
            <a:ext cx="7854736" cy="52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6ADDE3A0-E3C2-264A-989B-57E53325A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347213BD-7297-1B45-81F2-6E99087330C0}"/>
              </a:ext>
            </a:extLst>
          </p:cNvPr>
          <p:cNvSpPr txBox="1">
            <a:spLocks/>
          </p:cNvSpPr>
          <p:nvPr/>
        </p:nvSpPr>
        <p:spPr>
          <a:xfrm>
            <a:off x="608400" y="810000"/>
            <a:ext cx="4140000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latin typeface="ACHS Nueva Serif" pitchFamily="2" charset="0"/>
                <a:cs typeface="Arial" panose="020B0604020202020204" pitchFamily="34" charset="0"/>
              </a:rPr>
              <a:t>Otras normas asociadas a la Conducción: ley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latin typeface="ACHS Nueva Serif" pitchFamily="2" charset="0"/>
                <a:cs typeface="Arial" panose="020B0604020202020204" pitchFamily="34" charset="0"/>
              </a:rPr>
              <a:t>N° 20.068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="" xmlns:a16="http://schemas.microsoft.com/office/drawing/2014/main" id="{856A9069-B0FA-5347-A83B-5ED2EC6AFC9A}"/>
              </a:ext>
            </a:extLst>
          </p:cNvPr>
          <p:cNvSpPr txBox="1">
            <a:spLocks/>
          </p:cNvSpPr>
          <p:nvPr/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b="1" dirty="0">
              <a:solidFill>
                <a:srgbClr val="74E93F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E2E705F-022B-2248-BC0A-7F9A0E77815A}"/>
              </a:ext>
            </a:extLst>
          </p:cNvPr>
          <p:cNvSpPr txBox="1">
            <a:spLocks/>
          </p:cNvSpPr>
          <p:nvPr/>
        </p:nvSpPr>
        <p:spPr>
          <a:xfrm>
            <a:off x="609599" y="3239701"/>
            <a:ext cx="3496235" cy="1591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400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Usar siempre el </a:t>
            </a:r>
            <a:r>
              <a:rPr lang="es-CL" sz="24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Calibri"/>
              </a:rPr>
              <a:t>cin</a:t>
            </a:r>
            <a:r>
              <a:rPr lang="es-CL" sz="2400" b="1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turón de seguridad</a:t>
            </a:r>
            <a:r>
              <a:rPr lang="es-CL" sz="2400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, es obligatorio, inclusive en los asientos traseros</a:t>
            </a:r>
            <a:endParaRPr lang="x-none" sz="2400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1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97597" y="728924"/>
            <a:ext cx="7794404" cy="531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540A996-0BF6-924C-97B4-5A8EFF2E94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5" name="Marcador de texto 2">
            <a:extLst>
              <a:ext uri="{FF2B5EF4-FFF2-40B4-BE49-F238E27FC236}">
                <a16:creationId xmlns="" xmlns:a16="http://schemas.microsoft.com/office/drawing/2014/main" id="{2C351C2E-0E2E-BF43-A233-555316E4060B}"/>
              </a:ext>
            </a:extLst>
          </p:cNvPr>
          <p:cNvSpPr txBox="1">
            <a:spLocks/>
          </p:cNvSpPr>
          <p:nvPr/>
        </p:nvSpPr>
        <p:spPr>
          <a:xfrm>
            <a:off x="608400" y="810000"/>
            <a:ext cx="4140000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latin typeface="ACHS Nueva Serif" pitchFamily="2" charset="0"/>
                <a:cs typeface="Arial" panose="020B0604020202020204" pitchFamily="34" charset="0"/>
              </a:rPr>
              <a:t>Otras normas asociadas a la Conducción: ley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latin typeface="ACHS Nueva Serif" pitchFamily="2" charset="0"/>
                <a:cs typeface="Arial" panose="020B0604020202020204" pitchFamily="34" charset="0"/>
              </a:rPr>
              <a:t>N° 20.068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="" xmlns:a16="http://schemas.microsoft.com/office/drawing/2014/main" id="{8DBAB60C-09ED-8541-83D8-FF3E461223DB}"/>
              </a:ext>
            </a:extLst>
          </p:cNvPr>
          <p:cNvSpPr txBox="1">
            <a:spLocks/>
          </p:cNvSpPr>
          <p:nvPr/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b="1" dirty="0">
              <a:solidFill>
                <a:srgbClr val="74E93F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EA0E2C82-3D9D-4142-A542-2358066AFEE7}"/>
              </a:ext>
            </a:extLst>
          </p:cNvPr>
          <p:cNvSpPr txBox="1">
            <a:spLocks/>
          </p:cNvSpPr>
          <p:nvPr/>
        </p:nvSpPr>
        <p:spPr>
          <a:xfrm>
            <a:off x="608400" y="3784730"/>
            <a:ext cx="3496235" cy="1591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00000"/>
              </a:lnSpc>
              <a:spcBef>
                <a:spcPts val="0"/>
              </a:spcBef>
              <a:buClr>
                <a:srgbClr val="0C662F"/>
              </a:buClr>
              <a:buSzPts val="2400"/>
              <a:buNone/>
            </a:pP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Menores de 9 años </a:t>
            </a:r>
            <a:r>
              <a:rPr lang="es-CL" sz="1600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obligatoriamente deben usar sillas especiales utilizando el cinturón de seguridad o sistema de retención infantil, sentándose siempre en los asientos traseros. </a:t>
            </a:r>
            <a:endParaRPr lang="es-CL" sz="1600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894E36AB-E6DA-9F4B-8C71-9FC94049A239}"/>
              </a:ext>
            </a:extLst>
          </p:cNvPr>
          <p:cNvSpPr/>
          <p:nvPr/>
        </p:nvSpPr>
        <p:spPr>
          <a:xfrm>
            <a:off x="608400" y="3121441"/>
            <a:ext cx="3496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buClr>
                <a:srgbClr val="0C662F"/>
              </a:buClr>
              <a:buSzPts val="2400"/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Las sillas para niños salvan vidas: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65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B6C720-1091-6E4B-AB37-7CE883F64C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B3F41B3F-0F80-3240-A75D-BA9E37D52E4E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ítulo 30">
            <a:extLst>
              <a:ext uri="{FF2B5EF4-FFF2-40B4-BE49-F238E27FC236}">
                <a16:creationId xmlns="" xmlns:a16="http://schemas.microsoft.com/office/drawing/2014/main" id="{2512DA5B-68DF-174B-AD6B-03D685A9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Legislación asociada a la conducción</a:t>
            </a:r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0CC32A21-0754-504F-B8C7-39FBE1BFFF0C}"/>
              </a:ext>
            </a:extLst>
          </p:cNvPr>
          <p:cNvSpPr txBox="1">
            <a:spLocks/>
          </p:cNvSpPr>
          <p:nvPr/>
        </p:nvSpPr>
        <p:spPr>
          <a:xfrm>
            <a:off x="4500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Decreto Supremo N° 164 / 2014</a:t>
            </a:r>
          </a:p>
        </p:txBody>
      </p:sp>
      <p:sp>
        <p:nvSpPr>
          <p:cNvPr id="8" name="Marcador de texto 19">
            <a:extLst>
              <a:ext uri="{FF2B5EF4-FFF2-40B4-BE49-F238E27FC236}">
                <a16:creationId xmlns="" xmlns:a16="http://schemas.microsoft.com/office/drawing/2014/main" id="{553D7E46-9280-9848-BED5-2D305AE37459}"/>
              </a:ext>
            </a:extLst>
          </p:cNvPr>
          <p:cNvSpPr txBox="1">
            <a:spLocks/>
          </p:cNvSpPr>
          <p:nvPr/>
        </p:nvSpPr>
        <p:spPr>
          <a:xfrm>
            <a:off x="450000" y="1712400"/>
            <a:ext cx="3776400" cy="556305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Suma el chaleco reflectante a los demás elementos de seguridad</a:t>
            </a:r>
            <a:r>
              <a:rPr lang="es-CL" sz="1800" b="1" dirty="0">
                <a:solidFill>
                  <a:srgbClr val="106737"/>
                </a:solidFill>
                <a:latin typeface="ACHS Nueva Serif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Shape 258">
            <a:extLst>
              <a:ext uri="{FF2B5EF4-FFF2-40B4-BE49-F238E27FC236}">
                <a16:creationId xmlns="" xmlns:a16="http://schemas.microsoft.com/office/drawing/2014/main" id="{526484DE-FD1E-5642-93D7-C4B4BDE152EC}"/>
              </a:ext>
            </a:extLst>
          </p:cNvPr>
          <p:cNvSpPr txBox="1"/>
          <p:nvPr/>
        </p:nvSpPr>
        <p:spPr>
          <a:xfrm>
            <a:off x="450000" y="2658770"/>
            <a:ext cx="3776400" cy="19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CL" sz="1600" dirty="0"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Cuando un vehículo sufre un desperfecto, su conductor se ve obligado a descender para alertar al resto de los usuarios y revisar la magnitud de la avería.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endParaRPr lang="es-CL" sz="1600" dirty="0">
              <a:latin typeface="ACHS Nueva Serif" pitchFamily="2" charset="0"/>
              <a:ea typeface="Calibri"/>
              <a:cs typeface="Arial" panose="020B0604020202020204" pitchFamily="34" charset="0"/>
              <a:sym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CL" sz="1600" dirty="0"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Por ello se expone a sufrir o provocar un accidente de tránsito. Especialmente, si la emergencia ocurre en horas de poca luz o noche, ya que se reduce significativamente la visibilidad del conductor.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endParaRPr lang="es-ES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El no cumplir constituirá falta leve, lo que traduce en una </a:t>
            </a:r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multa de 0,2 a 0,5 UTM.</a:t>
            </a:r>
            <a:endParaRPr lang="es-CL" sz="1600" b="1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9E266500-7975-2240-8040-26EE03A07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050" y="1537200"/>
            <a:ext cx="7600950" cy="5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2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730686B6-6526-D34D-A488-32BFBCB9E1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Antes de comenzar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BA209D0-CE6A-FC4C-AE54-9254B3EA58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74" y="1871776"/>
            <a:ext cx="2880000" cy="288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FF85BB12-AD21-2848-9D04-C28E7C2031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558" y="1871776"/>
            <a:ext cx="2880000" cy="288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3044ED9-1EFF-8F49-9DF4-EC32041C1F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810" y="1876394"/>
            <a:ext cx="2880000" cy="2880000"/>
          </a:xfrm>
          <a:prstGeom prst="rect">
            <a:avLst/>
          </a:prstGeom>
        </p:spPr>
      </p:pic>
      <p:sp>
        <p:nvSpPr>
          <p:cNvPr id="12" name="Marcador de texto 23">
            <a:extLst>
              <a:ext uri="{FF2B5EF4-FFF2-40B4-BE49-F238E27FC236}">
                <a16:creationId xmlns="" xmlns:a16="http://schemas.microsoft.com/office/drawing/2014/main" id="{F995037F-8C82-8145-986B-A703EF42E786}"/>
              </a:ext>
            </a:extLst>
          </p:cNvPr>
          <p:cNvSpPr txBox="1">
            <a:spLocks/>
          </p:cNvSpPr>
          <p:nvPr/>
        </p:nvSpPr>
        <p:spPr>
          <a:xfrm>
            <a:off x="488374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b="1" dirty="0">
                <a:solidFill>
                  <a:srgbClr val="004C14"/>
                </a:solidFill>
                <a:latin typeface="ACHS Nueva Serif" pitchFamily="2" charset="0"/>
              </a:rPr>
              <a:t>01</a:t>
            </a:r>
          </a:p>
        </p:txBody>
      </p:sp>
      <p:sp>
        <p:nvSpPr>
          <p:cNvPr id="13" name="Marcador de texto 23">
            <a:extLst>
              <a:ext uri="{FF2B5EF4-FFF2-40B4-BE49-F238E27FC236}">
                <a16:creationId xmlns="" xmlns:a16="http://schemas.microsoft.com/office/drawing/2014/main" id="{062B073A-45BE-1140-9550-7E2EA827FA30}"/>
              </a:ext>
            </a:extLst>
          </p:cNvPr>
          <p:cNvSpPr txBox="1">
            <a:spLocks/>
          </p:cNvSpPr>
          <p:nvPr/>
        </p:nvSpPr>
        <p:spPr>
          <a:xfrm>
            <a:off x="3520748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b="1" dirty="0">
                <a:solidFill>
                  <a:srgbClr val="004C14"/>
                </a:solidFill>
                <a:latin typeface="ACHS Nueva Serif" pitchFamily="2" charset="0"/>
              </a:rPr>
              <a:t>02</a:t>
            </a:r>
          </a:p>
        </p:txBody>
      </p:sp>
      <p:sp>
        <p:nvSpPr>
          <p:cNvPr id="14" name="Marcador de texto 23">
            <a:extLst>
              <a:ext uri="{FF2B5EF4-FFF2-40B4-BE49-F238E27FC236}">
                <a16:creationId xmlns="" xmlns:a16="http://schemas.microsoft.com/office/drawing/2014/main" id="{CD1F91C4-5761-A442-8AEE-1721141ACAC5}"/>
              </a:ext>
            </a:extLst>
          </p:cNvPr>
          <p:cNvSpPr txBox="1">
            <a:spLocks/>
          </p:cNvSpPr>
          <p:nvPr/>
        </p:nvSpPr>
        <p:spPr>
          <a:xfrm>
            <a:off x="6245353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b="1" dirty="0">
                <a:solidFill>
                  <a:srgbClr val="004C14"/>
                </a:solidFill>
                <a:latin typeface="ACHS Nueva Serif" pitchFamily="2" charset="0"/>
              </a:rPr>
              <a:t>03</a:t>
            </a:r>
          </a:p>
        </p:txBody>
      </p:sp>
      <p:sp>
        <p:nvSpPr>
          <p:cNvPr id="15" name="Marcador de texto 23">
            <a:extLst>
              <a:ext uri="{FF2B5EF4-FFF2-40B4-BE49-F238E27FC236}">
                <a16:creationId xmlns="" xmlns:a16="http://schemas.microsoft.com/office/drawing/2014/main" id="{65D5694B-BE79-094A-99E2-A439F80AD075}"/>
              </a:ext>
            </a:extLst>
          </p:cNvPr>
          <p:cNvSpPr txBox="1">
            <a:spLocks/>
          </p:cNvSpPr>
          <p:nvPr/>
        </p:nvSpPr>
        <p:spPr>
          <a:xfrm>
            <a:off x="8677905" y="2278404"/>
            <a:ext cx="1199644" cy="879002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218040">
              <a:spcBef>
                <a:spcPts val="2249"/>
              </a:spcBef>
              <a:buNone/>
              <a:defRPr/>
            </a:pPr>
            <a:r>
              <a:rPr lang="es-CL" sz="4000" b="1" dirty="0">
                <a:solidFill>
                  <a:srgbClr val="004C14"/>
                </a:solidFill>
                <a:latin typeface="ACHS Nueva Serif" pitchFamily="2" charset="0"/>
              </a:rPr>
              <a:t>04</a:t>
            </a:r>
          </a:p>
        </p:txBody>
      </p:sp>
      <p:sp>
        <p:nvSpPr>
          <p:cNvPr id="16" name="Marcador de texto 35">
            <a:extLst>
              <a:ext uri="{FF2B5EF4-FFF2-40B4-BE49-F238E27FC236}">
                <a16:creationId xmlns="" xmlns:a16="http://schemas.microsoft.com/office/drawing/2014/main" id="{D3578775-F741-8A48-834E-62EEB39D5601}"/>
              </a:ext>
            </a:extLst>
          </p:cNvPr>
          <p:cNvSpPr txBox="1">
            <a:spLocks/>
          </p:cNvSpPr>
          <p:nvPr/>
        </p:nvSpPr>
        <p:spPr>
          <a:xfrm>
            <a:off x="3838124" y="4376671"/>
            <a:ext cx="1760159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b="1" dirty="0">
                <a:solidFill>
                  <a:srgbClr val="106737"/>
                </a:solidFill>
                <a:latin typeface="ACHS Nueva Serif" pitchFamily="2" charset="0"/>
              </a:rPr>
              <a:t>Objetivos</a:t>
            </a:r>
          </a:p>
        </p:txBody>
      </p:sp>
      <p:sp>
        <p:nvSpPr>
          <p:cNvPr id="17" name="Marcador de texto 36">
            <a:extLst>
              <a:ext uri="{FF2B5EF4-FFF2-40B4-BE49-F238E27FC236}">
                <a16:creationId xmlns="" xmlns:a16="http://schemas.microsoft.com/office/drawing/2014/main" id="{161F0445-6E8D-C848-8725-22D4A995E04D}"/>
              </a:ext>
            </a:extLst>
          </p:cNvPr>
          <p:cNvSpPr txBox="1">
            <a:spLocks/>
          </p:cNvSpPr>
          <p:nvPr/>
        </p:nvSpPr>
        <p:spPr>
          <a:xfrm>
            <a:off x="6654127" y="4376671"/>
            <a:ext cx="1910496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b="1" dirty="0">
                <a:solidFill>
                  <a:srgbClr val="106737"/>
                </a:solidFill>
                <a:latin typeface="ACHS Nueva Serif" pitchFamily="2" charset="0"/>
              </a:rPr>
              <a:t>Preguntas</a:t>
            </a:r>
          </a:p>
        </p:txBody>
      </p:sp>
      <p:sp>
        <p:nvSpPr>
          <p:cNvPr id="18" name="Marcador de texto 37">
            <a:extLst>
              <a:ext uri="{FF2B5EF4-FFF2-40B4-BE49-F238E27FC236}">
                <a16:creationId xmlns="" xmlns:a16="http://schemas.microsoft.com/office/drawing/2014/main" id="{8AEAC636-A194-374B-88EB-645331097F64}"/>
              </a:ext>
            </a:extLst>
          </p:cNvPr>
          <p:cNvSpPr txBox="1">
            <a:spLocks/>
          </p:cNvSpPr>
          <p:nvPr/>
        </p:nvSpPr>
        <p:spPr>
          <a:xfrm>
            <a:off x="9254405" y="4376671"/>
            <a:ext cx="1652809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b="1" dirty="0">
                <a:solidFill>
                  <a:srgbClr val="106737"/>
                </a:solidFill>
                <a:latin typeface="ACHS Nueva Serif" pitchFamily="2" charset="0"/>
              </a:rPr>
              <a:t>Chat</a:t>
            </a:r>
          </a:p>
        </p:txBody>
      </p:sp>
      <p:sp>
        <p:nvSpPr>
          <p:cNvPr id="19" name="Marcador de texto 13">
            <a:extLst>
              <a:ext uri="{FF2B5EF4-FFF2-40B4-BE49-F238E27FC236}">
                <a16:creationId xmlns="" xmlns:a16="http://schemas.microsoft.com/office/drawing/2014/main" id="{98BF1A31-4B29-2248-A299-723AA83920FE}"/>
              </a:ext>
            </a:extLst>
          </p:cNvPr>
          <p:cNvSpPr txBox="1">
            <a:spLocks/>
          </p:cNvSpPr>
          <p:nvPr/>
        </p:nvSpPr>
        <p:spPr>
          <a:xfrm>
            <a:off x="973126" y="4376671"/>
            <a:ext cx="1910496" cy="1563465"/>
          </a:xfrm>
          <a:prstGeom prst="rect">
            <a:avLst/>
          </a:prstGeom>
        </p:spPr>
        <p:txBody>
          <a:bodyPr/>
          <a:lstStyle>
            <a:lvl1pPr marL="304709" marR="0" indent="-304709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26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197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668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1390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59922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8453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6985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5516" marR="0" indent="-812556" algn="l" defTabSz="1218040" eaLnBrk="1" latinLnBrk="0" hangingPunct="1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399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es-CL" sz="1600" b="1" dirty="0">
                <a:solidFill>
                  <a:srgbClr val="106737"/>
                </a:solidFill>
                <a:latin typeface="ACHS Nueva Serif" pitchFamily="2" charset="0"/>
              </a:rPr>
              <a:t>Bienvenida</a:t>
            </a:r>
          </a:p>
        </p:txBody>
      </p:sp>
      <p:pic>
        <p:nvPicPr>
          <p:cNvPr id="20" name="Picture 42">
            <a:extLst>
              <a:ext uri="{FF2B5EF4-FFF2-40B4-BE49-F238E27FC236}">
                <a16:creationId xmlns="" xmlns:a16="http://schemas.microsoft.com/office/drawing/2014/main" id="{67C0EAD7-EEC8-CE47-9224-71FBAF5B1B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666" y="2795534"/>
            <a:ext cx="641451" cy="90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1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7FDFD5-898B-1542-ABF3-CB6549A1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5E97185-5823-124B-A812-E5010D9E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422F809A-4EDD-8247-AB65-1DAC04E35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FC6DE8-025D-4A45-B74B-D83CA5D02614}"/>
              </a:ext>
            </a:extLst>
          </p:cNvPr>
          <p:cNvSpPr txBox="1"/>
          <p:nvPr/>
        </p:nvSpPr>
        <p:spPr>
          <a:xfrm>
            <a:off x="835318" y="2522166"/>
            <a:ext cx="9323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s-CL" sz="6000" b="1" dirty="0">
                <a:solidFill>
                  <a:prstClr val="white"/>
                </a:solidFill>
                <a:latin typeface="ACHS Nueva Serif" pitchFamily="2" charset="0"/>
                <a:cs typeface="Arial" panose="020B0604020202020204" pitchFamily="34" charset="0"/>
              </a:rPr>
              <a:t>Revisemos la </a:t>
            </a:r>
          </a:p>
          <a:p>
            <a:pPr defTabSz="914126">
              <a:defRPr/>
            </a:pPr>
            <a:r>
              <a:rPr lang="es-CL" sz="6000" b="1" dirty="0">
                <a:solidFill>
                  <a:prstClr val="white"/>
                </a:solidFill>
                <a:latin typeface="ACHS Nueva Serif" pitchFamily="2" charset="0"/>
                <a:cs typeface="Arial" panose="020B0604020202020204" pitchFamily="34" charset="0"/>
              </a:rPr>
              <a:t>siguiente cápsula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740ED97-30D8-4144-942A-7301BBD6C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346" y="4671472"/>
            <a:ext cx="2380898" cy="23808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25C8A24A-06EB-924C-9620-592D2455E4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600" y="496800"/>
            <a:ext cx="1286340" cy="525495"/>
          </a:xfrm>
          <a:prstGeom prst="rect">
            <a:avLst/>
          </a:prstGeom>
        </p:spPr>
      </p:pic>
      <p:sp>
        <p:nvSpPr>
          <p:cNvPr id="8" name="Título 30">
            <a:extLst>
              <a:ext uri="{FF2B5EF4-FFF2-40B4-BE49-F238E27FC236}">
                <a16:creationId xmlns="" xmlns:a16="http://schemas.microsoft.com/office/drawing/2014/main" id="{A65E4C39-516B-9047-A277-BA4AD036D996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6336563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dirty="0">
                <a:solidFill>
                  <a:schemeClr val="bg1"/>
                </a:solidFill>
                <a:latin typeface="ACHS Nueva Serif" pitchFamily="2" charset="0"/>
                <a:cs typeface="Arial" panose="020B0604020202020204" pitchFamily="34" charset="0"/>
              </a:rPr>
              <a:t>Legislación asociada a la conducción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D79F7ADD-E57B-984A-9BD5-52D08DFDB89E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7A1BC9C-8AFF-B942-9F14-1FA128956080}"/>
              </a:ext>
            </a:extLst>
          </p:cNvPr>
          <p:cNvSpPr txBox="1">
            <a:spLocks/>
          </p:cNvSpPr>
          <p:nvPr/>
        </p:nvSpPr>
        <p:spPr>
          <a:xfrm>
            <a:off x="605975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00000"/>
              </a:lnSpc>
              <a:spcBef>
                <a:spcPts val="0"/>
              </a:spcBef>
              <a:buNone/>
            </a:pPr>
            <a:r>
              <a:rPr lang="es-CL" sz="1800" dirty="0">
                <a:solidFill>
                  <a:schemeClr val="bg1"/>
                </a:solidFill>
                <a:latin typeface="ACHS Nueva Serif" pitchFamily="2" charset="0"/>
                <a:cs typeface="Arial" panose="020B0604020202020204" pitchFamily="34" charset="0"/>
              </a:rPr>
              <a:t>Ley N° 21.088 de “Convivencia Vial” </a:t>
            </a:r>
          </a:p>
        </p:txBody>
      </p:sp>
      <p:grpSp>
        <p:nvGrpSpPr>
          <p:cNvPr id="11" name="Group 211">
            <a:extLst>
              <a:ext uri="{FF2B5EF4-FFF2-40B4-BE49-F238E27FC236}">
                <a16:creationId xmlns="" xmlns:a16="http://schemas.microsoft.com/office/drawing/2014/main" id="{D9D02AF4-2F52-C740-8A7A-741FEF87D1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13298" y="2611379"/>
            <a:ext cx="2380898" cy="1954936"/>
            <a:chOff x="2463" y="3185"/>
            <a:chExt cx="531" cy="436"/>
          </a:xfrm>
          <a:solidFill>
            <a:schemeClr val="bg1"/>
          </a:solidFill>
        </p:grpSpPr>
        <p:sp>
          <p:nvSpPr>
            <p:cNvPr id="12" name="Freeform 212">
              <a:extLst>
                <a:ext uri="{FF2B5EF4-FFF2-40B4-BE49-F238E27FC236}">
                  <a16:creationId xmlns="" xmlns:a16="http://schemas.microsoft.com/office/drawing/2014/main" id="{2BBF7431-C9A4-5244-81B0-FF139E12EA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3" y="3185"/>
              <a:ext cx="531" cy="436"/>
            </a:xfrm>
            <a:custGeom>
              <a:avLst/>
              <a:gdLst>
                <a:gd name="T0" fmla="*/ 62 w 877"/>
                <a:gd name="T1" fmla="*/ 591 h 716"/>
                <a:gd name="T2" fmla="*/ 62 w 877"/>
                <a:gd name="T3" fmla="*/ 591 h 716"/>
                <a:gd name="T4" fmla="*/ 26 w 877"/>
                <a:gd name="T5" fmla="*/ 555 h 716"/>
                <a:gd name="T6" fmla="*/ 26 w 877"/>
                <a:gd name="T7" fmla="*/ 519 h 716"/>
                <a:gd name="T8" fmla="*/ 851 w 877"/>
                <a:gd name="T9" fmla="*/ 519 h 716"/>
                <a:gd name="T10" fmla="*/ 851 w 877"/>
                <a:gd name="T11" fmla="*/ 555 h 716"/>
                <a:gd name="T12" fmla="*/ 815 w 877"/>
                <a:gd name="T13" fmla="*/ 591 h 716"/>
                <a:gd name="T14" fmla="*/ 62 w 877"/>
                <a:gd name="T15" fmla="*/ 591 h 716"/>
                <a:gd name="T16" fmla="*/ 475 w 877"/>
                <a:gd name="T17" fmla="*/ 690 h 716"/>
                <a:gd name="T18" fmla="*/ 475 w 877"/>
                <a:gd name="T19" fmla="*/ 690 h 716"/>
                <a:gd name="T20" fmla="*/ 402 w 877"/>
                <a:gd name="T21" fmla="*/ 690 h 716"/>
                <a:gd name="T22" fmla="*/ 402 w 877"/>
                <a:gd name="T23" fmla="*/ 617 h 716"/>
                <a:gd name="T24" fmla="*/ 475 w 877"/>
                <a:gd name="T25" fmla="*/ 617 h 716"/>
                <a:gd name="T26" fmla="*/ 475 w 877"/>
                <a:gd name="T27" fmla="*/ 690 h 716"/>
                <a:gd name="T28" fmla="*/ 26 w 877"/>
                <a:gd name="T29" fmla="*/ 61 h 716"/>
                <a:gd name="T30" fmla="*/ 26 w 877"/>
                <a:gd name="T31" fmla="*/ 61 h 716"/>
                <a:gd name="T32" fmla="*/ 62 w 877"/>
                <a:gd name="T33" fmla="*/ 25 h 716"/>
                <a:gd name="T34" fmla="*/ 815 w 877"/>
                <a:gd name="T35" fmla="*/ 25 h 716"/>
                <a:gd name="T36" fmla="*/ 851 w 877"/>
                <a:gd name="T37" fmla="*/ 61 h 716"/>
                <a:gd name="T38" fmla="*/ 851 w 877"/>
                <a:gd name="T39" fmla="*/ 492 h 716"/>
                <a:gd name="T40" fmla="*/ 26 w 877"/>
                <a:gd name="T41" fmla="*/ 492 h 716"/>
                <a:gd name="T42" fmla="*/ 26 w 877"/>
                <a:gd name="T43" fmla="*/ 61 h 716"/>
                <a:gd name="T44" fmla="*/ 877 w 877"/>
                <a:gd name="T45" fmla="*/ 555 h 716"/>
                <a:gd name="T46" fmla="*/ 877 w 877"/>
                <a:gd name="T47" fmla="*/ 555 h 716"/>
                <a:gd name="T48" fmla="*/ 877 w 877"/>
                <a:gd name="T49" fmla="*/ 61 h 716"/>
                <a:gd name="T50" fmla="*/ 815 w 877"/>
                <a:gd name="T51" fmla="*/ 0 h 716"/>
                <a:gd name="T52" fmla="*/ 62 w 877"/>
                <a:gd name="T53" fmla="*/ 0 h 716"/>
                <a:gd name="T54" fmla="*/ 0 w 877"/>
                <a:gd name="T55" fmla="*/ 61 h 716"/>
                <a:gd name="T56" fmla="*/ 0 w 877"/>
                <a:gd name="T57" fmla="*/ 555 h 716"/>
                <a:gd name="T58" fmla="*/ 62 w 877"/>
                <a:gd name="T59" fmla="*/ 617 h 716"/>
                <a:gd name="T60" fmla="*/ 376 w 877"/>
                <a:gd name="T61" fmla="*/ 617 h 716"/>
                <a:gd name="T62" fmla="*/ 376 w 877"/>
                <a:gd name="T63" fmla="*/ 690 h 716"/>
                <a:gd name="T64" fmla="*/ 323 w 877"/>
                <a:gd name="T65" fmla="*/ 690 h 716"/>
                <a:gd name="T66" fmla="*/ 310 w 877"/>
                <a:gd name="T67" fmla="*/ 703 h 716"/>
                <a:gd name="T68" fmla="*/ 323 w 877"/>
                <a:gd name="T69" fmla="*/ 716 h 716"/>
                <a:gd name="T70" fmla="*/ 554 w 877"/>
                <a:gd name="T71" fmla="*/ 716 h 716"/>
                <a:gd name="T72" fmla="*/ 567 w 877"/>
                <a:gd name="T73" fmla="*/ 703 h 716"/>
                <a:gd name="T74" fmla="*/ 554 w 877"/>
                <a:gd name="T75" fmla="*/ 690 h 716"/>
                <a:gd name="T76" fmla="*/ 501 w 877"/>
                <a:gd name="T77" fmla="*/ 690 h 716"/>
                <a:gd name="T78" fmla="*/ 501 w 877"/>
                <a:gd name="T79" fmla="*/ 617 h 716"/>
                <a:gd name="T80" fmla="*/ 815 w 877"/>
                <a:gd name="T81" fmla="*/ 617 h 716"/>
                <a:gd name="T82" fmla="*/ 877 w 877"/>
                <a:gd name="T83" fmla="*/ 55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7" h="716">
                  <a:moveTo>
                    <a:pt x="62" y="591"/>
                  </a:moveTo>
                  <a:lnTo>
                    <a:pt x="62" y="591"/>
                  </a:lnTo>
                  <a:cubicBezTo>
                    <a:pt x="42" y="591"/>
                    <a:pt x="26" y="575"/>
                    <a:pt x="26" y="555"/>
                  </a:cubicBezTo>
                  <a:lnTo>
                    <a:pt x="26" y="519"/>
                  </a:lnTo>
                  <a:lnTo>
                    <a:pt x="851" y="519"/>
                  </a:lnTo>
                  <a:lnTo>
                    <a:pt x="851" y="555"/>
                  </a:lnTo>
                  <a:cubicBezTo>
                    <a:pt x="851" y="575"/>
                    <a:pt x="835" y="591"/>
                    <a:pt x="815" y="591"/>
                  </a:cubicBezTo>
                  <a:lnTo>
                    <a:pt x="62" y="591"/>
                  </a:lnTo>
                  <a:close/>
                  <a:moveTo>
                    <a:pt x="475" y="690"/>
                  </a:moveTo>
                  <a:lnTo>
                    <a:pt x="475" y="690"/>
                  </a:lnTo>
                  <a:lnTo>
                    <a:pt x="402" y="690"/>
                  </a:lnTo>
                  <a:lnTo>
                    <a:pt x="402" y="617"/>
                  </a:lnTo>
                  <a:lnTo>
                    <a:pt x="475" y="617"/>
                  </a:lnTo>
                  <a:lnTo>
                    <a:pt x="475" y="690"/>
                  </a:lnTo>
                  <a:close/>
                  <a:moveTo>
                    <a:pt x="26" y="61"/>
                  </a:moveTo>
                  <a:lnTo>
                    <a:pt x="26" y="61"/>
                  </a:lnTo>
                  <a:cubicBezTo>
                    <a:pt x="26" y="41"/>
                    <a:pt x="42" y="25"/>
                    <a:pt x="62" y="25"/>
                  </a:cubicBezTo>
                  <a:lnTo>
                    <a:pt x="815" y="25"/>
                  </a:lnTo>
                  <a:cubicBezTo>
                    <a:pt x="835" y="25"/>
                    <a:pt x="851" y="41"/>
                    <a:pt x="851" y="61"/>
                  </a:cubicBezTo>
                  <a:lnTo>
                    <a:pt x="851" y="492"/>
                  </a:lnTo>
                  <a:lnTo>
                    <a:pt x="26" y="492"/>
                  </a:lnTo>
                  <a:lnTo>
                    <a:pt x="26" y="61"/>
                  </a:lnTo>
                  <a:close/>
                  <a:moveTo>
                    <a:pt x="877" y="555"/>
                  </a:moveTo>
                  <a:lnTo>
                    <a:pt x="877" y="555"/>
                  </a:lnTo>
                  <a:lnTo>
                    <a:pt x="877" y="61"/>
                  </a:lnTo>
                  <a:cubicBezTo>
                    <a:pt x="877" y="27"/>
                    <a:pt x="849" y="0"/>
                    <a:pt x="81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1"/>
                  </a:cubicBezTo>
                  <a:lnTo>
                    <a:pt x="0" y="555"/>
                  </a:lnTo>
                  <a:cubicBezTo>
                    <a:pt x="0" y="589"/>
                    <a:pt x="28" y="617"/>
                    <a:pt x="62" y="617"/>
                  </a:cubicBezTo>
                  <a:lnTo>
                    <a:pt x="376" y="617"/>
                  </a:lnTo>
                  <a:lnTo>
                    <a:pt x="376" y="690"/>
                  </a:lnTo>
                  <a:lnTo>
                    <a:pt x="323" y="690"/>
                  </a:lnTo>
                  <a:cubicBezTo>
                    <a:pt x="316" y="690"/>
                    <a:pt x="310" y="696"/>
                    <a:pt x="310" y="703"/>
                  </a:cubicBezTo>
                  <a:cubicBezTo>
                    <a:pt x="310" y="710"/>
                    <a:pt x="316" y="716"/>
                    <a:pt x="323" y="716"/>
                  </a:cubicBezTo>
                  <a:lnTo>
                    <a:pt x="554" y="716"/>
                  </a:lnTo>
                  <a:cubicBezTo>
                    <a:pt x="561" y="716"/>
                    <a:pt x="567" y="710"/>
                    <a:pt x="567" y="703"/>
                  </a:cubicBezTo>
                  <a:cubicBezTo>
                    <a:pt x="567" y="696"/>
                    <a:pt x="561" y="690"/>
                    <a:pt x="554" y="690"/>
                  </a:cubicBezTo>
                  <a:lnTo>
                    <a:pt x="501" y="690"/>
                  </a:lnTo>
                  <a:lnTo>
                    <a:pt x="501" y="617"/>
                  </a:lnTo>
                  <a:lnTo>
                    <a:pt x="815" y="617"/>
                  </a:lnTo>
                  <a:cubicBezTo>
                    <a:pt x="849" y="617"/>
                    <a:pt x="877" y="589"/>
                    <a:pt x="877" y="5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213">
              <a:extLst>
                <a:ext uri="{FF2B5EF4-FFF2-40B4-BE49-F238E27FC236}">
                  <a16:creationId xmlns="" xmlns:a16="http://schemas.microsoft.com/office/drawing/2014/main" id="{696F01C1-719A-AB42-9B08-7E7CFEF5BE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3" y="3185"/>
              <a:ext cx="531" cy="436"/>
            </a:xfrm>
            <a:custGeom>
              <a:avLst/>
              <a:gdLst>
                <a:gd name="T0" fmla="*/ 62 w 877"/>
                <a:gd name="T1" fmla="*/ 591 h 716"/>
                <a:gd name="T2" fmla="*/ 62 w 877"/>
                <a:gd name="T3" fmla="*/ 591 h 716"/>
                <a:gd name="T4" fmla="*/ 26 w 877"/>
                <a:gd name="T5" fmla="*/ 555 h 716"/>
                <a:gd name="T6" fmla="*/ 26 w 877"/>
                <a:gd name="T7" fmla="*/ 519 h 716"/>
                <a:gd name="T8" fmla="*/ 851 w 877"/>
                <a:gd name="T9" fmla="*/ 519 h 716"/>
                <a:gd name="T10" fmla="*/ 851 w 877"/>
                <a:gd name="T11" fmla="*/ 555 h 716"/>
                <a:gd name="T12" fmla="*/ 815 w 877"/>
                <a:gd name="T13" fmla="*/ 591 h 716"/>
                <a:gd name="T14" fmla="*/ 62 w 877"/>
                <a:gd name="T15" fmla="*/ 591 h 716"/>
                <a:gd name="T16" fmla="*/ 62 w 877"/>
                <a:gd name="T17" fmla="*/ 591 h 716"/>
                <a:gd name="T18" fmla="*/ 475 w 877"/>
                <a:gd name="T19" fmla="*/ 690 h 716"/>
                <a:gd name="T20" fmla="*/ 475 w 877"/>
                <a:gd name="T21" fmla="*/ 690 h 716"/>
                <a:gd name="T22" fmla="*/ 402 w 877"/>
                <a:gd name="T23" fmla="*/ 690 h 716"/>
                <a:gd name="T24" fmla="*/ 402 w 877"/>
                <a:gd name="T25" fmla="*/ 617 h 716"/>
                <a:gd name="T26" fmla="*/ 475 w 877"/>
                <a:gd name="T27" fmla="*/ 617 h 716"/>
                <a:gd name="T28" fmla="*/ 475 w 877"/>
                <a:gd name="T29" fmla="*/ 690 h 716"/>
                <a:gd name="T30" fmla="*/ 26 w 877"/>
                <a:gd name="T31" fmla="*/ 61 h 716"/>
                <a:gd name="T32" fmla="*/ 26 w 877"/>
                <a:gd name="T33" fmla="*/ 61 h 716"/>
                <a:gd name="T34" fmla="*/ 62 w 877"/>
                <a:gd name="T35" fmla="*/ 25 h 716"/>
                <a:gd name="T36" fmla="*/ 815 w 877"/>
                <a:gd name="T37" fmla="*/ 25 h 716"/>
                <a:gd name="T38" fmla="*/ 851 w 877"/>
                <a:gd name="T39" fmla="*/ 61 h 716"/>
                <a:gd name="T40" fmla="*/ 851 w 877"/>
                <a:gd name="T41" fmla="*/ 492 h 716"/>
                <a:gd name="T42" fmla="*/ 26 w 877"/>
                <a:gd name="T43" fmla="*/ 492 h 716"/>
                <a:gd name="T44" fmla="*/ 26 w 877"/>
                <a:gd name="T45" fmla="*/ 61 h 716"/>
                <a:gd name="T46" fmla="*/ 26 w 877"/>
                <a:gd name="T47" fmla="*/ 61 h 716"/>
                <a:gd name="T48" fmla="*/ 877 w 877"/>
                <a:gd name="T49" fmla="*/ 555 h 716"/>
                <a:gd name="T50" fmla="*/ 877 w 877"/>
                <a:gd name="T51" fmla="*/ 555 h 716"/>
                <a:gd name="T52" fmla="*/ 877 w 877"/>
                <a:gd name="T53" fmla="*/ 61 h 716"/>
                <a:gd name="T54" fmla="*/ 815 w 877"/>
                <a:gd name="T55" fmla="*/ 0 h 716"/>
                <a:gd name="T56" fmla="*/ 62 w 877"/>
                <a:gd name="T57" fmla="*/ 0 h 716"/>
                <a:gd name="T58" fmla="*/ 0 w 877"/>
                <a:gd name="T59" fmla="*/ 61 h 716"/>
                <a:gd name="T60" fmla="*/ 0 w 877"/>
                <a:gd name="T61" fmla="*/ 555 h 716"/>
                <a:gd name="T62" fmla="*/ 62 w 877"/>
                <a:gd name="T63" fmla="*/ 617 h 716"/>
                <a:gd name="T64" fmla="*/ 376 w 877"/>
                <a:gd name="T65" fmla="*/ 617 h 716"/>
                <a:gd name="T66" fmla="*/ 376 w 877"/>
                <a:gd name="T67" fmla="*/ 690 h 716"/>
                <a:gd name="T68" fmla="*/ 323 w 877"/>
                <a:gd name="T69" fmla="*/ 690 h 716"/>
                <a:gd name="T70" fmla="*/ 310 w 877"/>
                <a:gd name="T71" fmla="*/ 703 h 716"/>
                <a:gd name="T72" fmla="*/ 323 w 877"/>
                <a:gd name="T73" fmla="*/ 716 h 716"/>
                <a:gd name="T74" fmla="*/ 554 w 877"/>
                <a:gd name="T75" fmla="*/ 716 h 716"/>
                <a:gd name="T76" fmla="*/ 567 w 877"/>
                <a:gd name="T77" fmla="*/ 703 h 716"/>
                <a:gd name="T78" fmla="*/ 554 w 877"/>
                <a:gd name="T79" fmla="*/ 690 h 716"/>
                <a:gd name="T80" fmla="*/ 501 w 877"/>
                <a:gd name="T81" fmla="*/ 690 h 716"/>
                <a:gd name="T82" fmla="*/ 501 w 877"/>
                <a:gd name="T83" fmla="*/ 617 h 716"/>
                <a:gd name="T84" fmla="*/ 815 w 877"/>
                <a:gd name="T85" fmla="*/ 617 h 716"/>
                <a:gd name="T86" fmla="*/ 877 w 877"/>
                <a:gd name="T87" fmla="*/ 555 h 716"/>
                <a:gd name="T88" fmla="*/ 877 w 877"/>
                <a:gd name="T89" fmla="*/ 55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77" h="716">
                  <a:moveTo>
                    <a:pt x="62" y="591"/>
                  </a:moveTo>
                  <a:lnTo>
                    <a:pt x="62" y="591"/>
                  </a:lnTo>
                  <a:cubicBezTo>
                    <a:pt x="42" y="591"/>
                    <a:pt x="26" y="575"/>
                    <a:pt x="26" y="555"/>
                  </a:cubicBezTo>
                  <a:lnTo>
                    <a:pt x="26" y="519"/>
                  </a:lnTo>
                  <a:lnTo>
                    <a:pt x="851" y="519"/>
                  </a:lnTo>
                  <a:lnTo>
                    <a:pt x="851" y="555"/>
                  </a:lnTo>
                  <a:cubicBezTo>
                    <a:pt x="851" y="575"/>
                    <a:pt x="835" y="591"/>
                    <a:pt x="815" y="591"/>
                  </a:cubicBezTo>
                  <a:lnTo>
                    <a:pt x="62" y="591"/>
                  </a:lnTo>
                  <a:lnTo>
                    <a:pt x="62" y="591"/>
                  </a:lnTo>
                  <a:close/>
                  <a:moveTo>
                    <a:pt x="475" y="690"/>
                  </a:moveTo>
                  <a:lnTo>
                    <a:pt x="475" y="690"/>
                  </a:lnTo>
                  <a:lnTo>
                    <a:pt x="402" y="690"/>
                  </a:lnTo>
                  <a:lnTo>
                    <a:pt x="402" y="617"/>
                  </a:lnTo>
                  <a:lnTo>
                    <a:pt x="475" y="617"/>
                  </a:lnTo>
                  <a:lnTo>
                    <a:pt x="475" y="690"/>
                  </a:lnTo>
                  <a:close/>
                  <a:moveTo>
                    <a:pt x="26" y="61"/>
                  </a:moveTo>
                  <a:lnTo>
                    <a:pt x="26" y="61"/>
                  </a:lnTo>
                  <a:cubicBezTo>
                    <a:pt x="26" y="41"/>
                    <a:pt x="42" y="25"/>
                    <a:pt x="62" y="25"/>
                  </a:cubicBezTo>
                  <a:lnTo>
                    <a:pt x="815" y="25"/>
                  </a:lnTo>
                  <a:cubicBezTo>
                    <a:pt x="835" y="25"/>
                    <a:pt x="851" y="41"/>
                    <a:pt x="851" y="61"/>
                  </a:cubicBezTo>
                  <a:lnTo>
                    <a:pt x="851" y="492"/>
                  </a:lnTo>
                  <a:lnTo>
                    <a:pt x="26" y="492"/>
                  </a:lnTo>
                  <a:lnTo>
                    <a:pt x="26" y="61"/>
                  </a:lnTo>
                  <a:lnTo>
                    <a:pt x="26" y="61"/>
                  </a:lnTo>
                  <a:close/>
                  <a:moveTo>
                    <a:pt x="877" y="555"/>
                  </a:moveTo>
                  <a:lnTo>
                    <a:pt x="877" y="555"/>
                  </a:lnTo>
                  <a:lnTo>
                    <a:pt x="877" y="61"/>
                  </a:lnTo>
                  <a:cubicBezTo>
                    <a:pt x="877" y="27"/>
                    <a:pt x="849" y="0"/>
                    <a:pt x="81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1"/>
                  </a:cubicBezTo>
                  <a:lnTo>
                    <a:pt x="0" y="555"/>
                  </a:lnTo>
                  <a:cubicBezTo>
                    <a:pt x="0" y="589"/>
                    <a:pt x="28" y="617"/>
                    <a:pt x="62" y="617"/>
                  </a:cubicBezTo>
                  <a:lnTo>
                    <a:pt x="376" y="617"/>
                  </a:lnTo>
                  <a:lnTo>
                    <a:pt x="376" y="690"/>
                  </a:lnTo>
                  <a:lnTo>
                    <a:pt x="323" y="690"/>
                  </a:lnTo>
                  <a:cubicBezTo>
                    <a:pt x="316" y="690"/>
                    <a:pt x="310" y="696"/>
                    <a:pt x="310" y="703"/>
                  </a:cubicBezTo>
                  <a:cubicBezTo>
                    <a:pt x="310" y="710"/>
                    <a:pt x="316" y="716"/>
                    <a:pt x="323" y="716"/>
                  </a:cubicBezTo>
                  <a:lnTo>
                    <a:pt x="554" y="716"/>
                  </a:lnTo>
                  <a:cubicBezTo>
                    <a:pt x="561" y="716"/>
                    <a:pt x="567" y="710"/>
                    <a:pt x="567" y="703"/>
                  </a:cubicBezTo>
                  <a:cubicBezTo>
                    <a:pt x="567" y="696"/>
                    <a:pt x="561" y="690"/>
                    <a:pt x="554" y="690"/>
                  </a:cubicBezTo>
                  <a:lnTo>
                    <a:pt x="501" y="690"/>
                  </a:lnTo>
                  <a:lnTo>
                    <a:pt x="501" y="617"/>
                  </a:lnTo>
                  <a:lnTo>
                    <a:pt x="815" y="617"/>
                  </a:lnTo>
                  <a:cubicBezTo>
                    <a:pt x="849" y="617"/>
                    <a:pt x="877" y="589"/>
                    <a:pt x="877" y="555"/>
                  </a:cubicBezTo>
                  <a:lnTo>
                    <a:pt x="877" y="555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Freeform 214">
              <a:extLst>
                <a:ext uri="{FF2B5EF4-FFF2-40B4-BE49-F238E27FC236}">
                  <a16:creationId xmlns="" xmlns:a16="http://schemas.microsoft.com/office/drawing/2014/main" id="{96029422-2DED-5845-B7D2-DD0225EB4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" y="3512"/>
              <a:ext cx="21" cy="21"/>
            </a:xfrm>
            <a:custGeom>
              <a:avLst/>
              <a:gdLst>
                <a:gd name="T0" fmla="*/ 35 w 35"/>
                <a:gd name="T1" fmla="*/ 18 h 35"/>
                <a:gd name="T2" fmla="*/ 35 w 35"/>
                <a:gd name="T3" fmla="*/ 18 h 35"/>
                <a:gd name="T4" fmla="*/ 18 w 35"/>
                <a:gd name="T5" fmla="*/ 35 h 35"/>
                <a:gd name="T6" fmla="*/ 0 w 35"/>
                <a:gd name="T7" fmla="*/ 18 h 35"/>
                <a:gd name="T8" fmla="*/ 18 w 35"/>
                <a:gd name="T9" fmla="*/ 0 h 35"/>
                <a:gd name="T10" fmla="*/ 35 w 35"/>
                <a:gd name="T11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5">
                  <a:moveTo>
                    <a:pt x="35" y="18"/>
                  </a:moveTo>
                  <a:lnTo>
                    <a:pt x="35" y="18"/>
                  </a:lnTo>
                  <a:cubicBezTo>
                    <a:pt x="35" y="28"/>
                    <a:pt x="27" y="35"/>
                    <a:pt x="18" y="35"/>
                  </a:cubicBezTo>
                  <a:cubicBezTo>
                    <a:pt x="8" y="35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5" name="Freeform 215">
              <a:extLst>
                <a:ext uri="{FF2B5EF4-FFF2-40B4-BE49-F238E27FC236}">
                  <a16:creationId xmlns="" xmlns:a16="http://schemas.microsoft.com/office/drawing/2014/main" id="{ABB996CF-225F-9943-84EB-49E6FDECA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" y="3258"/>
              <a:ext cx="217" cy="239"/>
            </a:xfrm>
            <a:custGeom>
              <a:avLst/>
              <a:gdLst>
                <a:gd name="T0" fmla="*/ 14 w 360"/>
                <a:gd name="T1" fmla="*/ 338 h 394"/>
                <a:gd name="T2" fmla="*/ 109 w 360"/>
                <a:gd name="T3" fmla="*/ 219 h 394"/>
                <a:gd name="T4" fmla="*/ 174 w 360"/>
                <a:gd name="T5" fmla="*/ 280 h 394"/>
                <a:gd name="T6" fmla="*/ 247 w 360"/>
                <a:gd name="T7" fmla="*/ 218 h 394"/>
                <a:gd name="T8" fmla="*/ 345 w 360"/>
                <a:gd name="T9" fmla="*/ 327 h 394"/>
                <a:gd name="T10" fmla="*/ 14 w 360"/>
                <a:gd name="T11" fmla="*/ 379 h 394"/>
                <a:gd name="T12" fmla="*/ 226 w 360"/>
                <a:gd name="T13" fmla="*/ 218 h 394"/>
                <a:gd name="T14" fmla="*/ 180 w 360"/>
                <a:gd name="T15" fmla="*/ 264 h 394"/>
                <a:gd name="T16" fmla="*/ 226 w 360"/>
                <a:gd name="T17" fmla="*/ 218 h 394"/>
                <a:gd name="T18" fmla="*/ 111 w 360"/>
                <a:gd name="T19" fmla="*/ 134 h 394"/>
                <a:gd name="T20" fmla="*/ 212 w 360"/>
                <a:gd name="T21" fmla="*/ 106 h 394"/>
                <a:gd name="T22" fmla="*/ 248 w 360"/>
                <a:gd name="T23" fmla="*/ 92 h 394"/>
                <a:gd name="T24" fmla="*/ 180 w 360"/>
                <a:gd name="T25" fmla="*/ 203 h 394"/>
                <a:gd name="T26" fmla="*/ 111 w 360"/>
                <a:gd name="T27" fmla="*/ 66 h 394"/>
                <a:gd name="T28" fmla="*/ 161 w 360"/>
                <a:gd name="T29" fmla="*/ 15 h 394"/>
                <a:gd name="T30" fmla="*/ 248 w 360"/>
                <a:gd name="T31" fmla="*/ 55 h 394"/>
                <a:gd name="T32" fmla="*/ 111 w 360"/>
                <a:gd name="T33" fmla="*/ 91 h 394"/>
                <a:gd name="T34" fmla="*/ 352 w 360"/>
                <a:gd name="T35" fmla="*/ 394 h 394"/>
                <a:gd name="T36" fmla="*/ 360 w 360"/>
                <a:gd name="T37" fmla="*/ 387 h 394"/>
                <a:gd name="T38" fmla="*/ 247 w 360"/>
                <a:gd name="T39" fmla="*/ 204 h 394"/>
                <a:gd name="T40" fmla="*/ 244 w 360"/>
                <a:gd name="T41" fmla="*/ 203 h 394"/>
                <a:gd name="T42" fmla="*/ 240 w 360"/>
                <a:gd name="T43" fmla="*/ 192 h 394"/>
                <a:gd name="T44" fmla="*/ 263 w 360"/>
                <a:gd name="T45" fmla="*/ 61 h 394"/>
                <a:gd name="T46" fmla="*/ 263 w 360"/>
                <a:gd name="T47" fmla="*/ 59 h 394"/>
                <a:gd name="T48" fmla="*/ 263 w 360"/>
                <a:gd name="T49" fmla="*/ 55 h 394"/>
                <a:gd name="T50" fmla="*/ 256 w 360"/>
                <a:gd name="T51" fmla="*/ 0 h 394"/>
                <a:gd name="T52" fmla="*/ 96 w 360"/>
                <a:gd name="T53" fmla="*/ 66 h 394"/>
                <a:gd name="T54" fmla="*/ 119 w 360"/>
                <a:gd name="T55" fmla="*/ 192 h 394"/>
                <a:gd name="T56" fmla="*/ 115 w 360"/>
                <a:gd name="T57" fmla="*/ 203 h 394"/>
                <a:gd name="T58" fmla="*/ 112 w 360"/>
                <a:gd name="T59" fmla="*/ 204 h 394"/>
                <a:gd name="T60" fmla="*/ 0 w 360"/>
                <a:gd name="T61" fmla="*/ 387 h 394"/>
                <a:gd name="T62" fmla="*/ 352 w 360"/>
                <a:gd name="T63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0" h="394">
                  <a:moveTo>
                    <a:pt x="14" y="338"/>
                  </a:moveTo>
                  <a:lnTo>
                    <a:pt x="14" y="338"/>
                  </a:lnTo>
                  <a:cubicBezTo>
                    <a:pt x="14" y="321"/>
                    <a:pt x="15" y="316"/>
                    <a:pt x="15" y="316"/>
                  </a:cubicBezTo>
                  <a:cubicBezTo>
                    <a:pt x="20" y="266"/>
                    <a:pt x="60" y="225"/>
                    <a:pt x="109" y="219"/>
                  </a:cubicBezTo>
                  <a:lnTo>
                    <a:pt x="113" y="218"/>
                  </a:lnTo>
                  <a:lnTo>
                    <a:pt x="174" y="280"/>
                  </a:lnTo>
                  <a:cubicBezTo>
                    <a:pt x="177" y="283"/>
                    <a:pt x="182" y="283"/>
                    <a:pt x="185" y="280"/>
                  </a:cubicBezTo>
                  <a:lnTo>
                    <a:pt x="247" y="218"/>
                  </a:lnTo>
                  <a:lnTo>
                    <a:pt x="250" y="219"/>
                  </a:lnTo>
                  <a:cubicBezTo>
                    <a:pt x="304" y="226"/>
                    <a:pt x="345" y="272"/>
                    <a:pt x="345" y="327"/>
                  </a:cubicBezTo>
                  <a:lnTo>
                    <a:pt x="345" y="379"/>
                  </a:lnTo>
                  <a:lnTo>
                    <a:pt x="14" y="379"/>
                  </a:lnTo>
                  <a:lnTo>
                    <a:pt x="14" y="338"/>
                  </a:lnTo>
                  <a:close/>
                  <a:moveTo>
                    <a:pt x="226" y="218"/>
                  </a:moveTo>
                  <a:lnTo>
                    <a:pt x="226" y="218"/>
                  </a:lnTo>
                  <a:lnTo>
                    <a:pt x="180" y="264"/>
                  </a:lnTo>
                  <a:lnTo>
                    <a:pt x="133" y="218"/>
                  </a:lnTo>
                  <a:lnTo>
                    <a:pt x="226" y="218"/>
                  </a:lnTo>
                  <a:close/>
                  <a:moveTo>
                    <a:pt x="111" y="134"/>
                  </a:moveTo>
                  <a:lnTo>
                    <a:pt x="111" y="134"/>
                  </a:lnTo>
                  <a:lnTo>
                    <a:pt x="111" y="106"/>
                  </a:lnTo>
                  <a:lnTo>
                    <a:pt x="212" y="106"/>
                  </a:lnTo>
                  <a:cubicBezTo>
                    <a:pt x="221" y="106"/>
                    <a:pt x="230" y="103"/>
                    <a:pt x="238" y="98"/>
                  </a:cubicBezTo>
                  <a:lnTo>
                    <a:pt x="248" y="92"/>
                  </a:lnTo>
                  <a:lnTo>
                    <a:pt x="248" y="134"/>
                  </a:lnTo>
                  <a:cubicBezTo>
                    <a:pt x="248" y="172"/>
                    <a:pt x="217" y="203"/>
                    <a:pt x="180" y="203"/>
                  </a:cubicBezTo>
                  <a:cubicBezTo>
                    <a:pt x="142" y="203"/>
                    <a:pt x="111" y="172"/>
                    <a:pt x="111" y="134"/>
                  </a:cubicBezTo>
                  <a:close/>
                  <a:moveTo>
                    <a:pt x="111" y="66"/>
                  </a:moveTo>
                  <a:lnTo>
                    <a:pt x="111" y="66"/>
                  </a:lnTo>
                  <a:cubicBezTo>
                    <a:pt x="111" y="38"/>
                    <a:pt x="134" y="15"/>
                    <a:pt x="161" y="15"/>
                  </a:cubicBezTo>
                  <a:lnTo>
                    <a:pt x="248" y="15"/>
                  </a:lnTo>
                  <a:lnTo>
                    <a:pt x="248" y="55"/>
                  </a:lnTo>
                  <a:cubicBezTo>
                    <a:pt x="248" y="75"/>
                    <a:pt x="232" y="91"/>
                    <a:pt x="212" y="91"/>
                  </a:cubicBezTo>
                  <a:lnTo>
                    <a:pt x="111" y="91"/>
                  </a:lnTo>
                  <a:lnTo>
                    <a:pt x="111" y="66"/>
                  </a:lnTo>
                  <a:close/>
                  <a:moveTo>
                    <a:pt x="352" y="394"/>
                  </a:moveTo>
                  <a:lnTo>
                    <a:pt x="352" y="394"/>
                  </a:lnTo>
                  <a:cubicBezTo>
                    <a:pt x="356" y="394"/>
                    <a:pt x="360" y="391"/>
                    <a:pt x="360" y="387"/>
                  </a:cubicBezTo>
                  <a:lnTo>
                    <a:pt x="360" y="327"/>
                  </a:lnTo>
                  <a:cubicBezTo>
                    <a:pt x="360" y="263"/>
                    <a:pt x="310" y="209"/>
                    <a:pt x="247" y="204"/>
                  </a:cubicBezTo>
                  <a:lnTo>
                    <a:pt x="246" y="203"/>
                  </a:lnTo>
                  <a:cubicBezTo>
                    <a:pt x="246" y="203"/>
                    <a:pt x="245" y="203"/>
                    <a:pt x="244" y="203"/>
                  </a:cubicBezTo>
                  <a:lnTo>
                    <a:pt x="230" y="202"/>
                  </a:lnTo>
                  <a:lnTo>
                    <a:pt x="240" y="192"/>
                  </a:lnTo>
                  <a:cubicBezTo>
                    <a:pt x="255" y="176"/>
                    <a:pt x="263" y="156"/>
                    <a:pt x="263" y="134"/>
                  </a:cubicBezTo>
                  <a:lnTo>
                    <a:pt x="263" y="61"/>
                  </a:lnTo>
                  <a:cubicBezTo>
                    <a:pt x="263" y="60"/>
                    <a:pt x="263" y="60"/>
                    <a:pt x="263" y="59"/>
                  </a:cubicBezTo>
                  <a:lnTo>
                    <a:pt x="263" y="59"/>
                  </a:lnTo>
                  <a:lnTo>
                    <a:pt x="263" y="58"/>
                  </a:lnTo>
                  <a:cubicBezTo>
                    <a:pt x="263" y="57"/>
                    <a:pt x="263" y="56"/>
                    <a:pt x="263" y="55"/>
                  </a:cubicBezTo>
                  <a:lnTo>
                    <a:pt x="263" y="8"/>
                  </a:lnTo>
                  <a:cubicBezTo>
                    <a:pt x="263" y="4"/>
                    <a:pt x="260" y="0"/>
                    <a:pt x="256" y="0"/>
                  </a:cubicBezTo>
                  <a:lnTo>
                    <a:pt x="161" y="0"/>
                  </a:lnTo>
                  <a:cubicBezTo>
                    <a:pt x="126" y="0"/>
                    <a:pt x="96" y="30"/>
                    <a:pt x="96" y="66"/>
                  </a:cubicBezTo>
                  <a:lnTo>
                    <a:pt x="96" y="134"/>
                  </a:lnTo>
                  <a:cubicBezTo>
                    <a:pt x="96" y="156"/>
                    <a:pt x="104" y="176"/>
                    <a:pt x="119" y="192"/>
                  </a:cubicBezTo>
                  <a:lnTo>
                    <a:pt x="129" y="202"/>
                  </a:lnTo>
                  <a:lnTo>
                    <a:pt x="115" y="203"/>
                  </a:lnTo>
                  <a:cubicBezTo>
                    <a:pt x="114" y="203"/>
                    <a:pt x="114" y="203"/>
                    <a:pt x="113" y="203"/>
                  </a:cubicBezTo>
                  <a:lnTo>
                    <a:pt x="112" y="204"/>
                  </a:lnTo>
                  <a:cubicBezTo>
                    <a:pt x="49" y="209"/>
                    <a:pt x="0" y="263"/>
                    <a:pt x="0" y="327"/>
                  </a:cubicBezTo>
                  <a:lnTo>
                    <a:pt x="0" y="387"/>
                  </a:lnTo>
                  <a:cubicBezTo>
                    <a:pt x="0" y="391"/>
                    <a:pt x="3" y="394"/>
                    <a:pt x="7" y="394"/>
                  </a:cubicBezTo>
                  <a:lnTo>
                    <a:pt x="352" y="39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6" name="Freeform 216">
              <a:extLst>
                <a:ext uri="{FF2B5EF4-FFF2-40B4-BE49-F238E27FC236}">
                  <a16:creationId xmlns="" xmlns:a16="http://schemas.microsoft.com/office/drawing/2014/main" id="{6DE1765F-19E4-DC40-AA86-96CABE21B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" y="3258"/>
              <a:ext cx="217" cy="239"/>
            </a:xfrm>
            <a:custGeom>
              <a:avLst/>
              <a:gdLst>
                <a:gd name="T0" fmla="*/ 14 w 360"/>
                <a:gd name="T1" fmla="*/ 338 h 394"/>
                <a:gd name="T2" fmla="*/ 109 w 360"/>
                <a:gd name="T3" fmla="*/ 219 h 394"/>
                <a:gd name="T4" fmla="*/ 174 w 360"/>
                <a:gd name="T5" fmla="*/ 280 h 394"/>
                <a:gd name="T6" fmla="*/ 247 w 360"/>
                <a:gd name="T7" fmla="*/ 218 h 394"/>
                <a:gd name="T8" fmla="*/ 345 w 360"/>
                <a:gd name="T9" fmla="*/ 327 h 394"/>
                <a:gd name="T10" fmla="*/ 14 w 360"/>
                <a:gd name="T11" fmla="*/ 379 h 394"/>
                <a:gd name="T12" fmla="*/ 14 w 360"/>
                <a:gd name="T13" fmla="*/ 338 h 394"/>
                <a:gd name="T14" fmla="*/ 226 w 360"/>
                <a:gd name="T15" fmla="*/ 218 h 394"/>
                <a:gd name="T16" fmla="*/ 133 w 360"/>
                <a:gd name="T17" fmla="*/ 218 h 394"/>
                <a:gd name="T18" fmla="*/ 226 w 360"/>
                <a:gd name="T19" fmla="*/ 218 h 394"/>
                <a:gd name="T20" fmla="*/ 111 w 360"/>
                <a:gd name="T21" fmla="*/ 134 h 394"/>
                <a:gd name="T22" fmla="*/ 212 w 360"/>
                <a:gd name="T23" fmla="*/ 106 h 394"/>
                <a:gd name="T24" fmla="*/ 248 w 360"/>
                <a:gd name="T25" fmla="*/ 92 h 394"/>
                <a:gd name="T26" fmla="*/ 180 w 360"/>
                <a:gd name="T27" fmla="*/ 203 h 394"/>
                <a:gd name="T28" fmla="*/ 111 w 360"/>
                <a:gd name="T29" fmla="*/ 134 h 394"/>
                <a:gd name="T30" fmla="*/ 111 w 360"/>
                <a:gd name="T31" fmla="*/ 66 h 394"/>
                <a:gd name="T32" fmla="*/ 248 w 360"/>
                <a:gd name="T33" fmla="*/ 15 h 394"/>
                <a:gd name="T34" fmla="*/ 212 w 360"/>
                <a:gd name="T35" fmla="*/ 91 h 394"/>
                <a:gd name="T36" fmla="*/ 111 w 360"/>
                <a:gd name="T37" fmla="*/ 66 h 394"/>
                <a:gd name="T38" fmla="*/ 352 w 360"/>
                <a:gd name="T39" fmla="*/ 394 h 394"/>
                <a:gd name="T40" fmla="*/ 360 w 360"/>
                <a:gd name="T41" fmla="*/ 387 h 394"/>
                <a:gd name="T42" fmla="*/ 247 w 360"/>
                <a:gd name="T43" fmla="*/ 204 h 394"/>
                <a:gd name="T44" fmla="*/ 244 w 360"/>
                <a:gd name="T45" fmla="*/ 203 h 394"/>
                <a:gd name="T46" fmla="*/ 240 w 360"/>
                <a:gd name="T47" fmla="*/ 192 h 394"/>
                <a:gd name="T48" fmla="*/ 263 w 360"/>
                <a:gd name="T49" fmla="*/ 61 h 394"/>
                <a:gd name="T50" fmla="*/ 263 w 360"/>
                <a:gd name="T51" fmla="*/ 59 h 394"/>
                <a:gd name="T52" fmla="*/ 263 w 360"/>
                <a:gd name="T53" fmla="*/ 55 h 394"/>
                <a:gd name="T54" fmla="*/ 256 w 360"/>
                <a:gd name="T55" fmla="*/ 0 h 394"/>
                <a:gd name="T56" fmla="*/ 96 w 360"/>
                <a:gd name="T57" fmla="*/ 66 h 394"/>
                <a:gd name="T58" fmla="*/ 119 w 360"/>
                <a:gd name="T59" fmla="*/ 192 h 394"/>
                <a:gd name="T60" fmla="*/ 115 w 360"/>
                <a:gd name="T61" fmla="*/ 203 h 394"/>
                <a:gd name="T62" fmla="*/ 112 w 360"/>
                <a:gd name="T63" fmla="*/ 204 h 394"/>
                <a:gd name="T64" fmla="*/ 0 w 360"/>
                <a:gd name="T65" fmla="*/ 387 h 394"/>
                <a:gd name="T66" fmla="*/ 352 w 360"/>
                <a:gd name="T6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0" h="394">
                  <a:moveTo>
                    <a:pt x="14" y="338"/>
                  </a:moveTo>
                  <a:lnTo>
                    <a:pt x="14" y="338"/>
                  </a:lnTo>
                  <a:cubicBezTo>
                    <a:pt x="14" y="321"/>
                    <a:pt x="15" y="316"/>
                    <a:pt x="15" y="316"/>
                  </a:cubicBezTo>
                  <a:cubicBezTo>
                    <a:pt x="20" y="266"/>
                    <a:pt x="60" y="225"/>
                    <a:pt x="109" y="219"/>
                  </a:cubicBezTo>
                  <a:lnTo>
                    <a:pt x="113" y="218"/>
                  </a:lnTo>
                  <a:lnTo>
                    <a:pt x="174" y="280"/>
                  </a:lnTo>
                  <a:cubicBezTo>
                    <a:pt x="177" y="283"/>
                    <a:pt x="182" y="283"/>
                    <a:pt x="185" y="280"/>
                  </a:cubicBezTo>
                  <a:lnTo>
                    <a:pt x="247" y="218"/>
                  </a:lnTo>
                  <a:lnTo>
                    <a:pt x="250" y="219"/>
                  </a:lnTo>
                  <a:cubicBezTo>
                    <a:pt x="304" y="226"/>
                    <a:pt x="345" y="272"/>
                    <a:pt x="345" y="327"/>
                  </a:cubicBezTo>
                  <a:lnTo>
                    <a:pt x="345" y="379"/>
                  </a:lnTo>
                  <a:lnTo>
                    <a:pt x="14" y="379"/>
                  </a:lnTo>
                  <a:lnTo>
                    <a:pt x="14" y="338"/>
                  </a:lnTo>
                  <a:lnTo>
                    <a:pt x="14" y="338"/>
                  </a:lnTo>
                  <a:close/>
                  <a:moveTo>
                    <a:pt x="226" y="218"/>
                  </a:moveTo>
                  <a:lnTo>
                    <a:pt x="226" y="218"/>
                  </a:lnTo>
                  <a:lnTo>
                    <a:pt x="180" y="264"/>
                  </a:lnTo>
                  <a:lnTo>
                    <a:pt x="133" y="218"/>
                  </a:lnTo>
                  <a:lnTo>
                    <a:pt x="226" y="218"/>
                  </a:lnTo>
                  <a:lnTo>
                    <a:pt x="226" y="218"/>
                  </a:lnTo>
                  <a:close/>
                  <a:moveTo>
                    <a:pt x="111" y="134"/>
                  </a:moveTo>
                  <a:lnTo>
                    <a:pt x="111" y="134"/>
                  </a:lnTo>
                  <a:lnTo>
                    <a:pt x="111" y="106"/>
                  </a:lnTo>
                  <a:lnTo>
                    <a:pt x="212" y="106"/>
                  </a:lnTo>
                  <a:cubicBezTo>
                    <a:pt x="221" y="106"/>
                    <a:pt x="230" y="103"/>
                    <a:pt x="238" y="98"/>
                  </a:cubicBezTo>
                  <a:lnTo>
                    <a:pt x="248" y="92"/>
                  </a:lnTo>
                  <a:lnTo>
                    <a:pt x="248" y="134"/>
                  </a:lnTo>
                  <a:cubicBezTo>
                    <a:pt x="248" y="172"/>
                    <a:pt x="217" y="203"/>
                    <a:pt x="180" y="203"/>
                  </a:cubicBezTo>
                  <a:cubicBezTo>
                    <a:pt x="142" y="203"/>
                    <a:pt x="111" y="172"/>
                    <a:pt x="111" y="134"/>
                  </a:cubicBezTo>
                  <a:lnTo>
                    <a:pt x="111" y="134"/>
                  </a:lnTo>
                  <a:close/>
                  <a:moveTo>
                    <a:pt x="111" y="66"/>
                  </a:moveTo>
                  <a:lnTo>
                    <a:pt x="111" y="66"/>
                  </a:lnTo>
                  <a:cubicBezTo>
                    <a:pt x="111" y="38"/>
                    <a:pt x="134" y="15"/>
                    <a:pt x="161" y="15"/>
                  </a:cubicBezTo>
                  <a:lnTo>
                    <a:pt x="248" y="15"/>
                  </a:lnTo>
                  <a:lnTo>
                    <a:pt x="248" y="55"/>
                  </a:lnTo>
                  <a:cubicBezTo>
                    <a:pt x="248" y="75"/>
                    <a:pt x="232" y="91"/>
                    <a:pt x="212" y="91"/>
                  </a:cubicBezTo>
                  <a:lnTo>
                    <a:pt x="111" y="91"/>
                  </a:lnTo>
                  <a:lnTo>
                    <a:pt x="111" y="66"/>
                  </a:lnTo>
                  <a:lnTo>
                    <a:pt x="111" y="66"/>
                  </a:lnTo>
                  <a:close/>
                  <a:moveTo>
                    <a:pt x="352" y="394"/>
                  </a:moveTo>
                  <a:lnTo>
                    <a:pt x="352" y="394"/>
                  </a:lnTo>
                  <a:cubicBezTo>
                    <a:pt x="356" y="394"/>
                    <a:pt x="360" y="391"/>
                    <a:pt x="360" y="387"/>
                  </a:cubicBezTo>
                  <a:lnTo>
                    <a:pt x="360" y="327"/>
                  </a:lnTo>
                  <a:cubicBezTo>
                    <a:pt x="360" y="263"/>
                    <a:pt x="310" y="209"/>
                    <a:pt x="247" y="204"/>
                  </a:cubicBezTo>
                  <a:lnTo>
                    <a:pt x="246" y="203"/>
                  </a:lnTo>
                  <a:cubicBezTo>
                    <a:pt x="246" y="203"/>
                    <a:pt x="245" y="203"/>
                    <a:pt x="244" y="203"/>
                  </a:cubicBezTo>
                  <a:lnTo>
                    <a:pt x="230" y="202"/>
                  </a:lnTo>
                  <a:lnTo>
                    <a:pt x="240" y="192"/>
                  </a:lnTo>
                  <a:cubicBezTo>
                    <a:pt x="255" y="176"/>
                    <a:pt x="263" y="156"/>
                    <a:pt x="263" y="134"/>
                  </a:cubicBezTo>
                  <a:lnTo>
                    <a:pt x="263" y="61"/>
                  </a:lnTo>
                  <a:cubicBezTo>
                    <a:pt x="263" y="60"/>
                    <a:pt x="263" y="60"/>
                    <a:pt x="263" y="59"/>
                  </a:cubicBezTo>
                  <a:lnTo>
                    <a:pt x="263" y="59"/>
                  </a:lnTo>
                  <a:lnTo>
                    <a:pt x="263" y="58"/>
                  </a:lnTo>
                  <a:cubicBezTo>
                    <a:pt x="263" y="57"/>
                    <a:pt x="263" y="56"/>
                    <a:pt x="263" y="55"/>
                  </a:cubicBezTo>
                  <a:lnTo>
                    <a:pt x="263" y="8"/>
                  </a:lnTo>
                  <a:cubicBezTo>
                    <a:pt x="263" y="4"/>
                    <a:pt x="260" y="0"/>
                    <a:pt x="256" y="0"/>
                  </a:cubicBezTo>
                  <a:lnTo>
                    <a:pt x="161" y="0"/>
                  </a:lnTo>
                  <a:cubicBezTo>
                    <a:pt x="126" y="0"/>
                    <a:pt x="96" y="30"/>
                    <a:pt x="96" y="66"/>
                  </a:cubicBezTo>
                  <a:lnTo>
                    <a:pt x="96" y="134"/>
                  </a:lnTo>
                  <a:cubicBezTo>
                    <a:pt x="96" y="156"/>
                    <a:pt x="104" y="176"/>
                    <a:pt x="119" y="192"/>
                  </a:cubicBezTo>
                  <a:lnTo>
                    <a:pt x="129" y="202"/>
                  </a:lnTo>
                  <a:lnTo>
                    <a:pt x="115" y="203"/>
                  </a:lnTo>
                  <a:cubicBezTo>
                    <a:pt x="114" y="203"/>
                    <a:pt x="114" y="203"/>
                    <a:pt x="113" y="203"/>
                  </a:cubicBezTo>
                  <a:lnTo>
                    <a:pt x="112" y="204"/>
                  </a:lnTo>
                  <a:cubicBezTo>
                    <a:pt x="49" y="209"/>
                    <a:pt x="0" y="263"/>
                    <a:pt x="0" y="327"/>
                  </a:cubicBezTo>
                  <a:lnTo>
                    <a:pt x="0" y="387"/>
                  </a:lnTo>
                  <a:cubicBezTo>
                    <a:pt x="0" y="391"/>
                    <a:pt x="3" y="394"/>
                    <a:pt x="7" y="394"/>
                  </a:cubicBezTo>
                  <a:lnTo>
                    <a:pt x="352" y="394"/>
                  </a:lnTo>
                  <a:lnTo>
                    <a:pt x="352" y="39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7" name="Freeform 217">
              <a:extLst>
                <a:ext uri="{FF2B5EF4-FFF2-40B4-BE49-F238E27FC236}">
                  <a16:creationId xmlns="" xmlns:a16="http://schemas.microsoft.com/office/drawing/2014/main" id="{01490779-B89F-2F4F-A794-8F1172B25D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8" y="3238"/>
              <a:ext cx="197" cy="138"/>
            </a:xfrm>
            <a:custGeom>
              <a:avLst/>
              <a:gdLst>
                <a:gd name="T0" fmla="*/ 265 w 325"/>
                <a:gd name="T1" fmla="*/ 226 h 226"/>
                <a:gd name="T2" fmla="*/ 265 w 325"/>
                <a:gd name="T3" fmla="*/ 226 h 226"/>
                <a:gd name="T4" fmla="*/ 325 w 325"/>
                <a:gd name="T5" fmla="*/ 166 h 226"/>
                <a:gd name="T6" fmla="*/ 325 w 325"/>
                <a:gd name="T7" fmla="*/ 60 h 226"/>
                <a:gd name="T8" fmla="*/ 265 w 325"/>
                <a:gd name="T9" fmla="*/ 0 h 226"/>
                <a:gd name="T10" fmla="*/ 115 w 325"/>
                <a:gd name="T11" fmla="*/ 0 h 226"/>
                <a:gd name="T12" fmla="*/ 55 w 325"/>
                <a:gd name="T13" fmla="*/ 60 h 226"/>
                <a:gd name="T14" fmla="*/ 55 w 325"/>
                <a:gd name="T15" fmla="*/ 118 h 226"/>
                <a:gd name="T16" fmla="*/ 5 w 325"/>
                <a:gd name="T17" fmla="*/ 168 h 226"/>
                <a:gd name="T18" fmla="*/ 2 w 325"/>
                <a:gd name="T19" fmla="*/ 181 h 226"/>
                <a:gd name="T20" fmla="*/ 13 w 325"/>
                <a:gd name="T21" fmla="*/ 188 h 226"/>
                <a:gd name="T22" fmla="*/ 59 w 325"/>
                <a:gd name="T23" fmla="*/ 188 h 226"/>
                <a:gd name="T24" fmla="*/ 115 w 325"/>
                <a:gd name="T25" fmla="*/ 226 h 226"/>
                <a:gd name="T26" fmla="*/ 265 w 325"/>
                <a:gd name="T27" fmla="*/ 226 h 226"/>
                <a:gd name="T28" fmla="*/ 301 w 325"/>
                <a:gd name="T29" fmla="*/ 166 h 226"/>
                <a:gd name="T30" fmla="*/ 301 w 325"/>
                <a:gd name="T31" fmla="*/ 166 h 226"/>
                <a:gd name="T32" fmla="*/ 265 w 325"/>
                <a:gd name="T33" fmla="*/ 202 h 226"/>
                <a:gd name="T34" fmla="*/ 115 w 325"/>
                <a:gd name="T35" fmla="*/ 202 h 226"/>
                <a:gd name="T36" fmla="*/ 80 w 325"/>
                <a:gd name="T37" fmla="*/ 174 h 226"/>
                <a:gd name="T38" fmla="*/ 68 w 325"/>
                <a:gd name="T39" fmla="*/ 165 h 226"/>
                <a:gd name="T40" fmla="*/ 42 w 325"/>
                <a:gd name="T41" fmla="*/ 165 h 226"/>
                <a:gd name="T42" fmla="*/ 75 w 325"/>
                <a:gd name="T43" fmla="*/ 131 h 226"/>
                <a:gd name="T44" fmla="*/ 79 w 325"/>
                <a:gd name="T45" fmla="*/ 123 h 226"/>
                <a:gd name="T46" fmla="*/ 79 w 325"/>
                <a:gd name="T47" fmla="*/ 60 h 226"/>
                <a:gd name="T48" fmla="*/ 115 w 325"/>
                <a:gd name="T49" fmla="*/ 24 h 226"/>
                <a:gd name="T50" fmla="*/ 265 w 325"/>
                <a:gd name="T51" fmla="*/ 24 h 226"/>
                <a:gd name="T52" fmla="*/ 301 w 325"/>
                <a:gd name="T53" fmla="*/ 60 h 226"/>
                <a:gd name="T54" fmla="*/ 301 w 325"/>
                <a:gd name="T55" fmla="*/ 16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5" h="226">
                  <a:moveTo>
                    <a:pt x="265" y="226"/>
                  </a:moveTo>
                  <a:lnTo>
                    <a:pt x="265" y="226"/>
                  </a:lnTo>
                  <a:cubicBezTo>
                    <a:pt x="298" y="226"/>
                    <a:pt x="325" y="199"/>
                    <a:pt x="325" y="166"/>
                  </a:cubicBezTo>
                  <a:lnTo>
                    <a:pt x="325" y="60"/>
                  </a:lnTo>
                  <a:cubicBezTo>
                    <a:pt x="325" y="27"/>
                    <a:pt x="298" y="0"/>
                    <a:pt x="265" y="0"/>
                  </a:cubicBezTo>
                  <a:lnTo>
                    <a:pt x="115" y="0"/>
                  </a:lnTo>
                  <a:cubicBezTo>
                    <a:pt x="82" y="0"/>
                    <a:pt x="55" y="27"/>
                    <a:pt x="55" y="60"/>
                  </a:cubicBezTo>
                  <a:lnTo>
                    <a:pt x="55" y="118"/>
                  </a:lnTo>
                  <a:lnTo>
                    <a:pt x="5" y="168"/>
                  </a:lnTo>
                  <a:cubicBezTo>
                    <a:pt x="1" y="171"/>
                    <a:pt x="0" y="177"/>
                    <a:pt x="2" y="181"/>
                  </a:cubicBezTo>
                  <a:cubicBezTo>
                    <a:pt x="4" y="186"/>
                    <a:pt x="8" y="188"/>
                    <a:pt x="13" y="188"/>
                  </a:cubicBezTo>
                  <a:lnTo>
                    <a:pt x="59" y="188"/>
                  </a:lnTo>
                  <a:cubicBezTo>
                    <a:pt x="68" y="211"/>
                    <a:pt x="90" y="226"/>
                    <a:pt x="115" y="226"/>
                  </a:cubicBezTo>
                  <a:lnTo>
                    <a:pt x="265" y="226"/>
                  </a:lnTo>
                  <a:close/>
                  <a:moveTo>
                    <a:pt x="301" y="166"/>
                  </a:moveTo>
                  <a:lnTo>
                    <a:pt x="301" y="166"/>
                  </a:lnTo>
                  <a:cubicBezTo>
                    <a:pt x="301" y="186"/>
                    <a:pt x="285" y="202"/>
                    <a:pt x="265" y="202"/>
                  </a:cubicBezTo>
                  <a:lnTo>
                    <a:pt x="115" y="202"/>
                  </a:lnTo>
                  <a:cubicBezTo>
                    <a:pt x="98" y="202"/>
                    <a:pt x="83" y="190"/>
                    <a:pt x="80" y="174"/>
                  </a:cubicBezTo>
                  <a:cubicBezTo>
                    <a:pt x="78" y="168"/>
                    <a:pt x="74" y="165"/>
                    <a:pt x="68" y="165"/>
                  </a:cubicBezTo>
                  <a:lnTo>
                    <a:pt x="42" y="165"/>
                  </a:lnTo>
                  <a:lnTo>
                    <a:pt x="75" y="131"/>
                  </a:lnTo>
                  <a:cubicBezTo>
                    <a:pt x="77" y="129"/>
                    <a:pt x="79" y="126"/>
                    <a:pt x="79" y="123"/>
                  </a:cubicBezTo>
                  <a:lnTo>
                    <a:pt x="79" y="60"/>
                  </a:lnTo>
                  <a:cubicBezTo>
                    <a:pt x="79" y="40"/>
                    <a:pt x="95" y="24"/>
                    <a:pt x="115" y="24"/>
                  </a:cubicBezTo>
                  <a:lnTo>
                    <a:pt x="265" y="24"/>
                  </a:lnTo>
                  <a:cubicBezTo>
                    <a:pt x="285" y="24"/>
                    <a:pt x="301" y="40"/>
                    <a:pt x="301" y="60"/>
                  </a:cubicBezTo>
                  <a:lnTo>
                    <a:pt x="301" y="1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8" name="Freeform 218">
              <a:extLst>
                <a:ext uri="{FF2B5EF4-FFF2-40B4-BE49-F238E27FC236}">
                  <a16:creationId xmlns="" xmlns:a16="http://schemas.microsoft.com/office/drawing/2014/main" id="{4E8BA09D-E20E-AE4D-97E1-2230BEA3A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4" y="3286"/>
              <a:ext cx="78" cy="45"/>
            </a:xfrm>
            <a:custGeom>
              <a:avLst/>
              <a:gdLst>
                <a:gd name="T0" fmla="*/ 0 w 129"/>
                <a:gd name="T1" fmla="*/ 12 h 74"/>
                <a:gd name="T2" fmla="*/ 0 w 129"/>
                <a:gd name="T3" fmla="*/ 12 h 74"/>
                <a:gd name="T4" fmla="*/ 12 w 129"/>
                <a:gd name="T5" fmla="*/ 0 h 74"/>
                <a:gd name="T6" fmla="*/ 117 w 129"/>
                <a:gd name="T7" fmla="*/ 0 h 74"/>
                <a:gd name="T8" fmla="*/ 129 w 129"/>
                <a:gd name="T9" fmla="*/ 12 h 74"/>
                <a:gd name="T10" fmla="*/ 117 w 129"/>
                <a:gd name="T11" fmla="*/ 24 h 74"/>
                <a:gd name="T12" fmla="*/ 12 w 129"/>
                <a:gd name="T13" fmla="*/ 24 h 74"/>
                <a:gd name="T14" fmla="*/ 0 w 129"/>
                <a:gd name="T15" fmla="*/ 12 h 74"/>
                <a:gd name="T16" fmla="*/ 0 w 129"/>
                <a:gd name="T17" fmla="*/ 62 h 74"/>
                <a:gd name="T18" fmla="*/ 0 w 129"/>
                <a:gd name="T19" fmla="*/ 62 h 74"/>
                <a:gd name="T20" fmla="*/ 12 w 129"/>
                <a:gd name="T21" fmla="*/ 50 h 74"/>
                <a:gd name="T22" fmla="*/ 117 w 129"/>
                <a:gd name="T23" fmla="*/ 50 h 74"/>
                <a:gd name="T24" fmla="*/ 129 w 129"/>
                <a:gd name="T25" fmla="*/ 62 h 74"/>
                <a:gd name="T26" fmla="*/ 117 w 129"/>
                <a:gd name="T27" fmla="*/ 74 h 74"/>
                <a:gd name="T28" fmla="*/ 12 w 129"/>
                <a:gd name="T29" fmla="*/ 74 h 74"/>
                <a:gd name="T30" fmla="*/ 0 w 129"/>
                <a:gd name="T3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4">
                  <a:moveTo>
                    <a:pt x="0" y="12"/>
                  </a:moveTo>
                  <a:lnTo>
                    <a:pt x="0" y="12"/>
                  </a:lnTo>
                  <a:cubicBezTo>
                    <a:pt x="0" y="5"/>
                    <a:pt x="5" y="0"/>
                    <a:pt x="12" y="0"/>
                  </a:cubicBezTo>
                  <a:lnTo>
                    <a:pt x="117" y="0"/>
                  </a:lnTo>
                  <a:cubicBezTo>
                    <a:pt x="124" y="0"/>
                    <a:pt x="129" y="5"/>
                    <a:pt x="129" y="12"/>
                  </a:cubicBezTo>
                  <a:cubicBezTo>
                    <a:pt x="129" y="19"/>
                    <a:pt x="124" y="24"/>
                    <a:pt x="117" y="24"/>
                  </a:cubicBezTo>
                  <a:lnTo>
                    <a:pt x="12" y="24"/>
                  </a:lnTo>
                  <a:cubicBezTo>
                    <a:pt x="5" y="24"/>
                    <a:pt x="0" y="19"/>
                    <a:pt x="0" y="12"/>
                  </a:cubicBezTo>
                  <a:close/>
                  <a:moveTo>
                    <a:pt x="0" y="62"/>
                  </a:moveTo>
                  <a:lnTo>
                    <a:pt x="0" y="62"/>
                  </a:lnTo>
                  <a:cubicBezTo>
                    <a:pt x="0" y="55"/>
                    <a:pt x="5" y="50"/>
                    <a:pt x="12" y="50"/>
                  </a:cubicBezTo>
                  <a:lnTo>
                    <a:pt x="117" y="50"/>
                  </a:lnTo>
                  <a:cubicBezTo>
                    <a:pt x="124" y="50"/>
                    <a:pt x="129" y="55"/>
                    <a:pt x="129" y="62"/>
                  </a:cubicBezTo>
                  <a:cubicBezTo>
                    <a:pt x="129" y="68"/>
                    <a:pt x="124" y="74"/>
                    <a:pt x="117" y="74"/>
                  </a:cubicBezTo>
                  <a:lnTo>
                    <a:pt x="12" y="74"/>
                  </a:lnTo>
                  <a:cubicBezTo>
                    <a:pt x="5" y="74"/>
                    <a:pt x="0" y="68"/>
                    <a:pt x="0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167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vivencia vial Parte1">
            <a:hlinkClick r:id="" action="ppaction://media"/>
            <a:extLst>
              <a:ext uri="{FF2B5EF4-FFF2-40B4-BE49-F238E27FC236}">
                <a16:creationId xmlns="" xmlns:a16="http://schemas.microsoft.com/office/drawing/2014/main" id="{0DA92A03-CFB6-0D49-B2B0-5F83882587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6065" r="1677"/>
          <a:stretch>
            <a:fillRect/>
          </a:stretch>
        </p:blipFill>
        <p:spPr>
          <a:xfrm>
            <a:off x="4362449" y="768600"/>
            <a:ext cx="7829551" cy="5320800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B2072A0E-43B8-D34B-872F-B26815D9555A}"/>
              </a:ext>
            </a:extLst>
          </p:cNvPr>
          <p:cNvSpPr txBox="1">
            <a:spLocks/>
          </p:cNvSpPr>
          <p:nvPr/>
        </p:nvSpPr>
        <p:spPr>
          <a:xfrm>
            <a:off x="450000" y="1052888"/>
            <a:ext cx="4140000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00000"/>
              </a:lnSpc>
              <a:spcBef>
                <a:spcPts val="0"/>
              </a:spcBef>
              <a:buNone/>
            </a:pPr>
            <a:r>
              <a:rPr lang="es-CL" sz="3200" dirty="0">
                <a:solidFill>
                  <a:srgbClr val="000000"/>
                </a:solidFill>
                <a:latin typeface="ACHS Nueva Serif" pitchFamily="2" charset="0"/>
                <a:cs typeface="Arial" panose="020B0604020202020204" pitchFamily="34" charset="0"/>
              </a:rPr>
              <a:t>Ley N° 21.088 de “Convivencia Vial”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7EE798D-D93D-B545-A914-20801228A6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3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4779763-7056-D14E-8D79-48C9FA34F3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06F3538-1BC8-2543-8EAB-1C1AE63E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" y="496800"/>
            <a:ext cx="6222263" cy="464850"/>
          </a:xfrm>
        </p:spPr>
        <p:txBody>
          <a:bodyPr>
            <a:normAutofit/>
          </a:bodyPr>
          <a:lstStyle/>
          <a:p>
            <a:r>
              <a:rPr lang="es-ES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Tips para actuar según estilos de relacionamiento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E171D49-52A9-F24E-AD51-C42BFC4928FF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hape 257">
            <a:extLst>
              <a:ext uri="{FF2B5EF4-FFF2-40B4-BE49-F238E27FC236}">
                <a16:creationId xmlns="" xmlns:a16="http://schemas.microsoft.com/office/drawing/2014/main" id="{418AC1F6-E6DE-194A-B73C-CC8ED17C731D}"/>
              </a:ext>
            </a:extLst>
          </p:cNvPr>
          <p:cNvSpPr txBox="1"/>
          <p:nvPr/>
        </p:nvSpPr>
        <p:spPr>
          <a:xfrm>
            <a:off x="449999" y="1360610"/>
            <a:ext cx="9566725" cy="61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68" tIns="38073" rIns="76168" bIns="38073" anchor="t" anchorCtr="0">
            <a:noAutofit/>
          </a:bodyPr>
          <a:lstStyle/>
          <a:p>
            <a:r>
              <a:rPr lang="es-ES" sz="1600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Conjunto de acciones necesarias para conducir de manera preventiva, evitando accidentes, atendiendo las condiciones del entorno y las normativas del tránsito en pos del resguardo de la vida propia y la de los demás.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6AE23306-DBCC-864E-B49F-039D178951C1}"/>
              </a:ext>
            </a:extLst>
          </p:cNvPr>
          <p:cNvSpPr/>
          <p:nvPr/>
        </p:nvSpPr>
        <p:spPr>
          <a:xfrm>
            <a:off x="7925299" y="2376220"/>
            <a:ext cx="3260924" cy="5339720"/>
          </a:xfrm>
          <a:prstGeom prst="round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88B91F4C-CC1B-564A-B6F8-29B53B757A59}"/>
              </a:ext>
            </a:extLst>
          </p:cNvPr>
          <p:cNvSpPr/>
          <p:nvPr/>
        </p:nvSpPr>
        <p:spPr>
          <a:xfrm>
            <a:off x="4465538" y="2371411"/>
            <a:ext cx="3260924" cy="5344529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>
            <a:extLst>
              <a:ext uri="{FF2B5EF4-FFF2-40B4-BE49-F238E27FC236}">
                <a16:creationId xmlns="" xmlns:a16="http://schemas.microsoft.com/office/drawing/2014/main" id="{6EA6E2D9-7E2E-2849-A4E5-E47DFC4EDC48}"/>
              </a:ext>
            </a:extLst>
          </p:cNvPr>
          <p:cNvSpPr/>
          <p:nvPr/>
        </p:nvSpPr>
        <p:spPr>
          <a:xfrm>
            <a:off x="1040681" y="2371412"/>
            <a:ext cx="3260924" cy="5344530"/>
          </a:xfrm>
          <a:prstGeom prst="round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3D3FD2A-C7FB-AF4F-A270-5467E0301DB0}"/>
              </a:ext>
            </a:extLst>
          </p:cNvPr>
          <p:cNvSpPr/>
          <p:nvPr/>
        </p:nvSpPr>
        <p:spPr>
          <a:xfrm>
            <a:off x="1774111" y="2625336"/>
            <a:ext cx="1794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CHS Nueva Serif" pitchFamily="2" charset="0"/>
                <a:ea typeface="+mn-ea"/>
                <a:cs typeface="Arial" panose="020B0604020202020204" pitchFamily="34" charset="0"/>
              </a:rPr>
              <a:t>Que dependen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CHS Nueva Serif" pitchFamily="2" charset="0"/>
                <a:ea typeface="+mn-ea"/>
                <a:cs typeface="Arial" panose="020B0604020202020204" pitchFamily="34" charset="0"/>
              </a:rPr>
              <a:t>de </a:t>
            </a:r>
            <a:r>
              <a:rPr kumimoji="0" lang="es-CL" b="1" i="0" u="none" strike="noStrike" kern="1200" cap="none" spc="0" normalizeH="0" baseline="0" noProof="0" dirty="0" smtClean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erif" pitchFamily="2" charset="0"/>
                <a:ea typeface="+mn-ea"/>
                <a:cs typeface="Arial" panose="020B0604020202020204" pitchFamily="34" charset="0"/>
              </a:rPr>
              <a:t>mí</a:t>
            </a:r>
            <a:endParaRPr kumimoji="0" lang="es-CL" b="1" i="0" u="none" strike="noStrike" kern="1200" cap="none" spc="0" normalizeH="0" baseline="0" noProof="0" dirty="0">
              <a:ln>
                <a:noFill/>
              </a:ln>
              <a:solidFill>
                <a:srgbClr val="15C047"/>
              </a:solidFill>
              <a:effectLst/>
              <a:uLnTx/>
              <a:uFillTx/>
              <a:latin typeface="ACHS Nueva Serif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1CB597E1-B43A-634F-81BE-B450BE52FEE6}"/>
              </a:ext>
            </a:extLst>
          </p:cNvPr>
          <p:cNvSpPr/>
          <p:nvPr/>
        </p:nvSpPr>
        <p:spPr>
          <a:xfrm>
            <a:off x="5212585" y="2625336"/>
            <a:ext cx="1766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</a:rPr>
              <a:t>Que </a:t>
            </a:r>
            <a:r>
              <a:rPr lang="es-CL" dirty="0" smtClean="0">
                <a:latin typeface="ACHS Nueva Serif" pitchFamily="2" charset="0"/>
                <a:cs typeface="Arial" panose="020B0604020202020204" pitchFamily="34" charset="0"/>
              </a:rPr>
              <a:t>dependen </a:t>
            </a:r>
            <a:endParaRPr lang="es-CL" dirty="0">
              <a:latin typeface="ACHS Nueva Serif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</a:rPr>
              <a:t>del </a:t>
            </a: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entorno</a:t>
            </a:r>
            <a:endParaRPr kumimoji="0" lang="es-CL" b="1" i="0" u="none" strike="noStrike" kern="1200" cap="none" spc="0" normalizeH="0" baseline="0" noProof="0" dirty="0">
              <a:ln>
                <a:noFill/>
              </a:ln>
              <a:solidFill>
                <a:srgbClr val="15C047"/>
              </a:solidFill>
              <a:effectLst/>
              <a:uLnTx/>
              <a:uFillTx/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47B4123A-57E4-7742-803C-E90A931CA5ED}"/>
              </a:ext>
            </a:extLst>
          </p:cNvPr>
          <p:cNvSpPr/>
          <p:nvPr/>
        </p:nvSpPr>
        <p:spPr>
          <a:xfrm>
            <a:off x="8332090" y="2625336"/>
            <a:ext cx="2281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CHS Nueva Serif" pitchFamily="2" charset="0"/>
                <a:cs typeface="Arial" panose="020B0604020202020204" pitchFamily="34" charset="0"/>
              </a:rPr>
              <a:t>Estrategias de </a:t>
            </a:r>
            <a:r>
              <a:rPr kumimoji="0" lang="es-CL" b="1" i="0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erif" pitchFamily="2" charset="0"/>
                <a:cs typeface="Arial" panose="020B0604020202020204" pitchFamily="34" charset="0"/>
              </a:rPr>
              <a:t>conducción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DBBC06DE-6A18-1842-8FF9-012D3F401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361" y="3595034"/>
            <a:ext cx="3070800" cy="25236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C716E0B0-27B8-2C41-87A7-64904886FD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992" y="3670627"/>
            <a:ext cx="3070800" cy="252363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D90A1CF-DF55-CB46-BA4B-6160A2FA16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743" y="3595034"/>
            <a:ext cx="3070800" cy="25236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21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7B8ED79-ED37-8648-B926-DEA30EC903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16FF6F53-CF20-C94F-864F-BAC970BD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" y="496800"/>
            <a:ext cx="6974539" cy="464850"/>
          </a:xfrm>
        </p:spPr>
        <p:txBody>
          <a:bodyPr>
            <a:normAutofit/>
          </a:bodyPr>
          <a:lstStyle/>
          <a:p>
            <a:pPr algn="just"/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son las prácticas de conducción defensiva?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D7CFB79B-4092-0E4E-A6A0-231C8334E9E9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4B9C76C-0746-C14C-8698-9C99A98F8400}"/>
              </a:ext>
            </a:extLst>
          </p:cNvPr>
          <p:cNvSpPr txBox="1">
            <a:spLocks/>
          </p:cNvSpPr>
          <p:nvPr/>
        </p:nvSpPr>
        <p:spPr>
          <a:xfrm>
            <a:off x="449999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1er ámbito. Prácticas que dependen de </a:t>
            </a:r>
            <a:r>
              <a:rPr lang="es-CL" sz="1800" dirty="0" smtClean="0">
                <a:latin typeface="ACHS Nueva Serif" pitchFamily="2" charset="0"/>
                <a:cs typeface="Arial" panose="020B0604020202020204" pitchFamily="34" charset="0"/>
              </a:rPr>
              <a:t>mí; </a:t>
            </a: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Supervisión y control de: 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="" xmlns:a16="http://schemas.microsoft.com/office/drawing/2014/main" id="{E0D093A0-BEAB-6249-8E1C-CCF19017783A}"/>
              </a:ext>
            </a:extLst>
          </p:cNvPr>
          <p:cNvSpPr/>
          <p:nvPr/>
        </p:nvSpPr>
        <p:spPr>
          <a:xfrm>
            <a:off x="1077397" y="2177465"/>
            <a:ext cx="2711033" cy="2823160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="" xmlns:a16="http://schemas.microsoft.com/office/drawing/2014/main" id="{4EAE3365-5D3E-9345-8E16-CEBC21C54CB8}"/>
              </a:ext>
            </a:extLst>
          </p:cNvPr>
          <p:cNvSpPr/>
          <p:nvPr/>
        </p:nvSpPr>
        <p:spPr>
          <a:xfrm>
            <a:off x="4713506" y="2177465"/>
            <a:ext cx="2711033" cy="2823160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A9B18D4A-851D-ED46-AB50-14F6F4FE0A73}"/>
              </a:ext>
            </a:extLst>
          </p:cNvPr>
          <p:cNvSpPr/>
          <p:nvPr/>
        </p:nvSpPr>
        <p:spPr>
          <a:xfrm>
            <a:off x="8349615" y="2177465"/>
            <a:ext cx="2711033" cy="2823160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33">
            <a:extLst>
              <a:ext uri="{FF2B5EF4-FFF2-40B4-BE49-F238E27FC236}">
                <a16:creationId xmlns="" xmlns:a16="http://schemas.microsoft.com/office/drawing/2014/main" id="{54D92FCA-E794-344E-A03F-3CC5DA5E1B9A}"/>
              </a:ext>
            </a:extLst>
          </p:cNvPr>
          <p:cNvSpPr/>
          <p:nvPr/>
        </p:nvSpPr>
        <p:spPr>
          <a:xfrm>
            <a:off x="1601574" y="2491513"/>
            <a:ext cx="16622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b="1" kern="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  <a:sym typeface="Helvetica Neue"/>
              </a:rPr>
              <a:t>Condiciones físicas</a:t>
            </a:r>
            <a:endParaRPr kumimoji="0" lang="es-CL" b="1" i="0" u="none" strike="noStrike" kern="0" cap="none" spc="0" normalizeH="0" baseline="0" noProof="0" dirty="0">
              <a:ln>
                <a:noFill/>
              </a:ln>
              <a:solidFill>
                <a:srgbClr val="12BF45"/>
              </a:solidFill>
              <a:effectLst/>
              <a:uLnTx/>
              <a:uFillTx/>
              <a:latin typeface="ACHS Nueva Serif" pitchFamily="2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2" name="Rectangle 34">
            <a:extLst>
              <a:ext uri="{FF2B5EF4-FFF2-40B4-BE49-F238E27FC236}">
                <a16:creationId xmlns="" xmlns:a16="http://schemas.microsoft.com/office/drawing/2014/main" id="{F5E56338-C137-FD41-8D0D-39B8149B2E26}"/>
              </a:ext>
            </a:extLst>
          </p:cNvPr>
          <p:cNvSpPr/>
          <p:nvPr/>
        </p:nvSpPr>
        <p:spPr>
          <a:xfrm>
            <a:off x="5226331" y="2426113"/>
            <a:ext cx="1739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b="1" kern="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 Neue"/>
              </a:rPr>
              <a:t>Condiciones mentales</a:t>
            </a:r>
            <a:endParaRPr kumimoji="0" lang="es-CL" b="1" i="0" u="none" strike="noStrike" kern="0" cap="none" spc="0" normalizeH="0" baseline="0" noProof="0" dirty="0">
              <a:ln>
                <a:noFill/>
              </a:ln>
              <a:solidFill>
                <a:srgbClr val="15C047"/>
              </a:solidFill>
              <a:effectLst/>
              <a:uLnTx/>
              <a:uFillTx/>
              <a:latin typeface="ACHS Nueva Serif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3" name="Rectangle 38">
            <a:extLst>
              <a:ext uri="{FF2B5EF4-FFF2-40B4-BE49-F238E27FC236}">
                <a16:creationId xmlns="" xmlns:a16="http://schemas.microsoft.com/office/drawing/2014/main" id="{17A0F293-5C6B-F54B-994C-7C7662E7DED8}"/>
              </a:ext>
            </a:extLst>
          </p:cNvPr>
          <p:cNvSpPr/>
          <p:nvPr/>
        </p:nvSpPr>
        <p:spPr>
          <a:xfrm>
            <a:off x="8775945" y="2546920"/>
            <a:ext cx="185837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69" rtl="0" eaLnBrk="1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i="0" u="none" strike="noStrike" kern="0" cap="none" spc="0" normalizeH="0" baseline="0" noProof="0" dirty="0">
                <a:ln>
                  <a:noFill/>
                </a:ln>
                <a:solidFill>
                  <a:srgbClr val="12BF45"/>
                </a:solidFill>
                <a:effectLst/>
                <a:uLnTx/>
                <a:uFillTx/>
                <a:latin typeface="ACHS Nueva Serif" pitchFamily="2" charset="0"/>
                <a:ea typeface="+mn-ea"/>
                <a:cs typeface="Arial" panose="020B0604020202020204" pitchFamily="34" charset="0"/>
                <a:sym typeface="Helvetica Neue"/>
              </a:rPr>
              <a:t>Condiciones personales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9BA07FDC-D80E-6E49-85AA-AC14051C28E2}"/>
              </a:ext>
            </a:extLst>
          </p:cNvPr>
          <p:cNvSpPr/>
          <p:nvPr/>
        </p:nvSpPr>
        <p:spPr>
          <a:xfrm>
            <a:off x="2456595" y="5542368"/>
            <a:ext cx="7278810" cy="842962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2B8F5312-CEFB-F24D-85AC-688FEC2195F6}"/>
              </a:ext>
            </a:extLst>
          </p:cNvPr>
          <p:cNvSpPr txBox="1"/>
          <p:nvPr/>
        </p:nvSpPr>
        <p:spPr>
          <a:xfrm>
            <a:off x="2641135" y="5605772"/>
            <a:ext cx="7278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latin typeface="ACHS Nueva Serif" pitchFamily="2" charset="0"/>
                <a:cs typeface="Arial" panose="020B0604020202020204" pitchFamily="34" charset="0"/>
              </a:rPr>
              <a:t>… que </a:t>
            </a:r>
            <a:r>
              <a:rPr lang="es-CL" sz="20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pudieran afectar </a:t>
            </a:r>
            <a:r>
              <a:rPr lang="es-CL" sz="2000" dirty="0">
                <a:latin typeface="ACHS Nueva Serif" pitchFamily="2" charset="0"/>
                <a:cs typeface="Arial" panose="020B0604020202020204" pitchFamily="34" charset="0"/>
              </a:rPr>
              <a:t>en la conducción defensiva de un vehículo liviano.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="" xmlns:a16="http://schemas.microsoft.com/office/drawing/2014/main" id="{EE34D64D-B054-3644-A799-9C6E39B661B7}"/>
              </a:ext>
            </a:extLst>
          </p:cNvPr>
          <p:cNvSpPr/>
          <p:nvPr/>
        </p:nvSpPr>
        <p:spPr>
          <a:xfrm>
            <a:off x="1746199" y="3176518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2" name="Group 17">
            <a:extLst>
              <a:ext uri="{FF2B5EF4-FFF2-40B4-BE49-F238E27FC236}">
                <a16:creationId xmlns="" xmlns:a16="http://schemas.microsoft.com/office/drawing/2014/main" id="{190022F3-5835-FF41-8160-4C86EDDF8C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46156" y="3358044"/>
            <a:ext cx="773113" cy="835025"/>
            <a:chOff x="1808" y="1015"/>
            <a:chExt cx="487" cy="526"/>
          </a:xfrm>
          <a:solidFill>
            <a:srgbClr val="79F540"/>
          </a:solidFill>
        </p:grpSpPr>
        <p:sp>
          <p:nvSpPr>
            <p:cNvPr id="23" name="Freeform 18">
              <a:extLst>
                <a:ext uri="{FF2B5EF4-FFF2-40B4-BE49-F238E27FC236}">
                  <a16:creationId xmlns="" xmlns:a16="http://schemas.microsoft.com/office/drawing/2014/main" id="{394807BA-682E-8740-BB74-27A9F09B1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1015"/>
              <a:ext cx="487" cy="526"/>
            </a:xfrm>
            <a:custGeom>
              <a:avLst/>
              <a:gdLst>
                <a:gd name="T0" fmla="*/ 803 w 807"/>
                <a:gd name="T1" fmla="*/ 496 h 873"/>
                <a:gd name="T2" fmla="*/ 803 w 807"/>
                <a:gd name="T3" fmla="*/ 496 h 873"/>
                <a:gd name="T4" fmla="*/ 737 w 807"/>
                <a:gd name="T5" fmla="*/ 364 h 873"/>
                <a:gd name="T6" fmla="*/ 629 w 807"/>
                <a:gd name="T7" fmla="*/ 107 h 873"/>
                <a:gd name="T8" fmla="*/ 368 w 807"/>
                <a:gd name="T9" fmla="*/ 0 h 873"/>
                <a:gd name="T10" fmla="*/ 108 w 807"/>
                <a:gd name="T11" fmla="*/ 107 h 873"/>
                <a:gd name="T12" fmla="*/ 0 w 807"/>
                <a:gd name="T13" fmla="*/ 368 h 873"/>
                <a:gd name="T14" fmla="*/ 135 w 807"/>
                <a:gd name="T15" fmla="*/ 654 h 873"/>
                <a:gd name="T16" fmla="*/ 135 w 807"/>
                <a:gd name="T17" fmla="*/ 855 h 873"/>
                <a:gd name="T18" fmla="*/ 152 w 807"/>
                <a:gd name="T19" fmla="*/ 873 h 873"/>
                <a:gd name="T20" fmla="*/ 169 w 807"/>
                <a:gd name="T21" fmla="*/ 855 h 873"/>
                <a:gd name="T22" fmla="*/ 169 w 807"/>
                <a:gd name="T23" fmla="*/ 645 h 873"/>
                <a:gd name="T24" fmla="*/ 163 w 807"/>
                <a:gd name="T25" fmla="*/ 632 h 873"/>
                <a:gd name="T26" fmla="*/ 34 w 807"/>
                <a:gd name="T27" fmla="*/ 368 h 873"/>
                <a:gd name="T28" fmla="*/ 368 w 807"/>
                <a:gd name="T29" fmla="*/ 34 h 873"/>
                <a:gd name="T30" fmla="*/ 703 w 807"/>
                <a:gd name="T31" fmla="*/ 368 h 873"/>
                <a:gd name="T32" fmla="*/ 705 w 807"/>
                <a:gd name="T33" fmla="*/ 376 h 873"/>
                <a:gd name="T34" fmla="*/ 765 w 807"/>
                <a:gd name="T35" fmla="*/ 497 h 873"/>
                <a:gd name="T36" fmla="*/ 711 w 807"/>
                <a:gd name="T37" fmla="*/ 529 h 873"/>
                <a:gd name="T38" fmla="*/ 703 w 807"/>
                <a:gd name="T39" fmla="*/ 544 h 873"/>
                <a:gd name="T40" fmla="*/ 703 w 807"/>
                <a:gd name="T41" fmla="*/ 730 h 873"/>
                <a:gd name="T42" fmla="*/ 585 w 807"/>
                <a:gd name="T43" fmla="*/ 730 h 873"/>
                <a:gd name="T44" fmla="*/ 568 w 807"/>
                <a:gd name="T45" fmla="*/ 747 h 873"/>
                <a:gd name="T46" fmla="*/ 568 w 807"/>
                <a:gd name="T47" fmla="*/ 855 h 873"/>
                <a:gd name="T48" fmla="*/ 585 w 807"/>
                <a:gd name="T49" fmla="*/ 873 h 873"/>
                <a:gd name="T50" fmla="*/ 602 w 807"/>
                <a:gd name="T51" fmla="*/ 855 h 873"/>
                <a:gd name="T52" fmla="*/ 602 w 807"/>
                <a:gd name="T53" fmla="*/ 764 h 873"/>
                <a:gd name="T54" fmla="*/ 720 w 807"/>
                <a:gd name="T55" fmla="*/ 764 h 873"/>
                <a:gd name="T56" fmla="*/ 737 w 807"/>
                <a:gd name="T57" fmla="*/ 747 h 873"/>
                <a:gd name="T58" fmla="*/ 737 w 807"/>
                <a:gd name="T59" fmla="*/ 554 h 873"/>
                <a:gd name="T60" fmla="*/ 797 w 807"/>
                <a:gd name="T61" fmla="*/ 518 h 873"/>
                <a:gd name="T62" fmla="*/ 803 w 807"/>
                <a:gd name="T63" fmla="*/ 496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7" h="873">
                  <a:moveTo>
                    <a:pt x="803" y="496"/>
                  </a:moveTo>
                  <a:lnTo>
                    <a:pt x="803" y="496"/>
                  </a:lnTo>
                  <a:lnTo>
                    <a:pt x="737" y="364"/>
                  </a:lnTo>
                  <a:cubicBezTo>
                    <a:pt x="736" y="267"/>
                    <a:pt x="698" y="176"/>
                    <a:pt x="629" y="107"/>
                  </a:cubicBezTo>
                  <a:cubicBezTo>
                    <a:pt x="560" y="38"/>
                    <a:pt x="467" y="0"/>
                    <a:pt x="368" y="0"/>
                  </a:cubicBezTo>
                  <a:cubicBezTo>
                    <a:pt x="270" y="0"/>
                    <a:pt x="177" y="38"/>
                    <a:pt x="108" y="107"/>
                  </a:cubicBezTo>
                  <a:cubicBezTo>
                    <a:pt x="38" y="177"/>
                    <a:pt x="0" y="270"/>
                    <a:pt x="0" y="368"/>
                  </a:cubicBezTo>
                  <a:cubicBezTo>
                    <a:pt x="0" y="479"/>
                    <a:pt x="49" y="583"/>
                    <a:pt x="135" y="654"/>
                  </a:cubicBezTo>
                  <a:lnTo>
                    <a:pt x="135" y="855"/>
                  </a:lnTo>
                  <a:cubicBezTo>
                    <a:pt x="135" y="865"/>
                    <a:pt x="143" y="873"/>
                    <a:pt x="152" y="873"/>
                  </a:cubicBezTo>
                  <a:cubicBezTo>
                    <a:pt x="162" y="873"/>
                    <a:pt x="169" y="865"/>
                    <a:pt x="169" y="855"/>
                  </a:cubicBezTo>
                  <a:lnTo>
                    <a:pt x="169" y="645"/>
                  </a:lnTo>
                  <a:cubicBezTo>
                    <a:pt x="169" y="640"/>
                    <a:pt x="167" y="635"/>
                    <a:pt x="163" y="632"/>
                  </a:cubicBezTo>
                  <a:cubicBezTo>
                    <a:pt x="81" y="568"/>
                    <a:pt x="34" y="472"/>
                    <a:pt x="34" y="368"/>
                  </a:cubicBezTo>
                  <a:cubicBezTo>
                    <a:pt x="34" y="184"/>
                    <a:pt x="184" y="34"/>
                    <a:pt x="368" y="34"/>
                  </a:cubicBezTo>
                  <a:cubicBezTo>
                    <a:pt x="553" y="34"/>
                    <a:pt x="703" y="184"/>
                    <a:pt x="703" y="368"/>
                  </a:cubicBezTo>
                  <a:cubicBezTo>
                    <a:pt x="703" y="371"/>
                    <a:pt x="703" y="374"/>
                    <a:pt x="705" y="376"/>
                  </a:cubicBezTo>
                  <a:lnTo>
                    <a:pt x="765" y="497"/>
                  </a:lnTo>
                  <a:lnTo>
                    <a:pt x="711" y="529"/>
                  </a:lnTo>
                  <a:cubicBezTo>
                    <a:pt x="706" y="532"/>
                    <a:pt x="703" y="538"/>
                    <a:pt x="703" y="544"/>
                  </a:cubicBezTo>
                  <a:lnTo>
                    <a:pt x="703" y="730"/>
                  </a:lnTo>
                  <a:lnTo>
                    <a:pt x="585" y="730"/>
                  </a:lnTo>
                  <a:cubicBezTo>
                    <a:pt x="575" y="730"/>
                    <a:pt x="568" y="737"/>
                    <a:pt x="568" y="747"/>
                  </a:cubicBezTo>
                  <a:lnTo>
                    <a:pt x="568" y="855"/>
                  </a:lnTo>
                  <a:cubicBezTo>
                    <a:pt x="568" y="865"/>
                    <a:pt x="575" y="873"/>
                    <a:pt x="585" y="873"/>
                  </a:cubicBezTo>
                  <a:cubicBezTo>
                    <a:pt x="594" y="873"/>
                    <a:pt x="602" y="865"/>
                    <a:pt x="602" y="855"/>
                  </a:cubicBezTo>
                  <a:lnTo>
                    <a:pt x="602" y="764"/>
                  </a:lnTo>
                  <a:lnTo>
                    <a:pt x="720" y="764"/>
                  </a:lnTo>
                  <a:cubicBezTo>
                    <a:pt x="730" y="764"/>
                    <a:pt x="737" y="757"/>
                    <a:pt x="737" y="747"/>
                  </a:cubicBezTo>
                  <a:lnTo>
                    <a:pt x="737" y="554"/>
                  </a:lnTo>
                  <a:lnTo>
                    <a:pt x="797" y="518"/>
                  </a:lnTo>
                  <a:cubicBezTo>
                    <a:pt x="804" y="514"/>
                    <a:pt x="807" y="504"/>
                    <a:pt x="803" y="4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srgbClr val="79F540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="" xmlns:a16="http://schemas.microsoft.com/office/drawing/2014/main" id="{A314F899-584A-7846-BE21-F53F727757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0" y="1084"/>
              <a:ext cx="262" cy="231"/>
            </a:xfrm>
            <a:custGeom>
              <a:avLst/>
              <a:gdLst>
                <a:gd name="T0" fmla="*/ 228 w 434"/>
                <a:gd name="T1" fmla="*/ 62 h 383"/>
                <a:gd name="T2" fmla="*/ 228 w 434"/>
                <a:gd name="T3" fmla="*/ 62 h 383"/>
                <a:gd name="T4" fmla="*/ 300 w 434"/>
                <a:gd name="T5" fmla="*/ 32 h 383"/>
                <a:gd name="T6" fmla="*/ 373 w 434"/>
                <a:gd name="T7" fmla="*/ 62 h 383"/>
                <a:gd name="T8" fmla="*/ 402 w 434"/>
                <a:gd name="T9" fmla="*/ 134 h 383"/>
                <a:gd name="T10" fmla="*/ 373 w 434"/>
                <a:gd name="T11" fmla="*/ 206 h 383"/>
                <a:gd name="T12" fmla="*/ 233 w 434"/>
                <a:gd name="T13" fmla="*/ 345 h 383"/>
                <a:gd name="T14" fmla="*/ 217 w 434"/>
                <a:gd name="T15" fmla="*/ 352 h 383"/>
                <a:gd name="T16" fmla="*/ 200 w 434"/>
                <a:gd name="T17" fmla="*/ 345 h 383"/>
                <a:gd name="T18" fmla="*/ 61 w 434"/>
                <a:gd name="T19" fmla="*/ 206 h 383"/>
                <a:gd name="T20" fmla="*/ 31 w 434"/>
                <a:gd name="T21" fmla="*/ 134 h 383"/>
                <a:gd name="T22" fmla="*/ 61 w 434"/>
                <a:gd name="T23" fmla="*/ 62 h 383"/>
                <a:gd name="T24" fmla="*/ 133 w 434"/>
                <a:gd name="T25" fmla="*/ 32 h 383"/>
                <a:gd name="T26" fmla="*/ 206 w 434"/>
                <a:gd name="T27" fmla="*/ 62 h 383"/>
                <a:gd name="T28" fmla="*/ 228 w 434"/>
                <a:gd name="T29" fmla="*/ 62 h 383"/>
                <a:gd name="T30" fmla="*/ 39 w 434"/>
                <a:gd name="T31" fmla="*/ 40 h 383"/>
                <a:gd name="T32" fmla="*/ 39 w 434"/>
                <a:gd name="T33" fmla="*/ 40 h 383"/>
                <a:gd name="T34" fmla="*/ 0 w 434"/>
                <a:gd name="T35" fmla="*/ 134 h 383"/>
                <a:gd name="T36" fmla="*/ 39 w 434"/>
                <a:gd name="T37" fmla="*/ 228 h 383"/>
                <a:gd name="T38" fmla="*/ 178 w 434"/>
                <a:gd name="T39" fmla="*/ 367 h 383"/>
                <a:gd name="T40" fmla="*/ 217 w 434"/>
                <a:gd name="T41" fmla="*/ 383 h 383"/>
                <a:gd name="T42" fmla="*/ 256 w 434"/>
                <a:gd name="T43" fmla="*/ 367 h 383"/>
                <a:gd name="T44" fmla="*/ 395 w 434"/>
                <a:gd name="T45" fmla="*/ 228 h 383"/>
                <a:gd name="T46" fmla="*/ 434 w 434"/>
                <a:gd name="T47" fmla="*/ 134 h 383"/>
                <a:gd name="T48" fmla="*/ 395 w 434"/>
                <a:gd name="T49" fmla="*/ 40 h 383"/>
                <a:gd name="T50" fmla="*/ 300 w 434"/>
                <a:gd name="T51" fmla="*/ 1 h 383"/>
                <a:gd name="T52" fmla="*/ 218 w 434"/>
                <a:gd name="T53" fmla="*/ 29 h 383"/>
                <a:gd name="T54" fmla="*/ 217 w 434"/>
                <a:gd name="T55" fmla="*/ 30 h 383"/>
                <a:gd name="T56" fmla="*/ 216 w 434"/>
                <a:gd name="T57" fmla="*/ 29 h 383"/>
                <a:gd name="T58" fmla="*/ 134 w 434"/>
                <a:gd name="T59" fmla="*/ 0 h 383"/>
                <a:gd name="T60" fmla="*/ 39 w 434"/>
                <a:gd name="T61" fmla="*/ 4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4" h="383">
                  <a:moveTo>
                    <a:pt x="228" y="62"/>
                  </a:moveTo>
                  <a:lnTo>
                    <a:pt x="228" y="62"/>
                  </a:lnTo>
                  <a:cubicBezTo>
                    <a:pt x="247" y="42"/>
                    <a:pt x="273" y="32"/>
                    <a:pt x="300" y="32"/>
                  </a:cubicBezTo>
                  <a:cubicBezTo>
                    <a:pt x="327" y="32"/>
                    <a:pt x="353" y="42"/>
                    <a:pt x="373" y="62"/>
                  </a:cubicBezTo>
                  <a:cubicBezTo>
                    <a:pt x="392" y="81"/>
                    <a:pt x="402" y="107"/>
                    <a:pt x="402" y="134"/>
                  </a:cubicBezTo>
                  <a:cubicBezTo>
                    <a:pt x="402" y="161"/>
                    <a:pt x="392" y="187"/>
                    <a:pt x="373" y="206"/>
                  </a:cubicBezTo>
                  <a:lnTo>
                    <a:pt x="233" y="345"/>
                  </a:lnTo>
                  <a:cubicBezTo>
                    <a:pt x="229" y="350"/>
                    <a:pt x="223" y="352"/>
                    <a:pt x="217" y="352"/>
                  </a:cubicBezTo>
                  <a:cubicBezTo>
                    <a:pt x="211" y="352"/>
                    <a:pt x="205" y="350"/>
                    <a:pt x="200" y="345"/>
                  </a:cubicBezTo>
                  <a:lnTo>
                    <a:pt x="61" y="206"/>
                  </a:lnTo>
                  <a:cubicBezTo>
                    <a:pt x="42" y="187"/>
                    <a:pt x="31" y="161"/>
                    <a:pt x="31" y="134"/>
                  </a:cubicBezTo>
                  <a:cubicBezTo>
                    <a:pt x="31" y="107"/>
                    <a:pt x="42" y="81"/>
                    <a:pt x="61" y="62"/>
                  </a:cubicBezTo>
                  <a:cubicBezTo>
                    <a:pt x="80" y="42"/>
                    <a:pt x="106" y="32"/>
                    <a:pt x="133" y="32"/>
                  </a:cubicBezTo>
                  <a:cubicBezTo>
                    <a:pt x="161" y="32"/>
                    <a:pt x="186" y="42"/>
                    <a:pt x="206" y="62"/>
                  </a:cubicBezTo>
                  <a:cubicBezTo>
                    <a:pt x="212" y="68"/>
                    <a:pt x="222" y="68"/>
                    <a:pt x="228" y="62"/>
                  </a:cubicBezTo>
                  <a:close/>
                  <a:moveTo>
                    <a:pt x="39" y="40"/>
                  </a:moveTo>
                  <a:lnTo>
                    <a:pt x="39" y="40"/>
                  </a:lnTo>
                  <a:cubicBezTo>
                    <a:pt x="14" y="65"/>
                    <a:pt x="0" y="98"/>
                    <a:pt x="0" y="134"/>
                  </a:cubicBezTo>
                  <a:cubicBezTo>
                    <a:pt x="0" y="170"/>
                    <a:pt x="14" y="203"/>
                    <a:pt x="39" y="228"/>
                  </a:cubicBezTo>
                  <a:lnTo>
                    <a:pt x="178" y="367"/>
                  </a:lnTo>
                  <a:cubicBezTo>
                    <a:pt x="188" y="378"/>
                    <a:pt x="202" y="383"/>
                    <a:pt x="217" y="383"/>
                  </a:cubicBezTo>
                  <a:cubicBezTo>
                    <a:pt x="231" y="383"/>
                    <a:pt x="245" y="378"/>
                    <a:pt x="256" y="367"/>
                  </a:cubicBezTo>
                  <a:lnTo>
                    <a:pt x="395" y="228"/>
                  </a:lnTo>
                  <a:cubicBezTo>
                    <a:pt x="420" y="203"/>
                    <a:pt x="434" y="170"/>
                    <a:pt x="434" y="134"/>
                  </a:cubicBezTo>
                  <a:cubicBezTo>
                    <a:pt x="434" y="98"/>
                    <a:pt x="420" y="65"/>
                    <a:pt x="395" y="40"/>
                  </a:cubicBezTo>
                  <a:cubicBezTo>
                    <a:pt x="369" y="14"/>
                    <a:pt x="336" y="1"/>
                    <a:pt x="300" y="1"/>
                  </a:cubicBezTo>
                  <a:cubicBezTo>
                    <a:pt x="270" y="1"/>
                    <a:pt x="241" y="10"/>
                    <a:pt x="218" y="29"/>
                  </a:cubicBezTo>
                  <a:lnTo>
                    <a:pt x="217" y="30"/>
                  </a:lnTo>
                  <a:lnTo>
                    <a:pt x="216" y="29"/>
                  </a:lnTo>
                  <a:cubicBezTo>
                    <a:pt x="192" y="10"/>
                    <a:pt x="163" y="0"/>
                    <a:pt x="134" y="0"/>
                  </a:cubicBezTo>
                  <a:cubicBezTo>
                    <a:pt x="99" y="0"/>
                    <a:pt x="65" y="14"/>
                    <a:pt x="39" y="4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srgbClr val="79F540"/>
                </a:solidFill>
              </a:endParaRPr>
            </a:p>
          </p:txBody>
        </p:sp>
      </p:grpSp>
      <p:sp>
        <p:nvSpPr>
          <p:cNvPr id="31" name="Elipse 30">
            <a:extLst>
              <a:ext uri="{FF2B5EF4-FFF2-40B4-BE49-F238E27FC236}">
                <a16:creationId xmlns="" xmlns:a16="http://schemas.microsoft.com/office/drawing/2014/main" id="{8EFE7B5F-393F-F040-9E5E-AB5477DA2E6A}"/>
              </a:ext>
            </a:extLst>
          </p:cNvPr>
          <p:cNvSpPr/>
          <p:nvPr/>
        </p:nvSpPr>
        <p:spPr>
          <a:xfrm>
            <a:off x="5415053" y="3176518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="" xmlns:a16="http://schemas.microsoft.com/office/drawing/2014/main" id="{34CBD4D6-582B-A346-8ECC-BA11DA28213A}"/>
              </a:ext>
            </a:extLst>
          </p:cNvPr>
          <p:cNvSpPr/>
          <p:nvPr/>
        </p:nvSpPr>
        <p:spPr>
          <a:xfrm>
            <a:off x="9216762" y="3150402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="" xmlns:a16="http://schemas.microsoft.com/office/drawing/2014/main" id="{E30DDCFC-0FBB-314D-BB66-61F0D481C2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533387" y="3361219"/>
            <a:ext cx="773113" cy="835025"/>
            <a:chOff x="3250" y="1015"/>
            <a:chExt cx="487" cy="526"/>
          </a:xfrm>
          <a:solidFill>
            <a:srgbClr val="79F540"/>
          </a:solidFill>
        </p:grpSpPr>
        <p:sp>
          <p:nvSpPr>
            <p:cNvPr id="26" name="Freeform 28">
              <a:extLst>
                <a:ext uri="{FF2B5EF4-FFF2-40B4-BE49-F238E27FC236}">
                  <a16:creationId xmlns="" xmlns:a16="http://schemas.microsoft.com/office/drawing/2014/main" id="{90325920-A3CA-CD47-8034-8D021EB0F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1075"/>
              <a:ext cx="206" cy="158"/>
            </a:xfrm>
            <a:custGeom>
              <a:avLst/>
              <a:gdLst>
                <a:gd name="T0" fmla="*/ 269 w 342"/>
                <a:gd name="T1" fmla="*/ 65 h 262"/>
                <a:gd name="T2" fmla="*/ 269 w 342"/>
                <a:gd name="T3" fmla="*/ 65 h 262"/>
                <a:gd name="T4" fmla="*/ 134 w 342"/>
                <a:gd name="T5" fmla="*/ 17 h 262"/>
                <a:gd name="T6" fmla="*/ 35 w 342"/>
                <a:gd name="T7" fmla="*/ 51 h 262"/>
                <a:gd name="T8" fmla="*/ 37 w 342"/>
                <a:gd name="T9" fmla="*/ 18 h 262"/>
                <a:gd name="T10" fmla="*/ 32 w 342"/>
                <a:gd name="T11" fmla="*/ 6 h 262"/>
                <a:gd name="T12" fmla="*/ 20 w 342"/>
                <a:gd name="T13" fmla="*/ 0 h 262"/>
                <a:gd name="T14" fmla="*/ 3 w 342"/>
                <a:gd name="T15" fmla="*/ 17 h 262"/>
                <a:gd name="T16" fmla="*/ 0 w 342"/>
                <a:gd name="T17" fmla="*/ 89 h 262"/>
                <a:gd name="T18" fmla="*/ 0 w 342"/>
                <a:gd name="T19" fmla="*/ 90 h 262"/>
                <a:gd name="T20" fmla="*/ 16 w 342"/>
                <a:gd name="T21" fmla="*/ 107 h 262"/>
                <a:gd name="T22" fmla="*/ 90 w 342"/>
                <a:gd name="T23" fmla="*/ 110 h 262"/>
                <a:gd name="T24" fmla="*/ 107 w 342"/>
                <a:gd name="T25" fmla="*/ 94 h 262"/>
                <a:gd name="T26" fmla="*/ 103 w 342"/>
                <a:gd name="T27" fmla="*/ 82 h 262"/>
                <a:gd name="T28" fmla="*/ 91 w 342"/>
                <a:gd name="T29" fmla="*/ 76 h 262"/>
                <a:gd name="T30" fmla="*/ 60 w 342"/>
                <a:gd name="T31" fmla="*/ 75 h 262"/>
                <a:gd name="T32" fmla="*/ 247 w 342"/>
                <a:gd name="T33" fmla="*/ 90 h 262"/>
                <a:gd name="T34" fmla="*/ 293 w 342"/>
                <a:gd name="T35" fmla="*/ 240 h 262"/>
                <a:gd name="T36" fmla="*/ 305 w 342"/>
                <a:gd name="T37" fmla="*/ 261 h 262"/>
                <a:gd name="T38" fmla="*/ 309 w 342"/>
                <a:gd name="T39" fmla="*/ 262 h 262"/>
                <a:gd name="T40" fmla="*/ 326 w 342"/>
                <a:gd name="T41" fmla="*/ 249 h 262"/>
                <a:gd name="T42" fmla="*/ 269 w 342"/>
                <a:gd name="T43" fmla="*/ 65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2" h="262">
                  <a:moveTo>
                    <a:pt x="269" y="65"/>
                  </a:moveTo>
                  <a:lnTo>
                    <a:pt x="269" y="65"/>
                  </a:lnTo>
                  <a:cubicBezTo>
                    <a:pt x="232" y="31"/>
                    <a:pt x="184" y="14"/>
                    <a:pt x="134" y="17"/>
                  </a:cubicBezTo>
                  <a:cubicBezTo>
                    <a:pt x="98" y="18"/>
                    <a:pt x="64" y="30"/>
                    <a:pt x="35" y="51"/>
                  </a:cubicBezTo>
                  <a:lnTo>
                    <a:pt x="37" y="18"/>
                  </a:lnTo>
                  <a:cubicBezTo>
                    <a:pt x="37" y="13"/>
                    <a:pt x="35" y="9"/>
                    <a:pt x="32" y="6"/>
                  </a:cubicBezTo>
                  <a:cubicBezTo>
                    <a:pt x="29" y="2"/>
                    <a:pt x="25" y="0"/>
                    <a:pt x="20" y="0"/>
                  </a:cubicBezTo>
                  <a:cubicBezTo>
                    <a:pt x="11" y="0"/>
                    <a:pt x="3" y="7"/>
                    <a:pt x="3" y="17"/>
                  </a:cubicBezTo>
                  <a:lnTo>
                    <a:pt x="0" y="89"/>
                  </a:lnTo>
                  <a:lnTo>
                    <a:pt x="0" y="90"/>
                  </a:lnTo>
                  <a:cubicBezTo>
                    <a:pt x="0" y="100"/>
                    <a:pt x="7" y="107"/>
                    <a:pt x="16" y="107"/>
                  </a:cubicBezTo>
                  <a:lnTo>
                    <a:pt x="90" y="110"/>
                  </a:lnTo>
                  <a:cubicBezTo>
                    <a:pt x="99" y="110"/>
                    <a:pt x="107" y="103"/>
                    <a:pt x="107" y="94"/>
                  </a:cubicBezTo>
                  <a:cubicBezTo>
                    <a:pt x="107" y="89"/>
                    <a:pt x="106" y="85"/>
                    <a:pt x="103" y="82"/>
                  </a:cubicBezTo>
                  <a:cubicBezTo>
                    <a:pt x="99" y="78"/>
                    <a:pt x="95" y="76"/>
                    <a:pt x="91" y="76"/>
                  </a:cubicBezTo>
                  <a:lnTo>
                    <a:pt x="60" y="75"/>
                  </a:lnTo>
                  <a:cubicBezTo>
                    <a:pt x="118" y="38"/>
                    <a:pt x="195" y="44"/>
                    <a:pt x="247" y="90"/>
                  </a:cubicBezTo>
                  <a:cubicBezTo>
                    <a:pt x="288" y="128"/>
                    <a:pt x="306" y="186"/>
                    <a:pt x="293" y="240"/>
                  </a:cubicBezTo>
                  <a:cubicBezTo>
                    <a:pt x="291" y="250"/>
                    <a:pt x="296" y="259"/>
                    <a:pt x="305" y="261"/>
                  </a:cubicBezTo>
                  <a:cubicBezTo>
                    <a:pt x="307" y="261"/>
                    <a:pt x="308" y="262"/>
                    <a:pt x="309" y="262"/>
                  </a:cubicBezTo>
                  <a:cubicBezTo>
                    <a:pt x="317" y="262"/>
                    <a:pt x="324" y="256"/>
                    <a:pt x="326" y="249"/>
                  </a:cubicBezTo>
                  <a:cubicBezTo>
                    <a:pt x="342" y="182"/>
                    <a:pt x="321" y="111"/>
                    <a:pt x="269" y="6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29">
              <a:extLst>
                <a:ext uri="{FF2B5EF4-FFF2-40B4-BE49-F238E27FC236}">
                  <a16:creationId xmlns="" xmlns:a16="http://schemas.microsoft.com/office/drawing/2014/main" id="{DE39DB6E-1A70-6849-812C-289DD93A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1166"/>
              <a:ext cx="207" cy="158"/>
            </a:xfrm>
            <a:custGeom>
              <a:avLst/>
              <a:gdLst>
                <a:gd name="T0" fmla="*/ 328 w 343"/>
                <a:gd name="T1" fmla="*/ 155 h 262"/>
                <a:gd name="T2" fmla="*/ 328 w 343"/>
                <a:gd name="T3" fmla="*/ 155 h 262"/>
                <a:gd name="T4" fmla="*/ 255 w 343"/>
                <a:gd name="T5" fmla="*/ 149 h 262"/>
                <a:gd name="T6" fmla="*/ 236 w 343"/>
                <a:gd name="T7" fmla="*/ 164 h 262"/>
                <a:gd name="T8" fmla="*/ 252 w 343"/>
                <a:gd name="T9" fmla="*/ 183 h 262"/>
                <a:gd name="T10" fmla="*/ 284 w 343"/>
                <a:gd name="T11" fmla="*/ 186 h 262"/>
                <a:gd name="T12" fmla="*/ 198 w 343"/>
                <a:gd name="T13" fmla="*/ 212 h 262"/>
                <a:gd name="T14" fmla="*/ 95 w 343"/>
                <a:gd name="T15" fmla="*/ 172 h 262"/>
                <a:gd name="T16" fmla="*/ 49 w 343"/>
                <a:gd name="T17" fmla="*/ 22 h 262"/>
                <a:gd name="T18" fmla="*/ 37 w 343"/>
                <a:gd name="T19" fmla="*/ 1 h 262"/>
                <a:gd name="T20" fmla="*/ 24 w 343"/>
                <a:gd name="T21" fmla="*/ 3 h 262"/>
                <a:gd name="T22" fmla="*/ 16 w 343"/>
                <a:gd name="T23" fmla="*/ 14 h 262"/>
                <a:gd name="T24" fmla="*/ 16 w 343"/>
                <a:gd name="T25" fmla="*/ 14 h 262"/>
                <a:gd name="T26" fmla="*/ 72 w 343"/>
                <a:gd name="T27" fmla="*/ 198 h 262"/>
                <a:gd name="T28" fmla="*/ 198 w 343"/>
                <a:gd name="T29" fmla="*/ 246 h 262"/>
                <a:gd name="T30" fmla="*/ 208 w 343"/>
                <a:gd name="T31" fmla="*/ 246 h 262"/>
                <a:gd name="T32" fmla="*/ 305 w 343"/>
                <a:gd name="T33" fmla="*/ 213 h 262"/>
                <a:gd name="T34" fmla="*/ 303 w 343"/>
                <a:gd name="T35" fmla="*/ 244 h 262"/>
                <a:gd name="T36" fmla="*/ 317 w 343"/>
                <a:gd name="T37" fmla="*/ 262 h 262"/>
                <a:gd name="T38" fmla="*/ 320 w 343"/>
                <a:gd name="T39" fmla="*/ 262 h 262"/>
                <a:gd name="T40" fmla="*/ 337 w 343"/>
                <a:gd name="T41" fmla="*/ 247 h 262"/>
                <a:gd name="T42" fmla="*/ 343 w 343"/>
                <a:gd name="T43" fmla="*/ 174 h 262"/>
                <a:gd name="T44" fmla="*/ 339 w 343"/>
                <a:gd name="T45" fmla="*/ 161 h 262"/>
                <a:gd name="T46" fmla="*/ 328 w 343"/>
                <a:gd name="T47" fmla="*/ 155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3" h="262">
                  <a:moveTo>
                    <a:pt x="328" y="155"/>
                  </a:moveTo>
                  <a:lnTo>
                    <a:pt x="328" y="155"/>
                  </a:lnTo>
                  <a:lnTo>
                    <a:pt x="255" y="149"/>
                  </a:lnTo>
                  <a:cubicBezTo>
                    <a:pt x="245" y="148"/>
                    <a:pt x="237" y="155"/>
                    <a:pt x="236" y="164"/>
                  </a:cubicBezTo>
                  <a:cubicBezTo>
                    <a:pt x="235" y="174"/>
                    <a:pt x="242" y="182"/>
                    <a:pt x="252" y="183"/>
                  </a:cubicBezTo>
                  <a:lnTo>
                    <a:pt x="284" y="186"/>
                  </a:lnTo>
                  <a:cubicBezTo>
                    <a:pt x="259" y="203"/>
                    <a:pt x="229" y="212"/>
                    <a:pt x="198" y="212"/>
                  </a:cubicBezTo>
                  <a:cubicBezTo>
                    <a:pt x="160" y="212"/>
                    <a:pt x="124" y="198"/>
                    <a:pt x="95" y="172"/>
                  </a:cubicBezTo>
                  <a:cubicBezTo>
                    <a:pt x="54" y="134"/>
                    <a:pt x="36" y="77"/>
                    <a:pt x="49" y="22"/>
                  </a:cubicBezTo>
                  <a:cubicBezTo>
                    <a:pt x="51" y="13"/>
                    <a:pt x="46" y="4"/>
                    <a:pt x="37" y="1"/>
                  </a:cubicBezTo>
                  <a:cubicBezTo>
                    <a:pt x="32" y="0"/>
                    <a:pt x="28" y="1"/>
                    <a:pt x="24" y="3"/>
                  </a:cubicBezTo>
                  <a:cubicBezTo>
                    <a:pt x="20" y="6"/>
                    <a:pt x="17" y="10"/>
                    <a:pt x="16" y="14"/>
                  </a:cubicBezTo>
                  <a:lnTo>
                    <a:pt x="16" y="14"/>
                  </a:lnTo>
                  <a:cubicBezTo>
                    <a:pt x="0" y="81"/>
                    <a:pt x="21" y="151"/>
                    <a:pt x="72" y="198"/>
                  </a:cubicBezTo>
                  <a:cubicBezTo>
                    <a:pt x="107" y="229"/>
                    <a:pt x="152" y="246"/>
                    <a:pt x="198" y="246"/>
                  </a:cubicBezTo>
                  <a:cubicBezTo>
                    <a:pt x="201" y="246"/>
                    <a:pt x="205" y="246"/>
                    <a:pt x="208" y="246"/>
                  </a:cubicBezTo>
                  <a:cubicBezTo>
                    <a:pt x="243" y="244"/>
                    <a:pt x="277" y="233"/>
                    <a:pt x="305" y="213"/>
                  </a:cubicBezTo>
                  <a:lnTo>
                    <a:pt x="303" y="244"/>
                  </a:lnTo>
                  <a:cubicBezTo>
                    <a:pt x="302" y="253"/>
                    <a:pt x="309" y="261"/>
                    <a:pt x="317" y="262"/>
                  </a:cubicBezTo>
                  <a:lnTo>
                    <a:pt x="320" y="262"/>
                  </a:lnTo>
                  <a:cubicBezTo>
                    <a:pt x="328" y="262"/>
                    <a:pt x="336" y="255"/>
                    <a:pt x="337" y="247"/>
                  </a:cubicBezTo>
                  <a:lnTo>
                    <a:pt x="343" y="174"/>
                  </a:lnTo>
                  <a:cubicBezTo>
                    <a:pt x="343" y="169"/>
                    <a:pt x="342" y="165"/>
                    <a:pt x="339" y="161"/>
                  </a:cubicBezTo>
                  <a:cubicBezTo>
                    <a:pt x="336" y="158"/>
                    <a:pt x="332" y="156"/>
                    <a:pt x="328" y="1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8" name="Freeform 30">
              <a:extLst>
                <a:ext uri="{FF2B5EF4-FFF2-40B4-BE49-F238E27FC236}">
                  <a16:creationId xmlns="" xmlns:a16="http://schemas.microsoft.com/office/drawing/2014/main" id="{4569D48C-FD75-964F-AB33-B3FCE605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" y="1015"/>
              <a:ext cx="487" cy="526"/>
            </a:xfrm>
            <a:custGeom>
              <a:avLst/>
              <a:gdLst>
                <a:gd name="T0" fmla="*/ 803 w 807"/>
                <a:gd name="T1" fmla="*/ 496 h 873"/>
                <a:gd name="T2" fmla="*/ 803 w 807"/>
                <a:gd name="T3" fmla="*/ 496 h 873"/>
                <a:gd name="T4" fmla="*/ 737 w 807"/>
                <a:gd name="T5" fmla="*/ 364 h 873"/>
                <a:gd name="T6" fmla="*/ 629 w 807"/>
                <a:gd name="T7" fmla="*/ 107 h 873"/>
                <a:gd name="T8" fmla="*/ 368 w 807"/>
                <a:gd name="T9" fmla="*/ 0 h 873"/>
                <a:gd name="T10" fmla="*/ 108 w 807"/>
                <a:gd name="T11" fmla="*/ 107 h 873"/>
                <a:gd name="T12" fmla="*/ 0 w 807"/>
                <a:gd name="T13" fmla="*/ 368 h 873"/>
                <a:gd name="T14" fmla="*/ 135 w 807"/>
                <a:gd name="T15" fmla="*/ 654 h 873"/>
                <a:gd name="T16" fmla="*/ 135 w 807"/>
                <a:gd name="T17" fmla="*/ 855 h 873"/>
                <a:gd name="T18" fmla="*/ 152 w 807"/>
                <a:gd name="T19" fmla="*/ 873 h 873"/>
                <a:gd name="T20" fmla="*/ 169 w 807"/>
                <a:gd name="T21" fmla="*/ 855 h 873"/>
                <a:gd name="T22" fmla="*/ 169 w 807"/>
                <a:gd name="T23" fmla="*/ 645 h 873"/>
                <a:gd name="T24" fmla="*/ 163 w 807"/>
                <a:gd name="T25" fmla="*/ 632 h 873"/>
                <a:gd name="T26" fmla="*/ 34 w 807"/>
                <a:gd name="T27" fmla="*/ 368 h 873"/>
                <a:gd name="T28" fmla="*/ 368 w 807"/>
                <a:gd name="T29" fmla="*/ 34 h 873"/>
                <a:gd name="T30" fmla="*/ 703 w 807"/>
                <a:gd name="T31" fmla="*/ 368 h 873"/>
                <a:gd name="T32" fmla="*/ 705 w 807"/>
                <a:gd name="T33" fmla="*/ 376 h 873"/>
                <a:gd name="T34" fmla="*/ 765 w 807"/>
                <a:gd name="T35" fmla="*/ 497 h 873"/>
                <a:gd name="T36" fmla="*/ 711 w 807"/>
                <a:gd name="T37" fmla="*/ 529 h 873"/>
                <a:gd name="T38" fmla="*/ 703 w 807"/>
                <a:gd name="T39" fmla="*/ 544 h 873"/>
                <a:gd name="T40" fmla="*/ 703 w 807"/>
                <a:gd name="T41" fmla="*/ 730 h 873"/>
                <a:gd name="T42" fmla="*/ 585 w 807"/>
                <a:gd name="T43" fmla="*/ 730 h 873"/>
                <a:gd name="T44" fmla="*/ 568 w 807"/>
                <a:gd name="T45" fmla="*/ 747 h 873"/>
                <a:gd name="T46" fmla="*/ 568 w 807"/>
                <a:gd name="T47" fmla="*/ 855 h 873"/>
                <a:gd name="T48" fmla="*/ 585 w 807"/>
                <a:gd name="T49" fmla="*/ 873 h 873"/>
                <a:gd name="T50" fmla="*/ 602 w 807"/>
                <a:gd name="T51" fmla="*/ 855 h 873"/>
                <a:gd name="T52" fmla="*/ 602 w 807"/>
                <a:gd name="T53" fmla="*/ 764 h 873"/>
                <a:gd name="T54" fmla="*/ 720 w 807"/>
                <a:gd name="T55" fmla="*/ 764 h 873"/>
                <a:gd name="T56" fmla="*/ 737 w 807"/>
                <a:gd name="T57" fmla="*/ 747 h 873"/>
                <a:gd name="T58" fmla="*/ 737 w 807"/>
                <a:gd name="T59" fmla="*/ 554 h 873"/>
                <a:gd name="T60" fmla="*/ 797 w 807"/>
                <a:gd name="T61" fmla="*/ 518 h 873"/>
                <a:gd name="T62" fmla="*/ 803 w 807"/>
                <a:gd name="T63" fmla="*/ 496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7" h="873">
                  <a:moveTo>
                    <a:pt x="803" y="496"/>
                  </a:moveTo>
                  <a:lnTo>
                    <a:pt x="803" y="496"/>
                  </a:lnTo>
                  <a:lnTo>
                    <a:pt x="737" y="364"/>
                  </a:lnTo>
                  <a:cubicBezTo>
                    <a:pt x="736" y="267"/>
                    <a:pt x="698" y="176"/>
                    <a:pt x="629" y="107"/>
                  </a:cubicBezTo>
                  <a:cubicBezTo>
                    <a:pt x="560" y="38"/>
                    <a:pt x="467" y="0"/>
                    <a:pt x="368" y="0"/>
                  </a:cubicBezTo>
                  <a:cubicBezTo>
                    <a:pt x="270" y="0"/>
                    <a:pt x="177" y="38"/>
                    <a:pt x="108" y="107"/>
                  </a:cubicBezTo>
                  <a:cubicBezTo>
                    <a:pt x="38" y="177"/>
                    <a:pt x="0" y="270"/>
                    <a:pt x="0" y="368"/>
                  </a:cubicBezTo>
                  <a:cubicBezTo>
                    <a:pt x="0" y="479"/>
                    <a:pt x="49" y="583"/>
                    <a:pt x="135" y="654"/>
                  </a:cubicBezTo>
                  <a:lnTo>
                    <a:pt x="135" y="855"/>
                  </a:lnTo>
                  <a:cubicBezTo>
                    <a:pt x="135" y="865"/>
                    <a:pt x="143" y="873"/>
                    <a:pt x="152" y="873"/>
                  </a:cubicBezTo>
                  <a:cubicBezTo>
                    <a:pt x="162" y="873"/>
                    <a:pt x="169" y="865"/>
                    <a:pt x="169" y="855"/>
                  </a:cubicBezTo>
                  <a:lnTo>
                    <a:pt x="169" y="645"/>
                  </a:lnTo>
                  <a:cubicBezTo>
                    <a:pt x="169" y="640"/>
                    <a:pt x="167" y="635"/>
                    <a:pt x="163" y="632"/>
                  </a:cubicBezTo>
                  <a:cubicBezTo>
                    <a:pt x="81" y="568"/>
                    <a:pt x="34" y="472"/>
                    <a:pt x="34" y="368"/>
                  </a:cubicBezTo>
                  <a:cubicBezTo>
                    <a:pt x="34" y="184"/>
                    <a:pt x="184" y="34"/>
                    <a:pt x="368" y="34"/>
                  </a:cubicBezTo>
                  <a:cubicBezTo>
                    <a:pt x="553" y="34"/>
                    <a:pt x="703" y="184"/>
                    <a:pt x="703" y="368"/>
                  </a:cubicBezTo>
                  <a:cubicBezTo>
                    <a:pt x="703" y="371"/>
                    <a:pt x="703" y="374"/>
                    <a:pt x="705" y="376"/>
                  </a:cubicBezTo>
                  <a:lnTo>
                    <a:pt x="765" y="497"/>
                  </a:lnTo>
                  <a:lnTo>
                    <a:pt x="711" y="529"/>
                  </a:lnTo>
                  <a:cubicBezTo>
                    <a:pt x="706" y="532"/>
                    <a:pt x="703" y="538"/>
                    <a:pt x="703" y="544"/>
                  </a:cubicBezTo>
                  <a:lnTo>
                    <a:pt x="703" y="730"/>
                  </a:lnTo>
                  <a:lnTo>
                    <a:pt x="585" y="730"/>
                  </a:lnTo>
                  <a:cubicBezTo>
                    <a:pt x="575" y="730"/>
                    <a:pt x="568" y="737"/>
                    <a:pt x="568" y="747"/>
                  </a:cubicBezTo>
                  <a:lnTo>
                    <a:pt x="568" y="855"/>
                  </a:lnTo>
                  <a:cubicBezTo>
                    <a:pt x="568" y="865"/>
                    <a:pt x="575" y="873"/>
                    <a:pt x="585" y="873"/>
                  </a:cubicBezTo>
                  <a:cubicBezTo>
                    <a:pt x="594" y="873"/>
                    <a:pt x="602" y="865"/>
                    <a:pt x="602" y="855"/>
                  </a:cubicBezTo>
                  <a:lnTo>
                    <a:pt x="602" y="764"/>
                  </a:lnTo>
                  <a:lnTo>
                    <a:pt x="720" y="764"/>
                  </a:lnTo>
                  <a:cubicBezTo>
                    <a:pt x="730" y="764"/>
                    <a:pt x="737" y="757"/>
                    <a:pt x="737" y="747"/>
                  </a:cubicBezTo>
                  <a:lnTo>
                    <a:pt x="737" y="554"/>
                  </a:lnTo>
                  <a:lnTo>
                    <a:pt x="797" y="518"/>
                  </a:lnTo>
                  <a:cubicBezTo>
                    <a:pt x="804" y="514"/>
                    <a:pt x="807" y="504"/>
                    <a:pt x="803" y="4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</p:grpSp>
      <p:grpSp>
        <p:nvGrpSpPr>
          <p:cNvPr id="19" name="Group 4">
            <a:extLst>
              <a:ext uri="{FF2B5EF4-FFF2-40B4-BE49-F238E27FC236}">
                <a16:creationId xmlns="" xmlns:a16="http://schemas.microsoft.com/office/drawing/2014/main" id="{7DAFA8D5-F663-0C49-B03C-76E6D79C8A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15003" y="3321092"/>
            <a:ext cx="773113" cy="835025"/>
            <a:chOff x="285" y="1015"/>
            <a:chExt cx="487" cy="526"/>
          </a:xfrm>
          <a:solidFill>
            <a:srgbClr val="79F540"/>
          </a:solidFill>
        </p:grpSpPr>
        <p:sp>
          <p:nvSpPr>
            <p:cNvPr id="20" name="Freeform 5">
              <a:extLst>
                <a:ext uri="{FF2B5EF4-FFF2-40B4-BE49-F238E27FC236}">
                  <a16:creationId xmlns="" xmlns:a16="http://schemas.microsoft.com/office/drawing/2014/main" id="{85E06493-F544-ED42-8173-ACFD0465E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" y="1015"/>
              <a:ext cx="487" cy="526"/>
            </a:xfrm>
            <a:custGeom>
              <a:avLst/>
              <a:gdLst>
                <a:gd name="T0" fmla="*/ 803 w 807"/>
                <a:gd name="T1" fmla="*/ 496 h 873"/>
                <a:gd name="T2" fmla="*/ 803 w 807"/>
                <a:gd name="T3" fmla="*/ 496 h 873"/>
                <a:gd name="T4" fmla="*/ 737 w 807"/>
                <a:gd name="T5" fmla="*/ 364 h 873"/>
                <a:gd name="T6" fmla="*/ 629 w 807"/>
                <a:gd name="T7" fmla="*/ 107 h 873"/>
                <a:gd name="T8" fmla="*/ 368 w 807"/>
                <a:gd name="T9" fmla="*/ 0 h 873"/>
                <a:gd name="T10" fmla="*/ 108 w 807"/>
                <a:gd name="T11" fmla="*/ 107 h 873"/>
                <a:gd name="T12" fmla="*/ 0 w 807"/>
                <a:gd name="T13" fmla="*/ 368 h 873"/>
                <a:gd name="T14" fmla="*/ 135 w 807"/>
                <a:gd name="T15" fmla="*/ 654 h 873"/>
                <a:gd name="T16" fmla="*/ 135 w 807"/>
                <a:gd name="T17" fmla="*/ 855 h 873"/>
                <a:gd name="T18" fmla="*/ 152 w 807"/>
                <a:gd name="T19" fmla="*/ 873 h 873"/>
                <a:gd name="T20" fmla="*/ 169 w 807"/>
                <a:gd name="T21" fmla="*/ 855 h 873"/>
                <a:gd name="T22" fmla="*/ 169 w 807"/>
                <a:gd name="T23" fmla="*/ 645 h 873"/>
                <a:gd name="T24" fmla="*/ 163 w 807"/>
                <a:gd name="T25" fmla="*/ 632 h 873"/>
                <a:gd name="T26" fmla="*/ 34 w 807"/>
                <a:gd name="T27" fmla="*/ 368 h 873"/>
                <a:gd name="T28" fmla="*/ 368 w 807"/>
                <a:gd name="T29" fmla="*/ 34 h 873"/>
                <a:gd name="T30" fmla="*/ 703 w 807"/>
                <a:gd name="T31" fmla="*/ 368 h 873"/>
                <a:gd name="T32" fmla="*/ 705 w 807"/>
                <a:gd name="T33" fmla="*/ 376 h 873"/>
                <a:gd name="T34" fmla="*/ 765 w 807"/>
                <a:gd name="T35" fmla="*/ 497 h 873"/>
                <a:gd name="T36" fmla="*/ 711 w 807"/>
                <a:gd name="T37" fmla="*/ 529 h 873"/>
                <a:gd name="T38" fmla="*/ 703 w 807"/>
                <a:gd name="T39" fmla="*/ 544 h 873"/>
                <a:gd name="T40" fmla="*/ 703 w 807"/>
                <a:gd name="T41" fmla="*/ 730 h 873"/>
                <a:gd name="T42" fmla="*/ 585 w 807"/>
                <a:gd name="T43" fmla="*/ 730 h 873"/>
                <a:gd name="T44" fmla="*/ 568 w 807"/>
                <a:gd name="T45" fmla="*/ 747 h 873"/>
                <a:gd name="T46" fmla="*/ 568 w 807"/>
                <a:gd name="T47" fmla="*/ 855 h 873"/>
                <a:gd name="T48" fmla="*/ 585 w 807"/>
                <a:gd name="T49" fmla="*/ 873 h 873"/>
                <a:gd name="T50" fmla="*/ 602 w 807"/>
                <a:gd name="T51" fmla="*/ 855 h 873"/>
                <a:gd name="T52" fmla="*/ 602 w 807"/>
                <a:gd name="T53" fmla="*/ 764 h 873"/>
                <a:gd name="T54" fmla="*/ 720 w 807"/>
                <a:gd name="T55" fmla="*/ 764 h 873"/>
                <a:gd name="T56" fmla="*/ 737 w 807"/>
                <a:gd name="T57" fmla="*/ 747 h 873"/>
                <a:gd name="T58" fmla="*/ 737 w 807"/>
                <a:gd name="T59" fmla="*/ 554 h 873"/>
                <a:gd name="T60" fmla="*/ 797 w 807"/>
                <a:gd name="T61" fmla="*/ 518 h 873"/>
                <a:gd name="T62" fmla="*/ 803 w 807"/>
                <a:gd name="T63" fmla="*/ 496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7" h="873">
                  <a:moveTo>
                    <a:pt x="803" y="496"/>
                  </a:moveTo>
                  <a:lnTo>
                    <a:pt x="803" y="496"/>
                  </a:lnTo>
                  <a:lnTo>
                    <a:pt x="737" y="364"/>
                  </a:lnTo>
                  <a:cubicBezTo>
                    <a:pt x="736" y="267"/>
                    <a:pt x="698" y="176"/>
                    <a:pt x="629" y="107"/>
                  </a:cubicBezTo>
                  <a:cubicBezTo>
                    <a:pt x="560" y="38"/>
                    <a:pt x="467" y="0"/>
                    <a:pt x="368" y="0"/>
                  </a:cubicBezTo>
                  <a:cubicBezTo>
                    <a:pt x="270" y="0"/>
                    <a:pt x="177" y="38"/>
                    <a:pt x="108" y="107"/>
                  </a:cubicBezTo>
                  <a:cubicBezTo>
                    <a:pt x="38" y="177"/>
                    <a:pt x="0" y="270"/>
                    <a:pt x="0" y="368"/>
                  </a:cubicBezTo>
                  <a:cubicBezTo>
                    <a:pt x="0" y="479"/>
                    <a:pt x="49" y="583"/>
                    <a:pt x="135" y="654"/>
                  </a:cubicBezTo>
                  <a:lnTo>
                    <a:pt x="135" y="855"/>
                  </a:lnTo>
                  <a:cubicBezTo>
                    <a:pt x="135" y="865"/>
                    <a:pt x="143" y="873"/>
                    <a:pt x="152" y="873"/>
                  </a:cubicBezTo>
                  <a:cubicBezTo>
                    <a:pt x="162" y="873"/>
                    <a:pt x="169" y="865"/>
                    <a:pt x="169" y="855"/>
                  </a:cubicBezTo>
                  <a:lnTo>
                    <a:pt x="169" y="645"/>
                  </a:lnTo>
                  <a:cubicBezTo>
                    <a:pt x="169" y="640"/>
                    <a:pt x="167" y="635"/>
                    <a:pt x="163" y="632"/>
                  </a:cubicBezTo>
                  <a:cubicBezTo>
                    <a:pt x="81" y="568"/>
                    <a:pt x="34" y="472"/>
                    <a:pt x="34" y="368"/>
                  </a:cubicBezTo>
                  <a:cubicBezTo>
                    <a:pt x="34" y="184"/>
                    <a:pt x="184" y="34"/>
                    <a:pt x="368" y="34"/>
                  </a:cubicBezTo>
                  <a:cubicBezTo>
                    <a:pt x="553" y="34"/>
                    <a:pt x="703" y="184"/>
                    <a:pt x="703" y="368"/>
                  </a:cubicBezTo>
                  <a:cubicBezTo>
                    <a:pt x="703" y="371"/>
                    <a:pt x="703" y="374"/>
                    <a:pt x="705" y="376"/>
                  </a:cubicBezTo>
                  <a:lnTo>
                    <a:pt x="765" y="497"/>
                  </a:lnTo>
                  <a:lnTo>
                    <a:pt x="711" y="529"/>
                  </a:lnTo>
                  <a:cubicBezTo>
                    <a:pt x="706" y="532"/>
                    <a:pt x="703" y="538"/>
                    <a:pt x="703" y="544"/>
                  </a:cubicBezTo>
                  <a:lnTo>
                    <a:pt x="703" y="730"/>
                  </a:lnTo>
                  <a:lnTo>
                    <a:pt x="585" y="730"/>
                  </a:lnTo>
                  <a:cubicBezTo>
                    <a:pt x="575" y="730"/>
                    <a:pt x="568" y="737"/>
                    <a:pt x="568" y="747"/>
                  </a:cubicBezTo>
                  <a:lnTo>
                    <a:pt x="568" y="855"/>
                  </a:lnTo>
                  <a:cubicBezTo>
                    <a:pt x="568" y="865"/>
                    <a:pt x="575" y="873"/>
                    <a:pt x="585" y="873"/>
                  </a:cubicBezTo>
                  <a:cubicBezTo>
                    <a:pt x="594" y="873"/>
                    <a:pt x="602" y="865"/>
                    <a:pt x="602" y="855"/>
                  </a:cubicBezTo>
                  <a:lnTo>
                    <a:pt x="602" y="764"/>
                  </a:lnTo>
                  <a:lnTo>
                    <a:pt x="720" y="764"/>
                  </a:lnTo>
                  <a:cubicBezTo>
                    <a:pt x="730" y="764"/>
                    <a:pt x="737" y="757"/>
                    <a:pt x="737" y="747"/>
                  </a:cubicBezTo>
                  <a:lnTo>
                    <a:pt x="737" y="554"/>
                  </a:lnTo>
                  <a:lnTo>
                    <a:pt x="797" y="518"/>
                  </a:lnTo>
                  <a:cubicBezTo>
                    <a:pt x="804" y="514"/>
                    <a:pt x="807" y="504"/>
                    <a:pt x="803" y="4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="" xmlns:a16="http://schemas.microsoft.com/office/drawing/2014/main" id="{5170AAE1-7B3A-4C44-9D55-95CB5FDF6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" y="1072"/>
              <a:ext cx="355" cy="306"/>
            </a:xfrm>
            <a:custGeom>
              <a:avLst/>
              <a:gdLst>
                <a:gd name="T0" fmla="*/ 520 w 589"/>
                <a:gd name="T1" fmla="*/ 135 h 508"/>
                <a:gd name="T2" fmla="*/ 340 w 589"/>
                <a:gd name="T3" fmla="*/ 40 h 508"/>
                <a:gd name="T4" fmla="*/ 168 w 589"/>
                <a:gd name="T5" fmla="*/ 64 h 508"/>
                <a:gd name="T6" fmla="*/ 27 w 589"/>
                <a:gd name="T7" fmla="*/ 153 h 508"/>
                <a:gd name="T8" fmla="*/ 36 w 589"/>
                <a:gd name="T9" fmla="*/ 198 h 508"/>
                <a:gd name="T10" fmla="*/ 103 w 589"/>
                <a:gd name="T11" fmla="*/ 373 h 508"/>
                <a:gd name="T12" fmla="*/ 89 w 589"/>
                <a:gd name="T13" fmla="*/ 478 h 508"/>
                <a:gd name="T14" fmla="*/ 139 w 589"/>
                <a:gd name="T15" fmla="*/ 508 h 508"/>
                <a:gd name="T16" fmla="*/ 154 w 589"/>
                <a:gd name="T17" fmla="*/ 498 h 508"/>
                <a:gd name="T18" fmla="*/ 281 w 589"/>
                <a:gd name="T19" fmla="*/ 365 h 508"/>
                <a:gd name="T20" fmla="*/ 290 w 589"/>
                <a:gd name="T21" fmla="*/ 334 h 508"/>
                <a:gd name="T22" fmla="*/ 205 w 589"/>
                <a:gd name="T23" fmla="*/ 338 h 508"/>
                <a:gd name="T24" fmla="*/ 132 w 589"/>
                <a:gd name="T25" fmla="*/ 465 h 508"/>
                <a:gd name="T26" fmla="*/ 141 w 589"/>
                <a:gd name="T27" fmla="*/ 363 h 508"/>
                <a:gd name="T28" fmla="*/ 179 w 589"/>
                <a:gd name="T29" fmla="*/ 257 h 508"/>
                <a:gd name="T30" fmla="*/ 117 w 589"/>
                <a:gd name="T31" fmla="*/ 335 h 508"/>
                <a:gd name="T32" fmla="*/ 34 w 589"/>
                <a:gd name="T33" fmla="*/ 274 h 508"/>
                <a:gd name="T34" fmla="*/ 98 w 589"/>
                <a:gd name="T35" fmla="*/ 210 h 508"/>
                <a:gd name="T36" fmla="*/ 98 w 589"/>
                <a:gd name="T37" fmla="*/ 176 h 508"/>
                <a:gd name="T38" fmla="*/ 61 w 589"/>
                <a:gd name="T39" fmla="*/ 153 h 508"/>
                <a:gd name="T40" fmla="*/ 168 w 589"/>
                <a:gd name="T41" fmla="*/ 105 h 508"/>
                <a:gd name="T42" fmla="*/ 178 w 589"/>
                <a:gd name="T43" fmla="*/ 188 h 508"/>
                <a:gd name="T44" fmla="*/ 195 w 589"/>
                <a:gd name="T45" fmla="*/ 215 h 508"/>
                <a:gd name="T46" fmla="*/ 224 w 589"/>
                <a:gd name="T47" fmla="*/ 153 h 508"/>
                <a:gd name="T48" fmla="*/ 260 w 589"/>
                <a:gd name="T49" fmla="*/ 35 h 508"/>
                <a:gd name="T50" fmla="*/ 329 w 589"/>
                <a:gd name="T51" fmla="*/ 81 h 508"/>
                <a:gd name="T52" fmla="*/ 396 w 589"/>
                <a:gd name="T53" fmla="*/ 62 h 508"/>
                <a:gd name="T54" fmla="*/ 487 w 589"/>
                <a:gd name="T55" fmla="*/ 153 h 508"/>
                <a:gd name="T56" fmla="*/ 479 w 589"/>
                <a:gd name="T57" fmla="*/ 221 h 508"/>
                <a:gd name="T58" fmla="*/ 504 w 589"/>
                <a:gd name="T59" fmla="*/ 215 h 508"/>
                <a:gd name="T60" fmla="*/ 554 w 589"/>
                <a:gd name="T61" fmla="*/ 247 h 508"/>
                <a:gd name="T62" fmla="*/ 410 w 589"/>
                <a:gd name="T63" fmla="*/ 321 h 508"/>
                <a:gd name="T64" fmla="*/ 373 w 589"/>
                <a:gd name="T65" fmla="*/ 283 h 508"/>
                <a:gd name="T66" fmla="*/ 352 w 589"/>
                <a:gd name="T67" fmla="*/ 295 h 508"/>
                <a:gd name="T68" fmla="*/ 362 w 589"/>
                <a:gd name="T69" fmla="*/ 322 h 508"/>
                <a:gd name="T70" fmla="*/ 326 w 589"/>
                <a:gd name="T71" fmla="*/ 331 h 508"/>
                <a:gd name="T72" fmla="*/ 341 w 589"/>
                <a:gd name="T73" fmla="*/ 359 h 508"/>
                <a:gd name="T74" fmla="*/ 463 w 589"/>
                <a:gd name="T75" fmla="*/ 373 h 508"/>
                <a:gd name="T76" fmla="*/ 520 w 589"/>
                <a:gd name="T77" fmla="*/ 135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89" h="508">
                  <a:moveTo>
                    <a:pt x="520" y="135"/>
                  </a:moveTo>
                  <a:lnTo>
                    <a:pt x="520" y="135"/>
                  </a:lnTo>
                  <a:cubicBezTo>
                    <a:pt x="512" y="73"/>
                    <a:pt x="459" y="27"/>
                    <a:pt x="396" y="27"/>
                  </a:cubicBezTo>
                  <a:cubicBezTo>
                    <a:pt x="376" y="27"/>
                    <a:pt x="357" y="32"/>
                    <a:pt x="340" y="40"/>
                  </a:cubicBezTo>
                  <a:cubicBezTo>
                    <a:pt x="321" y="15"/>
                    <a:pt x="292" y="0"/>
                    <a:pt x="260" y="0"/>
                  </a:cubicBezTo>
                  <a:cubicBezTo>
                    <a:pt x="220" y="0"/>
                    <a:pt x="183" y="26"/>
                    <a:pt x="168" y="64"/>
                  </a:cubicBezTo>
                  <a:cubicBezTo>
                    <a:pt x="155" y="57"/>
                    <a:pt x="140" y="54"/>
                    <a:pt x="125" y="54"/>
                  </a:cubicBezTo>
                  <a:cubicBezTo>
                    <a:pt x="71" y="54"/>
                    <a:pt x="27" y="98"/>
                    <a:pt x="27" y="153"/>
                  </a:cubicBezTo>
                  <a:cubicBezTo>
                    <a:pt x="27" y="168"/>
                    <a:pt x="30" y="183"/>
                    <a:pt x="37" y="197"/>
                  </a:cubicBezTo>
                  <a:cubicBezTo>
                    <a:pt x="37" y="197"/>
                    <a:pt x="37" y="197"/>
                    <a:pt x="36" y="198"/>
                  </a:cubicBezTo>
                  <a:cubicBezTo>
                    <a:pt x="13" y="216"/>
                    <a:pt x="0" y="244"/>
                    <a:pt x="0" y="274"/>
                  </a:cubicBezTo>
                  <a:cubicBezTo>
                    <a:pt x="0" y="330"/>
                    <a:pt x="47" y="375"/>
                    <a:pt x="103" y="373"/>
                  </a:cubicBezTo>
                  <a:lnTo>
                    <a:pt x="81" y="459"/>
                  </a:lnTo>
                  <a:cubicBezTo>
                    <a:pt x="80" y="467"/>
                    <a:pt x="82" y="474"/>
                    <a:pt x="89" y="478"/>
                  </a:cubicBezTo>
                  <a:lnTo>
                    <a:pt x="129" y="505"/>
                  </a:lnTo>
                  <a:cubicBezTo>
                    <a:pt x="132" y="507"/>
                    <a:pt x="135" y="508"/>
                    <a:pt x="139" y="508"/>
                  </a:cubicBezTo>
                  <a:cubicBezTo>
                    <a:pt x="140" y="508"/>
                    <a:pt x="142" y="508"/>
                    <a:pt x="143" y="507"/>
                  </a:cubicBezTo>
                  <a:cubicBezTo>
                    <a:pt x="148" y="506"/>
                    <a:pt x="152" y="503"/>
                    <a:pt x="154" y="498"/>
                  </a:cubicBezTo>
                  <a:lnTo>
                    <a:pt x="218" y="372"/>
                  </a:lnTo>
                  <a:lnTo>
                    <a:pt x="281" y="365"/>
                  </a:lnTo>
                  <a:cubicBezTo>
                    <a:pt x="291" y="364"/>
                    <a:pt x="298" y="355"/>
                    <a:pt x="297" y="346"/>
                  </a:cubicBezTo>
                  <a:cubicBezTo>
                    <a:pt x="296" y="341"/>
                    <a:pt x="294" y="337"/>
                    <a:pt x="290" y="334"/>
                  </a:cubicBezTo>
                  <a:cubicBezTo>
                    <a:pt x="287" y="331"/>
                    <a:pt x="282" y="330"/>
                    <a:pt x="278" y="330"/>
                  </a:cubicBezTo>
                  <a:lnTo>
                    <a:pt x="205" y="338"/>
                  </a:lnTo>
                  <a:cubicBezTo>
                    <a:pt x="199" y="339"/>
                    <a:pt x="193" y="342"/>
                    <a:pt x="191" y="348"/>
                  </a:cubicBezTo>
                  <a:lnTo>
                    <a:pt x="132" y="465"/>
                  </a:lnTo>
                  <a:lnTo>
                    <a:pt x="118" y="456"/>
                  </a:lnTo>
                  <a:lnTo>
                    <a:pt x="141" y="363"/>
                  </a:lnTo>
                  <a:cubicBezTo>
                    <a:pt x="175" y="346"/>
                    <a:pt x="197" y="312"/>
                    <a:pt x="197" y="274"/>
                  </a:cubicBezTo>
                  <a:cubicBezTo>
                    <a:pt x="197" y="265"/>
                    <a:pt x="189" y="257"/>
                    <a:pt x="179" y="257"/>
                  </a:cubicBezTo>
                  <a:cubicBezTo>
                    <a:pt x="170" y="257"/>
                    <a:pt x="162" y="265"/>
                    <a:pt x="162" y="274"/>
                  </a:cubicBezTo>
                  <a:cubicBezTo>
                    <a:pt x="162" y="302"/>
                    <a:pt x="144" y="327"/>
                    <a:pt x="117" y="335"/>
                  </a:cubicBezTo>
                  <a:cubicBezTo>
                    <a:pt x="111" y="337"/>
                    <a:pt x="105" y="338"/>
                    <a:pt x="98" y="338"/>
                  </a:cubicBezTo>
                  <a:cubicBezTo>
                    <a:pt x="63" y="338"/>
                    <a:pt x="34" y="309"/>
                    <a:pt x="34" y="274"/>
                  </a:cubicBezTo>
                  <a:cubicBezTo>
                    <a:pt x="34" y="254"/>
                    <a:pt x="44" y="234"/>
                    <a:pt x="61" y="222"/>
                  </a:cubicBezTo>
                  <a:cubicBezTo>
                    <a:pt x="72" y="215"/>
                    <a:pt x="85" y="210"/>
                    <a:pt x="98" y="210"/>
                  </a:cubicBezTo>
                  <a:cubicBezTo>
                    <a:pt x="108" y="210"/>
                    <a:pt x="115" y="203"/>
                    <a:pt x="115" y="193"/>
                  </a:cubicBezTo>
                  <a:cubicBezTo>
                    <a:pt x="115" y="184"/>
                    <a:pt x="108" y="176"/>
                    <a:pt x="98" y="176"/>
                  </a:cubicBezTo>
                  <a:cubicBezTo>
                    <a:pt x="88" y="176"/>
                    <a:pt x="78" y="177"/>
                    <a:pt x="68" y="181"/>
                  </a:cubicBezTo>
                  <a:cubicBezTo>
                    <a:pt x="64" y="172"/>
                    <a:pt x="61" y="162"/>
                    <a:pt x="61" y="153"/>
                  </a:cubicBezTo>
                  <a:cubicBezTo>
                    <a:pt x="61" y="117"/>
                    <a:pt x="90" y="89"/>
                    <a:pt x="125" y="89"/>
                  </a:cubicBezTo>
                  <a:cubicBezTo>
                    <a:pt x="141" y="89"/>
                    <a:pt x="156" y="95"/>
                    <a:pt x="168" y="105"/>
                  </a:cubicBezTo>
                  <a:cubicBezTo>
                    <a:pt x="181" y="117"/>
                    <a:pt x="189" y="134"/>
                    <a:pt x="189" y="153"/>
                  </a:cubicBezTo>
                  <a:cubicBezTo>
                    <a:pt x="189" y="165"/>
                    <a:pt x="185" y="177"/>
                    <a:pt x="178" y="188"/>
                  </a:cubicBezTo>
                  <a:cubicBezTo>
                    <a:pt x="174" y="195"/>
                    <a:pt x="175" y="205"/>
                    <a:pt x="182" y="211"/>
                  </a:cubicBezTo>
                  <a:cubicBezTo>
                    <a:pt x="185" y="214"/>
                    <a:pt x="190" y="215"/>
                    <a:pt x="195" y="215"/>
                  </a:cubicBezTo>
                  <a:cubicBezTo>
                    <a:pt x="200" y="214"/>
                    <a:pt x="205" y="211"/>
                    <a:pt x="207" y="207"/>
                  </a:cubicBezTo>
                  <a:cubicBezTo>
                    <a:pt x="218" y="191"/>
                    <a:pt x="224" y="172"/>
                    <a:pt x="224" y="153"/>
                  </a:cubicBezTo>
                  <a:cubicBezTo>
                    <a:pt x="224" y="128"/>
                    <a:pt x="215" y="104"/>
                    <a:pt x="198" y="86"/>
                  </a:cubicBezTo>
                  <a:cubicBezTo>
                    <a:pt x="204" y="57"/>
                    <a:pt x="230" y="35"/>
                    <a:pt x="260" y="35"/>
                  </a:cubicBezTo>
                  <a:cubicBezTo>
                    <a:pt x="285" y="35"/>
                    <a:pt x="308" y="49"/>
                    <a:pt x="318" y="71"/>
                  </a:cubicBezTo>
                  <a:cubicBezTo>
                    <a:pt x="320" y="76"/>
                    <a:pt x="324" y="79"/>
                    <a:pt x="329" y="81"/>
                  </a:cubicBezTo>
                  <a:cubicBezTo>
                    <a:pt x="334" y="82"/>
                    <a:pt x="340" y="81"/>
                    <a:pt x="344" y="78"/>
                  </a:cubicBezTo>
                  <a:cubicBezTo>
                    <a:pt x="359" y="67"/>
                    <a:pt x="377" y="62"/>
                    <a:pt x="396" y="62"/>
                  </a:cubicBezTo>
                  <a:cubicBezTo>
                    <a:pt x="444" y="62"/>
                    <a:pt x="484" y="100"/>
                    <a:pt x="486" y="148"/>
                  </a:cubicBezTo>
                  <a:cubicBezTo>
                    <a:pt x="486" y="149"/>
                    <a:pt x="487" y="152"/>
                    <a:pt x="487" y="153"/>
                  </a:cubicBezTo>
                  <a:cubicBezTo>
                    <a:pt x="487" y="169"/>
                    <a:pt x="482" y="184"/>
                    <a:pt x="474" y="198"/>
                  </a:cubicBezTo>
                  <a:cubicBezTo>
                    <a:pt x="470" y="205"/>
                    <a:pt x="472" y="215"/>
                    <a:pt x="479" y="221"/>
                  </a:cubicBezTo>
                  <a:cubicBezTo>
                    <a:pt x="483" y="224"/>
                    <a:pt x="488" y="225"/>
                    <a:pt x="493" y="224"/>
                  </a:cubicBezTo>
                  <a:cubicBezTo>
                    <a:pt x="498" y="223"/>
                    <a:pt x="502" y="220"/>
                    <a:pt x="504" y="215"/>
                  </a:cubicBezTo>
                  <a:cubicBezTo>
                    <a:pt x="512" y="203"/>
                    <a:pt x="517" y="190"/>
                    <a:pt x="519" y="175"/>
                  </a:cubicBezTo>
                  <a:cubicBezTo>
                    <a:pt x="541" y="193"/>
                    <a:pt x="554" y="219"/>
                    <a:pt x="554" y="247"/>
                  </a:cubicBezTo>
                  <a:cubicBezTo>
                    <a:pt x="554" y="297"/>
                    <a:pt x="513" y="338"/>
                    <a:pt x="463" y="338"/>
                  </a:cubicBezTo>
                  <a:cubicBezTo>
                    <a:pt x="444" y="338"/>
                    <a:pt x="426" y="332"/>
                    <a:pt x="410" y="321"/>
                  </a:cubicBezTo>
                  <a:cubicBezTo>
                    <a:pt x="399" y="313"/>
                    <a:pt x="390" y="303"/>
                    <a:pt x="384" y="291"/>
                  </a:cubicBezTo>
                  <a:cubicBezTo>
                    <a:pt x="382" y="287"/>
                    <a:pt x="378" y="284"/>
                    <a:pt x="373" y="283"/>
                  </a:cubicBezTo>
                  <a:cubicBezTo>
                    <a:pt x="369" y="282"/>
                    <a:pt x="364" y="282"/>
                    <a:pt x="360" y="284"/>
                  </a:cubicBezTo>
                  <a:cubicBezTo>
                    <a:pt x="356" y="287"/>
                    <a:pt x="353" y="290"/>
                    <a:pt x="352" y="295"/>
                  </a:cubicBezTo>
                  <a:cubicBezTo>
                    <a:pt x="351" y="299"/>
                    <a:pt x="351" y="304"/>
                    <a:pt x="353" y="308"/>
                  </a:cubicBezTo>
                  <a:cubicBezTo>
                    <a:pt x="356" y="313"/>
                    <a:pt x="359" y="317"/>
                    <a:pt x="362" y="322"/>
                  </a:cubicBezTo>
                  <a:lnTo>
                    <a:pt x="337" y="324"/>
                  </a:lnTo>
                  <a:cubicBezTo>
                    <a:pt x="333" y="325"/>
                    <a:pt x="329" y="327"/>
                    <a:pt x="326" y="331"/>
                  </a:cubicBezTo>
                  <a:cubicBezTo>
                    <a:pt x="323" y="334"/>
                    <a:pt x="321" y="339"/>
                    <a:pt x="322" y="343"/>
                  </a:cubicBezTo>
                  <a:cubicBezTo>
                    <a:pt x="323" y="353"/>
                    <a:pt x="332" y="360"/>
                    <a:pt x="341" y="359"/>
                  </a:cubicBezTo>
                  <a:lnTo>
                    <a:pt x="396" y="353"/>
                  </a:lnTo>
                  <a:cubicBezTo>
                    <a:pt x="416" y="366"/>
                    <a:pt x="439" y="373"/>
                    <a:pt x="463" y="373"/>
                  </a:cubicBezTo>
                  <a:cubicBezTo>
                    <a:pt x="533" y="373"/>
                    <a:pt x="589" y="316"/>
                    <a:pt x="589" y="247"/>
                  </a:cubicBezTo>
                  <a:cubicBezTo>
                    <a:pt x="589" y="199"/>
                    <a:pt x="563" y="157"/>
                    <a:pt x="520" y="1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529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="" xmlns:a16="http://schemas.microsoft.com/office/drawing/2014/main" id="{D401180B-32D3-D640-92A5-952ED4FF856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9" y="496800"/>
            <a:ext cx="7022475" cy="464850"/>
          </a:xfrm>
        </p:spPr>
        <p:txBody>
          <a:bodyPr>
            <a:normAutofit/>
          </a:bodyPr>
          <a:lstStyle/>
          <a:p>
            <a:r>
              <a:rPr lang="es-CL" sz="19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son las prácticas de conducción defensiva?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5BF86C94-DC2A-2E43-9C9E-F87CD033AAF3}"/>
              </a:ext>
            </a:extLst>
          </p:cNvPr>
          <p:cNvSpPr txBox="1">
            <a:spLocks/>
          </p:cNvSpPr>
          <p:nvPr/>
        </p:nvSpPr>
        <p:spPr>
          <a:xfrm>
            <a:off x="4356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2do ámbito. Que dependen del entorno: Prácticas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BC899BD-3D13-2649-A17A-BDE422C24817}"/>
              </a:ext>
            </a:extLst>
          </p:cNvPr>
          <p:cNvSpPr txBox="1"/>
          <p:nvPr/>
        </p:nvSpPr>
        <p:spPr>
          <a:xfrm>
            <a:off x="476802" y="3795062"/>
            <a:ext cx="317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“Yo reviso mi vehículo”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6B9AB30D-B6AA-3343-9FAB-9ACA9CB69D4D}"/>
              </a:ext>
            </a:extLst>
          </p:cNvPr>
          <p:cNvSpPr txBox="1"/>
          <p:nvPr/>
        </p:nvSpPr>
        <p:spPr>
          <a:xfrm>
            <a:off x="476802" y="4437667"/>
            <a:ext cx="4995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CHS Nueva Serif" pitchFamily="2" charset="0"/>
                <a:cs typeface="Arial" panose="020B0604020202020204" pitchFamily="34" charset="0"/>
              </a:rPr>
              <a:t>Mantener la revisión vehicular al día (llantas y neumáticos, luces en buen estado, frenos, posición de los espejos, entre otros).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75D0CC59-6AD2-0D4D-8D35-2D1CCC8CD7C3}"/>
              </a:ext>
            </a:extLst>
          </p:cNvPr>
          <p:cNvSpPr txBox="1"/>
          <p:nvPr/>
        </p:nvSpPr>
        <p:spPr>
          <a:xfrm>
            <a:off x="6613724" y="3795062"/>
            <a:ext cx="265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“Yo reacciono”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1D22005A-124B-8546-B880-1F1B2C33A0F0}"/>
              </a:ext>
            </a:extLst>
          </p:cNvPr>
          <p:cNvSpPr txBox="1"/>
          <p:nvPr/>
        </p:nvSpPr>
        <p:spPr>
          <a:xfrm>
            <a:off x="6613724" y="4275960"/>
            <a:ext cx="499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CHS Nueva Serif" pitchFamily="2" charset="0"/>
                <a:cs typeface="Arial" panose="020B0604020202020204" pitchFamily="34" charset="0"/>
              </a:rPr>
              <a:t>Bajo condición climática. Reducir velocidad, usar luz baja, guiarse por líneas de demarcación, cuando haya neblina.</a:t>
            </a:r>
          </a:p>
          <a:p>
            <a:r>
              <a:rPr lang="es-ES" dirty="0">
                <a:latin typeface="ACHS Nueva Serif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s-ES" dirty="0">
                <a:latin typeface="ACHS Nueva Serif" pitchFamily="2" charset="0"/>
                <a:cs typeface="Arial" panose="020B0604020202020204" pitchFamily="34" charset="0"/>
              </a:rPr>
              <a:t>En ciertas situaciones en la vía. Utilice luces altas al conducir en carretera abierta y no hay vehículos cerca.</a:t>
            </a:r>
          </a:p>
        </p:txBody>
      </p:sp>
      <p:grpSp>
        <p:nvGrpSpPr>
          <p:cNvPr id="25" name="Group 75">
            <a:extLst>
              <a:ext uri="{FF2B5EF4-FFF2-40B4-BE49-F238E27FC236}">
                <a16:creationId xmlns="" xmlns:a16="http://schemas.microsoft.com/office/drawing/2014/main" id="{9B83415B-0788-5640-B18E-7E131AC2AA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43338" y="1591598"/>
            <a:ext cx="1848582" cy="1837402"/>
            <a:chOff x="2247" y="1971"/>
            <a:chExt cx="496" cy="493"/>
          </a:xfrm>
          <a:solidFill>
            <a:srgbClr val="12BF45"/>
          </a:solidFill>
        </p:grpSpPr>
        <p:sp>
          <p:nvSpPr>
            <p:cNvPr id="26" name="Freeform 76">
              <a:extLst>
                <a:ext uri="{FF2B5EF4-FFF2-40B4-BE49-F238E27FC236}">
                  <a16:creationId xmlns="" xmlns:a16="http://schemas.microsoft.com/office/drawing/2014/main" id="{9EEAB7BF-3C69-0F41-AF40-51678CBCC5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7" y="1971"/>
              <a:ext cx="496" cy="493"/>
            </a:xfrm>
            <a:custGeom>
              <a:avLst/>
              <a:gdLst>
                <a:gd name="T0" fmla="*/ 65 w 819"/>
                <a:gd name="T1" fmla="*/ 410 h 813"/>
                <a:gd name="T2" fmla="*/ 656 w 819"/>
                <a:gd name="T3" fmla="*/ 646 h 813"/>
                <a:gd name="T4" fmla="*/ 681 w 819"/>
                <a:gd name="T5" fmla="*/ 148 h 813"/>
                <a:gd name="T6" fmla="*/ 673 w 819"/>
                <a:gd name="T7" fmla="*/ 673 h 813"/>
                <a:gd name="T8" fmla="*/ 409 w 819"/>
                <a:gd name="T9" fmla="*/ 780 h 813"/>
                <a:gd name="T10" fmla="*/ 138 w 819"/>
                <a:gd name="T11" fmla="*/ 148 h 813"/>
                <a:gd name="T12" fmla="*/ 65 w 819"/>
                <a:gd name="T13" fmla="*/ 410 h 813"/>
                <a:gd name="T14" fmla="*/ 634 w 819"/>
                <a:gd name="T15" fmla="*/ 147 h 813"/>
                <a:gd name="T16" fmla="*/ 185 w 819"/>
                <a:gd name="T17" fmla="*/ 147 h 813"/>
                <a:gd name="T18" fmla="*/ 657 w 819"/>
                <a:gd name="T19" fmla="*/ 125 h 813"/>
                <a:gd name="T20" fmla="*/ 448 w 819"/>
                <a:gd name="T21" fmla="*/ 100 h 813"/>
                <a:gd name="T22" fmla="*/ 718 w 819"/>
                <a:gd name="T23" fmla="*/ 364 h 813"/>
                <a:gd name="T24" fmla="*/ 565 w 819"/>
                <a:gd name="T25" fmla="*/ 317 h 813"/>
                <a:gd name="T26" fmla="*/ 265 w 819"/>
                <a:gd name="T27" fmla="*/ 312 h 813"/>
                <a:gd name="T28" fmla="*/ 206 w 819"/>
                <a:gd name="T29" fmla="*/ 364 h 813"/>
                <a:gd name="T30" fmla="*/ 448 w 819"/>
                <a:gd name="T31" fmla="*/ 100 h 813"/>
                <a:gd name="T32" fmla="*/ 106 w 819"/>
                <a:gd name="T33" fmla="*/ 475 h 813"/>
                <a:gd name="T34" fmla="*/ 301 w 819"/>
                <a:gd name="T35" fmla="*/ 583 h 813"/>
                <a:gd name="T36" fmla="*/ 106 w 819"/>
                <a:gd name="T37" fmla="*/ 475 h 813"/>
                <a:gd name="T38" fmla="*/ 518 w 819"/>
                <a:gd name="T39" fmla="*/ 696 h 813"/>
                <a:gd name="T40" fmla="*/ 626 w 819"/>
                <a:gd name="T41" fmla="*/ 475 h 813"/>
                <a:gd name="T42" fmla="*/ 518 w 819"/>
                <a:gd name="T43" fmla="*/ 696 h 813"/>
                <a:gd name="T44" fmla="*/ 272 w 819"/>
                <a:gd name="T45" fmla="*/ 345 h 813"/>
                <a:gd name="T46" fmla="*/ 594 w 819"/>
                <a:gd name="T47" fmla="*/ 392 h 813"/>
                <a:gd name="T48" fmla="*/ 616 w 819"/>
                <a:gd name="T49" fmla="*/ 397 h 813"/>
                <a:gd name="T50" fmla="*/ 607 w 819"/>
                <a:gd name="T51" fmla="*/ 447 h 813"/>
                <a:gd name="T52" fmla="*/ 485 w 819"/>
                <a:gd name="T53" fmla="*/ 576 h 813"/>
                <a:gd name="T54" fmla="*/ 334 w 819"/>
                <a:gd name="T55" fmla="*/ 611 h 813"/>
                <a:gd name="T56" fmla="*/ 329 w 819"/>
                <a:gd name="T57" fmla="*/ 564 h 813"/>
                <a:gd name="T58" fmla="*/ 203 w 819"/>
                <a:gd name="T59" fmla="*/ 442 h 813"/>
                <a:gd name="T60" fmla="*/ 213 w 819"/>
                <a:gd name="T61" fmla="*/ 397 h 813"/>
                <a:gd name="T62" fmla="*/ 272 w 819"/>
                <a:gd name="T63" fmla="*/ 345 h 813"/>
                <a:gd name="T64" fmla="*/ 485 w 819"/>
                <a:gd name="T65" fmla="*/ 663 h 813"/>
                <a:gd name="T66" fmla="*/ 334 w 819"/>
                <a:gd name="T67" fmla="*/ 644 h 813"/>
                <a:gd name="T68" fmla="*/ 485 w 819"/>
                <a:gd name="T69" fmla="*/ 663 h 813"/>
                <a:gd name="T70" fmla="*/ 485 w 819"/>
                <a:gd name="T71" fmla="*/ 696 h 813"/>
                <a:gd name="T72" fmla="*/ 334 w 819"/>
                <a:gd name="T73" fmla="*/ 706 h 813"/>
                <a:gd name="T74" fmla="*/ 485 w 819"/>
                <a:gd name="T75" fmla="*/ 696 h 813"/>
                <a:gd name="T76" fmla="*/ 701 w 819"/>
                <a:gd name="T77" fmla="*/ 442 h 813"/>
                <a:gd name="T78" fmla="*/ 720 w 819"/>
                <a:gd name="T79" fmla="*/ 397 h 813"/>
                <a:gd name="T80" fmla="*/ 718 w 819"/>
                <a:gd name="T81" fmla="*/ 442 h 813"/>
                <a:gd name="T82" fmla="*/ 649 w 819"/>
                <a:gd name="T83" fmla="*/ 397 h 813"/>
                <a:gd name="T84" fmla="*/ 668 w 819"/>
                <a:gd name="T85" fmla="*/ 397 h 813"/>
                <a:gd name="T86" fmla="*/ 649 w 819"/>
                <a:gd name="T87" fmla="*/ 442 h 813"/>
                <a:gd name="T88" fmla="*/ 151 w 819"/>
                <a:gd name="T89" fmla="*/ 397 h 813"/>
                <a:gd name="T90" fmla="*/ 170 w 819"/>
                <a:gd name="T91" fmla="*/ 397 h 813"/>
                <a:gd name="T92" fmla="*/ 151 w 819"/>
                <a:gd name="T93" fmla="*/ 442 h 813"/>
                <a:gd name="T94" fmla="*/ 98 w 819"/>
                <a:gd name="T95" fmla="*/ 406 h 813"/>
                <a:gd name="T96" fmla="*/ 99 w 819"/>
                <a:gd name="T97" fmla="*/ 397 h 813"/>
                <a:gd name="T98" fmla="*/ 117 w 819"/>
                <a:gd name="T99" fmla="*/ 442 h 813"/>
                <a:gd name="T100" fmla="*/ 98 w 819"/>
                <a:gd name="T101" fmla="*/ 406 h 813"/>
                <a:gd name="T102" fmla="*/ 409 w 819"/>
                <a:gd name="T103" fmla="*/ 0 h 813"/>
                <a:gd name="T104" fmla="*/ 409 w 819"/>
                <a:gd name="T105" fmla="*/ 813 h 813"/>
                <a:gd name="T106" fmla="*/ 409 w 819"/>
                <a:gd name="T107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9" h="813">
                  <a:moveTo>
                    <a:pt x="65" y="410"/>
                  </a:moveTo>
                  <a:lnTo>
                    <a:pt x="65" y="410"/>
                  </a:lnTo>
                  <a:cubicBezTo>
                    <a:pt x="66" y="502"/>
                    <a:pt x="103" y="587"/>
                    <a:pt x="169" y="651"/>
                  </a:cubicBezTo>
                  <a:cubicBezTo>
                    <a:pt x="304" y="783"/>
                    <a:pt x="523" y="781"/>
                    <a:pt x="656" y="646"/>
                  </a:cubicBezTo>
                  <a:cubicBezTo>
                    <a:pt x="785" y="515"/>
                    <a:pt x="786" y="302"/>
                    <a:pt x="658" y="170"/>
                  </a:cubicBezTo>
                  <a:lnTo>
                    <a:pt x="681" y="148"/>
                  </a:lnTo>
                  <a:cubicBezTo>
                    <a:pt x="750" y="218"/>
                    <a:pt x="787" y="312"/>
                    <a:pt x="786" y="410"/>
                  </a:cubicBezTo>
                  <a:cubicBezTo>
                    <a:pt x="785" y="510"/>
                    <a:pt x="745" y="603"/>
                    <a:pt x="673" y="673"/>
                  </a:cubicBezTo>
                  <a:cubicBezTo>
                    <a:pt x="603" y="742"/>
                    <a:pt x="509" y="780"/>
                    <a:pt x="410" y="780"/>
                  </a:cubicBezTo>
                  <a:cubicBezTo>
                    <a:pt x="410" y="780"/>
                    <a:pt x="409" y="780"/>
                    <a:pt x="409" y="780"/>
                  </a:cubicBezTo>
                  <a:cubicBezTo>
                    <a:pt x="202" y="780"/>
                    <a:pt x="33" y="613"/>
                    <a:pt x="33" y="407"/>
                  </a:cubicBezTo>
                  <a:cubicBezTo>
                    <a:pt x="33" y="310"/>
                    <a:pt x="70" y="218"/>
                    <a:pt x="138" y="148"/>
                  </a:cubicBezTo>
                  <a:lnTo>
                    <a:pt x="161" y="170"/>
                  </a:lnTo>
                  <a:cubicBezTo>
                    <a:pt x="98" y="235"/>
                    <a:pt x="64" y="320"/>
                    <a:pt x="65" y="410"/>
                  </a:cubicBezTo>
                  <a:close/>
                  <a:moveTo>
                    <a:pt x="634" y="147"/>
                  </a:moveTo>
                  <a:lnTo>
                    <a:pt x="634" y="147"/>
                  </a:lnTo>
                  <a:cubicBezTo>
                    <a:pt x="570" y="92"/>
                    <a:pt x="490" y="65"/>
                    <a:pt x="409" y="65"/>
                  </a:cubicBezTo>
                  <a:cubicBezTo>
                    <a:pt x="329" y="65"/>
                    <a:pt x="249" y="92"/>
                    <a:pt x="185" y="147"/>
                  </a:cubicBezTo>
                  <a:lnTo>
                    <a:pt x="162" y="125"/>
                  </a:lnTo>
                  <a:cubicBezTo>
                    <a:pt x="304" y="3"/>
                    <a:pt x="515" y="3"/>
                    <a:pt x="657" y="125"/>
                  </a:cubicBezTo>
                  <a:lnTo>
                    <a:pt x="634" y="147"/>
                  </a:lnTo>
                  <a:close/>
                  <a:moveTo>
                    <a:pt x="448" y="100"/>
                  </a:moveTo>
                  <a:lnTo>
                    <a:pt x="448" y="100"/>
                  </a:lnTo>
                  <a:cubicBezTo>
                    <a:pt x="588" y="117"/>
                    <a:pt x="698" y="226"/>
                    <a:pt x="718" y="364"/>
                  </a:cubicBezTo>
                  <a:lnTo>
                    <a:pt x="613" y="364"/>
                  </a:lnTo>
                  <a:lnTo>
                    <a:pt x="565" y="317"/>
                  </a:lnTo>
                  <a:cubicBezTo>
                    <a:pt x="562" y="314"/>
                    <a:pt x="558" y="312"/>
                    <a:pt x="554" y="312"/>
                  </a:cubicBezTo>
                  <a:lnTo>
                    <a:pt x="265" y="312"/>
                  </a:lnTo>
                  <a:cubicBezTo>
                    <a:pt x="261" y="312"/>
                    <a:pt x="257" y="314"/>
                    <a:pt x="253" y="317"/>
                  </a:cubicBezTo>
                  <a:lnTo>
                    <a:pt x="206" y="364"/>
                  </a:lnTo>
                  <a:lnTo>
                    <a:pt x="101" y="364"/>
                  </a:lnTo>
                  <a:cubicBezTo>
                    <a:pt x="125" y="197"/>
                    <a:pt x="279" y="79"/>
                    <a:pt x="448" y="100"/>
                  </a:cubicBezTo>
                  <a:close/>
                  <a:moveTo>
                    <a:pt x="106" y="475"/>
                  </a:moveTo>
                  <a:lnTo>
                    <a:pt x="106" y="475"/>
                  </a:lnTo>
                  <a:lnTo>
                    <a:pt x="193" y="475"/>
                  </a:lnTo>
                  <a:lnTo>
                    <a:pt x="301" y="583"/>
                  </a:lnTo>
                  <a:lnTo>
                    <a:pt x="301" y="696"/>
                  </a:lnTo>
                  <a:cubicBezTo>
                    <a:pt x="202" y="659"/>
                    <a:pt x="130" y="577"/>
                    <a:pt x="106" y="475"/>
                  </a:cubicBezTo>
                  <a:close/>
                  <a:moveTo>
                    <a:pt x="518" y="696"/>
                  </a:moveTo>
                  <a:lnTo>
                    <a:pt x="518" y="696"/>
                  </a:lnTo>
                  <a:lnTo>
                    <a:pt x="518" y="583"/>
                  </a:lnTo>
                  <a:lnTo>
                    <a:pt x="626" y="475"/>
                  </a:lnTo>
                  <a:lnTo>
                    <a:pt x="713" y="475"/>
                  </a:lnTo>
                  <a:cubicBezTo>
                    <a:pt x="689" y="577"/>
                    <a:pt x="617" y="659"/>
                    <a:pt x="518" y="696"/>
                  </a:cubicBezTo>
                  <a:close/>
                  <a:moveTo>
                    <a:pt x="272" y="345"/>
                  </a:moveTo>
                  <a:lnTo>
                    <a:pt x="272" y="345"/>
                  </a:lnTo>
                  <a:lnTo>
                    <a:pt x="547" y="345"/>
                  </a:lnTo>
                  <a:lnTo>
                    <a:pt x="594" y="392"/>
                  </a:lnTo>
                  <a:cubicBezTo>
                    <a:pt x="597" y="395"/>
                    <a:pt x="602" y="397"/>
                    <a:pt x="606" y="397"/>
                  </a:cubicBezTo>
                  <a:lnTo>
                    <a:pt x="616" y="397"/>
                  </a:lnTo>
                  <a:lnTo>
                    <a:pt x="616" y="442"/>
                  </a:lnTo>
                  <a:cubicBezTo>
                    <a:pt x="613" y="443"/>
                    <a:pt x="610" y="445"/>
                    <a:pt x="607" y="447"/>
                  </a:cubicBezTo>
                  <a:lnTo>
                    <a:pt x="489" y="564"/>
                  </a:lnTo>
                  <a:cubicBezTo>
                    <a:pt x="486" y="567"/>
                    <a:pt x="485" y="571"/>
                    <a:pt x="485" y="576"/>
                  </a:cubicBezTo>
                  <a:lnTo>
                    <a:pt x="485" y="611"/>
                  </a:lnTo>
                  <a:lnTo>
                    <a:pt x="334" y="611"/>
                  </a:lnTo>
                  <a:lnTo>
                    <a:pt x="334" y="576"/>
                  </a:lnTo>
                  <a:cubicBezTo>
                    <a:pt x="334" y="571"/>
                    <a:pt x="333" y="567"/>
                    <a:pt x="329" y="564"/>
                  </a:cubicBezTo>
                  <a:lnTo>
                    <a:pt x="211" y="447"/>
                  </a:lnTo>
                  <a:cubicBezTo>
                    <a:pt x="209" y="445"/>
                    <a:pt x="206" y="443"/>
                    <a:pt x="203" y="442"/>
                  </a:cubicBezTo>
                  <a:lnTo>
                    <a:pt x="203" y="397"/>
                  </a:lnTo>
                  <a:lnTo>
                    <a:pt x="213" y="397"/>
                  </a:lnTo>
                  <a:cubicBezTo>
                    <a:pt x="217" y="397"/>
                    <a:pt x="222" y="395"/>
                    <a:pt x="225" y="392"/>
                  </a:cubicBezTo>
                  <a:lnTo>
                    <a:pt x="272" y="345"/>
                  </a:lnTo>
                  <a:close/>
                  <a:moveTo>
                    <a:pt x="485" y="663"/>
                  </a:moveTo>
                  <a:lnTo>
                    <a:pt x="485" y="663"/>
                  </a:lnTo>
                  <a:lnTo>
                    <a:pt x="334" y="663"/>
                  </a:lnTo>
                  <a:lnTo>
                    <a:pt x="334" y="644"/>
                  </a:lnTo>
                  <a:lnTo>
                    <a:pt x="485" y="644"/>
                  </a:lnTo>
                  <a:lnTo>
                    <a:pt x="485" y="663"/>
                  </a:lnTo>
                  <a:close/>
                  <a:moveTo>
                    <a:pt x="485" y="696"/>
                  </a:moveTo>
                  <a:lnTo>
                    <a:pt x="485" y="696"/>
                  </a:lnTo>
                  <a:lnTo>
                    <a:pt x="485" y="706"/>
                  </a:lnTo>
                  <a:cubicBezTo>
                    <a:pt x="435" y="718"/>
                    <a:pt x="384" y="718"/>
                    <a:pt x="334" y="706"/>
                  </a:cubicBezTo>
                  <a:lnTo>
                    <a:pt x="334" y="696"/>
                  </a:lnTo>
                  <a:lnTo>
                    <a:pt x="485" y="696"/>
                  </a:lnTo>
                  <a:close/>
                  <a:moveTo>
                    <a:pt x="701" y="442"/>
                  </a:moveTo>
                  <a:lnTo>
                    <a:pt x="701" y="442"/>
                  </a:lnTo>
                  <a:lnTo>
                    <a:pt x="701" y="397"/>
                  </a:lnTo>
                  <a:lnTo>
                    <a:pt x="720" y="397"/>
                  </a:lnTo>
                  <a:cubicBezTo>
                    <a:pt x="720" y="400"/>
                    <a:pt x="721" y="403"/>
                    <a:pt x="721" y="406"/>
                  </a:cubicBezTo>
                  <a:cubicBezTo>
                    <a:pt x="721" y="418"/>
                    <a:pt x="720" y="430"/>
                    <a:pt x="718" y="442"/>
                  </a:cubicBezTo>
                  <a:lnTo>
                    <a:pt x="701" y="442"/>
                  </a:lnTo>
                  <a:close/>
                  <a:moveTo>
                    <a:pt x="649" y="397"/>
                  </a:moveTo>
                  <a:lnTo>
                    <a:pt x="649" y="397"/>
                  </a:lnTo>
                  <a:lnTo>
                    <a:pt x="668" y="397"/>
                  </a:lnTo>
                  <a:lnTo>
                    <a:pt x="668" y="442"/>
                  </a:lnTo>
                  <a:lnTo>
                    <a:pt x="649" y="442"/>
                  </a:lnTo>
                  <a:lnTo>
                    <a:pt x="649" y="397"/>
                  </a:lnTo>
                  <a:close/>
                  <a:moveTo>
                    <a:pt x="151" y="397"/>
                  </a:moveTo>
                  <a:lnTo>
                    <a:pt x="151" y="397"/>
                  </a:lnTo>
                  <a:lnTo>
                    <a:pt x="170" y="397"/>
                  </a:lnTo>
                  <a:lnTo>
                    <a:pt x="170" y="442"/>
                  </a:lnTo>
                  <a:lnTo>
                    <a:pt x="151" y="442"/>
                  </a:lnTo>
                  <a:lnTo>
                    <a:pt x="151" y="397"/>
                  </a:lnTo>
                  <a:close/>
                  <a:moveTo>
                    <a:pt x="98" y="406"/>
                  </a:moveTo>
                  <a:lnTo>
                    <a:pt x="98" y="406"/>
                  </a:lnTo>
                  <a:cubicBezTo>
                    <a:pt x="98" y="403"/>
                    <a:pt x="98" y="400"/>
                    <a:pt x="99" y="397"/>
                  </a:cubicBezTo>
                  <a:lnTo>
                    <a:pt x="117" y="397"/>
                  </a:lnTo>
                  <a:lnTo>
                    <a:pt x="117" y="442"/>
                  </a:lnTo>
                  <a:lnTo>
                    <a:pt x="101" y="442"/>
                  </a:lnTo>
                  <a:cubicBezTo>
                    <a:pt x="99" y="430"/>
                    <a:pt x="98" y="418"/>
                    <a:pt x="98" y="406"/>
                  </a:cubicBezTo>
                  <a:close/>
                  <a:moveTo>
                    <a:pt x="409" y="0"/>
                  </a:moveTo>
                  <a:lnTo>
                    <a:pt x="409" y="0"/>
                  </a:lnTo>
                  <a:cubicBezTo>
                    <a:pt x="183" y="0"/>
                    <a:pt x="0" y="182"/>
                    <a:pt x="0" y="406"/>
                  </a:cubicBezTo>
                  <a:cubicBezTo>
                    <a:pt x="0" y="631"/>
                    <a:pt x="183" y="813"/>
                    <a:pt x="409" y="813"/>
                  </a:cubicBezTo>
                  <a:cubicBezTo>
                    <a:pt x="636" y="813"/>
                    <a:pt x="819" y="631"/>
                    <a:pt x="819" y="406"/>
                  </a:cubicBezTo>
                  <a:cubicBezTo>
                    <a:pt x="819" y="182"/>
                    <a:pt x="635" y="1"/>
                    <a:pt x="40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77">
              <a:extLst>
                <a:ext uri="{FF2B5EF4-FFF2-40B4-BE49-F238E27FC236}">
                  <a16:creationId xmlns="" xmlns:a16="http://schemas.microsoft.com/office/drawing/2014/main" id="{001FF769-94EF-5145-BDC8-3C1BCEA056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3" y="2193"/>
              <a:ext cx="143" cy="95"/>
            </a:xfrm>
            <a:custGeom>
              <a:avLst/>
              <a:gdLst>
                <a:gd name="T0" fmla="*/ 118 w 236"/>
                <a:gd name="T1" fmla="*/ 131 h 157"/>
                <a:gd name="T2" fmla="*/ 118 w 236"/>
                <a:gd name="T3" fmla="*/ 131 h 157"/>
                <a:gd name="T4" fmla="*/ 27 w 236"/>
                <a:gd name="T5" fmla="*/ 79 h 157"/>
                <a:gd name="T6" fmla="*/ 118 w 236"/>
                <a:gd name="T7" fmla="*/ 26 h 157"/>
                <a:gd name="T8" fmla="*/ 210 w 236"/>
                <a:gd name="T9" fmla="*/ 79 h 157"/>
                <a:gd name="T10" fmla="*/ 118 w 236"/>
                <a:gd name="T11" fmla="*/ 131 h 157"/>
                <a:gd name="T12" fmla="*/ 236 w 236"/>
                <a:gd name="T13" fmla="*/ 79 h 157"/>
                <a:gd name="T14" fmla="*/ 236 w 236"/>
                <a:gd name="T15" fmla="*/ 79 h 157"/>
                <a:gd name="T16" fmla="*/ 118 w 236"/>
                <a:gd name="T17" fmla="*/ 0 h 157"/>
                <a:gd name="T18" fmla="*/ 0 w 236"/>
                <a:gd name="T19" fmla="*/ 79 h 157"/>
                <a:gd name="T20" fmla="*/ 118 w 236"/>
                <a:gd name="T21" fmla="*/ 157 h 157"/>
                <a:gd name="T22" fmla="*/ 236 w 236"/>
                <a:gd name="T23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157">
                  <a:moveTo>
                    <a:pt x="118" y="131"/>
                  </a:moveTo>
                  <a:lnTo>
                    <a:pt x="118" y="131"/>
                  </a:lnTo>
                  <a:cubicBezTo>
                    <a:pt x="69" y="131"/>
                    <a:pt x="27" y="107"/>
                    <a:pt x="27" y="79"/>
                  </a:cubicBezTo>
                  <a:cubicBezTo>
                    <a:pt x="27" y="50"/>
                    <a:pt x="69" y="26"/>
                    <a:pt x="118" y="26"/>
                  </a:cubicBezTo>
                  <a:cubicBezTo>
                    <a:pt x="168" y="26"/>
                    <a:pt x="210" y="50"/>
                    <a:pt x="210" y="79"/>
                  </a:cubicBezTo>
                  <a:cubicBezTo>
                    <a:pt x="210" y="107"/>
                    <a:pt x="168" y="131"/>
                    <a:pt x="118" y="131"/>
                  </a:cubicBezTo>
                  <a:close/>
                  <a:moveTo>
                    <a:pt x="236" y="79"/>
                  </a:moveTo>
                  <a:lnTo>
                    <a:pt x="236" y="79"/>
                  </a:lnTo>
                  <a:cubicBezTo>
                    <a:pt x="236" y="35"/>
                    <a:pt x="185" y="0"/>
                    <a:pt x="118" y="0"/>
                  </a:cubicBezTo>
                  <a:cubicBezTo>
                    <a:pt x="52" y="0"/>
                    <a:pt x="0" y="35"/>
                    <a:pt x="0" y="79"/>
                  </a:cubicBezTo>
                  <a:cubicBezTo>
                    <a:pt x="0" y="122"/>
                    <a:pt x="52" y="157"/>
                    <a:pt x="118" y="157"/>
                  </a:cubicBezTo>
                  <a:cubicBezTo>
                    <a:pt x="185" y="157"/>
                    <a:pt x="236" y="122"/>
                    <a:pt x="236" y="7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97240403-B7A3-AB4C-893E-274B06CCE6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02" y="245094"/>
            <a:ext cx="4654238" cy="4654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4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redondeado 50">
            <a:extLst>
              <a:ext uri="{FF2B5EF4-FFF2-40B4-BE49-F238E27FC236}">
                <a16:creationId xmlns="" xmlns:a16="http://schemas.microsoft.com/office/drawing/2014/main" id="{2897E35C-3D4D-F646-9E50-4461854D5D6F}"/>
              </a:ext>
            </a:extLst>
          </p:cNvPr>
          <p:cNvSpPr/>
          <p:nvPr/>
        </p:nvSpPr>
        <p:spPr>
          <a:xfrm>
            <a:off x="9022543" y="1924343"/>
            <a:ext cx="2514761" cy="4112855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0" name="Rectángulo redondeado 49">
            <a:extLst>
              <a:ext uri="{FF2B5EF4-FFF2-40B4-BE49-F238E27FC236}">
                <a16:creationId xmlns="" xmlns:a16="http://schemas.microsoft.com/office/drawing/2014/main" id="{05A54F9A-2B93-6849-BCF1-B43158E9DEDC}"/>
              </a:ext>
            </a:extLst>
          </p:cNvPr>
          <p:cNvSpPr/>
          <p:nvPr/>
        </p:nvSpPr>
        <p:spPr>
          <a:xfrm>
            <a:off x="6211980" y="1924344"/>
            <a:ext cx="2514761" cy="4112855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B1249185-72C2-5B4E-8DBB-FBF9A5031E74}"/>
              </a:ext>
            </a:extLst>
          </p:cNvPr>
          <p:cNvSpPr/>
          <p:nvPr/>
        </p:nvSpPr>
        <p:spPr>
          <a:xfrm>
            <a:off x="612250" y="1924345"/>
            <a:ext cx="2514761" cy="4112855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8" name="Rectángulo redondeado 37">
            <a:extLst>
              <a:ext uri="{FF2B5EF4-FFF2-40B4-BE49-F238E27FC236}">
                <a16:creationId xmlns="" xmlns:a16="http://schemas.microsoft.com/office/drawing/2014/main" id="{8CAC864C-DA3E-8A46-8CA3-C42A2DD98562}"/>
              </a:ext>
            </a:extLst>
          </p:cNvPr>
          <p:cNvSpPr/>
          <p:nvPr/>
        </p:nvSpPr>
        <p:spPr>
          <a:xfrm>
            <a:off x="3427165" y="1924345"/>
            <a:ext cx="2490230" cy="4112855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99" y="496800"/>
            <a:ext cx="7022475" cy="464850"/>
          </a:xfrm>
        </p:spPr>
        <p:txBody>
          <a:bodyPr>
            <a:normAutofit/>
          </a:bodyPr>
          <a:lstStyle/>
          <a:p>
            <a:r>
              <a:rPr lang="es-CL" sz="19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son las prácticas de conducción defensiva?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="" xmlns:a16="http://schemas.microsoft.com/office/drawing/2014/main" id="{5BF86C94-DC2A-2E43-9C9E-F87CD033AAF3}"/>
              </a:ext>
            </a:extLst>
          </p:cNvPr>
          <p:cNvSpPr txBox="1">
            <a:spLocks/>
          </p:cNvSpPr>
          <p:nvPr/>
        </p:nvSpPr>
        <p:spPr>
          <a:xfrm>
            <a:off x="4356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3er ámbito. Estrategias de conducción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="" xmlns:a16="http://schemas.microsoft.com/office/drawing/2014/main" id="{C27CC9BF-C24B-0B44-9366-F73B382642F1}"/>
              </a:ext>
            </a:extLst>
          </p:cNvPr>
          <p:cNvSpPr txBox="1">
            <a:spLocks/>
          </p:cNvSpPr>
          <p:nvPr/>
        </p:nvSpPr>
        <p:spPr>
          <a:xfrm>
            <a:off x="597849" y="2048753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000" b="1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arcador de texto 11">
            <a:extLst>
              <a:ext uri="{FF2B5EF4-FFF2-40B4-BE49-F238E27FC236}">
                <a16:creationId xmlns="" xmlns:a16="http://schemas.microsoft.com/office/drawing/2014/main" id="{A798CBCF-410C-724A-8E88-B47A6BFF73D8}"/>
              </a:ext>
            </a:extLst>
          </p:cNvPr>
          <p:cNvSpPr txBox="1">
            <a:spLocks/>
          </p:cNvSpPr>
          <p:nvPr/>
        </p:nvSpPr>
        <p:spPr>
          <a:xfrm>
            <a:off x="3527124" y="204665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000" b="1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Marcador de texto 12">
            <a:extLst>
              <a:ext uri="{FF2B5EF4-FFF2-40B4-BE49-F238E27FC236}">
                <a16:creationId xmlns="" xmlns:a16="http://schemas.microsoft.com/office/drawing/2014/main" id="{3B35221A-17CB-244A-8F7F-82F088C0C037}"/>
              </a:ext>
            </a:extLst>
          </p:cNvPr>
          <p:cNvSpPr txBox="1">
            <a:spLocks/>
          </p:cNvSpPr>
          <p:nvPr/>
        </p:nvSpPr>
        <p:spPr>
          <a:xfrm>
            <a:off x="6319907" y="204665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000" b="1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Marcador de texto 13">
            <a:extLst>
              <a:ext uri="{FF2B5EF4-FFF2-40B4-BE49-F238E27FC236}">
                <a16:creationId xmlns="" xmlns:a16="http://schemas.microsoft.com/office/drawing/2014/main" id="{8DE873A7-3778-DF4B-A679-D90796CC1FBA}"/>
              </a:ext>
            </a:extLst>
          </p:cNvPr>
          <p:cNvSpPr txBox="1">
            <a:spLocks/>
          </p:cNvSpPr>
          <p:nvPr/>
        </p:nvSpPr>
        <p:spPr>
          <a:xfrm>
            <a:off x="9101427" y="2046653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7000" b="1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="" xmlns:a16="http://schemas.microsoft.com/office/drawing/2014/main" id="{86E7C360-6C7A-3B46-ACFD-508238DF43DD}"/>
              </a:ext>
            </a:extLst>
          </p:cNvPr>
          <p:cNvSpPr txBox="1"/>
          <p:nvPr/>
        </p:nvSpPr>
        <p:spPr>
          <a:xfrm>
            <a:off x="1056052" y="2137067"/>
            <a:ext cx="188248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“Yo mantengo la distancia necesaria”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="" xmlns:a16="http://schemas.microsoft.com/office/drawing/2014/main" id="{7317E503-E1AC-F84B-844C-BAFA6145D7C3}"/>
              </a:ext>
            </a:extLst>
          </p:cNvPr>
          <p:cNvSpPr txBox="1"/>
          <p:nvPr/>
        </p:nvSpPr>
        <p:spPr>
          <a:xfrm>
            <a:off x="4046966" y="2137067"/>
            <a:ext cx="204169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“Yo adelanto”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="" xmlns:a16="http://schemas.microsoft.com/office/drawing/2014/main" id="{BCCF258B-ED64-124C-B6B3-8CD9982BB76D}"/>
              </a:ext>
            </a:extLst>
          </p:cNvPr>
          <p:cNvSpPr txBox="1"/>
          <p:nvPr/>
        </p:nvSpPr>
        <p:spPr>
          <a:xfrm>
            <a:off x="6918403" y="2137067"/>
            <a:ext cx="175366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“Yo doblo”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="" xmlns:a16="http://schemas.microsoft.com/office/drawing/2014/main" id="{7FD85593-283C-BD43-BAD2-3488E4D55AB7}"/>
              </a:ext>
            </a:extLst>
          </p:cNvPr>
          <p:cNvSpPr txBox="1"/>
          <p:nvPr/>
        </p:nvSpPr>
        <p:spPr>
          <a:xfrm>
            <a:off x="9551007" y="2137067"/>
            <a:ext cx="1736172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“Yo presto </a:t>
            </a: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atención”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="" xmlns:a16="http://schemas.microsoft.com/office/drawing/2014/main" id="{DCA95988-5F59-1C40-BDA2-1691F41308DC}"/>
              </a:ext>
            </a:extLst>
          </p:cNvPr>
          <p:cNvSpPr txBox="1"/>
          <p:nvPr/>
        </p:nvSpPr>
        <p:spPr>
          <a:xfrm>
            <a:off x="800721" y="3204268"/>
            <a:ext cx="216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Mantener </a:t>
            </a:r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distancia de 3 segundos</a:t>
            </a:r>
            <a:r>
              <a:rPr lang="es-ES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en carretera y </a:t>
            </a:r>
            <a:r>
              <a:rPr lang="es-ES" sz="1600" b="1" dirty="0">
                <a:latin typeface="ACHS Nueva Serif" pitchFamily="2" charset="0"/>
                <a:cs typeface="Arial" panose="020B0604020202020204" pitchFamily="34" charset="0"/>
              </a:rPr>
              <a:t>2 segundos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en ciudad, respecto al vehículo que lo antecede. Y </a:t>
            </a:r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4 segundos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 o más cuando hay condiciones climáticas adversas.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="" xmlns:a16="http://schemas.microsoft.com/office/drawing/2014/main" id="{3CA5C10D-2E54-AE41-AEAD-2A5B2616D1ED}"/>
              </a:ext>
            </a:extLst>
          </p:cNvPr>
          <p:cNvSpPr txBox="1"/>
          <p:nvPr/>
        </p:nvSpPr>
        <p:spPr>
          <a:xfrm>
            <a:off x="3584692" y="3204268"/>
            <a:ext cx="216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Adelantar sólo donde</a:t>
            </a:r>
            <a:r>
              <a:rPr lang="es-ES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la señalización o demarcación </a:t>
            </a:r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lo permita</a:t>
            </a:r>
            <a:r>
              <a:rPr lang="es-ES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.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Y tomando los resguardos necesarios.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="" xmlns:a16="http://schemas.microsoft.com/office/drawing/2014/main" id="{7B12DDE0-E619-F04F-93FA-6C23976FEC9B}"/>
              </a:ext>
            </a:extLst>
          </p:cNvPr>
          <p:cNvSpPr txBox="1"/>
          <p:nvPr/>
        </p:nvSpPr>
        <p:spPr>
          <a:xfrm>
            <a:off x="6416916" y="3204268"/>
            <a:ext cx="216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Situarse en la </a:t>
            </a:r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pista correspondiente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para realizar un </a:t>
            </a:r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viraje</a:t>
            </a:r>
            <a:r>
              <a:rPr lang="es-ES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.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Y realizarlo cuando este permitido</a:t>
            </a:r>
            <a:r>
              <a:rPr lang="es-ES" sz="1600" dirty="0">
                <a:solidFill>
                  <a:schemeClr val="accent3">
                    <a:lumMod val="50000"/>
                  </a:schemeClr>
                </a:solidFill>
                <a:latin typeface="ACHS Nueva Serif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00CBA3F0-FBC3-BE4C-8125-05886FF90AD3}"/>
              </a:ext>
            </a:extLst>
          </p:cNvPr>
          <p:cNvSpPr txBox="1"/>
          <p:nvPr/>
        </p:nvSpPr>
        <p:spPr>
          <a:xfrm>
            <a:off x="9221383" y="3204268"/>
            <a:ext cx="216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Visualizar las velocidades </a:t>
            </a:r>
            <a:r>
              <a:rPr lang="es-ES" sz="1600" dirty="0">
                <a:latin typeface="ACHS Nueva Serif" pitchFamily="2" charset="0"/>
                <a:cs typeface="Arial" panose="020B0604020202020204" pitchFamily="34" charset="0"/>
              </a:rPr>
              <a:t>mínimas y máximas de circulación</a:t>
            </a:r>
            <a:r>
              <a:rPr lang="es-ES" sz="1600" b="1" dirty="0">
                <a:latin typeface="ACHS Nueva Serif" pitchFamily="2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60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B6C720-1091-6E4B-AB37-7CE883F64C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B3F41B3F-0F80-3240-A75D-BA9E37D52E4E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E75CE77D-F3C0-1249-AB41-B4BA0AE2626A}"/>
              </a:ext>
            </a:extLst>
          </p:cNvPr>
          <p:cNvSpPr txBox="1">
            <a:spLocks/>
          </p:cNvSpPr>
          <p:nvPr/>
        </p:nvSpPr>
        <p:spPr>
          <a:xfrm>
            <a:off x="435599" y="496800"/>
            <a:ext cx="70224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9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son las prácticas de conducción defensiva?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28EA243B-A430-6F4B-942F-D441E1B05059}"/>
              </a:ext>
            </a:extLst>
          </p:cNvPr>
          <p:cNvSpPr txBox="1">
            <a:spLocks/>
          </p:cNvSpPr>
          <p:nvPr/>
        </p:nvSpPr>
        <p:spPr>
          <a:xfrm>
            <a:off x="4356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 smtClean="0">
                <a:latin typeface="ACHS Nueva Serif" pitchFamily="2" charset="0"/>
                <a:cs typeface="Arial" panose="020B0604020202020204" pitchFamily="34" charset="0"/>
              </a:rPr>
              <a:t>Cinturón </a:t>
            </a: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de seguridad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88803AB2-7C52-DE4F-B8D9-EBF0A5355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000" y="1555237"/>
            <a:ext cx="7722000" cy="5302763"/>
          </a:xfrm>
          <a:prstGeom prst="rect">
            <a:avLst/>
          </a:prstGeom>
        </p:spPr>
      </p:pic>
      <p:sp>
        <p:nvSpPr>
          <p:cNvPr id="15" name="Shape 257">
            <a:extLst>
              <a:ext uri="{FF2B5EF4-FFF2-40B4-BE49-F238E27FC236}">
                <a16:creationId xmlns="" xmlns:a16="http://schemas.microsoft.com/office/drawing/2014/main" id="{481246D0-6927-C048-89CE-484F2C88FCB7}"/>
              </a:ext>
            </a:extLst>
          </p:cNvPr>
          <p:cNvSpPr txBox="1"/>
          <p:nvPr/>
        </p:nvSpPr>
        <p:spPr>
          <a:xfrm>
            <a:off x="435599" y="1800229"/>
            <a:ext cx="3762000" cy="11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¿Por qué usarlo?</a:t>
            </a: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Es la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herramienta 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más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eficaz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en la prevención de las consecuencias de accidentes de transito. Por esta razón es que muchos países, incluido el nuestro, establecieron la obligación legal de su uso.</a:t>
            </a: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Su uso, es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obligatorio para todos los pasajeros de un vehículo,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en forma permanente, aunque se trate de desplazamientos muy cortos, tanto en zonas urbanas como no urbanas.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4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B6C720-1091-6E4B-AB37-7CE883F64C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B3F41B3F-0F80-3240-A75D-BA9E37D52E4E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E75CE77D-F3C0-1249-AB41-B4BA0AE2626A}"/>
              </a:ext>
            </a:extLst>
          </p:cNvPr>
          <p:cNvSpPr txBox="1">
            <a:spLocks/>
          </p:cNvSpPr>
          <p:nvPr/>
        </p:nvSpPr>
        <p:spPr>
          <a:xfrm>
            <a:off x="435599" y="496800"/>
            <a:ext cx="70224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9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son las prácticas de conducción defensiva?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28EA243B-A430-6F4B-942F-D441E1B05059}"/>
              </a:ext>
            </a:extLst>
          </p:cNvPr>
          <p:cNvSpPr txBox="1">
            <a:spLocks/>
          </p:cNvSpPr>
          <p:nvPr/>
        </p:nvSpPr>
        <p:spPr>
          <a:xfrm>
            <a:off x="4356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 smtClean="0">
                <a:latin typeface="ACHS Nueva Serif" pitchFamily="2" charset="0"/>
                <a:cs typeface="Arial" panose="020B0604020202020204" pitchFamily="34" charset="0"/>
              </a:rPr>
              <a:t>Cinturón </a:t>
            </a: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de seguridad</a:t>
            </a:r>
          </a:p>
        </p:txBody>
      </p:sp>
      <p:sp>
        <p:nvSpPr>
          <p:cNvPr id="8" name="Shape 257">
            <a:extLst>
              <a:ext uri="{FF2B5EF4-FFF2-40B4-BE49-F238E27FC236}">
                <a16:creationId xmlns="" xmlns:a16="http://schemas.microsoft.com/office/drawing/2014/main" id="{F706EED4-BB3F-C041-8720-861EDAA6DF04}"/>
              </a:ext>
            </a:extLst>
          </p:cNvPr>
          <p:cNvSpPr txBox="1"/>
          <p:nvPr/>
        </p:nvSpPr>
        <p:spPr>
          <a:xfrm>
            <a:off x="752677" y="2033439"/>
            <a:ext cx="4590848" cy="11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¿Por qué es importante su uso?</a:t>
            </a: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En caso de choque, se producen 2 impactos:</a:t>
            </a: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Primero: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el choque o Colisión propiamente tal.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Segundo: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el producido como reacción. Choque de los ocupantes del vehículo con el vidrio del parabrisas e incluso fuera del auto. Este segundo impacto es el que causa las lesiones o la muerte.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="" xmlns:a16="http://schemas.microsoft.com/office/drawing/2014/main" id="{C09E6350-6012-2A4F-8DA5-8929BD85880A}"/>
              </a:ext>
            </a:extLst>
          </p:cNvPr>
          <p:cNvSpPr/>
          <p:nvPr/>
        </p:nvSpPr>
        <p:spPr>
          <a:xfrm rot="540000">
            <a:off x="6696590" y="1357959"/>
            <a:ext cx="4840806" cy="4840806"/>
          </a:xfrm>
          <a:prstGeom prst="round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redondeado 9">
            <a:extLst>
              <a:ext uri="{FF2B5EF4-FFF2-40B4-BE49-F238E27FC236}">
                <a16:creationId xmlns="" xmlns:a16="http://schemas.microsoft.com/office/drawing/2014/main" id="{0DA5DB75-A902-9C41-9A71-561D8B95D82E}"/>
              </a:ext>
            </a:extLst>
          </p:cNvPr>
          <p:cNvSpPr/>
          <p:nvPr/>
        </p:nvSpPr>
        <p:spPr>
          <a:xfrm>
            <a:off x="6629307" y="1435208"/>
            <a:ext cx="4840806" cy="4840806"/>
          </a:xfrm>
          <a:prstGeom prst="round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46B2D5F-EB2D-9A49-B0B1-8918AEE9D7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62" y="1513214"/>
            <a:ext cx="4762800" cy="476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52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B6C720-1091-6E4B-AB37-7CE883F64C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B3F41B3F-0F80-3240-A75D-BA9E37D52E4E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E75CE77D-F3C0-1249-AB41-B4BA0AE2626A}"/>
              </a:ext>
            </a:extLst>
          </p:cNvPr>
          <p:cNvSpPr txBox="1">
            <a:spLocks/>
          </p:cNvSpPr>
          <p:nvPr/>
        </p:nvSpPr>
        <p:spPr>
          <a:xfrm>
            <a:off x="435599" y="496800"/>
            <a:ext cx="7022475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9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son las prácticas de conducción defensiva?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="" xmlns:a16="http://schemas.microsoft.com/office/drawing/2014/main" id="{28EA243B-A430-6F4B-942F-D441E1B05059}"/>
              </a:ext>
            </a:extLst>
          </p:cNvPr>
          <p:cNvSpPr txBox="1">
            <a:spLocks/>
          </p:cNvSpPr>
          <p:nvPr/>
        </p:nvSpPr>
        <p:spPr>
          <a:xfrm>
            <a:off x="4356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 smtClean="0">
                <a:latin typeface="ACHS Nueva Serif" pitchFamily="2" charset="0"/>
                <a:cs typeface="Arial" panose="020B0604020202020204" pitchFamily="34" charset="0"/>
              </a:rPr>
              <a:t>Cinturón </a:t>
            </a: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de seguridad</a:t>
            </a:r>
          </a:p>
        </p:txBody>
      </p:sp>
      <p:sp>
        <p:nvSpPr>
          <p:cNvPr id="13" name="Shape 257">
            <a:extLst>
              <a:ext uri="{FF2B5EF4-FFF2-40B4-BE49-F238E27FC236}">
                <a16:creationId xmlns="" xmlns:a16="http://schemas.microsoft.com/office/drawing/2014/main" id="{6E22F376-BFA5-4E45-B105-38695232E677}"/>
              </a:ext>
            </a:extLst>
          </p:cNvPr>
          <p:cNvSpPr txBox="1"/>
          <p:nvPr/>
        </p:nvSpPr>
        <p:spPr>
          <a:xfrm>
            <a:off x="435599" y="1809949"/>
            <a:ext cx="7230511" cy="112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just"/>
            <a:r>
              <a:rPr lang="es-ES" alt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Lo que nunca debe realizar con el cinturón de seguridad:</a:t>
            </a:r>
            <a:endParaRPr lang="es-CL" b="1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2503921-F9E6-594B-9A2F-25FA3CD7B3CF}"/>
              </a:ext>
            </a:extLst>
          </p:cNvPr>
          <p:cNvSpPr txBox="1"/>
          <p:nvPr/>
        </p:nvSpPr>
        <p:spPr>
          <a:xfrm>
            <a:off x="249974" y="4291110"/>
            <a:ext cx="2340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Nunca lo lleve holgado, </a:t>
            </a: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Porque afunción del</a:t>
            </a: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c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inturón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es protegerlo.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1EA838C3-5AF0-3845-BFE3-E8C158585F07}"/>
              </a:ext>
            </a:extLst>
          </p:cNvPr>
          <p:cNvSpPr txBox="1"/>
          <p:nvPr/>
        </p:nvSpPr>
        <p:spPr>
          <a:xfrm>
            <a:off x="3018067" y="4291110"/>
            <a:ext cx="2792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Nunca lo pase por debajo </a:t>
            </a:r>
          </a:p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d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el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brazo</a:t>
            </a:r>
            <a:r>
              <a:rPr lang="es-CL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,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porque frente </a:t>
            </a: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 un impacto no lo 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detendrá</a:t>
            </a: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ficazmente.</a:t>
            </a: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B824B74F-07E5-2443-AD56-1E0D478A7984}"/>
              </a:ext>
            </a:extLst>
          </p:cNvPr>
          <p:cNvSpPr txBox="1"/>
          <p:nvPr/>
        </p:nvSpPr>
        <p:spPr>
          <a:xfrm>
            <a:off x="6201871" y="4291110"/>
            <a:ext cx="2685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Nunca lleve niños sobre</a:t>
            </a:r>
          </a:p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as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rodillas,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ni los incluya</a:t>
            </a: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d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entro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del 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cinturón.</a:t>
            </a: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8A7071DA-AEE8-5047-822F-B2E2DB9FDE87}"/>
              </a:ext>
            </a:extLst>
          </p:cNvPr>
          <p:cNvSpPr txBox="1"/>
          <p:nvPr/>
        </p:nvSpPr>
        <p:spPr>
          <a:xfrm>
            <a:off x="9123152" y="4291110"/>
            <a:ext cx="2885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Nunca incline demasiado el</a:t>
            </a:r>
          </a:p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respaldo del asiento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hacia</a:t>
            </a: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atrás, porque frente a un</a:t>
            </a:r>
          </a:p>
          <a:p>
            <a:pPr algn="ctr"/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impacto podría 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deslizarse.</a:t>
            </a: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24B7E5C6-3492-6C42-ACF1-E539FF473D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81" y="2508139"/>
            <a:ext cx="1790700" cy="17907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18DFFB60-623A-F74B-A5A7-5F5202C9E7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986" y="2508139"/>
            <a:ext cx="1790700" cy="17907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F371F846-8B27-374F-BED1-84C1DE6929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60" y="2508139"/>
            <a:ext cx="1790700" cy="17907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="" xmlns:a16="http://schemas.microsoft.com/office/drawing/2014/main" id="{AE47C875-4F75-7D43-8070-CDAF0199C2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406" y="2508139"/>
            <a:ext cx="1790700" cy="1790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32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E72E7815-7707-9641-A64E-37C88B2A4D53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6336563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Recomendaciones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03DBCD3A-EC72-664C-9E21-4E10D5BB312D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6A94DE30-7D25-1441-B423-D2720204B1D4}"/>
              </a:ext>
            </a:extLst>
          </p:cNvPr>
          <p:cNvSpPr/>
          <p:nvPr/>
        </p:nvSpPr>
        <p:spPr>
          <a:xfrm>
            <a:off x="435600" y="1899445"/>
            <a:ext cx="6341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Estoy en condiciones óptima para realizar una conducción defensiva.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Poseo la capacitación y/o entrenamiento suficiente para efectuar una conducción defensiva.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Las condiciones de operación de la vía se encuentra en buen estado.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Planifico mi viaje.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Analizo las condiciones climáticas que se presentarán durante la conducción y tiempo estimado.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Si viaja con menores de 12 años, estos no podrán viajar en los asientos delanteros.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Además, la ley de tránsito indica que los niños deben ir en sillas especiales (sillas o alzadores).</a:t>
            </a:r>
          </a:p>
          <a:p>
            <a:pPr marL="273050" indent="-2730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Mi vehículo esta en buenas condiciones mecánicas y con su documentación al día.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FB925CB5-23C2-F14B-B50E-11493E0079A6}"/>
              </a:ext>
            </a:extLst>
          </p:cNvPr>
          <p:cNvSpPr txBox="1">
            <a:spLocks/>
          </p:cNvSpPr>
          <p:nvPr/>
        </p:nvSpPr>
        <p:spPr>
          <a:xfrm>
            <a:off x="449999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Antes de iniciar la conducción</a:t>
            </a:r>
          </a:p>
        </p:txBody>
      </p:sp>
      <p:grpSp>
        <p:nvGrpSpPr>
          <p:cNvPr id="9" name="Group 97">
            <a:extLst>
              <a:ext uri="{FF2B5EF4-FFF2-40B4-BE49-F238E27FC236}">
                <a16:creationId xmlns="" xmlns:a16="http://schemas.microsoft.com/office/drawing/2014/main" id="{961FA0E3-2B4A-B34B-AD5C-85281FDF65F8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7956692" y="2070894"/>
            <a:ext cx="5702051" cy="5181626"/>
            <a:chOff x="5911" y="1958"/>
            <a:chExt cx="504" cy="458"/>
          </a:xfrm>
          <a:solidFill>
            <a:srgbClr val="15C047"/>
          </a:solidFill>
        </p:grpSpPr>
        <p:sp>
          <p:nvSpPr>
            <p:cNvPr id="10" name="Freeform 98">
              <a:extLst>
                <a:ext uri="{FF2B5EF4-FFF2-40B4-BE49-F238E27FC236}">
                  <a16:creationId xmlns="" xmlns:a16="http://schemas.microsoft.com/office/drawing/2014/main" id="{2453A3C9-452E-D54F-8A74-80A6EBFB9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" y="2034"/>
              <a:ext cx="241" cy="250"/>
            </a:xfrm>
            <a:custGeom>
              <a:avLst/>
              <a:gdLst>
                <a:gd name="T0" fmla="*/ 391 w 396"/>
                <a:gd name="T1" fmla="*/ 94 h 407"/>
                <a:gd name="T2" fmla="*/ 391 w 396"/>
                <a:gd name="T3" fmla="*/ 94 h 407"/>
                <a:gd name="T4" fmla="*/ 313 w 396"/>
                <a:gd name="T5" fmla="*/ 15 h 407"/>
                <a:gd name="T6" fmla="*/ 258 w 396"/>
                <a:gd name="T7" fmla="*/ 15 h 407"/>
                <a:gd name="T8" fmla="*/ 10 w 396"/>
                <a:gd name="T9" fmla="*/ 263 h 407"/>
                <a:gd name="T10" fmla="*/ 0 w 396"/>
                <a:gd name="T11" fmla="*/ 288 h 407"/>
                <a:gd name="T12" fmla="*/ 10 w 396"/>
                <a:gd name="T13" fmla="*/ 314 h 407"/>
                <a:gd name="T14" fmla="*/ 93 w 396"/>
                <a:gd name="T15" fmla="*/ 396 h 407"/>
                <a:gd name="T16" fmla="*/ 118 w 396"/>
                <a:gd name="T17" fmla="*/ 407 h 407"/>
                <a:gd name="T18" fmla="*/ 144 w 396"/>
                <a:gd name="T19" fmla="*/ 396 h 407"/>
                <a:gd name="T20" fmla="*/ 292 w 396"/>
                <a:gd name="T21" fmla="*/ 248 h 407"/>
                <a:gd name="T22" fmla="*/ 292 w 396"/>
                <a:gd name="T23" fmla="*/ 181 h 407"/>
                <a:gd name="T24" fmla="*/ 235 w 396"/>
                <a:gd name="T25" fmla="*/ 125 h 407"/>
                <a:gd name="T26" fmla="*/ 214 w 396"/>
                <a:gd name="T27" fmla="*/ 125 h 407"/>
                <a:gd name="T28" fmla="*/ 210 w 396"/>
                <a:gd name="T29" fmla="*/ 135 h 407"/>
                <a:gd name="T30" fmla="*/ 214 w 396"/>
                <a:gd name="T31" fmla="*/ 146 h 407"/>
                <a:gd name="T32" fmla="*/ 271 w 396"/>
                <a:gd name="T33" fmla="*/ 203 h 407"/>
                <a:gd name="T34" fmla="*/ 276 w 396"/>
                <a:gd name="T35" fmla="*/ 215 h 407"/>
                <a:gd name="T36" fmla="*/ 271 w 396"/>
                <a:gd name="T37" fmla="*/ 227 h 407"/>
                <a:gd name="T38" fmla="*/ 211 w 396"/>
                <a:gd name="T39" fmla="*/ 287 h 407"/>
                <a:gd name="T40" fmla="*/ 143 w 396"/>
                <a:gd name="T41" fmla="*/ 219 h 407"/>
                <a:gd name="T42" fmla="*/ 122 w 396"/>
                <a:gd name="T43" fmla="*/ 219 h 407"/>
                <a:gd name="T44" fmla="*/ 118 w 396"/>
                <a:gd name="T45" fmla="*/ 230 h 407"/>
                <a:gd name="T46" fmla="*/ 122 w 396"/>
                <a:gd name="T47" fmla="*/ 240 h 407"/>
                <a:gd name="T48" fmla="*/ 190 w 396"/>
                <a:gd name="T49" fmla="*/ 308 h 407"/>
                <a:gd name="T50" fmla="*/ 123 w 396"/>
                <a:gd name="T51" fmla="*/ 375 h 407"/>
                <a:gd name="T52" fmla="*/ 114 w 396"/>
                <a:gd name="T53" fmla="*/ 375 h 407"/>
                <a:gd name="T54" fmla="*/ 31 w 396"/>
                <a:gd name="T55" fmla="*/ 293 h 407"/>
                <a:gd name="T56" fmla="*/ 30 w 396"/>
                <a:gd name="T57" fmla="*/ 288 h 407"/>
                <a:gd name="T58" fmla="*/ 31 w 396"/>
                <a:gd name="T59" fmla="*/ 284 h 407"/>
                <a:gd name="T60" fmla="*/ 279 w 396"/>
                <a:gd name="T61" fmla="*/ 36 h 407"/>
                <a:gd name="T62" fmla="*/ 292 w 396"/>
                <a:gd name="T63" fmla="*/ 36 h 407"/>
                <a:gd name="T64" fmla="*/ 370 w 396"/>
                <a:gd name="T65" fmla="*/ 115 h 407"/>
                <a:gd name="T66" fmla="*/ 391 w 396"/>
                <a:gd name="T67" fmla="*/ 115 h 407"/>
                <a:gd name="T68" fmla="*/ 396 w 396"/>
                <a:gd name="T69" fmla="*/ 104 h 407"/>
                <a:gd name="T70" fmla="*/ 391 w 396"/>
                <a:gd name="T71" fmla="*/ 94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6" h="407">
                  <a:moveTo>
                    <a:pt x="391" y="94"/>
                  </a:moveTo>
                  <a:lnTo>
                    <a:pt x="391" y="94"/>
                  </a:lnTo>
                  <a:lnTo>
                    <a:pt x="313" y="15"/>
                  </a:lnTo>
                  <a:cubicBezTo>
                    <a:pt x="298" y="0"/>
                    <a:pt x="273" y="0"/>
                    <a:pt x="258" y="15"/>
                  </a:cubicBezTo>
                  <a:lnTo>
                    <a:pt x="10" y="263"/>
                  </a:lnTo>
                  <a:cubicBezTo>
                    <a:pt x="3" y="270"/>
                    <a:pt x="0" y="279"/>
                    <a:pt x="0" y="288"/>
                  </a:cubicBezTo>
                  <a:cubicBezTo>
                    <a:pt x="0" y="298"/>
                    <a:pt x="3" y="307"/>
                    <a:pt x="10" y="314"/>
                  </a:cubicBezTo>
                  <a:lnTo>
                    <a:pt x="93" y="396"/>
                  </a:lnTo>
                  <a:cubicBezTo>
                    <a:pt x="99" y="403"/>
                    <a:pt x="109" y="407"/>
                    <a:pt x="118" y="407"/>
                  </a:cubicBezTo>
                  <a:cubicBezTo>
                    <a:pt x="128" y="407"/>
                    <a:pt x="137" y="403"/>
                    <a:pt x="144" y="396"/>
                  </a:cubicBezTo>
                  <a:lnTo>
                    <a:pt x="292" y="248"/>
                  </a:lnTo>
                  <a:cubicBezTo>
                    <a:pt x="311" y="230"/>
                    <a:pt x="311" y="200"/>
                    <a:pt x="292" y="181"/>
                  </a:cubicBezTo>
                  <a:lnTo>
                    <a:pt x="235" y="125"/>
                  </a:lnTo>
                  <a:cubicBezTo>
                    <a:pt x="230" y="119"/>
                    <a:pt x="220" y="119"/>
                    <a:pt x="214" y="125"/>
                  </a:cubicBezTo>
                  <a:cubicBezTo>
                    <a:pt x="211" y="127"/>
                    <a:pt x="210" y="131"/>
                    <a:pt x="210" y="135"/>
                  </a:cubicBezTo>
                  <a:cubicBezTo>
                    <a:pt x="210" y="139"/>
                    <a:pt x="211" y="143"/>
                    <a:pt x="214" y="146"/>
                  </a:cubicBezTo>
                  <a:lnTo>
                    <a:pt x="271" y="203"/>
                  </a:lnTo>
                  <a:cubicBezTo>
                    <a:pt x="274" y="206"/>
                    <a:pt x="276" y="210"/>
                    <a:pt x="276" y="215"/>
                  </a:cubicBezTo>
                  <a:cubicBezTo>
                    <a:pt x="276" y="219"/>
                    <a:pt x="274" y="224"/>
                    <a:pt x="271" y="227"/>
                  </a:cubicBezTo>
                  <a:lnTo>
                    <a:pt x="211" y="287"/>
                  </a:lnTo>
                  <a:lnTo>
                    <a:pt x="143" y="219"/>
                  </a:lnTo>
                  <a:cubicBezTo>
                    <a:pt x="138" y="213"/>
                    <a:pt x="128" y="213"/>
                    <a:pt x="122" y="219"/>
                  </a:cubicBezTo>
                  <a:cubicBezTo>
                    <a:pt x="119" y="222"/>
                    <a:pt x="118" y="226"/>
                    <a:pt x="118" y="230"/>
                  </a:cubicBezTo>
                  <a:cubicBezTo>
                    <a:pt x="118" y="234"/>
                    <a:pt x="119" y="237"/>
                    <a:pt x="122" y="240"/>
                  </a:cubicBezTo>
                  <a:lnTo>
                    <a:pt x="190" y="308"/>
                  </a:lnTo>
                  <a:lnTo>
                    <a:pt x="123" y="375"/>
                  </a:lnTo>
                  <a:cubicBezTo>
                    <a:pt x="120" y="378"/>
                    <a:pt x="116" y="377"/>
                    <a:pt x="114" y="375"/>
                  </a:cubicBezTo>
                  <a:lnTo>
                    <a:pt x="31" y="293"/>
                  </a:lnTo>
                  <a:cubicBezTo>
                    <a:pt x="30" y="292"/>
                    <a:pt x="30" y="290"/>
                    <a:pt x="30" y="288"/>
                  </a:cubicBezTo>
                  <a:cubicBezTo>
                    <a:pt x="30" y="287"/>
                    <a:pt x="30" y="285"/>
                    <a:pt x="31" y="284"/>
                  </a:cubicBezTo>
                  <a:lnTo>
                    <a:pt x="279" y="36"/>
                  </a:lnTo>
                  <a:cubicBezTo>
                    <a:pt x="282" y="33"/>
                    <a:pt x="288" y="33"/>
                    <a:pt x="292" y="36"/>
                  </a:cubicBezTo>
                  <a:lnTo>
                    <a:pt x="370" y="115"/>
                  </a:lnTo>
                  <a:cubicBezTo>
                    <a:pt x="376" y="120"/>
                    <a:pt x="386" y="120"/>
                    <a:pt x="391" y="115"/>
                  </a:cubicBezTo>
                  <a:cubicBezTo>
                    <a:pt x="394" y="112"/>
                    <a:pt x="396" y="108"/>
                    <a:pt x="396" y="104"/>
                  </a:cubicBezTo>
                  <a:cubicBezTo>
                    <a:pt x="396" y="100"/>
                    <a:pt x="394" y="96"/>
                    <a:pt x="391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1" name="Freeform 99">
              <a:extLst>
                <a:ext uri="{FF2B5EF4-FFF2-40B4-BE49-F238E27FC236}">
                  <a16:creationId xmlns="" xmlns:a16="http://schemas.microsoft.com/office/drawing/2014/main" id="{C0CEFCC9-00B2-D948-8FC2-D042E3D8DD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11" y="1958"/>
              <a:ext cx="504" cy="458"/>
            </a:xfrm>
            <a:custGeom>
              <a:avLst/>
              <a:gdLst>
                <a:gd name="T0" fmla="*/ 744 w 829"/>
                <a:gd name="T1" fmla="*/ 521 h 745"/>
                <a:gd name="T2" fmla="*/ 744 w 829"/>
                <a:gd name="T3" fmla="*/ 522 h 745"/>
                <a:gd name="T4" fmla="*/ 742 w 829"/>
                <a:gd name="T5" fmla="*/ 519 h 745"/>
                <a:gd name="T6" fmla="*/ 568 w 829"/>
                <a:gd name="T7" fmla="*/ 579 h 745"/>
                <a:gd name="T8" fmla="*/ 433 w 829"/>
                <a:gd name="T9" fmla="*/ 329 h 745"/>
                <a:gd name="T10" fmla="*/ 725 w 829"/>
                <a:gd name="T11" fmla="*/ 249 h 745"/>
                <a:gd name="T12" fmla="*/ 621 w 829"/>
                <a:gd name="T13" fmla="*/ 277 h 745"/>
                <a:gd name="T14" fmla="*/ 581 w 829"/>
                <a:gd name="T15" fmla="*/ 355 h 745"/>
                <a:gd name="T16" fmla="*/ 640 w 829"/>
                <a:gd name="T17" fmla="*/ 392 h 745"/>
                <a:gd name="T18" fmla="*/ 704 w 829"/>
                <a:gd name="T19" fmla="*/ 442 h 745"/>
                <a:gd name="T20" fmla="*/ 703 w 829"/>
                <a:gd name="T21" fmla="*/ 312 h 745"/>
                <a:gd name="T22" fmla="*/ 742 w 829"/>
                <a:gd name="T23" fmla="*/ 519 h 745"/>
                <a:gd name="T24" fmla="*/ 459 w 829"/>
                <a:gd name="T25" fmla="*/ 130 h 745"/>
                <a:gd name="T26" fmla="*/ 459 w 829"/>
                <a:gd name="T27" fmla="*/ 144 h 745"/>
                <a:gd name="T28" fmla="*/ 380 w 829"/>
                <a:gd name="T29" fmla="*/ 398 h 745"/>
                <a:gd name="T30" fmla="*/ 183 w 829"/>
                <a:gd name="T31" fmla="*/ 565 h 745"/>
                <a:gd name="T32" fmla="*/ 50 w 829"/>
                <a:gd name="T33" fmla="*/ 361 h 745"/>
                <a:gd name="T34" fmla="*/ 403 w 829"/>
                <a:gd name="T35" fmla="*/ 77 h 745"/>
                <a:gd name="T36" fmla="*/ 467 w 829"/>
                <a:gd name="T37" fmla="*/ 78 h 745"/>
                <a:gd name="T38" fmla="*/ 459 w 829"/>
                <a:gd name="T39" fmla="*/ 174 h 745"/>
                <a:gd name="T40" fmla="*/ 495 w 829"/>
                <a:gd name="T41" fmla="*/ 90 h 745"/>
                <a:gd name="T42" fmla="*/ 517 w 829"/>
                <a:gd name="T43" fmla="*/ 187 h 745"/>
                <a:gd name="T44" fmla="*/ 412 w 829"/>
                <a:gd name="T45" fmla="*/ 308 h 745"/>
                <a:gd name="T46" fmla="*/ 740 w 829"/>
                <a:gd name="T47" fmla="*/ 222 h 745"/>
                <a:gd name="T48" fmla="*/ 547 w 829"/>
                <a:gd name="T49" fmla="*/ 191 h 745"/>
                <a:gd name="T50" fmla="*/ 514 w 829"/>
                <a:gd name="T51" fmla="*/ 67 h 745"/>
                <a:gd name="T52" fmla="*/ 740 w 829"/>
                <a:gd name="T53" fmla="*/ 222 h 745"/>
                <a:gd name="T54" fmla="*/ 622 w 829"/>
                <a:gd name="T55" fmla="*/ 342 h 745"/>
                <a:gd name="T56" fmla="*/ 675 w 829"/>
                <a:gd name="T57" fmla="*/ 327 h 745"/>
                <a:gd name="T58" fmla="*/ 695 w 829"/>
                <a:gd name="T59" fmla="*/ 414 h 745"/>
                <a:gd name="T60" fmla="*/ 670 w 829"/>
                <a:gd name="T61" fmla="*/ 392 h 745"/>
                <a:gd name="T62" fmla="*/ 605 w 829"/>
                <a:gd name="T63" fmla="*/ 310 h 745"/>
                <a:gd name="T64" fmla="*/ 621 w 829"/>
                <a:gd name="T65" fmla="*/ 307 h 745"/>
                <a:gd name="T66" fmla="*/ 605 w 829"/>
                <a:gd name="T67" fmla="*/ 310 h 745"/>
                <a:gd name="T68" fmla="*/ 298 w 829"/>
                <a:gd name="T69" fmla="*/ 694 h 745"/>
                <a:gd name="T70" fmla="*/ 314 w 829"/>
                <a:gd name="T71" fmla="*/ 651 h 745"/>
                <a:gd name="T72" fmla="*/ 389 w 829"/>
                <a:gd name="T73" fmla="*/ 602 h 745"/>
                <a:gd name="T74" fmla="*/ 355 w 829"/>
                <a:gd name="T75" fmla="*/ 636 h 745"/>
                <a:gd name="T76" fmla="*/ 389 w 829"/>
                <a:gd name="T77" fmla="*/ 603 h 745"/>
                <a:gd name="T78" fmla="*/ 467 w 829"/>
                <a:gd name="T79" fmla="*/ 567 h 745"/>
                <a:gd name="T80" fmla="*/ 457 w 829"/>
                <a:gd name="T81" fmla="*/ 542 h 745"/>
                <a:gd name="T82" fmla="*/ 404 w 829"/>
                <a:gd name="T83" fmla="*/ 588 h 745"/>
                <a:gd name="T84" fmla="*/ 503 w 829"/>
                <a:gd name="T85" fmla="*/ 556 h 745"/>
                <a:gd name="T86" fmla="*/ 320 w 829"/>
                <a:gd name="T87" fmla="*/ 714 h 745"/>
                <a:gd name="T88" fmla="*/ 766 w 829"/>
                <a:gd name="T89" fmla="*/ 244 h 745"/>
                <a:gd name="T90" fmla="*/ 610 w 829"/>
                <a:gd name="T91" fmla="*/ 0 h 745"/>
                <a:gd name="T92" fmla="*/ 406 w 829"/>
                <a:gd name="T93" fmla="*/ 47 h 745"/>
                <a:gd name="T94" fmla="*/ 29 w 829"/>
                <a:gd name="T95" fmla="*/ 340 h 745"/>
                <a:gd name="T96" fmla="*/ 112 w 829"/>
                <a:gd name="T97" fmla="*/ 565 h 745"/>
                <a:gd name="T98" fmla="*/ 389 w 829"/>
                <a:gd name="T99" fmla="*/ 431 h 745"/>
                <a:gd name="T100" fmla="*/ 382 w 829"/>
                <a:gd name="T101" fmla="*/ 541 h 745"/>
                <a:gd name="T102" fmla="*/ 362 w 829"/>
                <a:gd name="T103" fmla="*/ 572 h 745"/>
                <a:gd name="T104" fmla="*/ 325 w 829"/>
                <a:gd name="T105" fmla="*/ 609 h 745"/>
                <a:gd name="T106" fmla="*/ 294 w 829"/>
                <a:gd name="T107" fmla="*/ 629 h 745"/>
                <a:gd name="T108" fmla="*/ 268 w 829"/>
                <a:gd name="T109" fmla="*/ 705 h 745"/>
                <a:gd name="T110" fmla="*/ 371 w 829"/>
                <a:gd name="T111" fmla="*/ 731 h 745"/>
                <a:gd name="T112" fmla="*/ 626 w 829"/>
                <a:gd name="T113" fmla="*/ 633 h 745"/>
                <a:gd name="T114" fmla="*/ 828 w 829"/>
                <a:gd name="T115" fmla="*/ 387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9" h="745">
                  <a:moveTo>
                    <a:pt x="744" y="521"/>
                  </a:moveTo>
                  <a:lnTo>
                    <a:pt x="744" y="521"/>
                  </a:lnTo>
                  <a:lnTo>
                    <a:pt x="744" y="521"/>
                  </a:lnTo>
                  <a:close/>
                  <a:moveTo>
                    <a:pt x="744" y="522"/>
                  </a:moveTo>
                  <a:lnTo>
                    <a:pt x="744" y="522"/>
                  </a:lnTo>
                  <a:lnTo>
                    <a:pt x="744" y="522"/>
                  </a:lnTo>
                  <a:lnTo>
                    <a:pt x="744" y="522"/>
                  </a:lnTo>
                  <a:close/>
                  <a:moveTo>
                    <a:pt x="742" y="519"/>
                  </a:moveTo>
                  <a:lnTo>
                    <a:pt x="742" y="519"/>
                  </a:lnTo>
                  <a:lnTo>
                    <a:pt x="683" y="579"/>
                  </a:lnTo>
                  <a:cubicBezTo>
                    <a:pt x="668" y="594"/>
                    <a:pt x="647" y="603"/>
                    <a:pt x="626" y="603"/>
                  </a:cubicBezTo>
                  <a:cubicBezTo>
                    <a:pt x="604" y="603"/>
                    <a:pt x="583" y="594"/>
                    <a:pt x="568" y="579"/>
                  </a:cubicBezTo>
                  <a:lnTo>
                    <a:pt x="433" y="444"/>
                  </a:lnTo>
                  <a:cubicBezTo>
                    <a:pt x="418" y="429"/>
                    <a:pt x="410" y="408"/>
                    <a:pt x="410" y="387"/>
                  </a:cubicBezTo>
                  <a:cubicBezTo>
                    <a:pt x="410" y="365"/>
                    <a:pt x="418" y="344"/>
                    <a:pt x="433" y="329"/>
                  </a:cubicBezTo>
                  <a:lnTo>
                    <a:pt x="496" y="266"/>
                  </a:lnTo>
                  <a:cubicBezTo>
                    <a:pt x="530" y="232"/>
                    <a:pt x="576" y="215"/>
                    <a:pt x="621" y="215"/>
                  </a:cubicBezTo>
                  <a:cubicBezTo>
                    <a:pt x="658" y="215"/>
                    <a:pt x="694" y="226"/>
                    <a:pt x="725" y="249"/>
                  </a:cubicBezTo>
                  <a:cubicBezTo>
                    <a:pt x="713" y="267"/>
                    <a:pt x="697" y="282"/>
                    <a:pt x="678" y="292"/>
                  </a:cubicBezTo>
                  <a:cubicBezTo>
                    <a:pt x="661" y="282"/>
                    <a:pt x="642" y="277"/>
                    <a:pt x="622" y="277"/>
                  </a:cubicBezTo>
                  <a:lnTo>
                    <a:pt x="621" y="277"/>
                  </a:lnTo>
                  <a:cubicBezTo>
                    <a:pt x="617" y="277"/>
                    <a:pt x="612" y="277"/>
                    <a:pt x="608" y="278"/>
                  </a:cubicBezTo>
                  <a:cubicBezTo>
                    <a:pt x="590" y="280"/>
                    <a:pt x="576" y="291"/>
                    <a:pt x="570" y="308"/>
                  </a:cubicBezTo>
                  <a:cubicBezTo>
                    <a:pt x="564" y="325"/>
                    <a:pt x="568" y="343"/>
                    <a:pt x="581" y="355"/>
                  </a:cubicBezTo>
                  <a:cubicBezTo>
                    <a:pt x="591" y="366"/>
                    <a:pt x="606" y="372"/>
                    <a:pt x="622" y="372"/>
                  </a:cubicBezTo>
                  <a:cubicBezTo>
                    <a:pt x="631" y="372"/>
                    <a:pt x="640" y="381"/>
                    <a:pt x="640" y="390"/>
                  </a:cubicBezTo>
                  <a:lnTo>
                    <a:pt x="640" y="392"/>
                  </a:lnTo>
                  <a:cubicBezTo>
                    <a:pt x="640" y="406"/>
                    <a:pt x="646" y="420"/>
                    <a:pt x="656" y="431"/>
                  </a:cubicBezTo>
                  <a:lnTo>
                    <a:pt x="657" y="431"/>
                  </a:lnTo>
                  <a:cubicBezTo>
                    <a:pt x="669" y="444"/>
                    <a:pt x="688" y="448"/>
                    <a:pt x="704" y="442"/>
                  </a:cubicBezTo>
                  <a:cubicBezTo>
                    <a:pt x="721" y="437"/>
                    <a:pt x="733" y="422"/>
                    <a:pt x="735" y="405"/>
                  </a:cubicBezTo>
                  <a:cubicBezTo>
                    <a:pt x="735" y="400"/>
                    <a:pt x="736" y="394"/>
                    <a:pt x="735" y="389"/>
                  </a:cubicBezTo>
                  <a:cubicBezTo>
                    <a:pt x="735" y="360"/>
                    <a:pt x="724" y="333"/>
                    <a:pt x="703" y="312"/>
                  </a:cubicBezTo>
                  <a:cubicBezTo>
                    <a:pt x="721" y="300"/>
                    <a:pt x="736" y="286"/>
                    <a:pt x="748" y="269"/>
                  </a:cubicBezTo>
                  <a:cubicBezTo>
                    <a:pt x="779" y="301"/>
                    <a:pt x="797" y="343"/>
                    <a:pt x="798" y="388"/>
                  </a:cubicBezTo>
                  <a:cubicBezTo>
                    <a:pt x="799" y="437"/>
                    <a:pt x="779" y="485"/>
                    <a:pt x="742" y="519"/>
                  </a:cubicBezTo>
                  <a:close/>
                  <a:moveTo>
                    <a:pt x="454" y="128"/>
                  </a:moveTo>
                  <a:lnTo>
                    <a:pt x="454" y="128"/>
                  </a:lnTo>
                  <a:cubicBezTo>
                    <a:pt x="456" y="129"/>
                    <a:pt x="457" y="130"/>
                    <a:pt x="459" y="130"/>
                  </a:cubicBezTo>
                  <a:cubicBezTo>
                    <a:pt x="462" y="131"/>
                    <a:pt x="465" y="131"/>
                    <a:pt x="467" y="131"/>
                  </a:cubicBezTo>
                  <a:cubicBezTo>
                    <a:pt x="468" y="132"/>
                    <a:pt x="469" y="134"/>
                    <a:pt x="469" y="135"/>
                  </a:cubicBezTo>
                  <a:cubicBezTo>
                    <a:pt x="469" y="140"/>
                    <a:pt x="464" y="144"/>
                    <a:pt x="459" y="144"/>
                  </a:cubicBezTo>
                  <a:cubicBezTo>
                    <a:pt x="454" y="144"/>
                    <a:pt x="450" y="140"/>
                    <a:pt x="450" y="135"/>
                  </a:cubicBezTo>
                  <a:cubicBezTo>
                    <a:pt x="450" y="132"/>
                    <a:pt x="452" y="129"/>
                    <a:pt x="454" y="128"/>
                  </a:cubicBezTo>
                  <a:close/>
                  <a:moveTo>
                    <a:pt x="380" y="398"/>
                  </a:moveTo>
                  <a:lnTo>
                    <a:pt x="380" y="398"/>
                  </a:lnTo>
                  <a:lnTo>
                    <a:pt x="234" y="544"/>
                  </a:lnTo>
                  <a:cubicBezTo>
                    <a:pt x="220" y="558"/>
                    <a:pt x="202" y="565"/>
                    <a:pt x="183" y="565"/>
                  </a:cubicBezTo>
                  <a:cubicBezTo>
                    <a:pt x="164" y="565"/>
                    <a:pt x="146" y="558"/>
                    <a:pt x="133" y="544"/>
                  </a:cubicBezTo>
                  <a:lnTo>
                    <a:pt x="50" y="462"/>
                  </a:lnTo>
                  <a:cubicBezTo>
                    <a:pt x="23" y="434"/>
                    <a:pt x="23" y="389"/>
                    <a:pt x="50" y="361"/>
                  </a:cubicBezTo>
                  <a:lnTo>
                    <a:pt x="315" y="96"/>
                  </a:lnTo>
                  <a:cubicBezTo>
                    <a:pt x="327" y="84"/>
                    <a:pt x="344" y="77"/>
                    <a:pt x="361" y="77"/>
                  </a:cubicBezTo>
                  <a:lnTo>
                    <a:pt x="403" y="77"/>
                  </a:lnTo>
                  <a:cubicBezTo>
                    <a:pt x="417" y="77"/>
                    <a:pt x="431" y="77"/>
                    <a:pt x="442" y="77"/>
                  </a:cubicBezTo>
                  <a:cubicBezTo>
                    <a:pt x="449" y="77"/>
                    <a:pt x="455" y="77"/>
                    <a:pt x="459" y="77"/>
                  </a:cubicBezTo>
                  <a:cubicBezTo>
                    <a:pt x="462" y="77"/>
                    <a:pt x="464" y="77"/>
                    <a:pt x="467" y="78"/>
                  </a:cubicBezTo>
                  <a:cubicBezTo>
                    <a:pt x="463" y="84"/>
                    <a:pt x="459" y="90"/>
                    <a:pt x="456" y="96"/>
                  </a:cubicBezTo>
                  <a:cubicBezTo>
                    <a:pt x="436" y="98"/>
                    <a:pt x="420" y="115"/>
                    <a:pt x="420" y="135"/>
                  </a:cubicBezTo>
                  <a:cubicBezTo>
                    <a:pt x="420" y="157"/>
                    <a:pt x="438" y="174"/>
                    <a:pt x="459" y="174"/>
                  </a:cubicBezTo>
                  <a:cubicBezTo>
                    <a:pt x="481" y="174"/>
                    <a:pt x="499" y="157"/>
                    <a:pt x="499" y="135"/>
                  </a:cubicBezTo>
                  <a:cubicBezTo>
                    <a:pt x="499" y="124"/>
                    <a:pt x="494" y="113"/>
                    <a:pt x="485" y="106"/>
                  </a:cubicBezTo>
                  <a:cubicBezTo>
                    <a:pt x="488" y="100"/>
                    <a:pt x="491" y="95"/>
                    <a:pt x="495" y="90"/>
                  </a:cubicBezTo>
                  <a:cubicBezTo>
                    <a:pt x="496" y="91"/>
                    <a:pt x="498" y="93"/>
                    <a:pt x="500" y="95"/>
                  </a:cubicBezTo>
                  <a:cubicBezTo>
                    <a:pt x="511" y="106"/>
                    <a:pt x="517" y="120"/>
                    <a:pt x="517" y="135"/>
                  </a:cubicBezTo>
                  <a:cubicBezTo>
                    <a:pt x="517" y="148"/>
                    <a:pt x="517" y="166"/>
                    <a:pt x="517" y="187"/>
                  </a:cubicBezTo>
                  <a:lnTo>
                    <a:pt x="517" y="212"/>
                  </a:lnTo>
                  <a:cubicBezTo>
                    <a:pt x="502" y="221"/>
                    <a:pt x="488" y="232"/>
                    <a:pt x="475" y="245"/>
                  </a:cubicBezTo>
                  <a:lnTo>
                    <a:pt x="412" y="308"/>
                  </a:lnTo>
                  <a:cubicBezTo>
                    <a:pt x="389" y="332"/>
                    <a:pt x="377" y="364"/>
                    <a:pt x="380" y="398"/>
                  </a:cubicBezTo>
                  <a:close/>
                  <a:moveTo>
                    <a:pt x="740" y="222"/>
                  </a:moveTo>
                  <a:lnTo>
                    <a:pt x="740" y="222"/>
                  </a:lnTo>
                  <a:cubicBezTo>
                    <a:pt x="705" y="197"/>
                    <a:pt x="663" y="185"/>
                    <a:pt x="621" y="185"/>
                  </a:cubicBezTo>
                  <a:cubicBezTo>
                    <a:pt x="596" y="185"/>
                    <a:pt x="571" y="189"/>
                    <a:pt x="547" y="198"/>
                  </a:cubicBezTo>
                  <a:lnTo>
                    <a:pt x="547" y="191"/>
                  </a:lnTo>
                  <a:cubicBezTo>
                    <a:pt x="547" y="169"/>
                    <a:pt x="547" y="149"/>
                    <a:pt x="547" y="135"/>
                  </a:cubicBezTo>
                  <a:cubicBezTo>
                    <a:pt x="547" y="112"/>
                    <a:pt x="538" y="90"/>
                    <a:pt x="521" y="73"/>
                  </a:cubicBezTo>
                  <a:cubicBezTo>
                    <a:pt x="519" y="71"/>
                    <a:pt x="517" y="69"/>
                    <a:pt x="514" y="67"/>
                  </a:cubicBezTo>
                  <a:cubicBezTo>
                    <a:pt x="540" y="43"/>
                    <a:pt x="574" y="29"/>
                    <a:pt x="610" y="29"/>
                  </a:cubicBezTo>
                  <a:cubicBezTo>
                    <a:pt x="687" y="29"/>
                    <a:pt x="750" y="92"/>
                    <a:pt x="750" y="170"/>
                  </a:cubicBezTo>
                  <a:cubicBezTo>
                    <a:pt x="750" y="188"/>
                    <a:pt x="747" y="205"/>
                    <a:pt x="740" y="222"/>
                  </a:cubicBezTo>
                  <a:close/>
                  <a:moveTo>
                    <a:pt x="670" y="390"/>
                  </a:moveTo>
                  <a:lnTo>
                    <a:pt x="670" y="390"/>
                  </a:lnTo>
                  <a:cubicBezTo>
                    <a:pt x="670" y="364"/>
                    <a:pt x="648" y="342"/>
                    <a:pt x="622" y="342"/>
                  </a:cubicBezTo>
                  <a:lnTo>
                    <a:pt x="621" y="342"/>
                  </a:lnTo>
                  <a:cubicBezTo>
                    <a:pt x="617" y="342"/>
                    <a:pt x="614" y="341"/>
                    <a:pt x="611" y="340"/>
                  </a:cubicBezTo>
                  <a:cubicBezTo>
                    <a:pt x="633" y="340"/>
                    <a:pt x="655" y="335"/>
                    <a:pt x="675" y="327"/>
                  </a:cubicBezTo>
                  <a:cubicBezTo>
                    <a:pt x="694" y="343"/>
                    <a:pt x="705" y="365"/>
                    <a:pt x="705" y="389"/>
                  </a:cubicBezTo>
                  <a:cubicBezTo>
                    <a:pt x="706" y="393"/>
                    <a:pt x="705" y="397"/>
                    <a:pt x="705" y="401"/>
                  </a:cubicBezTo>
                  <a:cubicBezTo>
                    <a:pt x="704" y="407"/>
                    <a:pt x="700" y="412"/>
                    <a:pt x="695" y="414"/>
                  </a:cubicBezTo>
                  <a:cubicBezTo>
                    <a:pt x="689" y="416"/>
                    <a:pt x="683" y="415"/>
                    <a:pt x="678" y="410"/>
                  </a:cubicBezTo>
                  <a:lnTo>
                    <a:pt x="678" y="410"/>
                  </a:lnTo>
                  <a:cubicBezTo>
                    <a:pt x="673" y="405"/>
                    <a:pt x="670" y="399"/>
                    <a:pt x="670" y="392"/>
                  </a:cubicBezTo>
                  <a:lnTo>
                    <a:pt x="670" y="392"/>
                  </a:lnTo>
                  <a:lnTo>
                    <a:pt x="670" y="390"/>
                  </a:lnTo>
                  <a:close/>
                  <a:moveTo>
                    <a:pt x="605" y="310"/>
                  </a:moveTo>
                  <a:lnTo>
                    <a:pt x="605" y="310"/>
                  </a:lnTo>
                  <a:cubicBezTo>
                    <a:pt x="607" y="308"/>
                    <a:pt x="609" y="308"/>
                    <a:pt x="611" y="307"/>
                  </a:cubicBezTo>
                  <a:cubicBezTo>
                    <a:pt x="614" y="307"/>
                    <a:pt x="618" y="307"/>
                    <a:pt x="621" y="307"/>
                  </a:cubicBezTo>
                  <a:lnTo>
                    <a:pt x="622" y="307"/>
                  </a:lnTo>
                  <a:cubicBezTo>
                    <a:pt x="626" y="307"/>
                    <a:pt x="630" y="307"/>
                    <a:pt x="634" y="308"/>
                  </a:cubicBezTo>
                  <a:cubicBezTo>
                    <a:pt x="624" y="309"/>
                    <a:pt x="614" y="310"/>
                    <a:pt x="605" y="310"/>
                  </a:cubicBezTo>
                  <a:close/>
                  <a:moveTo>
                    <a:pt x="341" y="651"/>
                  </a:moveTo>
                  <a:lnTo>
                    <a:pt x="341" y="651"/>
                  </a:lnTo>
                  <a:lnTo>
                    <a:pt x="298" y="694"/>
                  </a:lnTo>
                  <a:lnTo>
                    <a:pt x="298" y="675"/>
                  </a:lnTo>
                  <a:cubicBezTo>
                    <a:pt x="298" y="670"/>
                    <a:pt x="300" y="666"/>
                    <a:pt x="303" y="663"/>
                  </a:cubicBezTo>
                  <a:lnTo>
                    <a:pt x="314" y="651"/>
                  </a:lnTo>
                  <a:lnTo>
                    <a:pt x="340" y="651"/>
                  </a:lnTo>
                  <a:cubicBezTo>
                    <a:pt x="340" y="651"/>
                    <a:pt x="340" y="651"/>
                    <a:pt x="341" y="651"/>
                  </a:cubicBezTo>
                  <a:close/>
                  <a:moveTo>
                    <a:pt x="389" y="602"/>
                  </a:moveTo>
                  <a:lnTo>
                    <a:pt x="389" y="602"/>
                  </a:lnTo>
                  <a:lnTo>
                    <a:pt x="355" y="637"/>
                  </a:lnTo>
                  <a:cubicBezTo>
                    <a:pt x="355" y="637"/>
                    <a:pt x="355" y="636"/>
                    <a:pt x="355" y="636"/>
                  </a:cubicBezTo>
                  <a:lnTo>
                    <a:pt x="355" y="610"/>
                  </a:lnTo>
                  <a:lnTo>
                    <a:pt x="363" y="603"/>
                  </a:lnTo>
                  <a:lnTo>
                    <a:pt x="389" y="603"/>
                  </a:lnTo>
                  <a:cubicBezTo>
                    <a:pt x="389" y="603"/>
                    <a:pt x="389" y="603"/>
                    <a:pt x="389" y="602"/>
                  </a:cubicBezTo>
                  <a:close/>
                  <a:moveTo>
                    <a:pt x="467" y="567"/>
                  </a:moveTo>
                  <a:lnTo>
                    <a:pt x="467" y="567"/>
                  </a:lnTo>
                  <a:cubicBezTo>
                    <a:pt x="473" y="561"/>
                    <a:pt x="473" y="552"/>
                    <a:pt x="467" y="546"/>
                  </a:cubicBezTo>
                  <a:cubicBezTo>
                    <a:pt x="464" y="543"/>
                    <a:pt x="461" y="542"/>
                    <a:pt x="457" y="542"/>
                  </a:cubicBezTo>
                  <a:lnTo>
                    <a:pt x="457" y="542"/>
                  </a:lnTo>
                  <a:cubicBezTo>
                    <a:pt x="453" y="542"/>
                    <a:pt x="449" y="543"/>
                    <a:pt x="446" y="546"/>
                  </a:cubicBezTo>
                  <a:lnTo>
                    <a:pt x="404" y="588"/>
                  </a:lnTo>
                  <a:cubicBezTo>
                    <a:pt x="404" y="588"/>
                    <a:pt x="404" y="588"/>
                    <a:pt x="404" y="588"/>
                  </a:cubicBezTo>
                  <a:lnTo>
                    <a:pt x="404" y="562"/>
                  </a:lnTo>
                  <a:lnTo>
                    <a:pt x="456" y="509"/>
                  </a:lnTo>
                  <a:lnTo>
                    <a:pt x="503" y="556"/>
                  </a:lnTo>
                  <a:lnTo>
                    <a:pt x="350" y="709"/>
                  </a:lnTo>
                  <a:cubicBezTo>
                    <a:pt x="346" y="713"/>
                    <a:pt x="342" y="714"/>
                    <a:pt x="338" y="714"/>
                  </a:cubicBezTo>
                  <a:lnTo>
                    <a:pt x="320" y="714"/>
                  </a:lnTo>
                  <a:lnTo>
                    <a:pt x="467" y="567"/>
                  </a:lnTo>
                  <a:close/>
                  <a:moveTo>
                    <a:pt x="766" y="244"/>
                  </a:moveTo>
                  <a:lnTo>
                    <a:pt x="766" y="244"/>
                  </a:lnTo>
                  <a:cubicBezTo>
                    <a:pt x="766" y="243"/>
                    <a:pt x="765" y="243"/>
                    <a:pt x="764" y="242"/>
                  </a:cubicBezTo>
                  <a:cubicBezTo>
                    <a:pt x="775" y="219"/>
                    <a:pt x="780" y="195"/>
                    <a:pt x="780" y="170"/>
                  </a:cubicBezTo>
                  <a:cubicBezTo>
                    <a:pt x="780" y="76"/>
                    <a:pt x="704" y="0"/>
                    <a:pt x="610" y="0"/>
                  </a:cubicBezTo>
                  <a:cubicBezTo>
                    <a:pt x="564" y="0"/>
                    <a:pt x="519" y="18"/>
                    <a:pt x="487" y="52"/>
                  </a:cubicBezTo>
                  <a:cubicBezTo>
                    <a:pt x="478" y="49"/>
                    <a:pt x="469" y="47"/>
                    <a:pt x="459" y="47"/>
                  </a:cubicBezTo>
                  <a:cubicBezTo>
                    <a:pt x="447" y="47"/>
                    <a:pt x="427" y="47"/>
                    <a:pt x="406" y="47"/>
                  </a:cubicBezTo>
                  <a:lnTo>
                    <a:pt x="361" y="47"/>
                  </a:lnTo>
                  <a:cubicBezTo>
                    <a:pt x="336" y="47"/>
                    <a:pt x="312" y="57"/>
                    <a:pt x="294" y="75"/>
                  </a:cubicBezTo>
                  <a:lnTo>
                    <a:pt x="29" y="340"/>
                  </a:lnTo>
                  <a:cubicBezTo>
                    <a:pt x="10" y="359"/>
                    <a:pt x="0" y="384"/>
                    <a:pt x="0" y="411"/>
                  </a:cubicBezTo>
                  <a:cubicBezTo>
                    <a:pt x="0" y="438"/>
                    <a:pt x="10" y="464"/>
                    <a:pt x="29" y="483"/>
                  </a:cubicBezTo>
                  <a:lnTo>
                    <a:pt x="112" y="565"/>
                  </a:lnTo>
                  <a:cubicBezTo>
                    <a:pt x="131" y="585"/>
                    <a:pt x="156" y="595"/>
                    <a:pt x="183" y="595"/>
                  </a:cubicBezTo>
                  <a:cubicBezTo>
                    <a:pt x="210" y="595"/>
                    <a:pt x="236" y="585"/>
                    <a:pt x="255" y="565"/>
                  </a:cubicBezTo>
                  <a:lnTo>
                    <a:pt x="389" y="431"/>
                  </a:lnTo>
                  <a:cubicBezTo>
                    <a:pt x="395" y="444"/>
                    <a:pt x="402" y="455"/>
                    <a:pt x="412" y="465"/>
                  </a:cubicBezTo>
                  <a:lnTo>
                    <a:pt x="435" y="488"/>
                  </a:lnTo>
                  <a:lnTo>
                    <a:pt x="382" y="541"/>
                  </a:lnTo>
                  <a:cubicBezTo>
                    <a:pt x="377" y="546"/>
                    <a:pt x="374" y="553"/>
                    <a:pt x="374" y="560"/>
                  </a:cubicBezTo>
                  <a:lnTo>
                    <a:pt x="374" y="572"/>
                  </a:lnTo>
                  <a:lnTo>
                    <a:pt x="362" y="572"/>
                  </a:lnTo>
                  <a:cubicBezTo>
                    <a:pt x="354" y="572"/>
                    <a:pt x="348" y="575"/>
                    <a:pt x="342" y="580"/>
                  </a:cubicBezTo>
                  <a:lnTo>
                    <a:pt x="333" y="590"/>
                  </a:lnTo>
                  <a:cubicBezTo>
                    <a:pt x="328" y="595"/>
                    <a:pt x="325" y="602"/>
                    <a:pt x="325" y="609"/>
                  </a:cubicBezTo>
                  <a:lnTo>
                    <a:pt x="325" y="621"/>
                  </a:lnTo>
                  <a:lnTo>
                    <a:pt x="313" y="621"/>
                  </a:lnTo>
                  <a:cubicBezTo>
                    <a:pt x="306" y="621"/>
                    <a:pt x="299" y="624"/>
                    <a:pt x="294" y="629"/>
                  </a:cubicBezTo>
                  <a:lnTo>
                    <a:pt x="282" y="641"/>
                  </a:lnTo>
                  <a:cubicBezTo>
                    <a:pt x="273" y="650"/>
                    <a:pt x="268" y="662"/>
                    <a:pt x="268" y="675"/>
                  </a:cubicBezTo>
                  <a:lnTo>
                    <a:pt x="268" y="705"/>
                  </a:lnTo>
                  <a:cubicBezTo>
                    <a:pt x="268" y="727"/>
                    <a:pt x="285" y="745"/>
                    <a:pt x="307" y="745"/>
                  </a:cubicBezTo>
                  <a:lnTo>
                    <a:pt x="338" y="745"/>
                  </a:lnTo>
                  <a:cubicBezTo>
                    <a:pt x="350" y="745"/>
                    <a:pt x="362" y="740"/>
                    <a:pt x="371" y="731"/>
                  </a:cubicBezTo>
                  <a:lnTo>
                    <a:pt x="524" y="577"/>
                  </a:lnTo>
                  <a:lnTo>
                    <a:pt x="547" y="600"/>
                  </a:lnTo>
                  <a:cubicBezTo>
                    <a:pt x="568" y="621"/>
                    <a:pt x="596" y="633"/>
                    <a:pt x="626" y="633"/>
                  </a:cubicBezTo>
                  <a:cubicBezTo>
                    <a:pt x="655" y="633"/>
                    <a:pt x="683" y="621"/>
                    <a:pt x="704" y="600"/>
                  </a:cubicBezTo>
                  <a:lnTo>
                    <a:pt x="763" y="541"/>
                  </a:lnTo>
                  <a:cubicBezTo>
                    <a:pt x="805" y="501"/>
                    <a:pt x="829" y="445"/>
                    <a:pt x="828" y="387"/>
                  </a:cubicBezTo>
                  <a:cubicBezTo>
                    <a:pt x="827" y="333"/>
                    <a:pt x="805" y="282"/>
                    <a:pt x="766" y="2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E66E3B3A-0158-E747-A39A-0ADD2AEF67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31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="" xmlns:a16="http://schemas.microsoft.com/office/drawing/2014/main" id="{645EB3B0-B6C1-BE4E-9098-AA00F032822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Antes de comenzar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" name="Group 183">
            <a:extLst>
              <a:ext uri="{FF2B5EF4-FFF2-40B4-BE49-F238E27FC236}">
                <a16:creationId xmlns="" xmlns:a16="http://schemas.microsoft.com/office/drawing/2014/main" id="{D9DD239A-6855-334F-B125-5958C8464C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13782" y="1974959"/>
            <a:ext cx="3292475" cy="2883472"/>
            <a:chOff x="278" y="3191"/>
            <a:chExt cx="483" cy="423"/>
          </a:xfrm>
          <a:solidFill>
            <a:srgbClr val="12BF45"/>
          </a:solidFill>
        </p:grpSpPr>
        <p:sp>
          <p:nvSpPr>
            <p:cNvPr id="23" name="Freeform 184">
              <a:extLst>
                <a:ext uri="{FF2B5EF4-FFF2-40B4-BE49-F238E27FC236}">
                  <a16:creationId xmlns="" xmlns:a16="http://schemas.microsoft.com/office/drawing/2014/main" id="{4D33D763-4F2E-054E-B76A-6F56D8FB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3315"/>
              <a:ext cx="181" cy="17"/>
            </a:xfrm>
            <a:custGeom>
              <a:avLst/>
              <a:gdLst>
                <a:gd name="T0" fmla="*/ 286 w 300"/>
                <a:gd name="T1" fmla="*/ 0 h 28"/>
                <a:gd name="T2" fmla="*/ 286 w 300"/>
                <a:gd name="T3" fmla="*/ 0 h 28"/>
                <a:gd name="T4" fmla="*/ 14 w 300"/>
                <a:gd name="T5" fmla="*/ 0 h 28"/>
                <a:gd name="T6" fmla="*/ 0 w 300"/>
                <a:gd name="T7" fmla="*/ 14 h 28"/>
                <a:gd name="T8" fmla="*/ 14 w 300"/>
                <a:gd name="T9" fmla="*/ 28 h 28"/>
                <a:gd name="T10" fmla="*/ 286 w 300"/>
                <a:gd name="T11" fmla="*/ 28 h 28"/>
                <a:gd name="T12" fmla="*/ 300 w 300"/>
                <a:gd name="T13" fmla="*/ 14 h 28"/>
                <a:gd name="T14" fmla="*/ 286 w 300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28">
                  <a:moveTo>
                    <a:pt x="286" y="0"/>
                  </a:moveTo>
                  <a:lnTo>
                    <a:pt x="286" y="0"/>
                  </a:lnTo>
                  <a:lnTo>
                    <a:pt x="14" y="0"/>
                  </a:ln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lnTo>
                    <a:pt x="286" y="28"/>
                  </a:lnTo>
                  <a:cubicBezTo>
                    <a:pt x="294" y="28"/>
                    <a:pt x="300" y="22"/>
                    <a:pt x="300" y="14"/>
                  </a:cubicBezTo>
                  <a:cubicBezTo>
                    <a:pt x="300" y="6"/>
                    <a:pt x="294" y="0"/>
                    <a:pt x="2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4" name="Freeform 185">
              <a:extLst>
                <a:ext uri="{FF2B5EF4-FFF2-40B4-BE49-F238E27FC236}">
                  <a16:creationId xmlns="" xmlns:a16="http://schemas.microsoft.com/office/drawing/2014/main" id="{2838B5D4-E37D-4641-A89B-7BABBD0A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3391"/>
              <a:ext cx="181" cy="18"/>
            </a:xfrm>
            <a:custGeom>
              <a:avLst/>
              <a:gdLst>
                <a:gd name="T0" fmla="*/ 286 w 300"/>
                <a:gd name="T1" fmla="*/ 0 h 28"/>
                <a:gd name="T2" fmla="*/ 286 w 300"/>
                <a:gd name="T3" fmla="*/ 0 h 28"/>
                <a:gd name="T4" fmla="*/ 14 w 300"/>
                <a:gd name="T5" fmla="*/ 0 h 28"/>
                <a:gd name="T6" fmla="*/ 0 w 300"/>
                <a:gd name="T7" fmla="*/ 14 h 28"/>
                <a:gd name="T8" fmla="*/ 14 w 300"/>
                <a:gd name="T9" fmla="*/ 28 h 28"/>
                <a:gd name="T10" fmla="*/ 286 w 300"/>
                <a:gd name="T11" fmla="*/ 28 h 28"/>
                <a:gd name="T12" fmla="*/ 300 w 300"/>
                <a:gd name="T13" fmla="*/ 14 h 28"/>
                <a:gd name="T14" fmla="*/ 286 w 300"/>
                <a:gd name="T1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28">
                  <a:moveTo>
                    <a:pt x="286" y="0"/>
                  </a:moveTo>
                  <a:lnTo>
                    <a:pt x="286" y="0"/>
                  </a:lnTo>
                  <a:lnTo>
                    <a:pt x="14" y="0"/>
                  </a:ln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lnTo>
                    <a:pt x="286" y="28"/>
                  </a:lnTo>
                  <a:cubicBezTo>
                    <a:pt x="294" y="28"/>
                    <a:pt x="300" y="22"/>
                    <a:pt x="300" y="14"/>
                  </a:cubicBezTo>
                  <a:cubicBezTo>
                    <a:pt x="300" y="6"/>
                    <a:pt x="294" y="0"/>
                    <a:pt x="2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5" name="Freeform 186">
              <a:extLst>
                <a:ext uri="{FF2B5EF4-FFF2-40B4-BE49-F238E27FC236}">
                  <a16:creationId xmlns="" xmlns:a16="http://schemas.microsoft.com/office/drawing/2014/main" id="{4B1AC880-6D5B-8947-8D0A-C77787C74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3468"/>
              <a:ext cx="181" cy="17"/>
            </a:xfrm>
            <a:custGeom>
              <a:avLst/>
              <a:gdLst>
                <a:gd name="T0" fmla="*/ 286 w 300"/>
                <a:gd name="T1" fmla="*/ 0 h 29"/>
                <a:gd name="T2" fmla="*/ 286 w 300"/>
                <a:gd name="T3" fmla="*/ 0 h 29"/>
                <a:gd name="T4" fmla="*/ 14 w 300"/>
                <a:gd name="T5" fmla="*/ 0 h 29"/>
                <a:gd name="T6" fmla="*/ 0 w 300"/>
                <a:gd name="T7" fmla="*/ 15 h 29"/>
                <a:gd name="T8" fmla="*/ 14 w 300"/>
                <a:gd name="T9" fmla="*/ 29 h 29"/>
                <a:gd name="T10" fmla="*/ 286 w 300"/>
                <a:gd name="T11" fmla="*/ 29 h 29"/>
                <a:gd name="T12" fmla="*/ 300 w 300"/>
                <a:gd name="T13" fmla="*/ 15 h 29"/>
                <a:gd name="T14" fmla="*/ 286 w 300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29">
                  <a:moveTo>
                    <a:pt x="286" y="0"/>
                  </a:moveTo>
                  <a:lnTo>
                    <a:pt x="286" y="0"/>
                  </a:lnTo>
                  <a:lnTo>
                    <a:pt x="14" y="0"/>
                  </a:lnTo>
                  <a:cubicBezTo>
                    <a:pt x="6" y="0"/>
                    <a:pt x="0" y="7"/>
                    <a:pt x="0" y="15"/>
                  </a:cubicBezTo>
                  <a:cubicBezTo>
                    <a:pt x="0" y="23"/>
                    <a:pt x="6" y="29"/>
                    <a:pt x="14" y="29"/>
                  </a:cubicBezTo>
                  <a:lnTo>
                    <a:pt x="286" y="29"/>
                  </a:lnTo>
                  <a:cubicBezTo>
                    <a:pt x="294" y="29"/>
                    <a:pt x="300" y="23"/>
                    <a:pt x="300" y="15"/>
                  </a:cubicBezTo>
                  <a:cubicBezTo>
                    <a:pt x="300" y="7"/>
                    <a:pt x="294" y="0"/>
                    <a:pt x="2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6" name="Freeform 187">
              <a:extLst>
                <a:ext uri="{FF2B5EF4-FFF2-40B4-BE49-F238E27FC236}">
                  <a16:creationId xmlns="" xmlns:a16="http://schemas.microsoft.com/office/drawing/2014/main" id="{E922A295-93F9-7A48-A19D-F9E0EC96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42"/>
              <a:ext cx="93" cy="18"/>
            </a:xfrm>
            <a:custGeom>
              <a:avLst/>
              <a:gdLst>
                <a:gd name="T0" fmla="*/ 140 w 154"/>
                <a:gd name="T1" fmla="*/ 0 h 29"/>
                <a:gd name="T2" fmla="*/ 140 w 154"/>
                <a:gd name="T3" fmla="*/ 0 h 29"/>
                <a:gd name="T4" fmla="*/ 15 w 154"/>
                <a:gd name="T5" fmla="*/ 0 h 29"/>
                <a:gd name="T6" fmla="*/ 0 w 154"/>
                <a:gd name="T7" fmla="*/ 14 h 29"/>
                <a:gd name="T8" fmla="*/ 15 w 154"/>
                <a:gd name="T9" fmla="*/ 29 h 29"/>
                <a:gd name="T10" fmla="*/ 140 w 154"/>
                <a:gd name="T11" fmla="*/ 29 h 29"/>
                <a:gd name="T12" fmla="*/ 154 w 154"/>
                <a:gd name="T13" fmla="*/ 14 h 29"/>
                <a:gd name="T14" fmla="*/ 140 w 154"/>
                <a:gd name="T1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29">
                  <a:moveTo>
                    <a:pt x="140" y="0"/>
                  </a:moveTo>
                  <a:lnTo>
                    <a:pt x="140" y="0"/>
                  </a:lnTo>
                  <a:lnTo>
                    <a:pt x="15" y="0"/>
                  </a:lnTo>
                  <a:cubicBezTo>
                    <a:pt x="7" y="0"/>
                    <a:pt x="0" y="7"/>
                    <a:pt x="0" y="14"/>
                  </a:cubicBezTo>
                  <a:cubicBezTo>
                    <a:pt x="0" y="22"/>
                    <a:pt x="7" y="29"/>
                    <a:pt x="15" y="29"/>
                  </a:cubicBezTo>
                  <a:lnTo>
                    <a:pt x="140" y="29"/>
                  </a:lnTo>
                  <a:cubicBezTo>
                    <a:pt x="148" y="29"/>
                    <a:pt x="154" y="22"/>
                    <a:pt x="154" y="14"/>
                  </a:cubicBezTo>
                  <a:cubicBezTo>
                    <a:pt x="154" y="7"/>
                    <a:pt x="148" y="0"/>
                    <a:pt x="1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7" name="Freeform 188">
              <a:extLst>
                <a:ext uri="{FF2B5EF4-FFF2-40B4-BE49-F238E27FC236}">
                  <a16:creationId xmlns="" xmlns:a16="http://schemas.microsoft.com/office/drawing/2014/main" id="{3214D67D-6683-7642-9423-FF48E778DB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" y="3290"/>
              <a:ext cx="240" cy="243"/>
            </a:xfrm>
            <a:custGeom>
              <a:avLst/>
              <a:gdLst>
                <a:gd name="T0" fmla="*/ 339 w 398"/>
                <a:gd name="T1" fmla="*/ 125 h 397"/>
                <a:gd name="T2" fmla="*/ 339 w 398"/>
                <a:gd name="T3" fmla="*/ 125 h 397"/>
                <a:gd name="T4" fmla="*/ 273 w 398"/>
                <a:gd name="T5" fmla="*/ 59 h 397"/>
                <a:gd name="T6" fmla="*/ 289 w 398"/>
                <a:gd name="T7" fmla="*/ 43 h 397"/>
                <a:gd name="T8" fmla="*/ 321 w 398"/>
                <a:gd name="T9" fmla="*/ 29 h 397"/>
                <a:gd name="T10" fmla="*/ 368 w 398"/>
                <a:gd name="T11" fmla="*/ 76 h 397"/>
                <a:gd name="T12" fmla="*/ 354 w 398"/>
                <a:gd name="T13" fmla="*/ 109 h 397"/>
                <a:gd name="T14" fmla="*/ 339 w 398"/>
                <a:gd name="T15" fmla="*/ 125 h 397"/>
                <a:gd name="T16" fmla="*/ 129 w 398"/>
                <a:gd name="T17" fmla="*/ 254 h 397"/>
                <a:gd name="T18" fmla="*/ 129 w 398"/>
                <a:gd name="T19" fmla="*/ 254 h 397"/>
                <a:gd name="T20" fmla="*/ 78 w 398"/>
                <a:gd name="T21" fmla="*/ 254 h 397"/>
                <a:gd name="T22" fmla="*/ 252 w 398"/>
                <a:gd name="T23" fmla="*/ 80 h 397"/>
                <a:gd name="T24" fmla="*/ 318 w 398"/>
                <a:gd name="T25" fmla="*/ 146 h 397"/>
                <a:gd name="T26" fmla="*/ 143 w 398"/>
                <a:gd name="T27" fmla="*/ 320 h 397"/>
                <a:gd name="T28" fmla="*/ 143 w 398"/>
                <a:gd name="T29" fmla="*/ 269 h 397"/>
                <a:gd name="T30" fmla="*/ 129 w 398"/>
                <a:gd name="T31" fmla="*/ 254 h 397"/>
                <a:gd name="T32" fmla="*/ 58 w 398"/>
                <a:gd name="T33" fmla="*/ 333 h 397"/>
                <a:gd name="T34" fmla="*/ 58 w 398"/>
                <a:gd name="T35" fmla="*/ 333 h 397"/>
                <a:gd name="T36" fmla="*/ 45 w 398"/>
                <a:gd name="T37" fmla="*/ 333 h 397"/>
                <a:gd name="T38" fmla="*/ 56 w 398"/>
                <a:gd name="T39" fmla="*/ 283 h 397"/>
                <a:gd name="T40" fmla="*/ 114 w 398"/>
                <a:gd name="T41" fmla="*/ 283 h 397"/>
                <a:gd name="T42" fmla="*/ 114 w 398"/>
                <a:gd name="T43" fmla="*/ 341 h 397"/>
                <a:gd name="T44" fmla="*/ 65 w 398"/>
                <a:gd name="T45" fmla="*/ 352 h 397"/>
                <a:gd name="T46" fmla="*/ 65 w 398"/>
                <a:gd name="T47" fmla="*/ 339 h 397"/>
                <a:gd name="T48" fmla="*/ 58 w 398"/>
                <a:gd name="T49" fmla="*/ 333 h 397"/>
                <a:gd name="T50" fmla="*/ 321 w 398"/>
                <a:gd name="T51" fmla="*/ 0 h 397"/>
                <a:gd name="T52" fmla="*/ 321 w 398"/>
                <a:gd name="T53" fmla="*/ 0 h 397"/>
                <a:gd name="T54" fmla="*/ 268 w 398"/>
                <a:gd name="T55" fmla="*/ 22 h 397"/>
                <a:gd name="T56" fmla="*/ 31 w 398"/>
                <a:gd name="T57" fmla="*/ 259 h 397"/>
                <a:gd name="T58" fmla="*/ 29 w 398"/>
                <a:gd name="T59" fmla="*/ 262 h 397"/>
                <a:gd name="T60" fmla="*/ 0 w 398"/>
                <a:gd name="T61" fmla="*/ 389 h 397"/>
                <a:gd name="T62" fmla="*/ 2 w 398"/>
                <a:gd name="T63" fmla="*/ 395 h 397"/>
                <a:gd name="T64" fmla="*/ 7 w 398"/>
                <a:gd name="T65" fmla="*/ 397 h 397"/>
                <a:gd name="T66" fmla="*/ 8 w 398"/>
                <a:gd name="T67" fmla="*/ 397 h 397"/>
                <a:gd name="T68" fmla="*/ 136 w 398"/>
                <a:gd name="T69" fmla="*/ 368 h 397"/>
                <a:gd name="T70" fmla="*/ 139 w 398"/>
                <a:gd name="T71" fmla="*/ 366 h 397"/>
                <a:gd name="T72" fmla="*/ 375 w 398"/>
                <a:gd name="T73" fmla="*/ 130 h 397"/>
                <a:gd name="T74" fmla="*/ 398 w 398"/>
                <a:gd name="T75" fmla="*/ 76 h 397"/>
                <a:gd name="T76" fmla="*/ 321 w 398"/>
                <a:gd name="T7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98" h="397">
                  <a:moveTo>
                    <a:pt x="339" y="125"/>
                  </a:moveTo>
                  <a:lnTo>
                    <a:pt x="339" y="125"/>
                  </a:lnTo>
                  <a:lnTo>
                    <a:pt x="273" y="59"/>
                  </a:lnTo>
                  <a:lnTo>
                    <a:pt x="289" y="43"/>
                  </a:lnTo>
                  <a:cubicBezTo>
                    <a:pt x="289" y="43"/>
                    <a:pt x="302" y="29"/>
                    <a:pt x="321" y="29"/>
                  </a:cubicBezTo>
                  <a:cubicBezTo>
                    <a:pt x="347" y="29"/>
                    <a:pt x="368" y="50"/>
                    <a:pt x="368" y="76"/>
                  </a:cubicBezTo>
                  <a:cubicBezTo>
                    <a:pt x="368" y="88"/>
                    <a:pt x="363" y="100"/>
                    <a:pt x="354" y="109"/>
                  </a:cubicBezTo>
                  <a:lnTo>
                    <a:pt x="339" y="125"/>
                  </a:lnTo>
                  <a:close/>
                  <a:moveTo>
                    <a:pt x="129" y="254"/>
                  </a:moveTo>
                  <a:lnTo>
                    <a:pt x="129" y="254"/>
                  </a:lnTo>
                  <a:lnTo>
                    <a:pt x="78" y="254"/>
                  </a:lnTo>
                  <a:lnTo>
                    <a:pt x="252" y="80"/>
                  </a:lnTo>
                  <a:lnTo>
                    <a:pt x="318" y="146"/>
                  </a:lnTo>
                  <a:lnTo>
                    <a:pt x="143" y="320"/>
                  </a:lnTo>
                  <a:lnTo>
                    <a:pt x="143" y="269"/>
                  </a:lnTo>
                  <a:cubicBezTo>
                    <a:pt x="143" y="260"/>
                    <a:pt x="137" y="254"/>
                    <a:pt x="129" y="254"/>
                  </a:cubicBezTo>
                  <a:close/>
                  <a:moveTo>
                    <a:pt x="58" y="333"/>
                  </a:moveTo>
                  <a:lnTo>
                    <a:pt x="58" y="333"/>
                  </a:lnTo>
                  <a:lnTo>
                    <a:pt x="45" y="333"/>
                  </a:lnTo>
                  <a:lnTo>
                    <a:pt x="56" y="283"/>
                  </a:lnTo>
                  <a:lnTo>
                    <a:pt x="114" y="283"/>
                  </a:lnTo>
                  <a:lnTo>
                    <a:pt x="114" y="341"/>
                  </a:lnTo>
                  <a:lnTo>
                    <a:pt x="65" y="352"/>
                  </a:lnTo>
                  <a:lnTo>
                    <a:pt x="65" y="339"/>
                  </a:lnTo>
                  <a:cubicBezTo>
                    <a:pt x="65" y="336"/>
                    <a:pt x="62" y="333"/>
                    <a:pt x="58" y="333"/>
                  </a:cubicBezTo>
                  <a:close/>
                  <a:moveTo>
                    <a:pt x="321" y="0"/>
                  </a:moveTo>
                  <a:lnTo>
                    <a:pt x="321" y="0"/>
                  </a:lnTo>
                  <a:cubicBezTo>
                    <a:pt x="301" y="0"/>
                    <a:pt x="282" y="8"/>
                    <a:pt x="268" y="22"/>
                  </a:cubicBezTo>
                  <a:lnTo>
                    <a:pt x="31" y="259"/>
                  </a:lnTo>
                  <a:cubicBezTo>
                    <a:pt x="30" y="259"/>
                    <a:pt x="30" y="261"/>
                    <a:pt x="29" y="262"/>
                  </a:cubicBezTo>
                  <a:lnTo>
                    <a:pt x="0" y="389"/>
                  </a:lnTo>
                  <a:cubicBezTo>
                    <a:pt x="0" y="391"/>
                    <a:pt x="0" y="394"/>
                    <a:pt x="2" y="395"/>
                  </a:cubicBezTo>
                  <a:cubicBezTo>
                    <a:pt x="3" y="397"/>
                    <a:pt x="5" y="397"/>
                    <a:pt x="7" y="397"/>
                  </a:cubicBezTo>
                  <a:cubicBezTo>
                    <a:pt x="7" y="397"/>
                    <a:pt x="8" y="397"/>
                    <a:pt x="8" y="397"/>
                  </a:cubicBezTo>
                  <a:lnTo>
                    <a:pt x="136" y="368"/>
                  </a:lnTo>
                  <a:cubicBezTo>
                    <a:pt x="137" y="368"/>
                    <a:pt x="138" y="367"/>
                    <a:pt x="139" y="366"/>
                  </a:cubicBezTo>
                  <a:lnTo>
                    <a:pt x="375" y="130"/>
                  </a:lnTo>
                  <a:cubicBezTo>
                    <a:pt x="390" y="115"/>
                    <a:pt x="398" y="96"/>
                    <a:pt x="398" y="76"/>
                  </a:cubicBezTo>
                  <a:cubicBezTo>
                    <a:pt x="398" y="34"/>
                    <a:pt x="363" y="0"/>
                    <a:pt x="3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8" name="Freeform 189">
              <a:extLst>
                <a:ext uri="{FF2B5EF4-FFF2-40B4-BE49-F238E27FC236}">
                  <a16:creationId xmlns="" xmlns:a16="http://schemas.microsoft.com/office/drawing/2014/main" id="{E451FC0E-50CC-0A44-B315-081FF3F87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3489"/>
              <a:ext cx="18" cy="21"/>
            </a:xfrm>
            <a:custGeom>
              <a:avLst/>
              <a:gdLst>
                <a:gd name="T0" fmla="*/ 9 w 30"/>
                <a:gd name="T1" fmla="*/ 0 h 34"/>
                <a:gd name="T2" fmla="*/ 9 w 30"/>
                <a:gd name="T3" fmla="*/ 0 h 34"/>
                <a:gd name="T4" fmla="*/ 0 w 30"/>
                <a:gd name="T5" fmla="*/ 34 h 34"/>
                <a:gd name="T6" fmla="*/ 30 w 30"/>
                <a:gd name="T7" fmla="*/ 26 h 34"/>
                <a:gd name="T8" fmla="*/ 26 w 30"/>
                <a:gd name="T9" fmla="*/ 2 h 34"/>
                <a:gd name="T10" fmla="*/ 9 w 30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4">
                  <a:moveTo>
                    <a:pt x="9" y="0"/>
                  </a:moveTo>
                  <a:lnTo>
                    <a:pt x="9" y="0"/>
                  </a:lnTo>
                  <a:lnTo>
                    <a:pt x="0" y="34"/>
                  </a:lnTo>
                  <a:lnTo>
                    <a:pt x="30" y="26"/>
                  </a:lnTo>
                  <a:lnTo>
                    <a:pt x="26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9" name="Freeform 191">
              <a:extLst>
                <a:ext uri="{FF2B5EF4-FFF2-40B4-BE49-F238E27FC236}">
                  <a16:creationId xmlns="" xmlns:a16="http://schemas.microsoft.com/office/drawing/2014/main" id="{0C88CDC2-3112-514D-B515-E300D91C9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" y="3191"/>
              <a:ext cx="360" cy="423"/>
            </a:xfrm>
            <a:custGeom>
              <a:avLst/>
              <a:gdLst>
                <a:gd name="T0" fmla="*/ 451 w 596"/>
                <a:gd name="T1" fmla="*/ 47 h 694"/>
                <a:gd name="T2" fmla="*/ 451 w 596"/>
                <a:gd name="T3" fmla="*/ 47 h 694"/>
                <a:gd name="T4" fmla="*/ 455 w 596"/>
                <a:gd name="T5" fmla="*/ 51 h 694"/>
                <a:gd name="T6" fmla="*/ 546 w 596"/>
                <a:gd name="T7" fmla="*/ 141 h 694"/>
                <a:gd name="T8" fmla="*/ 464 w 596"/>
                <a:gd name="T9" fmla="*/ 141 h 694"/>
                <a:gd name="T10" fmla="*/ 451 w 596"/>
                <a:gd name="T11" fmla="*/ 128 h 694"/>
                <a:gd name="T12" fmla="*/ 451 w 596"/>
                <a:gd name="T13" fmla="*/ 47 h 694"/>
                <a:gd name="T14" fmla="*/ 567 w 596"/>
                <a:gd name="T15" fmla="*/ 485 h 694"/>
                <a:gd name="T16" fmla="*/ 567 w 596"/>
                <a:gd name="T17" fmla="*/ 485 h 694"/>
                <a:gd name="T18" fmla="*/ 567 w 596"/>
                <a:gd name="T19" fmla="*/ 623 h 694"/>
                <a:gd name="T20" fmla="*/ 525 w 596"/>
                <a:gd name="T21" fmla="*/ 666 h 694"/>
                <a:gd name="T22" fmla="*/ 71 w 596"/>
                <a:gd name="T23" fmla="*/ 666 h 694"/>
                <a:gd name="T24" fmla="*/ 28 w 596"/>
                <a:gd name="T25" fmla="*/ 623 h 694"/>
                <a:gd name="T26" fmla="*/ 28 w 596"/>
                <a:gd name="T27" fmla="*/ 70 h 694"/>
                <a:gd name="T28" fmla="*/ 71 w 596"/>
                <a:gd name="T29" fmla="*/ 27 h 694"/>
                <a:gd name="T30" fmla="*/ 422 w 596"/>
                <a:gd name="T31" fmla="*/ 27 h 694"/>
                <a:gd name="T32" fmla="*/ 422 w 596"/>
                <a:gd name="T33" fmla="*/ 128 h 694"/>
                <a:gd name="T34" fmla="*/ 464 w 596"/>
                <a:gd name="T35" fmla="*/ 170 h 694"/>
                <a:gd name="T36" fmla="*/ 567 w 596"/>
                <a:gd name="T37" fmla="*/ 170 h 694"/>
                <a:gd name="T38" fmla="*/ 567 w 596"/>
                <a:gd name="T39" fmla="*/ 310 h 694"/>
                <a:gd name="T40" fmla="*/ 596 w 596"/>
                <a:gd name="T41" fmla="*/ 280 h 694"/>
                <a:gd name="T42" fmla="*/ 596 w 596"/>
                <a:gd name="T43" fmla="*/ 155 h 694"/>
                <a:gd name="T44" fmla="*/ 591 w 596"/>
                <a:gd name="T45" fmla="*/ 145 h 694"/>
                <a:gd name="T46" fmla="*/ 446 w 596"/>
                <a:gd name="T47" fmla="*/ 4 h 694"/>
                <a:gd name="T48" fmla="*/ 437 w 596"/>
                <a:gd name="T49" fmla="*/ 0 h 694"/>
                <a:gd name="T50" fmla="*/ 71 w 596"/>
                <a:gd name="T51" fmla="*/ 0 h 694"/>
                <a:gd name="T52" fmla="*/ 0 w 596"/>
                <a:gd name="T53" fmla="*/ 70 h 694"/>
                <a:gd name="T54" fmla="*/ 0 w 596"/>
                <a:gd name="T55" fmla="*/ 623 h 694"/>
                <a:gd name="T56" fmla="*/ 71 w 596"/>
                <a:gd name="T57" fmla="*/ 694 h 694"/>
                <a:gd name="T58" fmla="*/ 525 w 596"/>
                <a:gd name="T59" fmla="*/ 694 h 694"/>
                <a:gd name="T60" fmla="*/ 596 w 596"/>
                <a:gd name="T61" fmla="*/ 623 h 694"/>
                <a:gd name="T62" fmla="*/ 596 w 596"/>
                <a:gd name="T63" fmla="*/ 460 h 694"/>
                <a:gd name="T64" fmla="*/ 567 w 596"/>
                <a:gd name="T65" fmla="*/ 485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6" h="694">
                  <a:moveTo>
                    <a:pt x="451" y="47"/>
                  </a:moveTo>
                  <a:lnTo>
                    <a:pt x="451" y="47"/>
                  </a:lnTo>
                  <a:lnTo>
                    <a:pt x="455" y="51"/>
                  </a:lnTo>
                  <a:lnTo>
                    <a:pt x="546" y="141"/>
                  </a:lnTo>
                  <a:lnTo>
                    <a:pt x="464" y="141"/>
                  </a:lnTo>
                  <a:cubicBezTo>
                    <a:pt x="457" y="141"/>
                    <a:pt x="451" y="135"/>
                    <a:pt x="451" y="128"/>
                  </a:cubicBezTo>
                  <a:lnTo>
                    <a:pt x="451" y="47"/>
                  </a:lnTo>
                  <a:close/>
                  <a:moveTo>
                    <a:pt x="567" y="485"/>
                  </a:moveTo>
                  <a:lnTo>
                    <a:pt x="567" y="485"/>
                  </a:lnTo>
                  <a:lnTo>
                    <a:pt x="567" y="623"/>
                  </a:lnTo>
                  <a:cubicBezTo>
                    <a:pt x="567" y="647"/>
                    <a:pt x="548" y="666"/>
                    <a:pt x="525" y="666"/>
                  </a:cubicBezTo>
                  <a:lnTo>
                    <a:pt x="71" y="666"/>
                  </a:lnTo>
                  <a:cubicBezTo>
                    <a:pt x="47" y="666"/>
                    <a:pt x="28" y="647"/>
                    <a:pt x="28" y="623"/>
                  </a:cubicBezTo>
                  <a:lnTo>
                    <a:pt x="28" y="70"/>
                  </a:lnTo>
                  <a:cubicBezTo>
                    <a:pt x="28" y="46"/>
                    <a:pt x="47" y="27"/>
                    <a:pt x="71" y="27"/>
                  </a:cubicBezTo>
                  <a:lnTo>
                    <a:pt x="422" y="27"/>
                  </a:lnTo>
                  <a:lnTo>
                    <a:pt x="422" y="128"/>
                  </a:lnTo>
                  <a:cubicBezTo>
                    <a:pt x="422" y="151"/>
                    <a:pt x="441" y="170"/>
                    <a:pt x="464" y="170"/>
                  </a:cubicBezTo>
                  <a:lnTo>
                    <a:pt x="567" y="170"/>
                  </a:lnTo>
                  <a:lnTo>
                    <a:pt x="567" y="310"/>
                  </a:lnTo>
                  <a:lnTo>
                    <a:pt x="596" y="280"/>
                  </a:lnTo>
                  <a:lnTo>
                    <a:pt x="596" y="155"/>
                  </a:lnTo>
                  <a:cubicBezTo>
                    <a:pt x="596" y="151"/>
                    <a:pt x="594" y="148"/>
                    <a:pt x="591" y="145"/>
                  </a:cubicBezTo>
                  <a:lnTo>
                    <a:pt x="446" y="4"/>
                  </a:lnTo>
                  <a:cubicBezTo>
                    <a:pt x="444" y="1"/>
                    <a:pt x="440" y="0"/>
                    <a:pt x="437" y="0"/>
                  </a:cubicBezTo>
                  <a:lnTo>
                    <a:pt x="71" y="0"/>
                  </a:lnTo>
                  <a:cubicBezTo>
                    <a:pt x="31" y="0"/>
                    <a:pt x="0" y="31"/>
                    <a:pt x="0" y="70"/>
                  </a:cubicBezTo>
                  <a:lnTo>
                    <a:pt x="0" y="623"/>
                  </a:lnTo>
                  <a:cubicBezTo>
                    <a:pt x="0" y="663"/>
                    <a:pt x="31" y="694"/>
                    <a:pt x="71" y="694"/>
                  </a:cubicBezTo>
                  <a:lnTo>
                    <a:pt x="525" y="694"/>
                  </a:lnTo>
                  <a:cubicBezTo>
                    <a:pt x="564" y="694"/>
                    <a:pt x="596" y="663"/>
                    <a:pt x="596" y="623"/>
                  </a:cubicBezTo>
                  <a:lnTo>
                    <a:pt x="596" y="460"/>
                  </a:lnTo>
                  <a:lnTo>
                    <a:pt x="567" y="4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  <p:sp>
        <p:nvSpPr>
          <p:cNvPr id="30" name="CuadroTexto 29">
            <a:extLst>
              <a:ext uri="{FF2B5EF4-FFF2-40B4-BE49-F238E27FC236}">
                <a16:creationId xmlns="" xmlns:a16="http://schemas.microsoft.com/office/drawing/2014/main" id="{0ABA26B4-A630-DC40-8151-0D5A505658BA}"/>
              </a:ext>
            </a:extLst>
          </p:cNvPr>
          <p:cNvSpPr txBox="1"/>
          <p:nvPr/>
        </p:nvSpPr>
        <p:spPr>
          <a:xfrm>
            <a:off x="435601" y="1642830"/>
            <a:ext cx="5122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Se piensa que los accidentes de tránsito son eventos fortuitos donde difícilmente le puede suceder a uno o algún familiar y cuando suceden es producto del destino o mala fortuna, pero los accidentes son un hecho repentino que ocasiona daños a la salud y se produce por la ocurrencia de condiciones prevenibles.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="" xmlns:a16="http://schemas.microsoft.com/office/drawing/2014/main" id="{C4433551-6D51-D04F-9CF5-7A5AC9249A81}"/>
              </a:ext>
            </a:extLst>
          </p:cNvPr>
          <p:cNvSpPr/>
          <p:nvPr/>
        </p:nvSpPr>
        <p:spPr>
          <a:xfrm>
            <a:off x="782822" y="3544508"/>
            <a:ext cx="46178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¿Por qué se conduce con una nula o baja preparación?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b="1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¿Por qué no cambiar la conducta al conducir?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b="1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¿Por qué no aprender a cómo evitarlos?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21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E72E7815-7707-9641-A64E-37C88B2A4D53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6336563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Recomendaciones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03DBCD3A-EC72-664C-9E21-4E10D5BB312D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6A94DE30-7D25-1441-B423-D2720204B1D4}"/>
              </a:ext>
            </a:extLst>
          </p:cNvPr>
          <p:cNvSpPr/>
          <p:nvPr/>
        </p:nvSpPr>
        <p:spPr>
          <a:xfrm>
            <a:off x="435600" y="1899445"/>
            <a:ext cx="6341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Identificar malas prácticas y que son comunes, ocasionando accidentes que podrían ser fatales.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Señalizar adecuadamente, para advertir a otros conductores las maniobras que realizare.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Viajar siempre con la cantidad necesaria de combustible para evitar una panne. 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Mantener una distancia razonable y prudente con el auto que te antecede.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Poner atención en la ruta y en los automóviles que te rodean.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No usar el teléfono celular mientras conduces.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Si se transporta objetos en la cabina del vehículo, éstos deben ir sujetos y/o amarrados.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Todos los ocupantes del vehículo deben usar el cinturón de seguridad.</a:t>
            </a:r>
            <a:endParaRPr lang="es-CL" sz="1200" dirty="0">
              <a:latin typeface="ACHS Nueva Serif" pitchFamily="2" charset="0"/>
              <a:cs typeface="Arial" panose="020B0604020202020204" pitchFamily="34" charset="0"/>
            </a:endParaRPr>
          </a:p>
          <a:p>
            <a:pPr marL="273050" indent="-273050" algn="just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Utiliza los espejos constantemente.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FB925CB5-23C2-F14B-B50E-11493E0079A6}"/>
              </a:ext>
            </a:extLst>
          </p:cNvPr>
          <p:cNvSpPr txBox="1">
            <a:spLocks/>
          </p:cNvSpPr>
          <p:nvPr/>
        </p:nvSpPr>
        <p:spPr>
          <a:xfrm>
            <a:off x="449999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Durante la conducción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E66E3B3A-0158-E747-A39A-0ADD2AEF67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grpSp>
        <p:nvGrpSpPr>
          <p:cNvPr id="19" name="Group 59">
            <a:extLst>
              <a:ext uri="{FF2B5EF4-FFF2-40B4-BE49-F238E27FC236}">
                <a16:creationId xmlns="" xmlns:a16="http://schemas.microsoft.com/office/drawing/2014/main" id="{BCC15A40-6F35-DB4B-A08C-9F053431C1FC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7888830" y="2781392"/>
            <a:ext cx="7735140" cy="3579808"/>
            <a:chOff x="310" y="2065"/>
            <a:chExt cx="672" cy="311"/>
          </a:xfrm>
          <a:solidFill>
            <a:srgbClr val="15C047"/>
          </a:solidFill>
        </p:grpSpPr>
        <p:sp>
          <p:nvSpPr>
            <p:cNvPr id="20" name="Freeform 60">
              <a:extLst>
                <a:ext uri="{FF2B5EF4-FFF2-40B4-BE49-F238E27FC236}">
                  <a16:creationId xmlns="" xmlns:a16="http://schemas.microsoft.com/office/drawing/2014/main" id="{9813908B-5BAA-ED42-9E51-3D0BCA1C6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" y="2065"/>
              <a:ext cx="672" cy="311"/>
            </a:xfrm>
            <a:custGeom>
              <a:avLst/>
              <a:gdLst>
                <a:gd name="T0" fmla="*/ 1067 w 1107"/>
                <a:gd name="T1" fmla="*/ 259 h 502"/>
                <a:gd name="T2" fmla="*/ 993 w 1107"/>
                <a:gd name="T3" fmla="*/ 184 h 502"/>
                <a:gd name="T4" fmla="*/ 995 w 1107"/>
                <a:gd name="T5" fmla="*/ 182 h 502"/>
                <a:gd name="T6" fmla="*/ 1067 w 1107"/>
                <a:gd name="T7" fmla="*/ 259 h 502"/>
                <a:gd name="T8" fmla="*/ 1075 w 1107"/>
                <a:gd name="T9" fmla="*/ 291 h 502"/>
                <a:gd name="T10" fmla="*/ 1077 w 1107"/>
                <a:gd name="T11" fmla="*/ 313 h 502"/>
                <a:gd name="T12" fmla="*/ 997 w 1107"/>
                <a:gd name="T13" fmla="*/ 363 h 502"/>
                <a:gd name="T14" fmla="*/ 874 w 1107"/>
                <a:gd name="T15" fmla="*/ 254 h 502"/>
                <a:gd name="T16" fmla="*/ 751 w 1107"/>
                <a:gd name="T17" fmla="*/ 363 h 502"/>
                <a:gd name="T18" fmla="*/ 378 w 1107"/>
                <a:gd name="T19" fmla="*/ 362 h 502"/>
                <a:gd name="T20" fmla="*/ 132 w 1107"/>
                <a:gd name="T21" fmla="*/ 362 h 502"/>
                <a:gd name="T22" fmla="*/ 30 w 1107"/>
                <a:gd name="T23" fmla="*/ 363 h 502"/>
                <a:gd name="T24" fmla="*/ 31 w 1107"/>
                <a:gd name="T25" fmla="*/ 253 h 502"/>
                <a:gd name="T26" fmla="*/ 102 w 1107"/>
                <a:gd name="T27" fmla="*/ 168 h 502"/>
                <a:gd name="T28" fmla="*/ 959 w 1107"/>
                <a:gd name="T29" fmla="*/ 170 h 502"/>
                <a:gd name="T30" fmla="*/ 961 w 1107"/>
                <a:gd name="T31" fmla="*/ 172 h 502"/>
                <a:gd name="T32" fmla="*/ 1075 w 1107"/>
                <a:gd name="T33" fmla="*/ 291 h 502"/>
                <a:gd name="T34" fmla="*/ 874 w 1107"/>
                <a:gd name="T35" fmla="*/ 472 h 502"/>
                <a:gd name="T36" fmla="*/ 874 w 1107"/>
                <a:gd name="T37" fmla="*/ 284 h 502"/>
                <a:gd name="T38" fmla="*/ 874 w 1107"/>
                <a:gd name="T39" fmla="*/ 472 h 502"/>
                <a:gd name="T40" fmla="*/ 255 w 1107"/>
                <a:gd name="T41" fmla="*/ 472 h 502"/>
                <a:gd name="T42" fmla="*/ 255 w 1107"/>
                <a:gd name="T43" fmla="*/ 284 h 502"/>
                <a:gd name="T44" fmla="*/ 255 w 1107"/>
                <a:gd name="T45" fmla="*/ 472 h 502"/>
                <a:gd name="T46" fmla="*/ 30 w 1107"/>
                <a:gd name="T47" fmla="*/ 211 h 502"/>
                <a:gd name="T48" fmla="*/ 72 w 1107"/>
                <a:gd name="T49" fmla="*/ 168 h 502"/>
                <a:gd name="T50" fmla="*/ 68 w 1107"/>
                <a:gd name="T51" fmla="*/ 189 h 502"/>
                <a:gd name="T52" fmla="*/ 36 w 1107"/>
                <a:gd name="T53" fmla="*/ 220 h 502"/>
                <a:gd name="T54" fmla="*/ 32 w 1107"/>
                <a:gd name="T55" fmla="*/ 222 h 502"/>
                <a:gd name="T56" fmla="*/ 30 w 1107"/>
                <a:gd name="T57" fmla="*/ 211 h 502"/>
                <a:gd name="T58" fmla="*/ 344 w 1107"/>
                <a:gd name="T59" fmla="*/ 40 h 502"/>
                <a:gd name="T60" fmla="*/ 129 w 1107"/>
                <a:gd name="T61" fmla="*/ 137 h 502"/>
                <a:gd name="T62" fmla="*/ 394 w 1107"/>
                <a:gd name="T63" fmla="*/ 30 h 502"/>
                <a:gd name="T64" fmla="*/ 396 w 1107"/>
                <a:gd name="T65" fmla="*/ 29 h 502"/>
                <a:gd name="T66" fmla="*/ 524 w 1107"/>
                <a:gd name="T67" fmla="*/ 29 h 502"/>
                <a:gd name="T68" fmla="*/ 302 w 1107"/>
                <a:gd name="T69" fmla="*/ 137 h 502"/>
                <a:gd name="T70" fmla="*/ 394 w 1107"/>
                <a:gd name="T71" fmla="*/ 30 h 502"/>
                <a:gd name="T72" fmla="*/ 554 w 1107"/>
                <a:gd name="T73" fmla="*/ 30 h 502"/>
                <a:gd name="T74" fmla="*/ 609 w 1107"/>
                <a:gd name="T75" fmla="*/ 44 h 502"/>
                <a:gd name="T76" fmla="*/ 554 w 1107"/>
                <a:gd name="T77" fmla="*/ 137 h 502"/>
                <a:gd name="T78" fmla="*/ 932 w 1107"/>
                <a:gd name="T79" fmla="*/ 137 h 502"/>
                <a:gd name="T80" fmla="*/ 870 w 1107"/>
                <a:gd name="T81" fmla="*/ 137 h 502"/>
                <a:gd name="T82" fmla="*/ 546 w 1107"/>
                <a:gd name="T83" fmla="*/ 0 h 502"/>
                <a:gd name="T84" fmla="*/ 329 w 1107"/>
                <a:gd name="T85" fmla="*/ 14 h 502"/>
                <a:gd name="T86" fmla="*/ 48 w 1107"/>
                <a:gd name="T87" fmla="*/ 142 h 502"/>
                <a:gd name="T88" fmla="*/ 0 w 1107"/>
                <a:gd name="T89" fmla="*/ 211 h 502"/>
                <a:gd name="T90" fmla="*/ 132 w 1107"/>
                <a:gd name="T91" fmla="*/ 393 h 502"/>
                <a:gd name="T92" fmla="*/ 255 w 1107"/>
                <a:gd name="T93" fmla="*/ 502 h 502"/>
                <a:gd name="T94" fmla="*/ 378 w 1107"/>
                <a:gd name="T95" fmla="*/ 393 h 502"/>
                <a:gd name="T96" fmla="*/ 751 w 1107"/>
                <a:gd name="T97" fmla="*/ 395 h 502"/>
                <a:gd name="T98" fmla="*/ 997 w 1107"/>
                <a:gd name="T99" fmla="*/ 395 h 502"/>
                <a:gd name="T100" fmla="*/ 1107 w 1107"/>
                <a:gd name="T101" fmla="*/ 393 h 502"/>
                <a:gd name="T102" fmla="*/ 932 w 1107"/>
                <a:gd name="T103" fmla="*/ 137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07" h="502">
                  <a:moveTo>
                    <a:pt x="1067" y="259"/>
                  </a:moveTo>
                  <a:lnTo>
                    <a:pt x="1067" y="259"/>
                  </a:lnTo>
                  <a:lnTo>
                    <a:pt x="1064" y="259"/>
                  </a:lnTo>
                  <a:cubicBezTo>
                    <a:pt x="1027" y="250"/>
                    <a:pt x="999" y="221"/>
                    <a:pt x="993" y="184"/>
                  </a:cubicBezTo>
                  <a:lnTo>
                    <a:pt x="992" y="181"/>
                  </a:lnTo>
                  <a:lnTo>
                    <a:pt x="995" y="182"/>
                  </a:lnTo>
                  <a:cubicBezTo>
                    <a:pt x="1027" y="198"/>
                    <a:pt x="1052" y="224"/>
                    <a:pt x="1066" y="256"/>
                  </a:cubicBezTo>
                  <a:lnTo>
                    <a:pt x="1067" y="259"/>
                  </a:lnTo>
                  <a:close/>
                  <a:moveTo>
                    <a:pt x="1075" y="291"/>
                  </a:moveTo>
                  <a:lnTo>
                    <a:pt x="1075" y="291"/>
                  </a:lnTo>
                  <a:lnTo>
                    <a:pt x="1076" y="292"/>
                  </a:lnTo>
                  <a:cubicBezTo>
                    <a:pt x="1077" y="300"/>
                    <a:pt x="1077" y="306"/>
                    <a:pt x="1077" y="313"/>
                  </a:cubicBezTo>
                  <a:lnTo>
                    <a:pt x="1077" y="363"/>
                  </a:lnTo>
                  <a:lnTo>
                    <a:pt x="997" y="363"/>
                  </a:lnTo>
                  <a:lnTo>
                    <a:pt x="997" y="362"/>
                  </a:lnTo>
                  <a:cubicBezTo>
                    <a:pt x="989" y="300"/>
                    <a:pt x="936" y="254"/>
                    <a:pt x="874" y="254"/>
                  </a:cubicBezTo>
                  <a:cubicBezTo>
                    <a:pt x="812" y="254"/>
                    <a:pt x="759" y="300"/>
                    <a:pt x="751" y="362"/>
                  </a:cubicBezTo>
                  <a:lnTo>
                    <a:pt x="751" y="363"/>
                  </a:lnTo>
                  <a:lnTo>
                    <a:pt x="378" y="363"/>
                  </a:lnTo>
                  <a:lnTo>
                    <a:pt x="378" y="362"/>
                  </a:lnTo>
                  <a:cubicBezTo>
                    <a:pt x="370" y="300"/>
                    <a:pt x="317" y="254"/>
                    <a:pt x="255" y="254"/>
                  </a:cubicBezTo>
                  <a:cubicBezTo>
                    <a:pt x="193" y="254"/>
                    <a:pt x="140" y="300"/>
                    <a:pt x="132" y="362"/>
                  </a:cubicBezTo>
                  <a:lnTo>
                    <a:pt x="132" y="363"/>
                  </a:lnTo>
                  <a:lnTo>
                    <a:pt x="30" y="363"/>
                  </a:lnTo>
                  <a:lnTo>
                    <a:pt x="30" y="254"/>
                  </a:lnTo>
                  <a:lnTo>
                    <a:pt x="31" y="253"/>
                  </a:lnTo>
                  <a:cubicBezTo>
                    <a:pt x="71" y="246"/>
                    <a:pt x="101" y="210"/>
                    <a:pt x="102" y="169"/>
                  </a:cubicBezTo>
                  <a:lnTo>
                    <a:pt x="102" y="168"/>
                  </a:lnTo>
                  <a:lnTo>
                    <a:pt x="932" y="168"/>
                  </a:lnTo>
                  <a:cubicBezTo>
                    <a:pt x="941" y="168"/>
                    <a:pt x="950" y="168"/>
                    <a:pt x="959" y="170"/>
                  </a:cubicBezTo>
                  <a:lnTo>
                    <a:pt x="961" y="170"/>
                  </a:lnTo>
                  <a:lnTo>
                    <a:pt x="961" y="172"/>
                  </a:lnTo>
                  <a:cubicBezTo>
                    <a:pt x="963" y="234"/>
                    <a:pt x="1012" y="285"/>
                    <a:pt x="1074" y="291"/>
                  </a:cubicBezTo>
                  <a:lnTo>
                    <a:pt x="1075" y="291"/>
                  </a:lnTo>
                  <a:close/>
                  <a:moveTo>
                    <a:pt x="874" y="472"/>
                  </a:moveTo>
                  <a:lnTo>
                    <a:pt x="874" y="472"/>
                  </a:lnTo>
                  <a:cubicBezTo>
                    <a:pt x="822" y="472"/>
                    <a:pt x="780" y="430"/>
                    <a:pt x="780" y="378"/>
                  </a:cubicBezTo>
                  <a:cubicBezTo>
                    <a:pt x="780" y="326"/>
                    <a:pt x="822" y="284"/>
                    <a:pt x="874" y="284"/>
                  </a:cubicBezTo>
                  <a:cubicBezTo>
                    <a:pt x="926" y="284"/>
                    <a:pt x="968" y="326"/>
                    <a:pt x="968" y="378"/>
                  </a:cubicBezTo>
                  <a:cubicBezTo>
                    <a:pt x="968" y="430"/>
                    <a:pt x="926" y="472"/>
                    <a:pt x="874" y="472"/>
                  </a:cubicBezTo>
                  <a:close/>
                  <a:moveTo>
                    <a:pt x="255" y="472"/>
                  </a:moveTo>
                  <a:lnTo>
                    <a:pt x="255" y="472"/>
                  </a:lnTo>
                  <a:cubicBezTo>
                    <a:pt x="203" y="472"/>
                    <a:pt x="161" y="430"/>
                    <a:pt x="161" y="378"/>
                  </a:cubicBezTo>
                  <a:cubicBezTo>
                    <a:pt x="161" y="326"/>
                    <a:pt x="203" y="284"/>
                    <a:pt x="255" y="284"/>
                  </a:cubicBezTo>
                  <a:cubicBezTo>
                    <a:pt x="307" y="284"/>
                    <a:pt x="349" y="326"/>
                    <a:pt x="349" y="378"/>
                  </a:cubicBezTo>
                  <a:cubicBezTo>
                    <a:pt x="349" y="430"/>
                    <a:pt x="307" y="472"/>
                    <a:pt x="255" y="472"/>
                  </a:cubicBezTo>
                  <a:close/>
                  <a:moveTo>
                    <a:pt x="30" y="211"/>
                  </a:moveTo>
                  <a:lnTo>
                    <a:pt x="30" y="211"/>
                  </a:lnTo>
                  <a:cubicBezTo>
                    <a:pt x="30" y="188"/>
                    <a:pt x="48" y="169"/>
                    <a:pt x="70" y="168"/>
                  </a:cubicBezTo>
                  <a:lnTo>
                    <a:pt x="72" y="168"/>
                  </a:lnTo>
                  <a:lnTo>
                    <a:pt x="72" y="170"/>
                  </a:lnTo>
                  <a:cubicBezTo>
                    <a:pt x="72" y="177"/>
                    <a:pt x="70" y="183"/>
                    <a:pt x="68" y="189"/>
                  </a:cubicBezTo>
                  <a:lnTo>
                    <a:pt x="68" y="189"/>
                  </a:lnTo>
                  <a:lnTo>
                    <a:pt x="36" y="220"/>
                  </a:lnTo>
                  <a:cubicBezTo>
                    <a:pt x="36" y="221"/>
                    <a:pt x="35" y="221"/>
                    <a:pt x="34" y="221"/>
                  </a:cubicBezTo>
                  <a:cubicBezTo>
                    <a:pt x="33" y="221"/>
                    <a:pt x="33" y="222"/>
                    <a:pt x="32" y="222"/>
                  </a:cubicBezTo>
                  <a:lnTo>
                    <a:pt x="30" y="222"/>
                  </a:lnTo>
                  <a:lnTo>
                    <a:pt x="30" y="211"/>
                  </a:lnTo>
                  <a:close/>
                  <a:moveTo>
                    <a:pt x="344" y="40"/>
                  </a:moveTo>
                  <a:lnTo>
                    <a:pt x="344" y="40"/>
                  </a:lnTo>
                  <a:lnTo>
                    <a:pt x="262" y="137"/>
                  </a:lnTo>
                  <a:lnTo>
                    <a:pt x="129" y="137"/>
                  </a:lnTo>
                  <a:lnTo>
                    <a:pt x="344" y="40"/>
                  </a:lnTo>
                  <a:close/>
                  <a:moveTo>
                    <a:pt x="394" y="30"/>
                  </a:moveTo>
                  <a:lnTo>
                    <a:pt x="394" y="30"/>
                  </a:lnTo>
                  <a:cubicBezTo>
                    <a:pt x="394" y="30"/>
                    <a:pt x="395" y="29"/>
                    <a:pt x="396" y="29"/>
                  </a:cubicBezTo>
                  <a:cubicBezTo>
                    <a:pt x="397" y="29"/>
                    <a:pt x="398" y="29"/>
                    <a:pt x="400" y="29"/>
                  </a:cubicBezTo>
                  <a:lnTo>
                    <a:pt x="524" y="29"/>
                  </a:lnTo>
                  <a:lnTo>
                    <a:pt x="524" y="137"/>
                  </a:lnTo>
                  <a:lnTo>
                    <a:pt x="302" y="137"/>
                  </a:lnTo>
                  <a:lnTo>
                    <a:pt x="393" y="30"/>
                  </a:lnTo>
                  <a:lnTo>
                    <a:pt x="394" y="30"/>
                  </a:lnTo>
                  <a:close/>
                  <a:moveTo>
                    <a:pt x="554" y="30"/>
                  </a:moveTo>
                  <a:lnTo>
                    <a:pt x="554" y="30"/>
                  </a:lnTo>
                  <a:lnTo>
                    <a:pt x="556" y="30"/>
                  </a:lnTo>
                  <a:cubicBezTo>
                    <a:pt x="575" y="31"/>
                    <a:pt x="593" y="36"/>
                    <a:pt x="609" y="44"/>
                  </a:cubicBezTo>
                  <a:lnTo>
                    <a:pt x="801" y="137"/>
                  </a:lnTo>
                  <a:lnTo>
                    <a:pt x="554" y="137"/>
                  </a:lnTo>
                  <a:lnTo>
                    <a:pt x="554" y="30"/>
                  </a:lnTo>
                  <a:close/>
                  <a:moveTo>
                    <a:pt x="932" y="137"/>
                  </a:moveTo>
                  <a:lnTo>
                    <a:pt x="932" y="137"/>
                  </a:lnTo>
                  <a:lnTo>
                    <a:pt x="870" y="137"/>
                  </a:lnTo>
                  <a:lnTo>
                    <a:pt x="622" y="17"/>
                  </a:lnTo>
                  <a:cubicBezTo>
                    <a:pt x="599" y="5"/>
                    <a:pt x="572" y="0"/>
                    <a:pt x="546" y="0"/>
                  </a:cubicBezTo>
                  <a:lnTo>
                    <a:pt x="400" y="0"/>
                  </a:lnTo>
                  <a:cubicBezTo>
                    <a:pt x="375" y="0"/>
                    <a:pt x="351" y="4"/>
                    <a:pt x="329" y="14"/>
                  </a:cubicBezTo>
                  <a:lnTo>
                    <a:pt x="52" y="139"/>
                  </a:lnTo>
                  <a:cubicBezTo>
                    <a:pt x="51" y="139"/>
                    <a:pt x="49" y="140"/>
                    <a:pt x="48" y="142"/>
                  </a:cubicBezTo>
                  <a:lnTo>
                    <a:pt x="47" y="142"/>
                  </a:lnTo>
                  <a:cubicBezTo>
                    <a:pt x="19" y="153"/>
                    <a:pt x="0" y="181"/>
                    <a:pt x="0" y="211"/>
                  </a:cubicBezTo>
                  <a:lnTo>
                    <a:pt x="0" y="393"/>
                  </a:lnTo>
                  <a:lnTo>
                    <a:pt x="132" y="393"/>
                  </a:lnTo>
                  <a:lnTo>
                    <a:pt x="132" y="395"/>
                  </a:lnTo>
                  <a:cubicBezTo>
                    <a:pt x="140" y="456"/>
                    <a:pt x="193" y="502"/>
                    <a:pt x="255" y="502"/>
                  </a:cubicBezTo>
                  <a:cubicBezTo>
                    <a:pt x="317" y="502"/>
                    <a:pt x="370" y="456"/>
                    <a:pt x="378" y="395"/>
                  </a:cubicBezTo>
                  <a:lnTo>
                    <a:pt x="378" y="393"/>
                  </a:lnTo>
                  <a:lnTo>
                    <a:pt x="751" y="393"/>
                  </a:lnTo>
                  <a:lnTo>
                    <a:pt x="751" y="395"/>
                  </a:lnTo>
                  <a:cubicBezTo>
                    <a:pt x="759" y="456"/>
                    <a:pt x="812" y="502"/>
                    <a:pt x="874" y="502"/>
                  </a:cubicBezTo>
                  <a:cubicBezTo>
                    <a:pt x="936" y="502"/>
                    <a:pt x="989" y="456"/>
                    <a:pt x="997" y="395"/>
                  </a:cubicBezTo>
                  <a:lnTo>
                    <a:pt x="997" y="393"/>
                  </a:lnTo>
                  <a:lnTo>
                    <a:pt x="1107" y="393"/>
                  </a:lnTo>
                  <a:lnTo>
                    <a:pt x="1107" y="313"/>
                  </a:lnTo>
                  <a:cubicBezTo>
                    <a:pt x="1107" y="216"/>
                    <a:pt x="1029" y="137"/>
                    <a:pt x="932" y="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1" name="Freeform 63">
              <a:extLst>
                <a:ext uri="{FF2B5EF4-FFF2-40B4-BE49-F238E27FC236}">
                  <a16:creationId xmlns="" xmlns:a16="http://schemas.microsoft.com/office/drawing/2014/main" id="{38946025-679B-B749-947C-C6A3F5A352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4" y="2272"/>
              <a:ext cx="54" cy="55"/>
            </a:xfrm>
            <a:custGeom>
              <a:avLst/>
              <a:gdLst>
                <a:gd name="T0" fmla="*/ 44 w 88"/>
                <a:gd name="T1" fmla="*/ 58 h 88"/>
                <a:gd name="T2" fmla="*/ 44 w 88"/>
                <a:gd name="T3" fmla="*/ 58 h 88"/>
                <a:gd name="T4" fmla="*/ 30 w 88"/>
                <a:gd name="T5" fmla="*/ 44 h 88"/>
                <a:gd name="T6" fmla="*/ 44 w 88"/>
                <a:gd name="T7" fmla="*/ 30 h 88"/>
                <a:gd name="T8" fmla="*/ 58 w 88"/>
                <a:gd name="T9" fmla="*/ 44 h 88"/>
                <a:gd name="T10" fmla="*/ 44 w 88"/>
                <a:gd name="T11" fmla="*/ 58 h 88"/>
                <a:gd name="T12" fmla="*/ 44 w 88"/>
                <a:gd name="T13" fmla="*/ 0 h 88"/>
                <a:gd name="T14" fmla="*/ 44 w 88"/>
                <a:gd name="T15" fmla="*/ 0 h 88"/>
                <a:gd name="T16" fmla="*/ 0 w 88"/>
                <a:gd name="T17" fmla="*/ 44 h 88"/>
                <a:gd name="T18" fmla="*/ 44 w 88"/>
                <a:gd name="T19" fmla="*/ 88 h 88"/>
                <a:gd name="T20" fmla="*/ 88 w 88"/>
                <a:gd name="T21" fmla="*/ 44 h 88"/>
                <a:gd name="T22" fmla="*/ 44 w 88"/>
                <a:gd name="T2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88">
                  <a:moveTo>
                    <a:pt x="44" y="58"/>
                  </a:moveTo>
                  <a:lnTo>
                    <a:pt x="44" y="58"/>
                  </a:lnTo>
                  <a:cubicBezTo>
                    <a:pt x="36" y="58"/>
                    <a:pt x="30" y="52"/>
                    <a:pt x="30" y="44"/>
                  </a:cubicBezTo>
                  <a:cubicBezTo>
                    <a:pt x="30" y="36"/>
                    <a:pt x="36" y="30"/>
                    <a:pt x="44" y="30"/>
                  </a:cubicBezTo>
                  <a:cubicBezTo>
                    <a:pt x="52" y="30"/>
                    <a:pt x="58" y="36"/>
                    <a:pt x="58" y="44"/>
                  </a:cubicBezTo>
                  <a:cubicBezTo>
                    <a:pt x="58" y="52"/>
                    <a:pt x="52" y="58"/>
                    <a:pt x="44" y="58"/>
                  </a:cubicBezTo>
                  <a:close/>
                  <a:moveTo>
                    <a:pt x="44" y="0"/>
                  </a:moveTo>
                  <a:lnTo>
                    <a:pt x="44" y="0"/>
                  </a:ln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4" y="88"/>
                  </a:cubicBezTo>
                  <a:cubicBezTo>
                    <a:pt x="68" y="88"/>
                    <a:pt x="88" y="69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22" name="Freeform 64">
              <a:extLst>
                <a:ext uri="{FF2B5EF4-FFF2-40B4-BE49-F238E27FC236}">
                  <a16:creationId xmlns="" xmlns:a16="http://schemas.microsoft.com/office/drawing/2014/main" id="{265B9DA2-E388-C147-8667-33EF5A24DC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" y="2272"/>
              <a:ext cx="54" cy="55"/>
            </a:xfrm>
            <a:custGeom>
              <a:avLst/>
              <a:gdLst>
                <a:gd name="T0" fmla="*/ 44 w 88"/>
                <a:gd name="T1" fmla="*/ 58 h 88"/>
                <a:gd name="T2" fmla="*/ 44 w 88"/>
                <a:gd name="T3" fmla="*/ 58 h 88"/>
                <a:gd name="T4" fmla="*/ 30 w 88"/>
                <a:gd name="T5" fmla="*/ 44 h 88"/>
                <a:gd name="T6" fmla="*/ 44 w 88"/>
                <a:gd name="T7" fmla="*/ 30 h 88"/>
                <a:gd name="T8" fmla="*/ 58 w 88"/>
                <a:gd name="T9" fmla="*/ 44 h 88"/>
                <a:gd name="T10" fmla="*/ 44 w 88"/>
                <a:gd name="T11" fmla="*/ 58 h 88"/>
                <a:gd name="T12" fmla="*/ 44 w 88"/>
                <a:gd name="T13" fmla="*/ 0 h 88"/>
                <a:gd name="T14" fmla="*/ 44 w 88"/>
                <a:gd name="T15" fmla="*/ 0 h 88"/>
                <a:gd name="T16" fmla="*/ 0 w 88"/>
                <a:gd name="T17" fmla="*/ 44 h 88"/>
                <a:gd name="T18" fmla="*/ 44 w 88"/>
                <a:gd name="T19" fmla="*/ 88 h 88"/>
                <a:gd name="T20" fmla="*/ 88 w 88"/>
                <a:gd name="T21" fmla="*/ 44 h 88"/>
                <a:gd name="T22" fmla="*/ 44 w 88"/>
                <a:gd name="T2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88">
                  <a:moveTo>
                    <a:pt x="44" y="58"/>
                  </a:moveTo>
                  <a:lnTo>
                    <a:pt x="44" y="58"/>
                  </a:lnTo>
                  <a:cubicBezTo>
                    <a:pt x="36" y="58"/>
                    <a:pt x="30" y="52"/>
                    <a:pt x="30" y="44"/>
                  </a:cubicBezTo>
                  <a:cubicBezTo>
                    <a:pt x="30" y="36"/>
                    <a:pt x="36" y="30"/>
                    <a:pt x="44" y="30"/>
                  </a:cubicBezTo>
                  <a:cubicBezTo>
                    <a:pt x="52" y="30"/>
                    <a:pt x="58" y="36"/>
                    <a:pt x="58" y="44"/>
                  </a:cubicBezTo>
                  <a:cubicBezTo>
                    <a:pt x="58" y="52"/>
                    <a:pt x="52" y="58"/>
                    <a:pt x="44" y="58"/>
                  </a:cubicBezTo>
                  <a:close/>
                  <a:moveTo>
                    <a:pt x="44" y="0"/>
                  </a:moveTo>
                  <a:lnTo>
                    <a:pt x="44" y="0"/>
                  </a:lnTo>
                  <a:cubicBezTo>
                    <a:pt x="20" y="0"/>
                    <a:pt x="0" y="20"/>
                    <a:pt x="0" y="44"/>
                  </a:cubicBezTo>
                  <a:cubicBezTo>
                    <a:pt x="0" y="69"/>
                    <a:pt x="20" y="88"/>
                    <a:pt x="44" y="88"/>
                  </a:cubicBezTo>
                  <a:cubicBezTo>
                    <a:pt x="68" y="88"/>
                    <a:pt x="88" y="69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5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7FDFD5-898B-1542-ABF3-CB6549A18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5E97185-5823-124B-A812-E5010D9E7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422F809A-4EDD-8247-AB65-1DAC04E35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0AFC6DE8-025D-4A45-B74B-D83CA5D02614}"/>
              </a:ext>
            </a:extLst>
          </p:cNvPr>
          <p:cNvSpPr txBox="1"/>
          <p:nvPr/>
        </p:nvSpPr>
        <p:spPr>
          <a:xfrm>
            <a:off x="835318" y="2522166"/>
            <a:ext cx="9323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s-CL" sz="6000" b="1" dirty="0">
                <a:solidFill>
                  <a:prstClr val="white"/>
                </a:solidFill>
                <a:latin typeface="ACHS Nueva Serif" pitchFamily="2" charset="0"/>
                <a:cs typeface="Arial" panose="020B0604020202020204" pitchFamily="34" charset="0"/>
              </a:rPr>
              <a:t>Revisemos la </a:t>
            </a:r>
          </a:p>
          <a:p>
            <a:pPr defTabSz="914126">
              <a:defRPr/>
            </a:pPr>
            <a:r>
              <a:rPr lang="es-CL" sz="6000" b="1" dirty="0">
                <a:solidFill>
                  <a:prstClr val="white"/>
                </a:solidFill>
                <a:latin typeface="ACHS Nueva Serif" pitchFamily="2" charset="0"/>
                <a:cs typeface="Arial" panose="020B0604020202020204" pitchFamily="34" charset="0"/>
              </a:rPr>
              <a:t>siguiente cápsula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740ED97-30D8-4144-942A-7301BBD6C8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346" y="4671472"/>
            <a:ext cx="2380898" cy="23808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25C8A24A-06EB-924C-9620-592D2455E4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600" y="496800"/>
            <a:ext cx="1286340" cy="525495"/>
          </a:xfrm>
          <a:prstGeom prst="rect">
            <a:avLst/>
          </a:prstGeom>
        </p:spPr>
      </p:pic>
      <p:sp>
        <p:nvSpPr>
          <p:cNvPr id="8" name="Título 30">
            <a:extLst>
              <a:ext uri="{FF2B5EF4-FFF2-40B4-BE49-F238E27FC236}">
                <a16:creationId xmlns="" xmlns:a16="http://schemas.microsoft.com/office/drawing/2014/main" id="{A65E4C39-516B-9047-A277-BA4AD036D996}"/>
              </a:ext>
            </a:extLst>
          </p:cNvPr>
          <p:cNvSpPr txBox="1">
            <a:spLocks/>
          </p:cNvSpPr>
          <p:nvPr/>
        </p:nvSpPr>
        <p:spPr>
          <a:xfrm>
            <a:off x="449999" y="496800"/>
            <a:ext cx="6336563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dirty="0">
                <a:solidFill>
                  <a:schemeClr val="bg1"/>
                </a:solidFill>
                <a:latin typeface="ACHS Nueva Serif" pitchFamily="2" charset="0"/>
                <a:cs typeface="Arial" panose="020B0604020202020204" pitchFamily="34" charset="0"/>
              </a:rPr>
              <a:t>Conclusiones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D79F7ADD-E57B-984A-9BD5-52D08DFDB89E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" name="Group 211">
            <a:extLst>
              <a:ext uri="{FF2B5EF4-FFF2-40B4-BE49-F238E27FC236}">
                <a16:creationId xmlns="" xmlns:a16="http://schemas.microsoft.com/office/drawing/2014/main" id="{D9D02AF4-2F52-C740-8A7A-741FEF87D1D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13298" y="2611379"/>
            <a:ext cx="2380898" cy="1954936"/>
            <a:chOff x="2463" y="3185"/>
            <a:chExt cx="531" cy="436"/>
          </a:xfrm>
          <a:solidFill>
            <a:schemeClr val="bg1"/>
          </a:solidFill>
        </p:grpSpPr>
        <p:sp>
          <p:nvSpPr>
            <p:cNvPr id="12" name="Freeform 212">
              <a:extLst>
                <a:ext uri="{FF2B5EF4-FFF2-40B4-BE49-F238E27FC236}">
                  <a16:creationId xmlns="" xmlns:a16="http://schemas.microsoft.com/office/drawing/2014/main" id="{2BBF7431-C9A4-5244-81B0-FF139E12EA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3" y="3185"/>
              <a:ext cx="531" cy="436"/>
            </a:xfrm>
            <a:custGeom>
              <a:avLst/>
              <a:gdLst>
                <a:gd name="T0" fmla="*/ 62 w 877"/>
                <a:gd name="T1" fmla="*/ 591 h 716"/>
                <a:gd name="T2" fmla="*/ 62 w 877"/>
                <a:gd name="T3" fmla="*/ 591 h 716"/>
                <a:gd name="T4" fmla="*/ 26 w 877"/>
                <a:gd name="T5" fmla="*/ 555 h 716"/>
                <a:gd name="T6" fmla="*/ 26 w 877"/>
                <a:gd name="T7" fmla="*/ 519 h 716"/>
                <a:gd name="T8" fmla="*/ 851 w 877"/>
                <a:gd name="T9" fmla="*/ 519 h 716"/>
                <a:gd name="T10" fmla="*/ 851 w 877"/>
                <a:gd name="T11" fmla="*/ 555 h 716"/>
                <a:gd name="T12" fmla="*/ 815 w 877"/>
                <a:gd name="T13" fmla="*/ 591 h 716"/>
                <a:gd name="T14" fmla="*/ 62 w 877"/>
                <a:gd name="T15" fmla="*/ 591 h 716"/>
                <a:gd name="T16" fmla="*/ 475 w 877"/>
                <a:gd name="T17" fmla="*/ 690 h 716"/>
                <a:gd name="T18" fmla="*/ 475 w 877"/>
                <a:gd name="T19" fmla="*/ 690 h 716"/>
                <a:gd name="T20" fmla="*/ 402 w 877"/>
                <a:gd name="T21" fmla="*/ 690 h 716"/>
                <a:gd name="T22" fmla="*/ 402 w 877"/>
                <a:gd name="T23" fmla="*/ 617 h 716"/>
                <a:gd name="T24" fmla="*/ 475 w 877"/>
                <a:gd name="T25" fmla="*/ 617 h 716"/>
                <a:gd name="T26" fmla="*/ 475 w 877"/>
                <a:gd name="T27" fmla="*/ 690 h 716"/>
                <a:gd name="T28" fmla="*/ 26 w 877"/>
                <a:gd name="T29" fmla="*/ 61 h 716"/>
                <a:gd name="T30" fmla="*/ 26 w 877"/>
                <a:gd name="T31" fmla="*/ 61 h 716"/>
                <a:gd name="T32" fmla="*/ 62 w 877"/>
                <a:gd name="T33" fmla="*/ 25 h 716"/>
                <a:gd name="T34" fmla="*/ 815 w 877"/>
                <a:gd name="T35" fmla="*/ 25 h 716"/>
                <a:gd name="T36" fmla="*/ 851 w 877"/>
                <a:gd name="T37" fmla="*/ 61 h 716"/>
                <a:gd name="T38" fmla="*/ 851 w 877"/>
                <a:gd name="T39" fmla="*/ 492 h 716"/>
                <a:gd name="T40" fmla="*/ 26 w 877"/>
                <a:gd name="T41" fmla="*/ 492 h 716"/>
                <a:gd name="T42" fmla="*/ 26 w 877"/>
                <a:gd name="T43" fmla="*/ 61 h 716"/>
                <a:gd name="T44" fmla="*/ 877 w 877"/>
                <a:gd name="T45" fmla="*/ 555 h 716"/>
                <a:gd name="T46" fmla="*/ 877 w 877"/>
                <a:gd name="T47" fmla="*/ 555 h 716"/>
                <a:gd name="T48" fmla="*/ 877 w 877"/>
                <a:gd name="T49" fmla="*/ 61 h 716"/>
                <a:gd name="T50" fmla="*/ 815 w 877"/>
                <a:gd name="T51" fmla="*/ 0 h 716"/>
                <a:gd name="T52" fmla="*/ 62 w 877"/>
                <a:gd name="T53" fmla="*/ 0 h 716"/>
                <a:gd name="T54" fmla="*/ 0 w 877"/>
                <a:gd name="T55" fmla="*/ 61 h 716"/>
                <a:gd name="T56" fmla="*/ 0 w 877"/>
                <a:gd name="T57" fmla="*/ 555 h 716"/>
                <a:gd name="T58" fmla="*/ 62 w 877"/>
                <a:gd name="T59" fmla="*/ 617 h 716"/>
                <a:gd name="T60" fmla="*/ 376 w 877"/>
                <a:gd name="T61" fmla="*/ 617 h 716"/>
                <a:gd name="T62" fmla="*/ 376 w 877"/>
                <a:gd name="T63" fmla="*/ 690 h 716"/>
                <a:gd name="T64" fmla="*/ 323 w 877"/>
                <a:gd name="T65" fmla="*/ 690 h 716"/>
                <a:gd name="T66" fmla="*/ 310 w 877"/>
                <a:gd name="T67" fmla="*/ 703 h 716"/>
                <a:gd name="T68" fmla="*/ 323 w 877"/>
                <a:gd name="T69" fmla="*/ 716 h 716"/>
                <a:gd name="T70" fmla="*/ 554 w 877"/>
                <a:gd name="T71" fmla="*/ 716 h 716"/>
                <a:gd name="T72" fmla="*/ 567 w 877"/>
                <a:gd name="T73" fmla="*/ 703 h 716"/>
                <a:gd name="T74" fmla="*/ 554 w 877"/>
                <a:gd name="T75" fmla="*/ 690 h 716"/>
                <a:gd name="T76" fmla="*/ 501 w 877"/>
                <a:gd name="T77" fmla="*/ 690 h 716"/>
                <a:gd name="T78" fmla="*/ 501 w 877"/>
                <a:gd name="T79" fmla="*/ 617 h 716"/>
                <a:gd name="T80" fmla="*/ 815 w 877"/>
                <a:gd name="T81" fmla="*/ 617 h 716"/>
                <a:gd name="T82" fmla="*/ 877 w 877"/>
                <a:gd name="T83" fmla="*/ 55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7" h="716">
                  <a:moveTo>
                    <a:pt x="62" y="591"/>
                  </a:moveTo>
                  <a:lnTo>
                    <a:pt x="62" y="591"/>
                  </a:lnTo>
                  <a:cubicBezTo>
                    <a:pt x="42" y="591"/>
                    <a:pt x="26" y="575"/>
                    <a:pt x="26" y="555"/>
                  </a:cubicBezTo>
                  <a:lnTo>
                    <a:pt x="26" y="519"/>
                  </a:lnTo>
                  <a:lnTo>
                    <a:pt x="851" y="519"/>
                  </a:lnTo>
                  <a:lnTo>
                    <a:pt x="851" y="555"/>
                  </a:lnTo>
                  <a:cubicBezTo>
                    <a:pt x="851" y="575"/>
                    <a:pt x="835" y="591"/>
                    <a:pt x="815" y="591"/>
                  </a:cubicBezTo>
                  <a:lnTo>
                    <a:pt x="62" y="591"/>
                  </a:lnTo>
                  <a:close/>
                  <a:moveTo>
                    <a:pt x="475" y="690"/>
                  </a:moveTo>
                  <a:lnTo>
                    <a:pt x="475" y="690"/>
                  </a:lnTo>
                  <a:lnTo>
                    <a:pt x="402" y="690"/>
                  </a:lnTo>
                  <a:lnTo>
                    <a:pt x="402" y="617"/>
                  </a:lnTo>
                  <a:lnTo>
                    <a:pt x="475" y="617"/>
                  </a:lnTo>
                  <a:lnTo>
                    <a:pt x="475" y="690"/>
                  </a:lnTo>
                  <a:close/>
                  <a:moveTo>
                    <a:pt x="26" y="61"/>
                  </a:moveTo>
                  <a:lnTo>
                    <a:pt x="26" y="61"/>
                  </a:lnTo>
                  <a:cubicBezTo>
                    <a:pt x="26" y="41"/>
                    <a:pt x="42" y="25"/>
                    <a:pt x="62" y="25"/>
                  </a:cubicBezTo>
                  <a:lnTo>
                    <a:pt x="815" y="25"/>
                  </a:lnTo>
                  <a:cubicBezTo>
                    <a:pt x="835" y="25"/>
                    <a:pt x="851" y="41"/>
                    <a:pt x="851" y="61"/>
                  </a:cubicBezTo>
                  <a:lnTo>
                    <a:pt x="851" y="492"/>
                  </a:lnTo>
                  <a:lnTo>
                    <a:pt x="26" y="492"/>
                  </a:lnTo>
                  <a:lnTo>
                    <a:pt x="26" y="61"/>
                  </a:lnTo>
                  <a:close/>
                  <a:moveTo>
                    <a:pt x="877" y="555"/>
                  </a:moveTo>
                  <a:lnTo>
                    <a:pt x="877" y="555"/>
                  </a:lnTo>
                  <a:lnTo>
                    <a:pt x="877" y="61"/>
                  </a:lnTo>
                  <a:cubicBezTo>
                    <a:pt x="877" y="27"/>
                    <a:pt x="849" y="0"/>
                    <a:pt x="81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1"/>
                  </a:cubicBezTo>
                  <a:lnTo>
                    <a:pt x="0" y="555"/>
                  </a:lnTo>
                  <a:cubicBezTo>
                    <a:pt x="0" y="589"/>
                    <a:pt x="28" y="617"/>
                    <a:pt x="62" y="617"/>
                  </a:cubicBezTo>
                  <a:lnTo>
                    <a:pt x="376" y="617"/>
                  </a:lnTo>
                  <a:lnTo>
                    <a:pt x="376" y="690"/>
                  </a:lnTo>
                  <a:lnTo>
                    <a:pt x="323" y="690"/>
                  </a:lnTo>
                  <a:cubicBezTo>
                    <a:pt x="316" y="690"/>
                    <a:pt x="310" y="696"/>
                    <a:pt x="310" y="703"/>
                  </a:cubicBezTo>
                  <a:cubicBezTo>
                    <a:pt x="310" y="710"/>
                    <a:pt x="316" y="716"/>
                    <a:pt x="323" y="716"/>
                  </a:cubicBezTo>
                  <a:lnTo>
                    <a:pt x="554" y="716"/>
                  </a:lnTo>
                  <a:cubicBezTo>
                    <a:pt x="561" y="716"/>
                    <a:pt x="567" y="710"/>
                    <a:pt x="567" y="703"/>
                  </a:cubicBezTo>
                  <a:cubicBezTo>
                    <a:pt x="567" y="696"/>
                    <a:pt x="561" y="690"/>
                    <a:pt x="554" y="690"/>
                  </a:cubicBezTo>
                  <a:lnTo>
                    <a:pt x="501" y="690"/>
                  </a:lnTo>
                  <a:lnTo>
                    <a:pt x="501" y="617"/>
                  </a:lnTo>
                  <a:lnTo>
                    <a:pt x="815" y="617"/>
                  </a:lnTo>
                  <a:cubicBezTo>
                    <a:pt x="849" y="617"/>
                    <a:pt x="877" y="589"/>
                    <a:pt x="877" y="55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3" name="Freeform 213">
              <a:extLst>
                <a:ext uri="{FF2B5EF4-FFF2-40B4-BE49-F238E27FC236}">
                  <a16:creationId xmlns="" xmlns:a16="http://schemas.microsoft.com/office/drawing/2014/main" id="{696F01C1-719A-AB42-9B08-7E7CFEF5BE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3" y="3185"/>
              <a:ext cx="531" cy="436"/>
            </a:xfrm>
            <a:custGeom>
              <a:avLst/>
              <a:gdLst>
                <a:gd name="T0" fmla="*/ 62 w 877"/>
                <a:gd name="T1" fmla="*/ 591 h 716"/>
                <a:gd name="T2" fmla="*/ 62 w 877"/>
                <a:gd name="T3" fmla="*/ 591 h 716"/>
                <a:gd name="T4" fmla="*/ 26 w 877"/>
                <a:gd name="T5" fmla="*/ 555 h 716"/>
                <a:gd name="T6" fmla="*/ 26 w 877"/>
                <a:gd name="T7" fmla="*/ 519 h 716"/>
                <a:gd name="T8" fmla="*/ 851 w 877"/>
                <a:gd name="T9" fmla="*/ 519 h 716"/>
                <a:gd name="T10" fmla="*/ 851 w 877"/>
                <a:gd name="T11" fmla="*/ 555 h 716"/>
                <a:gd name="T12" fmla="*/ 815 w 877"/>
                <a:gd name="T13" fmla="*/ 591 h 716"/>
                <a:gd name="T14" fmla="*/ 62 w 877"/>
                <a:gd name="T15" fmla="*/ 591 h 716"/>
                <a:gd name="T16" fmla="*/ 62 w 877"/>
                <a:gd name="T17" fmla="*/ 591 h 716"/>
                <a:gd name="T18" fmla="*/ 475 w 877"/>
                <a:gd name="T19" fmla="*/ 690 h 716"/>
                <a:gd name="T20" fmla="*/ 475 w 877"/>
                <a:gd name="T21" fmla="*/ 690 h 716"/>
                <a:gd name="T22" fmla="*/ 402 w 877"/>
                <a:gd name="T23" fmla="*/ 690 h 716"/>
                <a:gd name="T24" fmla="*/ 402 w 877"/>
                <a:gd name="T25" fmla="*/ 617 h 716"/>
                <a:gd name="T26" fmla="*/ 475 w 877"/>
                <a:gd name="T27" fmla="*/ 617 h 716"/>
                <a:gd name="T28" fmla="*/ 475 w 877"/>
                <a:gd name="T29" fmla="*/ 690 h 716"/>
                <a:gd name="T30" fmla="*/ 26 w 877"/>
                <a:gd name="T31" fmla="*/ 61 h 716"/>
                <a:gd name="T32" fmla="*/ 26 w 877"/>
                <a:gd name="T33" fmla="*/ 61 h 716"/>
                <a:gd name="T34" fmla="*/ 62 w 877"/>
                <a:gd name="T35" fmla="*/ 25 h 716"/>
                <a:gd name="T36" fmla="*/ 815 w 877"/>
                <a:gd name="T37" fmla="*/ 25 h 716"/>
                <a:gd name="T38" fmla="*/ 851 w 877"/>
                <a:gd name="T39" fmla="*/ 61 h 716"/>
                <a:gd name="T40" fmla="*/ 851 w 877"/>
                <a:gd name="T41" fmla="*/ 492 h 716"/>
                <a:gd name="T42" fmla="*/ 26 w 877"/>
                <a:gd name="T43" fmla="*/ 492 h 716"/>
                <a:gd name="T44" fmla="*/ 26 w 877"/>
                <a:gd name="T45" fmla="*/ 61 h 716"/>
                <a:gd name="T46" fmla="*/ 26 w 877"/>
                <a:gd name="T47" fmla="*/ 61 h 716"/>
                <a:gd name="T48" fmla="*/ 877 w 877"/>
                <a:gd name="T49" fmla="*/ 555 h 716"/>
                <a:gd name="T50" fmla="*/ 877 w 877"/>
                <a:gd name="T51" fmla="*/ 555 h 716"/>
                <a:gd name="T52" fmla="*/ 877 w 877"/>
                <a:gd name="T53" fmla="*/ 61 h 716"/>
                <a:gd name="T54" fmla="*/ 815 w 877"/>
                <a:gd name="T55" fmla="*/ 0 h 716"/>
                <a:gd name="T56" fmla="*/ 62 w 877"/>
                <a:gd name="T57" fmla="*/ 0 h 716"/>
                <a:gd name="T58" fmla="*/ 0 w 877"/>
                <a:gd name="T59" fmla="*/ 61 h 716"/>
                <a:gd name="T60" fmla="*/ 0 w 877"/>
                <a:gd name="T61" fmla="*/ 555 h 716"/>
                <a:gd name="T62" fmla="*/ 62 w 877"/>
                <a:gd name="T63" fmla="*/ 617 h 716"/>
                <a:gd name="T64" fmla="*/ 376 w 877"/>
                <a:gd name="T65" fmla="*/ 617 h 716"/>
                <a:gd name="T66" fmla="*/ 376 w 877"/>
                <a:gd name="T67" fmla="*/ 690 h 716"/>
                <a:gd name="T68" fmla="*/ 323 w 877"/>
                <a:gd name="T69" fmla="*/ 690 h 716"/>
                <a:gd name="T70" fmla="*/ 310 w 877"/>
                <a:gd name="T71" fmla="*/ 703 h 716"/>
                <a:gd name="T72" fmla="*/ 323 w 877"/>
                <a:gd name="T73" fmla="*/ 716 h 716"/>
                <a:gd name="T74" fmla="*/ 554 w 877"/>
                <a:gd name="T75" fmla="*/ 716 h 716"/>
                <a:gd name="T76" fmla="*/ 567 w 877"/>
                <a:gd name="T77" fmla="*/ 703 h 716"/>
                <a:gd name="T78" fmla="*/ 554 w 877"/>
                <a:gd name="T79" fmla="*/ 690 h 716"/>
                <a:gd name="T80" fmla="*/ 501 w 877"/>
                <a:gd name="T81" fmla="*/ 690 h 716"/>
                <a:gd name="T82" fmla="*/ 501 w 877"/>
                <a:gd name="T83" fmla="*/ 617 h 716"/>
                <a:gd name="T84" fmla="*/ 815 w 877"/>
                <a:gd name="T85" fmla="*/ 617 h 716"/>
                <a:gd name="T86" fmla="*/ 877 w 877"/>
                <a:gd name="T87" fmla="*/ 555 h 716"/>
                <a:gd name="T88" fmla="*/ 877 w 877"/>
                <a:gd name="T89" fmla="*/ 55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77" h="716">
                  <a:moveTo>
                    <a:pt x="62" y="591"/>
                  </a:moveTo>
                  <a:lnTo>
                    <a:pt x="62" y="591"/>
                  </a:lnTo>
                  <a:cubicBezTo>
                    <a:pt x="42" y="591"/>
                    <a:pt x="26" y="575"/>
                    <a:pt x="26" y="555"/>
                  </a:cubicBezTo>
                  <a:lnTo>
                    <a:pt x="26" y="519"/>
                  </a:lnTo>
                  <a:lnTo>
                    <a:pt x="851" y="519"/>
                  </a:lnTo>
                  <a:lnTo>
                    <a:pt x="851" y="555"/>
                  </a:lnTo>
                  <a:cubicBezTo>
                    <a:pt x="851" y="575"/>
                    <a:pt x="835" y="591"/>
                    <a:pt x="815" y="591"/>
                  </a:cubicBezTo>
                  <a:lnTo>
                    <a:pt x="62" y="591"/>
                  </a:lnTo>
                  <a:lnTo>
                    <a:pt x="62" y="591"/>
                  </a:lnTo>
                  <a:close/>
                  <a:moveTo>
                    <a:pt x="475" y="690"/>
                  </a:moveTo>
                  <a:lnTo>
                    <a:pt x="475" y="690"/>
                  </a:lnTo>
                  <a:lnTo>
                    <a:pt x="402" y="690"/>
                  </a:lnTo>
                  <a:lnTo>
                    <a:pt x="402" y="617"/>
                  </a:lnTo>
                  <a:lnTo>
                    <a:pt x="475" y="617"/>
                  </a:lnTo>
                  <a:lnTo>
                    <a:pt x="475" y="690"/>
                  </a:lnTo>
                  <a:close/>
                  <a:moveTo>
                    <a:pt x="26" y="61"/>
                  </a:moveTo>
                  <a:lnTo>
                    <a:pt x="26" y="61"/>
                  </a:lnTo>
                  <a:cubicBezTo>
                    <a:pt x="26" y="41"/>
                    <a:pt x="42" y="25"/>
                    <a:pt x="62" y="25"/>
                  </a:cubicBezTo>
                  <a:lnTo>
                    <a:pt x="815" y="25"/>
                  </a:lnTo>
                  <a:cubicBezTo>
                    <a:pt x="835" y="25"/>
                    <a:pt x="851" y="41"/>
                    <a:pt x="851" y="61"/>
                  </a:cubicBezTo>
                  <a:lnTo>
                    <a:pt x="851" y="492"/>
                  </a:lnTo>
                  <a:lnTo>
                    <a:pt x="26" y="492"/>
                  </a:lnTo>
                  <a:lnTo>
                    <a:pt x="26" y="61"/>
                  </a:lnTo>
                  <a:lnTo>
                    <a:pt x="26" y="61"/>
                  </a:lnTo>
                  <a:close/>
                  <a:moveTo>
                    <a:pt x="877" y="555"/>
                  </a:moveTo>
                  <a:lnTo>
                    <a:pt x="877" y="555"/>
                  </a:lnTo>
                  <a:lnTo>
                    <a:pt x="877" y="61"/>
                  </a:lnTo>
                  <a:cubicBezTo>
                    <a:pt x="877" y="27"/>
                    <a:pt x="849" y="0"/>
                    <a:pt x="81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1"/>
                  </a:cubicBezTo>
                  <a:lnTo>
                    <a:pt x="0" y="555"/>
                  </a:lnTo>
                  <a:cubicBezTo>
                    <a:pt x="0" y="589"/>
                    <a:pt x="28" y="617"/>
                    <a:pt x="62" y="617"/>
                  </a:cubicBezTo>
                  <a:lnTo>
                    <a:pt x="376" y="617"/>
                  </a:lnTo>
                  <a:lnTo>
                    <a:pt x="376" y="690"/>
                  </a:lnTo>
                  <a:lnTo>
                    <a:pt x="323" y="690"/>
                  </a:lnTo>
                  <a:cubicBezTo>
                    <a:pt x="316" y="690"/>
                    <a:pt x="310" y="696"/>
                    <a:pt x="310" y="703"/>
                  </a:cubicBezTo>
                  <a:cubicBezTo>
                    <a:pt x="310" y="710"/>
                    <a:pt x="316" y="716"/>
                    <a:pt x="323" y="716"/>
                  </a:cubicBezTo>
                  <a:lnTo>
                    <a:pt x="554" y="716"/>
                  </a:lnTo>
                  <a:cubicBezTo>
                    <a:pt x="561" y="716"/>
                    <a:pt x="567" y="710"/>
                    <a:pt x="567" y="703"/>
                  </a:cubicBezTo>
                  <a:cubicBezTo>
                    <a:pt x="567" y="696"/>
                    <a:pt x="561" y="690"/>
                    <a:pt x="554" y="690"/>
                  </a:cubicBezTo>
                  <a:lnTo>
                    <a:pt x="501" y="690"/>
                  </a:lnTo>
                  <a:lnTo>
                    <a:pt x="501" y="617"/>
                  </a:lnTo>
                  <a:lnTo>
                    <a:pt x="815" y="617"/>
                  </a:lnTo>
                  <a:cubicBezTo>
                    <a:pt x="849" y="617"/>
                    <a:pt x="877" y="589"/>
                    <a:pt x="877" y="555"/>
                  </a:cubicBezTo>
                  <a:lnTo>
                    <a:pt x="877" y="555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Freeform 214">
              <a:extLst>
                <a:ext uri="{FF2B5EF4-FFF2-40B4-BE49-F238E27FC236}">
                  <a16:creationId xmlns="" xmlns:a16="http://schemas.microsoft.com/office/drawing/2014/main" id="{96029422-2DED-5845-B7D2-DD0225EB4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" y="3512"/>
              <a:ext cx="21" cy="21"/>
            </a:xfrm>
            <a:custGeom>
              <a:avLst/>
              <a:gdLst>
                <a:gd name="T0" fmla="*/ 35 w 35"/>
                <a:gd name="T1" fmla="*/ 18 h 35"/>
                <a:gd name="T2" fmla="*/ 35 w 35"/>
                <a:gd name="T3" fmla="*/ 18 h 35"/>
                <a:gd name="T4" fmla="*/ 18 w 35"/>
                <a:gd name="T5" fmla="*/ 35 h 35"/>
                <a:gd name="T6" fmla="*/ 0 w 35"/>
                <a:gd name="T7" fmla="*/ 18 h 35"/>
                <a:gd name="T8" fmla="*/ 18 w 35"/>
                <a:gd name="T9" fmla="*/ 0 h 35"/>
                <a:gd name="T10" fmla="*/ 35 w 35"/>
                <a:gd name="T11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5">
                  <a:moveTo>
                    <a:pt x="35" y="18"/>
                  </a:moveTo>
                  <a:lnTo>
                    <a:pt x="35" y="18"/>
                  </a:lnTo>
                  <a:cubicBezTo>
                    <a:pt x="35" y="28"/>
                    <a:pt x="27" y="35"/>
                    <a:pt x="18" y="35"/>
                  </a:cubicBezTo>
                  <a:cubicBezTo>
                    <a:pt x="8" y="35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5" name="Freeform 215">
              <a:extLst>
                <a:ext uri="{FF2B5EF4-FFF2-40B4-BE49-F238E27FC236}">
                  <a16:creationId xmlns="" xmlns:a16="http://schemas.microsoft.com/office/drawing/2014/main" id="{ABB996CF-225F-9943-84EB-49E6FDECA4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" y="3258"/>
              <a:ext cx="217" cy="239"/>
            </a:xfrm>
            <a:custGeom>
              <a:avLst/>
              <a:gdLst>
                <a:gd name="T0" fmla="*/ 14 w 360"/>
                <a:gd name="T1" fmla="*/ 338 h 394"/>
                <a:gd name="T2" fmla="*/ 109 w 360"/>
                <a:gd name="T3" fmla="*/ 219 h 394"/>
                <a:gd name="T4" fmla="*/ 174 w 360"/>
                <a:gd name="T5" fmla="*/ 280 h 394"/>
                <a:gd name="T6" fmla="*/ 247 w 360"/>
                <a:gd name="T7" fmla="*/ 218 h 394"/>
                <a:gd name="T8" fmla="*/ 345 w 360"/>
                <a:gd name="T9" fmla="*/ 327 h 394"/>
                <a:gd name="T10" fmla="*/ 14 w 360"/>
                <a:gd name="T11" fmla="*/ 379 h 394"/>
                <a:gd name="T12" fmla="*/ 226 w 360"/>
                <a:gd name="T13" fmla="*/ 218 h 394"/>
                <a:gd name="T14" fmla="*/ 180 w 360"/>
                <a:gd name="T15" fmla="*/ 264 h 394"/>
                <a:gd name="T16" fmla="*/ 226 w 360"/>
                <a:gd name="T17" fmla="*/ 218 h 394"/>
                <a:gd name="T18" fmla="*/ 111 w 360"/>
                <a:gd name="T19" fmla="*/ 134 h 394"/>
                <a:gd name="T20" fmla="*/ 212 w 360"/>
                <a:gd name="T21" fmla="*/ 106 h 394"/>
                <a:gd name="T22" fmla="*/ 248 w 360"/>
                <a:gd name="T23" fmla="*/ 92 h 394"/>
                <a:gd name="T24" fmla="*/ 180 w 360"/>
                <a:gd name="T25" fmla="*/ 203 h 394"/>
                <a:gd name="T26" fmla="*/ 111 w 360"/>
                <a:gd name="T27" fmla="*/ 66 h 394"/>
                <a:gd name="T28" fmla="*/ 161 w 360"/>
                <a:gd name="T29" fmla="*/ 15 h 394"/>
                <a:gd name="T30" fmla="*/ 248 w 360"/>
                <a:gd name="T31" fmla="*/ 55 h 394"/>
                <a:gd name="T32" fmla="*/ 111 w 360"/>
                <a:gd name="T33" fmla="*/ 91 h 394"/>
                <a:gd name="T34" fmla="*/ 352 w 360"/>
                <a:gd name="T35" fmla="*/ 394 h 394"/>
                <a:gd name="T36" fmla="*/ 360 w 360"/>
                <a:gd name="T37" fmla="*/ 387 h 394"/>
                <a:gd name="T38" fmla="*/ 247 w 360"/>
                <a:gd name="T39" fmla="*/ 204 h 394"/>
                <a:gd name="T40" fmla="*/ 244 w 360"/>
                <a:gd name="T41" fmla="*/ 203 h 394"/>
                <a:gd name="T42" fmla="*/ 240 w 360"/>
                <a:gd name="T43" fmla="*/ 192 h 394"/>
                <a:gd name="T44" fmla="*/ 263 w 360"/>
                <a:gd name="T45" fmla="*/ 61 h 394"/>
                <a:gd name="T46" fmla="*/ 263 w 360"/>
                <a:gd name="T47" fmla="*/ 59 h 394"/>
                <a:gd name="T48" fmla="*/ 263 w 360"/>
                <a:gd name="T49" fmla="*/ 55 h 394"/>
                <a:gd name="T50" fmla="*/ 256 w 360"/>
                <a:gd name="T51" fmla="*/ 0 h 394"/>
                <a:gd name="T52" fmla="*/ 96 w 360"/>
                <a:gd name="T53" fmla="*/ 66 h 394"/>
                <a:gd name="T54" fmla="*/ 119 w 360"/>
                <a:gd name="T55" fmla="*/ 192 h 394"/>
                <a:gd name="T56" fmla="*/ 115 w 360"/>
                <a:gd name="T57" fmla="*/ 203 h 394"/>
                <a:gd name="T58" fmla="*/ 112 w 360"/>
                <a:gd name="T59" fmla="*/ 204 h 394"/>
                <a:gd name="T60" fmla="*/ 0 w 360"/>
                <a:gd name="T61" fmla="*/ 387 h 394"/>
                <a:gd name="T62" fmla="*/ 352 w 360"/>
                <a:gd name="T63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0" h="394">
                  <a:moveTo>
                    <a:pt x="14" y="338"/>
                  </a:moveTo>
                  <a:lnTo>
                    <a:pt x="14" y="338"/>
                  </a:lnTo>
                  <a:cubicBezTo>
                    <a:pt x="14" y="321"/>
                    <a:pt x="15" y="316"/>
                    <a:pt x="15" y="316"/>
                  </a:cubicBezTo>
                  <a:cubicBezTo>
                    <a:pt x="20" y="266"/>
                    <a:pt x="60" y="225"/>
                    <a:pt x="109" y="219"/>
                  </a:cubicBezTo>
                  <a:lnTo>
                    <a:pt x="113" y="218"/>
                  </a:lnTo>
                  <a:lnTo>
                    <a:pt x="174" y="280"/>
                  </a:lnTo>
                  <a:cubicBezTo>
                    <a:pt x="177" y="283"/>
                    <a:pt x="182" y="283"/>
                    <a:pt x="185" y="280"/>
                  </a:cubicBezTo>
                  <a:lnTo>
                    <a:pt x="247" y="218"/>
                  </a:lnTo>
                  <a:lnTo>
                    <a:pt x="250" y="219"/>
                  </a:lnTo>
                  <a:cubicBezTo>
                    <a:pt x="304" y="226"/>
                    <a:pt x="345" y="272"/>
                    <a:pt x="345" y="327"/>
                  </a:cubicBezTo>
                  <a:lnTo>
                    <a:pt x="345" y="379"/>
                  </a:lnTo>
                  <a:lnTo>
                    <a:pt x="14" y="379"/>
                  </a:lnTo>
                  <a:lnTo>
                    <a:pt x="14" y="338"/>
                  </a:lnTo>
                  <a:close/>
                  <a:moveTo>
                    <a:pt x="226" y="218"/>
                  </a:moveTo>
                  <a:lnTo>
                    <a:pt x="226" y="218"/>
                  </a:lnTo>
                  <a:lnTo>
                    <a:pt x="180" y="264"/>
                  </a:lnTo>
                  <a:lnTo>
                    <a:pt x="133" y="218"/>
                  </a:lnTo>
                  <a:lnTo>
                    <a:pt x="226" y="218"/>
                  </a:lnTo>
                  <a:close/>
                  <a:moveTo>
                    <a:pt x="111" y="134"/>
                  </a:moveTo>
                  <a:lnTo>
                    <a:pt x="111" y="134"/>
                  </a:lnTo>
                  <a:lnTo>
                    <a:pt x="111" y="106"/>
                  </a:lnTo>
                  <a:lnTo>
                    <a:pt x="212" y="106"/>
                  </a:lnTo>
                  <a:cubicBezTo>
                    <a:pt x="221" y="106"/>
                    <a:pt x="230" y="103"/>
                    <a:pt x="238" y="98"/>
                  </a:cubicBezTo>
                  <a:lnTo>
                    <a:pt x="248" y="92"/>
                  </a:lnTo>
                  <a:lnTo>
                    <a:pt x="248" y="134"/>
                  </a:lnTo>
                  <a:cubicBezTo>
                    <a:pt x="248" y="172"/>
                    <a:pt x="217" y="203"/>
                    <a:pt x="180" y="203"/>
                  </a:cubicBezTo>
                  <a:cubicBezTo>
                    <a:pt x="142" y="203"/>
                    <a:pt x="111" y="172"/>
                    <a:pt x="111" y="134"/>
                  </a:cubicBezTo>
                  <a:close/>
                  <a:moveTo>
                    <a:pt x="111" y="66"/>
                  </a:moveTo>
                  <a:lnTo>
                    <a:pt x="111" y="66"/>
                  </a:lnTo>
                  <a:cubicBezTo>
                    <a:pt x="111" y="38"/>
                    <a:pt x="134" y="15"/>
                    <a:pt x="161" y="15"/>
                  </a:cubicBezTo>
                  <a:lnTo>
                    <a:pt x="248" y="15"/>
                  </a:lnTo>
                  <a:lnTo>
                    <a:pt x="248" y="55"/>
                  </a:lnTo>
                  <a:cubicBezTo>
                    <a:pt x="248" y="75"/>
                    <a:pt x="232" y="91"/>
                    <a:pt x="212" y="91"/>
                  </a:cubicBezTo>
                  <a:lnTo>
                    <a:pt x="111" y="91"/>
                  </a:lnTo>
                  <a:lnTo>
                    <a:pt x="111" y="66"/>
                  </a:lnTo>
                  <a:close/>
                  <a:moveTo>
                    <a:pt x="352" y="394"/>
                  </a:moveTo>
                  <a:lnTo>
                    <a:pt x="352" y="394"/>
                  </a:lnTo>
                  <a:cubicBezTo>
                    <a:pt x="356" y="394"/>
                    <a:pt x="360" y="391"/>
                    <a:pt x="360" y="387"/>
                  </a:cubicBezTo>
                  <a:lnTo>
                    <a:pt x="360" y="327"/>
                  </a:lnTo>
                  <a:cubicBezTo>
                    <a:pt x="360" y="263"/>
                    <a:pt x="310" y="209"/>
                    <a:pt x="247" y="204"/>
                  </a:cubicBezTo>
                  <a:lnTo>
                    <a:pt x="246" y="203"/>
                  </a:lnTo>
                  <a:cubicBezTo>
                    <a:pt x="246" y="203"/>
                    <a:pt x="245" y="203"/>
                    <a:pt x="244" y="203"/>
                  </a:cubicBezTo>
                  <a:lnTo>
                    <a:pt x="230" y="202"/>
                  </a:lnTo>
                  <a:lnTo>
                    <a:pt x="240" y="192"/>
                  </a:lnTo>
                  <a:cubicBezTo>
                    <a:pt x="255" y="176"/>
                    <a:pt x="263" y="156"/>
                    <a:pt x="263" y="134"/>
                  </a:cubicBezTo>
                  <a:lnTo>
                    <a:pt x="263" y="61"/>
                  </a:lnTo>
                  <a:cubicBezTo>
                    <a:pt x="263" y="60"/>
                    <a:pt x="263" y="60"/>
                    <a:pt x="263" y="59"/>
                  </a:cubicBezTo>
                  <a:lnTo>
                    <a:pt x="263" y="59"/>
                  </a:lnTo>
                  <a:lnTo>
                    <a:pt x="263" y="58"/>
                  </a:lnTo>
                  <a:cubicBezTo>
                    <a:pt x="263" y="57"/>
                    <a:pt x="263" y="56"/>
                    <a:pt x="263" y="55"/>
                  </a:cubicBezTo>
                  <a:lnTo>
                    <a:pt x="263" y="8"/>
                  </a:lnTo>
                  <a:cubicBezTo>
                    <a:pt x="263" y="4"/>
                    <a:pt x="260" y="0"/>
                    <a:pt x="256" y="0"/>
                  </a:cubicBezTo>
                  <a:lnTo>
                    <a:pt x="161" y="0"/>
                  </a:lnTo>
                  <a:cubicBezTo>
                    <a:pt x="126" y="0"/>
                    <a:pt x="96" y="30"/>
                    <a:pt x="96" y="66"/>
                  </a:cubicBezTo>
                  <a:lnTo>
                    <a:pt x="96" y="134"/>
                  </a:lnTo>
                  <a:cubicBezTo>
                    <a:pt x="96" y="156"/>
                    <a:pt x="104" y="176"/>
                    <a:pt x="119" y="192"/>
                  </a:cubicBezTo>
                  <a:lnTo>
                    <a:pt x="129" y="202"/>
                  </a:lnTo>
                  <a:lnTo>
                    <a:pt x="115" y="203"/>
                  </a:lnTo>
                  <a:cubicBezTo>
                    <a:pt x="114" y="203"/>
                    <a:pt x="114" y="203"/>
                    <a:pt x="113" y="203"/>
                  </a:cubicBezTo>
                  <a:lnTo>
                    <a:pt x="112" y="204"/>
                  </a:lnTo>
                  <a:cubicBezTo>
                    <a:pt x="49" y="209"/>
                    <a:pt x="0" y="263"/>
                    <a:pt x="0" y="327"/>
                  </a:cubicBezTo>
                  <a:lnTo>
                    <a:pt x="0" y="387"/>
                  </a:lnTo>
                  <a:cubicBezTo>
                    <a:pt x="0" y="391"/>
                    <a:pt x="3" y="394"/>
                    <a:pt x="7" y="394"/>
                  </a:cubicBezTo>
                  <a:lnTo>
                    <a:pt x="352" y="39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6" name="Freeform 216">
              <a:extLst>
                <a:ext uri="{FF2B5EF4-FFF2-40B4-BE49-F238E27FC236}">
                  <a16:creationId xmlns="" xmlns:a16="http://schemas.microsoft.com/office/drawing/2014/main" id="{6DE1765F-19E4-DC40-AA86-96CABE21B6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8" y="3258"/>
              <a:ext cx="217" cy="239"/>
            </a:xfrm>
            <a:custGeom>
              <a:avLst/>
              <a:gdLst>
                <a:gd name="T0" fmla="*/ 14 w 360"/>
                <a:gd name="T1" fmla="*/ 338 h 394"/>
                <a:gd name="T2" fmla="*/ 109 w 360"/>
                <a:gd name="T3" fmla="*/ 219 h 394"/>
                <a:gd name="T4" fmla="*/ 174 w 360"/>
                <a:gd name="T5" fmla="*/ 280 h 394"/>
                <a:gd name="T6" fmla="*/ 247 w 360"/>
                <a:gd name="T7" fmla="*/ 218 h 394"/>
                <a:gd name="T8" fmla="*/ 345 w 360"/>
                <a:gd name="T9" fmla="*/ 327 h 394"/>
                <a:gd name="T10" fmla="*/ 14 w 360"/>
                <a:gd name="T11" fmla="*/ 379 h 394"/>
                <a:gd name="T12" fmla="*/ 14 w 360"/>
                <a:gd name="T13" fmla="*/ 338 h 394"/>
                <a:gd name="T14" fmla="*/ 226 w 360"/>
                <a:gd name="T15" fmla="*/ 218 h 394"/>
                <a:gd name="T16" fmla="*/ 133 w 360"/>
                <a:gd name="T17" fmla="*/ 218 h 394"/>
                <a:gd name="T18" fmla="*/ 226 w 360"/>
                <a:gd name="T19" fmla="*/ 218 h 394"/>
                <a:gd name="T20" fmla="*/ 111 w 360"/>
                <a:gd name="T21" fmla="*/ 134 h 394"/>
                <a:gd name="T22" fmla="*/ 212 w 360"/>
                <a:gd name="T23" fmla="*/ 106 h 394"/>
                <a:gd name="T24" fmla="*/ 248 w 360"/>
                <a:gd name="T25" fmla="*/ 92 h 394"/>
                <a:gd name="T26" fmla="*/ 180 w 360"/>
                <a:gd name="T27" fmla="*/ 203 h 394"/>
                <a:gd name="T28" fmla="*/ 111 w 360"/>
                <a:gd name="T29" fmla="*/ 134 h 394"/>
                <a:gd name="T30" fmla="*/ 111 w 360"/>
                <a:gd name="T31" fmla="*/ 66 h 394"/>
                <a:gd name="T32" fmla="*/ 248 w 360"/>
                <a:gd name="T33" fmla="*/ 15 h 394"/>
                <a:gd name="T34" fmla="*/ 212 w 360"/>
                <a:gd name="T35" fmla="*/ 91 h 394"/>
                <a:gd name="T36" fmla="*/ 111 w 360"/>
                <a:gd name="T37" fmla="*/ 66 h 394"/>
                <a:gd name="T38" fmla="*/ 352 w 360"/>
                <a:gd name="T39" fmla="*/ 394 h 394"/>
                <a:gd name="T40" fmla="*/ 360 w 360"/>
                <a:gd name="T41" fmla="*/ 387 h 394"/>
                <a:gd name="T42" fmla="*/ 247 w 360"/>
                <a:gd name="T43" fmla="*/ 204 h 394"/>
                <a:gd name="T44" fmla="*/ 244 w 360"/>
                <a:gd name="T45" fmla="*/ 203 h 394"/>
                <a:gd name="T46" fmla="*/ 240 w 360"/>
                <a:gd name="T47" fmla="*/ 192 h 394"/>
                <a:gd name="T48" fmla="*/ 263 w 360"/>
                <a:gd name="T49" fmla="*/ 61 h 394"/>
                <a:gd name="T50" fmla="*/ 263 w 360"/>
                <a:gd name="T51" fmla="*/ 59 h 394"/>
                <a:gd name="T52" fmla="*/ 263 w 360"/>
                <a:gd name="T53" fmla="*/ 55 h 394"/>
                <a:gd name="T54" fmla="*/ 256 w 360"/>
                <a:gd name="T55" fmla="*/ 0 h 394"/>
                <a:gd name="T56" fmla="*/ 96 w 360"/>
                <a:gd name="T57" fmla="*/ 66 h 394"/>
                <a:gd name="T58" fmla="*/ 119 w 360"/>
                <a:gd name="T59" fmla="*/ 192 h 394"/>
                <a:gd name="T60" fmla="*/ 115 w 360"/>
                <a:gd name="T61" fmla="*/ 203 h 394"/>
                <a:gd name="T62" fmla="*/ 112 w 360"/>
                <a:gd name="T63" fmla="*/ 204 h 394"/>
                <a:gd name="T64" fmla="*/ 0 w 360"/>
                <a:gd name="T65" fmla="*/ 387 h 394"/>
                <a:gd name="T66" fmla="*/ 352 w 360"/>
                <a:gd name="T67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0" h="394">
                  <a:moveTo>
                    <a:pt x="14" y="338"/>
                  </a:moveTo>
                  <a:lnTo>
                    <a:pt x="14" y="338"/>
                  </a:lnTo>
                  <a:cubicBezTo>
                    <a:pt x="14" y="321"/>
                    <a:pt x="15" y="316"/>
                    <a:pt x="15" y="316"/>
                  </a:cubicBezTo>
                  <a:cubicBezTo>
                    <a:pt x="20" y="266"/>
                    <a:pt x="60" y="225"/>
                    <a:pt x="109" y="219"/>
                  </a:cubicBezTo>
                  <a:lnTo>
                    <a:pt x="113" y="218"/>
                  </a:lnTo>
                  <a:lnTo>
                    <a:pt x="174" y="280"/>
                  </a:lnTo>
                  <a:cubicBezTo>
                    <a:pt x="177" y="283"/>
                    <a:pt x="182" y="283"/>
                    <a:pt x="185" y="280"/>
                  </a:cubicBezTo>
                  <a:lnTo>
                    <a:pt x="247" y="218"/>
                  </a:lnTo>
                  <a:lnTo>
                    <a:pt x="250" y="219"/>
                  </a:lnTo>
                  <a:cubicBezTo>
                    <a:pt x="304" y="226"/>
                    <a:pt x="345" y="272"/>
                    <a:pt x="345" y="327"/>
                  </a:cubicBezTo>
                  <a:lnTo>
                    <a:pt x="345" y="379"/>
                  </a:lnTo>
                  <a:lnTo>
                    <a:pt x="14" y="379"/>
                  </a:lnTo>
                  <a:lnTo>
                    <a:pt x="14" y="338"/>
                  </a:lnTo>
                  <a:lnTo>
                    <a:pt x="14" y="338"/>
                  </a:lnTo>
                  <a:close/>
                  <a:moveTo>
                    <a:pt x="226" y="218"/>
                  </a:moveTo>
                  <a:lnTo>
                    <a:pt x="226" y="218"/>
                  </a:lnTo>
                  <a:lnTo>
                    <a:pt x="180" y="264"/>
                  </a:lnTo>
                  <a:lnTo>
                    <a:pt x="133" y="218"/>
                  </a:lnTo>
                  <a:lnTo>
                    <a:pt x="226" y="218"/>
                  </a:lnTo>
                  <a:lnTo>
                    <a:pt x="226" y="218"/>
                  </a:lnTo>
                  <a:close/>
                  <a:moveTo>
                    <a:pt x="111" y="134"/>
                  </a:moveTo>
                  <a:lnTo>
                    <a:pt x="111" y="134"/>
                  </a:lnTo>
                  <a:lnTo>
                    <a:pt x="111" y="106"/>
                  </a:lnTo>
                  <a:lnTo>
                    <a:pt x="212" y="106"/>
                  </a:lnTo>
                  <a:cubicBezTo>
                    <a:pt x="221" y="106"/>
                    <a:pt x="230" y="103"/>
                    <a:pt x="238" y="98"/>
                  </a:cubicBezTo>
                  <a:lnTo>
                    <a:pt x="248" y="92"/>
                  </a:lnTo>
                  <a:lnTo>
                    <a:pt x="248" y="134"/>
                  </a:lnTo>
                  <a:cubicBezTo>
                    <a:pt x="248" y="172"/>
                    <a:pt x="217" y="203"/>
                    <a:pt x="180" y="203"/>
                  </a:cubicBezTo>
                  <a:cubicBezTo>
                    <a:pt x="142" y="203"/>
                    <a:pt x="111" y="172"/>
                    <a:pt x="111" y="134"/>
                  </a:cubicBezTo>
                  <a:lnTo>
                    <a:pt x="111" y="134"/>
                  </a:lnTo>
                  <a:close/>
                  <a:moveTo>
                    <a:pt x="111" y="66"/>
                  </a:moveTo>
                  <a:lnTo>
                    <a:pt x="111" y="66"/>
                  </a:lnTo>
                  <a:cubicBezTo>
                    <a:pt x="111" y="38"/>
                    <a:pt x="134" y="15"/>
                    <a:pt x="161" y="15"/>
                  </a:cubicBezTo>
                  <a:lnTo>
                    <a:pt x="248" y="15"/>
                  </a:lnTo>
                  <a:lnTo>
                    <a:pt x="248" y="55"/>
                  </a:lnTo>
                  <a:cubicBezTo>
                    <a:pt x="248" y="75"/>
                    <a:pt x="232" y="91"/>
                    <a:pt x="212" y="91"/>
                  </a:cubicBezTo>
                  <a:lnTo>
                    <a:pt x="111" y="91"/>
                  </a:lnTo>
                  <a:lnTo>
                    <a:pt x="111" y="66"/>
                  </a:lnTo>
                  <a:lnTo>
                    <a:pt x="111" y="66"/>
                  </a:lnTo>
                  <a:close/>
                  <a:moveTo>
                    <a:pt x="352" y="394"/>
                  </a:moveTo>
                  <a:lnTo>
                    <a:pt x="352" y="394"/>
                  </a:lnTo>
                  <a:cubicBezTo>
                    <a:pt x="356" y="394"/>
                    <a:pt x="360" y="391"/>
                    <a:pt x="360" y="387"/>
                  </a:cubicBezTo>
                  <a:lnTo>
                    <a:pt x="360" y="327"/>
                  </a:lnTo>
                  <a:cubicBezTo>
                    <a:pt x="360" y="263"/>
                    <a:pt x="310" y="209"/>
                    <a:pt x="247" y="204"/>
                  </a:cubicBezTo>
                  <a:lnTo>
                    <a:pt x="246" y="203"/>
                  </a:lnTo>
                  <a:cubicBezTo>
                    <a:pt x="246" y="203"/>
                    <a:pt x="245" y="203"/>
                    <a:pt x="244" y="203"/>
                  </a:cubicBezTo>
                  <a:lnTo>
                    <a:pt x="230" y="202"/>
                  </a:lnTo>
                  <a:lnTo>
                    <a:pt x="240" y="192"/>
                  </a:lnTo>
                  <a:cubicBezTo>
                    <a:pt x="255" y="176"/>
                    <a:pt x="263" y="156"/>
                    <a:pt x="263" y="134"/>
                  </a:cubicBezTo>
                  <a:lnTo>
                    <a:pt x="263" y="61"/>
                  </a:lnTo>
                  <a:cubicBezTo>
                    <a:pt x="263" y="60"/>
                    <a:pt x="263" y="60"/>
                    <a:pt x="263" y="59"/>
                  </a:cubicBezTo>
                  <a:lnTo>
                    <a:pt x="263" y="59"/>
                  </a:lnTo>
                  <a:lnTo>
                    <a:pt x="263" y="58"/>
                  </a:lnTo>
                  <a:cubicBezTo>
                    <a:pt x="263" y="57"/>
                    <a:pt x="263" y="56"/>
                    <a:pt x="263" y="55"/>
                  </a:cubicBezTo>
                  <a:lnTo>
                    <a:pt x="263" y="8"/>
                  </a:lnTo>
                  <a:cubicBezTo>
                    <a:pt x="263" y="4"/>
                    <a:pt x="260" y="0"/>
                    <a:pt x="256" y="0"/>
                  </a:cubicBezTo>
                  <a:lnTo>
                    <a:pt x="161" y="0"/>
                  </a:lnTo>
                  <a:cubicBezTo>
                    <a:pt x="126" y="0"/>
                    <a:pt x="96" y="30"/>
                    <a:pt x="96" y="66"/>
                  </a:cubicBezTo>
                  <a:lnTo>
                    <a:pt x="96" y="134"/>
                  </a:lnTo>
                  <a:cubicBezTo>
                    <a:pt x="96" y="156"/>
                    <a:pt x="104" y="176"/>
                    <a:pt x="119" y="192"/>
                  </a:cubicBezTo>
                  <a:lnTo>
                    <a:pt x="129" y="202"/>
                  </a:lnTo>
                  <a:lnTo>
                    <a:pt x="115" y="203"/>
                  </a:lnTo>
                  <a:cubicBezTo>
                    <a:pt x="114" y="203"/>
                    <a:pt x="114" y="203"/>
                    <a:pt x="113" y="203"/>
                  </a:cubicBezTo>
                  <a:lnTo>
                    <a:pt x="112" y="204"/>
                  </a:lnTo>
                  <a:cubicBezTo>
                    <a:pt x="49" y="209"/>
                    <a:pt x="0" y="263"/>
                    <a:pt x="0" y="327"/>
                  </a:cubicBezTo>
                  <a:lnTo>
                    <a:pt x="0" y="387"/>
                  </a:lnTo>
                  <a:cubicBezTo>
                    <a:pt x="0" y="391"/>
                    <a:pt x="3" y="394"/>
                    <a:pt x="7" y="394"/>
                  </a:cubicBezTo>
                  <a:lnTo>
                    <a:pt x="352" y="394"/>
                  </a:lnTo>
                  <a:lnTo>
                    <a:pt x="352" y="394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7" name="Freeform 217">
              <a:extLst>
                <a:ext uri="{FF2B5EF4-FFF2-40B4-BE49-F238E27FC236}">
                  <a16:creationId xmlns="" xmlns:a16="http://schemas.microsoft.com/office/drawing/2014/main" id="{01490779-B89F-2F4F-A794-8F1172B25D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38" y="3238"/>
              <a:ext cx="197" cy="138"/>
            </a:xfrm>
            <a:custGeom>
              <a:avLst/>
              <a:gdLst>
                <a:gd name="T0" fmla="*/ 265 w 325"/>
                <a:gd name="T1" fmla="*/ 226 h 226"/>
                <a:gd name="T2" fmla="*/ 265 w 325"/>
                <a:gd name="T3" fmla="*/ 226 h 226"/>
                <a:gd name="T4" fmla="*/ 325 w 325"/>
                <a:gd name="T5" fmla="*/ 166 h 226"/>
                <a:gd name="T6" fmla="*/ 325 w 325"/>
                <a:gd name="T7" fmla="*/ 60 h 226"/>
                <a:gd name="T8" fmla="*/ 265 w 325"/>
                <a:gd name="T9" fmla="*/ 0 h 226"/>
                <a:gd name="T10" fmla="*/ 115 w 325"/>
                <a:gd name="T11" fmla="*/ 0 h 226"/>
                <a:gd name="T12" fmla="*/ 55 w 325"/>
                <a:gd name="T13" fmla="*/ 60 h 226"/>
                <a:gd name="T14" fmla="*/ 55 w 325"/>
                <a:gd name="T15" fmla="*/ 118 h 226"/>
                <a:gd name="T16" fmla="*/ 5 w 325"/>
                <a:gd name="T17" fmla="*/ 168 h 226"/>
                <a:gd name="T18" fmla="*/ 2 w 325"/>
                <a:gd name="T19" fmla="*/ 181 h 226"/>
                <a:gd name="T20" fmla="*/ 13 w 325"/>
                <a:gd name="T21" fmla="*/ 188 h 226"/>
                <a:gd name="T22" fmla="*/ 59 w 325"/>
                <a:gd name="T23" fmla="*/ 188 h 226"/>
                <a:gd name="T24" fmla="*/ 115 w 325"/>
                <a:gd name="T25" fmla="*/ 226 h 226"/>
                <a:gd name="T26" fmla="*/ 265 w 325"/>
                <a:gd name="T27" fmla="*/ 226 h 226"/>
                <a:gd name="T28" fmla="*/ 301 w 325"/>
                <a:gd name="T29" fmla="*/ 166 h 226"/>
                <a:gd name="T30" fmla="*/ 301 w 325"/>
                <a:gd name="T31" fmla="*/ 166 h 226"/>
                <a:gd name="T32" fmla="*/ 265 w 325"/>
                <a:gd name="T33" fmla="*/ 202 h 226"/>
                <a:gd name="T34" fmla="*/ 115 w 325"/>
                <a:gd name="T35" fmla="*/ 202 h 226"/>
                <a:gd name="T36" fmla="*/ 80 w 325"/>
                <a:gd name="T37" fmla="*/ 174 h 226"/>
                <a:gd name="T38" fmla="*/ 68 w 325"/>
                <a:gd name="T39" fmla="*/ 165 h 226"/>
                <a:gd name="T40" fmla="*/ 42 w 325"/>
                <a:gd name="T41" fmla="*/ 165 h 226"/>
                <a:gd name="T42" fmla="*/ 75 w 325"/>
                <a:gd name="T43" fmla="*/ 131 h 226"/>
                <a:gd name="T44" fmla="*/ 79 w 325"/>
                <a:gd name="T45" fmla="*/ 123 h 226"/>
                <a:gd name="T46" fmla="*/ 79 w 325"/>
                <a:gd name="T47" fmla="*/ 60 h 226"/>
                <a:gd name="T48" fmla="*/ 115 w 325"/>
                <a:gd name="T49" fmla="*/ 24 h 226"/>
                <a:gd name="T50" fmla="*/ 265 w 325"/>
                <a:gd name="T51" fmla="*/ 24 h 226"/>
                <a:gd name="T52" fmla="*/ 301 w 325"/>
                <a:gd name="T53" fmla="*/ 60 h 226"/>
                <a:gd name="T54" fmla="*/ 301 w 325"/>
                <a:gd name="T55" fmla="*/ 16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5" h="226">
                  <a:moveTo>
                    <a:pt x="265" y="226"/>
                  </a:moveTo>
                  <a:lnTo>
                    <a:pt x="265" y="226"/>
                  </a:lnTo>
                  <a:cubicBezTo>
                    <a:pt x="298" y="226"/>
                    <a:pt x="325" y="199"/>
                    <a:pt x="325" y="166"/>
                  </a:cubicBezTo>
                  <a:lnTo>
                    <a:pt x="325" y="60"/>
                  </a:lnTo>
                  <a:cubicBezTo>
                    <a:pt x="325" y="27"/>
                    <a:pt x="298" y="0"/>
                    <a:pt x="265" y="0"/>
                  </a:cubicBezTo>
                  <a:lnTo>
                    <a:pt x="115" y="0"/>
                  </a:lnTo>
                  <a:cubicBezTo>
                    <a:pt x="82" y="0"/>
                    <a:pt x="55" y="27"/>
                    <a:pt x="55" y="60"/>
                  </a:cubicBezTo>
                  <a:lnTo>
                    <a:pt x="55" y="118"/>
                  </a:lnTo>
                  <a:lnTo>
                    <a:pt x="5" y="168"/>
                  </a:lnTo>
                  <a:cubicBezTo>
                    <a:pt x="1" y="171"/>
                    <a:pt x="0" y="177"/>
                    <a:pt x="2" y="181"/>
                  </a:cubicBezTo>
                  <a:cubicBezTo>
                    <a:pt x="4" y="186"/>
                    <a:pt x="8" y="188"/>
                    <a:pt x="13" y="188"/>
                  </a:cubicBezTo>
                  <a:lnTo>
                    <a:pt x="59" y="188"/>
                  </a:lnTo>
                  <a:cubicBezTo>
                    <a:pt x="68" y="211"/>
                    <a:pt x="90" y="226"/>
                    <a:pt x="115" y="226"/>
                  </a:cubicBezTo>
                  <a:lnTo>
                    <a:pt x="265" y="226"/>
                  </a:lnTo>
                  <a:close/>
                  <a:moveTo>
                    <a:pt x="301" y="166"/>
                  </a:moveTo>
                  <a:lnTo>
                    <a:pt x="301" y="166"/>
                  </a:lnTo>
                  <a:cubicBezTo>
                    <a:pt x="301" y="186"/>
                    <a:pt x="285" y="202"/>
                    <a:pt x="265" y="202"/>
                  </a:cubicBezTo>
                  <a:lnTo>
                    <a:pt x="115" y="202"/>
                  </a:lnTo>
                  <a:cubicBezTo>
                    <a:pt x="98" y="202"/>
                    <a:pt x="83" y="190"/>
                    <a:pt x="80" y="174"/>
                  </a:cubicBezTo>
                  <a:cubicBezTo>
                    <a:pt x="78" y="168"/>
                    <a:pt x="74" y="165"/>
                    <a:pt x="68" y="165"/>
                  </a:cubicBezTo>
                  <a:lnTo>
                    <a:pt x="42" y="165"/>
                  </a:lnTo>
                  <a:lnTo>
                    <a:pt x="75" y="131"/>
                  </a:lnTo>
                  <a:cubicBezTo>
                    <a:pt x="77" y="129"/>
                    <a:pt x="79" y="126"/>
                    <a:pt x="79" y="123"/>
                  </a:cubicBezTo>
                  <a:lnTo>
                    <a:pt x="79" y="60"/>
                  </a:lnTo>
                  <a:cubicBezTo>
                    <a:pt x="79" y="40"/>
                    <a:pt x="95" y="24"/>
                    <a:pt x="115" y="24"/>
                  </a:cubicBezTo>
                  <a:lnTo>
                    <a:pt x="265" y="24"/>
                  </a:lnTo>
                  <a:cubicBezTo>
                    <a:pt x="285" y="24"/>
                    <a:pt x="301" y="40"/>
                    <a:pt x="301" y="60"/>
                  </a:cubicBezTo>
                  <a:lnTo>
                    <a:pt x="301" y="1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8" name="Freeform 218">
              <a:extLst>
                <a:ext uri="{FF2B5EF4-FFF2-40B4-BE49-F238E27FC236}">
                  <a16:creationId xmlns="" xmlns:a16="http://schemas.microsoft.com/office/drawing/2014/main" id="{4E8BA09D-E20E-AE4D-97E1-2230BEA3A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4" y="3286"/>
              <a:ext cx="78" cy="45"/>
            </a:xfrm>
            <a:custGeom>
              <a:avLst/>
              <a:gdLst>
                <a:gd name="T0" fmla="*/ 0 w 129"/>
                <a:gd name="T1" fmla="*/ 12 h 74"/>
                <a:gd name="T2" fmla="*/ 0 w 129"/>
                <a:gd name="T3" fmla="*/ 12 h 74"/>
                <a:gd name="T4" fmla="*/ 12 w 129"/>
                <a:gd name="T5" fmla="*/ 0 h 74"/>
                <a:gd name="T6" fmla="*/ 117 w 129"/>
                <a:gd name="T7" fmla="*/ 0 h 74"/>
                <a:gd name="T8" fmla="*/ 129 w 129"/>
                <a:gd name="T9" fmla="*/ 12 h 74"/>
                <a:gd name="T10" fmla="*/ 117 w 129"/>
                <a:gd name="T11" fmla="*/ 24 h 74"/>
                <a:gd name="T12" fmla="*/ 12 w 129"/>
                <a:gd name="T13" fmla="*/ 24 h 74"/>
                <a:gd name="T14" fmla="*/ 0 w 129"/>
                <a:gd name="T15" fmla="*/ 12 h 74"/>
                <a:gd name="T16" fmla="*/ 0 w 129"/>
                <a:gd name="T17" fmla="*/ 62 h 74"/>
                <a:gd name="T18" fmla="*/ 0 w 129"/>
                <a:gd name="T19" fmla="*/ 62 h 74"/>
                <a:gd name="T20" fmla="*/ 12 w 129"/>
                <a:gd name="T21" fmla="*/ 50 h 74"/>
                <a:gd name="T22" fmla="*/ 117 w 129"/>
                <a:gd name="T23" fmla="*/ 50 h 74"/>
                <a:gd name="T24" fmla="*/ 129 w 129"/>
                <a:gd name="T25" fmla="*/ 62 h 74"/>
                <a:gd name="T26" fmla="*/ 117 w 129"/>
                <a:gd name="T27" fmla="*/ 74 h 74"/>
                <a:gd name="T28" fmla="*/ 12 w 129"/>
                <a:gd name="T29" fmla="*/ 74 h 74"/>
                <a:gd name="T30" fmla="*/ 0 w 129"/>
                <a:gd name="T3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4">
                  <a:moveTo>
                    <a:pt x="0" y="12"/>
                  </a:moveTo>
                  <a:lnTo>
                    <a:pt x="0" y="12"/>
                  </a:lnTo>
                  <a:cubicBezTo>
                    <a:pt x="0" y="5"/>
                    <a:pt x="5" y="0"/>
                    <a:pt x="12" y="0"/>
                  </a:cubicBezTo>
                  <a:lnTo>
                    <a:pt x="117" y="0"/>
                  </a:lnTo>
                  <a:cubicBezTo>
                    <a:pt x="124" y="0"/>
                    <a:pt x="129" y="5"/>
                    <a:pt x="129" y="12"/>
                  </a:cubicBezTo>
                  <a:cubicBezTo>
                    <a:pt x="129" y="19"/>
                    <a:pt x="124" y="24"/>
                    <a:pt x="117" y="24"/>
                  </a:cubicBezTo>
                  <a:lnTo>
                    <a:pt x="12" y="24"/>
                  </a:lnTo>
                  <a:cubicBezTo>
                    <a:pt x="5" y="24"/>
                    <a:pt x="0" y="19"/>
                    <a:pt x="0" y="12"/>
                  </a:cubicBezTo>
                  <a:close/>
                  <a:moveTo>
                    <a:pt x="0" y="62"/>
                  </a:moveTo>
                  <a:lnTo>
                    <a:pt x="0" y="62"/>
                  </a:lnTo>
                  <a:cubicBezTo>
                    <a:pt x="0" y="55"/>
                    <a:pt x="5" y="50"/>
                    <a:pt x="12" y="50"/>
                  </a:cubicBezTo>
                  <a:lnTo>
                    <a:pt x="117" y="50"/>
                  </a:lnTo>
                  <a:cubicBezTo>
                    <a:pt x="124" y="50"/>
                    <a:pt x="129" y="55"/>
                    <a:pt x="129" y="62"/>
                  </a:cubicBezTo>
                  <a:cubicBezTo>
                    <a:pt x="129" y="68"/>
                    <a:pt x="124" y="74"/>
                    <a:pt x="117" y="74"/>
                  </a:cubicBezTo>
                  <a:lnTo>
                    <a:pt x="12" y="74"/>
                  </a:lnTo>
                  <a:cubicBezTo>
                    <a:pt x="5" y="74"/>
                    <a:pt x="0" y="68"/>
                    <a:pt x="0" y="6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7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57186 - CONDUCCION DEFENSIVA EN VEHICULOS LIVIANOS (VIDEO) - RB202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359" y="1180805"/>
            <a:ext cx="7836741" cy="4408167"/>
          </a:xfrm>
          <a:prstGeom prst="rect">
            <a:avLst/>
          </a:prstGeom>
          <a:ln>
            <a:solidFill>
              <a:srgbClr val="13C045"/>
            </a:solidFill>
          </a:ln>
        </p:spPr>
      </p:pic>
      <p:sp>
        <p:nvSpPr>
          <p:cNvPr id="6" name="Marcador de texto 2">
            <a:extLst>
              <a:ext uri="{FF2B5EF4-FFF2-40B4-BE49-F238E27FC236}">
                <a16:creationId xmlns="" xmlns:a16="http://schemas.microsoft.com/office/drawing/2014/main" id="{B2072A0E-43B8-D34B-872F-B26815D9555A}"/>
              </a:ext>
            </a:extLst>
          </p:cNvPr>
          <p:cNvSpPr txBox="1">
            <a:spLocks/>
          </p:cNvSpPr>
          <p:nvPr/>
        </p:nvSpPr>
        <p:spPr>
          <a:xfrm>
            <a:off x="450000" y="1052888"/>
            <a:ext cx="4140000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00000"/>
              </a:lnSpc>
              <a:spcBef>
                <a:spcPts val="0"/>
              </a:spcBef>
              <a:buNone/>
            </a:pPr>
            <a:r>
              <a:rPr lang="es-CL" sz="3200" dirty="0" smtClean="0">
                <a:solidFill>
                  <a:srgbClr val="000000"/>
                </a:solidFill>
                <a:latin typeface="ACHS Nueva Serif" pitchFamily="2" charset="0"/>
                <a:cs typeface="Arial" panose="020B0604020202020204" pitchFamily="34" charset="0"/>
              </a:rPr>
              <a:t>Conclusiones</a:t>
            </a:r>
          </a:p>
          <a:p>
            <a:pPr marL="0" indent="0" defTabSz="914126">
              <a:lnSpc>
                <a:spcPct val="100000"/>
              </a:lnSpc>
              <a:spcBef>
                <a:spcPts val="0"/>
              </a:spcBef>
              <a:buNone/>
            </a:pPr>
            <a:r>
              <a:rPr lang="es-MX" sz="2000" b="1" dirty="0" smtClean="0">
                <a:solidFill>
                  <a:srgbClr val="000000"/>
                </a:solidFill>
                <a:latin typeface="ACHS Nueva Serif" pitchFamily="2" charset="0"/>
                <a:cs typeface="Arial" panose="020B0604020202020204" pitchFamily="34" charset="0"/>
              </a:rPr>
              <a:t>Veamos el siguiente video</a:t>
            </a:r>
            <a:endParaRPr lang="es-CL" sz="2000" b="1" dirty="0">
              <a:solidFill>
                <a:srgbClr val="000000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57EE798D-D93D-B545-A914-20801228A6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19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9574CC7-AE90-D142-A007-56E366130952}"/>
              </a:ext>
            </a:extLst>
          </p:cNvPr>
          <p:cNvSpPr/>
          <p:nvPr/>
        </p:nvSpPr>
        <p:spPr>
          <a:xfrm>
            <a:off x="0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E4AD6C16-93E3-E145-953C-336B7AACA87C}"/>
              </a:ext>
            </a:extLst>
          </p:cNvPr>
          <p:cNvSpPr/>
          <p:nvPr/>
        </p:nvSpPr>
        <p:spPr>
          <a:xfrm>
            <a:off x="452954" y="440791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0CB735D-06B5-B341-AC4F-A43926FC2125}"/>
              </a:ext>
            </a:extLst>
          </p:cNvPr>
          <p:cNvSpPr/>
          <p:nvPr/>
        </p:nvSpPr>
        <p:spPr>
          <a:xfrm>
            <a:off x="1357049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4D5BD24-B25B-0348-81AE-8B0005A9356E}"/>
              </a:ext>
            </a:extLst>
          </p:cNvPr>
          <p:cNvSpPr/>
          <p:nvPr/>
        </p:nvSpPr>
        <p:spPr>
          <a:xfrm>
            <a:off x="7366082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5958451" y="2923972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118" y="2627956"/>
            <a:ext cx="1625051" cy="162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989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2BD712E-6A3D-4342-B8CA-C4A51CDB47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52DB2E02-B54A-514F-BDA4-EFDA7F802CB0}"/>
              </a:ext>
            </a:extLst>
          </p:cNvPr>
          <p:cNvSpPr/>
          <p:nvPr/>
        </p:nvSpPr>
        <p:spPr>
          <a:xfrm>
            <a:off x="473261" y="411644"/>
            <a:ext cx="6330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535129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6BC6BC7-E20A-9247-A50E-0570BBC7EEAE}"/>
              </a:ext>
            </a:extLst>
          </p:cNvPr>
          <p:cNvSpPr/>
          <p:nvPr/>
        </p:nvSpPr>
        <p:spPr>
          <a:xfrm>
            <a:off x="1357049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086CC3D-33B0-3144-9EF3-77898E9C108B}"/>
              </a:ext>
            </a:extLst>
          </p:cNvPr>
          <p:cNvSpPr/>
          <p:nvPr/>
        </p:nvSpPr>
        <p:spPr>
          <a:xfrm>
            <a:off x="7366082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5851683" y="296716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240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240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680" y="2590800"/>
            <a:ext cx="1657927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201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716350-8FBC-1A4F-BDBD-078459E0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3F059B4-DB29-D844-8E28-F53A1AD7A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952B780-1E1D-E644-966D-4A4ECC6F41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66495D6-C7CC-9B40-AD2E-426F27213A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669" y="2966421"/>
            <a:ext cx="2264662" cy="9251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CB9494F1-972C-0D47-B52F-C4B01F8E7DD6}"/>
              </a:ext>
            </a:extLst>
          </p:cNvPr>
          <p:cNvSpPr txBox="1"/>
          <p:nvPr/>
        </p:nvSpPr>
        <p:spPr>
          <a:xfrm>
            <a:off x="5073650" y="4102100"/>
            <a:ext cx="204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ACHS Nueva Serif" pitchFamily="2" charset="0"/>
                <a:cs typeface="Arial" panose="020B0604020202020204" pitchFamily="34" charset="0"/>
              </a:rPr>
              <a:t>Vive el cuidado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0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672D3A-671A-B640-8D44-61AE6F08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804B736-188B-084F-BD43-487A255C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BCDACDBE-62B1-2746-8675-7B040D81D5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7D6CEFA5-7A4F-D44D-98F0-F9E2364623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="" xmlns:a16="http://schemas.microsoft.com/office/drawing/2014/main" id="{8541B7A8-6784-CD45-95F6-02AAECE94158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es la conducción defensiva?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768989FA-648B-834C-9271-A410876A6BDB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9 CuadroTexto">
            <a:extLst>
              <a:ext uri="{FF2B5EF4-FFF2-40B4-BE49-F238E27FC236}">
                <a16:creationId xmlns="" xmlns:a16="http://schemas.microsoft.com/office/drawing/2014/main" id="{2CED535C-D975-8F4B-97D1-157022BEE1DF}"/>
              </a:ext>
            </a:extLst>
          </p:cNvPr>
          <p:cNvSpPr txBox="1"/>
          <p:nvPr/>
        </p:nvSpPr>
        <p:spPr>
          <a:xfrm>
            <a:off x="450000" y="1248231"/>
            <a:ext cx="8811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 hangingPunct="1">
              <a:lnSpc>
                <a:spcPct val="100000"/>
              </a:lnSpc>
              <a:spcBef>
                <a:spcPts val="0"/>
              </a:spcBef>
              <a:buClr>
                <a:prstClr val="black"/>
              </a:buClr>
              <a:buSzPts val="2000"/>
            </a:pPr>
            <a:r>
              <a:rPr lang="es-CL" sz="1600" kern="1200" dirty="0">
                <a:latin typeface="ACHS Nueva Serif" pitchFamily="2" charset="0"/>
                <a:cs typeface="Arial" panose="020B0604020202020204" pitchFamily="34" charset="0"/>
              </a:rPr>
              <a:t>Existen </a:t>
            </a: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6 principios </a:t>
            </a:r>
            <a:r>
              <a:rPr lang="es-CL" sz="1600" kern="1200" dirty="0">
                <a:latin typeface="ACHS Nueva Serif" pitchFamily="2" charset="0"/>
                <a:cs typeface="Arial" panose="020B0604020202020204" pitchFamily="34" charset="0"/>
              </a:rPr>
              <a:t>que guían el comportamiento de los conductores para el desarrollo de una sana convivencia vial y estos son:</a:t>
            </a:r>
            <a:endParaRPr lang="es-CL" sz="1600" b="1" kern="1200" dirty="0"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235D47BD-59F9-6A47-B528-7D282A07B2FB}"/>
              </a:ext>
            </a:extLst>
          </p:cNvPr>
          <p:cNvSpPr/>
          <p:nvPr/>
        </p:nvSpPr>
        <p:spPr>
          <a:xfrm>
            <a:off x="1235198" y="2960216"/>
            <a:ext cx="1040484" cy="1040484"/>
          </a:xfrm>
          <a:prstGeom prst="ellipse">
            <a:avLst/>
          </a:prstGeom>
          <a:solidFill>
            <a:srgbClr val="74E93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b="1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1</a:t>
            </a:r>
            <a:endParaRPr lang="es-CL" sz="4800" b="1" dirty="0">
              <a:solidFill>
                <a:schemeClr val="bg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="" xmlns:a16="http://schemas.microsoft.com/office/drawing/2014/main" id="{28D85FE9-A23B-7C4F-9B91-EA91A840824A}"/>
              </a:ext>
            </a:extLst>
          </p:cNvPr>
          <p:cNvSpPr/>
          <p:nvPr/>
        </p:nvSpPr>
        <p:spPr>
          <a:xfrm>
            <a:off x="2993723" y="4451977"/>
            <a:ext cx="1040484" cy="1040484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b="1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2</a:t>
            </a:r>
            <a:endParaRPr lang="es-CL" sz="4800" b="1" dirty="0">
              <a:solidFill>
                <a:schemeClr val="bg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5B00FA28-F71A-274D-806F-3C9FD49F3712}"/>
              </a:ext>
            </a:extLst>
          </p:cNvPr>
          <p:cNvSpPr/>
          <p:nvPr/>
        </p:nvSpPr>
        <p:spPr>
          <a:xfrm>
            <a:off x="4667510" y="2948335"/>
            <a:ext cx="1040484" cy="1040484"/>
          </a:xfrm>
          <a:prstGeom prst="ellipse">
            <a:avLst/>
          </a:prstGeom>
          <a:solidFill>
            <a:srgbClr val="004C1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b="1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3</a:t>
            </a:r>
            <a:endParaRPr lang="es-CL" sz="4800" b="1" dirty="0">
              <a:solidFill>
                <a:schemeClr val="bg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51025674-504B-264C-B67F-DB144A6ED12F}"/>
              </a:ext>
            </a:extLst>
          </p:cNvPr>
          <p:cNvSpPr/>
          <p:nvPr/>
        </p:nvSpPr>
        <p:spPr>
          <a:xfrm>
            <a:off x="6378766" y="4451977"/>
            <a:ext cx="1040484" cy="1040484"/>
          </a:xfrm>
          <a:prstGeom prst="ellipse">
            <a:avLst/>
          </a:prstGeom>
          <a:solidFill>
            <a:srgbClr val="74E93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b="1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4</a:t>
            </a:r>
            <a:endParaRPr lang="es-CL" sz="4800" b="1" dirty="0">
              <a:solidFill>
                <a:schemeClr val="bg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06711B8F-C150-EA45-A20E-45F1AECF07F3}"/>
              </a:ext>
            </a:extLst>
          </p:cNvPr>
          <p:cNvSpPr/>
          <p:nvPr/>
        </p:nvSpPr>
        <p:spPr>
          <a:xfrm>
            <a:off x="8117922" y="2879593"/>
            <a:ext cx="1040484" cy="1040484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b="1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5</a:t>
            </a:r>
            <a:endParaRPr lang="es-CL" sz="4800" b="1" dirty="0">
              <a:solidFill>
                <a:schemeClr val="bg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="" xmlns:a16="http://schemas.microsoft.com/office/drawing/2014/main" id="{3032878D-5D92-734A-BADF-72F18FCAB383}"/>
              </a:ext>
            </a:extLst>
          </p:cNvPr>
          <p:cNvSpPr/>
          <p:nvPr/>
        </p:nvSpPr>
        <p:spPr>
          <a:xfrm>
            <a:off x="9848699" y="4356560"/>
            <a:ext cx="1040484" cy="1040484"/>
          </a:xfrm>
          <a:prstGeom prst="ellipse">
            <a:avLst/>
          </a:prstGeom>
          <a:solidFill>
            <a:srgbClr val="004C1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4800" b="1" dirty="0">
                <a:solidFill>
                  <a:schemeClr val="bg1"/>
                </a:solidFill>
                <a:ea typeface="Helvetica Neue Medium"/>
                <a:cs typeface="Helvetica Neue Medium"/>
                <a:sym typeface="Helvetica Neue Medium"/>
              </a:rPr>
              <a:t>6</a:t>
            </a:r>
            <a:endParaRPr lang="es-CL" sz="4800" b="1" dirty="0">
              <a:solidFill>
                <a:schemeClr val="bg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49">
            <a:extLst>
              <a:ext uri="{FF2B5EF4-FFF2-40B4-BE49-F238E27FC236}">
                <a16:creationId xmlns="" xmlns:a16="http://schemas.microsoft.com/office/drawing/2014/main" id="{21B73374-BAD1-3048-BD82-3F035A67A4AA}"/>
              </a:ext>
            </a:extLst>
          </p:cNvPr>
          <p:cNvSpPr txBox="1"/>
          <p:nvPr/>
        </p:nvSpPr>
        <p:spPr>
          <a:xfrm>
            <a:off x="7925025" y="2515148"/>
            <a:ext cx="144545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hangingPunct="1">
              <a:lnSpc>
                <a:spcPct val="100000"/>
              </a:lnSpc>
              <a:spcBef>
                <a:spcPts val="0"/>
              </a:spcBef>
            </a:pP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Prudencia</a:t>
            </a:r>
          </a:p>
        </p:txBody>
      </p:sp>
      <p:sp>
        <p:nvSpPr>
          <p:cNvPr id="16" name="TextBox 50">
            <a:extLst>
              <a:ext uri="{FF2B5EF4-FFF2-40B4-BE49-F238E27FC236}">
                <a16:creationId xmlns="" xmlns:a16="http://schemas.microsoft.com/office/drawing/2014/main" id="{506BFABA-E8AE-B74B-BDFE-DDF548CB0C4A}"/>
              </a:ext>
            </a:extLst>
          </p:cNvPr>
          <p:cNvSpPr txBox="1"/>
          <p:nvPr/>
        </p:nvSpPr>
        <p:spPr>
          <a:xfrm>
            <a:off x="2452241" y="5555934"/>
            <a:ext cx="2123447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hangingPunct="1">
              <a:lnSpc>
                <a:spcPct val="100000"/>
              </a:lnSpc>
              <a:spcBef>
                <a:spcPts val="0"/>
              </a:spcBef>
            </a:pP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Responsabilidad</a:t>
            </a:r>
          </a:p>
        </p:txBody>
      </p:sp>
      <p:sp>
        <p:nvSpPr>
          <p:cNvPr id="17" name="TextBox 51">
            <a:extLst>
              <a:ext uri="{FF2B5EF4-FFF2-40B4-BE49-F238E27FC236}">
                <a16:creationId xmlns="" xmlns:a16="http://schemas.microsoft.com/office/drawing/2014/main" id="{C2D3B450-3D44-9B42-9183-790444A0F9BC}"/>
              </a:ext>
            </a:extLst>
          </p:cNvPr>
          <p:cNvSpPr txBox="1"/>
          <p:nvPr/>
        </p:nvSpPr>
        <p:spPr>
          <a:xfrm>
            <a:off x="891665" y="2512044"/>
            <a:ext cx="172755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hangingPunct="1">
              <a:lnSpc>
                <a:spcPct val="100000"/>
              </a:lnSpc>
              <a:spcBef>
                <a:spcPts val="0"/>
              </a:spcBef>
            </a:pP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Seguridad</a:t>
            </a:r>
          </a:p>
        </p:txBody>
      </p:sp>
      <p:sp>
        <p:nvSpPr>
          <p:cNvPr id="18" name="TextBox 52">
            <a:extLst>
              <a:ext uri="{FF2B5EF4-FFF2-40B4-BE49-F238E27FC236}">
                <a16:creationId xmlns="" xmlns:a16="http://schemas.microsoft.com/office/drawing/2014/main" id="{821C94B6-E2F3-EC4C-AFDB-8D4339AB7AEE}"/>
              </a:ext>
            </a:extLst>
          </p:cNvPr>
          <p:cNvSpPr txBox="1"/>
          <p:nvPr/>
        </p:nvSpPr>
        <p:spPr>
          <a:xfrm>
            <a:off x="4296631" y="2512044"/>
            <a:ext cx="172755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hangingPunct="1">
              <a:lnSpc>
                <a:spcPct val="100000"/>
              </a:lnSpc>
              <a:spcBef>
                <a:spcPts val="0"/>
              </a:spcBef>
            </a:pP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Respeto</a:t>
            </a:r>
          </a:p>
        </p:txBody>
      </p:sp>
      <p:sp>
        <p:nvSpPr>
          <p:cNvPr id="19" name="TextBox 53">
            <a:extLst>
              <a:ext uri="{FF2B5EF4-FFF2-40B4-BE49-F238E27FC236}">
                <a16:creationId xmlns="" xmlns:a16="http://schemas.microsoft.com/office/drawing/2014/main" id="{46389925-82EF-A744-85E4-94795B1BF949}"/>
              </a:ext>
            </a:extLst>
          </p:cNvPr>
          <p:cNvSpPr txBox="1"/>
          <p:nvPr/>
        </p:nvSpPr>
        <p:spPr>
          <a:xfrm>
            <a:off x="6017237" y="5555934"/>
            <a:ext cx="1763541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hangingPunct="1">
              <a:lnSpc>
                <a:spcPct val="100000"/>
              </a:lnSpc>
              <a:spcBef>
                <a:spcPts val="0"/>
              </a:spcBef>
            </a:pP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Amabilidad</a:t>
            </a:r>
            <a:endParaRPr lang="en-US" sz="1600" b="1" kern="1200" dirty="0">
              <a:solidFill>
                <a:srgbClr val="12BF45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61">
            <a:extLst>
              <a:ext uri="{FF2B5EF4-FFF2-40B4-BE49-F238E27FC236}">
                <a16:creationId xmlns="" xmlns:a16="http://schemas.microsoft.com/office/drawing/2014/main" id="{9C2774E3-D819-A444-8753-20F8DE5E799B}"/>
              </a:ext>
            </a:extLst>
          </p:cNvPr>
          <p:cNvSpPr txBox="1"/>
          <p:nvPr/>
        </p:nvSpPr>
        <p:spPr>
          <a:xfrm>
            <a:off x="9646216" y="5555934"/>
            <a:ext cx="1445450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 hangingPunct="1">
              <a:lnSpc>
                <a:spcPct val="100000"/>
              </a:lnSpc>
              <a:spcBef>
                <a:spcPts val="0"/>
              </a:spcBef>
            </a:pPr>
            <a:r>
              <a:rPr lang="es-CL" sz="1600" b="1" kern="1200" dirty="0">
                <a:solidFill>
                  <a:srgbClr val="12BF45"/>
                </a:solidFill>
                <a:latin typeface="ACHS Nueva Serif" pitchFamily="2" charset="0"/>
                <a:cs typeface="Arial" panose="020B0604020202020204" pitchFamily="34" charset="0"/>
              </a:rPr>
              <a:t>Paciencia</a:t>
            </a:r>
          </a:p>
        </p:txBody>
      </p:sp>
      <p:sp>
        <p:nvSpPr>
          <p:cNvPr id="21" name="Arco 20">
            <a:extLst>
              <a:ext uri="{FF2B5EF4-FFF2-40B4-BE49-F238E27FC236}">
                <a16:creationId xmlns="" xmlns:a16="http://schemas.microsoft.com/office/drawing/2014/main" id="{C627F93A-A730-E340-85C5-31653B30B2E0}"/>
              </a:ext>
            </a:extLst>
          </p:cNvPr>
          <p:cNvSpPr/>
          <p:nvPr/>
        </p:nvSpPr>
        <p:spPr>
          <a:xfrm rot="5400000" flipV="1">
            <a:off x="1926045" y="2763454"/>
            <a:ext cx="2045955" cy="2382027"/>
          </a:xfrm>
          <a:prstGeom prst="arc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1"/>
              </a:solidFill>
            </a:endParaRPr>
          </a:p>
        </p:txBody>
      </p:sp>
      <p:sp>
        <p:nvSpPr>
          <p:cNvPr id="22" name="Arco 21">
            <a:extLst>
              <a:ext uri="{FF2B5EF4-FFF2-40B4-BE49-F238E27FC236}">
                <a16:creationId xmlns="" xmlns:a16="http://schemas.microsoft.com/office/drawing/2014/main" id="{AB93036C-C939-184B-B90F-88AC1F068A01}"/>
              </a:ext>
            </a:extLst>
          </p:cNvPr>
          <p:cNvSpPr/>
          <p:nvPr/>
        </p:nvSpPr>
        <p:spPr>
          <a:xfrm rot="5400000" flipV="1">
            <a:off x="8815786" y="2737253"/>
            <a:ext cx="2045955" cy="2382027"/>
          </a:xfrm>
          <a:prstGeom prst="arc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1"/>
              </a:solidFill>
            </a:endParaRPr>
          </a:p>
        </p:txBody>
      </p:sp>
      <p:sp>
        <p:nvSpPr>
          <p:cNvPr id="23" name="Arco 22">
            <a:extLst>
              <a:ext uri="{FF2B5EF4-FFF2-40B4-BE49-F238E27FC236}">
                <a16:creationId xmlns="" xmlns:a16="http://schemas.microsoft.com/office/drawing/2014/main" id="{98D6E12F-2A5A-264B-88E2-AC9984A41EA0}"/>
              </a:ext>
            </a:extLst>
          </p:cNvPr>
          <p:cNvSpPr/>
          <p:nvPr/>
        </p:nvSpPr>
        <p:spPr>
          <a:xfrm rot="5400000" flipV="1">
            <a:off x="5328442" y="2799868"/>
            <a:ext cx="2045955" cy="2382027"/>
          </a:xfrm>
          <a:prstGeom prst="arc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1"/>
              </a:solidFill>
            </a:endParaRPr>
          </a:p>
        </p:txBody>
      </p:sp>
      <p:sp>
        <p:nvSpPr>
          <p:cNvPr id="24" name="Arco 23">
            <a:extLst>
              <a:ext uri="{FF2B5EF4-FFF2-40B4-BE49-F238E27FC236}">
                <a16:creationId xmlns="" xmlns:a16="http://schemas.microsoft.com/office/drawing/2014/main" id="{8A0021F6-CF37-1143-81F2-FE870FEAA3B1}"/>
              </a:ext>
            </a:extLst>
          </p:cNvPr>
          <p:cNvSpPr/>
          <p:nvPr/>
        </p:nvSpPr>
        <p:spPr>
          <a:xfrm rot="16200000">
            <a:off x="7073044" y="3260964"/>
            <a:ext cx="2045955" cy="2382027"/>
          </a:xfrm>
          <a:prstGeom prst="arc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1"/>
              </a:solidFill>
            </a:endParaRPr>
          </a:p>
        </p:txBody>
      </p:sp>
      <p:sp>
        <p:nvSpPr>
          <p:cNvPr id="25" name="Arco 24">
            <a:extLst>
              <a:ext uri="{FF2B5EF4-FFF2-40B4-BE49-F238E27FC236}">
                <a16:creationId xmlns="" xmlns:a16="http://schemas.microsoft.com/office/drawing/2014/main" id="{C5C63F96-4C0A-FE4E-BEC4-FD7B4A3DF5D5}"/>
              </a:ext>
            </a:extLst>
          </p:cNvPr>
          <p:cNvSpPr/>
          <p:nvPr/>
        </p:nvSpPr>
        <p:spPr>
          <a:xfrm rot="16200000">
            <a:off x="3644533" y="3260964"/>
            <a:ext cx="2045955" cy="2382027"/>
          </a:xfrm>
          <a:prstGeom prst="arc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00000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14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0061BD6-7CE7-E440-89F6-4D9A00AB0A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1B748391-1308-6E4D-9CF8-A97FA29DE3BB}"/>
              </a:ext>
            </a:extLst>
          </p:cNvPr>
          <p:cNvSpPr txBox="1">
            <a:spLocks/>
          </p:cNvSpPr>
          <p:nvPr/>
        </p:nvSpPr>
        <p:spPr>
          <a:xfrm>
            <a:off x="450000" y="496800"/>
            <a:ext cx="4710406" cy="46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¿Qué es la conducción defensiva?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E3B6F016-3B80-6C42-84EF-A2DA37C15B7B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Marcador de texto 2">
            <a:extLst>
              <a:ext uri="{FF2B5EF4-FFF2-40B4-BE49-F238E27FC236}">
                <a16:creationId xmlns="" xmlns:a16="http://schemas.microsoft.com/office/drawing/2014/main" id="{584E57D1-87C4-4C40-9AB4-201357F11FC0}"/>
              </a:ext>
            </a:extLst>
          </p:cNvPr>
          <p:cNvSpPr txBox="1">
            <a:spLocks/>
          </p:cNvSpPr>
          <p:nvPr/>
        </p:nvSpPr>
        <p:spPr>
          <a:xfrm>
            <a:off x="450000" y="966053"/>
            <a:ext cx="8337472" cy="356282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CHS Nueva Serif" pitchFamily="2" charset="0"/>
                <a:cs typeface="Arial" panose="020B0604020202020204" pitchFamily="34" charset="0"/>
              </a:rPr>
              <a:t>Características de un buen conductor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0B1D092F-D257-6D49-950C-BA9BF72A59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721" y="1726085"/>
            <a:ext cx="7716157" cy="5131915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B0CE6C7F-50C7-1F4E-BA74-0F9F7843D6F3}"/>
              </a:ext>
            </a:extLst>
          </p:cNvPr>
          <p:cNvSpPr/>
          <p:nvPr/>
        </p:nvSpPr>
        <p:spPr>
          <a:xfrm>
            <a:off x="450000" y="1726085"/>
            <a:ext cx="376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Conducir p</a:t>
            </a:r>
            <a:r>
              <a:rPr lang="es-CL" dirty="0">
                <a:latin typeface="ACHS Nueva Serif" pitchFamily="2" charset="0"/>
                <a:cs typeface="Arial" panose="020B0604020202020204" pitchFamily="34" charset="0"/>
              </a:rPr>
              <a:t>ara </a:t>
            </a: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evitar accidentes.</a:t>
            </a:r>
            <a:endParaRPr lang="es-CL" dirty="0">
              <a:latin typeface="ACHS Nueva Serif" pitchFamily="2" charset="0"/>
              <a:cs typeface="Arial" panose="020B0604020202020204" pitchFamily="34" charset="0"/>
              <a:sym typeface="Helvetica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Atender a las condiciones del </a:t>
            </a: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entorno.</a:t>
            </a:r>
            <a:r>
              <a:rPr lang="es-CL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 </a:t>
            </a:r>
            <a:endParaRPr lang="es-CL" dirty="0">
              <a:latin typeface="ACHS Nueva Serif" pitchFamily="2" charset="0"/>
              <a:cs typeface="Arial" panose="020B0604020202020204" pitchFamily="34" charset="0"/>
              <a:sym typeface="Helvetica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Prevenir los </a:t>
            </a: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errores de otros</a:t>
            </a:r>
            <a:r>
              <a:rPr lang="es-CL" b="1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 </a:t>
            </a: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conductores.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Conocer las </a:t>
            </a: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leyes del tránsito</a:t>
            </a:r>
            <a:r>
              <a:rPr lang="es-CL" b="1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.</a:t>
            </a:r>
            <a:endParaRPr lang="es-CL" dirty="0">
              <a:latin typeface="ACHS Nueva Serif" pitchFamily="2" charset="0"/>
              <a:cs typeface="Arial" panose="020B0604020202020204" pitchFamily="34" charset="0"/>
              <a:sym typeface="Helvetica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Respetar la </a:t>
            </a:r>
            <a:r>
              <a:rPr lang="es-CL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vida propia </a:t>
            </a:r>
            <a:r>
              <a:rPr lang="es-CL" dirty="0">
                <a:latin typeface="ACHS Nueva Serif" pitchFamily="2" charset="0"/>
                <a:cs typeface="Arial" panose="020B0604020202020204" pitchFamily="34" charset="0"/>
                <a:sym typeface="Helvetica" charset="0"/>
              </a:rPr>
              <a:t>y del entorno.</a:t>
            </a:r>
            <a:endParaRPr lang="es-ES" dirty="0">
              <a:latin typeface="ACHS Nueva Serif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8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_diap7">
            <a:hlinkClick r:id="" action="ppaction://media"/>
            <a:extLst>
              <a:ext uri="{FF2B5EF4-FFF2-40B4-BE49-F238E27FC236}">
                <a16:creationId xmlns="" xmlns:a16="http://schemas.microsoft.com/office/drawing/2014/main" id="{47063D40-CB14-AC49-8B8F-D43A2EE14B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7662"/>
          <a:stretch>
            <a:fillRect/>
          </a:stretch>
        </p:blipFill>
        <p:spPr>
          <a:xfrm>
            <a:off x="4403420" y="768600"/>
            <a:ext cx="7788580" cy="53208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5275D4D8-2EEE-5F4E-8350-B47DD63F52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00" y="5765798"/>
            <a:ext cx="1239633" cy="506414"/>
          </a:xfrm>
          <a:prstGeom prst="rect">
            <a:avLst/>
          </a:prstGeom>
        </p:spPr>
      </p:pic>
      <p:sp>
        <p:nvSpPr>
          <p:cNvPr id="13" name="Marcador de texto 2">
            <a:extLst>
              <a:ext uri="{FF2B5EF4-FFF2-40B4-BE49-F238E27FC236}">
                <a16:creationId xmlns="" xmlns:a16="http://schemas.microsoft.com/office/drawing/2014/main" id="{A930D4C9-DF4B-1449-B00D-0AF4DDD890F6}"/>
              </a:ext>
            </a:extLst>
          </p:cNvPr>
          <p:cNvSpPr txBox="1">
            <a:spLocks/>
          </p:cNvSpPr>
          <p:nvPr/>
        </p:nvSpPr>
        <p:spPr>
          <a:xfrm>
            <a:off x="608400" y="966053"/>
            <a:ext cx="3762000" cy="3086003"/>
          </a:xfrm>
          <a:prstGeom prst="rect">
            <a:avLst/>
          </a:prstGeom>
        </p:spPr>
        <p:txBody>
          <a:bodyPr/>
          <a:lstStyle>
            <a:lvl1pPr marL="228462" indent="-228462" algn="l" defTabSz="91385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38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14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40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66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92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017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943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868" indent="-228462" algn="l" defTabSz="91385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L" sz="3000" dirty="0">
                <a:latin typeface="ACHS Nueva Serif" pitchFamily="2" charset="0"/>
                <a:cs typeface="Arial" panose="020B0604020202020204" pitchFamily="34" charset="0"/>
              </a:rPr>
              <a:t>¿Qué es la conducción defensiva?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="" xmlns:a16="http://schemas.microsoft.com/office/drawing/2014/main" id="{37D6E6A5-8CD9-6348-9A08-4B518048B19A}"/>
              </a:ext>
            </a:extLst>
          </p:cNvPr>
          <p:cNvSpPr txBox="1">
            <a:spLocks/>
          </p:cNvSpPr>
          <p:nvPr/>
        </p:nvSpPr>
        <p:spPr>
          <a:xfrm>
            <a:off x="392334" y="1926714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b="1" dirty="0">
              <a:solidFill>
                <a:srgbClr val="74E93F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15" name="Marcador de texto 13">
            <a:extLst>
              <a:ext uri="{FF2B5EF4-FFF2-40B4-BE49-F238E27FC236}">
                <a16:creationId xmlns="" xmlns:a16="http://schemas.microsoft.com/office/drawing/2014/main" id="{B1B826FC-B617-1A4E-B66D-8B6B2DEF2B1D}"/>
              </a:ext>
            </a:extLst>
          </p:cNvPr>
          <p:cNvSpPr txBox="1">
            <a:spLocks/>
          </p:cNvSpPr>
          <p:nvPr/>
        </p:nvSpPr>
        <p:spPr>
          <a:xfrm>
            <a:off x="9834000" y="1926713"/>
            <a:ext cx="1199956" cy="8792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CL" sz="7000" b="1" dirty="0">
              <a:solidFill>
                <a:srgbClr val="74E93F"/>
              </a:solidFill>
              <a:latin typeface="ACHS Nueva Serif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sz="7000" b="1" dirty="0">
              <a:solidFill>
                <a:srgbClr val="74E93F"/>
              </a:solidFill>
              <a:latin typeface="ACHS Nueva Serif" pitchFamily="2" charset="0"/>
              <a:cs typeface="Arial" panose="020B0604020202020204" pitchFamily="34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1C4FD9B5-2044-924A-BB67-732CE278B024}"/>
              </a:ext>
            </a:extLst>
          </p:cNvPr>
          <p:cNvSpPr/>
          <p:nvPr/>
        </p:nvSpPr>
        <p:spPr>
          <a:xfrm>
            <a:off x="608400" y="3121441"/>
            <a:ext cx="3496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>
              <a:buClr>
                <a:srgbClr val="0C662F"/>
              </a:buClr>
              <a:buSzPts val="2400"/>
            </a:pPr>
            <a:r>
              <a:rPr lang="es-CL" b="1" dirty="0">
                <a:solidFill>
                  <a:srgbClr val="15C047"/>
                </a:solidFill>
                <a:latin typeface="ACHS Nueva Serif" pitchFamily="2" charset="0"/>
                <a:ea typeface="Calibri"/>
                <a:cs typeface="Arial" panose="020B0604020202020204" pitchFamily="34" charset="0"/>
                <a:sym typeface="Calibri"/>
              </a:rPr>
              <a:t>Vea este video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4710406" cy="464850"/>
          </a:xfrm>
        </p:spPr>
        <p:txBody>
          <a:bodyPr>
            <a:normAutofit/>
          </a:bodyPr>
          <a:lstStyle/>
          <a:p>
            <a:r>
              <a:rPr lang="es-CL" sz="2000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Fórmula </a:t>
            </a:r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del conductor defensivo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CuadroTexto 48">
            <a:extLst>
              <a:ext uri="{FF2B5EF4-FFF2-40B4-BE49-F238E27FC236}">
                <a16:creationId xmlns="" xmlns:a16="http://schemas.microsoft.com/office/drawing/2014/main" id="{AB1BE051-120D-4E4C-B179-E025FACF76BB}"/>
              </a:ext>
            </a:extLst>
          </p:cNvPr>
          <p:cNvSpPr txBox="1"/>
          <p:nvPr/>
        </p:nvSpPr>
        <p:spPr>
          <a:xfrm>
            <a:off x="1194732" y="2145285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algn="ctr" defTabSz="2438338">
              <a:spcBef>
                <a:spcPts val="0"/>
              </a:spcBef>
              <a:spcAft>
                <a:spcPts val="600"/>
              </a:spcAft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Reconocer el peligro.</a:t>
            </a:r>
            <a:endParaRPr lang="es-CL" sz="1600" dirty="0"/>
          </a:p>
        </p:txBody>
      </p:sp>
      <p:sp>
        <p:nvSpPr>
          <p:cNvPr id="50" name="CuadroTexto 49">
            <a:extLst>
              <a:ext uri="{FF2B5EF4-FFF2-40B4-BE49-F238E27FC236}">
                <a16:creationId xmlns="" xmlns:a16="http://schemas.microsoft.com/office/drawing/2014/main" id="{0DC32C01-FB8B-BF41-9F06-EC56B111777B}"/>
              </a:ext>
            </a:extLst>
          </p:cNvPr>
          <p:cNvSpPr txBox="1"/>
          <p:nvPr/>
        </p:nvSpPr>
        <p:spPr>
          <a:xfrm>
            <a:off x="4746000" y="2145285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algn="ctr" defTabSz="2438338">
              <a:spcBef>
                <a:spcPts val="0"/>
              </a:spcBef>
              <a:spcAft>
                <a:spcPts val="600"/>
              </a:spcAft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Entender  la defensa.</a:t>
            </a:r>
            <a:endParaRPr lang="es-CL" sz="1600" dirty="0"/>
          </a:p>
        </p:txBody>
      </p:sp>
      <p:sp>
        <p:nvSpPr>
          <p:cNvPr id="51" name="CuadroTexto 50">
            <a:extLst>
              <a:ext uri="{FF2B5EF4-FFF2-40B4-BE49-F238E27FC236}">
                <a16:creationId xmlns="" xmlns:a16="http://schemas.microsoft.com/office/drawing/2014/main" id="{167D3006-91FA-E345-A26D-E378BE186A8A}"/>
              </a:ext>
            </a:extLst>
          </p:cNvPr>
          <p:cNvSpPr txBox="1"/>
          <p:nvPr/>
        </p:nvSpPr>
        <p:spPr>
          <a:xfrm>
            <a:off x="8297268" y="2145285"/>
            <a:ext cx="2700000" cy="4296583"/>
          </a:xfrm>
          <a:prstGeom prst="rect">
            <a:avLst/>
          </a:prstGeom>
          <a:solidFill>
            <a:srgbClr val="EAEADE"/>
          </a:solidFill>
          <a:ln w="190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1836000" rIns="180000" bIns="180000" numCol="1" spcCol="38100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100000"/>
            </a:pP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Actuar a tiempo. 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="" xmlns:a16="http://schemas.microsoft.com/office/drawing/2014/main" id="{09EC7F0A-8207-1540-BC03-1D1FF1300EFC}"/>
              </a:ext>
            </a:extLst>
          </p:cNvPr>
          <p:cNvSpPr/>
          <p:nvPr/>
        </p:nvSpPr>
        <p:spPr>
          <a:xfrm>
            <a:off x="5442031" y="2439559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="" xmlns:a16="http://schemas.microsoft.com/office/drawing/2014/main" id="{FEB44281-1E91-214F-A7DD-080F8F51075D}"/>
              </a:ext>
            </a:extLst>
          </p:cNvPr>
          <p:cNvSpPr/>
          <p:nvPr/>
        </p:nvSpPr>
        <p:spPr>
          <a:xfrm>
            <a:off x="8987227" y="2439559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="" xmlns:a16="http://schemas.microsoft.com/office/drawing/2014/main" id="{9B389202-D40D-4641-92FC-4845A0BD7ECE}"/>
              </a:ext>
            </a:extLst>
          </p:cNvPr>
          <p:cNvSpPr/>
          <p:nvPr/>
        </p:nvSpPr>
        <p:spPr>
          <a:xfrm>
            <a:off x="1822500" y="2439559"/>
            <a:ext cx="1307938" cy="1307938"/>
          </a:xfrm>
          <a:prstGeom prst="ellipse">
            <a:avLst/>
          </a:prstGeom>
          <a:solidFill>
            <a:srgbClr val="12BF4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000" tIns="72000" rIns="72000" bIns="72000" numCol="1" spcCol="38100" rtlCol="0" anchor="t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CL" sz="120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E588AE4D-F003-B64E-814C-09762FFE1927}"/>
              </a:ext>
            </a:extLst>
          </p:cNvPr>
          <p:cNvSpPr txBox="1">
            <a:spLocks/>
          </p:cNvSpPr>
          <p:nvPr/>
        </p:nvSpPr>
        <p:spPr>
          <a:xfrm>
            <a:off x="1962760" y="2628678"/>
            <a:ext cx="1206321" cy="464850"/>
          </a:xfrm>
        </p:spPr>
        <p:txBody>
          <a:bodyPr/>
          <a:lstStyle>
            <a:lvl1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531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7063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594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4126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8800" dirty="0">
                <a:solidFill>
                  <a:srgbClr val="79F540"/>
                </a:solidFill>
                <a:latin typeface="ACHS Nueva Serif" pitchFamily="2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EC41A4CD-1DCB-DC4E-959B-113B13AE258E}"/>
              </a:ext>
            </a:extLst>
          </p:cNvPr>
          <p:cNvSpPr txBox="1">
            <a:spLocks/>
          </p:cNvSpPr>
          <p:nvPr/>
        </p:nvSpPr>
        <p:spPr>
          <a:xfrm>
            <a:off x="5602146" y="2628678"/>
            <a:ext cx="1077734" cy="464850"/>
          </a:xfrm>
        </p:spPr>
        <p:txBody>
          <a:bodyPr/>
          <a:lstStyle>
            <a:lvl1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531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7063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594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4126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8800" dirty="0">
                <a:solidFill>
                  <a:srgbClr val="79F540"/>
                </a:solidFill>
                <a:latin typeface="ACHS Nueva Serif" pitchFamily="2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01A36930-180E-5240-B033-0AD5EE7C61BE}"/>
              </a:ext>
            </a:extLst>
          </p:cNvPr>
          <p:cNvSpPr txBox="1">
            <a:spLocks/>
          </p:cNvSpPr>
          <p:nvPr/>
        </p:nvSpPr>
        <p:spPr>
          <a:xfrm>
            <a:off x="9163179" y="2570949"/>
            <a:ext cx="1206321" cy="464850"/>
          </a:xfrm>
        </p:spPr>
        <p:txBody>
          <a:bodyPr/>
          <a:lstStyle>
            <a:lvl1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531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57063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685594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914126" algn="l" defTabSz="121804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49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8800" dirty="0">
                <a:solidFill>
                  <a:srgbClr val="79F540"/>
                </a:solidFill>
                <a:latin typeface="ACHS Nueva Serif" pitchFamily="2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="" xmlns:a16="http://schemas.microsoft.com/office/drawing/2014/main" id="{C8020099-93D6-2346-A127-CBC98F60C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205" y="4725903"/>
            <a:ext cx="2387429" cy="127722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="" xmlns:a16="http://schemas.microsoft.com/office/drawing/2014/main" id="{F0F8FD9D-3272-F14C-AFD1-0E6AFA3B0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285" y="4725903"/>
            <a:ext cx="2387429" cy="127722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="" xmlns:a16="http://schemas.microsoft.com/office/drawing/2014/main" id="{91D471D7-A307-0644-B290-94CCECC195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432" y="4724620"/>
            <a:ext cx="2371528" cy="1279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43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6839714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Causas de los accidentes de tránsito en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="" xmlns:a16="http://schemas.microsoft.com/office/drawing/2014/main" id="{99276130-6D31-A74D-A486-AEDABCA82589}"/>
              </a:ext>
            </a:extLst>
          </p:cNvPr>
          <p:cNvSpPr/>
          <p:nvPr/>
        </p:nvSpPr>
        <p:spPr>
          <a:xfrm>
            <a:off x="450000" y="1413063"/>
            <a:ext cx="376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Más de 3.000 personas fallecen cada día en el mundo como consecuencia de los accidentes de tránsito y en Chile, al igual que en el resto del mundo,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los accidentes de tránsito constituyen la segunda causas de mortalidad.</a:t>
            </a:r>
          </a:p>
          <a:p>
            <a:pPr algn="just"/>
            <a:r>
              <a:rPr lang="es-CL" sz="16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C46DAF0-E983-464B-B407-25D547B521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000" y="1710000"/>
            <a:ext cx="7722000" cy="514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D78EAA22-98AC-E74A-A397-2DA1C793DB1D}"/>
              </a:ext>
            </a:extLst>
          </p:cNvPr>
          <p:cNvSpPr/>
          <p:nvPr/>
        </p:nvSpPr>
        <p:spPr>
          <a:xfrm>
            <a:off x="450000" y="3298002"/>
            <a:ext cx="376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Son evitables los accidentes de tránsito:</a:t>
            </a:r>
            <a:endParaRPr lang="es-CL" sz="1600" dirty="0">
              <a:solidFill>
                <a:srgbClr val="15C047"/>
              </a:solidFill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b="1" dirty="0">
                <a:latin typeface="ACHS Nueva Serif" pitchFamily="2" charset="0"/>
                <a:cs typeface="Arial" panose="020B0604020202020204" pitchFamily="34" charset="0"/>
              </a:rPr>
              <a:t> </a:t>
            </a:r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La mayoría de las muertes producidas por los accidentes de tránsito podrían haberse evitado.</a:t>
            </a: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 </a:t>
            </a: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Es un error llamar a los accidentes de tránsito “accidentes”, ya que se define accidente como: “suceso eventual del que involuntariamente resulta un daño” y se le asocia a un fenómeno casual, impredecible e incontrolable.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4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0">
            <a:extLst>
              <a:ext uri="{FF2B5EF4-FFF2-40B4-BE49-F238E27FC236}">
                <a16:creationId xmlns="" xmlns:a16="http://schemas.microsoft.com/office/drawing/2014/main" id="{3A9A6F0A-CE87-7E43-975E-C3F9165A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496800"/>
            <a:ext cx="6839714" cy="464850"/>
          </a:xfrm>
        </p:spPr>
        <p:txBody>
          <a:bodyPr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Estadísticas de los accidentes de tránsito en 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D2B8B4A-1B39-CB4D-A999-03BD4B3E6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="" xmlns:a16="http://schemas.microsoft.com/office/drawing/2014/main" id="{A3B8A021-59C7-5841-BE28-5D47A1293FF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F4E279E3-1746-BC44-9140-A3C8D6398355}"/>
              </a:ext>
            </a:extLst>
          </p:cNvPr>
          <p:cNvSpPr/>
          <p:nvPr/>
        </p:nvSpPr>
        <p:spPr>
          <a:xfrm>
            <a:off x="450000" y="1710000"/>
            <a:ext cx="3762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En Chile, en el año 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2023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se registraron 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78.238</a:t>
            </a:r>
            <a:r>
              <a:rPr lang="es-CL" sz="1600" b="1" dirty="0" smtClean="0"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accidentes de tránsito. Como consecuencia de éstos fallecieron 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1.635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personas y hubo 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45.679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lesionados (graves, menos graves o leves). </a:t>
            </a:r>
          </a:p>
          <a:p>
            <a:endParaRPr lang="es-CL" sz="1600" dirty="0"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Un 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76%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se produce en zonas urbanas; y de estos la mayor cantidad se produce en cruces de calles o intersecciones.</a:t>
            </a:r>
          </a:p>
          <a:p>
            <a:endParaRPr lang="es-CL" sz="1600" b="1" dirty="0">
              <a:latin typeface="ACHS Nueva Serif" pitchFamily="2" charset="0"/>
              <a:cs typeface="Arial" panose="020B0604020202020204" pitchFamily="34" charset="0"/>
            </a:endParaRPr>
          </a:p>
          <a:p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El grupo etario con mayor accidentabilidad son jóvenes entre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18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 y </a:t>
            </a:r>
            <a:r>
              <a:rPr lang="es-CL" sz="1600" b="1" dirty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29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 años, y representan el </a:t>
            </a:r>
            <a:r>
              <a:rPr lang="es-CL" sz="1600" b="1" dirty="0" smtClean="0">
                <a:solidFill>
                  <a:srgbClr val="15C047"/>
                </a:solidFill>
                <a:latin typeface="ACHS Nueva Serif" pitchFamily="2" charset="0"/>
                <a:cs typeface="Arial" panose="020B0604020202020204" pitchFamily="34" charset="0"/>
              </a:rPr>
              <a:t>24%</a:t>
            </a:r>
            <a:r>
              <a:rPr lang="es-CL" sz="1600" dirty="0" smtClean="0">
                <a:latin typeface="ACHS Nueva Serif" pitchFamily="2" charset="0"/>
                <a:cs typeface="Arial" panose="020B0604020202020204" pitchFamily="34" charset="0"/>
              </a:rPr>
              <a:t> </a:t>
            </a:r>
            <a:r>
              <a:rPr lang="es-CL" sz="1600" dirty="0">
                <a:latin typeface="ACHS Nueva Serif" pitchFamily="2" charset="0"/>
                <a:cs typeface="Arial" panose="020B0604020202020204" pitchFamily="34" charset="0"/>
              </a:rPr>
              <a:t>del total de conductores fallecidos en accidentes de tránsito.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289347D8-9811-3240-9B2F-3206161F5A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000" y="1743935"/>
            <a:ext cx="7722000" cy="5114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1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XNEM6.DCzsaOnOfohSFq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Nv6LAAQQkMvEr35jxbZ1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ABEbyAtOHL5.LmyHcHX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oZyVKgqZWxIHaSK1oPQV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6iOM.aWnKvcBqNTuHmh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3s2N41NuKhlp0Bsgdzt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NHmCxqOpdLUywsgKlI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PF5c36M7gtlOtAtr.HR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naoBNEiPE9JknnjFUcA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vSp7xw7IkSWMt4s9307x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rk5ZGY_qEJHjha9k749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8XLjF9OxU6gSc3kfQrgI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R9tHgu5jyPLtxswojQ3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Yp3.rC5cY9koBL0_i6T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5WAjV5KHEhtg2H1DrFh3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e7DQ8zTEAAhMB.R5VwTH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AsNJSftPzSdYKsR79MW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E0Stlb4yseC9YXsosFV6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xF7DGNnCW5qWAA_v_bX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arvcfyW3msHvqHaXvB2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9KPUSI0T25erzg4mnwO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R9tHgu5jyPLtxswojQ3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3317F025-7E6B-41CC-A925-53508E98782A}"/>
</file>

<file path=customXml/itemProps2.xml><?xml version="1.0" encoding="utf-8"?>
<ds:datastoreItem xmlns:ds="http://schemas.openxmlformats.org/officeDocument/2006/customXml" ds:itemID="{8CA40559-71CD-4486-807A-0351EE55D131}"/>
</file>

<file path=customXml/itemProps3.xml><?xml version="1.0" encoding="utf-8"?>
<ds:datastoreItem xmlns:ds="http://schemas.openxmlformats.org/officeDocument/2006/customXml" ds:itemID="{321C182B-257D-4227-BD97-3717C5E6C276}"/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2150</Words>
  <Application>Microsoft Office PowerPoint</Application>
  <PresentationFormat>Panorámica</PresentationFormat>
  <Paragraphs>348</Paragraphs>
  <Slides>35</Slides>
  <Notes>1</Notes>
  <HiddenSlides>0</HiddenSlides>
  <MMClips>3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51" baseType="lpstr">
      <vt:lpstr>ACHS Nueva Sans</vt:lpstr>
      <vt:lpstr>ACHS Nueva Sans Medium</vt:lpstr>
      <vt:lpstr>ACHS Nueva Serif</vt:lpstr>
      <vt:lpstr>Arial</vt:lpstr>
      <vt:lpstr>Calibri</vt:lpstr>
      <vt:lpstr>Calibri Light</vt:lpstr>
      <vt:lpstr>Helvetica</vt:lpstr>
      <vt:lpstr>Helvetica Neue</vt:lpstr>
      <vt:lpstr>Helvetica Neue Medium</vt:lpstr>
      <vt:lpstr>Times New Roman</vt:lpstr>
      <vt:lpstr>Tw Cen MT</vt:lpstr>
      <vt:lpstr>Wingdings</vt:lpstr>
      <vt:lpstr>Tema de Office</vt:lpstr>
      <vt:lpstr>2_Tema de Office</vt:lpstr>
      <vt:lpstr>1_Tema de Office</vt:lpstr>
      <vt:lpstr>Diapositiva de think-cell</vt:lpstr>
      <vt:lpstr>Presentación de PowerPoint</vt:lpstr>
      <vt:lpstr>Antes de comenzar</vt:lpstr>
      <vt:lpstr>Antes de comenzar</vt:lpstr>
      <vt:lpstr>Presentación de PowerPoint</vt:lpstr>
      <vt:lpstr>Presentación de PowerPoint</vt:lpstr>
      <vt:lpstr>Presentación de PowerPoint</vt:lpstr>
      <vt:lpstr>Fórmula del conductor defensivo</vt:lpstr>
      <vt:lpstr>Causas de los accidentes de tránsito en Chile</vt:lpstr>
      <vt:lpstr>Estadísticas de los accidentes de tránsito en Chile</vt:lpstr>
      <vt:lpstr>Estadísticas de los accidentes de tránsito en Chile</vt:lpstr>
      <vt:lpstr>Presentación de PowerPoint</vt:lpstr>
      <vt:lpstr>Ley de tránsito N°18.290</vt:lpstr>
      <vt:lpstr>Ley de tránsito N°18.290</vt:lpstr>
      <vt:lpstr>Ley de tránsito N°18.290</vt:lpstr>
      <vt:lpstr>Ley de tránsito N°18.290</vt:lpstr>
      <vt:lpstr>Ley de Tolerancia Cero al Alcohol N° 20.580 y Ley Emilia N° 20.770</vt:lpstr>
      <vt:lpstr>Presentación de PowerPoint</vt:lpstr>
      <vt:lpstr>Presentación de PowerPoint</vt:lpstr>
      <vt:lpstr>Legislación asociada a la conducción</vt:lpstr>
      <vt:lpstr>Presentación de PowerPoint</vt:lpstr>
      <vt:lpstr>Presentación de PowerPoint</vt:lpstr>
      <vt:lpstr>Tips para actuar según estilos de relacionamiento</vt:lpstr>
      <vt:lpstr>¿Qué son las prácticas de conducción defensiva?</vt:lpstr>
      <vt:lpstr>¿Qué son las prácticas de conducción defensiva?</vt:lpstr>
      <vt:lpstr>¿Qué son las prácticas de conducción defensiva?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LEBRAN 2</dc:creator>
  <cp:lastModifiedBy>Saldaño Carreño, Carlos Antonio</cp:lastModifiedBy>
  <cp:revision>33</cp:revision>
  <dcterms:created xsi:type="dcterms:W3CDTF">2023-08-01T14:01:40Z</dcterms:created>
  <dcterms:modified xsi:type="dcterms:W3CDTF">2025-02-23T22:27:44Z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73989967-1643-49BB-AF25-99F15634E9A7</vt:lpwstr>
  </property>
  <property fmtid="{D5CDD505-2E9C-101B-9397-08002B2CF9AE}" pid="3" name="ArticulatePath">
    <vt:lpwstr>657958_Conduccion_segura_en_veh_livRB2023</vt:lpwstr>
  </property>
  <property fmtid="{D5CDD505-2E9C-101B-9397-08002B2CF9AE}" pid="4" name="ContentTypeId">
    <vt:lpwstr>0x0101007C36543F3D857D488921B9E8F0F0A212</vt:lpwstr>
  </property>
</Properties>
</file>